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7" d="100"/>
          <a:sy n="27" d="100"/>
        </p:scale>
        <p:origin x="3372" y="12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Box 6"/>
          <p:cNvSpPr txBox="1">
            <a:spLocks noChangeArrowheads="1"/>
          </p:cNvSpPr>
          <p:nvPr/>
        </p:nvSpPr>
        <p:spPr bwMode="auto">
          <a:xfrm>
            <a:off x="179999" y="5892241"/>
            <a:ext cx="7433482" cy="5182085"/>
          </a:xfrm>
          <a:prstGeom prst="rect">
            <a:avLst/>
          </a:prstGeom>
          <a:ln>
            <a:solidFill>
              <a:schemeClr val="bg1"/>
            </a:solidFill>
          </a:ln>
          <a:extLst/>
        </p:spPr>
        <p:style>
          <a:lnRef idx="2">
            <a:schemeClr val="accent5"/>
          </a:lnRef>
          <a:fillRef idx="1">
            <a:schemeClr val="lt1"/>
          </a:fillRef>
          <a:effectRef idx="0">
            <a:schemeClr val="accent5"/>
          </a:effectRef>
          <a:fontRef idx="minor">
            <a:schemeClr val="dk1"/>
          </a:fontRef>
        </p:style>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GB" sz="2800" dirty="0"/>
              <a:t>Zimmer </a:t>
            </a:r>
            <a:r>
              <a:rPr lang="en-GB" sz="2800" dirty="0" smtClean="0"/>
              <a:t>Biomet is </a:t>
            </a:r>
            <a:r>
              <a:rPr lang="en-GB" sz="2800" dirty="0"/>
              <a:t>a global company that sells musculoskeletal products worldwide. The Bridgend </a:t>
            </a:r>
            <a:r>
              <a:rPr lang="en-GB" sz="2800" dirty="0" smtClean="0"/>
              <a:t>Facility specialises </a:t>
            </a:r>
            <a:r>
              <a:rPr lang="en-GB" sz="2800" dirty="0"/>
              <a:t>in manufacturing products like the Oxford Partial Knee </a:t>
            </a:r>
            <a:r>
              <a:rPr lang="en-GB" sz="2800" dirty="0" smtClean="0"/>
              <a:t>System. </a:t>
            </a:r>
            <a:r>
              <a:rPr lang="en-GB" sz="2800" dirty="0"/>
              <a:t>However, the facility faces the challenge of meeting the growing demand for T</a:t>
            </a:r>
            <a:r>
              <a:rPr lang="en-GB" sz="2800" dirty="0" smtClean="0"/>
              <a:t>ibial Trays from the Oxford Knee System. The Tibial Tray is illustrated below.</a:t>
            </a:r>
          </a:p>
        </p:txBody>
      </p:sp>
      <p:sp>
        <p:nvSpPr>
          <p:cNvPr id="12" name="Text Box 8"/>
          <p:cNvSpPr txBox="1">
            <a:spLocks noChangeArrowheads="1"/>
          </p:cNvSpPr>
          <p:nvPr/>
        </p:nvSpPr>
        <p:spPr bwMode="auto">
          <a:xfrm>
            <a:off x="60999" y="24084504"/>
            <a:ext cx="7528093" cy="5052819"/>
          </a:xfrm>
          <a:prstGeom prst="rect">
            <a:avLst/>
          </a:prstGeom>
          <a:ln>
            <a:solidFill>
              <a:schemeClr val="bg1"/>
            </a:solidFill>
          </a:ln>
          <a:extLst/>
        </p:spPr>
        <p:style>
          <a:lnRef idx="2">
            <a:schemeClr val="accent5"/>
          </a:lnRef>
          <a:fillRef idx="1">
            <a:schemeClr val="lt1"/>
          </a:fillRef>
          <a:effectRef idx="0">
            <a:schemeClr val="accent5"/>
          </a:effectRef>
          <a:fontRef idx="minor">
            <a:schemeClr val="dk1"/>
          </a:fontRef>
        </p:style>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20000"/>
              </a:spcBef>
            </a:pPr>
            <a:r>
              <a:rPr lang="en-GB" altLang="en-US" sz="2800" dirty="0" smtClean="0"/>
              <a:t>This </a:t>
            </a:r>
            <a:r>
              <a:rPr lang="en-GB" altLang="en-US" sz="2800" dirty="0"/>
              <a:t>project will </a:t>
            </a:r>
            <a:r>
              <a:rPr lang="en-GB" altLang="en-US" sz="2800" dirty="0" smtClean="0"/>
              <a:t>incorporate techniques from </a:t>
            </a:r>
            <a:r>
              <a:rPr lang="en-GB" altLang="en-US" sz="2800" dirty="0"/>
              <a:t>both Six Sigma and Lean Methodologies to </a:t>
            </a:r>
            <a:r>
              <a:rPr lang="en-GB" altLang="en-US" sz="2800" dirty="0" smtClean="0"/>
              <a:t>maximise </a:t>
            </a:r>
            <a:r>
              <a:rPr lang="en-GB" altLang="en-US" sz="2800" dirty="0"/>
              <a:t>its effectiveness. The combination of these two approaches, as highlighted by </a:t>
            </a:r>
            <a:r>
              <a:rPr lang="en-GB" altLang="en-US" sz="2800" dirty="0" smtClean="0"/>
              <a:t>George (2002), </a:t>
            </a:r>
            <a:r>
              <a:rPr lang="en-GB" altLang="en-US" sz="2800" dirty="0"/>
              <a:t>is expected to yield greater benefits compared to </a:t>
            </a:r>
            <a:r>
              <a:rPr lang="en-GB" altLang="en-US" sz="2800" dirty="0" smtClean="0"/>
              <a:t>utilising </a:t>
            </a:r>
            <a:r>
              <a:rPr lang="en-GB" altLang="en-US" sz="2800" dirty="0"/>
              <a:t>either methodology individually. </a:t>
            </a:r>
            <a:r>
              <a:rPr lang="en-GB" altLang="en-US" sz="2800" dirty="0" smtClean="0"/>
              <a:t>The following techniques from both Six Sigma and Lean methodologies were utilised;</a:t>
            </a:r>
          </a:p>
        </p:txBody>
      </p:sp>
      <p:sp>
        <p:nvSpPr>
          <p:cNvPr id="7" name="Rectangle 6"/>
          <p:cNvSpPr>
            <a:spLocks noChangeArrowheads="1"/>
          </p:cNvSpPr>
          <p:nvPr/>
        </p:nvSpPr>
        <p:spPr bwMode="auto">
          <a:xfrm>
            <a:off x="3026906" y="1928818"/>
            <a:ext cx="17401475" cy="41337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An Analysis in to the viability of Increasing the Oxford Tibial Tray Capacity </a:t>
            </a:r>
          </a:p>
          <a:p>
            <a:pPr eaLnBrk="1" hangingPunct="1">
              <a:lnSpc>
                <a:spcPct val="110000"/>
              </a:lnSpc>
              <a:spcBef>
                <a:spcPct val="0"/>
              </a:spcBef>
              <a:buFontTx/>
              <a:buNone/>
            </a:pPr>
            <a:r>
              <a:rPr lang="en-GB" altLang="en-US" sz="4800" dirty="0" smtClean="0">
                <a:solidFill>
                  <a:srgbClr val="002060"/>
                </a:solidFill>
                <a:latin typeface="Calibri" charset="0"/>
                <a:ea typeface="Calibri" charset="0"/>
                <a:cs typeface="Calibri" charset="0"/>
              </a:rPr>
              <a:t>at Zimmer Biomet Bridgend.</a:t>
            </a: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Mr Andrew Chick</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Mr Andrew Thorn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(Hons) </a:t>
            </a:r>
            <a:r>
              <a:rPr lang="en-GB" altLang="en-US" sz="3600" dirty="0" smtClean="0">
                <a:solidFill>
                  <a:srgbClr val="002060"/>
                </a:solidFill>
                <a:latin typeface="Calibri" charset="0"/>
                <a:ea typeface="Calibri" charset="0"/>
                <a:cs typeface="Calibri" charset="0"/>
              </a:rPr>
              <a:t>Advanced Manufacturing Operations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2" name="Text Box 10"/>
          <p:cNvSpPr txBox="1">
            <a:spLocks noChangeArrowheads="1"/>
          </p:cNvSpPr>
          <p:nvPr/>
        </p:nvSpPr>
        <p:spPr bwMode="auto">
          <a:xfrm>
            <a:off x="13974505" y="18597655"/>
            <a:ext cx="7484484"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smtClean="0"/>
              <a:t>Thanks </a:t>
            </a:r>
            <a:r>
              <a:rPr lang="en-GB" altLang="en-US" sz="2800" dirty="0"/>
              <a:t>to Zimmer Biomet for the opportunity to achieve a BEng (Hons) in Advanced Manufacturing Operations. </a:t>
            </a:r>
            <a:endParaRPr lang="en-GB" altLang="en-US" sz="2800" dirty="0" smtClean="0"/>
          </a:p>
          <a:p>
            <a:pPr>
              <a:spcBef>
                <a:spcPct val="50000"/>
              </a:spcBef>
            </a:pPr>
            <a:r>
              <a:rPr lang="en-GB" altLang="en-US" sz="2800" dirty="0" smtClean="0"/>
              <a:t>I Also wish to thank the </a:t>
            </a:r>
            <a:r>
              <a:rPr lang="en-GB" altLang="en-US" sz="2800" dirty="0"/>
              <a:t>University of Wales Trinity Saint David for their support during </a:t>
            </a:r>
            <a:r>
              <a:rPr lang="en-GB" altLang="en-US" sz="2800" dirty="0" smtClean="0"/>
              <a:t>the throughout my studies, especially during the </a:t>
            </a:r>
            <a:r>
              <a:rPr lang="en-GB" altLang="en-US" sz="2800" dirty="0"/>
              <a:t>pandemic. </a:t>
            </a:r>
            <a:endParaRPr lang="en-GB" altLang="en-US" sz="2800" dirty="0" smtClean="0"/>
          </a:p>
          <a:p>
            <a:pPr>
              <a:spcBef>
                <a:spcPct val="50000"/>
              </a:spcBef>
            </a:pPr>
            <a:r>
              <a:rPr lang="en-GB" altLang="en-US" sz="2800" dirty="0" smtClean="0"/>
              <a:t>Special </a:t>
            </a:r>
            <a:r>
              <a:rPr lang="en-GB" altLang="en-US" sz="2800" dirty="0"/>
              <a:t>thanks to my </a:t>
            </a:r>
            <a:r>
              <a:rPr lang="en-GB" altLang="en-US" sz="2800" dirty="0" smtClean="0"/>
              <a:t>supervisor </a:t>
            </a:r>
            <a:r>
              <a:rPr lang="en-GB" altLang="en-US" sz="2800" dirty="0"/>
              <a:t>Andrew </a:t>
            </a:r>
            <a:r>
              <a:rPr lang="en-GB" altLang="en-US" sz="2800" dirty="0" smtClean="0"/>
              <a:t>Thorn for his support and guidance</a:t>
            </a:r>
          </a:p>
          <a:p>
            <a:pPr>
              <a:spcBef>
                <a:spcPct val="50000"/>
              </a:spcBef>
            </a:pPr>
            <a:r>
              <a:rPr lang="en-GB" altLang="en-US" sz="2800" dirty="0" smtClean="0"/>
              <a:t>Finally </a:t>
            </a:r>
            <a:r>
              <a:rPr lang="en-GB" altLang="en-US" sz="2800" dirty="0"/>
              <a:t>my family for their </a:t>
            </a:r>
            <a:r>
              <a:rPr lang="en-GB" altLang="en-US" sz="2800" dirty="0" smtClean="0"/>
              <a:t>encouragement and support over these last four years. </a:t>
            </a:r>
            <a:endParaRPr lang="en-US" altLang="en-US" dirty="0"/>
          </a:p>
        </p:txBody>
      </p:sp>
      <p:sp>
        <p:nvSpPr>
          <p:cNvPr id="23" name="Text Box 11"/>
          <p:cNvSpPr txBox="1">
            <a:spLocks noChangeArrowheads="1"/>
          </p:cNvSpPr>
          <p:nvPr/>
        </p:nvSpPr>
        <p:spPr bwMode="auto">
          <a:xfrm>
            <a:off x="13838682" y="24753069"/>
            <a:ext cx="7652554" cy="4828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indent="0">
              <a:spcBef>
                <a:spcPct val="50000"/>
              </a:spcBef>
            </a:pPr>
            <a:r>
              <a:rPr lang="en-GB" altLang="en-US" sz="1800" dirty="0">
                <a:ea typeface="Arial" charset="0"/>
                <a:cs typeface="Arial" charset="0"/>
              </a:rPr>
              <a:t>George, M. L., 2002. Lean Six Sigma: Combining Six Sigma Quality with Lean Production Speed. 1st ed. New York: McGraw-Hill Education </a:t>
            </a:r>
            <a:r>
              <a:rPr lang="en-GB" altLang="en-US" sz="1800" dirty="0" smtClean="0">
                <a:ea typeface="Arial" charset="0"/>
                <a:cs typeface="Arial" charset="0"/>
              </a:rPr>
              <a:t>.</a:t>
            </a:r>
          </a:p>
          <a:p>
            <a:pPr marL="0" indent="0">
              <a:spcBef>
                <a:spcPct val="50000"/>
              </a:spcBef>
            </a:pPr>
            <a:r>
              <a:rPr lang="nl-NL" altLang="en-US" sz="1800" dirty="0">
                <a:ea typeface="Arial" charset="0"/>
                <a:cs typeface="Arial" charset="0"/>
              </a:rPr>
              <a:t>Biomet, Z., 2023. https://</a:t>
            </a:r>
            <a:r>
              <a:rPr lang="nl-NL" altLang="en-US" sz="1800" dirty="0" smtClean="0">
                <a:ea typeface="Arial" charset="0"/>
                <a:cs typeface="Arial" charset="0"/>
              </a:rPr>
              <a:t>www.zimmerbiomet.eu/en/products-and-solutions/specialties/knee/oxford-partial-knee-replacement.[</a:t>
            </a:r>
            <a:r>
              <a:rPr lang="nl-NL" altLang="en-US" sz="1800" dirty="0">
                <a:ea typeface="Arial" charset="0"/>
                <a:cs typeface="Arial" charset="0"/>
              </a:rPr>
              <a:t>Online] </a:t>
            </a:r>
            <a:endParaRPr lang="nl-NL" altLang="en-US" sz="1800" dirty="0" smtClean="0">
              <a:ea typeface="Arial" charset="0"/>
              <a:cs typeface="Arial" charset="0"/>
            </a:endParaRPr>
          </a:p>
          <a:p>
            <a:pPr marL="0" indent="0">
              <a:spcBef>
                <a:spcPct val="50000"/>
              </a:spcBef>
            </a:pPr>
            <a:r>
              <a:rPr lang="en-GB" altLang="en-US" sz="1800" dirty="0" err="1">
                <a:ea typeface="Arial" charset="0"/>
                <a:cs typeface="Arial" charset="0"/>
              </a:rPr>
              <a:t>indiamart</a:t>
            </a:r>
            <a:r>
              <a:rPr lang="en-GB" altLang="en-US" sz="1800" dirty="0">
                <a:ea typeface="Arial" charset="0"/>
                <a:cs typeface="Arial" charset="0"/>
              </a:rPr>
              <a:t>, 2023. Lean. [Online] </a:t>
            </a:r>
            <a:r>
              <a:rPr lang="en-GB" altLang="en-US" sz="1800" dirty="0" smtClean="0">
                <a:ea typeface="Arial" charset="0"/>
                <a:cs typeface="Arial" charset="0"/>
              </a:rPr>
              <a:t>Available </a:t>
            </a:r>
            <a:r>
              <a:rPr lang="en-GB" altLang="en-US" sz="1800" dirty="0">
                <a:ea typeface="Arial" charset="0"/>
                <a:cs typeface="Arial" charset="0"/>
              </a:rPr>
              <a:t>at: https://</a:t>
            </a:r>
            <a:r>
              <a:rPr lang="en-GB" altLang="en-US" sz="1800" dirty="0" smtClean="0">
                <a:ea typeface="Arial" charset="0"/>
                <a:cs typeface="Arial" charset="0"/>
              </a:rPr>
              <a:t>www.indiamart.com/proddetail/lean-manufacturing-6064287412.html</a:t>
            </a:r>
            <a:endParaRPr lang="en-GB" altLang="en-US" sz="1800" dirty="0">
              <a:ea typeface="Arial" charset="0"/>
              <a:cs typeface="Arial" charset="0"/>
            </a:endParaRPr>
          </a:p>
          <a:p>
            <a:pPr marL="0" indent="0">
              <a:spcBef>
                <a:spcPct val="50000"/>
              </a:spcBef>
            </a:pPr>
            <a:r>
              <a:rPr lang="en-GB" altLang="en-US" sz="1800" dirty="0">
                <a:ea typeface="Arial" charset="0"/>
                <a:cs typeface="Arial" charset="0"/>
              </a:rPr>
              <a:t>Infinity, S., 2023. Six Sigma. [Online] </a:t>
            </a:r>
            <a:r>
              <a:rPr lang="en-GB" altLang="en-US" sz="1800" dirty="0" smtClean="0">
                <a:ea typeface="Arial" charset="0"/>
                <a:cs typeface="Arial" charset="0"/>
              </a:rPr>
              <a:t>Available </a:t>
            </a:r>
            <a:r>
              <a:rPr lang="en-GB" altLang="en-US" sz="1800" dirty="0">
                <a:ea typeface="Arial" charset="0"/>
                <a:cs typeface="Arial" charset="0"/>
              </a:rPr>
              <a:t>at: https://startinfinity.com/project-management-methodologies/six-sigma</a:t>
            </a:r>
          </a:p>
          <a:p>
            <a:pPr marL="0" indent="0">
              <a:spcBef>
                <a:spcPct val="50000"/>
              </a:spcBef>
            </a:pPr>
            <a:endParaRPr lang="en-GB"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6" name="Text Box 8"/>
          <p:cNvSpPr txBox="1">
            <a:spLocks noChangeArrowheads="1"/>
          </p:cNvSpPr>
          <p:nvPr/>
        </p:nvSpPr>
        <p:spPr bwMode="auto">
          <a:xfrm>
            <a:off x="13991986" y="12762471"/>
            <a:ext cx="7552483" cy="6345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20000"/>
              </a:spcBef>
            </a:pPr>
            <a:r>
              <a:rPr lang="en-GB" altLang="en-US" sz="2800" dirty="0" smtClean="0"/>
              <a:t>The improvements made would achieve the following points;</a:t>
            </a:r>
          </a:p>
          <a:p>
            <a:pPr marL="457200" indent="-457200">
              <a:spcBef>
                <a:spcPct val="20000"/>
              </a:spcBef>
              <a:buFont typeface="Wingdings" panose="05000000000000000000" pitchFamily="2" charset="2"/>
              <a:buChar char="§"/>
            </a:pPr>
            <a:r>
              <a:rPr lang="en-GB" altLang="en-US" sz="2800" dirty="0" smtClean="0"/>
              <a:t>Fulfil the Customer Demand</a:t>
            </a:r>
          </a:p>
          <a:p>
            <a:pPr marL="457200" indent="-457200">
              <a:spcBef>
                <a:spcPct val="20000"/>
              </a:spcBef>
              <a:buFont typeface="Wingdings" panose="05000000000000000000" pitchFamily="2" charset="2"/>
              <a:buChar char="§"/>
            </a:pPr>
            <a:r>
              <a:rPr lang="en-AU" altLang="en-US" sz="2800" dirty="0" smtClean="0"/>
              <a:t>Reduce Operational Costs by £13,393 in the Current State</a:t>
            </a:r>
          </a:p>
          <a:p>
            <a:pPr marL="457200" indent="-457200">
              <a:spcBef>
                <a:spcPct val="20000"/>
              </a:spcBef>
              <a:buFont typeface="Wingdings" panose="05000000000000000000" pitchFamily="2" charset="2"/>
              <a:buChar char="§"/>
            </a:pPr>
            <a:r>
              <a:rPr lang="en-AU" altLang="en-US" sz="2800" dirty="0" smtClean="0"/>
              <a:t>Allow Zimmer Biomet to produce an additional £1.5M Revenue for Tibial Trays</a:t>
            </a:r>
          </a:p>
          <a:p>
            <a:pPr marL="457200" indent="-457200">
              <a:spcBef>
                <a:spcPct val="20000"/>
              </a:spcBef>
              <a:buFont typeface="Wingdings" panose="05000000000000000000" pitchFamily="2" charset="2"/>
              <a:buChar char="§"/>
            </a:pPr>
            <a:r>
              <a:rPr lang="en-AU" altLang="en-US" sz="2800" dirty="0" smtClean="0"/>
              <a:t>Reduce the amount of energy required to produce each unit </a:t>
            </a:r>
          </a:p>
          <a:p>
            <a:pPr marL="457200" indent="-457200">
              <a:spcBef>
                <a:spcPct val="20000"/>
              </a:spcBef>
              <a:buFont typeface="Wingdings" panose="05000000000000000000" pitchFamily="2" charset="2"/>
              <a:buChar char="§"/>
            </a:pPr>
            <a:r>
              <a:rPr lang="en-AU" altLang="en-US" sz="2800" dirty="0" smtClean="0"/>
              <a:t>Generate a Capacity Increase to 3655 units per Week</a:t>
            </a:r>
            <a:endParaRPr lang="en-AU" altLang="en-US" sz="2800" dirty="0"/>
          </a:p>
        </p:txBody>
      </p:sp>
      <p:sp>
        <p:nvSpPr>
          <p:cNvPr id="47" name="Text Box 8"/>
          <p:cNvSpPr txBox="1">
            <a:spLocks noChangeArrowheads="1"/>
          </p:cNvSpPr>
          <p:nvPr/>
        </p:nvSpPr>
        <p:spPr bwMode="auto">
          <a:xfrm>
            <a:off x="98074" y="12631099"/>
            <a:ext cx="7154397" cy="11774659"/>
          </a:xfrm>
          <a:prstGeom prst="rect">
            <a:avLst/>
          </a:prstGeom>
          <a:ln>
            <a:solidFill>
              <a:schemeClr val="bg1"/>
            </a:solidFill>
          </a:ln>
          <a:extLst/>
        </p:spPr>
        <p:style>
          <a:lnRef idx="2">
            <a:schemeClr val="accent5"/>
          </a:lnRef>
          <a:fillRef idx="1">
            <a:schemeClr val="lt1"/>
          </a:fillRef>
          <a:effectRef idx="0">
            <a:schemeClr val="accent5"/>
          </a:effectRef>
          <a:fontRef idx="minor">
            <a:schemeClr val="dk1"/>
          </a:fontRef>
        </p:style>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40000"/>
              </a:spcBef>
            </a:pPr>
            <a:r>
              <a:rPr lang="en-GB" altLang="en-US" sz="2800" dirty="0"/>
              <a:t>Primary Objective:</a:t>
            </a:r>
          </a:p>
          <a:p>
            <a:pPr marL="457200" indent="-457200">
              <a:spcBef>
                <a:spcPct val="40000"/>
              </a:spcBef>
              <a:buFont typeface="Wingdings" panose="05000000000000000000" pitchFamily="2" charset="2"/>
              <a:buChar char="§"/>
            </a:pPr>
            <a:r>
              <a:rPr lang="en-GB" altLang="en-US" sz="2800" dirty="0" smtClean="0"/>
              <a:t>To increase the supply of Tibial Trays, or </a:t>
            </a:r>
            <a:r>
              <a:rPr lang="en-GB" altLang="en-US" sz="2800" dirty="0"/>
              <a:t>providing a business case for the acquisition of new equipment</a:t>
            </a:r>
            <a:r>
              <a:rPr lang="en-GB" altLang="en-US" sz="2800" dirty="0" smtClean="0"/>
              <a:t>. </a:t>
            </a:r>
          </a:p>
          <a:p>
            <a:pPr marL="457200" indent="-457200">
              <a:spcBef>
                <a:spcPct val="40000"/>
              </a:spcBef>
              <a:buFont typeface="Wingdings" panose="05000000000000000000" pitchFamily="2" charset="2"/>
              <a:buChar char="§"/>
            </a:pPr>
            <a:r>
              <a:rPr lang="en-GB" altLang="en-US" sz="2800" dirty="0" smtClean="0"/>
              <a:t>A proposal to be generated for the Senior Leadership Team at Zimmer Biomet.</a:t>
            </a:r>
            <a:endParaRPr lang="en-GB" altLang="en-US" sz="2800" dirty="0"/>
          </a:p>
          <a:p>
            <a:pPr>
              <a:spcBef>
                <a:spcPct val="40000"/>
              </a:spcBef>
            </a:pPr>
            <a:r>
              <a:rPr lang="en-GB" altLang="en-US" sz="2800" dirty="0" smtClean="0"/>
              <a:t>Problem Statement</a:t>
            </a:r>
            <a:endParaRPr lang="en-GB" altLang="en-US" sz="2800" dirty="0"/>
          </a:p>
          <a:p>
            <a:pPr marL="457200" indent="-457200">
              <a:spcBef>
                <a:spcPct val="40000"/>
              </a:spcBef>
              <a:buFont typeface="Wingdings" panose="05000000000000000000" pitchFamily="2" charset="2"/>
              <a:buChar char="§"/>
            </a:pPr>
            <a:r>
              <a:rPr lang="en-GB" altLang="en-US" sz="2800" dirty="0" smtClean="0"/>
              <a:t>“The </a:t>
            </a:r>
            <a:r>
              <a:rPr lang="en-GB" altLang="en-US" sz="2800" dirty="0"/>
              <a:t>demand for Oxford </a:t>
            </a:r>
            <a:r>
              <a:rPr lang="en-GB" altLang="en-US" sz="2800" dirty="0" smtClean="0"/>
              <a:t>Tibial </a:t>
            </a:r>
            <a:r>
              <a:rPr lang="en-GB" altLang="en-US" sz="2800" dirty="0"/>
              <a:t>trays is projected to increase to 3000 units per week in 2023, this exceeds the current demonstrated output of 2400 on the Intec Robot. An analysis of the manufacturing process is required to explore the possibility to increase the output to meet the new demand, or purchase new equipment.."</a:t>
            </a:r>
          </a:p>
          <a:p>
            <a:pPr>
              <a:spcBef>
                <a:spcPct val="40000"/>
              </a:spcBef>
            </a:pPr>
            <a:r>
              <a:rPr lang="en-GB" altLang="en-US" sz="2800" dirty="0"/>
              <a:t>Goal </a:t>
            </a:r>
            <a:r>
              <a:rPr lang="en-GB" altLang="en-US" sz="2800" dirty="0" smtClean="0"/>
              <a:t>Statement:</a:t>
            </a:r>
            <a:endParaRPr lang="en-GB" altLang="en-US" sz="2800" dirty="0"/>
          </a:p>
          <a:p>
            <a:pPr marL="457200" indent="-457200">
              <a:spcBef>
                <a:spcPct val="40000"/>
              </a:spcBef>
              <a:buFont typeface="Wingdings" panose="05000000000000000000" pitchFamily="2" charset="2"/>
              <a:buChar char="§"/>
            </a:pPr>
            <a:r>
              <a:rPr lang="en-GB" altLang="en-US" sz="2800" dirty="0" smtClean="0"/>
              <a:t>“Increase </a:t>
            </a:r>
            <a:r>
              <a:rPr lang="en-GB" altLang="en-US" sz="2800" dirty="0"/>
              <a:t>the output on the Intec Robot to </a:t>
            </a:r>
            <a:r>
              <a:rPr lang="en-GB" altLang="en-US" sz="2800" dirty="0" smtClean="0"/>
              <a:t>3000 units </a:t>
            </a:r>
            <a:r>
              <a:rPr lang="en-GB" altLang="en-US" sz="2800" dirty="0"/>
              <a:t>per week, enabling the fulfilment of increased customer demand</a:t>
            </a:r>
            <a:r>
              <a:rPr lang="en-GB" altLang="en-US" sz="2800" dirty="0" smtClean="0"/>
              <a:t>”.</a:t>
            </a:r>
          </a:p>
        </p:txBody>
      </p:sp>
      <p:sp>
        <p:nvSpPr>
          <p:cNvPr id="49" name="Text Box 8"/>
          <p:cNvSpPr txBox="1">
            <a:spLocks noChangeArrowheads="1"/>
          </p:cNvSpPr>
          <p:nvPr/>
        </p:nvSpPr>
        <p:spPr bwMode="auto">
          <a:xfrm>
            <a:off x="7392011" y="10369362"/>
            <a:ext cx="6599976" cy="18354922"/>
          </a:xfrm>
          <a:prstGeom prst="rect">
            <a:avLst/>
          </a:prstGeom>
          <a:ln>
            <a:solidFill>
              <a:schemeClr val="bg1"/>
            </a:solidFill>
          </a:ln>
          <a:extLst/>
        </p:spPr>
        <p:style>
          <a:lnRef idx="2">
            <a:schemeClr val="accent5"/>
          </a:lnRef>
          <a:fillRef idx="1">
            <a:schemeClr val="lt1"/>
          </a:fillRef>
          <a:effectRef idx="0">
            <a:schemeClr val="accent5"/>
          </a:effectRef>
          <a:fontRef idx="minor">
            <a:schemeClr val="dk1"/>
          </a:fontRef>
        </p:style>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p>
          <a:p>
            <a:pPr>
              <a:spcBef>
                <a:spcPct val="50000"/>
              </a:spcBef>
            </a:pPr>
            <a:r>
              <a:rPr lang="en-AU" altLang="en-US" sz="2800" dirty="0" smtClean="0">
                <a:latin typeface="Arial" panose="020B0604020202020204" pitchFamily="34" charset="0"/>
                <a:cs typeface="Arial" panose="020B0604020202020204" pitchFamily="34" charset="0"/>
              </a:rPr>
              <a:t>During the Measure and Analyse Phases it was determined that reducing the surface roughness on the CNC Mill would be the best approach to increase outputs on the Intec Robot. The roughness was successfully reduced on the CNC Mill, however, the cycle time increased, as did tool wear. </a:t>
            </a:r>
          </a:p>
          <a:p>
            <a:pPr>
              <a:spcBef>
                <a:spcPct val="50000"/>
              </a:spcBef>
            </a:pPr>
            <a:endParaRPr lang="en-AU" altLang="en-US" sz="2800" dirty="0" smtClean="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smtClean="0">
              <a:latin typeface="Arial" panose="020B0604020202020204" pitchFamily="34" charset="0"/>
              <a:cs typeface="Arial" panose="020B0604020202020204" pitchFamily="34" charset="0"/>
            </a:endParaRPr>
          </a:p>
          <a:p>
            <a:pPr>
              <a:spcBef>
                <a:spcPct val="50000"/>
              </a:spcBef>
            </a:pPr>
            <a:endParaRPr lang="en-AU" altLang="en-US" sz="2800" dirty="0">
              <a:latin typeface="Arial" panose="020B0604020202020204" pitchFamily="34" charset="0"/>
              <a:cs typeface="Arial" panose="020B0604020202020204" pitchFamily="34" charset="0"/>
            </a:endParaRPr>
          </a:p>
          <a:p>
            <a:pPr>
              <a:spcBef>
                <a:spcPct val="50000"/>
              </a:spcBef>
            </a:pPr>
            <a:endParaRPr lang="en-AU" altLang="en-US" sz="2800" dirty="0" smtClean="0">
              <a:latin typeface="Arial" panose="020B0604020202020204" pitchFamily="34" charset="0"/>
              <a:cs typeface="Arial" panose="020B0604020202020204" pitchFamily="34" charset="0"/>
            </a:endParaRPr>
          </a:p>
          <a:p>
            <a:pPr>
              <a:spcBef>
                <a:spcPct val="50000"/>
              </a:spcBef>
            </a:pPr>
            <a:endParaRPr lang="en-AU" altLang="en-US" sz="2800" dirty="0" smtClean="0">
              <a:latin typeface="Arial" panose="020B0604020202020204" pitchFamily="34" charset="0"/>
              <a:cs typeface="Arial" panose="020B0604020202020204" pitchFamily="34" charset="0"/>
            </a:endParaRPr>
          </a:p>
          <a:p>
            <a:pPr>
              <a:spcBef>
                <a:spcPct val="50000"/>
              </a:spcBef>
            </a:pPr>
            <a:endParaRPr lang="en-AU" altLang="en-US" sz="2800" dirty="0" smtClean="0">
              <a:latin typeface="Arial" panose="020B0604020202020204" pitchFamily="34" charset="0"/>
              <a:cs typeface="Arial" panose="020B0604020202020204" pitchFamily="34" charset="0"/>
            </a:endParaRPr>
          </a:p>
          <a:p>
            <a:pPr>
              <a:spcBef>
                <a:spcPct val="50000"/>
              </a:spcBef>
            </a:pPr>
            <a:r>
              <a:rPr lang="en-GB" altLang="en-US" sz="2800" dirty="0" smtClean="0">
                <a:latin typeface="Arial" panose="020B0604020202020204" pitchFamily="34" charset="0"/>
                <a:cs typeface="Arial" panose="020B0604020202020204" pitchFamily="34" charset="0"/>
              </a:rPr>
              <a:t>Following the reduction on </a:t>
            </a:r>
            <a:r>
              <a:rPr lang="en-GB" altLang="en-US" sz="2800" dirty="0">
                <a:latin typeface="Arial" panose="020B0604020202020204" pitchFamily="34" charset="0"/>
                <a:cs typeface="Arial" panose="020B0604020202020204" pitchFamily="34" charset="0"/>
              </a:rPr>
              <a:t>the CNC Mill, the parts underwent processing on the Intec Robot, skipping the first two belts. All parts were measured and found to be within the &lt;0.05µm specification, as shown in the graph below</a:t>
            </a:r>
            <a:r>
              <a:rPr lang="en-GB" altLang="en-US" sz="2800" dirty="0" smtClean="0">
                <a:latin typeface="Arial" panose="020B0604020202020204" pitchFamily="34" charset="0"/>
                <a:cs typeface="Arial" panose="020B0604020202020204" pitchFamily="34" charset="0"/>
              </a:rPr>
              <a:t>.</a:t>
            </a:r>
          </a:p>
          <a:p>
            <a:pPr>
              <a:spcBef>
                <a:spcPct val="50000"/>
              </a:spcBef>
            </a:pPr>
            <a:endParaRPr lang="en-GB" dirty="0" smtClean="0"/>
          </a:p>
          <a:p>
            <a:pPr>
              <a:spcBef>
                <a:spcPct val="50000"/>
              </a:spcBef>
            </a:pPr>
            <a:endParaRPr lang="en-GB" dirty="0"/>
          </a:p>
          <a:p>
            <a:pPr>
              <a:spcBef>
                <a:spcPct val="50000"/>
              </a:spcBef>
            </a:pPr>
            <a:endParaRPr lang="en-GB" altLang="en-US" sz="2800" dirty="0" smtClean="0">
              <a:latin typeface="Arial" panose="020B0604020202020204" pitchFamily="34" charset="0"/>
              <a:cs typeface="Arial" panose="020B0604020202020204" pitchFamily="34" charset="0"/>
            </a:endParaRPr>
          </a:p>
          <a:p>
            <a:pPr>
              <a:spcBef>
                <a:spcPct val="50000"/>
              </a:spcBef>
            </a:pPr>
            <a:r>
              <a:rPr lang="en-GB" altLang="en-US" sz="2800" dirty="0" smtClean="0">
                <a:latin typeface="Arial" panose="020B0604020202020204" pitchFamily="34" charset="0"/>
                <a:cs typeface="Arial" panose="020B0604020202020204" pitchFamily="34" charset="0"/>
              </a:rPr>
              <a:t>These Improvements combined mean an uplift of 1255 units per week which satisfies the Goal statement.  Moreover, there have been savings, the next two figures represent what these improvements mean for current weekly outputs of 2400, and projected weekly outputs of 3000.</a:t>
            </a:r>
            <a:endParaRPr lang="en-AU" altLang="en-US" sz="2800" dirty="0">
              <a:latin typeface="Arial" panose="020B0604020202020204" pitchFamily="34" charset="0"/>
              <a:cs typeface="Arial" panose="020B0604020202020204" pitchFamily="34" charset="0"/>
            </a:endParaRPr>
          </a:p>
        </p:txBody>
      </p:sp>
      <p:pic>
        <p:nvPicPr>
          <p:cNvPr id="57" name="Picture 56" descr="cid:image008.jpg@01D7ECFA.842E87A0"/>
          <p:cNvPicPr/>
          <p:nvPr/>
        </p:nvPicPr>
        <p:blipFill>
          <a:blip r:embed="rId4">
            <a:extLst>
              <a:ext uri="{28A0092B-C50C-407E-A947-70E740481C1C}">
                <a14:useLocalDpi xmlns:a14="http://schemas.microsoft.com/office/drawing/2010/main" val="0"/>
              </a:ext>
            </a:extLst>
          </a:blip>
          <a:srcRect/>
          <a:stretch>
            <a:fillRect/>
          </a:stretch>
        </p:blipFill>
        <p:spPr bwMode="auto">
          <a:xfrm>
            <a:off x="291048" y="29100199"/>
            <a:ext cx="3752850" cy="962025"/>
          </a:xfrm>
          <a:prstGeom prst="rect">
            <a:avLst/>
          </a:prstGeom>
          <a:noFill/>
          <a:ln>
            <a:noFill/>
          </a:ln>
        </p:spPr>
      </p:pic>
      <p:pic>
        <p:nvPicPr>
          <p:cNvPr id="58" name="Picture 57"/>
          <p:cNvPicPr>
            <a:picLocks noChangeAspect="1"/>
          </p:cNvPicPr>
          <p:nvPr/>
        </p:nvPicPr>
        <p:blipFill>
          <a:blip r:embed="rId5"/>
          <a:stretch>
            <a:fillRect/>
          </a:stretch>
        </p:blipFill>
        <p:spPr>
          <a:xfrm rot="5400000">
            <a:off x="-292427" y="2543380"/>
            <a:ext cx="3973937" cy="2815355"/>
          </a:xfrm>
          <a:prstGeom prst="rect">
            <a:avLst/>
          </a:prstGeom>
        </p:spPr>
      </p:pic>
      <p:pic>
        <p:nvPicPr>
          <p:cNvPr id="60" name="Picture 59"/>
          <p:cNvPicPr>
            <a:picLocks noChangeAspect="1"/>
          </p:cNvPicPr>
          <p:nvPr/>
        </p:nvPicPr>
        <p:blipFill>
          <a:blip r:embed="rId6"/>
          <a:stretch>
            <a:fillRect/>
          </a:stretch>
        </p:blipFill>
        <p:spPr>
          <a:xfrm>
            <a:off x="15267818" y="9137340"/>
            <a:ext cx="4794280" cy="36506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1" name="Picture 60"/>
          <p:cNvPicPr>
            <a:picLocks noChangeAspect="1"/>
          </p:cNvPicPr>
          <p:nvPr/>
        </p:nvPicPr>
        <p:blipFill>
          <a:blip r:embed="rId7"/>
          <a:stretch>
            <a:fillRect/>
          </a:stretch>
        </p:blipFill>
        <p:spPr>
          <a:xfrm>
            <a:off x="15267818" y="5260171"/>
            <a:ext cx="4794281" cy="36981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5" name="Picture 34"/>
          <p:cNvPicPr/>
          <p:nvPr/>
        </p:nvPicPr>
        <p:blipFill>
          <a:blip r:embed="rId8"/>
          <a:stretch>
            <a:fillRect/>
          </a:stretch>
        </p:blipFill>
        <p:spPr>
          <a:xfrm>
            <a:off x="1609266" y="10447356"/>
            <a:ext cx="3822206" cy="2413054"/>
          </a:xfrm>
          <a:prstGeom prst="rect">
            <a:avLst/>
          </a:prstGeom>
        </p:spPr>
      </p:pic>
      <p:sp>
        <p:nvSpPr>
          <p:cNvPr id="38" name="Text Box 8"/>
          <p:cNvSpPr txBox="1">
            <a:spLocks noChangeArrowheads="1"/>
          </p:cNvSpPr>
          <p:nvPr/>
        </p:nvSpPr>
        <p:spPr bwMode="auto">
          <a:xfrm>
            <a:off x="7383898" y="6090452"/>
            <a:ext cx="6328696" cy="4584998"/>
          </a:xfrm>
          <a:prstGeom prst="rect">
            <a:avLst/>
          </a:prstGeom>
          <a:ln>
            <a:solidFill>
              <a:schemeClr val="bg1"/>
            </a:solidFill>
          </a:ln>
          <a:extLst/>
        </p:spPr>
        <p:style>
          <a:lnRef idx="2">
            <a:schemeClr val="accent5"/>
          </a:lnRef>
          <a:fillRef idx="1">
            <a:schemeClr val="lt1"/>
          </a:fillRef>
          <a:effectRef idx="0">
            <a:schemeClr val="accent5"/>
          </a:effectRef>
          <a:fontRef idx="minor">
            <a:schemeClr val="dk1"/>
          </a:fontRef>
        </p:style>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marL="457200" indent="-457200">
              <a:spcBef>
                <a:spcPct val="20000"/>
              </a:spcBef>
              <a:buFont typeface="Arial" panose="020B0604020202020204" pitchFamily="34" charset="0"/>
              <a:buChar char="•"/>
            </a:pPr>
            <a:r>
              <a:rPr lang="en-GB" altLang="en-US" sz="2800" dirty="0" smtClean="0"/>
              <a:t>DMAIC (</a:t>
            </a:r>
            <a:r>
              <a:rPr lang="en-GB" altLang="en-US" dirty="0" smtClean="0"/>
              <a:t>up to and including Improve</a:t>
            </a:r>
            <a:r>
              <a:rPr lang="en-GB" altLang="en-US" sz="2800" dirty="0" smtClean="0"/>
              <a:t>)</a:t>
            </a:r>
          </a:p>
          <a:p>
            <a:pPr marL="457200" indent="-457200">
              <a:spcBef>
                <a:spcPct val="20000"/>
              </a:spcBef>
              <a:buFont typeface="Arial" panose="020B0604020202020204" pitchFamily="34" charset="0"/>
              <a:buChar char="•"/>
            </a:pPr>
            <a:r>
              <a:rPr lang="en-GB" altLang="en-US" sz="2800" dirty="0"/>
              <a:t>Value Steam </a:t>
            </a:r>
            <a:r>
              <a:rPr lang="en-GB" altLang="en-US" sz="2800" dirty="0" smtClean="0"/>
              <a:t>Mapping</a:t>
            </a:r>
          </a:p>
          <a:p>
            <a:pPr marL="457200" indent="-457200">
              <a:spcBef>
                <a:spcPct val="20000"/>
              </a:spcBef>
              <a:buFont typeface="Arial" panose="020B0604020202020204" pitchFamily="34" charset="0"/>
              <a:buChar char="•"/>
            </a:pPr>
            <a:r>
              <a:rPr lang="en-GB" altLang="en-US" sz="2800" dirty="0"/>
              <a:t>Ishikawa </a:t>
            </a:r>
            <a:r>
              <a:rPr lang="en-GB" altLang="en-US" sz="2800" dirty="0" smtClean="0"/>
              <a:t>Diagrams</a:t>
            </a:r>
          </a:p>
          <a:p>
            <a:pPr marL="457200" indent="-457200">
              <a:spcBef>
                <a:spcPct val="20000"/>
              </a:spcBef>
              <a:buFont typeface="Arial" panose="020B0604020202020204" pitchFamily="34" charset="0"/>
              <a:buChar char="•"/>
            </a:pPr>
            <a:r>
              <a:rPr lang="en-GB" altLang="en-US" sz="2800" dirty="0" smtClean="0"/>
              <a:t>Pareto Charts</a:t>
            </a:r>
          </a:p>
          <a:p>
            <a:pPr marL="457200" indent="-457200">
              <a:spcBef>
                <a:spcPct val="20000"/>
              </a:spcBef>
              <a:buFont typeface="Arial" panose="020B0604020202020204" pitchFamily="34" charset="0"/>
              <a:buChar char="•"/>
            </a:pPr>
            <a:r>
              <a:rPr lang="en-GB" altLang="en-US" sz="2800" dirty="0" smtClean="0"/>
              <a:t>Brainstorming</a:t>
            </a:r>
          </a:p>
          <a:p>
            <a:pPr marL="457200" indent="-457200">
              <a:spcBef>
                <a:spcPct val="20000"/>
              </a:spcBef>
              <a:buFont typeface="Arial" panose="020B0604020202020204" pitchFamily="34" charset="0"/>
              <a:buChar char="•"/>
            </a:pPr>
            <a:r>
              <a:rPr lang="en-GB" altLang="en-US" sz="2800" dirty="0"/>
              <a:t>Run </a:t>
            </a:r>
            <a:r>
              <a:rPr lang="en-GB" altLang="en-US" sz="2800" dirty="0" smtClean="0"/>
              <a:t>Charts</a:t>
            </a:r>
          </a:p>
          <a:p>
            <a:pPr marL="457200" indent="-457200">
              <a:spcBef>
                <a:spcPct val="20000"/>
              </a:spcBef>
              <a:buFont typeface="Arial" panose="020B0604020202020204" pitchFamily="34" charset="0"/>
              <a:buChar char="•"/>
            </a:pPr>
            <a:r>
              <a:rPr lang="en-GB" altLang="en-US" sz="2800" dirty="0" smtClean="0"/>
              <a:t>Kaizen</a:t>
            </a:r>
          </a:p>
          <a:p>
            <a:pPr marL="457200" indent="-457200">
              <a:spcBef>
                <a:spcPct val="20000"/>
              </a:spcBef>
              <a:buFont typeface="Arial" panose="020B0604020202020204" pitchFamily="34" charset="0"/>
              <a:buChar char="•"/>
            </a:pPr>
            <a:r>
              <a:rPr lang="en-GB" altLang="en-US" sz="2800" dirty="0" smtClean="0"/>
              <a:t>FMEA</a:t>
            </a:r>
            <a:endParaRPr lang="en-GB" altLang="en-US" sz="2800" dirty="0"/>
          </a:p>
        </p:txBody>
      </p:sp>
      <p:pic>
        <p:nvPicPr>
          <p:cNvPr id="39" name="Picture 38"/>
          <p:cNvPicPr/>
          <p:nvPr/>
        </p:nvPicPr>
        <p:blipFill>
          <a:blip r:embed="rId9"/>
          <a:stretch>
            <a:fillRect/>
          </a:stretch>
        </p:blipFill>
        <p:spPr>
          <a:xfrm>
            <a:off x="7589092" y="17555362"/>
            <a:ext cx="6004721" cy="2021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0" name="Picture 39"/>
          <p:cNvPicPr/>
          <p:nvPr/>
        </p:nvPicPr>
        <p:blipFill>
          <a:blip r:embed="rId10"/>
          <a:stretch>
            <a:fillRect/>
          </a:stretch>
        </p:blipFill>
        <p:spPr>
          <a:xfrm>
            <a:off x="7589093" y="15559910"/>
            <a:ext cx="6004722" cy="18606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1" name="Picture 40"/>
          <p:cNvPicPr/>
          <p:nvPr/>
        </p:nvPicPr>
        <p:blipFill>
          <a:blip r:embed="rId11"/>
          <a:stretch>
            <a:fillRect/>
          </a:stretch>
        </p:blipFill>
        <p:spPr>
          <a:xfrm>
            <a:off x="7613482" y="23047517"/>
            <a:ext cx="5980332" cy="167228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33" name="Straight Connector 32"/>
          <p:cNvCxnSpPr/>
          <p:nvPr/>
        </p:nvCxnSpPr>
        <p:spPr>
          <a:xfrm>
            <a:off x="7383498" y="6045238"/>
            <a:ext cx="0" cy="22564963"/>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Using Six Sigma for Successful Project Management (202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0301879" y="7869940"/>
            <a:ext cx="4021914" cy="3451775"/>
          </a:xfrm>
          <a:prstGeom prst="rect">
            <a:avLst/>
          </a:prstGeom>
          <a:noFill/>
          <a:extLst>
            <a:ext uri="{909E8E84-426E-40DD-AFC4-6F175D3DCCD1}">
              <a14:hiddenFill xmlns:a14="http://schemas.microsoft.com/office/drawing/2010/main">
                <a:solidFill>
                  <a:srgbClr val="FFFFFF"/>
                </a:solidFill>
              </a14:hiddenFill>
            </a:ext>
          </a:extLst>
        </p:spPr>
      </p:pic>
      <p:cxnSp>
        <p:nvCxnSpPr>
          <p:cNvPr id="53" name="Straight Connector 52"/>
          <p:cNvCxnSpPr/>
          <p:nvPr/>
        </p:nvCxnSpPr>
        <p:spPr>
          <a:xfrm>
            <a:off x="13904061" y="6045239"/>
            <a:ext cx="0" cy="2256496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727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2000"/>
                                  </p:stCondLst>
                                  <p:childTnLst>
                                    <p:set>
                                      <p:cBhvr>
                                        <p:cTn id="6" dur="1" fill="hold">
                                          <p:stCondLst>
                                            <p:cond delay="0"/>
                                          </p:stCondLst>
                                        </p:cTn>
                                        <p:tgtEl>
                                          <p:spTgt spid="35"/>
                                        </p:tgtEl>
                                        <p:attrNameLst>
                                          <p:attrName>style.visibility</p:attrName>
                                        </p:attrNameLst>
                                      </p:cBhvr>
                                      <p:to>
                                        <p:strVal val="visible"/>
                                      </p:to>
                                    </p:set>
                                    <p:anim calcmode="lin" valueType="num">
                                      <p:cBhvr additive="base">
                                        <p:cTn id="7" dur="500" fill="hold"/>
                                        <p:tgtEl>
                                          <p:spTgt spid="35"/>
                                        </p:tgtEl>
                                        <p:attrNameLst>
                                          <p:attrName>ppt_x</p:attrName>
                                        </p:attrNameLst>
                                      </p:cBhvr>
                                      <p:tavLst>
                                        <p:tav tm="0">
                                          <p:val>
                                            <p:strVal val="#ppt_x"/>
                                          </p:val>
                                        </p:tav>
                                        <p:tav tm="100000">
                                          <p:val>
                                            <p:strVal val="#ppt_x"/>
                                          </p:val>
                                        </p:tav>
                                      </p:tavLst>
                                    </p:anim>
                                    <p:anim calcmode="lin" valueType="num">
                                      <p:cBhvr additive="base">
                                        <p:cTn id="8"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1626</TotalTime>
  <Words>644</Words>
  <Application>Microsoft Office PowerPoint</Application>
  <PresentationFormat>Custom</PresentationFormat>
  <Paragraphs>58</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ＭＳ Ｐゴシック</vt:lpstr>
      <vt:lpstr>ＭＳ Ｐゴシック</vt:lpstr>
      <vt:lpstr>Arial</vt:lpstr>
      <vt:lpstr>Calibri</vt:lpstr>
      <vt:lpstr>Calibri Light</vt:lpstr>
      <vt:lpstr>Georgia</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Chick, Andrew</cp:lastModifiedBy>
  <cp:revision>103</cp:revision>
  <dcterms:created xsi:type="dcterms:W3CDTF">2016-02-25T08:27:32Z</dcterms:created>
  <dcterms:modified xsi:type="dcterms:W3CDTF">2023-06-01T07:44:06Z</dcterms:modified>
</cp:coreProperties>
</file>