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0" r:id="rId1"/>
  </p:sldMasterIdLst>
  <p:notesMasterIdLst>
    <p:notesMasterId r:id="rId12"/>
  </p:notesMasterIdLst>
  <p:sldIdLst>
    <p:sldId id="258" r:id="rId2"/>
    <p:sldId id="257" r:id="rId3"/>
    <p:sldId id="259" r:id="rId4"/>
    <p:sldId id="260" r:id="rId5"/>
    <p:sldId id="261" r:id="rId6"/>
    <p:sldId id="262" r:id="rId7"/>
    <p:sldId id="263" r:id="rId8"/>
    <p:sldId id="264" r:id="rId9"/>
    <p:sldId id="265"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950" autoAdjust="0"/>
    <p:restoredTop sz="82412" autoAdjust="0"/>
  </p:normalViewPr>
  <p:slideViewPr>
    <p:cSldViewPr snapToGrid="0">
      <p:cViewPr varScale="1">
        <p:scale>
          <a:sx n="70" d="100"/>
          <a:sy n="70" d="100"/>
        </p:scale>
        <p:origin x="1214" y="62"/>
      </p:cViewPr>
      <p:guideLst/>
    </p:cSldViewPr>
  </p:slideViewPr>
  <p:notesTextViewPr>
    <p:cViewPr>
      <p:scale>
        <a:sx n="1" d="1"/>
        <a:sy n="1" d="1"/>
      </p:scale>
      <p:origin x="0" y="0"/>
    </p:cViewPr>
  </p:notesTextViewPr>
  <p:notesViewPr>
    <p:cSldViewPr snapToGrid="0">
      <p:cViewPr varScale="1">
        <p:scale>
          <a:sx n="65" d="100"/>
          <a:sy n="65" d="100"/>
        </p:scale>
        <p:origin x="315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583CF7-6684-44F5-B023-2A416059BB4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5301A42-D3DC-47F6-9E26-AD3A4F2E410D}">
      <dgm:prSet/>
      <dgm:spPr/>
      <dgm:t>
        <a:bodyPr/>
        <a:lstStyle/>
        <a:p>
          <a:r>
            <a:rPr lang="en-GB" b="1" dirty="0"/>
            <a:t>Birth of Urdd Gobaith Cymru  </a:t>
          </a:r>
        </a:p>
        <a:p>
          <a:r>
            <a:rPr lang="en-GB" b="1" dirty="0"/>
            <a:t>The League of Welsh Hope</a:t>
          </a:r>
          <a:endParaRPr lang="en-US" dirty="0"/>
        </a:p>
      </dgm:t>
    </dgm:pt>
    <dgm:pt modelId="{571F41E2-051E-4927-B08B-FB8B87D6FFED}" type="parTrans" cxnId="{2EC43184-01B9-4528-9BDC-2ED063758E9E}">
      <dgm:prSet/>
      <dgm:spPr/>
      <dgm:t>
        <a:bodyPr/>
        <a:lstStyle/>
        <a:p>
          <a:endParaRPr lang="en-US"/>
        </a:p>
      </dgm:t>
    </dgm:pt>
    <dgm:pt modelId="{4CBC36A3-3AB4-4F3D-A46A-B7D63B56B958}" type="sibTrans" cxnId="{2EC43184-01B9-4528-9BDC-2ED063758E9E}">
      <dgm:prSet/>
      <dgm:spPr/>
      <dgm:t>
        <a:bodyPr/>
        <a:lstStyle/>
        <a:p>
          <a:endParaRPr lang="en-US"/>
        </a:p>
      </dgm:t>
    </dgm:pt>
    <dgm:pt modelId="{C8831D85-2898-4209-AA9D-EC48561F2511}">
      <dgm:prSet/>
      <dgm:spPr/>
      <dgm:t>
        <a:bodyPr/>
        <a:lstStyle/>
        <a:p>
          <a:r>
            <a:rPr lang="en-GB" b="1" dirty="0"/>
            <a:t>In 1911 the Welsh language and culture was in decline.</a:t>
          </a:r>
          <a:endParaRPr lang="en-US" b="1" dirty="0"/>
        </a:p>
      </dgm:t>
    </dgm:pt>
    <dgm:pt modelId="{CF1097AD-9554-4C74-89D5-5C28642158E5}" type="parTrans" cxnId="{9EF70AA4-E481-48D0-BE68-EF33F390D136}">
      <dgm:prSet/>
      <dgm:spPr/>
      <dgm:t>
        <a:bodyPr/>
        <a:lstStyle/>
        <a:p>
          <a:endParaRPr lang="en-US"/>
        </a:p>
      </dgm:t>
    </dgm:pt>
    <dgm:pt modelId="{9837219A-35F4-45D7-A747-0BF29FD9880C}" type="sibTrans" cxnId="{9EF70AA4-E481-48D0-BE68-EF33F390D136}">
      <dgm:prSet/>
      <dgm:spPr/>
      <dgm:t>
        <a:bodyPr/>
        <a:lstStyle/>
        <a:p>
          <a:endParaRPr lang="en-US"/>
        </a:p>
      </dgm:t>
    </dgm:pt>
    <dgm:pt modelId="{C976B3AC-9583-4FE2-B76A-A36A83ECB70B}">
      <dgm:prSet/>
      <dgm:spPr/>
      <dgm:t>
        <a:bodyPr/>
        <a:lstStyle/>
        <a:p>
          <a:r>
            <a:rPr lang="en-GB" b="1" dirty="0"/>
            <a:t>Sir Ifan ab Owen Edwards - Editor of </a:t>
          </a:r>
          <a:r>
            <a:rPr lang="en-GB" b="1" dirty="0" err="1"/>
            <a:t>Cymru’r</a:t>
          </a:r>
          <a:r>
            <a:rPr lang="en-GB" b="1" dirty="0"/>
            <a:t> Plant, building on the work of his father, established ‘Urdd Gobaith Cymru </a:t>
          </a:r>
          <a:r>
            <a:rPr lang="en-GB" b="1" dirty="0" err="1"/>
            <a:t>Fach</a:t>
          </a:r>
          <a:r>
            <a:rPr lang="en-GB" b="1" dirty="0"/>
            <a:t>’ at </a:t>
          </a:r>
          <a:r>
            <a:rPr lang="en-GB" b="1" dirty="0" err="1"/>
            <a:t>Treuddyn</a:t>
          </a:r>
          <a:r>
            <a:rPr lang="en-GB" b="1" dirty="0"/>
            <a:t> in Flintshire in 1922.</a:t>
          </a:r>
          <a:endParaRPr lang="en-US" b="1" dirty="0"/>
        </a:p>
      </dgm:t>
    </dgm:pt>
    <dgm:pt modelId="{381268D3-1E0B-4C40-98CA-ED732E22E8E4}" type="parTrans" cxnId="{B678B672-E7DE-4AE7-B33D-61DA175AA422}">
      <dgm:prSet/>
      <dgm:spPr/>
      <dgm:t>
        <a:bodyPr/>
        <a:lstStyle/>
        <a:p>
          <a:endParaRPr lang="en-US"/>
        </a:p>
      </dgm:t>
    </dgm:pt>
    <dgm:pt modelId="{138C9938-F067-42C8-B793-811E83731859}" type="sibTrans" cxnId="{B678B672-E7DE-4AE7-B33D-61DA175AA422}">
      <dgm:prSet/>
      <dgm:spPr/>
      <dgm:t>
        <a:bodyPr/>
        <a:lstStyle/>
        <a:p>
          <a:endParaRPr lang="en-US"/>
        </a:p>
      </dgm:t>
    </dgm:pt>
    <dgm:pt modelId="{6856F74F-C139-43C5-B161-F80496A42A43}">
      <dgm:prSet/>
      <dgm:spPr/>
      <dgm:t>
        <a:bodyPr/>
        <a:lstStyle/>
        <a:p>
          <a:r>
            <a:rPr lang="en-GB" b="1" dirty="0"/>
            <a:t>The organisation enthusiastically grew and by 1927 it had 5,000 members and 80 branches.</a:t>
          </a:r>
          <a:endParaRPr lang="en-US" b="1" dirty="0"/>
        </a:p>
      </dgm:t>
    </dgm:pt>
    <dgm:pt modelId="{972AEF24-03E3-4B5F-911E-F6E115F2AB1A}" type="parTrans" cxnId="{84DA65F7-21D4-4E4A-899F-3FD611F1A79D}">
      <dgm:prSet/>
      <dgm:spPr/>
      <dgm:t>
        <a:bodyPr/>
        <a:lstStyle/>
        <a:p>
          <a:endParaRPr lang="en-US"/>
        </a:p>
      </dgm:t>
    </dgm:pt>
    <dgm:pt modelId="{68719B2C-419F-48A2-B54C-C17829F02CAA}" type="sibTrans" cxnId="{84DA65F7-21D4-4E4A-899F-3FD611F1A79D}">
      <dgm:prSet/>
      <dgm:spPr/>
      <dgm:t>
        <a:bodyPr/>
        <a:lstStyle/>
        <a:p>
          <a:endParaRPr lang="en-US"/>
        </a:p>
      </dgm:t>
    </dgm:pt>
    <dgm:pt modelId="{5AC5C773-5642-485E-9E4A-97253D959C5C}">
      <dgm:prSet/>
      <dgm:spPr/>
      <dgm:t>
        <a:bodyPr/>
        <a:lstStyle/>
        <a:p>
          <a:endParaRPr lang="en-US" dirty="0"/>
        </a:p>
      </dgm:t>
    </dgm:pt>
    <dgm:pt modelId="{E430E1A5-B7A0-4DD8-A0F1-383B7AFEB451}" type="parTrans" cxnId="{E6516D47-D7E0-40C9-8F8A-240CB48B493F}">
      <dgm:prSet/>
      <dgm:spPr/>
      <dgm:t>
        <a:bodyPr/>
        <a:lstStyle/>
        <a:p>
          <a:endParaRPr lang="en-GB"/>
        </a:p>
      </dgm:t>
    </dgm:pt>
    <dgm:pt modelId="{292CC7C0-8821-4486-A927-43FC63DC8EBB}" type="sibTrans" cxnId="{E6516D47-D7E0-40C9-8F8A-240CB48B493F}">
      <dgm:prSet/>
      <dgm:spPr/>
      <dgm:t>
        <a:bodyPr/>
        <a:lstStyle/>
        <a:p>
          <a:endParaRPr lang="en-GB"/>
        </a:p>
      </dgm:t>
    </dgm:pt>
    <dgm:pt modelId="{B901012D-E795-4BD6-8D7C-56795842113E}">
      <dgm:prSet/>
      <dgm:spPr/>
      <dgm:t>
        <a:bodyPr/>
        <a:lstStyle/>
        <a:p>
          <a:endParaRPr lang="en-US" dirty="0"/>
        </a:p>
      </dgm:t>
    </dgm:pt>
    <dgm:pt modelId="{E3BBF608-ADB8-4760-81CB-263C650DEEAB}" type="parTrans" cxnId="{D5CB0E83-51E2-4C2C-B4F6-9BB11D536624}">
      <dgm:prSet/>
      <dgm:spPr/>
      <dgm:t>
        <a:bodyPr/>
        <a:lstStyle/>
        <a:p>
          <a:endParaRPr lang="en-GB"/>
        </a:p>
      </dgm:t>
    </dgm:pt>
    <dgm:pt modelId="{63A8DA21-E3CE-4610-A108-5C430A7A068B}" type="sibTrans" cxnId="{D5CB0E83-51E2-4C2C-B4F6-9BB11D536624}">
      <dgm:prSet/>
      <dgm:spPr/>
      <dgm:t>
        <a:bodyPr/>
        <a:lstStyle/>
        <a:p>
          <a:endParaRPr lang="en-GB"/>
        </a:p>
      </dgm:t>
    </dgm:pt>
    <dgm:pt modelId="{0747C34C-707E-4F58-9942-EB3084E9C742}" type="pres">
      <dgm:prSet presAssocID="{B2583CF7-6684-44F5-B023-2A416059BB45}" presName="linear" presStyleCnt="0">
        <dgm:presLayoutVars>
          <dgm:animLvl val="lvl"/>
          <dgm:resizeHandles val="exact"/>
        </dgm:presLayoutVars>
      </dgm:prSet>
      <dgm:spPr/>
    </dgm:pt>
    <dgm:pt modelId="{40CC2810-0676-4506-AB16-33C2272BF4DC}" type="pres">
      <dgm:prSet presAssocID="{05301A42-D3DC-47F6-9E26-AD3A4F2E410D}" presName="parentText" presStyleLbl="node1" presStyleIdx="0" presStyleCnt="1" custLinFactNeighborX="-154" custLinFactNeighborY="5517">
        <dgm:presLayoutVars>
          <dgm:chMax val="0"/>
          <dgm:bulletEnabled val="1"/>
        </dgm:presLayoutVars>
      </dgm:prSet>
      <dgm:spPr/>
    </dgm:pt>
    <dgm:pt modelId="{706079FC-F357-4A05-ADE7-A95434DB1DFE}" type="pres">
      <dgm:prSet presAssocID="{05301A42-D3DC-47F6-9E26-AD3A4F2E410D}" presName="childText" presStyleLbl="revTx" presStyleIdx="0" presStyleCnt="1">
        <dgm:presLayoutVars>
          <dgm:bulletEnabled val="1"/>
        </dgm:presLayoutVars>
      </dgm:prSet>
      <dgm:spPr/>
    </dgm:pt>
  </dgm:ptLst>
  <dgm:cxnLst>
    <dgm:cxn modelId="{62370411-B393-455A-8E75-8F3B1AAB0040}" type="presOf" srcId="{6856F74F-C139-43C5-B161-F80496A42A43}" destId="{706079FC-F357-4A05-ADE7-A95434DB1DFE}" srcOrd="0" destOrd="4" presId="urn:microsoft.com/office/officeart/2005/8/layout/vList2"/>
    <dgm:cxn modelId="{549E6225-822B-404B-BBB6-47B83EE9C6B7}" type="presOf" srcId="{05301A42-D3DC-47F6-9E26-AD3A4F2E410D}" destId="{40CC2810-0676-4506-AB16-33C2272BF4DC}" srcOrd="0" destOrd="0" presId="urn:microsoft.com/office/officeart/2005/8/layout/vList2"/>
    <dgm:cxn modelId="{E6516D47-D7E0-40C9-8F8A-240CB48B493F}" srcId="{05301A42-D3DC-47F6-9E26-AD3A4F2E410D}" destId="{5AC5C773-5642-485E-9E4A-97253D959C5C}" srcOrd="0" destOrd="0" parTransId="{E430E1A5-B7A0-4DD8-A0F1-383B7AFEB451}" sibTransId="{292CC7C0-8821-4486-A927-43FC63DC8EBB}"/>
    <dgm:cxn modelId="{B678B672-E7DE-4AE7-B33D-61DA175AA422}" srcId="{05301A42-D3DC-47F6-9E26-AD3A4F2E410D}" destId="{C976B3AC-9583-4FE2-B76A-A36A83ECB70B}" srcOrd="3" destOrd="0" parTransId="{381268D3-1E0B-4C40-98CA-ED732E22E8E4}" sibTransId="{138C9938-F067-42C8-B793-811E83731859}"/>
    <dgm:cxn modelId="{72E36659-F515-45C8-AB0D-12D3564D6D82}" type="presOf" srcId="{B901012D-E795-4BD6-8D7C-56795842113E}" destId="{706079FC-F357-4A05-ADE7-A95434DB1DFE}" srcOrd="0" destOrd="1" presId="urn:microsoft.com/office/officeart/2005/8/layout/vList2"/>
    <dgm:cxn modelId="{D5CB0E83-51E2-4C2C-B4F6-9BB11D536624}" srcId="{05301A42-D3DC-47F6-9E26-AD3A4F2E410D}" destId="{B901012D-E795-4BD6-8D7C-56795842113E}" srcOrd="1" destOrd="0" parTransId="{E3BBF608-ADB8-4760-81CB-263C650DEEAB}" sibTransId="{63A8DA21-E3CE-4610-A108-5C430A7A068B}"/>
    <dgm:cxn modelId="{2EC43184-01B9-4528-9BDC-2ED063758E9E}" srcId="{B2583CF7-6684-44F5-B023-2A416059BB45}" destId="{05301A42-D3DC-47F6-9E26-AD3A4F2E410D}" srcOrd="0" destOrd="0" parTransId="{571F41E2-051E-4927-B08B-FB8B87D6FFED}" sibTransId="{4CBC36A3-3AB4-4F3D-A46A-B7D63B56B958}"/>
    <dgm:cxn modelId="{93D864A2-D6D7-4FA4-A555-DE5C0CCF70C7}" type="presOf" srcId="{5AC5C773-5642-485E-9E4A-97253D959C5C}" destId="{706079FC-F357-4A05-ADE7-A95434DB1DFE}" srcOrd="0" destOrd="0" presId="urn:microsoft.com/office/officeart/2005/8/layout/vList2"/>
    <dgm:cxn modelId="{9EF70AA4-E481-48D0-BE68-EF33F390D136}" srcId="{05301A42-D3DC-47F6-9E26-AD3A4F2E410D}" destId="{C8831D85-2898-4209-AA9D-EC48561F2511}" srcOrd="2" destOrd="0" parTransId="{CF1097AD-9554-4C74-89D5-5C28642158E5}" sibTransId="{9837219A-35F4-45D7-A747-0BF29FD9880C}"/>
    <dgm:cxn modelId="{14870AB3-C10A-4DE3-AAFC-A707C1F1C0FF}" type="presOf" srcId="{C8831D85-2898-4209-AA9D-EC48561F2511}" destId="{706079FC-F357-4A05-ADE7-A95434DB1DFE}" srcOrd="0" destOrd="2" presId="urn:microsoft.com/office/officeart/2005/8/layout/vList2"/>
    <dgm:cxn modelId="{0D8D72C1-098A-40E8-B81D-096BFF7242EE}" type="presOf" srcId="{B2583CF7-6684-44F5-B023-2A416059BB45}" destId="{0747C34C-707E-4F58-9942-EB3084E9C742}" srcOrd="0" destOrd="0" presId="urn:microsoft.com/office/officeart/2005/8/layout/vList2"/>
    <dgm:cxn modelId="{C61463F7-3F2F-4C90-8705-3E20FAF2697B}" type="presOf" srcId="{C976B3AC-9583-4FE2-B76A-A36A83ECB70B}" destId="{706079FC-F357-4A05-ADE7-A95434DB1DFE}" srcOrd="0" destOrd="3" presId="urn:microsoft.com/office/officeart/2005/8/layout/vList2"/>
    <dgm:cxn modelId="{84DA65F7-21D4-4E4A-899F-3FD611F1A79D}" srcId="{05301A42-D3DC-47F6-9E26-AD3A4F2E410D}" destId="{6856F74F-C139-43C5-B161-F80496A42A43}" srcOrd="4" destOrd="0" parTransId="{972AEF24-03E3-4B5F-911E-F6E115F2AB1A}" sibTransId="{68719B2C-419F-48A2-B54C-C17829F02CAA}"/>
    <dgm:cxn modelId="{2A69F5E2-5199-48FC-8EF0-E2AE0CE3F07B}" type="presParOf" srcId="{0747C34C-707E-4F58-9942-EB3084E9C742}" destId="{40CC2810-0676-4506-AB16-33C2272BF4DC}" srcOrd="0" destOrd="0" presId="urn:microsoft.com/office/officeart/2005/8/layout/vList2"/>
    <dgm:cxn modelId="{52DF2C25-5041-467B-A1B0-7A0B4790F42F}" type="presParOf" srcId="{0747C34C-707E-4F58-9942-EB3084E9C742}" destId="{706079FC-F357-4A05-ADE7-A95434DB1DFE}" srcOrd="1"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CC2810-0676-4506-AB16-33C2272BF4DC}">
      <dsp:nvSpPr>
        <dsp:cNvPr id="0" name=""/>
        <dsp:cNvSpPr/>
      </dsp:nvSpPr>
      <dsp:spPr>
        <a:xfrm>
          <a:off x="0" y="257492"/>
          <a:ext cx="5752731" cy="118638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kern="1200" dirty="0"/>
            <a:t>Birth of Urdd Gobaith Cymru  </a:t>
          </a:r>
        </a:p>
        <a:p>
          <a:pPr marL="0" lvl="0" indent="0" algn="l" defTabSz="1155700">
            <a:lnSpc>
              <a:spcPct val="90000"/>
            </a:lnSpc>
            <a:spcBef>
              <a:spcPct val="0"/>
            </a:spcBef>
            <a:spcAft>
              <a:spcPct val="35000"/>
            </a:spcAft>
            <a:buNone/>
          </a:pPr>
          <a:r>
            <a:rPr lang="en-GB" sz="2600" b="1" kern="1200" dirty="0"/>
            <a:t>The League of Welsh Hope</a:t>
          </a:r>
          <a:endParaRPr lang="en-US" sz="2600" kern="1200" dirty="0"/>
        </a:p>
      </dsp:txBody>
      <dsp:txXfrm>
        <a:off x="57914" y="315406"/>
        <a:ext cx="5636903" cy="1070552"/>
      </dsp:txXfrm>
    </dsp:sp>
    <dsp:sp modelId="{706079FC-F357-4A05-ADE7-A95434DB1DFE}">
      <dsp:nvSpPr>
        <dsp:cNvPr id="0" name=""/>
        <dsp:cNvSpPr/>
      </dsp:nvSpPr>
      <dsp:spPr>
        <a:xfrm>
          <a:off x="0" y="1253841"/>
          <a:ext cx="5752731" cy="3444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649" tIns="33020" rIns="184912" bIns="33020" numCol="1" spcCol="1270" anchor="t" anchorCtr="0">
          <a:noAutofit/>
        </a:bodyPr>
        <a:lstStyle/>
        <a:p>
          <a:pPr marL="228600" lvl="1" indent="-228600" algn="l" defTabSz="889000">
            <a:lnSpc>
              <a:spcPct val="90000"/>
            </a:lnSpc>
            <a:spcBef>
              <a:spcPct val="0"/>
            </a:spcBef>
            <a:spcAft>
              <a:spcPct val="20000"/>
            </a:spcAft>
            <a:buChar char="•"/>
          </a:pPr>
          <a:endParaRPr lang="en-US" sz="2000" kern="1200" dirty="0"/>
        </a:p>
        <a:p>
          <a:pPr marL="228600" lvl="1" indent="-228600" algn="l" defTabSz="889000">
            <a:lnSpc>
              <a:spcPct val="90000"/>
            </a:lnSpc>
            <a:spcBef>
              <a:spcPct val="0"/>
            </a:spcBef>
            <a:spcAft>
              <a:spcPct val="20000"/>
            </a:spcAft>
            <a:buChar char="•"/>
          </a:pPr>
          <a:endParaRPr lang="en-US" sz="2000" kern="1200" dirty="0"/>
        </a:p>
        <a:p>
          <a:pPr marL="228600" lvl="1" indent="-228600" algn="l" defTabSz="889000">
            <a:lnSpc>
              <a:spcPct val="90000"/>
            </a:lnSpc>
            <a:spcBef>
              <a:spcPct val="0"/>
            </a:spcBef>
            <a:spcAft>
              <a:spcPct val="20000"/>
            </a:spcAft>
            <a:buChar char="•"/>
          </a:pPr>
          <a:r>
            <a:rPr lang="en-GB" sz="2000" b="1" kern="1200" dirty="0"/>
            <a:t>In 1911 the Welsh language and culture was in decline.</a:t>
          </a:r>
          <a:endParaRPr lang="en-US" sz="2000" b="1" kern="1200" dirty="0"/>
        </a:p>
        <a:p>
          <a:pPr marL="228600" lvl="1" indent="-228600" algn="l" defTabSz="889000">
            <a:lnSpc>
              <a:spcPct val="90000"/>
            </a:lnSpc>
            <a:spcBef>
              <a:spcPct val="0"/>
            </a:spcBef>
            <a:spcAft>
              <a:spcPct val="20000"/>
            </a:spcAft>
            <a:buChar char="•"/>
          </a:pPr>
          <a:r>
            <a:rPr lang="en-GB" sz="2000" b="1" kern="1200" dirty="0"/>
            <a:t>Sir Ifan ab Owen Edwards - Editor of </a:t>
          </a:r>
          <a:r>
            <a:rPr lang="en-GB" sz="2000" b="1" kern="1200" dirty="0" err="1"/>
            <a:t>Cymru’r</a:t>
          </a:r>
          <a:r>
            <a:rPr lang="en-GB" sz="2000" b="1" kern="1200" dirty="0"/>
            <a:t> Plant, building on the work of his father, established ‘Urdd Gobaith Cymru </a:t>
          </a:r>
          <a:r>
            <a:rPr lang="en-GB" sz="2000" b="1" kern="1200" dirty="0" err="1"/>
            <a:t>Fach</a:t>
          </a:r>
          <a:r>
            <a:rPr lang="en-GB" sz="2000" b="1" kern="1200" dirty="0"/>
            <a:t>’ at </a:t>
          </a:r>
          <a:r>
            <a:rPr lang="en-GB" sz="2000" b="1" kern="1200" dirty="0" err="1"/>
            <a:t>Treuddyn</a:t>
          </a:r>
          <a:r>
            <a:rPr lang="en-GB" sz="2000" b="1" kern="1200" dirty="0"/>
            <a:t> in Flintshire in 1922.</a:t>
          </a:r>
          <a:endParaRPr lang="en-US" sz="2000" b="1" kern="1200" dirty="0"/>
        </a:p>
        <a:p>
          <a:pPr marL="228600" lvl="1" indent="-228600" algn="l" defTabSz="889000">
            <a:lnSpc>
              <a:spcPct val="90000"/>
            </a:lnSpc>
            <a:spcBef>
              <a:spcPct val="0"/>
            </a:spcBef>
            <a:spcAft>
              <a:spcPct val="20000"/>
            </a:spcAft>
            <a:buChar char="•"/>
          </a:pPr>
          <a:r>
            <a:rPr lang="en-GB" sz="2000" b="1" kern="1200" dirty="0"/>
            <a:t>The organisation enthusiastically grew and by 1927 it had 5,000 members and 80 branches.</a:t>
          </a:r>
          <a:endParaRPr lang="en-US" sz="2000" b="1" kern="1200" dirty="0"/>
        </a:p>
      </dsp:txBody>
      <dsp:txXfrm>
        <a:off x="0" y="1253841"/>
        <a:ext cx="5752731" cy="344448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15F70F-893C-418E-AB1D-DCD92FE1F119}" type="datetimeFigureOut">
              <a:rPr lang="en-GB" smtClean="0"/>
              <a:t>19/12/2023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6C2CDE-F78C-44B8-BAE2-99747A5D31F5}" type="slidenum">
              <a:rPr lang="en-GB" smtClean="0"/>
              <a:t>‹#›</a:t>
            </a:fld>
            <a:endParaRPr lang="en-GB"/>
          </a:p>
        </p:txBody>
      </p:sp>
    </p:spTree>
    <p:extLst>
      <p:ext uri="{BB962C8B-B14F-4D97-AF65-F5344CB8AC3E}">
        <p14:creationId xmlns:p14="http://schemas.microsoft.com/office/powerpoint/2010/main" val="2063472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 my name is Nicola Parsons - welcome to this seminar on the Urdd’s impact on Welsh Education.</a:t>
            </a:r>
          </a:p>
        </p:txBody>
      </p:sp>
      <p:sp>
        <p:nvSpPr>
          <p:cNvPr id="4" name="Slide Number Placeholder 3"/>
          <p:cNvSpPr>
            <a:spLocks noGrp="1"/>
          </p:cNvSpPr>
          <p:nvPr>
            <p:ph type="sldNum" sz="quarter" idx="5"/>
          </p:nvPr>
        </p:nvSpPr>
        <p:spPr/>
        <p:txBody>
          <a:bodyPr/>
          <a:lstStyle/>
          <a:p>
            <a:fld id="{F06C2CDE-F78C-44B8-BAE2-99747A5D31F5}" type="slidenum">
              <a:rPr lang="en-GB" smtClean="0"/>
              <a:t>1</a:t>
            </a:fld>
            <a:endParaRPr lang="en-GB"/>
          </a:p>
        </p:txBody>
      </p:sp>
    </p:spTree>
    <p:extLst>
      <p:ext uri="{BB962C8B-B14F-4D97-AF65-F5344CB8AC3E}">
        <p14:creationId xmlns:p14="http://schemas.microsoft.com/office/powerpoint/2010/main" val="17822862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6000" dirty="0"/>
              <a:t>The seminar will follow the module’s assessment aims via examining the…</a:t>
            </a:r>
          </a:p>
        </p:txBody>
      </p:sp>
      <p:sp>
        <p:nvSpPr>
          <p:cNvPr id="4" name="Slide Number Placeholder 3"/>
          <p:cNvSpPr>
            <a:spLocks noGrp="1"/>
          </p:cNvSpPr>
          <p:nvPr>
            <p:ph type="sldNum" sz="quarter" idx="5"/>
          </p:nvPr>
        </p:nvSpPr>
        <p:spPr/>
        <p:txBody>
          <a:bodyPr/>
          <a:lstStyle/>
          <a:p>
            <a:fld id="{F06C2CDE-F78C-44B8-BAE2-99747A5D31F5}" type="slidenum">
              <a:rPr lang="en-GB" smtClean="0"/>
              <a:t>2</a:t>
            </a:fld>
            <a:endParaRPr lang="en-GB"/>
          </a:p>
        </p:txBody>
      </p:sp>
    </p:spTree>
    <p:extLst>
      <p:ext uri="{BB962C8B-B14F-4D97-AF65-F5344CB8AC3E}">
        <p14:creationId xmlns:p14="http://schemas.microsoft.com/office/powerpoint/2010/main" val="10478394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1911 the census recorded for the first time that the Welsh language was the minority language of Wales as this White and Roberts graph illustrates.</a:t>
            </a:r>
          </a:p>
          <a:p>
            <a:r>
              <a:rPr lang="en-GB" dirty="0"/>
              <a:t>Building on the work of his father – who famously remarked that the children of Wales were no longer playing in the street using the language of Welsh and had lost their Welshness,  Sir Edwards established the Urdd in 1922</a:t>
            </a:r>
          </a:p>
          <a:p>
            <a:r>
              <a:rPr lang="en-GB" dirty="0"/>
              <a:t>From humble beginnings the Urdd quickly grew.</a:t>
            </a:r>
          </a:p>
        </p:txBody>
      </p:sp>
      <p:sp>
        <p:nvSpPr>
          <p:cNvPr id="4" name="Slide Number Placeholder 3"/>
          <p:cNvSpPr>
            <a:spLocks noGrp="1"/>
          </p:cNvSpPr>
          <p:nvPr>
            <p:ph type="sldNum" sz="quarter" idx="5"/>
          </p:nvPr>
        </p:nvSpPr>
        <p:spPr/>
        <p:txBody>
          <a:bodyPr/>
          <a:lstStyle/>
          <a:p>
            <a:fld id="{F06C2CDE-F78C-44B8-BAE2-99747A5D31F5}" type="slidenum">
              <a:rPr lang="en-GB" smtClean="0"/>
              <a:t>3</a:t>
            </a:fld>
            <a:endParaRPr lang="en-GB"/>
          </a:p>
        </p:txBody>
      </p:sp>
    </p:spTree>
    <p:extLst>
      <p:ext uri="{BB962C8B-B14F-4D97-AF65-F5344CB8AC3E}">
        <p14:creationId xmlns:p14="http://schemas.microsoft.com/office/powerpoint/2010/main" val="23585924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timeline of the Urdd’s first 50 years illustrates just how quickly the Urdd developed its overarching principles of offering the children and youth of Wales opportunities</a:t>
            </a:r>
          </a:p>
          <a:p>
            <a:r>
              <a:rPr lang="en-GB" dirty="0"/>
              <a:t>to share in WELSH LANGUAGE IMMERSION and WELSH CULTURAL ACTIVITIES via its camps, </a:t>
            </a:r>
            <a:r>
              <a:rPr lang="en-GB" dirty="0" err="1"/>
              <a:t>eistedfoddau</a:t>
            </a:r>
            <a:r>
              <a:rPr lang="en-GB" dirty="0"/>
              <a:t>, trips and other activities.</a:t>
            </a:r>
          </a:p>
        </p:txBody>
      </p:sp>
      <p:sp>
        <p:nvSpPr>
          <p:cNvPr id="4" name="Slide Number Placeholder 3"/>
          <p:cNvSpPr>
            <a:spLocks noGrp="1"/>
          </p:cNvSpPr>
          <p:nvPr>
            <p:ph type="sldNum" sz="quarter" idx="5"/>
          </p:nvPr>
        </p:nvSpPr>
        <p:spPr/>
        <p:txBody>
          <a:bodyPr/>
          <a:lstStyle/>
          <a:p>
            <a:fld id="{F06C2CDE-F78C-44B8-BAE2-99747A5D31F5}" type="slidenum">
              <a:rPr lang="en-GB" smtClean="0"/>
              <a:t>4</a:t>
            </a:fld>
            <a:endParaRPr lang="en-GB"/>
          </a:p>
        </p:txBody>
      </p:sp>
    </p:spTree>
    <p:extLst>
      <p:ext uri="{BB962C8B-B14F-4D97-AF65-F5344CB8AC3E}">
        <p14:creationId xmlns:p14="http://schemas.microsoft.com/office/powerpoint/2010/main" val="32889020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timeline of the second 50 years of the Urdd, illustrates that the Urdd’s popularity and involvement with school children continued to grow from strength to strength</a:t>
            </a:r>
          </a:p>
        </p:txBody>
      </p:sp>
      <p:sp>
        <p:nvSpPr>
          <p:cNvPr id="4" name="Slide Number Placeholder 3"/>
          <p:cNvSpPr>
            <a:spLocks noGrp="1"/>
          </p:cNvSpPr>
          <p:nvPr>
            <p:ph type="sldNum" sz="quarter" idx="5"/>
          </p:nvPr>
        </p:nvSpPr>
        <p:spPr/>
        <p:txBody>
          <a:bodyPr/>
          <a:lstStyle/>
          <a:p>
            <a:fld id="{F06C2CDE-F78C-44B8-BAE2-99747A5D31F5}" type="slidenum">
              <a:rPr lang="en-GB" smtClean="0"/>
              <a:t>5</a:t>
            </a:fld>
            <a:endParaRPr lang="en-GB"/>
          </a:p>
        </p:txBody>
      </p:sp>
    </p:spTree>
    <p:extLst>
      <p:ext uri="{BB962C8B-B14F-4D97-AF65-F5344CB8AC3E}">
        <p14:creationId xmlns:p14="http://schemas.microsoft.com/office/powerpoint/2010/main" val="38784249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Does the Urdd meet the Welsh language and cultural needs of Welsh Education?   Well, let’s go through these points listed on the slide and see.</a:t>
            </a:r>
          </a:p>
          <a:p>
            <a:r>
              <a:rPr lang="en-GB" dirty="0"/>
              <a:t>The Urdd’s regional centres give opportunities for school children’s immersion in their locality’s Welsh dialect and culture…</a:t>
            </a:r>
          </a:p>
        </p:txBody>
      </p:sp>
      <p:sp>
        <p:nvSpPr>
          <p:cNvPr id="4" name="Slide Number Placeholder 3"/>
          <p:cNvSpPr>
            <a:spLocks noGrp="1"/>
          </p:cNvSpPr>
          <p:nvPr>
            <p:ph type="sldNum" sz="quarter" idx="5"/>
          </p:nvPr>
        </p:nvSpPr>
        <p:spPr/>
        <p:txBody>
          <a:bodyPr/>
          <a:lstStyle/>
          <a:p>
            <a:fld id="{F06C2CDE-F78C-44B8-BAE2-99747A5D31F5}" type="slidenum">
              <a:rPr lang="en-GB" smtClean="0"/>
              <a:t>6</a:t>
            </a:fld>
            <a:endParaRPr lang="en-GB"/>
          </a:p>
        </p:txBody>
      </p:sp>
    </p:spTree>
    <p:extLst>
      <p:ext uri="{BB962C8B-B14F-4D97-AF65-F5344CB8AC3E}">
        <p14:creationId xmlns:p14="http://schemas.microsoft.com/office/powerpoint/2010/main" val="42669718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Does the Urdd meet the Educational needs in Wales of identity and belonging well, here are some examples for you to think about.</a:t>
            </a:r>
          </a:p>
          <a:p>
            <a:r>
              <a:rPr lang="en-GB" dirty="0"/>
              <a:t>100 years of opportunities for school children to learn national and regional language dialects through the eisteddfodau competitions</a:t>
            </a:r>
          </a:p>
          <a:p>
            <a:r>
              <a:rPr lang="en-GB" dirty="0"/>
              <a:t>The Urdd magazines, Mr Urdd, the Urdd Peace and Goodwill messages for fostering global citizenship and the opportunities the Urdd offers to extend Welsh language immersion beyond the school child.</a:t>
            </a:r>
          </a:p>
        </p:txBody>
      </p:sp>
      <p:sp>
        <p:nvSpPr>
          <p:cNvPr id="4" name="Slide Number Placeholder 3"/>
          <p:cNvSpPr>
            <a:spLocks noGrp="1"/>
          </p:cNvSpPr>
          <p:nvPr>
            <p:ph type="sldNum" sz="quarter" idx="5"/>
          </p:nvPr>
        </p:nvSpPr>
        <p:spPr/>
        <p:txBody>
          <a:bodyPr/>
          <a:lstStyle/>
          <a:p>
            <a:fld id="{F06C2CDE-F78C-44B8-BAE2-99747A5D31F5}" type="slidenum">
              <a:rPr lang="en-GB" smtClean="0"/>
              <a:t>7</a:t>
            </a:fld>
            <a:endParaRPr lang="en-GB"/>
          </a:p>
        </p:txBody>
      </p:sp>
    </p:spTree>
    <p:extLst>
      <p:ext uri="{BB962C8B-B14F-4D97-AF65-F5344CB8AC3E}">
        <p14:creationId xmlns:p14="http://schemas.microsoft.com/office/powerpoint/2010/main" val="20827348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some ‘information bites’ that can be used to illustrate the Urdd’s impact on Welsh education.</a:t>
            </a:r>
          </a:p>
        </p:txBody>
      </p:sp>
      <p:sp>
        <p:nvSpPr>
          <p:cNvPr id="4" name="Slide Number Placeholder 3"/>
          <p:cNvSpPr>
            <a:spLocks noGrp="1"/>
          </p:cNvSpPr>
          <p:nvPr>
            <p:ph type="sldNum" sz="quarter" idx="5"/>
          </p:nvPr>
        </p:nvSpPr>
        <p:spPr/>
        <p:txBody>
          <a:bodyPr/>
          <a:lstStyle/>
          <a:p>
            <a:fld id="{F06C2CDE-F78C-44B8-BAE2-99747A5D31F5}" type="slidenum">
              <a:rPr lang="en-GB" smtClean="0"/>
              <a:t>8</a:t>
            </a:fld>
            <a:endParaRPr lang="en-GB"/>
          </a:p>
        </p:txBody>
      </p:sp>
    </p:spTree>
    <p:extLst>
      <p:ext uri="{BB962C8B-B14F-4D97-AF65-F5344CB8AC3E}">
        <p14:creationId xmlns:p14="http://schemas.microsoft.com/office/powerpoint/2010/main" val="13230302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Finally, the Urdd’s ongoing strategic plan synchronises to the Welsh Governments aims.  Present final question.</a:t>
            </a:r>
          </a:p>
        </p:txBody>
      </p:sp>
      <p:sp>
        <p:nvSpPr>
          <p:cNvPr id="4" name="Slide Number Placeholder 3"/>
          <p:cNvSpPr>
            <a:spLocks noGrp="1"/>
          </p:cNvSpPr>
          <p:nvPr>
            <p:ph type="sldNum" sz="quarter" idx="5"/>
          </p:nvPr>
        </p:nvSpPr>
        <p:spPr/>
        <p:txBody>
          <a:bodyPr/>
          <a:lstStyle/>
          <a:p>
            <a:fld id="{F06C2CDE-F78C-44B8-BAE2-99747A5D31F5}" type="slidenum">
              <a:rPr lang="en-GB" smtClean="0"/>
              <a:t>9</a:t>
            </a:fld>
            <a:endParaRPr lang="en-GB"/>
          </a:p>
        </p:txBody>
      </p:sp>
    </p:spTree>
    <p:extLst>
      <p:ext uri="{BB962C8B-B14F-4D97-AF65-F5344CB8AC3E}">
        <p14:creationId xmlns:p14="http://schemas.microsoft.com/office/powerpoint/2010/main" val="41739984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Thanks for watching, these are the references used through the seminar. Bye…</a:t>
            </a:r>
          </a:p>
        </p:txBody>
      </p:sp>
      <p:sp>
        <p:nvSpPr>
          <p:cNvPr id="4" name="Slide Number Placeholder 3"/>
          <p:cNvSpPr>
            <a:spLocks noGrp="1"/>
          </p:cNvSpPr>
          <p:nvPr>
            <p:ph type="sldNum" sz="quarter" idx="5"/>
          </p:nvPr>
        </p:nvSpPr>
        <p:spPr/>
        <p:txBody>
          <a:bodyPr/>
          <a:lstStyle/>
          <a:p>
            <a:fld id="{F06C2CDE-F78C-44B8-BAE2-99747A5D31F5}" type="slidenum">
              <a:rPr lang="en-GB" smtClean="0"/>
              <a:t>10</a:t>
            </a:fld>
            <a:endParaRPr lang="en-GB"/>
          </a:p>
        </p:txBody>
      </p:sp>
    </p:spTree>
    <p:extLst>
      <p:ext uri="{BB962C8B-B14F-4D97-AF65-F5344CB8AC3E}">
        <p14:creationId xmlns:p14="http://schemas.microsoft.com/office/powerpoint/2010/main" val="15183916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0A5A84F-BA40-499C-A945-B4A58F069863}"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563EF4-3CC5-47F6-8EE6-FC5BA8553C8A}" type="slidenum">
              <a:rPr lang="en-GB" smtClean="0"/>
              <a:t>‹#›</a:t>
            </a:fld>
            <a:endParaRPr lang="en-GB"/>
          </a:p>
        </p:txBody>
      </p:sp>
    </p:spTree>
    <p:extLst>
      <p:ext uri="{BB962C8B-B14F-4D97-AF65-F5344CB8AC3E}">
        <p14:creationId xmlns:p14="http://schemas.microsoft.com/office/powerpoint/2010/main" val="2403269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50A5A84F-BA40-499C-A945-B4A58F069863}"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563EF4-3CC5-47F6-8EE6-FC5BA8553C8A}" type="slidenum">
              <a:rPr lang="en-GB" smtClean="0"/>
              <a:t>‹#›</a:t>
            </a:fld>
            <a:endParaRPr lang="en-GB"/>
          </a:p>
        </p:txBody>
      </p:sp>
    </p:spTree>
    <p:extLst>
      <p:ext uri="{BB962C8B-B14F-4D97-AF65-F5344CB8AC3E}">
        <p14:creationId xmlns:p14="http://schemas.microsoft.com/office/powerpoint/2010/main" val="3319376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A5A84F-BA40-499C-A945-B4A58F069863}"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563EF4-3CC5-47F6-8EE6-FC5BA8553C8A}" type="slidenum">
              <a:rPr lang="en-GB" smtClean="0"/>
              <a:t>‹#›</a:t>
            </a:fld>
            <a:endParaRPr lang="en-GB"/>
          </a:p>
        </p:txBody>
      </p:sp>
    </p:spTree>
    <p:extLst>
      <p:ext uri="{BB962C8B-B14F-4D97-AF65-F5344CB8AC3E}">
        <p14:creationId xmlns:p14="http://schemas.microsoft.com/office/powerpoint/2010/main" val="1101100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0A5A84F-BA40-499C-A945-B4A58F069863}" type="datetimeFigureOut">
              <a:rPr lang="en-GB" smtClean="0"/>
              <a:t>19/12/2023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563EF4-3CC5-47F6-8EE6-FC5BA8553C8A}" type="slidenum">
              <a:rPr lang="en-GB" smtClean="0"/>
              <a:t>‹#›</a:t>
            </a:fld>
            <a:endParaRPr lang="en-GB"/>
          </a:p>
        </p:txBody>
      </p:sp>
    </p:spTree>
    <p:extLst>
      <p:ext uri="{BB962C8B-B14F-4D97-AF65-F5344CB8AC3E}">
        <p14:creationId xmlns:p14="http://schemas.microsoft.com/office/powerpoint/2010/main" val="3804350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0A5A84F-BA40-499C-A945-B4A58F069863}" type="datetimeFigureOut">
              <a:rPr lang="en-GB" smtClean="0"/>
              <a:t>19/12/2023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8563EF4-3CC5-47F6-8EE6-FC5BA8553C8A}" type="slidenum">
              <a:rPr lang="en-GB" smtClean="0"/>
              <a:t>‹#›</a:t>
            </a:fld>
            <a:endParaRPr lang="en-GB"/>
          </a:p>
        </p:txBody>
      </p:sp>
    </p:spTree>
    <p:extLst>
      <p:ext uri="{BB962C8B-B14F-4D97-AF65-F5344CB8AC3E}">
        <p14:creationId xmlns:p14="http://schemas.microsoft.com/office/powerpoint/2010/main" val="3447208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50A5A84F-BA40-499C-A945-B4A58F069863}" type="datetimeFigureOut">
              <a:rPr lang="en-GB" smtClean="0"/>
              <a:t>19/12/2023</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18563EF4-3CC5-47F6-8EE6-FC5BA8553C8A}" type="slidenum">
              <a:rPr lang="en-GB" smtClean="0"/>
              <a:t>‹#›</a:t>
            </a:fld>
            <a:endParaRPr lang="en-GB"/>
          </a:p>
        </p:txBody>
      </p:sp>
    </p:spTree>
    <p:extLst>
      <p:ext uri="{BB962C8B-B14F-4D97-AF65-F5344CB8AC3E}">
        <p14:creationId xmlns:p14="http://schemas.microsoft.com/office/powerpoint/2010/main" val="3102779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50A5A84F-BA40-499C-A945-B4A58F069863}" type="datetimeFigureOut">
              <a:rPr lang="en-GB" smtClean="0"/>
              <a:t>19/12/2023</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18563EF4-3CC5-47F6-8EE6-FC5BA8553C8A}" type="slidenum">
              <a:rPr lang="en-GB" smtClean="0"/>
              <a:t>‹#›</a:t>
            </a:fld>
            <a:endParaRPr lang="en-GB"/>
          </a:p>
        </p:txBody>
      </p:sp>
    </p:spTree>
    <p:extLst>
      <p:ext uri="{BB962C8B-B14F-4D97-AF65-F5344CB8AC3E}">
        <p14:creationId xmlns:p14="http://schemas.microsoft.com/office/powerpoint/2010/main" val="8805211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50A5A84F-BA40-499C-A945-B4A58F069863}" type="datetimeFigureOut">
              <a:rPr lang="en-GB" smtClean="0"/>
              <a:t>19/12/2023</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18563EF4-3CC5-47F6-8EE6-FC5BA8553C8A}" type="slidenum">
              <a:rPr lang="en-GB" smtClean="0"/>
              <a:t>‹#›</a:t>
            </a:fld>
            <a:endParaRPr lang="en-GB"/>
          </a:p>
        </p:txBody>
      </p:sp>
    </p:spTree>
    <p:extLst>
      <p:ext uri="{BB962C8B-B14F-4D97-AF65-F5344CB8AC3E}">
        <p14:creationId xmlns:p14="http://schemas.microsoft.com/office/powerpoint/2010/main" val="3834410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A5A84F-BA40-499C-A945-B4A58F069863}" type="datetimeFigureOut">
              <a:rPr lang="en-GB" smtClean="0"/>
              <a:t>19/12/2023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563EF4-3CC5-47F6-8EE6-FC5BA8553C8A}" type="slidenum">
              <a:rPr lang="en-GB" smtClean="0"/>
              <a:t>‹#›</a:t>
            </a:fld>
            <a:endParaRPr lang="en-GB"/>
          </a:p>
        </p:txBody>
      </p:sp>
    </p:spTree>
    <p:extLst>
      <p:ext uri="{BB962C8B-B14F-4D97-AF65-F5344CB8AC3E}">
        <p14:creationId xmlns:p14="http://schemas.microsoft.com/office/powerpoint/2010/main" val="719005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A5A84F-BA40-499C-A945-B4A58F069863}" type="datetimeFigureOut">
              <a:rPr lang="en-GB" smtClean="0"/>
              <a:t>19/12/2023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563EF4-3CC5-47F6-8EE6-FC5BA8553C8A}" type="slidenum">
              <a:rPr lang="en-GB" smtClean="0"/>
              <a:t>‹#›</a:t>
            </a:fld>
            <a:endParaRPr lang="en-GB"/>
          </a:p>
        </p:txBody>
      </p:sp>
    </p:spTree>
    <p:extLst>
      <p:ext uri="{BB962C8B-B14F-4D97-AF65-F5344CB8AC3E}">
        <p14:creationId xmlns:p14="http://schemas.microsoft.com/office/powerpoint/2010/main" val="1212290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0A5A84F-BA40-499C-A945-B4A58F069863}"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563EF4-3CC5-47F6-8EE6-FC5BA8553C8A}" type="slidenum">
              <a:rPr lang="en-GB" smtClean="0"/>
              <a:t>‹#›</a:t>
            </a:fld>
            <a:endParaRPr lang="en-GB"/>
          </a:p>
        </p:txBody>
      </p:sp>
    </p:spTree>
    <p:extLst>
      <p:ext uri="{BB962C8B-B14F-4D97-AF65-F5344CB8AC3E}">
        <p14:creationId xmlns:p14="http://schemas.microsoft.com/office/powerpoint/2010/main" val="25473751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0A5A84F-BA40-499C-A945-B4A58F069863}"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563EF4-3CC5-47F6-8EE6-FC5BA8553C8A}"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166828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A5A84F-BA40-499C-A945-B4A58F069863}"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563EF4-3CC5-47F6-8EE6-FC5BA8553C8A}" type="slidenum">
              <a:rPr lang="en-GB" smtClean="0"/>
              <a:t>‹#›</a:t>
            </a:fld>
            <a:endParaRPr lang="en-GB"/>
          </a:p>
        </p:txBody>
      </p:sp>
    </p:spTree>
    <p:extLst>
      <p:ext uri="{BB962C8B-B14F-4D97-AF65-F5344CB8AC3E}">
        <p14:creationId xmlns:p14="http://schemas.microsoft.com/office/powerpoint/2010/main" val="16426566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0A5A84F-BA40-499C-A945-B4A58F069863}" type="datetimeFigureOut">
              <a:rPr lang="en-GB" smtClean="0"/>
              <a:t>19/12/2023</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563EF4-3CC5-47F6-8EE6-FC5BA8553C8A}" type="slidenum">
              <a:rPr lang="en-GB" smtClean="0"/>
              <a:t>‹#›</a:t>
            </a:fld>
            <a:endParaRPr lang="en-GB"/>
          </a:p>
        </p:txBody>
      </p:sp>
    </p:spTree>
    <p:extLst>
      <p:ext uri="{BB962C8B-B14F-4D97-AF65-F5344CB8AC3E}">
        <p14:creationId xmlns:p14="http://schemas.microsoft.com/office/powerpoint/2010/main" val="32655751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0A5A84F-BA40-499C-A945-B4A58F069863}" type="datetimeFigureOut">
              <a:rPr lang="en-GB" smtClean="0"/>
              <a:t>19/12/2023</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563EF4-3CC5-47F6-8EE6-FC5BA8553C8A}" type="slidenum">
              <a:rPr lang="en-GB" smtClean="0"/>
              <a:t>‹#›</a:t>
            </a:fld>
            <a:endParaRPr lang="en-GB"/>
          </a:p>
        </p:txBody>
      </p:sp>
    </p:spTree>
    <p:extLst>
      <p:ext uri="{BB962C8B-B14F-4D97-AF65-F5344CB8AC3E}">
        <p14:creationId xmlns:p14="http://schemas.microsoft.com/office/powerpoint/2010/main" val="18345087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A5A84F-BA40-499C-A945-B4A58F069863}"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563EF4-3CC5-47F6-8EE6-FC5BA8553C8A}" type="slidenum">
              <a:rPr lang="en-GB" smtClean="0"/>
              <a:t>‹#›</a:t>
            </a:fld>
            <a:endParaRPr lang="en-GB"/>
          </a:p>
        </p:txBody>
      </p:sp>
    </p:spTree>
    <p:extLst>
      <p:ext uri="{BB962C8B-B14F-4D97-AF65-F5344CB8AC3E}">
        <p14:creationId xmlns:p14="http://schemas.microsoft.com/office/powerpoint/2010/main" val="77075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A5A84F-BA40-499C-A945-B4A58F069863}"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563EF4-3CC5-47F6-8EE6-FC5BA8553C8A}" type="slidenum">
              <a:rPr lang="en-GB" smtClean="0"/>
              <a:t>‹#›</a:t>
            </a:fld>
            <a:endParaRPr lang="en-GB"/>
          </a:p>
        </p:txBody>
      </p:sp>
    </p:spTree>
    <p:extLst>
      <p:ext uri="{BB962C8B-B14F-4D97-AF65-F5344CB8AC3E}">
        <p14:creationId xmlns:p14="http://schemas.microsoft.com/office/powerpoint/2010/main" val="2009580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50A5A84F-BA40-499C-A945-B4A58F069863}" type="datetimeFigureOut">
              <a:rPr lang="en-GB" smtClean="0"/>
              <a:t>19/12/2023</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18563EF4-3CC5-47F6-8EE6-FC5BA8553C8A}" type="slidenum">
              <a:rPr lang="en-GB" smtClean="0"/>
              <a:t>‹#›</a:t>
            </a:fld>
            <a:endParaRPr lang="en-GB"/>
          </a:p>
        </p:txBody>
      </p:sp>
    </p:spTree>
    <p:extLst>
      <p:ext uri="{BB962C8B-B14F-4D97-AF65-F5344CB8AC3E}">
        <p14:creationId xmlns:p14="http://schemas.microsoft.com/office/powerpoint/2010/main" val="1448544597"/>
      </p:ext>
    </p:extLst>
  </p:cSld>
  <p:clrMap bg1="dk1" tx1="lt1" bg2="dk2" tx2="lt2" accent1="accent1" accent2="accent2" accent3="accent3" accent4="accent4" accent5="accent5" accent6="accent6" hlink="hlink" folHlink="folHlink"/>
  <p:sldLayoutIdLst>
    <p:sldLayoutId id="2147483851" r:id="rId1"/>
    <p:sldLayoutId id="2147483852" r:id="rId2"/>
    <p:sldLayoutId id="2147483853" r:id="rId3"/>
    <p:sldLayoutId id="2147483854" r:id="rId4"/>
    <p:sldLayoutId id="2147483855" r:id="rId5"/>
    <p:sldLayoutId id="2147483856" r:id="rId6"/>
    <p:sldLayoutId id="2147483857" r:id="rId7"/>
    <p:sldLayoutId id="2147483858" r:id="rId8"/>
    <p:sldLayoutId id="2147483859" r:id="rId9"/>
    <p:sldLayoutId id="2147483860" r:id="rId10"/>
    <p:sldLayoutId id="2147483861" r:id="rId11"/>
    <p:sldLayoutId id="2147483862" r:id="rId12"/>
    <p:sldLayoutId id="2147483863" r:id="rId13"/>
    <p:sldLayoutId id="2147483864" r:id="rId14"/>
    <p:sldLayoutId id="2147483865" r:id="rId15"/>
    <p:sldLayoutId id="2147483866" r:id="rId16"/>
    <p:sldLayoutId id="214748386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8.pn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9.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8" Type="http://schemas.openxmlformats.org/officeDocument/2006/relationships/hyperlink" Target="https://www.urdd.cymru/en/" TargetMode="External"/><Relationship Id="rId13" Type="http://schemas.openxmlformats.org/officeDocument/2006/relationships/hyperlink" Target="https://hwb.gov.wales/api/storage/075c1fa4-4f3b-452f-9656-70abe3779804/48543_siarter_e_merged.pdf" TargetMode="External"/><Relationship Id="rId3" Type="http://schemas.openxmlformats.org/officeDocument/2006/relationships/hyperlink" Target="https://www.classicfm.com/music-news/coronavirus/schools-reopen-with-no-singing-brass-playing-assemblies/" TargetMode="External"/><Relationship Id="rId7" Type="http://schemas.openxmlformats.org/officeDocument/2006/relationships/hyperlink" Target="https://www.twinkl.co.uk/teaching-wiki/welsh-culture" TargetMode="External"/><Relationship Id="rId12" Type="http://schemas.openxmlformats.org/officeDocument/2006/relationships/hyperlink" Target="https://www.gov.wales/sites/default/files/publications/2018-12/cymraeg-2050-welsh-language-strategy.pdf" TargetMode="External"/><Relationship Id="rId2" Type="http://schemas.openxmlformats.org/officeDocument/2006/relationships/notesSlide" Target="../notesSlides/notesSlide10.xml"/><Relationship Id="rId16"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futuregenerations.wales/wp-content/uploads/2020/07/At-A-Glance-FG-Report.pdf" TargetMode="External"/><Relationship Id="rId11" Type="http://schemas.openxmlformats.org/officeDocument/2006/relationships/hyperlink" Target="https://www.gov.wales/funding-to-help-the-urdd-recover-and-rebuild" TargetMode="External"/><Relationship Id="rId5" Type="http://schemas.openxmlformats.org/officeDocument/2006/relationships/hyperlink" Target="https://www.penarthtimes.co.uk/news/16080787.albert-primary-children-celebrate-welsh-identity-eisteddfod/" TargetMode="External"/><Relationship Id="rId15" Type="http://schemas.openxmlformats.org/officeDocument/2006/relationships/hyperlink" Target="https://www.gov.wales/sites/default/files/statistics-and-research/2019-08/120301welshlanguageen.pdf" TargetMode="External"/><Relationship Id="rId10" Type="http://schemas.openxmlformats.org/officeDocument/2006/relationships/hyperlink" Target="https://www.urdd.cymru/files/7116/2997/7141/Urdd_information_pack.pdf" TargetMode="External"/><Relationship Id="rId4" Type="http://schemas.openxmlformats.org/officeDocument/2006/relationships/hyperlink" Target="https://www.flintshire.gov.uk/en/PDFFiles/Lifelong-Learning/Schools/Welsh-in-Education/Flintshire-WELSH-IN-EDUCATION-STRATEGIC-PLAN-2022-2032.pdf" TargetMode="External"/><Relationship Id="rId9" Type="http://schemas.openxmlformats.org/officeDocument/2006/relationships/hyperlink" Target="https://www.urdd.cymru/files/7116/8494/1285/Cynllun_Strategol_2023_Saesneg_compressed.pdf" TargetMode="External"/><Relationship Id="rId14" Type="http://schemas.openxmlformats.org/officeDocument/2006/relationships/hyperlink" Target="https://www.gov.wales/well-being-of-future-generations-wal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49" name="Picture 48">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51" name="Picture 50">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53" name="Oval 52">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55" name="Picture 54">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57" name="Picture 56">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59" name="Rectangle 58">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TextBox 4">
            <a:extLst>
              <a:ext uri="{FF2B5EF4-FFF2-40B4-BE49-F238E27FC236}">
                <a16:creationId xmlns:a16="http://schemas.microsoft.com/office/drawing/2014/main" id="{EB72D556-5DDC-F1F3-4488-7CA9B7A6B5B3}"/>
              </a:ext>
            </a:extLst>
          </p:cNvPr>
          <p:cNvSpPr txBox="1"/>
          <p:nvPr/>
        </p:nvSpPr>
        <p:spPr>
          <a:xfrm>
            <a:off x="659552" y="155435"/>
            <a:ext cx="9311674" cy="1143000"/>
          </a:xfrm>
          <a:prstGeom prst="rect">
            <a:avLst/>
          </a:prstGeom>
        </p:spPr>
        <p:txBody>
          <a:bodyPr vert="horz" lIns="91440" tIns="45720" rIns="91440" bIns="45720" rtlCol="0" anchor="b">
            <a:noAutofit/>
          </a:bodyPr>
          <a:lstStyle/>
          <a:p>
            <a:pPr algn="ctr">
              <a:lnSpc>
                <a:spcPct val="90000"/>
              </a:lnSpc>
              <a:spcBef>
                <a:spcPct val="0"/>
              </a:spcBef>
              <a:spcAft>
                <a:spcPts val="600"/>
              </a:spcAft>
            </a:pPr>
            <a:r>
              <a:rPr lang="en-US" sz="3600" b="1" i="0" kern="1200" dirty="0">
                <a:solidFill>
                  <a:srgbClr val="FF0000"/>
                </a:solidFill>
                <a:latin typeface="+mj-lt"/>
                <a:ea typeface="+mj-ea"/>
                <a:cs typeface="+mj-cs"/>
              </a:rPr>
              <a:t>Celebrating Language and Culture</a:t>
            </a:r>
          </a:p>
          <a:p>
            <a:pPr algn="ctr">
              <a:lnSpc>
                <a:spcPct val="90000"/>
              </a:lnSpc>
              <a:spcBef>
                <a:spcPct val="0"/>
              </a:spcBef>
              <a:spcAft>
                <a:spcPts val="600"/>
              </a:spcAft>
            </a:pPr>
            <a:r>
              <a:rPr lang="en-US" sz="3600" b="1" i="0" kern="1200" dirty="0">
                <a:solidFill>
                  <a:srgbClr val="FF0000"/>
                </a:solidFill>
                <a:latin typeface="+mj-lt"/>
                <a:ea typeface="+mj-ea"/>
                <a:cs typeface="+mj-cs"/>
              </a:rPr>
              <a:t>Belonging to Wales</a:t>
            </a:r>
          </a:p>
        </p:txBody>
      </p:sp>
      <p:pic>
        <p:nvPicPr>
          <p:cNvPr id="8" name="Picture 7" descr="A triangle with red green and white stripes&#10;&#10;Description automatically generated">
            <a:extLst>
              <a:ext uri="{FF2B5EF4-FFF2-40B4-BE49-F238E27FC236}">
                <a16:creationId xmlns:a16="http://schemas.microsoft.com/office/drawing/2014/main" id="{AEB9BB92-258A-095E-528C-5F9149DE25DB}"/>
              </a:ext>
            </a:extLst>
          </p:cNvPr>
          <p:cNvPicPr>
            <a:picLocks noChangeAspect="1"/>
          </p:cNvPicPr>
          <p:nvPr/>
        </p:nvPicPr>
        <p:blipFill>
          <a:blip r:embed="rId8"/>
          <a:stretch>
            <a:fillRect/>
          </a:stretch>
        </p:blipFill>
        <p:spPr>
          <a:xfrm>
            <a:off x="5530788" y="1778221"/>
            <a:ext cx="4234648" cy="4213475"/>
          </a:xfrm>
          <a:prstGeom prst="rect">
            <a:avLst/>
          </a:prstGeom>
          <a:effectLst/>
        </p:spPr>
      </p:pic>
      <p:sp>
        <p:nvSpPr>
          <p:cNvPr id="9" name="TextBox 8">
            <a:extLst>
              <a:ext uri="{FF2B5EF4-FFF2-40B4-BE49-F238E27FC236}">
                <a16:creationId xmlns:a16="http://schemas.microsoft.com/office/drawing/2014/main" id="{9D49DF14-A92F-C038-52F3-0E265BB0EBF1}"/>
              </a:ext>
            </a:extLst>
          </p:cNvPr>
          <p:cNvSpPr txBox="1"/>
          <p:nvPr/>
        </p:nvSpPr>
        <p:spPr>
          <a:xfrm>
            <a:off x="737533" y="2315299"/>
            <a:ext cx="4483224" cy="3139321"/>
          </a:xfrm>
          <a:prstGeom prst="rect">
            <a:avLst/>
          </a:prstGeom>
          <a:noFill/>
        </p:spPr>
        <p:txBody>
          <a:bodyPr wrap="square" rtlCol="0">
            <a:spAutoFit/>
          </a:bodyPr>
          <a:lstStyle/>
          <a:p>
            <a:pPr algn="ctr"/>
            <a:r>
              <a:rPr lang="en-GB" sz="6600" b="1" dirty="0"/>
              <a:t>Urdd </a:t>
            </a:r>
            <a:r>
              <a:rPr lang="en-GB" sz="6600" b="1" dirty="0" err="1"/>
              <a:t>Gbaith</a:t>
            </a:r>
            <a:r>
              <a:rPr lang="en-GB" sz="6600" b="1" dirty="0"/>
              <a:t> Cymru</a:t>
            </a:r>
          </a:p>
        </p:txBody>
      </p:sp>
      <p:pic>
        <p:nvPicPr>
          <p:cNvPr id="10" name="Picture 9" descr="A triangle with red green and white stripes&#10;&#10;Description automatically generated">
            <a:extLst>
              <a:ext uri="{FF2B5EF4-FFF2-40B4-BE49-F238E27FC236}">
                <a16:creationId xmlns:a16="http://schemas.microsoft.com/office/drawing/2014/main" id="{3F4F7F4E-0B8C-ED8D-0D40-28EB7FA7D022}"/>
              </a:ext>
            </a:extLst>
          </p:cNvPr>
          <p:cNvPicPr>
            <a:picLocks noChangeAspect="1"/>
          </p:cNvPicPr>
          <p:nvPr/>
        </p:nvPicPr>
        <p:blipFill>
          <a:blip r:embed="rId8"/>
          <a:stretch>
            <a:fillRect/>
          </a:stretch>
        </p:blipFill>
        <p:spPr>
          <a:xfrm>
            <a:off x="10475763" y="221941"/>
            <a:ext cx="603571" cy="600553"/>
          </a:xfrm>
          <a:prstGeom prst="rect">
            <a:avLst/>
          </a:prstGeom>
          <a:effectLst/>
        </p:spPr>
      </p:pic>
      <p:sp>
        <p:nvSpPr>
          <p:cNvPr id="11" name="TextBox 10">
            <a:extLst>
              <a:ext uri="{FF2B5EF4-FFF2-40B4-BE49-F238E27FC236}">
                <a16:creationId xmlns:a16="http://schemas.microsoft.com/office/drawing/2014/main" id="{D611F2E7-5F72-8C8B-385E-A30125B1FFDC}"/>
              </a:ext>
            </a:extLst>
          </p:cNvPr>
          <p:cNvSpPr txBox="1"/>
          <p:nvPr/>
        </p:nvSpPr>
        <p:spPr>
          <a:xfrm>
            <a:off x="6756019" y="5985795"/>
            <a:ext cx="3719744" cy="215444"/>
          </a:xfrm>
          <a:prstGeom prst="rect">
            <a:avLst/>
          </a:prstGeom>
          <a:noFill/>
        </p:spPr>
        <p:txBody>
          <a:bodyPr wrap="square" rtlCol="0">
            <a:spAutoFit/>
          </a:bodyPr>
          <a:lstStyle/>
          <a:p>
            <a:r>
              <a:rPr lang="en-GB" sz="800" dirty="0"/>
              <a:t>(Urdd Gobaith Cymru, 2023)</a:t>
            </a:r>
          </a:p>
        </p:txBody>
      </p:sp>
    </p:spTree>
    <p:extLst>
      <p:ext uri="{BB962C8B-B14F-4D97-AF65-F5344CB8AC3E}">
        <p14:creationId xmlns:p14="http://schemas.microsoft.com/office/powerpoint/2010/main" val="5744036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9D21037-7E02-486B-731D-8915ECE9DFDD}"/>
              </a:ext>
            </a:extLst>
          </p:cNvPr>
          <p:cNvSpPr txBox="1"/>
          <p:nvPr/>
        </p:nvSpPr>
        <p:spPr>
          <a:xfrm>
            <a:off x="674704" y="284085"/>
            <a:ext cx="7785716" cy="769441"/>
          </a:xfrm>
          <a:prstGeom prst="rect">
            <a:avLst/>
          </a:prstGeom>
          <a:noFill/>
        </p:spPr>
        <p:txBody>
          <a:bodyPr wrap="square" rtlCol="0">
            <a:spAutoFit/>
          </a:bodyPr>
          <a:lstStyle/>
          <a:p>
            <a:r>
              <a:rPr lang="en-GB" sz="4400" b="1" dirty="0">
                <a:solidFill>
                  <a:srgbClr val="FF0000"/>
                </a:solidFill>
              </a:rPr>
              <a:t>Aim of the Seminar </a:t>
            </a:r>
          </a:p>
        </p:txBody>
      </p:sp>
      <p:sp>
        <p:nvSpPr>
          <p:cNvPr id="5" name="TextBox 4">
            <a:extLst>
              <a:ext uri="{FF2B5EF4-FFF2-40B4-BE49-F238E27FC236}">
                <a16:creationId xmlns:a16="http://schemas.microsoft.com/office/drawing/2014/main" id="{AAB100A0-4977-69EE-D02B-C84C71CCEDF4}"/>
              </a:ext>
            </a:extLst>
          </p:cNvPr>
          <p:cNvSpPr txBox="1"/>
          <p:nvPr/>
        </p:nvSpPr>
        <p:spPr>
          <a:xfrm>
            <a:off x="674704" y="1362027"/>
            <a:ext cx="8753383" cy="1200329"/>
          </a:xfrm>
          <a:prstGeom prst="rect">
            <a:avLst/>
          </a:prstGeom>
          <a:noFill/>
        </p:spPr>
        <p:txBody>
          <a:bodyPr wrap="square" rtlCol="0">
            <a:spAutoFit/>
          </a:bodyPr>
          <a:lstStyle/>
          <a:p>
            <a:r>
              <a:rPr lang="en-GB" sz="2400" b="1" dirty="0"/>
              <a:t>To critically examine the historical significance the Urdd organisation has had on the impact of Welsh Language in Education via...</a:t>
            </a:r>
          </a:p>
        </p:txBody>
      </p:sp>
      <p:sp>
        <p:nvSpPr>
          <p:cNvPr id="8" name="TextBox 7">
            <a:extLst>
              <a:ext uri="{FF2B5EF4-FFF2-40B4-BE49-F238E27FC236}">
                <a16:creationId xmlns:a16="http://schemas.microsoft.com/office/drawing/2014/main" id="{3DCA7457-4445-3108-CED3-7613576AAA14}"/>
              </a:ext>
            </a:extLst>
          </p:cNvPr>
          <p:cNvSpPr txBox="1"/>
          <p:nvPr/>
        </p:nvSpPr>
        <p:spPr>
          <a:xfrm>
            <a:off x="674704" y="3129726"/>
            <a:ext cx="7608161" cy="2246769"/>
          </a:xfrm>
          <a:prstGeom prst="rect">
            <a:avLst/>
          </a:prstGeom>
          <a:noFill/>
        </p:spPr>
        <p:txBody>
          <a:bodyPr wrap="square" rtlCol="0">
            <a:spAutoFit/>
          </a:bodyPr>
          <a:lstStyle/>
          <a:p>
            <a:pPr marL="342900" indent="-342900">
              <a:buAutoNum type="arabicParenR"/>
            </a:pPr>
            <a:r>
              <a:rPr lang="en-GB" sz="2000" b="1" dirty="0"/>
              <a:t>The context of the time when the Urdd was formed.</a:t>
            </a:r>
          </a:p>
          <a:p>
            <a:pPr marL="342900" indent="-342900">
              <a:buAutoNum type="arabicParenR"/>
            </a:pPr>
            <a:endParaRPr lang="en-GB" sz="2000" b="1" dirty="0"/>
          </a:p>
          <a:p>
            <a:pPr marL="342900" indent="-342900">
              <a:buAutoNum type="arabicParenR"/>
            </a:pPr>
            <a:r>
              <a:rPr lang="en-GB" sz="2000" b="1" dirty="0"/>
              <a:t>The main principles of the Urdd’s provision and the interaction of these with Welsh education in Wales.</a:t>
            </a:r>
          </a:p>
          <a:p>
            <a:pPr marL="342900" indent="-342900">
              <a:buAutoNum type="arabicParenR"/>
            </a:pPr>
            <a:endParaRPr lang="en-GB" sz="2000" b="1" dirty="0"/>
          </a:p>
          <a:p>
            <a:pPr marL="342900" indent="-342900">
              <a:buAutoNum type="arabicParenR"/>
            </a:pPr>
            <a:r>
              <a:rPr lang="en-GB" sz="2000" b="1" dirty="0"/>
              <a:t>The impact that the Urdd’s interaction with Welsh education has had.</a:t>
            </a:r>
          </a:p>
        </p:txBody>
      </p:sp>
      <p:pic>
        <p:nvPicPr>
          <p:cNvPr id="9" name="Picture 8" descr="A triangle with red green and white stripes&#10;&#10;Description automatically generated">
            <a:extLst>
              <a:ext uri="{FF2B5EF4-FFF2-40B4-BE49-F238E27FC236}">
                <a16:creationId xmlns:a16="http://schemas.microsoft.com/office/drawing/2014/main" id="{12032838-587E-1836-CBB2-4D93A6BB5F2C}"/>
              </a:ext>
            </a:extLst>
          </p:cNvPr>
          <p:cNvPicPr>
            <a:picLocks noChangeAspect="1"/>
          </p:cNvPicPr>
          <p:nvPr/>
        </p:nvPicPr>
        <p:blipFill>
          <a:blip r:embed="rId3"/>
          <a:stretch>
            <a:fillRect/>
          </a:stretch>
        </p:blipFill>
        <p:spPr>
          <a:xfrm>
            <a:off x="10475763" y="221941"/>
            <a:ext cx="603571" cy="600553"/>
          </a:xfrm>
          <a:prstGeom prst="rect">
            <a:avLst/>
          </a:prstGeom>
          <a:effectLst/>
        </p:spPr>
      </p:pic>
      <p:pic>
        <p:nvPicPr>
          <p:cNvPr id="11" name="Picture 10">
            <a:extLst>
              <a:ext uri="{FF2B5EF4-FFF2-40B4-BE49-F238E27FC236}">
                <a16:creationId xmlns:a16="http://schemas.microsoft.com/office/drawing/2014/main" id="{10D3FA17-1172-08F1-9822-0F743A38EFEB}"/>
              </a:ext>
            </a:extLst>
          </p:cNvPr>
          <p:cNvPicPr>
            <a:picLocks noChangeAspect="1"/>
          </p:cNvPicPr>
          <p:nvPr/>
        </p:nvPicPr>
        <p:blipFill>
          <a:blip r:embed="rId4"/>
          <a:stretch>
            <a:fillRect/>
          </a:stretch>
        </p:blipFill>
        <p:spPr>
          <a:xfrm>
            <a:off x="8998289" y="2775397"/>
            <a:ext cx="2682472" cy="2720576"/>
          </a:xfrm>
          <a:prstGeom prst="rect">
            <a:avLst/>
          </a:prstGeom>
        </p:spPr>
      </p:pic>
      <p:sp>
        <p:nvSpPr>
          <p:cNvPr id="12" name="TextBox 11">
            <a:extLst>
              <a:ext uri="{FF2B5EF4-FFF2-40B4-BE49-F238E27FC236}">
                <a16:creationId xmlns:a16="http://schemas.microsoft.com/office/drawing/2014/main" id="{65B4AEA4-0B74-1F2C-2088-CB295E794F5C}"/>
              </a:ext>
            </a:extLst>
          </p:cNvPr>
          <p:cNvSpPr txBox="1"/>
          <p:nvPr/>
        </p:nvSpPr>
        <p:spPr>
          <a:xfrm>
            <a:off x="9638897" y="5493570"/>
            <a:ext cx="2041864" cy="215444"/>
          </a:xfrm>
          <a:prstGeom prst="rect">
            <a:avLst/>
          </a:prstGeom>
          <a:noFill/>
        </p:spPr>
        <p:txBody>
          <a:bodyPr wrap="square" rtlCol="0">
            <a:spAutoFit/>
          </a:bodyPr>
          <a:lstStyle/>
          <a:p>
            <a:r>
              <a:rPr lang="en-GB" sz="800" dirty="0"/>
              <a:t>(Urdd Gobaith Cymru, 2023)</a:t>
            </a:r>
          </a:p>
        </p:txBody>
      </p:sp>
    </p:spTree>
    <p:extLst>
      <p:ext uri="{BB962C8B-B14F-4D97-AF65-F5344CB8AC3E}">
        <p14:creationId xmlns:p14="http://schemas.microsoft.com/office/powerpoint/2010/main" val="907922931"/>
      </p:ext>
    </p:extLst>
  </p:cSld>
  <p:clrMapOvr>
    <a:masterClrMapping/>
  </p:clrMapOvr>
  <p:transition spd="med">
    <p:pull/>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B3C3438-1C26-AD58-C1A3-0CF92E0E438E}"/>
              </a:ext>
            </a:extLst>
          </p:cNvPr>
          <p:cNvSpPr txBox="1"/>
          <p:nvPr/>
        </p:nvSpPr>
        <p:spPr>
          <a:xfrm>
            <a:off x="701336" y="299889"/>
            <a:ext cx="9088421" cy="769441"/>
          </a:xfrm>
          <a:prstGeom prst="rect">
            <a:avLst/>
          </a:prstGeom>
          <a:noFill/>
        </p:spPr>
        <p:txBody>
          <a:bodyPr wrap="square" rtlCol="0">
            <a:spAutoFit/>
          </a:bodyPr>
          <a:lstStyle/>
          <a:p>
            <a:r>
              <a:rPr lang="en-GB" sz="4400" b="1" dirty="0">
                <a:solidFill>
                  <a:srgbClr val="FF0000"/>
                </a:solidFill>
              </a:rPr>
              <a:t>Context of the Urdd’s Inception</a:t>
            </a:r>
          </a:p>
        </p:txBody>
      </p:sp>
      <p:pic>
        <p:nvPicPr>
          <p:cNvPr id="5" name="Picture 4">
            <a:extLst>
              <a:ext uri="{FF2B5EF4-FFF2-40B4-BE49-F238E27FC236}">
                <a16:creationId xmlns:a16="http://schemas.microsoft.com/office/drawing/2014/main" id="{3E9E3BA2-A26A-18E4-BAC1-AFB8E4F5F582}"/>
              </a:ext>
            </a:extLst>
          </p:cNvPr>
          <p:cNvPicPr>
            <a:picLocks noChangeAspect="1"/>
          </p:cNvPicPr>
          <p:nvPr/>
        </p:nvPicPr>
        <p:blipFill>
          <a:blip r:embed="rId3"/>
          <a:stretch>
            <a:fillRect/>
          </a:stretch>
        </p:blipFill>
        <p:spPr>
          <a:xfrm>
            <a:off x="10479874" y="204185"/>
            <a:ext cx="603556" cy="603556"/>
          </a:xfrm>
          <a:prstGeom prst="rect">
            <a:avLst/>
          </a:prstGeom>
        </p:spPr>
      </p:pic>
      <p:pic>
        <p:nvPicPr>
          <p:cNvPr id="10" name="Picture 9">
            <a:extLst>
              <a:ext uri="{FF2B5EF4-FFF2-40B4-BE49-F238E27FC236}">
                <a16:creationId xmlns:a16="http://schemas.microsoft.com/office/drawing/2014/main" id="{CF6631CB-7513-92ED-E63E-FBF327CED149}"/>
              </a:ext>
            </a:extLst>
          </p:cNvPr>
          <p:cNvPicPr>
            <a:picLocks noChangeAspect="1"/>
          </p:cNvPicPr>
          <p:nvPr/>
        </p:nvPicPr>
        <p:blipFill>
          <a:blip r:embed="rId4"/>
          <a:stretch>
            <a:fillRect/>
          </a:stretch>
        </p:blipFill>
        <p:spPr>
          <a:xfrm>
            <a:off x="6880220" y="1396130"/>
            <a:ext cx="5311780" cy="4392540"/>
          </a:xfrm>
          <a:prstGeom prst="rect">
            <a:avLst/>
          </a:prstGeom>
        </p:spPr>
      </p:pic>
      <p:sp>
        <p:nvSpPr>
          <p:cNvPr id="12" name="TextBox 11">
            <a:extLst>
              <a:ext uri="{FF2B5EF4-FFF2-40B4-BE49-F238E27FC236}">
                <a16:creationId xmlns:a16="http://schemas.microsoft.com/office/drawing/2014/main" id="{791EF846-14C9-EF29-7B3E-A8FA4CEA58D4}"/>
              </a:ext>
            </a:extLst>
          </p:cNvPr>
          <p:cNvSpPr txBox="1"/>
          <p:nvPr/>
        </p:nvSpPr>
        <p:spPr>
          <a:xfrm>
            <a:off x="8220725" y="5788670"/>
            <a:ext cx="2024108" cy="246221"/>
          </a:xfrm>
          <a:prstGeom prst="rect">
            <a:avLst/>
          </a:prstGeom>
          <a:noFill/>
        </p:spPr>
        <p:txBody>
          <a:bodyPr wrap="square" rtlCol="0">
            <a:spAutoFit/>
          </a:bodyPr>
          <a:lstStyle/>
          <a:p>
            <a:r>
              <a:rPr lang="en-GB" sz="1000" dirty="0"/>
              <a:t>(White and Roberts, 1922) </a:t>
            </a:r>
          </a:p>
        </p:txBody>
      </p:sp>
      <p:graphicFrame>
        <p:nvGraphicFramePr>
          <p:cNvPr id="14" name="TextBox 6">
            <a:extLst>
              <a:ext uri="{FF2B5EF4-FFF2-40B4-BE49-F238E27FC236}">
                <a16:creationId xmlns:a16="http://schemas.microsoft.com/office/drawing/2014/main" id="{3D8E34BF-C330-3213-1B47-190AFCD85ACB}"/>
              </a:ext>
            </a:extLst>
          </p:cNvPr>
          <p:cNvGraphicFramePr/>
          <p:nvPr>
            <p:extLst>
              <p:ext uri="{D42A27DB-BD31-4B8C-83A1-F6EECF244321}">
                <p14:modId xmlns:p14="http://schemas.microsoft.com/office/powerpoint/2010/main" val="1298845027"/>
              </p:ext>
            </p:extLst>
          </p:nvPr>
        </p:nvGraphicFramePr>
        <p:xfrm>
          <a:off x="547455" y="1269109"/>
          <a:ext cx="5752731" cy="476578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3" name="TextBox 12">
            <a:extLst>
              <a:ext uri="{FF2B5EF4-FFF2-40B4-BE49-F238E27FC236}">
                <a16:creationId xmlns:a16="http://schemas.microsoft.com/office/drawing/2014/main" id="{79FDB6FA-E448-3147-442B-FE0158DD40DC}"/>
              </a:ext>
            </a:extLst>
          </p:cNvPr>
          <p:cNvSpPr txBox="1"/>
          <p:nvPr/>
        </p:nvSpPr>
        <p:spPr>
          <a:xfrm>
            <a:off x="547455" y="5876699"/>
            <a:ext cx="2041864" cy="215444"/>
          </a:xfrm>
          <a:prstGeom prst="rect">
            <a:avLst/>
          </a:prstGeom>
          <a:noFill/>
        </p:spPr>
        <p:txBody>
          <a:bodyPr wrap="square" rtlCol="0">
            <a:spAutoFit/>
          </a:bodyPr>
          <a:lstStyle/>
          <a:p>
            <a:r>
              <a:rPr lang="en-GB" sz="800" dirty="0"/>
              <a:t>(Urdd Gobaith Cymru, 2023)</a:t>
            </a:r>
          </a:p>
        </p:txBody>
      </p:sp>
    </p:spTree>
    <p:extLst>
      <p:ext uri="{BB962C8B-B14F-4D97-AF65-F5344CB8AC3E}">
        <p14:creationId xmlns:p14="http://schemas.microsoft.com/office/powerpoint/2010/main" val="1369880447"/>
      </p:ext>
    </p:extLst>
  </p:cSld>
  <p:clrMapOvr>
    <a:masterClrMapping/>
  </p:clrMapOvr>
  <p:transition spd="med">
    <p:pul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B96D0CF-993A-0E79-9469-C2BEF53D0D2C}"/>
              </a:ext>
            </a:extLst>
          </p:cNvPr>
          <p:cNvPicPr>
            <a:picLocks noChangeAspect="1"/>
          </p:cNvPicPr>
          <p:nvPr/>
        </p:nvPicPr>
        <p:blipFill>
          <a:blip r:embed="rId3"/>
          <a:stretch>
            <a:fillRect/>
          </a:stretch>
        </p:blipFill>
        <p:spPr>
          <a:xfrm>
            <a:off x="10479874" y="165566"/>
            <a:ext cx="603556" cy="603556"/>
          </a:xfrm>
          <a:prstGeom prst="rect">
            <a:avLst/>
          </a:prstGeom>
        </p:spPr>
      </p:pic>
      <p:sp>
        <p:nvSpPr>
          <p:cNvPr id="3" name="TextBox 2">
            <a:extLst>
              <a:ext uri="{FF2B5EF4-FFF2-40B4-BE49-F238E27FC236}">
                <a16:creationId xmlns:a16="http://schemas.microsoft.com/office/drawing/2014/main" id="{4BE80DE8-25E7-C1E8-6F04-1B248F860B8D}"/>
              </a:ext>
            </a:extLst>
          </p:cNvPr>
          <p:cNvSpPr txBox="1"/>
          <p:nvPr/>
        </p:nvSpPr>
        <p:spPr>
          <a:xfrm>
            <a:off x="429089" y="298637"/>
            <a:ext cx="9398492" cy="769441"/>
          </a:xfrm>
          <a:prstGeom prst="rect">
            <a:avLst/>
          </a:prstGeom>
          <a:noFill/>
        </p:spPr>
        <p:txBody>
          <a:bodyPr wrap="square" rtlCol="0">
            <a:spAutoFit/>
          </a:bodyPr>
          <a:lstStyle/>
          <a:p>
            <a:r>
              <a:rPr lang="en-GB" sz="4400" b="1" dirty="0">
                <a:solidFill>
                  <a:srgbClr val="FF0000"/>
                </a:solidFill>
              </a:rPr>
              <a:t>The first 50 years 1922 - 1952</a:t>
            </a:r>
          </a:p>
        </p:txBody>
      </p:sp>
      <p:graphicFrame>
        <p:nvGraphicFramePr>
          <p:cNvPr id="5" name="Table 4">
            <a:extLst>
              <a:ext uri="{FF2B5EF4-FFF2-40B4-BE49-F238E27FC236}">
                <a16:creationId xmlns:a16="http://schemas.microsoft.com/office/drawing/2014/main" id="{76C6E61A-743F-21DC-CF7A-232F0AF5A2E5}"/>
              </a:ext>
            </a:extLst>
          </p:cNvPr>
          <p:cNvGraphicFramePr>
            <a:graphicFrameLocks noGrp="1"/>
          </p:cNvGraphicFramePr>
          <p:nvPr>
            <p:extLst>
              <p:ext uri="{D42A27DB-BD31-4B8C-83A1-F6EECF244321}">
                <p14:modId xmlns:p14="http://schemas.microsoft.com/office/powerpoint/2010/main" val="778927764"/>
              </p:ext>
            </p:extLst>
          </p:nvPr>
        </p:nvGraphicFramePr>
        <p:xfrm>
          <a:off x="287046" y="1367034"/>
          <a:ext cx="10881063" cy="5076435"/>
        </p:xfrm>
        <a:graphic>
          <a:graphicData uri="http://schemas.openxmlformats.org/drawingml/2006/table">
            <a:tbl>
              <a:tblPr firstRow="1" firstCol="1" bandRow="1">
                <a:tableStyleId>{5C22544A-7EE6-4342-B048-85BDC9FD1C3A}</a:tableStyleId>
              </a:tblPr>
              <a:tblGrid>
                <a:gridCol w="884620">
                  <a:extLst>
                    <a:ext uri="{9D8B030D-6E8A-4147-A177-3AD203B41FA5}">
                      <a16:colId xmlns:a16="http://schemas.microsoft.com/office/drawing/2014/main" val="2810648884"/>
                    </a:ext>
                  </a:extLst>
                </a:gridCol>
                <a:gridCol w="9996443">
                  <a:extLst>
                    <a:ext uri="{9D8B030D-6E8A-4147-A177-3AD203B41FA5}">
                      <a16:colId xmlns:a16="http://schemas.microsoft.com/office/drawing/2014/main" val="2295269738"/>
                    </a:ext>
                  </a:extLst>
                </a:gridCol>
              </a:tblGrid>
              <a:tr h="0">
                <a:tc>
                  <a:txBody>
                    <a:bodyPr/>
                    <a:lstStyle/>
                    <a:p>
                      <a:pPr algn="l">
                        <a:lnSpc>
                          <a:spcPct val="150000"/>
                        </a:lnSpc>
                        <a:spcAft>
                          <a:spcPts val="800"/>
                        </a:spcAft>
                      </a:pPr>
                      <a:r>
                        <a:rPr lang="en-GB" sz="1000" b="1" kern="100" dirty="0">
                          <a:effectLst/>
                        </a:rPr>
                        <a:t>1922</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a:effectLst/>
                        </a:rPr>
                        <a:t>First Urdd Gobaith Cymru Fach branch in Treuddyn, Flintshire.</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1190900056"/>
                  </a:ext>
                </a:extLst>
              </a:tr>
              <a:tr h="185499">
                <a:tc>
                  <a:txBody>
                    <a:bodyPr/>
                    <a:lstStyle/>
                    <a:p>
                      <a:pPr algn="l">
                        <a:lnSpc>
                          <a:spcPct val="150000"/>
                        </a:lnSpc>
                        <a:spcAft>
                          <a:spcPts val="800"/>
                        </a:spcAft>
                      </a:pPr>
                      <a:r>
                        <a:rPr lang="en-GB" sz="1000" b="1" kern="100" dirty="0">
                          <a:effectLst/>
                        </a:rPr>
                        <a:t>1924</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a:effectLst/>
                        </a:rPr>
                        <a:t>First Urdd branch in a non-Welsh speaking area in Abercynon, RCT.</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1212217001"/>
                  </a:ext>
                </a:extLst>
              </a:tr>
              <a:tr h="229346">
                <a:tc>
                  <a:txBody>
                    <a:bodyPr/>
                    <a:lstStyle/>
                    <a:p>
                      <a:pPr algn="l">
                        <a:lnSpc>
                          <a:spcPct val="150000"/>
                        </a:lnSpc>
                        <a:spcAft>
                          <a:spcPts val="800"/>
                        </a:spcAft>
                      </a:pPr>
                      <a:r>
                        <a:rPr lang="en-GB" sz="1000" b="1" kern="100">
                          <a:effectLst/>
                        </a:rPr>
                        <a:t>1925</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a:effectLst/>
                        </a:rPr>
                        <a:t>First message of Peace and Goodwill was given jointly by the Urdd and the League of Nations, its aim to build bridges between different cultures and nations.</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1459418096"/>
                  </a:ext>
                </a:extLst>
              </a:tr>
              <a:tr h="185499">
                <a:tc>
                  <a:txBody>
                    <a:bodyPr/>
                    <a:lstStyle/>
                    <a:p>
                      <a:pPr algn="l">
                        <a:lnSpc>
                          <a:spcPct val="150000"/>
                        </a:lnSpc>
                        <a:spcAft>
                          <a:spcPts val="800"/>
                        </a:spcAft>
                      </a:pPr>
                      <a:r>
                        <a:rPr lang="en-GB" sz="1000" b="1" kern="100">
                          <a:effectLst/>
                        </a:rPr>
                        <a:t>1927</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a:effectLst/>
                        </a:rPr>
                        <a:t>5,000 Urdd members and 80 branches.</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4042928015"/>
                  </a:ext>
                </a:extLst>
              </a:tr>
              <a:tr h="185499">
                <a:tc>
                  <a:txBody>
                    <a:bodyPr/>
                    <a:lstStyle/>
                    <a:p>
                      <a:pPr algn="l">
                        <a:lnSpc>
                          <a:spcPct val="150000"/>
                        </a:lnSpc>
                        <a:spcAft>
                          <a:spcPts val="800"/>
                        </a:spcAft>
                      </a:pPr>
                      <a:r>
                        <a:rPr lang="en-GB" sz="1000" b="1" kern="100">
                          <a:effectLst/>
                        </a:rPr>
                        <a:t>1928</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dirty="0">
                          <a:effectLst/>
                        </a:rPr>
                        <a:t>First camp for 100 boys held at </a:t>
                      </a:r>
                      <a:r>
                        <a:rPr lang="en-GB" sz="1000" b="1" kern="100" dirty="0" err="1">
                          <a:effectLst/>
                        </a:rPr>
                        <a:t>Llanuwchllyn</a:t>
                      </a:r>
                      <a:r>
                        <a:rPr lang="en-GB" sz="1000" b="1" kern="100" dirty="0">
                          <a:effectLst/>
                        </a:rPr>
                        <a:t>.</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191892520"/>
                  </a:ext>
                </a:extLst>
              </a:tr>
              <a:tr h="185499">
                <a:tc>
                  <a:txBody>
                    <a:bodyPr/>
                    <a:lstStyle/>
                    <a:p>
                      <a:pPr algn="l">
                        <a:lnSpc>
                          <a:spcPct val="150000"/>
                        </a:lnSpc>
                        <a:spcAft>
                          <a:spcPts val="800"/>
                        </a:spcAft>
                      </a:pPr>
                      <a:r>
                        <a:rPr lang="en-GB" sz="1000" b="1" kern="100">
                          <a:effectLst/>
                        </a:rPr>
                        <a:t>1928/31</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dirty="0">
                          <a:effectLst/>
                        </a:rPr>
                        <a:t>Camps held annually at Llangollen both for girls and boys.</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2679119087"/>
                  </a:ext>
                </a:extLst>
              </a:tr>
              <a:tr h="185499">
                <a:tc>
                  <a:txBody>
                    <a:bodyPr/>
                    <a:lstStyle/>
                    <a:p>
                      <a:pPr algn="l">
                        <a:lnSpc>
                          <a:spcPct val="150000"/>
                        </a:lnSpc>
                        <a:spcAft>
                          <a:spcPts val="800"/>
                        </a:spcAft>
                      </a:pPr>
                      <a:r>
                        <a:rPr lang="en-GB" sz="1000" b="1" kern="100">
                          <a:effectLst/>
                        </a:rPr>
                        <a:t>1929</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dirty="0" err="1">
                          <a:effectLst/>
                        </a:rPr>
                        <a:t>Fach</a:t>
                      </a:r>
                      <a:r>
                        <a:rPr lang="en-GB" sz="1000" b="1" kern="100" dirty="0">
                          <a:effectLst/>
                        </a:rPr>
                        <a:t> (small) dropped from Urdd’s name. First annual National Eisteddfod held in Corwen.</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3724724580"/>
                  </a:ext>
                </a:extLst>
              </a:tr>
              <a:tr h="49004">
                <a:tc>
                  <a:txBody>
                    <a:bodyPr/>
                    <a:lstStyle/>
                    <a:p>
                      <a:pPr algn="l">
                        <a:lnSpc>
                          <a:spcPct val="150000"/>
                        </a:lnSpc>
                        <a:spcAft>
                          <a:spcPts val="800"/>
                        </a:spcAft>
                      </a:pPr>
                      <a:r>
                        <a:rPr lang="en-GB" sz="1000" b="1" kern="100" dirty="0">
                          <a:effectLst/>
                        </a:rPr>
                        <a:t>1930</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dirty="0">
                          <a:effectLst/>
                        </a:rPr>
                        <a:t>20 Urdd </a:t>
                      </a:r>
                      <a:r>
                        <a:rPr lang="en-GB" sz="1000" b="1" kern="100" dirty="0" err="1">
                          <a:effectLst/>
                        </a:rPr>
                        <a:t>cylchoed</a:t>
                      </a:r>
                      <a:r>
                        <a:rPr lang="en-GB" sz="1000" b="1" kern="100" dirty="0">
                          <a:effectLst/>
                        </a:rPr>
                        <a:t> (areas) established across Wales, to reflect the diversity of localities.  Each area had their own flag and organisational structure.  Second Urdd National Eisteddfod held in Caernarfon. First voyage for boys undertaken to the League of Nations in Geneva.  These trips and voyages continued for boys and girls to multiple destinations.</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526648201"/>
                  </a:ext>
                </a:extLst>
              </a:tr>
              <a:tr h="185499">
                <a:tc>
                  <a:txBody>
                    <a:bodyPr/>
                    <a:lstStyle/>
                    <a:p>
                      <a:pPr algn="l">
                        <a:lnSpc>
                          <a:spcPct val="150000"/>
                        </a:lnSpc>
                        <a:spcAft>
                          <a:spcPts val="800"/>
                        </a:spcAft>
                      </a:pPr>
                      <a:r>
                        <a:rPr lang="en-GB" sz="1000" b="1" kern="100">
                          <a:effectLst/>
                        </a:rPr>
                        <a:t>1931</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00000"/>
                        </a:lnSpc>
                        <a:spcAft>
                          <a:spcPts val="800"/>
                        </a:spcAft>
                      </a:pPr>
                      <a:r>
                        <a:rPr lang="en-GB" sz="1000" b="1" kern="100" dirty="0">
                          <a:effectLst/>
                        </a:rPr>
                        <a:t>The first Sul yr Urdd (Urdd Sunday) which developed into an annual event.</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4064094766"/>
                  </a:ext>
                </a:extLst>
              </a:tr>
              <a:tr h="195883">
                <a:tc>
                  <a:txBody>
                    <a:bodyPr/>
                    <a:lstStyle/>
                    <a:p>
                      <a:pPr algn="l">
                        <a:lnSpc>
                          <a:spcPct val="150000"/>
                        </a:lnSpc>
                        <a:spcAft>
                          <a:spcPts val="800"/>
                        </a:spcAft>
                      </a:pPr>
                      <a:r>
                        <a:rPr lang="en-GB" sz="1000" b="1" kern="100">
                          <a:effectLst/>
                        </a:rPr>
                        <a:t>1932</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a:effectLst/>
                        </a:rPr>
                        <a:t>Residential camp established at Llangrannog, Ceredigion.</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1183823821"/>
                  </a:ext>
                </a:extLst>
              </a:tr>
              <a:tr h="185499">
                <a:tc>
                  <a:txBody>
                    <a:bodyPr/>
                    <a:lstStyle/>
                    <a:p>
                      <a:pPr algn="l">
                        <a:lnSpc>
                          <a:spcPct val="150000"/>
                        </a:lnSpc>
                        <a:spcAft>
                          <a:spcPts val="800"/>
                        </a:spcAft>
                      </a:pPr>
                      <a:r>
                        <a:rPr lang="en-GB" sz="1000" b="1" kern="100">
                          <a:effectLst/>
                        </a:rPr>
                        <a:t>1932/54</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dirty="0">
                          <a:effectLst/>
                        </a:rPr>
                        <a:t>Sports events were regularly held to integrate Welsh learners and speakers.</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124749047"/>
                  </a:ext>
                </a:extLst>
              </a:tr>
              <a:tr h="0">
                <a:tc>
                  <a:txBody>
                    <a:bodyPr/>
                    <a:lstStyle/>
                    <a:p>
                      <a:pPr algn="l">
                        <a:lnSpc>
                          <a:spcPct val="150000"/>
                        </a:lnSpc>
                        <a:spcAft>
                          <a:spcPts val="800"/>
                        </a:spcAft>
                      </a:pPr>
                      <a:r>
                        <a:rPr lang="en-GB" sz="1000" b="1" kern="100">
                          <a:effectLst/>
                        </a:rPr>
                        <a:t>1934</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marL="0" marR="0" lvl="0" indent="0" algn="l" defTabSz="457200" rtl="0" eaLnBrk="1" fontAlgn="auto" latinLnBrk="0" hangingPunct="1">
                        <a:lnSpc>
                          <a:spcPct val="150000"/>
                        </a:lnSpc>
                        <a:spcBef>
                          <a:spcPts val="0"/>
                        </a:spcBef>
                        <a:spcAft>
                          <a:spcPts val="800"/>
                        </a:spcAft>
                        <a:buClrTx/>
                        <a:buSzTx/>
                        <a:buFontTx/>
                        <a:buNone/>
                        <a:tabLst/>
                        <a:defRPr/>
                      </a:pPr>
                      <a:r>
                        <a:rPr lang="en-GB" sz="1000" b="1" kern="100" dirty="0">
                          <a:effectLst/>
                        </a:rPr>
                        <a:t>The annual message of Peace and Goodwill was extended so that May became the month of Goodwill. Second residential camp established at Porth </a:t>
                      </a:r>
                      <a:r>
                        <a:rPr lang="en-GB" sz="1000" b="1" kern="100" dirty="0" err="1">
                          <a:effectLst/>
                        </a:rPr>
                        <a:t>Dinllaen</a:t>
                      </a:r>
                      <a:r>
                        <a:rPr lang="en-GB" sz="1000" b="1" kern="100" dirty="0">
                          <a:effectLst/>
                        </a:rPr>
                        <a:t>. Boys were now sent there and girls to </a:t>
                      </a:r>
                      <a:r>
                        <a:rPr lang="en-GB" sz="1000" b="1" kern="100" dirty="0" err="1">
                          <a:effectLst/>
                        </a:rPr>
                        <a:t>Llangrannog</a:t>
                      </a:r>
                      <a:r>
                        <a:rPr lang="en-GB" sz="1000" b="1" kern="100" dirty="0">
                          <a:effectLst/>
                        </a:rPr>
                        <a:t>. Welsh learners were encouraged to stay alongside Welsh speakers.</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2974413425"/>
                  </a:ext>
                </a:extLst>
              </a:tr>
              <a:tr h="185499">
                <a:tc>
                  <a:txBody>
                    <a:bodyPr/>
                    <a:lstStyle/>
                    <a:p>
                      <a:pPr algn="l">
                        <a:lnSpc>
                          <a:spcPct val="150000"/>
                        </a:lnSpc>
                        <a:spcAft>
                          <a:spcPts val="800"/>
                        </a:spcAft>
                      </a:pPr>
                      <a:r>
                        <a:rPr lang="en-GB" sz="1000" b="1" kern="100">
                          <a:effectLst/>
                        </a:rPr>
                        <a:t>1935</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dirty="0">
                          <a:effectLst/>
                        </a:rPr>
                        <a:t>Eisteddfod held in Carmarthen extremely successful with 12,000 competitors and worldwide recognition.</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2853445524"/>
                  </a:ext>
                </a:extLst>
              </a:tr>
              <a:tr h="252204">
                <a:tc>
                  <a:txBody>
                    <a:bodyPr/>
                    <a:lstStyle/>
                    <a:p>
                      <a:pPr algn="l">
                        <a:lnSpc>
                          <a:spcPct val="150000"/>
                        </a:lnSpc>
                        <a:spcAft>
                          <a:spcPts val="800"/>
                        </a:spcAft>
                      </a:pPr>
                      <a:r>
                        <a:rPr lang="en-GB" sz="1000" b="1" kern="100">
                          <a:effectLst/>
                        </a:rPr>
                        <a:t>1937/65</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a:effectLst/>
                        </a:rPr>
                        <a:t>The Urdd’s structured Welsh language books campaign to support Welsh literature.  Taken over by the Welsh Book Council in 1962. </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4151616910"/>
                  </a:ext>
                </a:extLst>
              </a:tr>
              <a:tr h="185499">
                <a:tc>
                  <a:txBody>
                    <a:bodyPr/>
                    <a:lstStyle/>
                    <a:p>
                      <a:pPr algn="l">
                        <a:lnSpc>
                          <a:spcPct val="150000"/>
                        </a:lnSpc>
                        <a:spcAft>
                          <a:spcPts val="800"/>
                        </a:spcAft>
                      </a:pPr>
                      <a:r>
                        <a:rPr lang="en-GB" sz="1000" b="1" kern="100">
                          <a:effectLst/>
                        </a:rPr>
                        <a:t>1938</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marL="0" marR="0" lvl="0" indent="0" algn="l" defTabSz="457200" rtl="0" eaLnBrk="1" fontAlgn="auto" latinLnBrk="0" hangingPunct="1">
                        <a:lnSpc>
                          <a:spcPct val="150000"/>
                        </a:lnSpc>
                        <a:spcBef>
                          <a:spcPts val="0"/>
                        </a:spcBef>
                        <a:spcAft>
                          <a:spcPts val="800"/>
                        </a:spcAft>
                        <a:buClrTx/>
                        <a:buSzTx/>
                        <a:buFontTx/>
                        <a:buNone/>
                        <a:tabLst/>
                        <a:defRPr/>
                      </a:pPr>
                      <a:r>
                        <a:rPr lang="en-GB" sz="1000" b="1" kern="100" dirty="0">
                          <a:effectLst/>
                        </a:rPr>
                        <a:t>First mixed sex camp held at </a:t>
                      </a:r>
                      <a:r>
                        <a:rPr lang="en-GB" sz="1000" b="1" kern="100" dirty="0" err="1">
                          <a:effectLst/>
                        </a:rPr>
                        <a:t>Llangrannog</a:t>
                      </a:r>
                      <a:r>
                        <a:rPr lang="en-GB" sz="1000" b="1" kern="100" dirty="0">
                          <a:effectLst/>
                        </a:rPr>
                        <a:t>. Porth </a:t>
                      </a:r>
                      <a:r>
                        <a:rPr lang="en-GB" sz="1000" b="1" kern="100" dirty="0" err="1">
                          <a:effectLst/>
                        </a:rPr>
                        <a:t>Dinllaen</a:t>
                      </a:r>
                      <a:r>
                        <a:rPr lang="en-GB" sz="1000" b="1" kern="100" dirty="0">
                          <a:effectLst/>
                        </a:rPr>
                        <a:t> residential camp closed.</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2599949595"/>
                  </a:ext>
                </a:extLst>
              </a:tr>
              <a:tr h="397348">
                <a:tc>
                  <a:txBody>
                    <a:bodyPr/>
                    <a:lstStyle/>
                    <a:p>
                      <a:pPr algn="l">
                        <a:lnSpc>
                          <a:spcPct val="150000"/>
                        </a:lnSpc>
                        <a:spcAft>
                          <a:spcPts val="800"/>
                        </a:spcAft>
                      </a:pPr>
                      <a:r>
                        <a:rPr lang="en-GB" sz="1000" b="1" kern="100" dirty="0">
                          <a:effectLst/>
                        </a:rPr>
                        <a:t>1939</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dirty="0">
                          <a:effectLst/>
                        </a:rPr>
                        <a:t>Sir Ifan established the first Welsh language medium school in Aberystwyth.  The success of which had a great impact on Education Authorities influencing them to instigate the provision of Welsh medium education schools across Wales.</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2724906900"/>
                  </a:ext>
                </a:extLst>
              </a:tr>
              <a:tr h="185499">
                <a:tc>
                  <a:txBody>
                    <a:bodyPr/>
                    <a:lstStyle/>
                    <a:p>
                      <a:pPr algn="l">
                        <a:lnSpc>
                          <a:spcPct val="150000"/>
                        </a:lnSpc>
                        <a:spcAft>
                          <a:spcPts val="800"/>
                        </a:spcAft>
                      </a:pPr>
                      <a:r>
                        <a:rPr lang="en-GB" sz="1000" b="1" kern="100">
                          <a:effectLst/>
                        </a:rPr>
                        <a:t>1941</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dirty="0">
                          <a:effectLst/>
                        </a:rPr>
                        <a:t>83 </a:t>
                      </a:r>
                      <a:r>
                        <a:rPr lang="en-GB" sz="1000" b="1" kern="100" dirty="0" err="1">
                          <a:effectLst/>
                        </a:rPr>
                        <a:t>aelwydydd</a:t>
                      </a:r>
                      <a:r>
                        <a:rPr lang="en-GB" sz="1000" b="1" kern="100" dirty="0">
                          <a:effectLst/>
                        </a:rPr>
                        <a:t> (community centres) and 817 </a:t>
                      </a:r>
                      <a:r>
                        <a:rPr lang="en-GB" sz="1000" b="1" kern="100" dirty="0" err="1">
                          <a:effectLst/>
                        </a:rPr>
                        <a:t>adrannau</a:t>
                      </a:r>
                      <a:r>
                        <a:rPr lang="en-GB" sz="1000" b="1" kern="100" dirty="0">
                          <a:effectLst/>
                        </a:rPr>
                        <a:t> (branches) now established.</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3760949968"/>
                  </a:ext>
                </a:extLst>
              </a:tr>
              <a:tr h="218008">
                <a:tc>
                  <a:txBody>
                    <a:bodyPr/>
                    <a:lstStyle/>
                    <a:p>
                      <a:pPr algn="l">
                        <a:lnSpc>
                          <a:spcPct val="150000"/>
                        </a:lnSpc>
                        <a:spcAft>
                          <a:spcPts val="800"/>
                        </a:spcAft>
                      </a:pPr>
                      <a:r>
                        <a:rPr lang="en-GB" sz="1000" b="1" kern="100" dirty="0">
                          <a:effectLst/>
                        </a:rPr>
                        <a:t>1948/60</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a:effectLst/>
                        </a:rPr>
                        <a:t>Annual International Peace Camps held inviting children from other countries and cultures to meet Welsh children to mutually learn of each other’s cultures.</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2352161991"/>
                  </a:ext>
                </a:extLst>
              </a:tr>
              <a:tr h="261053">
                <a:tc>
                  <a:txBody>
                    <a:bodyPr/>
                    <a:lstStyle/>
                    <a:p>
                      <a:pPr algn="l">
                        <a:lnSpc>
                          <a:spcPct val="150000"/>
                        </a:lnSpc>
                        <a:spcAft>
                          <a:spcPts val="800"/>
                        </a:spcAft>
                      </a:pPr>
                      <a:r>
                        <a:rPr lang="en-GB" sz="1000" b="1" kern="100" dirty="0">
                          <a:effectLst/>
                        </a:rPr>
                        <a:t>1950</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dirty="0">
                          <a:effectLst/>
                        </a:rPr>
                        <a:t>Residential camp Glan-llyn established at Bala Lake for older campers.</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1569642877"/>
                  </a:ext>
                </a:extLst>
              </a:tr>
              <a:tr h="185499">
                <a:tc>
                  <a:txBody>
                    <a:bodyPr/>
                    <a:lstStyle/>
                    <a:p>
                      <a:pPr algn="l">
                        <a:lnSpc>
                          <a:spcPct val="150000"/>
                        </a:lnSpc>
                        <a:spcAft>
                          <a:spcPts val="800"/>
                        </a:spcAft>
                      </a:pPr>
                      <a:r>
                        <a:rPr lang="en-GB" sz="1000" b="1" kern="100" dirty="0">
                          <a:effectLst/>
                        </a:rPr>
                        <a:t>1952</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tc>
                  <a:txBody>
                    <a:bodyPr/>
                    <a:lstStyle/>
                    <a:p>
                      <a:pPr algn="l">
                        <a:lnSpc>
                          <a:spcPct val="150000"/>
                        </a:lnSpc>
                        <a:spcAft>
                          <a:spcPts val="800"/>
                        </a:spcAft>
                      </a:pPr>
                      <a:r>
                        <a:rPr lang="en-GB" sz="1000" b="1" kern="100" dirty="0">
                          <a:effectLst/>
                        </a:rPr>
                        <a:t>50</a:t>
                      </a:r>
                      <a:r>
                        <a:rPr lang="en-GB" sz="1000" b="1" kern="100" baseline="30000" dirty="0">
                          <a:effectLst/>
                        </a:rPr>
                        <a:t>th</a:t>
                      </a:r>
                      <a:r>
                        <a:rPr lang="en-GB" sz="1000" b="1" kern="100" dirty="0">
                          <a:effectLst/>
                        </a:rPr>
                        <a:t> anniversary celebrations</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6431" marR="36431" marT="0" marB="0"/>
                </a:tc>
                <a:extLst>
                  <a:ext uri="{0D108BD9-81ED-4DB2-BD59-A6C34878D82A}">
                    <a16:rowId xmlns:a16="http://schemas.microsoft.com/office/drawing/2014/main" val="2890176991"/>
                  </a:ext>
                </a:extLst>
              </a:tr>
            </a:tbl>
          </a:graphicData>
        </a:graphic>
      </p:graphicFrame>
      <p:sp>
        <p:nvSpPr>
          <p:cNvPr id="6" name="TextBox 5">
            <a:extLst>
              <a:ext uri="{FF2B5EF4-FFF2-40B4-BE49-F238E27FC236}">
                <a16:creationId xmlns:a16="http://schemas.microsoft.com/office/drawing/2014/main" id="{D4A65D35-C6C7-42C9-19AC-E79F8FAF3F0D}"/>
              </a:ext>
            </a:extLst>
          </p:cNvPr>
          <p:cNvSpPr txBox="1"/>
          <p:nvPr/>
        </p:nvSpPr>
        <p:spPr>
          <a:xfrm>
            <a:off x="175300" y="6451641"/>
            <a:ext cx="2041864" cy="215444"/>
          </a:xfrm>
          <a:prstGeom prst="rect">
            <a:avLst/>
          </a:prstGeom>
          <a:noFill/>
        </p:spPr>
        <p:txBody>
          <a:bodyPr wrap="square" rtlCol="0">
            <a:spAutoFit/>
          </a:bodyPr>
          <a:lstStyle/>
          <a:p>
            <a:r>
              <a:rPr lang="en-GB" sz="800" dirty="0"/>
              <a:t>(Urdd Gobaith Cymru, 2023)</a:t>
            </a:r>
          </a:p>
        </p:txBody>
      </p:sp>
    </p:spTree>
    <p:extLst>
      <p:ext uri="{BB962C8B-B14F-4D97-AF65-F5344CB8AC3E}">
        <p14:creationId xmlns:p14="http://schemas.microsoft.com/office/powerpoint/2010/main" val="214282994"/>
      </p:ext>
    </p:extLst>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triangle with red green and white stripes&#10;&#10;Description automatically generated">
            <a:extLst>
              <a:ext uri="{FF2B5EF4-FFF2-40B4-BE49-F238E27FC236}">
                <a16:creationId xmlns:a16="http://schemas.microsoft.com/office/drawing/2014/main" id="{B320D2A7-B52D-ABC8-73D3-4ACD6F88D8E1}"/>
              </a:ext>
            </a:extLst>
          </p:cNvPr>
          <p:cNvPicPr>
            <a:picLocks noChangeAspect="1"/>
          </p:cNvPicPr>
          <p:nvPr/>
        </p:nvPicPr>
        <p:blipFill>
          <a:blip r:embed="rId3"/>
          <a:stretch>
            <a:fillRect/>
          </a:stretch>
        </p:blipFill>
        <p:spPr>
          <a:xfrm>
            <a:off x="10475763" y="122743"/>
            <a:ext cx="603571" cy="600553"/>
          </a:xfrm>
          <a:prstGeom prst="rect">
            <a:avLst/>
          </a:prstGeom>
          <a:effectLst/>
        </p:spPr>
      </p:pic>
      <p:sp>
        <p:nvSpPr>
          <p:cNvPr id="3" name="TextBox 2">
            <a:extLst>
              <a:ext uri="{FF2B5EF4-FFF2-40B4-BE49-F238E27FC236}">
                <a16:creationId xmlns:a16="http://schemas.microsoft.com/office/drawing/2014/main" id="{3FA0FB2B-C082-915E-447D-CF00A1E6F031}"/>
              </a:ext>
            </a:extLst>
          </p:cNvPr>
          <p:cNvSpPr txBox="1"/>
          <p:nvPr/>
        </p:nvSpPr>
        <p:spPr>
          <a:xfrm>
            <a:off x="340311" y="318188"/>
            <a:ext cx="9398492" cy="769441"/>
          </a:xfrm>
          <a:prstGeom prst="rect">
            <a:avLst/>
          </a:prstGeom>
          <a:noFill/>
        </p:spPr>
        <p:txBody>
          <a:bodyPr wrap="square" rtlCol="0">
            <a:spAutoFit/>
          </a:bodyPr>
          <a:lstStyle/>
          <a:p>
            <a:r>
              <a:rPr lang="en-GB" sz="4400" b="1" dirty="0">
                <a:solidFill>
                  <a:srgbClr val="FF0000"/>
                </a:solidFill>
              </a:rPr>
              <a:t>The second 50 years 1953 - 2023</a:t>
            </a:r>
          </a:p>
        </p:txBody>
      </p:sp>
      <p:graphicFrame>
        <p:nvGraphicFramePr>
          <p:cNvPr id="4" name="Table 3">
            <a:extLst>
              <a:ext uri="{FF2B5EF4-FFF2-40B4-BE49-F238E27FC236}">
                <a16:creationId xmlns:a16="http://schemas.microsoft.com/office/drawing/2014/main" id="{021322B5-D5E8-7788-7234-3D659451D02F}"/>
              </a:ext>
            </a:extLst>
          </p:cNvPr>
          <p:cNvGraphicFramePr>
            <a:graphicFrameLocks noGrp="1"/>
          </p:cNvGraphicFramePr>
          <p:nvPr>
            <p:extLst>
              <p:ext uri="{D42A27DB-BD31-4B8C-83A1-F6EECF244321}">
                <p14:modId xmlns:p14="http://schemas.microsoft.com/office/powerpoint/2010/main" val="2250804155"/>
              </p:ext>
            </p:extLst>
          </p:nvPr>
        </p:nvGraphicFramePr>
        <p:xfrm>
          <a:off x="340311" y="1451963"/>
          <a:ext cx="11218415" cy="4972568"/>
        </p:xfrm>
        <a:graphic>
          <a:graphicData uri="http://schemas.openxmlformats.org/drawingml/2006/table">
            <a:tbl>
              <a:tblPr firstRow="1" firstCol="1" bandRow="1">
                <a:tableStyleId>{5C22544A-7EE6-4342-B048-85BDC9FD1C3A}</a:tableStyleId>
              </a:tblPr>
              <a:tblGrid>
                <a:gridCol w="596499">
                  <a:extLst>
                    <a:ext uri="{9D8B030D-6E8A-4147-A177-3AD203B41FA5}">
                      <a16:colId xmlns:a16="http://schemas.microsoft.com/office/drawing/2014/main" val="3893958528"/>
                    </a:ext>
                  </a:extLst>
                </a:gridCol>
                <a:gridCol w="10621916">
                  <a:extLst>
                    <a:ext uri="{9D8B030D-6E8A-4147-A177-3AD203B41FA5}">
                      <a16:colId xmlns:a16="http://schemas.microsoft.com/office/drawing/2014/main" val="2269464092"/>
                    </a:ext>
                  </a:extLst>
                </a:gridCol>
              </a:tblGrid>
              <a:tr h="251705">
                <a:tc>
                  <a:txBody>
                    <a:bodyPr/>
                    <a:lstStyle/>
                    <a:p>
                      <a:pPr algn="l">
                        <a:lnSpc>
                          <a:spcPct val="150000"/>
                        </a:lnSpc>
                        <a:spcAft>
                          <a:spcPts val="800"/>
                        </a:spcAft>
                      </a:pPr>
                      <a:r>
                        <a:rPr lang="en-GB" sz="1000" b="1" kern="100">
                          <a:effectLst/>
                        </a:rPr>
                        <a:t>1954</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a:effectLst/>
                        </a:rPr>
                        <a:t>22,500 </a:t>
                      </a:r>
                      <a:r>
                        <a:rPr lang="en-GB" sz="1000" b="1" kern="100" dirty="0" err="1">
                          <a:effectLst/>
                        </a:rPr>
                        <a:t>Cymru’r</a:t>
                      </a:r>
                      <a:r>
                        <a:rPr lang="en-GB" sz="1000" b="1" kern="100" dirty="0">
                          <a:effectLst/>
                        </a:rPr>
                        <a:t> Plant magazines distributed to schools via the education authorities.  The magazine ‘Cymraeg’ launched for Welsh learners and circulation leaped to 26,000.</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3658526118"/>
                  </a:ext>
                </a:extLst>
              </a:tr>
              <a:tr h="173214">
                <a:tc>
                  <a:txBody>
                    <a:bodyPr/>
                    <a:lstStyle/>
                    <a:p>
                      <a:pPr algn="l">
                        <a:lnSpc>
                          <a:spcPct val="150000"/>
                        </a:lnSpc>
                        <a:spcAft>
                          <a:spcPts val="800"/>
                        </a:spcAft>
                      </a:pPr>
                      <a:r>
                        <a:rPr lang="en-GB" sz="1000" b="1" kern="100">
                          <a:effectLst/>
                        </a:rPr>
                        <a:t>1955</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a:effectLst/>
                        </a:rPr>
                        <a:t>New cabin built at Glan-llyn for eisteddfodau and noson lawen to take place.</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1055481454"/>
                  </a:ext>
                </a:extLst>
              </a:tr>
              <a:tr h="181651">
                <a:tc>
                  <a:txBody>
                    <a:bodyPr/>
                    <a:lstStyle/>
                    <a:p>
                      <a:pPr algn="just">
                        <a:lnSpc>
                          <a:spcPct val="150000"/>
                        </a:lnSpc>
                        <a:spcAft>
                          <a:spcPts val="800"/>
                        </a:spcAft>
                      </a:pPr>
                      <a:r>
                        <a:rPr lang="en-GB" sz="1000" b="1" kern="100" dirty="0">
                          <a:effectLst/>
                        </a:rPr>
                        <a:t>1957</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a:effectLst/>
                        </a:rPr>
                        <a:t>A further magazine were launched. Cymru for older children and </a:t>
                      </a:r>
                      <a:r>
                        <a:rPr lang="en-GB" sz="1000" b="1" kern="100" dirty="0" err="1">
                          <a:effectLst/>
                        </a:rPr>
                        <a:t>Cymru’r</a:t>
                      </a:r>
                      <a:r>
                        <a:rPr lang="en-GB" sz="1000" b="1" kern="100" dirty="0">
                          <a:effectLst/>
                        </a:rPr>
                        <a:t> Plant was aimed at the younger children.  The magazine’s popularity grew throughout the 1960s.</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415270951"/>
                  </a:ext>
                </a:extLst>
              </a:tr>
              <a:tr h="257615">
                <a:tc>
                  <a:txBody>
                    <a:bodyPr/>
                    <a:lstStyle/>
                    <a:p>
                      <a:pPr algn="just">
                        <a:lnSpc>
                          <a:spcPct val="150000"/>
                        </a:lnSpc>
                        <a:spcAft>
                          <a:spcPts val="800"/>
                        </a:spcAft>
                      </a:pPr>
                      <a:r>
                        <a:rPr lang="en-GB" sz="1000" b="1" kern="100">
                          <a:effectLst/>
                        </a:rPr>
                        <a:t>1958</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a:effectLst/>
                        </a:rPr>
                        <a:t>The Eisteddfod had developed into a more Welsh cultural competition-based event. Urdd touring Welsh language cinema established.</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2399118170"/>
                  </a:ext>
                </a:extLst>
              </a:tr>
              <a:tr h="173214">
                <a:tc>
                  <a:txBody>
                    <a:bodyPr/>
                    <a:lstStyle/>
                    <a:p>
                      <a:pPr algn="just">
                        <a:lnSpc>
                          <a:spcPct val="150000"/>
                        </a:lnSpc>
                        <a:spcAft>
                          <a:spcPts val="800"/>
                        </a:spcAft>
                      </a:pPr>
                      <a:r>
                        <a:rPr lang="en-GB" sz="1000" b="1" kern="100">
                          <a:effectLst/>
                        </a:rPr>
                        <a:t>1960</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a:effectLst/>
                        </a:rPr>
                        <a:t>Science introduced into the competitions of the annual Eisteddfod, meaning all subjects were now included.</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2349506956"/>
                  </a:ext>
                </a:extLst>
              </a:tr>
              <a:tr h="173214">
                <a:tc>
                  <a:txBody>
                    <a:bodyPr/>
                    <a:lstStyle/>
                    <a:p>
                      <a:pPr algn="just">
                        <a:lnSpc>
                          <a:spcPct val="150000"/>
                        </a:lnSpc>
                        <a:spcAft>
                          <a:spcPts val="800"/>
                        </a:spcAft>
                      </a:pPr>
                      <a:r>
                        <a:rPr lang="en-GB" sz="1000" b="1" kern="100">
                          <a:effectLst/>
                        </a:rPr>
                        <a:t>1961</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a:effectLst/>
                        </a:rPr>
                        <a:t>Measures to make the Urdd Eisteddfod more inclusive to Welsh learners were introduced.</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1955391253"/>
                  </a:ext>
                </a:extLst>
              </a:tr>
              <a:tr h="173214">
                <a:tc>
                  <a:txBody>
                    <a:bodyPr/>
                    <a:lstStyle/>
                    <a:p>
                      <a:pPr algn="just">
                        <a:lnSpc>
                          <a:spcPct val="150000"/>
                        </a:lnSpc>
                        <a:spcAft>
                          <a:spcPts val="800"/>
                        </a:spcAft>
                      </a:pPr>
                      <a:r>
                        <a:rPr lang="en-GB" sz="1000" b="1" kern="100">
                          <a:effectLst/>
                        </a:rPr>
                        <a:t>1970</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a:effectLst/>
                        </a:rPr>
                        <a:t>Eisteddfod was extended to a four-day event.</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3130665806"/>
                  </a:ext>
                </a:extLst>
              </a:tr>
              <a:tr h="232868">
                <a:tc>
                  <a:txBody>
                    <a:bodyPr/>
                    <a:lstStyle/>
                    <a:p>
                      <a:pPr algn="just">
                        <a:lnSpc>
                          <a:spcPct val="150000"/>
                        </a:lnSpc>
                        <a:spcAft>
                          <a:spcPts val="800"/>
                        </a:spcAft>
                      </a:pPr>
                      <a:r>
                        <a:rPr lang="en-GB" sz="1000" b="1" kern="100">
                          <a:effectLst/>
                        </a:rPr>
                        <a:t>1970/99</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a:effectLst/>
                        </a:rPr>
                        <a:t>The magazines were adapted several times leading to the three magazines Cip, Bore Da and </a:t>
                      </a:r>
                      <a:r>
                        <a:rPr lang="en-GB" sz="1000" b="1" kern="100" dirty="0" err="1">
                          <a:effectLst/>
                        </a:rPr>
                        <a:t>Iaw</a:t>
                      </a:r>
                      <a:r>
                        <a:rPr lang="en-GB" sz="1000" b="1" kern="100" dirty="0">
                          <a:effectLst/>
                        </a:rPr>
                        <a:t> being distributed to schools.</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38654940"/>
                  </a:ext>
                </a:extLst>
              </a:tr>
              <a:tr h="173214">
                <a:tc>
                  <a:txBody>
                    <a:bodyPr/>
                    <a:lstStyle/>
                    <a:p>
                      <a:pPr algn="just">
                        <a:lnSpc>
                          <a:spcPct val="150000"/>
                        </a:lnSpc>
                        <a:spcAft>
                          <a:spcPts val="800"/>
                        </a:spcAft>
                      </a:pPr>
                      <a:r>
                        <a:rPr lang="en-GB" sz="1000" b="1" kern="100">
                          <a:effectLst/>
                        </a:rPr>
                        <a:t>1975</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a:effectLst/>
                        </a:rPr>
                        <a:t>65,000 people visited the Eisteddfod.</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1304447405"/>
                  </a:ext>
                </a:extLst>
              </a:tr>
              <a:tr h="173214">
                <a:tc>
                  <a:txBody>
                    <a:bodyPr/>
                    <a:lstStyle/>
                    <a:p>
                      <a:pPr algn="just">
                        <a:lnSpc>
                          <a:spcPct val="150000"/>
                        </a:lnSpc>
                        <a:spcAft>
                          <a:spcPts val="800"/>
                        </a:spcAft>
                      </a:pPr>
                      <a:r>
                        <a:rPr lang="en-GB" sz="1000" b="1" kern="100">
                          <a:effectLst/>
                        </a:rPr>
                        <a:t>1976</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a:effectLst/>
                        </a:rPr>
                        <a:t>Mistar Urdd launched.</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4070715308"/>
                  </a:ext>
                </a:extLst>
              </a:tr>
              <a:tr h="173214">
                <a:tc>
                  <a:txBody>
                    <a:bodyPr/>
                    <a:lstStyle/>
                    <a:p>
                      <a:pPr algn="just">
                        <a:lnSpc>
                          <a:spcPct val="150000"/>
                        </a:lnSpc>
                        <a:spcAft>
                          <a:spcPts val="800"/>
                        </a:spcAft>
                      </a:pPr>
                      <a:r>
                        <a:rPr lang="en-GB" sz="1000" b="1" kern="100">
                          <a:effectLst/>
                        </a:rPr>
                        <a:t>1979</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a:effectLst/>
                        </a:rPr>
                        <a:t>Mistar Urdd tour of Wales.</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1773827420"/>
                  </a:ext>
                </a:extLst>
              </a:tr>
              <a:tr h="173214">
                <a:tc>
                  <a:txBody>
                    <a:bodyPr/>
                    <a:lstStyle/>
                    <a:p>
                      <a:pPr algn="just">
                        <a:lnSpc>
                          <a:spcPct val="150000"/>
                        </a:lnSpc>
                        <a:spcAft>
                          <a:spcPts val="800"/>
                        </a:spcAft>
                      </a:pPr>
                      <a:r>
                        <a:rPr lang="en-GB" sz="1000" b="1" kern="100">
                          <a:effectLst/>
                        </a:rPr>
                        <a:t>1983</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a:effectLst/>
                        </a:rPr>
                        <a:t>Eisteddfod extended to a five-day event.</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2336792753"/>
                  </a:ext>
                </a:extLst>
              </a:tr>
              <a:tr h="105770">
                <a:tc>
                  <a:txBody>
                    <a:bodyPr/>
                    <a:lstStyle/>
                    <a:p>
                      <a:pPr algn="just">
                        <a:lnSpc>
                          <a:spcPct val="150000"/>
                        </a:lnSpc>
                        <a:spcAft>
                          <a:spcPts val="800"/>
                        </a:spcAft>
                      </a:pPr>
                      <a:r>
                        <a:rPr lang="en-GB" sz="1000" b="1" kern="100">
                          <a:effectLst/>
                        </a:rPr>
                        <a:t>1989</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a:effectLst/>
                        </a:rPr>
                        <a:t>Eisteddfod extended to a six-day event.</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2469924558"/>
                  </a:ext>
                </a:extLst>
              </a:tr>
              <a:tr h="173214">
                <a:tc>
                  <a:txBody>
                    <a:bodyPr/>
                    <a:lstStyle/>
                    <a:p>
                      <a:pPr algn="just">
                        <a:lnSpc>
                          <a:spcPct val="150000"/>
                        </a:lnSpc>
                        <a:spcAft>
                          <a:spcPts val="800"/>
                        </a:spcAft>
                      </a:pPr>
                      <a:r>
                        <a:rPr lang="en-GB" sz="1000" b="1" kern="100">
                          <a:effectLst/>
                        </a:rPr>
                        <a:t>1995</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a:effectLst/>
                        </a:rPr>
                        <a:t>Investment meant the residential centres were now highly resourced, with activities provided of a high standard. Celebrations held with the League of Nations.</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375018185"/>
                  </a:ext>
                </a:extLst>
              </a:tr>
              <a:tr h="173214">
                <a:tc>
                  <a:txBody>
                    <a:bodyPr/>
                    <a:lstStyle/>
                    <a:p>
                      <a:pPr algn="just">
                        <a:lnSpc>
                          <a:spcPct val="150000"/>
                        </a:lnSpc>
                        <a:spcAft>
                          <a:spcPts val="800"/>
                        </a:spcAft>
                      </a:pPr>
                      <a:r>
                        <a:rPr lang="en-GB" sz="1000" b="1" kern="100">
                          <a:effectLst/>
                        </a:rPr>
                        <a:t>1997</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a:effectLst/>
                        </a:rPr>
                        <a:t>75</a:t>
                      </a:r>
                      <a:r>
                        <a:rPr lang="en-GB" sz="1000" b="1" kern="100" baseline="30000" dirty="0">
                          <a:effectLst/>
                        </a:rPr>
                        <a:t>th</a:t>
                      </a:r>
                      <a:r>
                        <a:rPr lang="en-GB" sz="1000" b="1" kern="100" dirty="0">
                          <a:effectLst/>
                        </a:rPr>
                        <a:t> anniversary celebrations. Jamboree for 10,0000 and national concert.</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2830617023"/>
                  </a:ext>
                </a:extLst>
              </a:tr>
              <a:tr h="173214">
                <a:tc>
                  <a:txBody>
                    <a:bodyPr/>
                    <a:lstStyle/>
                    <a:p>
                      <a:pPr algn="just">
                        <a:lnSpc>
                          <a:spcPct val="150000"/>
                        </a:lnSpc>
                        <a:spcAft>
                          <a:spcPts val="800"/>
                        </a:spcAft>
                      </a:pPr>
                      <a:r>
                        <a:rPr lang="en-GB" sz="1000" b="1" kern="100">
                          <a:effectLst/>
                        </a:rPr>
                        <a:t>2001/3</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a:effectLst/>
                        </a:rPr>
                        <a:t>Sports events, competitions and associations extended.</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3323429650"/>
                  </a:ext>
                </a:extLst>
              </a:tr>
              <a:tr h="173214">
                <a:tc>
                  <a:txBody>
                    <a:bodyPr/>
                    <a:lstStyle/>
                    <a:p>
                      <a:pPr algn="just">
                        <a:lnSpc>
                          <a:spcPct val="150000"/>
                        </a:lnSpc>
                        <a:spcAft>
                          <a:spcPts val="800"/>
                        </a:spcAft>
                      </a:pPr>
                      <a:r>
                        <a:rPr lang="en-GB" sz="1000" b="1" kern="100">
                          <a:effectLst/>
                        </a:rPr>
                        <a:t>2002</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a:effectLst/>
                        </a:rPr>
                        <a:t>The magazines were further developed to include their own web sites. Hei Mr Urdd song re-released.</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2328651159"/>
                  </a:ext>
                </a:extLst>
              </a:tr>
              <a:tr h="173214">
                <a:tc>
                  <a:txBody>
                    <a:bodyPr/>
                    <a:lstStyle/>
                    <a:p>
                      <a:pPr algn="just">
                        <a:lnSpc>
                          <a:spcPct val="150000"/>
                        </a:lnSpc>
                        <a:spcAft>
                          <a:spcPts val="800"/>
                        </a:spcAft>
                      </a:pPr>
                      <a:r>
                        <a:rPr lang="en-GB" sz="1000" b="1" kern="100">
                          <a:effectLst/>
                        </a:rPr>
                        <a:t>2003</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a:effectLst/>
                        </a:rPr>
                        <a:t>Key Skills courses introduced for secondary age pupils. Mr Urdd toured 607 primary schools across Wales.</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3453295363"/>
                  </a:ext>
                </a:extLst>
              </a:tr>
              <a:tr h="173214">
                <a:tc>
                  <a:txBody>
                    <a:bodyPr/>
                    <a:lstStyle/>
                    <a:p>
                      <a:pPr algn="just">
                        <a:lnSpc>
                          <a:spcPct val="150000"/>
                        </a:lnSpc>
                        <a:spcAft>
                          <a:spcPts val="800"/>
                        </a:spcAft>
                      </a:pPr>
                      <a:r>
                        <a:rPr lang="en-GB" sz="1000" b="1" kern="100">
                          <a:effectLst/>
                        </a:rPr>
                        <a:t>2004</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a:effectLst/>
                        </a:rPr>
                        <a:t>New residential centre opened in Cardiff Bay.</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184861039"/>
                  </a:ext>
                </a:extLst>
              </a:tr>
              <a:tr h="173214">
                <a:tc>
                  <a:txBody>
                    <a:bodyPr/>
                    <a:lstStyle/>
                    <a:p>
                      <a:pPr algn="just">
                        <a:lnSpc>
                          <a:spcPct val="150000"/>
                        </a:lnSpc>
                        <a:spcAft>
                          <a:spcPts val="800"/>
                        </a:spcAft>
                      </a:pPr>
                      <a:r>
                        <a:rPr lang="en-GB" sz="1000" b="1" kern="100">
                          <a:effectLst/>
                        </a:rPr>
                        <a:t>2005</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a:effectLst/>
                        </a:rPr>
                        <a:t>Welsh Millenium Centre used to perform Les Miserables.</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3848937538"/>
                  </a:ext>
                </a:extLst>
              </a:tr>
              <a:tr h="173214">
                <a:tc>
                  <a:txBody>
                    <a:bodyPr/>
                    <a:lstStyle/>
                    <a:p>
                      <a:pPr algn="just">
                        <a:lnSpc>
                          <a:spcPct val="150000"/>
                        </a:lnSpc>
                        <a:spcAft>
                          <a:spcPts val="800"/>
                        </a:spcAft>
                      </a:pPr>
                      <a:r>
                        <a:rPr lang="en-GB" sz="1000" b="1" kern="100">
                          <a:effectLst/>
                        </a:rPr>
                        <a:t>2006</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err="1">
                          <a:effectLst/>
                        </a:rPr>
                        <a:t>Bardd</a:t>
                      </a:r>
                      <a:r>
                        <a:rPr lang="en-GB" sz="1000" b="1" kern="100" dirty="0">
                          <a:effectLst/>
                        </a:rPr>
                        <a:t> Plant Cymru scheme to promote poetry through schools.</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1282227040"/>
                  </a:ext>
                </a:extLst>
              </a:tr>
              <a:tr h="0">
                <a:tc>
                  <a:txBody>
                    <a:bodyPr/>
                    <a:lstStyle/>
                    <a:p>
                      <a:pPr algn="just">
                        <a:lnSpc>
                          <a:spcPct val="150000"/>
                        </a:lnSpc>
                        <a:spcAft>
                          <a:spcPts val="800"/>
                        </a:spcAft>
                      </a:pPr>
                      <a:r>
                        <a:rPr lang="en-GB" sz="1000" b="1" kern="100">
                          <a:effectLst/>
                        </a:rPr>
                        <a:t>2022</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a:effectLst/>
                        </a:rPr>
                        <a:t>Cariad Urdd day, 95,000 took part to celebrate the Urdd’s 100 birthday. The centenary peace and goodwill message launched on ‘The Climate Change’. Urdd Eisteddfod entry made free following Welsh Government sponsorship.</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4000550463"/>
                  </a:ext>
                </a:extLst>
              </a:tr>
              <a:tr h="131117">
                <a:tc>
                  <a:txBody>
                    <a:bodyPr/>
                    <a:lstStyle/>
                    <a:p>
                      <a:pPr algn="just">
                        <a:lnSpc>
                          <a:spcPct val="150000"/>
                        </a:lnSpc>
                        <a:spcAft>
                          <a:spcPts val="800"/>
                        </a:spcAft>
                      </a:pPr>
                      <a:r>
                        <a:rPr lang="en-GB" sz="1000" b="1" kern="100">
                          <a:effectLst/>
                        </a:rPr>
                        <a:t>2023</a:t>
                      </a:r>
                      <a:endParaRPr lang="en-GB" sz="1000" b="1" kern="10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tc>
                  <a:txBody>
                    <a:bodyPr/>
                    <a:lstStyle/>
                    <a:p>
                      <a:pPr algn="l">
                        <a:lnSpc>
                          <a:spcPct val="150000"/>
                        </a:lnSpc>
                        <a:spcAft>
                          <a:spcPts val="800"/>
                        </a:spcAft>
                      </a:pPr>
                      <a:r>
                        <a:rPr lang="en-GB" sz="1000" b="1" kern="100" dirty="0">
                          <a:effectLst/>
                        </a:rPr>
                        <a:t>Opening of new environmental residential centre at Pentre Ifan in Pembrokeshire. Launch of the eleven future priorities of the Urdd.</a:t>
                      </a:r>
                      <a:endParaRPr lang="en-GB" sz="1000" b="1" kern="100" dirty="0">
                        <a:effectLst/>
                        <a:latin typeface="Arial" panose="020B0604020202020204" pitchFamily="34" charset="0"/>
                        <a:ea typeface="Calibri" panose="020F0502020204030204" pitchFamily="34" charset="0"/>
                        <a:cs typeface="Times New Roman" panose="02020603050405020304" pitchFamily="18" charset="0"/>
                      </a:endParaRPr>
                    </a:p>
                  </a:txBody>
                  <a:tcPr marL="35652" marR="35652" marT="0" marB="0"/>
                </a:tc>
                <a:extLst>
                  <a:ext uri="{0D108BD9-81ED-4DB2-BD59-A6C34878D82A}">
                    <a16:rowId xmlns:a16="http://schemas.microsoft.com/office/drawing/2014/main" val="1913142240"/>
                  </a:ext>
                </a:extLst>
              </a:tr>
            </a:tbl>
          </a:graphicData>
        </a:graphic>
      </p:graphicFrame>
      <p:sp>
        <p:nvSpPr>
          <p:cNvPr id="5" name="TextBox 4">
            <a:extLst>
              <a:ext uri="{FF2B5EF4-FFF2-40B4-BE49-F238E27FC236}">
                <a16:creationId xmlns:a16="http://schemas.microsoft.com/office/drawing/2014/main" id="{D7DA4D1D-F2AE-8B53-99C8-51F9324EFAC3}"/>
              </a:ext>
            </a:extLst>
          </p:cNvPr>
          <p:cNvSpPr txBox="1"/>
          <p:nvPr/>
        </p:nvSpPr>
        <p:spPr>
          <a:xfrm>
            <a:off x="246322" y="6424531"/>
            <a:ext cx="2041864" cy="215444"/>
          </a:xfrm>
          <a:prstGeom prst="rect">
            <a:avLst/>
          </a:prstGeom>
          <a:noFill/>
        </p:spPr>
        <p:txBody>
          <a:bodyPr wrap="square" rtlCol="0">
            <a:spAutoFit/>
          </a:bodyPr>
          <a:lstStyle/>
          <a:p>
            <a:r>
              <a:rPr lang="en-GB" sz="800" dirty="0"/>
              <a:t>(Urdd Gobaith Cymru, 2023)</a:t>
            </a:r>
          </a:p>
        </p:txBody>
      </p:sp>
    </p:spTree>
    <p:extLst>
      <p:ext uri="{BB962C8B-B14F-4D97-AF65-F5344CB8AC3E}">
        <p14:creationId xmlns:p14="http://schemas.microsoft.com/office/powerpoint/2010/main" val="1599632954"/>
      </p:ext>
    </p:extLst>
  </p:cSld>
  <p:clrMapOvr>
    <a:masterClrMapping/>
  </p:clrMapOvr>
  <p:transition spd="med">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triangle with red green and white stripes&#10;&#10;Description automatically generated">
            <a:extLst>
              <a:ext uri="{FF2B5EF4-FFF2-40B4-BE49-F238E27FC236}">
                <a16:creationId xmlns:a16="http://schemas.microsoft.com/office/drawing/2014/main" id="{60F5EE37-F0E3-C813-BF27-59D681202156}"/>
              </a:ext>
            </a:extLst>
          </p:cNvPr>
          <p:cNvPicPr>
            <a:picLocks noChangeAspect="1"/>
          </p:cNvPicPr>
          <p:nvPr/>
        </p:nvPicPr>
        <p:blipFill>
          <a:blip r:embed="rId3"/>
          <a:stretch>
            <a:fillRect/>
          </a:stretch>
        </p:blipFill>
        <p:spPr>
          <a:xfrm>
            <a:off x="10475763" y="221941"/>
            <a:ext cx="603571" cy="600553"/>
          </a:xfrm>
          <a:prstGeom prst="rect">
            <a:avLst/>
          </a:prstGeom>
          <a:effectLst/>
        </p:spPr>
      </p:pic>
      <p:sp>
        <p:nvSpPr>
          <p:cNvPr id="6" name="TextBox 5">
            <a:extLst>
              <a:ext uri="{FF2B5EF4-FFF2-40B4-BE49-F238E27FC236}">
                <a16:creationId xmlns:a16="http://schemas.microsoft.com/office/drawing/2014/main" id="{9947C803-ACF4-9F98-FFD2-D9F49947ADE3}"/>
              </a:ext>
            </a:extLst>
          </p:cNvPr>
          <p:cNvSpPr txBox="1"/>
          <p:nvPr/>
        </p:nvSpPr>
        <p:spPr>
          <a:xfrm>
            <a:off x="428161" y="342067"/>
            <a:ext cx="9833499" cy="954107"/>
          </a:xfrm>
          <a:prstGeom prst="rect">
            <a:avLst/>
          </a:prstGeom>
          <a:noFill/>
        </p:spPr>
        <p:txBody>
          <a:bodyPr wrap="square" rtlCol="0">
            <a:spAutoFit/>
          </a:bodyPr>
          <a:lstStyle/>
          <a:p>
            <a:r>
              <a:rPr lang="en-GB" sz="2800" b="1" dirty="0">
                <a:solidFill>
                  <a:srgbClr val="FF0000"/>
                </a:solidFill>
              </a:rPr>
              <a:t>How significant is the Urdd’s impact on Welsh language and cultural diversity needs in education in Wales?</a:t>
            </a:r>
          </a:p>
        </p:txBody>
      </p:sp>
      <p:sp>
        <p:nvSpPr>
          <p:cNvPr id="7" name="TextBox 6">
            <a:extLst>
              <a:ext uri="{FF2B5EF4-FFF2-40B4-BE49-F238E27FC236}">
                <a16:creationId xmlns:a16="http://schemas.microsoft.com/office/drawing/2014/main" id="{41C8A544-278A-6369-11A4-F754F29047CF}"/>
              </a:ext>
            </a:extLst>
          </p:cNvPr>
          <p:cNvSpPr txBox="1"/>
          <p:nvPr/>
        </p:nvSpPr>
        <p:spPr>
          <a:xfrm>
            <a:off x="506028" y="1615722"/>
            <a:ext cx="7927759" cy="4755148"/>
          </a:xfrm>
          <a:prstGeom prst="rect">
            <a:avLst/>
          </a:prstGeom>
          <a:noFill/>
        </p:spPr>
        <p:txBody>
          <a:bodyPr wrap="square" rtlCol="0">
            <a:spAutoFit/>
          </a:bodyPr>
          <a:lstStyle/>
          <a:p>
            <a:pPr marL="342900" indent="-342900" algn="just">
              <a:buAutoNum type="arabicParenR"/>
            </a:pPr>
            <a:r>
              <a:rPr lang="en-GB" sz="1500" b="1" dirty="0"/>
              <a:t>The Urdd has regional residential centres for students to attend.  These reflect the regional Welsh language dialect and culture of their locality and give opportunities for their residents to explore and become immersed within  Welsh language and culture. </a:t>
            </a:r>
          </a:p>
          <a:p>
            <a:pPr marL="342900" indent="-342900" algn="just">
              <a:buAutoNum type="arabicParenR"/>
            </a:pPr>
            <a:endParaRPr lang="en-GB" sz="1500" b="1" dirty="0"/>
          </a:p>
          <a:p>
            <a:pPr marL="342900" indent="-342900" algn="just">
              <a:buAutoNum type="arabicParenR"/>
            </a:pPr>
            <a:r>
              <a:rPr lang="en-GB" sz="1500" b="1" dirty="0"/>
              <a:t>The Urdd divides Wales into </a:t>
            </a:r>
            <a:r>
              <a:rPr lang="en-GB" sz="1500" b="1" dirty="0" err="1"/>
              <a:t>cychoed</a:t>
            </a:r>
            <a:r>
              <a:rPr lang="en-GB" sz="1500" b="1" dirty="0"/>
              <a:t> (areas) each with their own identifiable  flag.  Each </a:t>
            </a:r>
            <a:r>
              <a:rPr lang="en-GB" sz="1500" b="1" dirty="0" err="1"/>
              <a:t>cychoed</a:t>
            </a:r>
            <a:r>
              <a:rPr lang="en-GB" sz="1500" b="1" dirty="0"/>
              <a:t> reflects the Welsh language and culture of their locality.</a:t>
            </a:r>
          </a:p>
          <a:p>
            <a:pPr marL="342900" indent="-342900" algn="just">
              <a:buAutoNum type="arabicParenR"/>
            </a:pPr>
            <a:endParaRPr lang="en-GB" sz="1500" b="1" dirty="0"/>
          </a:p>
          <a:p>
            <a:pPr marL="342900" indent="-342900" algn="just">
              <a:buAutoNum type="arabicParenR"/>
            </a:pPr>
            <a:r>
              <a:rPr lang="en-GB" sz="1500" b="1" dirty="0"/>
              <a:t>The annual Urdd eisteddfod commences with heats for all of its multiple competitions which are held at a locality level with schoolchildren competing in the Eisteddfod </a:t>
            </a:r>
            <a:r>
              <a:rPr lang="en-GB" sz="1500" b="1" dirty="0" err="1"/>
              <a:t>Cylch</a:t>
            </a:r>
            <a:r>
              <a:rPr lang="en-GB" sz="1500" b="1" dirty="0"/>
              <a:t> in February, the winners of which go onto the regional Eisteddfod </a:t>
            </a:r>
            <a:r>
              <a:rPr lang="en-GB" sz="1500" b="1" dirty="0" err="1"/>
              <a:t>Rhanbarth</a:t>
            </a:r>
            <a:r>
              <a:rPr lang="en-GB" sz="1500" b="1" dirty="0"/>
              <a:t> and then onto Urdd National Eisteddfod in May.</a:t>
            </a:r>
          </a:p>
          <a:p>
            <a:pPr marL="342900" indent="-342900" algn="just">
              <a:buAutoNum type="arabicParenR"/>
            </a:pPr>
            <a:endParaRPr lang="en-GB" sz="1500" b="1" dirty="0"/>
          </a:p>
          <a:p>
            <a:pPr marL="342900" indent="-342900" algn="just">
              <a:buAutoNum type="arabicParenR"/>
            </a:pPr>
            <a:r>
              <a:rPr lang="en-GB" sz="1500" b="1" dirty="0"/>
              <a:t>The Urdd Eisteddfod competitions are linked to the Welsh Government’s Siarter Iaith Framework.</a:t>
            </a:r>
          </a:p>
          <a:p>
            <a:pPr marL="342900" indent="-342900" algn="just">
              <a:buAutoNum type="arabicParenR"/>
            </a:pPr>
            <a:endParaRPr lang="en-GB" sz="1500" b="1" dirty="0"/>
          </a:p>
          <a:p>
            <a:pPr marL="342900" indent="-342900" algn="just">
              <a:buAutoNum type="arabicParenR"/>
            </a:pPr>
            <a:r>
              <a:rPr lang="en-GB" sz="1500" b="1" dirty="0"/>
              <a:t>The Welsh Government’s Future Generations Report 2020 states that all public organisations require to meet greater focus </a:t>
            </a:r>
            <a:r>
              <a:rPr lang="en-GB" sz="1500" b="1"/>
              <a:t>on the diversity </a:t>
            </a:r>
            <a:r>
              <a:rPr lang="en-GB" sz="1500" b="1" dirty="0"/>
              <a:t>and cultural equality of Wales.</a:t>
            </a:r>
          </a:p>
          <a:p>
            <a:pPr marL="342900" indent="-342900">
              <a:buAutoNum type="arabicParenR"/>
            </a:pPr>
            <a:endParaRPr lang="en-GB" dirty="0"/>
          </a:p>
        </p:txBody>
      </p:sp>
      <p:pic>
        <p:nvPicPr>
          <p:cNvPr id="10" name="Picture 9">
            <a:extLst>
              <a:ext uri="{FF2B5EF4-FFF2-40B4-BE49-F238E27FC236}">
                <a16:creationId xmlns:a16="http://schemas.microsoft.com/office/drawing/2014/main" id="{8521CC3F-7010-54F3-2EE6-9AAF4FE67679}"/>
              </a:ext>
            </a:extLst>
          </p:cNvPr>
          <p:cNvPicPr>
            <a:picLocks noChangeAspect="1"/>
          </p:cNvPicPr>
          <p:nvPr/>
        </p:nvPicPr>
        <p:blipFill>
          <a:blip r:embed="rId4"/>
          <a:stretch>
            <a:fillRect/>
          </a:stretch>
        </p:blipFill>
        <p:spPr>
          <a:xfrm>
            <a:off x="8837349" y="1946937"/>
            <a:ext cx="2848621" cy="1675736"/>
          </a:xfrm>
          <a:prstGeom prst="rect">
            <a:avLst/>
          </a:prstGeom>
        </p:spPr>
      </p:pic>
      <p:pic>
        <p:nvPicPr>
          <p:cNvPr id="12" name="Picture 11">
            <a:extLst>
              <a:ext uri="{FF2B5EF4-FFF2-40B4-BE49-F238E27FC236}">
                <a16:creationId xmlns:a16="http://schemas.microsoft.com/office/drawing/2014/main" id="{A6BD1F9F-7D70-4978-F216-91AFDFB270E2}"/>
              </a:ext>
            </a:extLst>
          </p:cNvPr>
          <p:cNvPicPr>
            <a:picLocks noChangeAspect="1"/>
          </p:cNvPicPr>
          <p:nvPr/>
        </p:nvPicPr>
        <p:blipFill>
          <a:blip r:embed="rId5"/>
          <a:stretch>
            <a:fillRect/>
          </a:stretch>
        </p:blipFill>
        <p:spPr>
          <a:xfrm>
            <a:off x="8837351" y="3993296"/>
            <a:ext cx="2848621" cy="1764146"/>
          </a:xfrm>
          <a:prstGeom prst="rect">
            <a:avLst/>
          </a:prstGeom>
        </p:spPr>
      </p:pic>
      <p:sp>
        <p:nvSpPr>
          <p:cNvPr id="13" name="TextBox 12">
            <a:extLst>
              <a:ext uri="{FF2B5EF4-FFF2-40B4-BE49-F238E27FC236}">
                <a16:creationId xmlns:a16="http://schemas.microsoft.com/office/drawing/2014/main" id="{0808EBFC-735B-5798-C5E7-161F048176A8}"/>
              </a:ext>
            </a:extLst>
          </p:cNvPr>
          <p:cNvSpPr txBox="1"/>
          <p:nvPr/>
        </p:nvSpPr>
        <p:spPr>
          <a:xfrm>
            <a:off x="8749500" y="5757442"/>
            <a:ext cx="2848620" cy="215444"/>
          </a:xfrm>
          <a:prstGeom prst="rect">
            <a:avLst/>
          </a:prstGeom>
          <a:noFill/>
        </p:spPr>
        <p:txBody>
          <a:bodyPr wrap="square" rtlCol="0">
            <a:spAutoFit/>
          </a:bodyPr>
          <a:lstStyle/>
          <a:p>
            <a:r>
              <a:rPr lang="en-GB" sz="800" dirty="0"/>
              <a:t>(Classic FM, 2023)</a:t>
            </a:r>
          </a:p>
        </p:txBody>
      </p:sp>
      <p:sp>
        <p:nvSpPr>
          <p:cNvPr id="14" name="TextBox 13">
            <a:extLst>
              <a:ext uri="{FF2B5EF4-FFF2-40B4-BE49-F238E27FC236}">
                <a16:creationId xmlns:a16="http://schemas.microsoft.com/office/drawing/2014/main" id="{E9E0F31E-0365-33B1-0760-87CDDF85256C}"/>
              </a:ext>
            </a:extLst>
          </p:cNvPr>
          <p:cNvSpPr txBox="1"/>
          <p:nvPr/>
        </p:nvSpPr>
        <p:spPr>
          <a:xfrm>
            <a:off x="8749500" y="3639462"/>
            <a:ext cx="1806975" cy="215444"/>
          </a:xfrm>
          <a:prstGeom prst="rect">
            <a:avLst/>
          </a:prstGeom>
          <a:noFill/>
        </p:spPr>
        <p:txBody>
          <a:bodyPr wrap="square" rtlCol="0">
            <a:spAutoFit/>
          </a:bodyPr>
          <a:lstStyle/>
          <a:p>
            <a:r>
              <a:rPr lang="en-GB" sz="800" dirty="0"/>
              <a:t>(</a:t>
            </a:r>
            <a:r>
              <a:rPr lang="en-GB" sz="800" dirty="0" err="1"/>
              <a:t>Theatr</a:t>
            </a:r>
            <a:r>
              <a:rPr lang="en-GB" sz="800" dirty="0"/>
              <a:t> Iolo, 2023)</a:t>
            </a:r>
          </a:p>
        </p:txBody>
      </p:sp>
      <p:sp>
        <p:nvSpPr>
          <p:cNvPr id="16" name="TextBox 15">
            <a:extLst>
              <a:ext uri="{FF2B5EF4-FFF2-40B4-BE49-F238E27FC236}">
                <a16:creationId xmlns:a16="http://schemas.microsoft.com/office/drawing/2014/main" id="{63745F7F-9237-4474-41C5-0FD93BB43EE8}"/>
              </a:ext>
            </a:extLst>
          </p:cNvPr>
          <p:cNvSpPr txBox="1"/>
          <p:nvPr/>
        </p:nvSpPr>
        <p:spPr>
          <a:xfrm>
            <a:off x="506028" y="5926712"/>
            <a:ext cx="5166804" cy="215444"/>
          </a:xfrm>
          <a:prstGeom prst="rect">
            <a:avLst/>
          </a:prstGeom>
          <a:noFill/>
        </p:spPr>
        <p:txBody>
          <a:bodyPr wrap="square" rtlCol="0">
            <a:spAutoFit/>
          </a:bodyPr>
          <a:lstStyle/>
          <a:p>
            <a:r>
              <a:rPr lang="en-GB" sz="800" dirty="0"/>
              <a:t>(Urdd Gobaith Cymru, 2023, Welsh Government, 2017, Welsh Government, 2020) </a:t>
            </a:r>
          </a:p>
        </p:txBody>
      </p:sp>
    </p:spTree>
    <p:extLst>
      <p:ext uri="{BB962C8B-B14F-4D97-AF65-F5344CB8AC3E}">
        <p14:creationId xmlns:p14="http://schemas.microsoft.com/office/powerpoint/2010/main" val="189163109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triangle with red green and white stripes&#10;&#10;Description automatically generated">
            <a:extLst>
              <a:ext uri="{FF2B5EF4-FFF2-40B4-BE49-F238E27FC236}">
                <a16:creationId xmlns:a16="http://schemas.microsoft.com/office/drawing/2014/main" id="{7765C333-A8EF-4E3F-ECFE-65E7EFBCD797}"/>
              </a:ext>
            </a:extLst>
          </p:cNvPr>
          <p:cNvPicPr>
            <a:picLocks noChangeAspect="1"/>
          </p:cNvPicPr>
          <p:nvPr/>
        </p:nvPicPr>
        <p:blipFill>
          <a:blip r:embed="rId3"/>
          <a:stretch>
            <a:fillRect/>
          </a:stretch>
        </p:blipFill>
        <p:spPr>
          <a:xfrm>
            <a:off x="10475763" y="221941"/>
            <a:ext cx="603571" cy="600553"/>
          </a:xfrm>
          <a:prstGeom prst="rect">
            <a:avLst/>
          </a:prstGeom>
          <a:effectLst/>
        </p:spPr>
      </p:pic>
      <p:sp>
        <p:nvSpPr>
          <p:cNvPr id="3" name="TextBox 2">
            <a:extLst>
              <a:ext uri="{FF2B5EF4-FFF2-40B4-BE49-F238E27FC236}">
                <a16:creationId xmlns:a16="http://schemas.microsoft.com/office/drawing/2014/main" id="{24C2100F-3860-7424-435D-512A0BF8A942}"/>
              </a:ext>
            </a:extLst>
          </p:cNvPr>
          <p:cNvSpPr txBox="1"/>
          <p:nvPr/>
        </p:nvSpPr>
        <p:spPr>
          <a:xfrm>
            <a:off x="366944" y="298082"/>
            <a:ext cx="10019930" cy="954107"/>
          </a:xfrm>
          <a:prstGeom prst="rect">
            <a:avLst/>
          </a:prstGeom>
          <a:noFill/>
        </p:spPr>
        <p:txBody>
          <a:bodyPr wrap="square" rtlCol="0">
            <a:spAutoFit/>
          </a:bodyPr>
          <a:lstStyle/>
          <a:p>
            <a:r>
              <a:rPr lang="en-GB" sz="2400" b="1" dirty="0">
                <a:solidFill>
                  <a:srgbClr val="FF0000"/>
                </a:solidFill>
              </a:rPr>
              <a:t>How significant is the Urdd’s impact in meeting Welsh language and culture’s identity &amp; belonging needs in Education in Wales</a:t>
            </a:r>
            <a:r>
              <a:rPr lang="en-GB" sz="3200" b="1" dirty="0">
                <a:solidFill>
                  <a:srgbClr val="FF0000"/>
                </a:solidFill>
              </a:rPr>
              <a:t>?</a:t>
            </a:r>
          </a:p>
        </p:txBody>
      </p:sp>
      <p:sp>
        <p:nvSpPr>
          <p:cNvPr id="5" name="TextBox 4">
            <a:extLst>
              <a:ext uri="{FF2B5EF4-FFF2-40B4-BE49-F238E27FC236}">
                <a16:creationId xmlns:a16="http://schemas.microsoft.com/office/drawing/2014/main" id="{7382D3DD-4041-64FB-36AC-45BD71032F22}"/>
              </a:ext>
            </a:extLst>
          </p:cNvPr>
          <p:cNvSpPr txBox="1"/>
          <p:nvPr/>
        </p:nvSpPr>
        <p:spPr>
          <a:xfrm>
            <a:off x="366944" y="1431063"/>
            <a:ext cx="7880411" cy="5216813"/>
          </a:xfrm>
          <a:prstGeom prst="rect">
            <a:avLst/>
          </a:prstGeom>
          <a:noFill/>
        </p:spPr>
        <p:txBody>
          <a:bodyPr wrap="square" rtlCol="0">
            <a:spAutoFit/>
          </a:bodyPr>
          <a:lstStyle/>
          <a:p>
            <a:pPr marL="342900" indent="-342900" algn="just">
              <a:buFont typeface="+mj-lt"/>
              <a:buAutoNum type="arabicPeriod"/>
            </a:pPr>
            <a:r>
              <a:rPr lang="en-GB" sz="1500" b="1" dirty="0"/>
              <a:t>Through the Urdd’s promotion of the use of the Welsh language and culture within its residential centres and annual eisteddfod the Urdd has created a 100 years of opportunities for school children to learn their national and regional language dialects and through the competitions of the eisteddfod learn about multiple aspects of Welsh culture thus facilitating the development of their feelings of identity and belonging to their Welsh heritage.</a:t>
            </a:r>
          </a:p>
          <a:p>
            <a:pPr marL="342900" indent="-342900" algn="just">
              <a:buFont typeface="+mj-lt"/>
              <a:buAutoNum type="arabicPeriod"/>
            </a:pPr>
            <a:endParaRPr lang="en-GB" sz="1500" b="1" dirty="0"/>
          </a:p>
          <a:p>
            <a:pPr marL="342900" indent="-342900" algn="just">
              <a:buFont typeface="+mj-lt"/>
              <a:buAutoNum type="arabicPeriod"/>
            </a:pPr>
            <a:r>
              <a:rPr lang="en-GB" sz="1500" b="1" dirty="0"/>
              <a:t>The decades of Urdd magazines distributed to school children has also fostered identity and belonging to their Welsh language and culture.</a:t>
            </a:r>
          </a:p>
          <a:p>
            <a:pPr marL="342900" indent="-342900" algn="just">
              <a:buFont typeface="+mj-lt"/>
              <a:buAutoNum type="arabicPeriod"/>
            </a:pPr>
            <a:endParaRPr lang="en-GB" sz="1500" b="1" dirty="0"/>
          </a:p>
          <a:p>
            <a:pPr marL="342900" indent="-342900" algn="just">
              <a:buFont typeface="+mj-lt"/>
              <a:buAutoNum type="arabicPeriod"/>
            </a:pPr>
            <a:r>
              <a:rPr lang="en-GB" sz="1500" b="1" dirty="0"/>
              <a:t>Mr Urdd is an identifiable character to Welsh school children, encouraging their feeling of attachment, as does the Mr Urdd selfie benches campaign and Hei Mr Urdd song.</a:t>
            </a:r>
          </a:p>
          <a:p>
            <a:pPr marL="342900" indent="-342900" algn="just">
              <a:buFont typeface="+mj-lt"/>
              <a:buAutoNum type="arabicPeriod"/>
            </a:pPr>
            <a:endParaRPr lang="en-GB" sz="1500" b="1" dirty="0"/>
          </a:p>
          <a:p>
            <a:pPr marL="342900" indent="-342900" algn="just">
              <a:buFont typeface="+mj-lt"/>
              <a:buAutoNum type="arabicPeriod"/>
            </a:pPr>
            <a:r>
              <a:rPr lang="en-GB" sz="1500" b="1" dirty="0"/>
              <a:t>The Urdd Peace and Goodwill ethos encourages school children’s identity and belonging to the world as global citizens.</a:t>
            </a:r>
          </a:p>
          <a:p>
            <a:pPr marL="342900" indent="-342900" algn="just">
              <a:buFont typeface="+mj-lt"/>
              <a:buAutoNum type="arabicPeriod"/>
            </a:pPr>
            <a:endParaRPr lang="en-GB" sz="1500" b="1" dirty="0"/>
          </a:p>
          <a:p>
            <a:pPr marL="342900" indent="-342900" algn="just">
              <a:buFont typeface="+mj-lt"/>
              <a:buAutoNum type="arabicPeriod"/>
            </a:pPr>
            <a:r>
              <a:rPr lang="en-GB" sz="1500" b="1" dirty="0"/>
              <a:t>The family around the school-child, supporting them, as audience members, as they take part in Eisteddfod </a:t>
            </a:r>
            <a:r>
              <a:rPr lang="en-GB" sz="1500" b="1" dirty="0" err="1"/>
              <a:t>Cylch</a:t>
            </a:r>
            <a:r>
              <a:rPr lang="en-GB" sz="1500" b="1" dirty="0"/>
              <a:t> competitions, encourages wider participation in developing community identity and belonging to the locality’s Welsh language and cultural heritage.</a:t>
            </a:r>
          </a:p>
          <a:p>
            <a:endParaRPr lang="en-GB" dirty="0"/>
          </a:p>
        </p:txBody>
      </p:sp>
      <p:pic>
        <p:nvPicPr>
          <p:cNvPr id="7" name="Picture 6">
            <a:extLst>
              <a:ext uri="{FF2B5EF4-FFF2-40B4-BE49-F238E27FC236}">
                <a16:creationId xmlns:a16="http://schemas.microsoft.com/office/drawing/2014/main" id="{63E893D9-F651-C964-9AE2-604E4ED56B0C}"/>
              </a:ext>
            </a:extLst>
          </p:cNvPr>
          <p:cNvPicPr>
            <a:picLocks noChangeAspect="1"/>
          </p:cNvPicPr>
          <p:nvPr/>
        </p:nvPicPr>
        <p:blipFill>
          <a:blip r:embed="rId4"/>
          <a:stretch>
            <a:fillRect/>
          </a:stretch>
        </p:blipFill>
        <p:spPr>
          <a:xfrm>
            <a:off x="8722669" y="3942779"/>
            <a:ext cx="2461103" cy="1821952"/>
          </a:xfrm>
          <a:prstGeom prst="rect">
            <a:avLst/>
          </a:prstGeom>
        </p:spPr>
      </p:pic>
      <p:sp>
        <p:nvSpPr>
          <p:cNvPr id="8" name="TextBox 7">
            <a:extLst>
              <a:ext uri="{FF2B5EF4-FFF2-40B4-BE49-F238E27FC236}">
                <a16:creationId xmlns:a16="http://schemas.microsoft.com/office/drawing/2014/main" id="{458D409A-E650-C9EE-739E-DEB77560F220}"/>
              </a:ext>
            </a:extLst>
          </p:cNvPr>
          <p:cNvSpPr txBox="1"/>
          <p:nvPr/>
        </p:nvSpPr>
        <p:spPr>
          <a:xfrm>
            <a:off x="8603688" y="5784492"/>
            <a:ext cx="2848620" cy="215444"/>
          </a:xfrm>
          <a:prstGeom prst="rect">
            <a:avLst/>
          </a:prstGeom>
          <a:noFill/>
        </p:spPr>
        <p:txBody>
          <a:bodyPr wrap="square" rtlCol="0">
            <a:spAutoFit/>
          </a:bodyPr>
          <a:lstStyle/>
          <a:p>
            <a:r>
              <a:rPr lang="en-GB" sz="800" dirty="0"/>
              <a:t>(Penarth Times, 2018)</a:t>
            </a:r>
          </a:p>
        </p:txBody>
      </p:sp>
      <p:pic>
        <p:nvPicPr>
          <p:cNvPr id="10" name="Picture 9">
            <a:extLst>
              <a:ext uri="{FF2B5EF4-FFF2-40B4-BE49-F238E27FC236}">
                <a16:creationId xmlns:a16="http://schemas.microsoft.com/office/drawing/2014/main" id="{BB832A48-DD5F-4B0E-885D-8AD5D0A3AB68}"/>
              </a:ext>
            </a:extLst>
          </p:cNvPr>
          <p:cNvPicPr>
            <a:picLocks noChangeAspect="1"/>
          </p:cNvPicPr>
          <p:nvPr/>
        </p:nvPicPr>
        <p:blipFill>
          <a:blip r:embed="rId5"/>
          <a:stretch>
            <a:fillRect/>
          </a:stretch>
        </p:blipFill>
        <p:spPr>
          <a:xfrm>
            <a:off x="8707385" y="1595742"/>
            <a:ext cx="2476387" cy="1821951"/>
          </a:xfrm>
          <a:prstGeom prst="rect">
            <a:avLst/>
          </a:prstGeom>
        </p:spPr>
      </p:pic>
      <p:sp>
        <p:nvSpPr>
          <p:cNvPr id="14" name="TextBox 13">
            <a:extLst>
              <a:ext uri="{FF2B5EF4-FFF2-40B4-BE49-F238E27FC236}">
                <a16:creationId xmlns:a16="http://schemas.microsoft.com/office/drawing/2014/main" id="{0C75EABB-4431-8F05-38D4-15ABFC5AB37E}"/>
              </a:ext>
            </a:extLst>
          </p:cNvPr>
          <p:cNvSpPr txBox="1"/>
          <p:nvPr/>
        </p:nvSpPr>
        <p:spPr>
          <a:xfrm>
            <a:off x="8603688" y="3429711"/>
            <a:ext cx="2848620" cy="215444"/>
          </a:xfrm>
          <a:prstGeom prst="rect">
            <a:avLst/>
          </a:prstGeom>
          <a:noFill/>
        </p:spPr>
        <p:txBody>
          <a:bodyPr wrap="square" rtlCol="0">
            <a:spAutoFit/>
          </a:bodyPr>
          <a:lstStyle/>
          <a:p>
            <a:r>
              <a:rPr lang="en-GB" sz="800" dirty="0"/>
              <a:t>(Twinkl, 2023)</a:t>
            </a:r>
          </a:p>
        </p:txBody>
      </p:sp>
      <p:sp>
        <p:nvSpPr>
          <p:cNvPr id="15" name="TextBox 14">
            <a:extLst>
              <a:ext uri="{FF2B5EF4-FFF2-40B4-BE49-F238E27FC236}">
                <a16:creationId xmlns:a16="http://schemas.microsoft.com/office/drawing/2014/main" id="{5E4E8EE3-038B-0AE8-1D52-BFDABA75E721}"/>
              </a:ext>
            </a:extLst>
          </p:cNvPr>
          <p:cNvSpPr txBox="1"/>
          <p:nvPr/>
        </p:nvSpPr>
        <p:spPr>
          <a:xfrm>
            <a:off x="251534" y="6344474"/>
            <a:ext cx="2041864" cy="215444"/>
          </a:xfrm>
          <a:prstGeom prst="rect">
            <a:avLst/>
          </a:prstGeom>
          <a:noFill/>
        </p:spPr>
        <p:txBody>
          <a:bodyPr wrap="square" rtlCol="0">
            <a:spAutoFit/>
          </a:bodyPr>
          <a:lstStyle/>
          <a:p>
            <a:r>
              <a:rPr lang="en-GB" sz="800" dirty="0"/>
              <a:t>(Urdd Gobaith Cymru, 2023)</a:t>
            </a:r>
          </a:p>
        </p:txBody>
      </p:sp>
    </p:spTree>
    <p:extLst>
      <p:ext uri="{BB962C8B-B14F-4D97-AF65-F5344CB8AC3E}">
        <p14:creationId xmlns:p14="http://schemas.microsoft.com/office/powerpoint/2010/main" val="104219277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triangle with red green and white stripes&#10;&#10;Description automatically generated">
            <a:extLst>
              <a:ext uri="{FF2B5EF4-FFF2-40B4-BE49-F238E27FC236}">
                <a16:creationId xmlns:a16="http://schemas.microsoft.com/office/drawing/2014/main" id="{FB011E48-2B89-8685-923B-D61E353222A5}"/>
              </a:ext>
            </a:extLst>
          </p:cNvPr>
          <p:cNvPicPr>
            <a:picLocks noChangeAspect="1"/>
          </p:cNvPicPr>
          <p:nvPr/>
        </p:nvPicPr>
        <p:blipFill>
          <a:blip r:embed="rId3"/>
          <a:stretch>
            <a:fillRect/>
          </a:stretch>
        </p:blipFill>
        <p:spPr>
          <a:xfrm>
            <a:off x="10475763" y="221941"/>
            <a:ext cx="603571" cy="600553"/>
          </a:xfrm>
          <a:prstGeom prst="rect">
            <a:avLst/>
          </a:prstGeom>
          <a:effectLst/>
        </p:spPr>
      </p:pic>
      <p:sp>
        <p:nvSpPr>
          <p:cNvPr id="3" name="TextBox 2">
            <a:extLst>
              <a:ext uri="{FF2B5EF4-FFF2-40B4-BE49-F238E27FC236}">
                <a16:creationId xmlns:a16="http://schemas.microsoft.com/office/drawing/2014/main" id="{44027B7B-548E-1D89-7123-B28860C22719}"/>
              </a:ext>
            </a:extLst>
          </p:cNvPr>
          <p:cNvSpPr txBox="1"/>
          <p:nvPr/>
        </p:nvSpPr>
        <p:spPr>
          <a:xfrm>
            <a:off x="366944" y="221941"/>
            <a:ext cx="9300839" cy="954107"/>
          </a:xfrm>
          <a:prstGeom prst="rect">
            <a:avLst/>
          </a:prstGeom>
          <a:noFill/>
        </p:spPr>
        <p:txBody>
          <a:bodyPr wrap="square" rtlCol="0">
            <a:spAutoFit/>
          </a:bodyPr>
          <a:lstStyle/>
          <a:p>
            <a:r>
              <a:rPr lang="en-GB" sz="2800" b="1" dirty="0">
                <a:solidFill>
                  <a:srgbClr val="FF0000"/>
                </a:solidFill>
              </a:rPr>
              <a:t>The Urdd’s impact on Welsh language &amp; culture in education in Wales</a:t>
            </a:r>
          </a:p>
        </p:txBody>
      </p:sp>
      <p:pic>
        <p:nvPicPr>
          <p:cNvPr id="5" name="Picture 4">
            <a:extLst>
              <a:ext uri="{FF2B5EF4-FFF2-40B4-BE49-F238E27FC236}">
                <a16:creationId xmlns:a16="http://schemas.microsoft.com/office/drawing/2014/main" id="{A0553AA3-7104-2724-B2C0-02DBA5C450A5}"/>
              </a:ext>
            </a:extLst>
          </p:cNvPr>
          <p:cNvPicPr>
            <a:picLocks noChangeAspect="1"/>
          </p:cNvPicPr>
          <p:nvPr/>
        </p:nvPicPr>
        <p:blipFill>
          <a:blip r:embed="rId4"/>
          <a:stretch>
            <a:fillRect/>
          </a:stretch>
        </p:blipFill>
        <p:spPr>
          <a:xfrm>
            <a:off x="535618" y="1537559"/>
            <a:ext cx="4191363" cy="3185436"/>
          </a:xfrm>
          <a:prstGeom prst="rect">
            <a:avLst/>
          </a:prstGeom>
        </p:spPr>
      </p:pic>
      <p:sp>
        <p:nvSpPr>
          <p:cNvPr id="6" name="TextBox 5">
            <a:extLst>
              <a:ext uri="{FF2B5EF4-FFF2-40B4-BE49-F238E27FC236}">
                <a16:creationId xmlns:a16="http://schemas.microsoft.com/office/drawing/2014/main" id="{F417ABAC-C141-D87C-669C-77200C4F306D}"/>
              </a:ext>
            </a:extLst>
          </p:cNvPr>
          <p:cNvSpPr txBox="1"/>
          <p:nvPr/>
        </p:nvSpPr>
        <p:spPr>
          <a:xfrm>
            <a:off x="444259" y="1189592"/>
            <a:ext cx="4191363" cy="369332"/>
          </a:xfrm>
          <a:prstGeom prst="rect">
            <a:avLst/>
          </a:prstGeom>
          <a:noFill/>
        </p:spPr>
        <p:txBody>
          <a:bodyPr wrap="square" rtlCol="0">
            <a:spAutoFit/>
          </a:bodyPr>
          <a:lstStyle/>
          <a:p>
            <a:r>
              <a:rPr lang="en-GB" b="1" dirty="0"/>
              <a:t>The Urdd says:</a:t>
            </a:r>
          </a:p>
        </p:txBody>
      </p:sp>
      <p:sp>
        <p:nvSpPr>
          <p:cNvPr id="7" name="TextBox 6">
            <a:extLst>
              <a:ext uri="{FF2B5EF4-FFF2-40B4-BE49-F238E27FC236}">
                <a16:creationId xmlns:a16="http://schemas.microsoft.com/office/drawing/2014/main" id="{AFF3219F-7B6D-A86D-008B-418C98C1A28B}"/>
              </a:ext>
            </a:extLst>
          </p:cNvPr>
          <p:cNvSpPr txBox="1"/>
          <p:nvPr/>
        </p:nvSpPr>
        <p:spPr>
          <a:xfrm>
            <a:off x="5560757" y="1070724"/>
            <a:ext cx="3438618" cy="646331"/>
          </a:xfrm>
          <a:prstGeom prst="rect">
            <a:avLst/>
          </a:prstGeom>
          <a:noFill/>
        </p:spPr>
        <p:txBody>
          <a:bodyPr wrap="square" rtlCol="0">
            <a:spAutoFit/>
          </a:bodyPr>
          <a:lstStyle/>
          <a:p>
            <a:r>
              <a:rPr lang="en-GB" b="1" dirty="0"/>
              <a:t>Flintshire Council in their WESP for 2022 to 2023 says: </a:t>
            </a:r>
          </a:p>
        </p:txBody>
      </p:sp>
      <p:sp>
        <p:nvSpPr>
          <p:cNvPr id="8" name="TextBox 7">
            <a:extLst>
              <a:ext uri="{FF2B5EF4-FFF2-40B4-BE49-F238E27FC236}">
                <a16:creationId xmlns:a16="http://schemas.microsoft.com/office/drawing/2014/main" id="{54E0A3F1-B88A-9F3E-3546-CC837B8D252B}"/>
              </a:ext>
            </a:extLst>
          </p:cNvPr>
          <p:cNvSpPr txBox="1"/>
          <p:nvPr/>
        </p:nvSpPr>
        <p:spPr>
          <a:xfrm>
            <a:off x="5652116" y="1717055"/>
            <a:ext cx="4191364" cy="1200329"/>
          </a:xfrm>
          <a:prstGeom prst="rect">
            <a:avLst/>
          </a:prstGeom>
          <a:solidFill>
            <a:schemeClr val="tx1">
              <a:lumMod val="95000"/>
            </a:schemeClr>
          </a:solidFill>
        </p:spPr>
        <p:txBody>
          <a:bodyPr wrap="square" rtlCol="0">
            <a:spAutoFit/>
          </a:bodyPr>
          <a:lstStyle/>
          <a:p>
            <a:r>
              <a:rPr lang="en-GB" b="1" dirty="0">
                <a:solidFill>
                  <a:schemeClr val="bg1">
                    <a:lumMod val="50000"/>
                    <a:lumOff val="50000"/>
                  </a:schemeClr>
                </a:solidFill>
              </a:rPr>
              <a:t>“It is part of our long-term WESP strategy to encourage the focussed activities that the Urdd provision provides.”</a:t>
            </a:r>
          </a:p>
        </p:txBody>
      </p:sp>
      <p:sp>
        <p:nvSpPr>
          <p:cNvPr id="9" name="TextBox 8">
            <a:extLst>
              <a:ext uri="{FF2B5EF4-FFF2-40B4-BE49-F238E27FC236}">
                <a16:creationId xmlns:a16="http://schemas.microsoft.com/office/drawing/2014/main" id="{DEBF212D-C4DA-D008-6FEB-98FAF8603D7E}"/>
              </a:ext>
            </a:extLst>
          </p:cNvPr>
          <p:cNvSpPr txBox="1"/>
          <p:nvPr/>
        </p:nvSpPr>
        <p:spPr>
          <a:xfrm>
            <a:off x="5994285" y="3185133"/>
            <a:ext cx="5085049" cy="369332"/>
          </a:xfrm>
          <a:prstGeom prst="rect">
            <a:avLst/>
          </a:prstGeom>
          <a:noFill/>
        </p:spPr>
        <p:txBody>
          <a:bodyPr wrap="square" rtlCol="0">
            <a:spAutoFit/>
          </a:bodyPr>
          <a:lstStyle/>
          <a:p>
            <a:r>
              <a:rPr lang="en-GB" b="1" dirty="0"/>
              <a:t>The Welsh Government announces in 2021:</a:t>
            </a:r>
          </a:p>
        </p:txBody>
      </p:sp>
      <p:pic>
        <p:nvPicPr>
          <p:cNvPr id="11" name="Picture 10">
            <a:extLst>
              <a:ext uri="{FF2B5EF4-FFF2-40B4-BE49-F238E27FC236}">
                <a16:creationId xmlns:a16="http://schemas.microsoft.com/office/drawing/2014/main" id="{EEEE7D36-2F53-3A63-A3C2-4D603750234C}"/>
              </a:ext>
            </a:extLst>
          </p:cNvPr>
          <p:cNvPicPr>
            <a:picLocks noChangeAspect="1"/>
          </p:cNvPicPr>
          <p:nvPr/>
        </p:nvPicPr>
        <p:blipFill>
          <a:blip r:embed="rId5"/>
          <a:stretch>
            <a:fillRect/>
          </a:stretch>
        </p:blipFill>
        <p:spPr>
          <a:xfrm>
            <a:off x="6040326" y="3538687"/>
            <a:ext cx="5085049" cy="1273162"/>
          </a:xfrm>
          <a:prstGeom prst="rect">
            <a:avLst/>
          </a:prstGeom>
          <a:solidFill>
            <a:schemeClr val="tx1"/>
          </a:solidFill>
        </p:spPr>
      </p:pic>
      <p:sp>
        <p:nvSpPr>
          <p:cNvPr id="4" name="TextBox 3">
            <a:extLst>
              <a:ext uri="{FF2B5EF4-FFF2-40B4-BE49-F238E27FC236}">
                <a16:creationId xmlns:a16="http://schemas.microsoft.com/office/drawing/2014/main" id="{BB134076-480F-EA8C-75B3-CC0EC5803CEF}"/>
              </a:ext>
            </a:extLst>
          </p:cNvPr>
          <p:cNvSpPr txBox="1"/>
          <p:nvPr/>
        </p:nvSpPr>
        <p:spPr>
          <a:xfrm>
            <a:off x="909236" y="5470774"/>
            <a:ext cx="10017342" cy="1077218"/>
          </a:xfrm>
          <a:prstGeom prst="rect">
            <a:avLst/>
          </a:prstGeom>
          <a:solidFill>
            <a:schemeClr val="tx1"/>
          </a:solidFill>
        </p:spPr>
        <p:txBody>
          <a:bodyPr wrap="square" rtlCol="0">
            <a:spAutoFit/>
          </a:bodyPr>
          <a:lstStyle/>
          <a:p>
            <a:r>
              <a:rPr lang="en-GB" sz="1600" b="1" dirty="0">
                <a:solidFill>
                  <a:schemeClr val="bg1"/>
                </a:solidFill>
              </a:rPr>
              <a:t>Welsh Government states in its Welsh Language Strategy Review 2012… “</a:t>
            </a:r>
            <a:r>
              <a:rPr lang="en-US" sz="1600" b="1" i="0" dirty="0">
                <a:solidFill>
                  <a:schemeClr val="bg1"/>
                </a:solidFill>
                <a:effectLst/>
                <a:latin typeface="arial" panose="020B0604020202020204" pitchFamily="34" charset="0"/>
              </a:rPr>
              <a:t>This review concluded that the activities being undertaken by the </a:t>
            </a:r>
            <a:r>
              <a:rPr lang="en-US" sz="1600" b="1" i="0" dirty="0" err="1">
                <a:solidFill>
                  <a:schemeClr val="bg1"/>
                </a:solidFill>
                <a:effectLst/>
                <a:latin typeface="arial" panose="020B0604020202020204" pitchFamily="34" charset="0"/>
              </a:rPr>
              <a:t>Urdd</a:t>
            </a:r>
            <a:r>
              <a:rPr lang="en-US" sz="1600" b="1" i="0" dirty="0">
                <a:solidFill>
                  <a:schemeClr val="bg1"/>
                </a:solidFill>
                <a:effectLst/>
                <a:latin typeface="arial" panose="020B0604020202020204" pitchFamily="34" charset="0"/>
              </a:rPr>
              <a:t> were having a positive effect on spreading and promoting the social use of the Welsh language in Wales.” However, in the report’s recommendations it cautioned that a more robust data collection of evidence required to be developed in Wales.</a:t>
            </a:r>
            <a:endParaRPr lang="en-GB" sz="1600" b="1" dirty="0">
              <a:solidFill>
                <a:schemeClr val="bg1"/>
              </a:solidFill>
            </a:endParaRPr>
          </a:p>
        </p:txBody>
      </p:sp>
      <p:sp>
        <p:nvSpPr>
          <p:cNvPr id="10" name="TextBox 9">
            <a:extLst>
              <a:ext uri="{FF2B5EF4-FFF2-40B4-BE49-F238E27FC236}">
                <a16:creationId xmlns:a16="http://schemas.microsoft.com/office/drawing/2014/main" id="{C6C2195C-D665-F495-2955-CAAA5FD408C2}"/>
              </a:ext>
            </a:extLst>
          </p:cNvPr>
          <p:cNvSpPr txBox="1"/>
          <p:nvPr/>
        </p:nvSpPr>
        <p:spPr>
          <a:xfrm>
            <a:off x="832858" y="5084506"/>
            <a:ext cx="5085049" cy="369332"/>
          </a:xfrm>
          <a:prstGeom prst="rect">
            <a:avLst/>
          </a:prstGeom>
          <a:noFill/>
        </p:spPr>
        <p:txBody>
          <a:bodyPr wrap="square" rtlCol="0">
            <a:spAutoFit/>
          </a:bodyPr>
          <a:lstStyle/>
          <a:p>
            <a:r>
              <a:rPr lang="en-GB" b="1" dirty="0"/>
              <a:t>The Welsh Government announces in 2012:</a:t>
            </a:r>
          </a:p>
        </p:txBody>
      </p:sp>
    </p:spTree>
    <p:extLst>
      <p:ext uri="{BB962C8B-B14F-4D97-AF65-F5344CB8AC3E}">
        <p14:creationId xmlns:p14="http://schemas.microsoft.com/office/powerpoint/2010/main" val="3920923709"/>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triangle with red green and white stripes&#10;&#10;Description automatically generated">
            <a:extLst>
              <a:ext uri="{FF2B5EF4-FFF2-40B4-BE49-F238E27FC236}">
                <a16:creationId xmlns:a16="http://schemas.microsoft.com/office/drawing/2014/main" id="{05085B90-2832-2F6F-2D21-C139EACB0170}"/>
              </a:ext>
            </a:extLst>
          </p:cNvPr>
          <p:cNvPicPr>
            <a:picLocks noChangeAspect="1"/>
          </p:cNvPicPr>
          <p:nvPr/>
        </p:nvPicPr>
        <p:blipFill>
          <a:blip r:embed="rId3"/>
          <a:stretch>
            <a:fillRect/>
          </a:stretch>
        </p:blipFill>
        <p:spPr>
          <a:xfrm>
            <a:off x="10475763" y="221941"/>
            <a:ext cx="603571" cy="600553"/>
          </a:xfrm>
          <a:prstGeom prst="rect">
            <a:avLst/>
          </a:prstGeom>
          <a:effectLst/>
        </p:spPr>
      </p:pic>
      <p:sp>
        <p:nvSpPr>
          <p:cNvPr id="3" name="TextBox 2">
            <a:extLst>
              <a:ext uri="{FF2B5EF4-FFF2-40B4-BE49-F238E27FC236}">
                <a16:creationId xmlns:a16="http://schemas.microsoft.com/office/drawing/2014/main" id="{14BE2D15-7640-D957-6F0C-406B54A58BF6}"/>
              </a:ext>
            </a:extLst>
          </p:cNvPr>
          <p:cNvSpPr txBox="1"/>
          <p:nvPr/>
        </p:nvSpPr>
        <p:spPr>
          <a:xfrm>
            <a:off x="366944" y="73811"/>
            <a:ext cx="9300839" cy="523220"/>
          </a:xfrm>
          <a:prstGeom prst="rect">
            <a:avLst/>
          </a:prstGeom>
          <a:noFill/>
        </p:spPr>
        <p:txBody>
          <a:bodyPr wrap="square" rtlCol="0">
            <a:spAutoFit/>
          </a:bodyPr>
          <a:lstStyle/>
          <a:p>
            <a:r>
              <a:rPr lang="en-GB" sz="2800" b="1" dirty="0">
                <a:solidFill>
                  <a:srgbClr val="FF0000"/>
                </a:solidFill>
              </a:rPr>
              <a:t>Conclusion &amp; The Future</a:t>
            </a:r>
          </a:p>
        </p:txBody>
      </p:sp>
      <p:pic>
        <p:nvPicPr>
          <p:cNvPr id="5" name="Picture 4">
            <a:extLst>
              <a:ext uri="{FF2B5EF4-FFF2-40B4-BE49-F238E27FC236}">
                <a16:creationId xmlns:a16="http://schemas.microsoft.com/office/drawing/2014/main" id="{4285EDBC-5348-B6ED-701B-5101D63C2CBA}"/>
              </a:ext>
            </a:extLst>
          </p:cNvPr>
          <p:cNvPicPr>
            <a:picLocks noChangeAspect="1"/>
          </p:cNvPicPr>
          <p:nvPr/>
        </p:nvPicPr>
        <p:blipFill>
          <a:blip r:embed="rId4"/>
          <a:stretch>
            <a:fillRect/>
          </a:stretch>
        </p:blipFill>
        <p:spPr>
          <a:xfrm>
            <a:off x="6232123" y="1855436"/>
            <a:ext cx="4805780" cy="4495590"/>
          </a:xfrm>
          <a:prstGeom prst="rect">
            <a:avLst/>
          </a:prstGeom>
        </p:spPr>
      </p:pic>
      <p:sp>
        <p:nvSpPr>
          <p:cNvPr id="6" name="TextBox 5">
            <a:extLst>
              <a:ext uri="{FF2B5EF4-FFF2-40B4-BE49-F238E27FC236}">
                <a16:creationId xmlns:a16="http://schemas.microsoft.com/office/drawing/2014/main" id="{0C38E9AB-F380-8F3F-2D25-240FD1FAAA11}"/>
              </a:ext>
            </a:extLst>
          </p:cNvPr>
          <p:cNvSpPr txBox="1"/>
          <p:nvPr/>
        </p:nvSpPr>
        <p:spPr>
          <a:xfrm>
            <a:off x="510466" y="851054"/>
            <a:ext cx="4506897" cy="2308324"/>
          </a:xfrm>
          <a:prstGeom prst="rect">
            <a:avLst/>
          </a:prstGeom>
          <a:noFill/>
        </p:spPr>
        <p:txBody>
          <a:bodyPr wrap="square" rtlCol="0">
            <a:spAutoFit/>
          </a:bodyPr>
          <a:lstStyle/>
          <a:p>
            <a:r>
              <a:rPr lang="en-GB" b="1" dirty="0"/>
              <a:t>Welsh Government’s aims:</a:t>
            </a:r>
          </a:p>
          <a:p>
            <a:endParaRPr lang="en-GB" b="1" dirty="0"/>
          </a:p>
          <a:p>
            <a:pPr marL="285750" indent="-285750">
              <a:buFont typeface="Arial" panose="020B0604020202020204" pitchFamily="34" charset="0"/>
              <a:buChar char="•"/>
            </a:pPr>
            <a:r>
              <a:rPr lang="en-GB" b="1" dirty="0"/>
              <a:t>1 million Welsh speakers by 2050</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b="1" dirty="0"/>
              <a:t>A Wales of a vibrant culture and thriving Welsh language.</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b="1" dirty="0"/>
              <a:t>A globally responsible Wales.</a:t>
            </a:r>
          </a:p>
        </p:txBody>
      </p:sp>
      <p:sp>
        <p:nvSpPr>
          <p:cNvPr id="7" name="TextBox 6">
            <a:extLst>
              <a:ext uri="{FF2B5EF4-FFF2-40B4-BE49-F238E27FC236}">
                <a16:creationId xmlns:a16="http://schemas.microsoft.com/office/drawing/2014/main" id="{22D48491-EBC6-73CC-7622-EAC7699F5C21}"/>
              </a:ext>
            </a:extLst>
          </p:cNvPr>
          <p:cNvSpPr txBox="1"/>
          <p:nvPr/>
        </p:nvSpPr>
        <p:spPr>
          <a:xfrm>
            <a:off x="847818" y="3932072"/>
            <a:ext cx="4169545" cy="2308324"/>
          </a:xfrm>
          <a:prstGeom prst="rect">
            <a:avLst/>
          </a:prstGeom>
          <a:noFill/>
        </p:spPr>
        <p:txBody>
          <a:bodyPr wrap="square" rtlCol="0">
            <a:spAutoFit/>
          </a:bodyPr>
          <a:lstStyle/>
          <a:p>
            <a:pPr algn="ctr"/>
            <a:r>
              <a:rPr lang="en-GB" sz="2400" b="1" dirty="0">
                <a:solidFill>
                  <a:srgbClr val="FF0000"/>
                </a:solidFill>
              </a:rPr>
              <a:t>So, do you think the Urdd makes a significant contribution to support and promote Welsh language &amp; culture in education across Wales?</a:t>
            </a:r>
          </a:p>
        </p:txBody>
      </p:sp>
      <p:sp>
        <p:nvSpPr>
          <p:cNvPr id="8" name="TextBox 7">
            <a:extLst>
              <a:ext uri="{FF2B5EF4-FFF2-40B4-BE49-F238E27FC236}">
                <a16:creationId xmlns:a16="http://schemas.microsoft.com/office/drawing/2014/main" id="{205736B6-4465-1696-E501-FB7F1532861F}"/>
              </a:ext>
            </a:extLst>
          </p:cNvPr>
          <p:cNvSpPr txBox="1"/>
          <p:nvPr/>
        </p:nvSpPr>
        <p:spPr>
          <a:xfrm>
            <a:off x="6400800" y="1516882"/>
            <a:ext cx="5169764" cy="338554"/>
          </a:xfrm>
          <a:prstGeom prst="rect">
            <a:avLst/>
          </a:prstGeom>
          <a:noFill/>
        </p:spPr>
        <p:txBody>
          <a:bodyPr wrap="square" rtlCol="0">
            <a:spAutoFit/>
          </a:bodyPr>
          <a:lstStyle/>
          <a:p>
            <a:r>
              <a:rPr lang="en-GB" sz="1600" b="1" dirty="0"/>
              <a:t>Taken from the Urdd’s Strategic Plan 2023…</a:t>
            </a:r>
          </a:p>
        </p:txBody>
      </p:sp>
      <p:sp>
        <p:nvSpPr>
          <p:cNvPr id="9" name="TextBox 8">
            <a:extLst>
              <a:ext uri="{FF2B5EF4-FFF2-40B4-BE49-F238E27FC236}">
                <a16:creationId xmlns:a16="http://schemas.microsoft.com/office/drawing/2014/main" id="{AD7DE3AC-C3CF-08BF-C6A6-7351092EBD83}"/>
              </a:ext>
            </a:extLst>
          </p:cNvPr>
          <p:cNvSpPr txBox="1"/>
          <p:nvPr/>
        </p:nvSpPr>
        <p:spPr>
          <a:xfrm>
            <a:off x="429088" y="3159378"/>
            <a:ext cx="4239087" cy="215444"/>
          </a:xfrm>
          <a:prstGeom prst="rect">
            <a:avLst/>
          </a:prstGeom>
          <a:noFill/>
        </p:spPr>
        <p:txBody>
          <a:bodyPr wrap="square" rtlCol="0">
            <a:spAutoFit/>
          </a:bodyPr>
          <a:lstStyle/>
          <a:p>
            <a:r>
              <a:rPr lang="en-GB" sz="800" dirty="0"/>
              <a:t>(Welsh Government, 2015 &amp; 2017)</a:t>
            </a:r>
          </a:p>
        </p:txBody>
      </p:sp>
    </p:spTree>
    <p:extLst>
      <p:ext uri="{BB962C8B-B14F-4D97-AF65-F5344CB8AC3E}">
        <p14:creationId xmlns:p14="http://schemas.microsoft.com/office/powerpoint/2010/main" val="21921471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96E9E8-AA03-4DA4-AD20-F8812577FFAA}"/>
              </a:ext>
            </a:extLst>
          </p:cNvPr>
          <p:cNvSpPr txBox="1"/>
          <p:nvPr/>
        </p:nvSpPr>
        <p:spPr>
          <a:xfrm>
            <a:off x="346230" y="888138"/>
            <a:ext cx="10040644" cy="5632311"/>
          </a:xfrm>
          <a:prstGeom prst="rect">
            <a:avLst/>
          </a:prstGeom>
          <a:noFill/>
        </p:spPr>
        <p:txBody>
          <a:bodyPr wrap="square" rtlCol="0">
            <a:spAutoFit/>
          </a:bodyPr>
          <a:lstStyle/>
          <a:p>
            <a:r>
              <a:rPr lang="en-US" sz="1000" dirty="0"/>
              <a:t>Classic FM (2023) </a:t>
            </a:r>
            <a:r>
              <a:rPr lang="en-US" sz="1000" i="1" dirty="0"/>
              <a:t>Junior school chamber choir picture. </a:t>
            </a:r>
            <a:r>
              <a:rPr lang="en-US" sz="1000" dirty="0"/>
              <a:t>Available at: </a:t>
            </a:r>
            <a:r>
              <a:rPr lang="en-US" sz="1000" dirty="0">
                <a:hlinkClick r:id="rId3"/>
              </a:rPr>
              <a:t>Government says ‘no singing, wind or brass playing’ for older pupils in school... - Classic FM</a:t>
            </a:r>
            <a:r>
              <a:rPr lang="en-US" sz="1000" dirty="0"/>
              <a:t> (Accessed 18 December 2023).</a:t>
            </a:r>
          </a:p>
          <a:p>
            <a:endParaRPr lang="en-US" sz="1000" dirty="0"/>
          </a:p>
          <a:p>
            <a:r>
              <a:rPr lang="en-US" sz="1000" dirty="0" err="1"/>
              <a:t>Flinshire</a:t>
            </a:r>
            <a:r>
              <a:rPr lang="en-US" sz="1000" dirty="0"/>
              <a:t> County council (2022) </a:t>
            </a:r>
            <a:r>
              <a:rPr lang="en-US" sz="1000" i="1" dirty="0"/>
              <a:t>WESP 2022-2023</a:t>
            </a:r>
            <a:r>
              <a:rPr lang="en-US" sz="1000" dirty="0"/>
              <a:t>. Available at: </a:t>
            </a:r>
            <a:r>
              <a:rPr lang="en-US" sz="1000" dirty="0">
                <a:hlinkClick r:id="rId4"/>
              </a:rPr>
              <a:t>Flintshire WELSH IN EDUCATION STRATEGIC PLAN (2022-2032)</a:t>
            </a:r>
            <a:r>
              <a:rPr lang="en-US" sz="1000" dirty="0"/>
              <a:t> (Accessed: 19 December 2023).</a:t>
            </a:r>
          </a:p>
          <a:p>
            <a:endParaRPr lang="en-US" sz="1000" dirty="0"/>
          </a:p>
          <a:p>
            <a:r>
              <a:rPr lang="en-US" sz="1000" dirty="0"/>
              <a:t>Penarth Times (2018) </a:t>
            </a:r>
            <a:r>
              <a:rPr lang="en-US" sz="1000" i="1" dirty="0"/>
              <a:t>School celebrates Welsh Identity with Eisteddfod. </a:t>
            </a:r>
            <a:r>
              <a:rPr lang="en-US" sz="1000" dirty="0"/>
              <a:t>Available at: </a:t>
            </a:r>
            <a:r>
              <a:rPr lang="en-US" sz="1000" dirty="0">
                <a:hlinkClick r:id="rId5"/>
              </a:rPr>
              <a:t>Albert Primary children celebrate Welsh identity with Eisteddfod | Penarth Times</a:t>
            </a:r>
            <a:r>
              <a:rPr lang="en-US" sz="1000" dirty="0"/>
              <a:t> (Accessed: 18 December 2023).</a:t>
            </a:r>
          </a:p>
          <a:p>
            <a:endParaRPr lang="en-US" sz="1000" dirty="0"/>
          </a:p>
          <a:p>
            <a:r>
              <a:rPr lang="en-US" sz="1000" dirty="0" err="1"/>
              <a:t>Theatr</a:t>
            </a:r>
            <a:r>
              <a:rPr lang="en-US" sz="1000" dirty="0"/>
              <a:t> Iolo (2023) </a:t>
            </a:r>
            <a:r>
              <a:rPr lang="en-US" sz="1000" i="1" dirty="0" err="1"/>
              <a:t>Theatr</a:t>
            </a:r>
            <a:r>
              <a:rPr lang="en-US" sz="1000" i="1" dirty="0"/>
              <a:t> Iolo’s Welsh Language Plan. </a:t>
            </a:r>
            <a:r>
              <a:rPr lang="en-US" sz="1000" dirty="0"/>
              <a:t>Available at: </a:t>
            </a:r>
            <a:r>
              <a:rPr lang="en-GB" sz="1000" dirty="0">
                <a:hlinkClick r:id="rId6"/>
              </a:rPr>
              <a:t>At-A-Glance-FG-Report.pdf (futuregenerations.wales)</a:t>
            </a:r>
            <a:r>
              <a:rPr lang="en-GB" sz="1000" dirty="0"/>
              <a:t> (Accessed 18 December 2023).</a:t>
            </a:r>
          </a:p>
          <a:p>
            <a:endParaRPr lang="en-GB" sz="1000" dirty="0"/>
          </a:p>
          <a:p>
            <a:r>
              <a:rPr lang="en-GB" sz="1000" dirty="0"/>
              <a:t>Twinkl (2023) </a:t>
            </a:r>
            <a:r>
              <a:rPr lang="en-GB" sz="1000" i="1" dirty="0"/>
              <a:t>What is Welsh Culture Poster. </a:t>
            </a:r>
            <a:r>
              <a:rPr lang="en-GB" sz="1000" dirty="0"/>
              <a:t>Available at: </a:t>
            </a:r>
            <a:r>
              <a:rPr lang="en-US" sz="1000" dirty="0">
                <a:hlinkClick r:id="rId7"/>
              </a:rPr>
              <a:t>What is Welsh Culture? Answered by Twinkl – Twinkl</a:t>
            </a:r>
            <a:r>
              <a:rPr lang="en-US" sz="1000" dirty="0"/>
              <a:t> (Accessed 18 December 2023).</a:t>
            </a:r>
          </a:p>
          <a:p>
            <a:endParaRPr lang="en-US" sz="1000" dirty="0"/>
          </a:p>
          <a:p>
            <a:r>
              <a:rPr lang="en-US" sz="1000" dirty="0" err="1"/>
              <a:t>Urdd</a:t>
            </a:r>
            <a:r>
              <a:rPr lang="en-US" sz="1000" dirty="0"/>
              <a:t> Gobaith Cymru (2023) </a:t>
            </a:r>
            <a:r>
              <a:rPr lang="en-US" sz="1000" i="1" dirty="0"/>
              <a:t>About us</a:t>
            </a:r>
            <a:r>
              <a:rPr lang="en-US" sz="1000" dirty="0"/>
              <a:t>. Available at: </a:t>
            </a:r>
            <a:r>
              <a:rPr lang="en-GB" sz="1000" dirty="0">
                <a:hlinkClick r:id="rId8"/>
              </a:rPr>
              <a:t>Urdd Gobaith Cymru</a:t>
            </a:r>
            <a:r>
              <a:rPr lang="en-US" sz="1000" dirty="0"/>
              <a:t> (Accessed 18 December 2023).</a:t>
            </a:r>
          </a:p>
          <a:p>
            <a:endParaRPr lang="en-US" sz="1000" dirty="0"/>
          </a:p>
          <a:p>
            <a:r>
              <a:rPr lang="en-US" sz="1000" dirty="0" err="1"/>
              <a:t>Urdd</a:t>
            </a:r>
            <a:r>
              <a:rPr lang="en-US" sz="1000" dirty="0"/>
              <a:t> Gobaith Cymru (2023) </a:t>
            </a:r>
            <a:r>
              <a:rPr lang="en-US" sz="1000" i="1" dirty="0"/>
              <a:t>Strategic Plan 2023. </a:t>
            </a:r>
            <a:r>
              <a:rPr lang="en-US" sz="1000" dirty="0"/>
              <a:t>Available at: </a:t>
            </a:r>
            <a:r>
              <a:rPr lang="en-GB" sz="1000" dirty="0">
                <a:hlinkClick r:id="rId9"/>
              </a:rPr>
              <a:t>Cynllun_Strategol_2023_Saesneg_compressed.pdf (</a:t>
            </a:r>
            <a:r>
              <a:rPr lang="en-GB" sz="1000" dirty="0" err="1">
                <a:hlinkClick r:id="rId9"/>
              </a:rPr>
              <a:t>urdd.cymru</a:t>
            </a:r>
            <a:r>
              <a:rPr lang="en-GB" sz="1000" dirty="0">
                <a:hlinkClick r:id="rId9"/>
              </a:rPr>
              <a:t>)</a:t>
            </a:r>
            <a:r>
              <a:rPr lang="en-GB" sz="1000" dirty="0"/>
              <a:t> (Accessed 19 December 2023).</a:t>
            </a:r>
            <a:endParaRPr lang="en-US" sz="1000" dirty="0"/>
          </a:p>
          <a:p>
            <a:endParaRPr lang="en-US" sz="1000" dirty="0"/>
          </a:p>
          <a:p>
            <a:r>
              <a:rPr lang="en-US" sz="1000" dirty="0" err="1"/>
              <a:t>Urdd</a:t>
            </a:r>
            <a:r>
              <a:rPr lang="en-US" sz="1000" dirty="0"/>
              <a:t> </a:t>
            </a:r>
            <a:r>
              <a:rPr lang="en-US" sz="1000" dirty="0" err="1"/>
              <a:t>Gobiaith</a:t>
            </a:r>
            <a:r>
              <a:rPr lang="en-US" sz="1000" dirty="0"/>
              <a:t> Cymru (2023) </a:t>
            </a:r>
            <a:r>
              <a:rPr lang="en-US" sz="1000" i="1" dirty="0" err="1"/>
              <a:t>Urdd</a:t>
            </a:r>
            <a:r>
              <a:rPr lang="en-US" sz="1000" i="1" dirty="0"/>
              <a:t> education provision &amp; Curriculum 2022 </a:t>
            </a:r>
            <a:r>
              <a:rPr lang="en-US" sz="1000" dirty="0"/>
              <a:t>Available at: </a:t>
            </a:r>
            <a:r>
              <a:rPr lang="en-GB" sz="1000" dirty="0">
                <a:hlinkClick r:id="rId10"/>
              </a:rPr>
              <a:t>Urdd_information_pack.pdf</a:t>
            </a:r>
            <a:r>
              <a:rPr lang="en-GB" sz="1000" dirty="0"/>
              <a:t> (Accessed 19 December 2023).</a:t>
            </a:r>
            <a:endParaRPr lang="en-US" sz="1000" dirty="0"/>
          </a:p>
          <a:p>
            <a:endParaRPr lang="en-US" sz="1000" dirty="0"/>
          </a:p>
          <a:p>
            <a:r>
              <a:rPr lang="en-GB" sz="1000" dirty="0"/>
              <a:t>Welsh Government (2021) </a:t>
            </a:r>
            <a:r>
              <a:rPr lang="en-GB" sz="1000" i="1" dirty="0"/>
              <a:t>£1.3 million to help the Urdd recover and rebuild.</a:t>
            </a:r>
            <a:r>
              <a:rPr lang="en-GB" sz="1000" dirty="0"/>
              <a:t> Available at: </a:t>
            </a:r>
            <a:r>
              <a:rPr lang="en-US" sz="1000" dirty="0">
                <a:hlinkClick r:id="rId11"/>
              </a:rPr>
              <a:t>£1.3 million to help the </a:t>
            </a:r>
            <a:r>
              <a:rPr lang="en-US" sz="1000" dirty="0" err="1">
                <a:hlinkClick r:id="rId11"/>
              </a:rPr>
              <a:t>Urdd</a:t>
            </a:r>
            <a:r>
              <a:rPr lang="en-US" sz="1000" dirty="0">
                <a:hlinkClick r:id="rId11"/>
              </a:rPr>
              <a:t> “recover and rebuild” | GOV.WALES</a:t>
            </a:r>
            <a:r>
              <a:rPr lang="en-GB" sz="1000" dirty="0"/>
              <a:t> (Accessed 19 December 2021).</a:t>
            </a:r>
          </a:p>
          <a:p>
            <a:endParaRPr lang="en-GB" sz="1000" dirty="0"/>
          </a:p>
          <a:p>
            <a:r>
              <a:rPr lang="en-GB" sz="1000" dirty="0"/>
              <a:t>Welsh Government (2017) </a:t>
            </a:r>
            <a:r>
              <a:rPr lang="en-GB" sz="1000" i="1" dirty="0"/>
              <a:t>Cymraeg 2050: a million Welsh speakers. </a:t>
            </a:r>
            <a:r>
              <a:rPr lang="en-GB" sz="1000" dirty="0"/>
              <a:t>Available at: </a:t>
            </a:r>
            <a:r>
              <a:rPr lang="en-US" sz="1000" dirty="0" err="1">
                <a:hlinkClick r:id="rId12"/>
              </a:rPr>
              <a:t>Cymraeg</a:t>
            </a:r>
            <a:r>
              <a:rPr lang="en-US" sz="1000" dirty="0">
                <a:hlinkClick r:id="rId12"/>
              </a:rPr>
              <a:t> 2050: A million Welsh speakers (gov.wales)</a:t>
            </a:r>
            <a:r>
              <a:rPr lang="en-US" sz="1000" dirty="0"/>
              <a:t> (Accessed 19 December 2023).</a:t>
            </a:r>
          </a:p>
          <a:p>
            <a:endParaRPr lang="en-US" sz="1000" dirty="0"/>
          </a:p>
          <a:p>
            <a:r>
              <a:rPr lang="en-US" sz="1000" dirty="0"/>
              <a:t>Welsh Government (2017) </a:t>
            </a:r>
            <a:r>
              <a:rPr lang="en-US" sz="1000" i="1" dirty="0"/>
              <a:t>Siarter Iaith Framework. </a:t>
            </a:r>
            <a:r>
              <a:rPr lang="en-US" sz="1000" dirty="0"/>
              <a:t>Available at: </a:t>
            </a:r>
            <a:r>
              <a:rPr lang="en-GB" sz="1000" dirty="0">
                <a:hlinkClick r:id="rId13"/>
              </a:rPr>
              <a:t>WG48543 (gov.wales)</a:t>
            </a:r>
            <a:r>
              <a:rPr lang="en-GB" sz="1000" dirty="0"/>
              <a:t> (Accessed 19 December 2023).</a:t>
            </a:r>
          </a:p>
          <a:p>
            <a:endParaRPr lang="en-GB" sz="1000" dirty="0"/>
          </a:p>
          <a:p>
            <a:r>
              <a:rPr lang="en-GB" sz="1000" dirty="0"/>
              <a:t>Welsh Government (2020) </a:t>
            </a:r>
            <a:r>
              <a:rPr lang="en-GB" sz="1000" i="1" dirty="0"/>
              <a:t>The future generations report 2020. </a:t>
            </a:r>
            <a:r>
              <a:rPr lang="en-GB" sz="1000" dirty="0"/>
              <a:t>Available at: </a:t>
            </a:r>
            <a:r>
              <a:rPr lang="en-GB" sz="1000" dirty="0">
                <a:hlinkClick r:id="rId6"/>
              </a:rPr>
              <a:t>At-A-Glance-FG-Report.pdf (futuregenerations.wales)</a:t>
            </a:r>
            <a:r>
              <a:rPr lang="en-GB" sz="1000" dirty="0"/>
              <a:t> (Accessed 18 December 2023).</a:t>
            </a:r>
          </a:p>
          <a:p>
            <a:endParaRPr lang="en-GB" sz="1000" dirty="0"/>
          </a:p>
          <a:p>
            <a:r>
              <a:rPr lang="en-GB" sz="1000" dirty="0"/>
              <a:t>Welsh Government (2015) </a:t>
            </a:r>
            <a:r>
              <a:rPr lang="en-GB" sz="1000" i="1" dirty="0"/>
              <a:t>The Well-being of future generations. </a:t>
            </a:r>
            <a:r>
              <a:rPr lang="en-GB" sz="1000" dirty="0"/>
              <a:t>Available at: </a:t>
            </a:r>
            <a:r>
              <a:rPr lang="en-US" sz="1000" dirty="0">
                <a:hlinkClick r:id="rId14"/>
              </a:rPr>
              <a:t>The Well-being of Future Generations | GOV.WALES</a:t>
            </a:r>
            <a:r>
              <a:rPr lang="en-US" sz="1000" dirty="0"/>
              <a:t> </a:t>
            </a:r>
            <a:r>
              <a:rPr lang="en-GB" sz="1000" dirty="0"/>
              <a:t>(Accessed 19 December 2023).</a:t>
            </a:r>
          </a:p>
          <a:p>
            <a:endParaRPr lang="en-GB" sz="1000" dirty="0"/>
          </a:p>
          <a:p>
            <a:r>
              <a:rPr lang="en-GB" sz="1000" dirty="0"/>
              <a:t>Welsh Government (2012) </a:t>
            </a:r>
            <a:r>
              <a:rPr lang="en-GB" sz="1000" i="1" dirty="0"/>
              <a:t>Welsh Language Strategy Evidence Report.</a:t>
            </a:r>
            <a:r>
              <a:rPr lang="en-GB" sz="1000" dirty="0"/>
              <a:t> Available at: </a:t>
            </a:r>
            <a:r>
              <a:rPr lang="en-GB" sz="1000" dirty="0">
                <a:hlinkClick r:id="rId15"/>
              </a:rPr>
              <a:t>120301welshlanguageen.pdf (gov.wales)</a:t>
            </a:r>
            <a:r>
              <a:rPr lang="en-GB" sz="1000" dirty="0"/>
              <a:t> (Accessed 19 December 2023).</a:t>
            </a:r>
          </a:p>
          <a:p>
            <a:endParaRPr lang="en-US" sz="1000" dirty="0"/>
          </a:p>
          <a:p>
            <a:r>
              <a:rPr lang="en-US" sz="1000" dirty="0"/>
              <a:t>White, Y. and Roberts, G. (2022). ‘Variability in speaker expectations of morphosyntactic mutation in Welsh</a:t>
            </a:r>
            <a:r>
              <a:rPr lang="en-US" sz="1000" i="1" dirty="0"/>
              <a:t>’,</a:t>
            </a:r>
            <a:r>
              <a:rPr lang="en-US" sz="1000" dirty="0"/>
              <a:t> </a:t>
            </a:r>
            <a:r>
              <a:rPr lang="en-US" sz="1000" i="1" dirty="0"/>
              <a:t>Glossa: a journal of general linguistics,</a:t>
            </a:r>
            <a:r>
              <a:rPr lang="en-US" sz="1000" dirty="0"/>
              <a:t> 7(10), pp. 2-44. </a:t>
            </a:r>
            <a:endParaRPr lang="en-GB" sz="1000" dirty="0"/>
          </a:p>
        </p:txBody>
      </p:sp>
      <p:sp>
        <p:nvSpPr>
          <p:cNvPr id="3" name="TextBox 2">
            <a:extLst>
              <a:ext uri="{FF2B5EF4-FFF2-40B4-BE49-F238E27FC236}">
                <a16:creationId xmlns:a16="http://schemas.microsoft.com/office/drawing/2014/main" id="{5C7092C3-6AAF-1EA2-991A-71337F6D9AB7}"/>
              </a:ext>
            </a:extLst>
          </p:cNvPr>
          <p:cNvSpPr txBox="1"/>
          <p:nvPr/>
        </p:nvSpPr>
        <p:spPr>
          <a:xfrm>
            <a:off x="346230" y="337551"/>
            <a:ext cx="10040644" cy="369332"/>
          </a:xfrm>
          <a:prstGeom prst="rect">
            <a:avLst/>
          </a:prstGeom>
          <a:noFill/>
        </p:spPr>
        <p:txBody>
          <a:bodyPr wrap="square" rtlCol="0">
            <a:spAutoFit/>
          </a:bodyPr>
          <a:lstStyle/>
          <a:p>
            <a:r>
              <a:rPr lang="en-GB" b="1" dirty="0">
                <a:solidFill>
                  <a:srgbClr val="FF0000"/>
                </a:solidFill>
              </a:rPr>
              <a:t>Reference List</a:t>
            </a:r>
          </a:p>
        </p:txBody>
      </p:sp>
      <p:pic>
        <p:nvPicPr>
          <p:cNvPr id="4" name="Picture 3" descr="A triangle with red green and white stripes&#10;&#10;Description automatically generated">
            <a:extLst>
              <a:ext uri="{FF2B5EF4-FFF2-40B4-BE49-F238E27FC236}">
                <a16:creationId xmlns:a16="http://schemas.microsoft.com/office/drawing/2014/main" id="{8172A6DE-4D74-E1B7-EE05-368A86E7330E}"/>
              </a:ext>
            </a:extLst>
          </p:cNvPr>
          <p:cNvPicPr>
            <a:picLocks noChangeAspect="1"/>
          </p:cNvPicPr>
          <p:nvPr/>
        </p:nvPicPr>
        <p:blipFill>
          <a:blip r:embed="rId16"/>
          <a:stretch>
            <a:fillRect/>
          </a:stretch>
        </p:blipFill>
        <p:spPr>
          <a:xfrm>
            <a:off x="10475763" y="221941"/>
            <a:ext cx="603571" cy="600553"/>
          </a:xfrm>
          <a:prstGeom prst="rect">
            <a:avLst/>
          </a:prstGeom>
          <a:effectLst/>
        </p:spPr>
      </p:pic>
    </p:spTree>
    <p:extLst>
      <p:ext uri="{BB962C8B-B14F-4D97-AF65-F5344CB8AC3E}">
        <p14:creationId xmlns:p14="http://schemas.microsoft.com/office/powerpoint/2010/main" val="824058245"/>
      </p:ext>
    </p:extLst>
  </p:cSld>
  <p:clrMapOvr>
    <a:masterClrMapping/>
  </p:clrMapOvr>
  <p:transition spd="med">
    <p:pull/>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0</TotalTime>
  <Words>2428</Words>
  <Application>Microsoft Office PowerPoint</Application>
  <PresentationFormat>Widescreen</PresentationFormat>
  <Paragraphs>210</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Arial</vt:lpstr>
      <vt:lpstr>Calibri</vt:lpstr>
      <vt:lpstr>Century Gothic</vt:lpstr>
      <vt:lpstr>Wingdings 3</vt:lpstr>
      <vt:lpstr>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Parsons (2115499)</dc:creator>
  <cp:lastModifiedBy>Nicola Parsons (2115499)</cp:lastModifiedBy>
  <cp:revision>51</cp:revision>
  <dcterms:created xsi:type="dcterms:W3CDTF">2023-12-18T11:29:20Z</dcterms:created>
  <dcterms:modified xsi:type="dcterms:W3CDTF">2023-12-19T12:04:09Z</dcterms:modified>
</cp:coreProperties>
</file>