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98" r:id="rId4"/>
    <p:sldMasterId id="2147484420" r:id="rId5"/>
  </p:sldMasterIdLst>
  <p:notesMasterIdLst>
    <p:notesMasterId r:id="rId33"/>
  </p:notesMasterIdLst>
  <p:handoutMasterIdLst>
    <p:handoutMasterId r:id="rId34"/>
  </p:handoutMasterIdLst>
  <p:sldIdLst>
    <p:sldId id="364" r:id="rId6"/>
    <p:sldId id="313" r:id="rId7"/>
    <p:sldId id="354" r:id="rId8"/>
    <p:sldId id="355" r:id="rId9"/>
    <p:sldId id="360" r:id="rId10"/>
    <p:sldId id="352" r:id="rId11"/>
    <p:sldId id="353" r:id="rId12"/>
    <p:sldId id="329" r:id="rId13"/>
    <p:sldId id="330" r:id="rId14"/>
    <p:sldId id="331" r:id="rId15"/>
    <p:sldId id="332" r:id="rId16"/>
    <p:sldId id="333" r:id="rId17"/>
    <p:sldId id="335" r:id="rId18"/>
    <p:sldId id="337" r:id="rId19"/>
    <p:sldId id="336" r:id="rId20"/>
    <p:sldId id="334" r:id="rId21"/>
    <p:sldId id="338" r:id="rId22"/>
    <p:sldId id="339" r:id="rId23"/>
    <p:sldId id="357" r:id="rId24"/>
    <p:sldId id="358" r:id="rId25"/>
    <p:sldId id="362" r:id="rId26"/>
    <p:sldId id="347" r:id="rId27"/>
    <p:sldId id="344" r:id="rId28"/>
    <p:sldId id="365" r:id="rId29"/>
    <p:sldId id="341" r:id="rId30"/>
    <p:sldId id="366" r:id="rId31"/>
    <p:sldId id="363" r:id="rId3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827E1-0946-6E2C-3D03-E371DF82AEB6}" v="84" dt="2025-10-23T12:43:15.8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76" autoAdjust="0"/>
    <p:restoredTop sz="94660"/>
  </p:normalViewPr>
  <p:slideViewPr>
    <p:cSldViewPr snapToGrid="0">
      <p:cViewPr>
        <p:scale>
          <a:sx n="88" d="100"/>
          <a:sy n="88" d="100"/>
        </p:scale>
        <p:origin x="945" y="6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6/11/relationships/changesInfo" Target="changesInfos/changesInfo1.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284827E1-0946-6E2C-3D03-E371DF82AEB6}"/>
    <pc:docChg chg="addSld delSld modSld">
      <pc:chgData name="Natasha Young" userId="S::n.young@uwtsd.ac.uk::450ac887-d51d-4f28-b5bb-9aa773a39bcf" providerId="AD" clId="Web-{284827E1-0946-6E2C-3D03-E371DF82AEB6}" dt="2025-10-23T12:43:15.818" v="83" actId="20577"/>
      <pc:docMkLst>
        <pc:docMk/>
      </pc:docMkLst>
      <pc:sldChg chg="del">
        <pc:chgData name="Natasha Young" userId="S::n.young@uwtsd.ac.uk::450ac887-d51d-4f28-b5bb-9aa773a39bcf" providerId="AD" clId="Web-{284827E1-0946-6E2C-3D03-E371DF82AEB6}" dt="2025-10-23T11:59:47.153" v="0"/>
        <pc:sldMkLst>
          <pc:docMk/>
          <pc:sldMk cId="0" sldId="345"/>
        </pc:sldMkLst>
      </pc:sldChg>
      <pc:sldChg chg="modSp new">
        <pc:chgData name="Natasha Young" userId="S::n.young@uwtsd.ac.uk::450ac887-d51d-4f28-b5bb-9aa773a39bcf" providerId="AD" clId="Web-{284827E1-0946-6E2C-3D03-E371DF82AEB6}" dt="2025-10-23T12:43:15.818" v="83" actId="20577"/>
        <pc:sldMkLst>
          <pc:docMk/>
          <pc:sldMk cId="115087354" sldId="366"/>
        </pc:sldMkLst>
        <pc:spChg chg="mod">
          <ac:chgData name="Natasha Young" userId="S::n.young@uwtsd.ac.uk::450ac887-d51d-4f28-b5bb-9aa773a39bcf" providerId="AD" clId="Web-{284827E1-0946-6E2C-3D03-E371DF82AEB6}" dt="2025-10-23T12:02:53.360" v="37" actId="20577"/>
          <ac:spMkLst>
            <pc:docMk/>
            <pc:sldMk cId="115087354" sldId="366"/>
            <ac:spMk id="2" creationId="{E005B69B-54C5-5992-0345-8AD49C9BEAD9}"/>
          </ac:spMkLst>
        </pc:spChg>
        <pc:spChg chg="mod">
          <ac:chgData name="Natasha Young" userId="S::n.young@uwtsd.ac.uk::450ac887-d51d-4f28-b5bb-9aa773a39bcf" providerId="AD" clId="Web-{284827E1-0946-6E2C-3D03-E371DF82AEB6}" dt="2025-10-23T12:43:15.818" v="83" actId="20577"/>
          <ac:spMkLst>
            <pc:docMk/>
            <pc:sldMk cId="115087354" sldId="366"/>
            <ac:spMk id="3" creationId="{84D0B2BE-BAFD-7A4E-AFAD-36DF39BA7F32}"/>
          </ac:spMkLst>
        </pc:spChg>
        <pc:spChg chg="mod">
          <ac:chgData name="Natasha Young" userId="S::n.young@uwtsd.ac.uk::450ac887-d51d-4f28-b5bb-9aa773a39bcf" providerId="AD" clId="Web-{284827E1-0946-6E2C-3D03-E371DF82AEB6}" dt="2025-10-23T12:03:49.767" v="78" actId="20577"/>
          <ac:spMkLst>
            <pc:docMk/>
            <pc:sldMk cId="115087354" sldId="366"/>
            <ac:spMk id="4" creationId="{8057BE92-7CB7-3AD7-0258-0A153769C43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B1299D6-5915-4B78-9ABC-63537F5051C5}"/>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56DF9BF-D963-4242-BFAE-EDA62D0D0C7D}"/>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2B56CE5B-C238-44E6-8CFD-C61A4576F0F0}"/>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F8EE102E-BD98-4EE7-810C-FAB29ACF87CB}"/>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2B0E24DD-CC8A-43F8-9309-1B1EC3990BA5}"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D97B49F-0608-47BF-BFC3-4CFEDC64844D}"/>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81C33579-1FDC-4016-9118-472E5DBEA33A}"/>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3AA3F8B8-128A-4644-8CB2-EA3DF505917F}"/>
              </a:ext>
            </a:extLst>
          </p:cNvPr>
          <p:cNvSpPr>
            <a:spLocks noGrp="1" noRot="1" noChangeAspec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523B2C02-904A-4F4B-B8C6-65F6BDAA3787}"/>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0FF71B1-ED02-4F41-80D7-7D7CAB6A3769}"/>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69D09BC1-4AD5-45AC-8408-DBA85E18E79B}"/>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a:defRPr sz="1200">
                <a:latin typeface="Arial" panose="020B0604020202020204" pitchFamily="34" charset="0"/>
              </a:defRPr>
            </a:lvl1pPr>
          </a:lstStyle>
          <a:p>
            <a:pPr>
              <a:defRPr/>
            </a:pPr>
            <a:fld id="{7ECEB0C7-B098-4262-88AD-B9550766139A}"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1</a:t>
            </a:fld>
            <a:endParaRPr lang="cy-GB" altLang="en-US"/>
          </a:p>
        </p:txBody>
      </p:sp>
    </p:spTree>
    <p:extLst>
      <p:ext uri="{BB962C8B-B14F-4D97-AF65-F5344CB8AC3E}">
        <p14:creationId xmlns:p14="http://schemas.microsoft.com/office/powerpoint/2010/main" val="119299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64881B-A8DB-4133-A759-4F2D47B58C52}"/>
              </a:ext>
            </a:extLst>
          </p:cNvPr>
          <p:cNvSpPr>
            <a:spLocks noGrp="1" noRot="1" noChangeAspect="1" noChangeArrowheads="1" noTextEdit="1"/>
          </p:cNvSpPr>
          <p:nvPr>
            <p:ph type="sldImg"/>
          </p:nvPr>
        </p:nvSpPr>
        <p:spPr>
          <a:ln/>
        </p:spPr>
      </p:sp>
      <p:sp>
        <p:nvSpPr>
          <p:cNvPr id="16387" name="Notes Placeholder 2">
            <a:extLst>
              <a:ext uri="{FF2B5EF4-FFF2-40B4-BE49-F238E27FC236}">
                <a16:creationId xmlns:a16="http://schemas.microsoft.com/office/drawing/2014/main" id="{ADBB9C5C-1CD6-4A7C-9C71-EB775561A0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B2A26028-30D8-4404-BD22-ED0C22A470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9C0A330-3EF2-426C-9F3A-5FBC1B7E6926}" type="slidenum">
              <a:rPr lang="en-GB" altLang="en-US" sz="1200" smtClean="0">
                <a:solidFill>
                  <a:srgbClr val="000000"/>
                </a:solidFill>
                <a:latin typeface="Arial" panose="020B0604020202020204" pitchFamily="34" charset="0"/>
              </a:rPr>
              <a:pPr/>
              <a:t>2</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16F923A-9AA5-4FDA-B7FC-BE2563DC70AC}"/>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9B16F186-551F-4577-9F35-44F0967F35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02FC6C7-405F-46E5-9E1E-987EFDC2C1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4F9DA01-A6AD-4EAD-82C6-0F1E8D5C416B}"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C6B9EC4F-DFFA-4EE5-B37E-BF88CFC624F3}"/>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C23A0019-2B2E-4EFE-8A1D-01F8D2A94C3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4CFA29B8-7C43-4E22-9CC6-DDA42A3736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7075" indent="-277813">
              <a:defRPr sz="2400">
                <a:solidFill>
                  <a:schemeClr val="tx1"/>
                </a:solidFill>
                <a:latin typeface="Times" panose="02020603050405020304" pitchFamily="18" charset="0"/>
                <a:ea typeface="MS PGothic" panose="020B0600070205080204" pitchFamily="34" charset="-128"/>
              </a:defRPr>
            </a:lvl2pPr>
            <a:lvl3pPr marL="1119188" indent="-222250">
              <a:defRPr sz="2400">
                <a:solidFill>
                  <a:schemeClr val="tx1"/>
                </a:solidFill>
                <a:latin typeface="Times" panose="02020603050405020304" pitchFamily="18" charset="0"/>
                <a:ea typeface="MS PGothic" panose="020B0600070205080204" pitchFamily="34" charset="-128"/>
              </a:defRPr>
            </a:lvl3pPr>
            <a:lvl4pPr marL="1568450" indent="-222250">
              <a:defRPr sz="2400">
                <a:solidFill>
                  <a:schemeClr val="tx1"/>
                </a:solidFill>
                <a:latin typeface="Times" panose="02020603050405020304" pitchFamily="18" charset="0"/>
                <a:ea typeface="MS PGothic" panose="020B0600070205080204" pitchFamily="34" charset="-128"/>
              </a:defRPr>
            </a:lvl4pPr>
            <a:lvl5pPr marL="2017713" indent="-222250">
              <a:defRPr sz="2400">
                <a:solidFill>
                  <a:schemeClr val="tx1"/>
                </a:solidFill>
                <a:latin typeface="Times" panose="02020603050405020304" pitchFamily="18" charset="0"/>
                <a:ea typeface="MS PGothic" panose="020B0600070205080204" pitchFamily="34" charset="-128"/>
              </a:defRPr>
            </a:lvl5pPr>
            <a:lvl6pPr marL="24749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21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893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6513" indent="-22225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20E1E89-AAD9-42E8-AFBF-4012B1ACDA0A}"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2E02B110-0B1E-42AE-9832-0DF418242EC6}"/>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6861A34D-A1C4-475D-BC5F-193320DB3D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231F20"/>
              </a:solidFill>
              <a:latin typeface="Frutiger LT W01_45 Light"/>
            </a:endParaRPr>
          </a:p>
          <a:p>
            <a:pPr algn="l" rtl="0" fontAlgn="base"/>
            <a:r>
              <a:rPr lang="en-GB" sz="1800" b="0" i="0" u="none" strike="noStrike">
                <a:solidFill>
                  <a:srgbClr val="000000"/>
                </a:solidFill>
                <a:effectLst/>
                <a:latin typeface="Arial" panose="020B0604020202020204" pitchFamily="34" charset="0"/>
              </a:rPr>
              <a:t>2016</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Abuse into historical sexual abuse/grooming of young children – soccer.</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Now 18 Police forces involved across the UK.</a:t>
            </a:r>
            <a:endParaRPr lang="en-US"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806F2861-540F-4DE1-ACA0-0E6BFBF749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94D4471-B6B5-4B1A-95FB-61574ED9C751}"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1BD137DE-7830-46C1-A672-4A13C5E5753A}"/>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6CECC83B-5D9E-40ED-827C-3157251929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Don't need to cover in depth, will have done this during well-being</a:t>
            </a:r>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4C825742-585D-4BE1-9327-3060637C30E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EF8DF8-D2B0-4525-BFF9-89A38984C03E}"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E07C7DAC-1052-45E5-90C8-E50EC003214F}"/>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F5C8849D-9CF0-410D-AC01-0437C15B13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4DCC377F-0711-4041-9D53-D28865D1B0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A5A6EC8-96BC-4DF8-9C40-47DE1E3F61DE}" type="slidenum">
              <a:rPr lang="cy-GB" altLang="en-US" sz="1200" smtClean="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56E9A0F1-34D7-4FAE-9BD4-AE2573C2A8BB}"/>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297A2346-B80A-4487-A99D-24ECB5D4C7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6DF81DF3-BCB2-4A35-9200-BDF89172D4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28663" indent="-279400">
              <a:spcBef>
                <a:spcPct val="30000"/>
              </a:spcBef>
              <a:defRPr sz="1200">
                <a:solidFill>
                  <a:schemeClr val="tx1"/>
                </a:solidFill>
                <a:latin typeface="Arial" panose="020B0604020202020204" pitchFamily="34" charset="0"/>
                <a:ea typeface="MS PGothic" panose="020B0600070205080204" pitchFamily="34" charset="-128"/>
              </a:defRPr>
            </a:lvl2pPr>
            <a:lvl3pPr marL="1120775" indent="-223838">
              <a:spcBef>
                <a:spcPct val="30000"/>
              </a:spcBef>
              <a:defRPr sz="1200">
                <a:solidFill>
                  <a:schemeClr val="tx1"/>
                </a:solidFill>
                <a:latin typeface="Arial" panose="020B0604020202020204" pitchFamily="34" charset="0"/>
                <a:ea typeface="MS PGothic" panose="020B0600070205080204" pitchFamily="34" charset="-128"/>
              </a:defRPr>
            </a:lvl3pPr>
            <a:lvl4pPr marL="1570038" indent="-223838">
              <a:spcBef>
                <a:spcPct val="30000"/>
              </a:spcBef>
              <a:defRPr sz="1200">
                <a:solidFill>
                  <a:schemeClr val="tx1"/>
                </a:solidFill>
                <a:latin typeface="Arial" panose="020B0604020202020204" pitchFamily="34" charset="0"/>
                <a:ea typeface="MS PGothic" panose="020B0600070205080204" pitchFamily="34" charset="-128"/>
              </a:defRPr>
            </a:lvl4pPr>
            <a:lvl5pPr marL="2019300" indent="-223838">
              <a:spcBef>
                <a:spcPct val="30000"/>
              </a:spcBef>
              <a:defRPr sz="1200">
                <a:solidFill>
                  <a:schemeClr val="tx1"/>
                </a:solidFill>
                <a:latin typeface="Arial" panose="020B0604020202020204" pitchFamily="34" charset="0"/>
                <a:ea typeface="MS PGothic" panose="020B0600070205080204" pitchFamily="34" charset="-128"/>
              </a:defRPr>
            </a:lvl5pPr>
            <a:lvl6pPr marL="24765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37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909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48100" indent="-223838"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fld id="{B6B7DAF9-77E0-460E-A1B2-3E01A4AE6208}" type="slidenum">
              <a:rPr lang="en-GB" altLang="en-US" smtClean="0">
                <a:latin typeface="Verdana" panose="020B0604030504040204" pitchFamily="34" charset="0"/>
              </a:rPr>
              <a:pPr eaLnBrk="1" hangingPunct="1">
                <a:spcBef>
                  <a:spcPct val="0"/>
                </a:spcBef>
              </a:pPr>
              <a:t>8</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5804B8B-9A6C-4C7B-BCA3-DA42EBFDCAE2}"/>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B4CDD935-6C4D-441E-BA0E-242103191E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Henry Kempe was the inspiration for this model. </a:t>
            </a:r>
            <a:r>
              <a:rPr lang="en-GB" sz="1800" b="1" i="0" u="none" strike="noStrike">
                <a:solidFill>
                  <a:srgbClr val="000000"/>
                </a:solidFill>
                <a:effectLst/>
                <a:latin typeface="Arial" panose="020B0604020202020204" pitchFamily="34" charset="0"/>
              </a:rPr>
              <a:t>The medical model </a:t>
            </a:r>
            <a:r>
              <a:rPr lang="en-GB" sz="1800" b="0" i="0" u="none" strike="noStrike">
                <a:solidFill>
                  <a:srgbClr val="000000"/>
                </a:solidFill>
                <a:effectLst/>
                <a:latin typeface="Arial" panose="020B0604020202020204" pitchFamily="34" charset="0"/>
              </a:rPr>
              <a:t>is when the reason for abuse is classed an illness or disease. They referred to it as battered child syndrome, linked to Bowlby's theory of attachment. He claimed that the lack of attachment in the early years could result in lack of affection, lack of bonds lack of guilt, lack of emotion and could lead to learning difficulties. Often a repeated pattern- a vicious </a:t>
            </a:r>
            <a:r>
              <a:rPr lang="en-GB" sz="1800" b="0" i="0" u="none" strike="noStrike" err="1">
                <a:solidFill>
                  <a:srgbClr val="000000"/>
                </a:solidFill>
                <a:effectLst/>
                <a:latin typeface="Arial" panose="020B0604020202020204" pitchFamily="34" charset="0"/>
              </a:rPr>
              <a:t>cylce</a:t>
            </a:r>
            <a:r>
              <a:rPr lang="en-GB" sz="1800" b="0" i="0" u="none" strike="noStrike">
                <a:solidFill>
                  <a:srgbClr val="000000"/>
                </a:solidFill>
                <a:effectLst/>
                <a:latin typeface="Arial" panose="020B0604020202020204" pitchFamily="34" charset="0"/>
              </a:rPr>
              <a: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He claimed there were 4 factors involved in this model:</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&gt;Parents who had a history of abuse or mistreatment, violence or crime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Child as the perpetrator</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A crisis which leads to the abuse</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&gt; An escalating situation where no help was available to deescalate</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This is often known as a Cycle of abuse because the patters repeats.</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55DD553D-413A-4965-9658-916A6E4CD21F}"/>
              </a:ext>
            </a:extLst>
          </p:cNvPr>
          <p:cNvSpPr>
            <a:spLocks noGrp="1" noRot="1" noChangeAspect="1" noChangeArrowheads="1" noTextEdit="1"/>
          </p:cNvSpPr>
          <p:nvPr>
            <p:ph type="sldImg"/>
          </p:nvPr>
        </p:nvSpPr>
        <p:spPr>
          <a:ln/>
        </p:spPr>
      </p:sp>
      <p:sp>
        <p:nvSpPr>
          <p:cNvPr id="34819" name="Rectangle 3">
            <a:extLst>
              <a:ext uri="{FF2B5EF4-FFF2-40B4-BE49-F238E27FC236}">
                <a16:creationId xmlns:a16="http://schemas.microsoft.com/office/drawing/2014/main" id="{B3410BE7-7B74-48ED-8B08-205776FB7D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12th Feb 1993</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Bootle Merseyside</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Jon Venables and Robert Thompson, both 10 years old.</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Both killers we aged 11 at the time of sentencing, making them the youngest people ever to be convicted of murder in English history.</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They were sent to a young offenders institute, where they stayed until their release at the age of 18 in 2001.</a:t>
            </a:r>
            <a:r>
              <a:rPr lang="en-US" sz="1800" b="0" i="0">
                <a:solidFill>
                  <a:srgbClr val="444444"/>
                </a:solidFill>
                <a:effectLst/>
                <a:latin typeface="Arial" panose="020B0604020202020204" pitchFamily="34" charset="0"/>
              </a:rPr>
              <a:t>​</a:t>
            </a:r>
            <a:endParaRPr lang="en-US"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Following their 8 year sentence for their horrific crime, Robert Thompson, the ring leader, who has not reoffended was freed and given a new identity. It is believed he still lives in the UK.</a:t>
            </a:r>
            <a:r>
              <a:rPr lang="en-GB" sz="1800" b="0" i="0">
                <a:solidFill>
                  <a:srgbClr val="444444"/>
                </a:solidFill>
                <a:effectLst/>
                <a:latin typeface="Arial" panose="020B0604020202020204" pitchFamily="34" charset="0"/>
              </a:rPr>
              <a:t>​</a:t>
            </a:r>
            <a:endParaRPr lang="en-GB"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Jon Venables also received a new identity. However this has been changed twice after he disclosed his true identity to friends who leaked it to the public. In 2010 he was sent back to prison for possessing indecent images of children. Following his release in 2013, he was called back to prison in 2017 to serve a 40 month sentence.</a:t>
            </a:r>
            <a:r>
              <a:rPr lang="en-GB" sz="1800" b="0" i="0">
                <a:solidFill>
                  <a:srgbClr val="444444"/>
                </a:solidFill>
                <a:effectLst/>
                <a:latin typeface="Arial" panose="020B0604020202020204" pitchFamily="34" charset="0"/>
              </a:rPr>
              <a:t>​</a:t>
            </a:r>
            <a:endParaRPr lang="en-GB" sz="1200"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In 2019, James father, Ralph Bulger, launched a court bid to overturn Jon Venables' lifelong anonymity because he had broken its conditions by reoffending. This was denied because it would lead to vigilante attacks.</a:t>
            </a:r>
            <a:endParaRPr lang="en-GB" sz="1200" b="0" i="0">
              <a:solidFill>
                <a:srgbClr val="444444"/>
              </a:solidFill>
              <a:effectLst/>
              <a:latin typeface="Calibri" panose="020F0502020204030204" pitchFamily="34" charset="0"/>
            </a:endParaRPr>
          </a:p>
          <a:p>
            <a:endParaRPr lang="en-GB" altLang="en-US" sz="10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1BB1FFB0-2A26-44A1-8B53-3CC27FE310AC}"/>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A748FA31-9DAD-4E6C-8B30-5EC1E6C01A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0" u="none" strike="noStrike">
                <a:solidFill>
                  <a:srgbClr val="000000"/>
                </a:solidFill>
                <a:effectLst/>
                <a:latin typeface="Arial" panose="020B0604020202020204" pitchFamily="34" charset="0"/>
              </a:rPr>
              <a:t>This model is influenced by the surrounding environment. If a child is surrounded by negative sociological factors, it can lead to neglect and abuse. Children who are subjected to this in childhood often go on to repeat these patterns. Often because they have been subjected to behaviours that they come to think are normal. </a:t>
            </a:r>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0D23C81B-C86C-4F2B-9BF9-0C722044015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2152EF1-08C8-41EE-A8C8-F6F725A5F673}" type="slidenum">
              <a:rPr lang="cy-GB" altLang="en-US" sz="1200" smtClean="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E8056B9-BC05-4CE1-AACA-A99650688B7A}"/>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6D9F5BC9-8812-498E-A194-26F38D7E38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On Feb 19th 2008. 9 year old Shannon went missing in deprived area of West Yorkshire, sparked a huge police investigation. The community pulled together, supporting Shannon's family in a 3 week search. She was discovered alive in the base of a divan bed 24 days later, less than a mile from her home. Shannon's mother, and Michael Donovan, Karen's boyfriends uncle were jailed for her kidnap. Their motive was financial gain from publicity. Shannon was drugged during her ordeal to keep her quiet.</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Craig Meehan, Shannon's mother's boyfriend, was found to possess pornographic images of children and charged.</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850A59CA-CB05-4D5D-800D-62B97B40767F}"/>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48669D81-8011-40EF-A675-9804D0CE7CA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Within the Psychological model there is often a history of mental illness or a dependency on medication. </a:t>
            </a:r>
            <a:endParaRPr lang="en-GB"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890BF5C6-EA98-4D5E-A429-8A336697AA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BEBCD3C-0249-45D2-BFED-8BE67FB3A67B}" type="slidenum">
              <a:rPr lang="cy-GB" altLang="en-US" sz="1200" smtClean="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B27CE155-EED8-4ED3-BB26-C4AA65FE60D4}"/>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4759C8B7-A9BC-4FA7-90A6-AB087F4F4E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Munchausen's Syndrome by Proxy</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13 life sentences. Murdered 4 children and injured/harmed 9. Nurse.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52 now and will never be released from prison. Deemed to be one of the worst serial child killers in British criminal history.</a:t>
            </a:r>
            <a:endParaRPr lang="en-GB" b="0" i="0">
              <a:solidFill>
                <a:srgbClr val="444444"/>
              </a:solidFill>
              <a:effectLst/>
              <a:latin typeface="Calibri" panose="020F0502020204030204" pitchFamily="34" charset="0"/>
            </a:endParaRPr>
          </a:p>
          <a:p>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5FBD682-F9E8-4625-BB21-91EEA8B8C3A9}"/>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510530B9-F1BC-4FE0-9FFB-7BFC4DEB249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This model refers to the imbalances of power. Particularly after the 2nd World war where woman began to feel equal. Men feeling hard done by and need to exert authority to restore balances.</a:t>
            </a:r>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CD0F6CD-1839-414D-88C4-03177D876DF5}"/>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CA61664F-596E-49A9-916A-0F3C9B0A8D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r>
              <a:rPr lang="en-GB" sz="1800" b="0" i="0" u="none" strike="noStrike">
                <a:solidFill>
                  <a:srgbClr val="000000"/>
                </a:solidFill>
                <a:effectLst/>
                <a:latin typeface="Arial" panose="020B0604020202020204" pitchFamily="34" charset="0"/>
              </a:rPr>
              <a:t>The Fritzl case emerged in 2008. When a women named Elisabeth Fritzl turned up at a police station in </a:t>
            </a:r>
            <a:r>
              <a:rPr lang="en-GB" sz="1800" b="0" i="0" u="none" strike="noStrike" err="1">
                <a:solidFill>
                  <a:srgbClr val="000000"/>
                </a:solidFill>
                <a:effectLst/>
                <a:latin typeface="Arial" panose="020B0604020202020204" pitchFamily="34" charset="0"/>
              </a:rPr>
              <a:t>Amstetten</a:t>
            </a:r>
            <a:r>
              <a:rPr lang="en-GB" sz="1800" b="0" i="0" u="none" strike="noStrike">
                <a:solidFill>
                  <a:srgbClr val="000000"/>
                </a:solidFill>
                <a:effectLst/>
                <a:latin typeface="Arial" panose="020B0604020202020204" pitchFamily="34" charset="0"/>
              </a:rPr>
              <a:t> Austria. She told police that she had been held captive by her father for 24 years. Fritzl had sexually abused, assaulted and raped her numerous times during her imprisonment inside a concealed in an area in the basement. The abuse resulted in the birth of 7 children, 3 of which remained in captivity with their mother, one had died just days after birth at the hands of Joseph Fritzl, who disposed of the body in an incinerator. The other 3 were bought up by Fritzl and his wife as foundlings.</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This was all about control. She managed to escape the underground prison that she had been kept in for a quarter of a century with her then children 19, 17 and 5. </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Josef Fritzl was tried and found guilty of rape, incest, wrongful imprisonment, coercion and murder by negligence. He was sentenced to life imprisonment in a special facility for mentally abnormal criminals in </a:t>
            </a:r>
            <a:r>
              <a:rPr lang="en-GB" sz="1800" b="0" i="0" u="none" strike="noStrike" err="1">
                <a:solidFill>
                  <a:srgbClr val="000000"/>
                </a:solidFill>
                <a:effectLst/>
                <a:latin typeface="Arial" panose="020B0604020202020204" pitchFamily="34" charset="0"/>
              </a:rPr>
              <a:t>austria</a:t>
            </a:r>
            <a:r>
              <a:rPr lang="en-GB" sz="1800" b="0" i="0" u="none" strike="noStrike">
                <a:solidFill>
                  <a:srgbClr val="000000"/>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9BA9E3ED-1B0A-4F5D-9E8E-749BAF5DF854}"/>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619E2523-1A6F-4838-B1BF-0C5D92DB962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This is often occurs where the has been a break up of family unit and the traditional family dynamic of having </a:t>
            </a:r>
            <a:r>
              <a:rPr lang="en-GB" altLang="en-US" err="1">
                <a:latin typeface="Arial" panose="020B0604020202020204" pitchFamily="34" charset="0"/>
              </a:rPr>
              <a:t>bioligcal</a:t>
            </a:r>
            <a:r>
              <a:rPr lang="en-GB" altLang="en-US">
                <a:latin typeface="Arial" panose="020B0604020202020204" pitchFamily="34" charset="0"/>
              </a:rPr>
              <a:t> parents is replaced by step parents/siblings, children are treated differently as a result.</a:t>
            </a:r>
          </a:p>
        </p:txBody>
      </p:sp>
      <p:sp>
        <p:nvSpPr>
          <p:cNvPr id="51204" name="Slide Number Placeholder 3">
            <a:extLst>
              <a:ext uri="{FF2B5EF4-FFF2-40B4-BE49-F238E27FC236}">
                <a16:creationId xmlns:a16="http://schemas.microsoft.com/office/drawing/2014/main" id="{DE1C164D-CD05-4F2B-BA40-DB1DECC90BC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61B96D-38E0-4023-AF60-DC5FD8207A91}" type="slidenum">
              <a:rPr lang="cy-GB" altLang="en-US" sz="1200" smtClean="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CF81344-E2BA-4CBB-8712-21CA92342609}"/>
              </a:ext>
            </a:extLst>
          </p:cNvPr>
          <p:cNvSpPr>
            <a:spLocks noGrp="1" noRot="1" noChangeAspect="1" noChangeArrowheads="1" noTextEdit="1"/>
          </p:cNvSpPr>
          <p:nvPr>
            <p:ph type="sldImg"/>
          </p:nvPr>
        </p:nvSpPr>
        <p:spPr>
          <a:ln/>
        </p:spPr>
      </p:sp>
      <p:sp>
        <p:nvSpPr>
          <p:cNvPr id="53251" name="Notes Placeholder 2">
            <a:extLst>
              <a:ext uri="{FF2B5EF4-FFF2-40B4-BE49-F238E27FC236}">
                <a16:creationId xmlns:a16="http://schemas.microsoft.com/office/drawing/2014/main" id="{44A5BBB7-6B59-49D0-9415-D9208BD328E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4221452F-C56E-4C43-8503-DB40E45E27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F591E77C-6E2E-45B4-AF27-F38E61135825}" type="slidenum">
              <a:rPr lang="cy-GB" altLang="en-US" sz="1200" smtClean="0">
                <a:latin typeface="Arial" panose="020B0604020202020204" pitchFamily="34" charset="0"/>
              </a:rPr>
              <a:pPr/>
              <a:t>18</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7010CBF-860C-4350-B3E9-BC48E7FB35F4}"/>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7A0EF8BE-1559-4EB4-8FF2-3762A52D7D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5300" name="Slide Number Placeholder 3">
            <a:extLst>
              <a:ext uri="{FF2B5EF4-FFF2-40B4-BE49-F238E27FC236}">
                <a16:creationId xmlns:a16="http://schemas.microsoft.com/office/drawing/2014/main" id="{95687A13-30A4-46DF-A6AE-86CB8A69EE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A86FC3F-8001-4292-ACD2-A08C643EC1BA}" type="slidenum">
              <a:rPr lang="cy-GB" altLang="en-US" sz="1200" smtClean="0">
                <a:latin typeface="Arial" panose="020B0604020202020204" pitchFamily="34" charset="0"/>
              </a:rPr>
              <a:pPr/>
              <a:t>19</a:t>
            </a:fld>
            <a:endParaRPr lang="cy-GB" altLang="en-US" sz="120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1C0916E-4734-4D4D-8CAB-3910A4C1AB5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2182FD04-B87D-4E65-926E-712825807DF2}"/>
              </a:ext>
            </a:extLst>
          </p:cNvPr>
          <p:cNvSpPr>
            <a:spLocks noGrp="1"/>
          </p:cNvSpPr>
          <p:nvPr>
            <p:ph type="body" idx="1"/>
          </p:nvPr>
        </p:nvSpPr>
        <p:spPr/>
        <p:txBody>
          <a:bodyPr/>
          <a:lstStyle/>
          <a:p>
            <a:pPr algn="l" rtl="0" fontAlgn="base"/>
            <a:r>
              <a:rPr lang="en-GB" sz="1800" b="0" i="0" u="none" strike="noStrike">
                <a:solidFill>
                  <a:srgbClr val="000000"/>
                </a:solidFill>
                <a:effectLst/>
                <a:latin typeface="Arial" panose="020B0604020202020204" pitchFamily="34" charset="0"/>
              </a:rPr>
              <a:t>The California couple accused of abuse and torture. Including shackling the children to beds, and starving them in acts of human depravity. </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David Turpin 57 and his wife Louise Turpin 49 allegedly ate apple pie and pumpkin pie and other nutritious food in front of the children denying them proper nutrition and medical care, stunting their growth and cognitive development in one of Americas worst cases of child abuse.</a:t>
            </a:r>
            <a:r>
              <a:rPr lang="en-US" sz="1800" b="0" i="0">
                <a:solidFill>
                  <a:srgbClr val="444444"/>
                </a:solidFill>
                <a:effectLst/>
                <a:latin typeface="Arial" panose="020B0604020202020204" pitchFamily="34" charset="0"/>
              </a:rPr>
              <a:t>​</a:t>
            </a:r>
            <a:endParaRPr lang="en-US"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It was called the House of Horrors. One of the children 17 who had been planning to escape for 2 years finally escaped with a sister, the sister turned back because she was scared of the repercussions.</a:t>
            </a:r>
            <a:r>
              <a:rPr lang="en-GB" sz="1800" b="0" i="0">
                <a:solidFill>
                  <a:srgbClr val="444444"/>
                </a:solidFill>
                <a:effectLst/>
                <a:latin typeface="Arial" panose="020B0604020202020204" pitchFamily="34" charset="0"/>
              </a:rPr>
              <a:t>​</a:t>
            </a:r>
            <a:endParaRPr lang="en-GB" b="0" i="0">
              <a:solidFill>
                <a:srgbClr val="444444"/>
              </a:solidFill>
              <a:effectLst/>
              <a:latin typeface="Calibri" panose="020F0502020204030204" pitchFamily="34" charset="0"/>
            </a:endParaRPr>
          </a:p>
          <a:p>
            <a:pPr algn="l" rtl="0" fontAlgn="base"/>
            <a:r>
              <a:rPr lang="en-GB" sz="1800" b="0" i="0" u="none" strike="noStrike">
                <a:solidFill>
                  <a:srgbClr val="000000"/>
                </a:solidFill>
                <a:effectLst/>
                <a:latin typeface="Arial" panose="020B0604020202020204" pitchFamily="34" charset="0"/>
              </a:rPr>
              <a:t>They were both jailed for life.</a:t>
            </a:r>
            <a:endParaRPr lang="en-GB" b="0" i="0">
              <a:solidFill>
                <a:srgbClr val="444444"/>
              </a:solidFill>
              <a:effectLst/>
              <a:latin typeface="Calibri" panose="020F0502020204030204" pitchFamily="34" charset="0"/>
            </a:endParaRPr>
          </a:p>
          <a:p>
            <a:pPr>
              <a:defRPr/>
            </a:pPr>
            <a:endParaRPr lang="en-GB" cap="all"/>
          </a:p>
        </p:txBody>
      </p:sp>
      <p:sp>
        <p:nvSpPr>
          <p:cNvPr id="49156" name="Slide Number Placeholder 3">
            <a:extLst>
              <a:ext uri="{FF2B5EF4-FFF2-40B4-BE49-F238E27FC236}">
                <a16:creationId xmlns:a16="http://schemas.microsoft.com/office/drawing/2014/main" id="{7961AE45-D56F-4505-A5B8-2EFD08B7570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1BAB4E2-3064-47A0-91E6-FBA587FD7E4F}" type="slidenum">
              <a:rPr lang="cy-GB" altLang="en-US" sz="1200" smtClean="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examples of the genetic model</a:t>
            </a:r>
          </a:p>
          <a:p>
            <a:endParaRPr lang="en-GB"/>
          </a:p>
          <a:p>
            <a:r>
              <a:rPr lang="en-GB"/>
              <a:t>Arthur </a:t>
            </a:r>
            <a:r>
              <a:rPr lang="en-GB" err="1"/>
              <a:t>Labinjo</a:t>
            </a:r>
            <a:r>
              <a:rPr lang="en-GB"/>
              <a:t>-Hughes – fathers partner and step mum</a:t>
            </a:r>
          </a:p>
          <a:p>
            <a:r>
              <a:rPr lang="en-GB"/>
              <a:t>Logan Mwangi – Mother, step father and step brother</a:t>
            </a:r>
          </a:p>
          <a:p>
            <a:r>
              <a:rPr lang="en-GB"/>
              <a:t>Star Hobson – Mothers new partner and mother</a:t>
            </a:r>
          </a:p>
          <a:p>
            <a:endParaRPr lang="en-GB"/>
          </a:p>
          <a:p>
            <a:endParaRPr lang="en-GB"/>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21</a:t>
            </a:fld>
            <a:endParaRPr lang="cy-GB" altLang="en-US"/>
          </a:p>
        </p:txBody>
      </p:sp>
    </p:spTree>
    <p:extLst>
      <p:ext uri="{BB962C8B-B14F-4D97-AF65-F5344CB8AC3E}">
        <p14:creationId xmlns:p14="http://schemas.microsoft.com/office/powerpoint/2010/main" val="1468158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662A22FE-5F90-4384-85BD-D294AE084645}"/>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2F1EA5C9-E629-4D29-A6F6-3175281E534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F036D8B0-B6AD-4B2C-B105-2416A604AC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392B68-A756-497F-A75D-C08F2CBE3B0B}"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F6D0ADB8-7871-4496-A5D1-3BA87793BB1F}"/>
              </a:ext>
            </a:extLst>
          </p:cNvPr>
          <p:cNvSpPr>
            <a:spLocks noGrp="1" noRot="1" noChangeAspect="1" noChangeArrowheads="1" noTextEdit="1"/>
          </p:cNvSpPr>
          <p:nvPr>
            <p:ph type="sldImg"/>
          </p:nvPr>
        </p:nvSpPr>
        <p:spPr>
          <a:ln/>
        </p:spPr>
      </p:sp>
      <p:sp>
        <p:nvSpPr>
          <p:cNvPr id="62467" name="Notes Placeholder 2">
            <a:extLst>
              <a:ext uri="{FF2B5EF4-FFF2-40B4-BE49-F238E27FC236}">
                <a16:creationId xmlns:a16="http://schemas.microsoft.com/office/drawing/2014/main" id="{C3EC1644-2E7A-4A4A-8177-C022864524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Some common factors in cases of abuse.</a:t>
            </a:r>
          </a:p>
          <a:p>
            <a:r>
              <a:rPr lang="en-GB" altLang="en-US" b="0" i="0">
                <a:solidFill>
                  <a:srgbClr val="000000"/>
                </a:solidFill>
                <a:effectLst/>
                <a:latin typeface="Arial" panose="020B0604020202020204" pitchFamily="34" charset="0"/>
              </a:rPr>
              <a:t>This is NOT to say that these factors will result in child abuse</a:t>
            </a: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7FD5858C-DCB5-4816-9FC9-3DA32CC4F9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4454E085-4734-4C14-8413-AF9B111B4960}" type="slidenum">
              <a:rPr lang="cy-GB" altLang="en-US" sz="1200" smtClean="0">
                <a:latin typeface="Arial" panose="020B0604020202020204" pitchFamily="34" charset="0"/>
              </a:rPr>
              <a:pPr/>
              <a:t>23</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Babies under 1 are 8 times more likely than any other age to be a victim of abuse</a:t>
            </a:r>
          </a:p>
          <a:p>
            <a:r>
              <a:rPr lang="en-GB" err="1"/>
              <a:t>Nealry</a:t>
            </a:r>
            <a:r>
              <a:rPr lang="en-GB"/>
              <a:t> half of all serious case reviews and child practice reviews are on babies under 1.</a:t>
            </a:r>
          </a:p>
          <a:p>
            <a:r>
              <a:rPr lang="en-GB"/>
              <a:t>These groups are often treated differently, don’t receive the same education, have the same understanding of rights, rely on others etc.</a:t>
            </a:r>
          </a:p>
        </p:txBody>
      </p:sp>
      <p:sp>
        <p:nvSpPr>
          <p:cNvPr id="4" name="Slide Number Placeholder 3"/>
          <p:cNvSpPr>
            <a:spLocks noGrp="1"/>
          </p:cNvSpPr>
          <p:nvPr>
            <p:ph type="sldNum" sz="quarter" idx="5"/>
          </p:nvPr>
        </p:nvSpPr>
        <p:spPr/>
        <p:txBody>
          <a:bodyPr/>
          <a:lstStyle/>
          <a:p>
            <a:pPr>
              <a:defRPr/>
            </a:pPr>
            <a:fld id="{7ECEB0C7-B098-4262-88AD-B9550766139A}" type="slidenum">
              <a:rPr lang="cy-GB" altLang="en-US" smtClean="0"/>
              <a:pPr>
                <a:defRPr/>
              </a:pPr>
              <a:t>24</a:t>
            </a:fld>
            <a:endParaRPr lang="cy-GB" altLang="en-US"/>
          </a:p>
        </p:txBody>
      </p:sp>
    </p:spTree>
    <p:extLst>
      <p:ext uri="{BB962C8B-B14F-4D97-AF65-F5344CB8AC3E}">
        <p14:creationId xmlns:p14="http://schemas.microsoft.com/office/powerpoint/2010/main" val="12743031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D4A7CAED-F1AB-4322-920D-5DEEA38FA59A}"/>
              </a:ext>
            </a:extLst>
          </p:cNvPr>
          <p:cNvSpPr>
            <a:spLocks noGrp="1" noRot="1" noChangeAspect="1" noChangeArrowheads="1" noTextEdit="1"/>
          </p:cNvSpPr>
          <p:nvPr>
            <p:ph type="sldImg"/>
          </p:nvPr>
        </p:nvSpPr>
        <p:spPr>
          <a:ln/>
        </p:spPr>
      </p:sp>
      <p:sp>
        <p:nvSpPr>
          <p:cNvPr id="64515" name="Notes Placeholder 2">
            <a:extLst>
              <a:ext uri="{FF2B5EF4-FFF2-40B4-BE49-F238E27FC236}">
                <a16:creationId xmlns:a16="http://schemas.microsoft.com/office/drawing/2014/main" id="{49B16AF8-524D-4A75-95B4-ED56A5988E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0" i="0">
                <a:solidFill>
                  <a:srgbClr val="000000"/>
                </a:solidFill>
                <a:effectLst/>
                <a:latin typeface="Arial" panose="020B0604020202020204" pitchFamily="34" charset="0"/>
              </a:rPr>
              <a:t>Good practice if any suspicions arise.</a:t>
            </a:r>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57F51436-C5C8-49F0-BFCC-B5E90BFDEF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D815DEA-5492-477D-ABFB-2860665429B7}" type="slidenum">
              <a:rPr lang="cy-GB" altLang="en-US" sz="1200" smtClean="0">
                <a:latin typeface="Arial" panose="020B0604020202020204" pitchFamily="34" charset="0"/>
              </a:rPr>
              <a:pPr/>
              <a:t>25</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340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pPr>
              <a:defRPr/>
            </a:pPr>
            <a:fld id="{8320F154-838B-4645-A54A-0B06BCFAF34E}" type="datetimeFigureOut">
              <a:rPr lang="en-GB" smtClean="0"/>
              <a:pPr>
                <a:defRPr/>
              </a:pPr>
              <a:t>23/10/2025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pPr>
              <a:defRPr/>
            </a:pPr>
            <a:fld id="{602DDC28-9795-4A66-857B-48C8F9C91B78}" type="slidenum">
              <a:rPr lang="en-GB" altLang="en-US" smtClean="0"/>
              <a:pPr>
                <a:defRPr/>
              </a:pPr>
              <a:t>‹#›</a:t>
            </a:fld>
            <a:endParaRPr lang="en-GB" altLang="en-US"/>
          </a:p>
        </p:txBody>
      </p:sp>
    </p:spTree>
    <p:extLst>
      <p:ext uri="{BB962C8B-B14F-4D97-AF65-F5344CB8AC3E}">
        <p14:creationId xmlns:p14="http://schemas.microsoft.com/office/powerpoint/2010/main" val="1724535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pPr>
              <a:defRPr/>
            </a:pPr>
            <a:fld id="{97F95397-3243-4A5C-B745-0B73CAD2D40B}" type="datetimeFigureOut">
              <a:rPr lang="en-GB" smtClean="0"/>
              <a:pPr>
                <a:defRPr/>
              </a:pPr>
              <a:t>23/10/2025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pPr>
              <a:defRPr/>
            </a:pPr>
            <a:fld id="{F02305C4-4F8F-4953-A882-CC3F32750457}" type="slidenum">
              <a:rPr lang="en-GB" altLang="en-US" smtClean="0"/>
              <a:pPr>
                <a:defRPr/>
              </a:pPr>
              <a:t>‹#›</a:t>
            </a:fld>
            <a:endParaRPr lang="en-GB" altLang="en-US"/>
          </a:p>
        </p:txBody>
      </p:sp>
    </p:spTree>
    <p:extLst>
      <p:ext uri="{BB962C8B-B14F-4D97-AF65-F5344CB8AC3E}">
        <p14:creationId xmlns:p14="http://schemas.microsoft.com/office/powerpoint/2010/main" val="1381365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pPr>
              <a:defRPr/>
            </a:pPr>
            <a:fld id="{4B9CEE7F-B93C-4436-9842-F8F6D75F749B}" type="datetimeFigureOut">
              <a:rPr lang="en-GB" smtClean="0"/>
              <a:pPr>
                <a:defRPr/>
              </a:pPr>
              <a:t>23/10/2025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pPr>
              <a:defRPr/>
            </a:pPr>
            <a:fld id="{3D44A2D0-C9D8-4BB3-8B62-4FB3607DE6EB}" type="slidenum">
              <a:rPr lang="en-GB" altLang="en-US" smtClean="0"/>
              <a:pPr>
                <a:defRPr/>
              </a:pPr>
              <a:t>‹#›</a:t>
            </a:fld>
            <a:endParaRPr lang="en-GB" altLang="en-US"/>
          </a:p>
        </p:txBody>
      </p:sp>
    </p:spTree>
    <p:extLst>
      <p:ext uri="{BB962C8B-B14F-4D97-AF65-F5344CB8AC3E}">
        <p14:creationId xmlns:p14="http://schemas.microsoft.com/office/powerpoint/2010/main" val="1602519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a:extLst>
              <a:ext uri="{FF2B5EF4-FFF2-40B4-BE49-F238E27FC236}">
                <a16:creationId xmlns:a16="http://schemas.microsoft.com/office/drawing/2014/main" id="{7A2B209E-98F5-4335-A1CB-CD093C4E7D35}"/>
              </a:ext>
            </a:extLst>
          </p:cNvPr>
          <p:cNvSpPr>
            <a:spLocks noGrp="1" noChangeArrowheads="1"/>
          </p:cNvSpPr>
          <p:nvPr>
            <p:ph type="dt" sz="half" idx="10"/>
          </p:nvPr>
        </p:nvSpPr>
        <p:spPr/>
        <p:txBody>
          <a:bodyPr/>
          <a:lstStyle>
            <a:lvl1pPr>
              <a:defRPr/>
            </a:lvl1pPr>
          </a:lstStyle>
          <a:p>
            <a:pPr>
              <a:defRPr/>
            </a:pPr>
            <a:endParaRPr lang="en-GB"/>
          </a:p>
        </p:txBody>
      </p:sp>
      <p:sp>
        <p:nvSpPr>
          <p:cNvPr id="7" name="Rectangle 5">
            <a:extLst>
              <a:ext uri="{FF2B5EF4-FFF2-40B4-BE49-F238E27FC236}">
                <a16:creationId xmlns:a16="http://schemas.microsoft.com/office/drawing/2014/main" id="{473B1376-4233-4384-84F7-DAB01630EBAB}"/>
              </a:ext>
            </a:extLst>
          </p:cNvPr>
          <p:cNvSpPr>
            <a:spLocks noGrp="1" noChangeArrowheads="1"/>
          </p:cNvSpPr>
          <p:nvPr>
            <p:ph type="ftr" sz="quarter" idx="11"/>
          </p:nvPr>
        </p:nvSpPr>
        <p:spPr>
          <a:xfrm>
            <a:off x="3124200" y="6245225"/>
            <a:ext cx="2895600" cy="476250"/>
          </a:xfrm>
          <a:prstGeom prst="rect">
            <a:avLst/>
          </a:prstGeom>
        </p:spPr>
        <p:txBody>
          <a:bodyPr/>
          <a:lstStyle>
            <a:lvl1pPr>
              <a:defRPr>
                <a:latin typeface="Times" charset="0"/>
                <a:ea typeface="MS PGothic" panose="020B0600070205080204" pitchFamily="34" charset="-128"/>
              </a:defRPr>
            </a:lvl1pPr>
          </a:lstStyle>
          <a:p>
            <a:pPr>
              <a:defRPr/>
            </a:pPr>
            <a:endParaRPr lang="en-GB"/>
          </a:p>
        </p:txBody>
      </p:sp>
      <p:sp>
        <p:nvSpPr>
          <p:cNvPr id="8" name="Rectangle 6">
            <a:extLst>
              <a:ext uri="{FF2B5EF4-FFF2-40B4-BE49-F238E27FC236}">
                <a16:creationId xmlns:a16="http://schemas.microsoft.com/office/drawing/2014/main" id="{29CBC3C4-05D0-47F6-9986-BC52AC5F4E56}"/>
              </a:ext>
            </a:extLst>
          </p:cNvPr>
          <p:cNvSpPr>
            <a:spLocks noGrp="1" noChangeArrowheads="1"/>
          </p:cNvSpPr>
          <p:nvPr>
            <p:ph type="sldNum" sz="quarter" idx="12"/>
          </p:nvPr>
        </p:nvSpPr>
        <p:spPr/>
        <p:txBody>
          <a:bodyPr/>
          <a:lstStyle>
            <a:lvl1pPr>
              <a:defRPr/>
            </a:lvl1pPr>
          </a:lstStyle>
          <a:p>
            <a:pPr>
              <a:defRPr/>
            </a:pPr>
            <a:fld id="{60F3FA49-5F53-49A2-8A19-7C139CAC37E8}" type="slidenum">
              <a:rPr lang="en-GB" altLang="en-US"/>
              <a:pPr>
                <a:defRPr/>
              </a:pPr>
              <a:t>‹#›</a:t>
            </a:fld>
            <a:endParaRPr lang="en-GB" altLang="en-US"/>
          </a:p>
        </p:txBody>
      </p:sp>
    </p:spTree>
    <p:extLst>
      <p:ext uri="{BB962C8B-B14F-4D97-AF65-F5344CB8AC3E}">
        <p14:creationId xmlns:p14="http://schemas.microsoft.com/office/powerpoint/2010/main" val="3126456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pPr>
              <a:defRPr/>
            </a:pPr>
            <a:fld id="{1D0B2BCE-63F2-4EB9-BC03-6F331B723981}" type="datetimeFigureOut">
              <a:rPr lang="en-GB" smtClean="0"/>
              <a:pPr>
                <a:defRPr/>
              </a:pPr>
              <a:t>23/10/2025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pPr>
              <a:defRPr/>
            </a:pPr>
            <a:fld id="{C10DD1DB-1102-4966-9AA0-1C2BCBD68A94}" type="slidenum">
              <a:rPr lang="en-GB" altLang="en-US" smtClean="0"/>
              <a:pPr>
                <a:defRPr/>
              </a:pPr>
              <a:t>‹#›</a:t>
            </a:fld>
            <a:endParaRPr lang="en-GB" altLang="en-US"/>
          </a:p>
        </p:txBody>
      </p:sp>
    </p:spTree>
    <p:extLst>
      <p:ext uri="{BB962C8B-B14F-4D97-AF65-F5344CB8AC3E}">
        <p14:creationId xmlns:p14="http://schemas.microsoft.com/office/powerpoint/2010/main" val="979647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pPr>
              <a:defRPr/>
            </a:pPr>
            <a:fld id="{ABF3066C-81A9-4697-BCDF-327013017FCF}" type="datetimeFigureOut">
              <a:rPr lang="en-GB" smtClean="0"/>
              <a:pPr>
                <a:defRPr/>
              </a:pPr>
              <a:t>23/10/2025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pPr>
              <a:defRPr/>
            </a:pPr>
            <a:fld id="{90992AD3-B87E-4FB5-BE34-98F61798D780}" type="slidenum">
              <a:rPr lang="en-GB" altLang="en-US" smtClean="0"/>
              <a:pPr>
                <a:defRPr/>
              </a:pPr>
              <a:t>‹#›</a:t>
            </a:fld>
            <a:endParaRPr lang="en-GB" altLang="en-US"/>
          </a:p>
        </p:txBody>
      </p:sp>
    </p:spTree>
    <p:extLst>
      <p:ext uri="{BB962C8B-B14F-4D97-AF65-F5344CB8AC3E}">
        <p14:creationId xmlns:p14="http://schemas.microsoft.com/office/powerpoint/2010/main" val="3700648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05499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7559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0823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1813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54482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57441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0.xml"/><Relationship Id="rId7"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3360551559"/>
      </p:ext>
    </p:extLst>
  </p:cSld>
  <p:clrMap bg1="lt1" tx1="dk1" bg2="lt2" tx2="dk2" accent1="accent1" accent2="accent2" accent3="accent3" accent4="accent4" accent5="accent5" accent6="accent6" hlink="hlink" folHlink="folHlink"/>
  <p:sldLayoutIdLst>
    <p:sldLayoutId id="2147484399" r:id="rId1"/>
    <p:sldLayoutId id="2147484400" r:id="rId2"/>
    <p:sldLayoutId id="2147484401" r:id="rId3"/>
    <p:sldLayoutId id="2147484402" r:id="rId4"/>
    <p:sldLayoutId id="2147484403" r:id="rId5"/>
    <p:sldLayoutId id="2147484404" r:id="rId6"/>
    <p:sldLayoutId id="214748440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28376215"/>
      </p:ext>
    </p:extLst>
  </p:cSld>
  <p:clrMap bg1="lt1" tx1="dk1" bg2="lt2" tx2="dk2" accent1="accent1" accent2="accent2" accent3="accent3" accent4="accent4" accent5="accent5" accent6="accent6" hlink="hlink" folHlink="folHlink"/>
  <p:sldLayoutIdLst>
    <p:sldLayoutId id="2147484421" r:id="rId1"/>
    <p:sldLayoutId id="2147484422" r:id="rId2"/>
    <p:sldLayoutId id="2147484423" r:id="rId3"/>
    <p:sldLayoutId id="2147484424" r:id="rId4"/>
    <p:sldLayoutId id="2147484425" r:id="rId5"/>
    <p:sldLayoutId id="214748442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j_5Hsz8DXAhWLbhQKHUZZDV0QjRwIBw&amp;url=http%3A%2F%2Fwww.bbc.co.uk%2Fnews%2Fuk-england-coventry-warwickshire-26672646&amp;psig=AOvVaw1MljEGd5D-zvzheKqqzZPZ&amp;ust=1510836801995359" TargetMode="External"/><Relationship Id="rId2" Type="http://schemas.openxmlformats.org/officeDocument/2006/relationships/notesSlide" Target="../notesSlides/notesSlide18.xml"/><Relationship Id="rId1" Type="http://schemas.openxmlformats.org/officeDocument/2006/relationships/slideLayout" Target="../slideLayouts/slideLayout9.xml"/><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UL6r6EhKGN0" TargetMode="External"/><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9.xml"/><Relationship Id="rId5" Type="http://schemas.openxmlformats.org/officeDocument/2006/relationships/image" Target="../media/image14.jpeg"/><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hyperlink" Target="https://www.nspcc.org.uk/"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D9125860-ADFE-4A3B-BDF8-02C79177434A}"/>
              </a:ext>
            </a:extLst>
          </p:cNvPr>
          <p:cNvSpPr>
            <a:spLocks noGrp="1"/>
          </p:cNvSpPr>
          <p:nvPr>
            <p:ph type="title"/>
          </p:nvPr>
        </p:nvSpPr>
        <p:spPr>
          <a:xfrm>
            <a:off x="677636" y="1535339"/>
            <a:ext cx="7886700" cy="1325563"/>
          </a:xfrm>
        </p:spPr>
        <p:txBody>
          <a:bodyPr>
            <a:normAutofit fontScale="90000"/>
          </a:bodyPr>
          <a:lstStyle/>
          <a:p>
            <a:pPr algn="ctr">
              <a:spcBef>
                <a:spcPts val="1000"/>
              </a:spcBef>
              <a:defRPr/>
            </a:pPr>
            <a:br>
              <a:rPr lang="cy-GB" altLang="en-US" sz="4000" dirty="0">
                <a:latin typeface="Lucida Sans" pitchFamily="34" charset="0"/>
              </a:rPr>
            </a:br>
            <a:br>
              <a:rPr lang="cy-GB" altLang="en-US" sz="4000" dirty="0">
                <a:latin typeface="Lucida Sans" pitchFamily="34" charset="0"/>
              </a:rPr>
            </a:br>
            <a:br>
              <a:rPr lang="cy-GB" altLang="en-US" sz="4000" dirty="0">
                <a:latin typeface="Lucida Sans" pitchFamily="34" charset="0"/>
              </a:rPr>
            </a:br>
            <a:r>
              <a:rPr lang="cy-GB" sz="4700" b="1" i="0" u="none" strike="noStrike" dirty="0">
                <a:solidFill>
                  <a:srgbClr val="000000"/>
                </a:solidFill>
                <a:effectLst/>
                <a:latin typeface="Arial"/>
                <a:cs typeface="Arial"/>
              </a:rPr>
              <a:t>ECEY5011/C</a:t>
            </a:r>
            <a:br>
              <a:rPr lang="cy-GB" sz="4700" b="0" i="0" dirty="0">
                <a:effectLst/>
                <a:latin typeface="Arial" panose="020B0604020202020204" pitchFamily="34" charset="0"/>
                <a:cs typeface="Arial" panose="020B0604020202020204" pitchFamily="34" charset="0"/>
              </a:rPr>
            </a:br>
            <a:r>
              <a:rPr lang="cy-GB" sz="4700" b="1" i="0" u="none" strike="noStrike" dirty="0">
                <a:solidFill>
                  <a:srgbClr val="000000"/>
                </a:solidFill>
                <a:effectLst/>
                <a:latin typeface="Arial"/>
                <a:cs typeface="Arial"/>
              </a:rPr>
              <a:t>Diogelu: arfer, deddfwriaeth a’r </a:t>
            </a:r>
            <a:r>
              <a:rPr lang="cy-GB" sz="4700" b="1" i="0" u="none" strike="noStrike" dirty="0" err="1">
                <a:solidFill>
                  <a:srgbClr val="000000"/>
                </a:solidFill>
                <a:effectLst/>
                <a:latin typeface="Arial"/>
                <a:cs typeface="Arial"/>
              </a:rPr>
              <a:t>tim</a:t>
            </a:r>
            <a:r>
              <a:rPr lang="cy-GB" sz="4700" b="1" i="0" u="none" strike="noStrike" dirty="0">
                <a:solidFill>
                  <a:srgbClr val="000000"/>
                </a:solidFill>
                <a:effectLst/>
                <a:latin typeface="Arial"/>
                <a:cs typeface="Arial"/>
              </a:rPr>
              <a:t> aml-ddisgyblaethol</a:t>
            </a:r>
            <a:r>
              <a:rPr lang="cy-GB" sz="4700" b="0" i="0" dirty="0">
                <a:solidFill>
                  <a:srgbClr val="000000"/>
                </a:solidFill>
                <a:effectLst/>
                <a:latin typeface="Arial"/>
                <a:cs typeface="Arial"/>
              </a:rPr>
              <a:t>​</a:t>
            </a:r>
            <a:br>
              <a:rPr lang="cy-GB" sz="4700" b="0" i="0" dirty="0">
                <a:effectLst/>
                <a:latin typeface="Arial" panose="020B0604020202020204" pitchFamily="34" charset="0"/>
                <a:cs typeface="Arial" panose="020B0604020202020204" pitchFamily="34" charset="0"/>
              </a:rPr>
            </a:br>
            <a:r>
              <a:rPr lang="cy-GB" sz="4700" b="1" u="none" strike="noStrike" dirty="0" err="1">
                <a:solidFill>
                  <a:schemeClr val="accent1">
                    <a:lumMod val="75000"/>
                  </a:schemeClr>
                </a:solidFill>
                <a:effectLst/>
                <a:latin typeface="Arial"/>
                <a:cs typeface="Arial"/>
              </a:rPr>
              <a:t>Safeguarding</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practice</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legislation</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and</a:t>
            </a:r>
            <a:r>
              <a:rPr lang="cy-GB" sz="4700" b="1" u="none" strike="noStrike" dirty="0">
                <a:solidFill>
                  <a:schemeClr val="accent1">
                    <a:lumMod val="75000"/>
                  </a:schemeClr>
                </a:solidFill>
                <a:effectLst/>
                <a:latin typeface="Arial"/>
                <a:cs typeface="Arial"/>
              </a:rPr>
              <a:t> the </a:t>
            </a:r>
            <a:r>
              <a:rPr lang="cy-GB" sz="4700" b="1" u="none" strike="noStrike" dirty="0" err="1">
                <a:solidFill>
                  <a:schemeClr val="accent1">
                    <a:lumMod val="75000"/>
                  </a:schemeClr>
                </a:solidFill>
                <a:effectLst/>
                <a:latin typeface="Arial"/>
                <a:cs typeface="Arial"/>
              </a:rPr>
              <a:t>multi-disciplinary</a:t>
            </a:r>
            <a:r>
              <a:rPr lang="cy-GB" sz="4700" b="1" u="none" strike="noStrike" dirty="0">
                <a:solidFill>
                  <a:schemeClr val="accent1">
                    <a:lumMod val="75000"/>
                  </a:schemeClr>
                </a:solidFill>
                <a:effectLst/>
                <a:latin typeface="Arial"/>
                <a:cs typeface="Arial"/>
              </a:rPr>
              <a:t> </a:t>
            </a:r>
            <a:r>
              <a:rPr lang="cy-GB" sz="4700" b="1" u="none" strike="noStrike" dirty="0" err="1">
                <a:solidFill>
                  <a:schemeClr val="accent1">
                    <a:lumMod val="75000"/>
                  </a:schemeClr>
                </a:solidFill>
                <a:effectLst/>
                <a:latin typeface="Arial"/>
                <a:cs typeface="Arial"/>
              </a:rPr>
              <a:t>team</a:t>
            </a:r>
            <a:r>
              <a:rPr lang="cy-GB" sz="4700" b="0" dirty="0">
                <a:solidFill>
                  <a:schemeClr val="accent6">
                    <a:lumMod val="75000"/>
                  </a:schemeClr>
                </a:solidFill>
                <a:effectLst/>
                <a:latin typeface="Arial"/>
                <a:cs typeface="Arial"/>
              </a:rPr>
              <a:t>​</a:t>
            </a:r>
            <a:br>
              <a:rPr lang="cy-GB" sz="4700" b="0" i="0" dirty="0">
                <a:effectLst/>
                <a:latin typeface="Arial" panose="020B0604020202020204" pitchFamily="34" charset="0"/>
                <a:cs typeface="Arial" panose="020B0604020202020204" pitchFamily="34" charset="0"/>
              </a:rPr>
            </a:br>
            <a:r>
              <a:rPr lang="cy-GB" sz="4700" b="1" i="0" u="none" strike="noStrike" dirty="0">
                <a:solidFill>
                  <a:srgbClr val="000000"/>
                </a:solidFill>
                <a:effectLst/>
                <a:latin typeface="Arial"/>
                <a:cs typeface="Arial"/>
              </a:rPr>
              <a:t>Darlith </a:t>
            </a:r>
            <a:r>
              <a:rPr lang="cy-GB" sz="4700" b="1" dirty="0">
                <a:solidFill>
                  <a:srgbClr val="000000"/>
                </a:solidFill>
                <a:latin typeface="Arial"/>
                <a:cs typeface="Arial"/>
              </a:rPr>
              <a:t>8</a:t>
            </a:r>
            <a:br>
              <a:rPr lang="cy-GB" sz="4700" b="0" i="0" dirty="0">
                <a:effectLst/>
                <a:latin typeface="Arial" panose="020B0604020202020204" pitchFamily="34" charset="0"/>
                <a:cs typeface="Arial" panose="020B0604020202020204" pitchFamily="34" charset="0"/>
              </a:rPr>
            </a:br>
            <a:r>
              <a:rPr lang="cy-GB" sz="4700" b="1" dirty="0" err="1">
                <a:solidFill>
                  <a:schemeClr val="accent1">
                    <a:lumMod val="75000"/>
                  </a:schemeClr>
                </a:solidFill>
                <a:latin typeface="Arial"/>
                <a:cs typeface="Arial"/>
              </a:rPr>
              <a:t>Lecture</a:t>
            </a:r>
            <a:r>
              <a:rPr lang="cy-GB" sz="4700" b="1" dirty="0">
                <a:solidFill>
                  <a:schemeClr val="accent1">
                    <a:lumMod val="75000"/>
                  </a:schemeClr>
                </a:solidFill>
                <a:latin typeface="Arial"/>
                <a:cs typeface="Arial"/>
              </a:rPr>
              <a:t> 8</a:t>
            </a:r>
            <a:br>
              <a:rPr lang="cy-GB" sz="4700" b="1" i="0" u="none" strike="noStrike" dirty="0">
                <a:effectLst/>
                <a:latin typeface="Arial" panose="020B0604020202020204" pitchFamily="34" charset="0"/>
                <a:cs typeface="Arial" panose="020B0604020202020204" pitchFamily="34" charset="0"/>
              </a:rPr>
            </a:br>
            <a:r>
              <a:rPr lang="cy-GB" sz="4700" b="1" i="0" u="none" strike="noStrike" dirty="0">
                <a:effectLst/>
                <a:latin typeface="Arial"/>
                <a:cs typeface="Arial"/>
              </a:rPr>
              <a:t>Achosion</a:t>
            </a:r>
            <a:br>
              <a:rPr lang="cy-GB" sz="4700" b="1" i="0" u="none" strike="noStrike" dirty="0">
                <a:effectLst/>
                <a:latin typeface="Arial" panose="020B0604020202020204" pitchFamily="34" charset="0"/>
                <a:cs typeface="Arial" panose="020B0604020202020204" pitchFamily="34" charset="0"/>
              </a:rPr>
            </a:br>
            <a:r>
              <a:rPr lang="cy-GB" sz="4700" b="1" u="none" strike="noStrike" dirty="0" err="1">
                <a:solidFill>
                  <a:schemeClr val="accent1">
                    <a:lumMod val="75000"/>
                  </a:schemeClr>
                </a:solidFill>
                <a:effectLst/>
                <a:latin typeface="Arial"/>
                <a:cs typeface="Arial"/>
              </a:rPr>
              <a:t>Causes</a:t>
            </a:r>
            <a:endParaRPr lang="en-US" altLang="en-US" sz="4700" dirty="0">
              <a:solidFill>
                <a:schemeClr val="accent1">
                  <a:lumMod val="75000"/>
                </a:schemeClr>
              </a:solidFill>
              <a:latin typeface="Arial"/>
              <a:cs typeface="Arial"/>
            </a:endParaRP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41F4-A4E4-4297-B46E-B90CFC49C99C}"/>
              </a:ext>
            </a:extLst>
          </p:cNvPr>
          <p:cNvSpPr>
            <a:spLocks noGrp="1"/>
          </p:cNvSpPr>
          <p:nvPr>
            <p:ph type="title"/>
          </p:nvPr>
        </p:nvSpPr>
        <p:spPr>
          <a:xfrm>
            <a:off x="628650" y="969282"/>
            <a:ext cx="7886700" cy="1325563"/>
          </a:xfrm>
        </p:spPr>
        <p:txBody>
          <a:bodyPr>
            <a:noAutofit/>
          </a:bodyPr>
          <a:lstStyle/>
          <a:p>
            <a:pPr algn="ctr">
              <a:defRPr/>
            </a:pPr>
            <a:r>
              <a:rPr lang="en-GB" sz="4400" b="1" dirty="0" err="1">
                <a:latin typeface="Arial" panose="020B0604020202020204" pitchFamily="34" charset="0"/>
                <a:cs typeface="Arial" panose="020B0604020202020204" pitchFamily="34" charset="0"/>
              </a:rPr>
              <a:t>Sgiliau</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Cyflogadwyedd</a:t>
            </a:r>
            <a:r>
              <a:rPr lang="en-GB" sz="4400" b="1" dirty="0">
                <a:latin typeface="Arial" panose="020B0604020202020204" pitchFamily="34" charset="0"/>
                <a:cs typeface="Arial" panose="020B0604020202020204" pitchFamily="34" charset="0"/>
              </a:rPr>
              <a:t>/</a:t>
            </a:r>
            <a:r>
              <a:rPr lang="en-GB" sz="4400" b="1" dirty="0" err="1">
                <a:latin typeface="Arial" panose="020B0604020202020204" pitchFamily="34" charset="0"/>
                <a:cs typeface="Arial" panose="020B0604020202020204" pitchFamily="34" charset="0"/>
              </a:rPr>
              <a:t>Trosglwyddadwy</a:t>
            </a:r>
            <a:br>
              <a:rPr lang="en-GB"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Employability/Transferable Skills</a:t>
            </a:r>
            <a:endParaRPr lang="en-US" sz="4400" b="1" dirty="0">
              <a:solidFill>
                <a:schemeClr val="accent1">
                  <a:lumMod val="75000"/>
                </a:schemeClr>
              </a:solidFill>
              <a:latin typeface="Arial" panose="020B0604020202020204" pitchFamily="34" charset="0"/>
              <a:cs typeface="Arial" panose="020B0604020202020204" pitchFamily="34" charset="0"/>
            </a:endParaRPr>
          </a:p>
        </p:txBody>
      </p:sp>
      <p:sp>
        <p:nvSpPr>
          <p:cNvPr id="17411" name="Content Placeholder 2">
            <a:extLst>
              <a:ext uri="{FF2B5EF4-FFF2-40B4-BE49-F238E27FC236}">
                <a16:creationId xmlns:a16="http://schemas.microsoft.com/office/drawing/2014/main" id="{3CB7BBBC-4408-416F-8230-0A96ADA283CA}"/>
              </a:ext>
            </a:extLst>
          </p:cNvPr>
          <p:cNvSpPr>
            <a:spLocks noGrp="1"/>
          </p:cNvSpPr>
          <p:nvPr>
            <p:ph sz="half" idx="1"/>
          </p:nvPr>
        </p:nvSpPr>
        <p:spPr>
          <a:xfrm>
            <a:off x="541564" y="2990397"/>
            <a:ext cx="3867150" cy="3809862"/>
          </a:xfrm>
        </p:spPr>
        <p:txBody>
          <a:bodyPr/>
          <a:lstStyle/>
          <a:p>
            <a:endParaRPr lang="en-GB" altLang="en-US"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Trefniadaeth</a:t>
            </a: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werthuso</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Ymwybyddiaeth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personol</a:t>
            </a:r>
            <a:endParaRPr lang="en-GB" altLang="en-US" sz="2400" dirty="0">
              <a:latin typeface="Arial" panose="020B0604020202020204" pitchFamily="34" charset="0"/>
              <a:cs typeface="Arial" panose="020B0604020202020204" pitchFamily="34" charset="0"/>
            </a:endParaRPr>
          </a:p>
        </p:txBody>
      </p:sp>
      <p:sp>
        <p:nvSpPr>
          <p:cNvPr id="17412" name="Content Placeholder 3">
            <a:extLst>
              <a:ext uri="{FF2B5EF4-FFF2-40B4-BE49-F238E27FC236}">
                <a16:creationId xmlns:a16="http://schemas.microsoft.com/office/drawing/2014/main" id="{56EF29CB-3AEB-4D09-9980-A309E051CC45}"/>
              </a:ext>
            </a:extLst>
          </p:cNvPr>
          <p:cNvSpPr>
            <a:spLocks noGrp="1"/>
          </p:cNvSpPr>
          <p:nvPr>
            <p:ph sz="half" idx="2"/>
          </p:nvPr>
        </p:nvSpPr>
        <p:spPr>
          <a:xfrm>
            <a:off x="4735286" y="2990397"/>
            <a:ext cx="3867150" cy="3809862"/>
          </a:xfrm>
        </p:spPr>
        <p:txBody>
          <a:bodyPr/>
          <a:lstStyle/>
          <a:p>
            <a:endParaRPr lang="en-GB" altLang="en-US" dirty="0">
              <a:solidFill>
                <a:srgbClr val="0000FF"/>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Organisation</a:t>
            </a:r>
          </a:p>
          <a:p>
            <a:r>
              <a:rPr lang="en-GB" altLang="en-US" sz="2400" dirty="0">
                <a:solidFill>
                  <a:schemeClr val="accent1">
                    <a:lumMod val="75000"/>
                  </a:schemeClr>
                </a:solidFill>
                <a:latin typeface="Arial" panose="020B0604020202020204" pitchFamily="34" charset="0"/>
                <a:cs typeface="Arial" panose="020B0604020202020204" pitchFamily="34" charset="0"/>
              </a:rPr>
              <a:t>Ability to evaluate</a:t>
            </a:r>
          </a:p>
          <a:p>
            <a:r>
              <a:rPr lang="en-GB" altLang="en-US" sz="2400" dirty="0">
                <a:solidFill>
                  <a:schemeClr val="accent1">
                    <a:lumMod val="75000"/>
                  </a:schemeClr>
                </a:solidFill>
                <a:latin typeface="Arial" panose="020B0604020202020204" pitchFamily="34" charset="0"/>
                <a:cs typeface="Arial" panose="020B0604020202020204" pitchFamily="34" charset="0"/>
              </a:rPr>
              <a:t>Personal awareness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3A47-606C-4521-B0D1-EF75B33B187D}"/>
              </a:ext>
            </a:extLst>
          </p:cNvPr>
          <p:cNvSpPr>
            <a:spLocks noGrp="1"/>
          </p:cNvSpPr>
          <p:nvPr>
            <p:ph type="title"/>
          </p:nvPr>
        </p:nvSpPr>
        <p:spPr>
          <a:xfrm>
            <a:off x="628650" y="561068"/>
            <a:ext cx="7886700" cy="1325563"/>
          </a:xfrm>
        </p:spPr>
        <p:txBody>
          <a:bodyPr>
            <a:noAutofit/>
          </a:bodyPr>
          <a:lstStyle/>
          <a:p>
            <a:pPr algn="ctr">
              <a:defRPr/>
            </a:pPr>
            <a:r>
              <a:rPr lang="en-GB" sz="4400" dirty="0" err="1">
                <a:latin typeface="Arial" panose="020B0604020202020204" pitchFamily="34" charset="0"/>
                <a:cs typeface="Arial" panose="020B0604020202020204" pitchFamily="34" charset="0"/>
              </a:rPr>
              <a:t>Rhaglen</a:t>
            </a:r>
            <a:r>
              <a:rPr lang="en-GB" sz="4400"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Ymarferydd</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Blynyddoedd</a:t>
            </a:r>
            <a:r>
              <a:rPr lang="en-GB" sz="4400" b="1" dirty="0">
                <a:latin typeface="Arial" panose="020B0604020202020204" pitchFamily="34" charset="0"/>
                <a:cs typeface="Arial" panose="020B0604020202020204" pitchFamily="34" charset="0"/>
              </a:rPr>
              <a:t> </a:t>
            </a:r>
            <a:r>
              <a:rPr lang="en-GB" sz="4400" b="1" dirty="0" err="1">
                <a:latin typeface="Arial" panose="020B0604020202020204" pitchFamily="34" charset="0"/>
                <a:cs typeface="Arial" panose="020B0604020202020204" pitchFamily="34" charset="0"/>
              </a:rPr>
              <a:t>Cynnar</a:t>
            </a:r>
            <a:br>
              <a:rPr lang="en-GB" sz="4400"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Early Years Practitioner </a:t>
            </a:r>
            <a:r>
              <a:rPr lang="en-GB" sz="4400" dirty="0">
                <a:solidFill>
                  <a:schemeClr val="accent1">
                    <a:lumMod val="75000"/>
                  </a:schemeClr>
                </a:solidFill>
                <a:latin typeface="Arial" panose="020B0604020202020204" pitchFamily="34" charset="0"/>
                <a:cs typeface="Arial" panose="020B0604020202020204" pitchFamily="34" charset="0"/>
              </a:rPr>
              <a:t>programme</a:t>
            </a:r>
            <a:endParaRPr lang="en-US" sz="4400"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31CC4C-69E1-4DC6-B240-419A542D8910}"/>
              </a:ext>
            </a:extLst>
          </p:cNvPr>
          <p:cNvSpPr>
            <a:spLocks noGrp="1"/>
          </p:cNvSpPr>
          <p:nvPr>
            <p:ph sz="half" idx="1"/>
          </p:nvPr>
        </p:nvSpPr>
        <p:spPr>
          <a:xfrm>
            <a:off x="503464" y="2440668"/>
            <a:ext cx="3867150" cy="3809862"/>
          </a:xfrm>
        </p:spPr>
        <p:txBody>
          <a:bodyPr/>
          <a:lstStyle/>
          <a:p>
            <a:pPr marL="0" indent="0">
              <a:buNone/>
              <a:defRPr/>
            </a:pPr>
            <a:r>
              <a:rPr lang="en-GB" sz="2400" dirty="0" err="1">
                <a:latin typeface="Arial" panose="020B0604020202020204" pitchFamily="34" charset="0"/>
                <a:cs typeface="Arial" panose="020B0604020202020204" pitchFamily="34" charset="0"/>
              </a:rPr>
              <a:t>Meini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prawf</a:t>
            </a:r>
            <a:r>
              <a:rPr lang="en-GB" sz="2400" dirty="0">
                <a:latin typeface="Arial" panose="020B0604020202020204" pitchFamily="34" charset="0"/>
                <a:cs typeface="Arial" panose="020B0604020202020204" pitchFamily="34" charset="0"/>
              </a:rPr>
              <a:t> y NOS a </a:t>
            </a:r>
            <a:r>
              <a:rPr lang="en-GB" sz="2400" dirty="0" err="1">
                <a:latin typeface="Arial" panose="020B0604020202020204" pitchFamily="34" charset="0"/>
                <a:cs typeface="Arial" panose="020B0604020202020204" pitchFamily="34" charset="0"/>
              </a:rPr>
              <a:t>gyflawnwyd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ddarlith</a:t>
            </a:r>
            <a:r>
              <a:rPr lang="en-GB" sz="2400" dirty="0">
                <a:latin typeface="Arial" panose="020B0604020202020204" pitchFamily="34" charset="0"/>
                <a:cs typeface="Arial" panose="020B0604020202020204" pitchFamily="34" charset="0"/>
              </a:rPr>
              <a:t> hon:</a:t>
            </a:r>
          </a:p>
          <a:p>
            <a:pPr marL="0" indent="0">
              <a:buFont typeface="Arial" panose="020B0604020202020204" pitchFamily="34" charset="0"/>
              <a:buNone/>
              <a:defRPr/>
            </a:pPr>
            <a:r>
              <a:rPr lang="en-GB" sz="2400" dirty="0" err="1">
                <a:latin typeface="Arial" panose="020B0604020202020204" pitchFamily="34" charset="0"/>
                <a:cs typeface="Arial" panose="020B0604020202020204" pitchFamily="34" charset="0"/>
              </a:rPr>
              <a:t>Craidd</a:t>
            </a:r>
            <a:r>
              <a:rPr lang="en-GB" sz="2400" dirty="0">
                <a:latin typeface="Arial" panose="020B0604020202020204" pitchFamily="34" charset="0"/>
                <a:cs typeface="Arial" panose="020B0604020202020204" pitchFamily="34" charset="0"/>
              </a:rPr>
              <a:t> – </a:t>
            </a:r>
            <a:r>
              <a:rPr lang="en-GB" altLang="en-US" sz="2400" dirty="0">
                <a:latin typeface="Arial" pitchFamily="34" charset="0"/>
                <a:cs typeface="Arial" pitchFamily="34" charset="0"/>
              </a:rPr>
              <a:t>K34, K39</a:t>
            </a:r>
          </a:p>
          <a:p>
            <a:pPr marL="0" indent="0">
              <a:buFont typeface="Arial" panose="020B0604020202020204" pitchFamily="34" charset="0"/>
              <a:buNone/>
              <a:defRPr/>
            </a:pPr>
            <a:r>
              <a:rPr lang="en-GB" altLang="en-US" sz="2400" dirty="0">
                <a:latin typeface="Arial" pitchFamily="34" charset="0"/>
                <a:cs typeface="Arial" pitchFamily="34" charset="0"/>
              </a:rPr>
              <a:t>SCD CCLD 0417 </a:t>
            </a:r>
          </a:p>
          <a:p>
            <a:pPr marL="0" indent="0">
              <a:buFont typeface="Arial" panose="020B0604020202020204" pitchFamily="34" charset="0"/>
              <a:buNone/>
              <a:defRPr/>
            </a:pPr>
            <a:r>
              <a:rPr lang="en-GB" altLang="en-US" sz="2400" dirty="0">
                <a:latin typeface="Arial" pitchFamily="34" charset="0"/>
                <a:cs typeface="Arial" pitchFamily="34" charset="0"/>
              </a:rPr>
              <a:t>K63</a:t>
            </a:r>
          </a:p>
          <a:p>
            <a:pPr marL="0" indent="0">
              <a:buFont typeface="Arial" panose="020B0604020202020204" pitchFamily="34" charset="0"/>
              <a:buNone/>
              <a:defRPr/>
            </a:pPr>
            <a:r>
              <a:rPr lang="en-GB" altLang="en-US" sz="2400" dirty="0">
                <a:latin typeface="Arial" pitchFamily="34" charset="0"/>
                <a:cs typeface="Arial" pitchFamily="34" charset="0"/>
              </a:rPr>
              <a:t>SCD HSC 0044</a:t>
            </a:r>
          </a:p>
          <a:p>
            <a:pPr marL="0" indent="0">
              <a:buFont typeface="Arial" panose="020B0604020202020204" pitchFamily="34" charset="0"/>
              <a:buNone/>
              <a:defRPr/>
            </a:pPr>
            <a:r>
              <a:rPr lang="en-GB" altLang="en-US" sz="2400" dirty="0">
                <a:latin typeface="Arial" pitchFamily="34" charset="0"/>
                <a:cs typeface="Arial" pitchFamily="34" charset="0"/>
              </a:rPr>
              <a:t>K56 </a:t>
            </a:r>
            <a:endParaRPr lang="en-US" altLang="en-US" sz="2400" dirty="0">
              <a:latin typeface="Arial" pitchFamily="34" charset="0"/>
              <a:cs typeface="Arial" pitchFamily="34" charset="0"/>
            </a:endParaRPr>
          </a:p>
          <a:p>
            <a:pPr marL="0" indent="0">
              <a:buFont typeface="Arial" panose="020B0604020202020204" pitchFamily="34" charset="0"/>
              <a:buNone/>
              <a:defRPr/>
            </a:pPr>
            <a:endParaRPr lang="en-GB" dirty="0">
              <a:latin typeface="Arial" panose="020B0604020202020204" pitchFamily="34" charset="0"/>
              <a:cs typeface="Arial" panose="020B0604020202020204" pitchFamily="34" charset="0"/>
            </a:endParaRPr>
          </a:p>
        </p:txBody>
      </p:sp>
      <p:sp>
        <p:nvSpPr>
          <p:cNvPr id="19460" name="Content Placeholder 3">
            <a:extLst>
              <a:ext uri="{FF2B5EF4-FFF2-40B4-BE49-F238E27FC236}">
                <a16:creationId xmlns:a16="http://schemas.microsoft.com/office/drawing/2014/main" id="{74A5A500-4678-44E0-9ADF-F4D2689EC928}"/>
              </a:ext>
            </a:extLst>
          </p:cNvPr>
          <p:cNvSpPr>
            <a:spLocks noGrp="1"/>
          </p:cNvSpPr>
          <p:nvPr>
            <p:ph sz="half" idx="2"/>
          </p:nvPr>
        </p:nvSpPr>
        <p:spPr>
          <a:xfrm>
            <a:off x="4773388" y="2440668"/>
            <a:ext cx="3867150" cy="3809862"/>
          </a:xfrm>
        </p:spPr>
        <p:txBody>
          <a:bodyPr>
            <a:normAutofit/>
          </a:bodyPr>
          <a:lstStyle/>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The NOS criteria met in this lecture:</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Core – K34, K39</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CCLD 0417 </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K63</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SCD HSC 0044</a:t>
            </a:r>
          </a:p>
          <a:p>
            <a:pPr marL="0" indent="0">
              <a:buFont typeface="Arial" panose="020B0604020202020204" pitchFamily="34" charset="0"/>
              <a:buNone/>
            </a:pPr>
            <a:r>
              <a:rPr lang="en-GB" altLang="en-US" sz="2400" dirty="0">
                <a:solidFill>
                  <a:schemeClr val="accent1">
                    <a:lumMod val="75000"/>
                  </a:schemeClr>
                </a:solidFill>
                <a:latin typeface="Arial" panose="020B0604020202020204" pitchFamily="34" charset="0"/>
                <a:cs typeface="Arial" panose="020B0604020202020204" pitchFamily="34" charset="0"/>
              </a:rPr>
              <a:t>K56 </a:t>
            </a:r>
            <a:endParaRPr lang="en-US" altLang="en-US" sz="24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F2C9EDF-BB81-4B45-9FC8-974D281F1783}"/>
              </a:ext>
            </a:extLst>
          </p:cNvPr>
          <p:cNvSpPr>
            <a:spLocks noGrp="1"/>
          </p:cNvSpPr>
          <p:nvPr>
            <p:ph type="title"/>
          </p:nvPr>
        </p:nvSpPr>
        <p:spPr>
          <a:xfrm>
            <a:off x="-214993" y="468540"/>
            <a:ext cx="9573986" cy="1325563"/>
          </a:xfrm>
        </p:spPr>
        <p:txBody>
          <a:bodyPr>
            <a:noAutofit/>
          </a:bodyPr>
          <a:lstStyle/>
          <a:p>
            <a:pPr algn="ctr"/>
            <a:r>
              <a:rPr lang="en-GB" altLang="en-US" sz="4000" b="1" dirty="0" err="1">
                <a:latin typeface="Arial" panose="020B0604020202020204" pitchFamily="34" charset="0"/>
                <a:cs typeface="Arial" panose="020B0604020202020204" pitchFamily="34" charset="0"/>
              </a:rPr>
              <a:t>Profiad</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Niweidiol</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yn</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ystod</a:t>
            </a:r>
            <a:r>
              <a:rPr lang="en-GB" altLang="en-US" sz="4000" b="1" dirty="0">
                <a:latin typeface="Arial" panose="020B0604020202020204" pitchFamily="34" charset="0"/>
                <a:cs typeface="Arial" panose="020B0604020202020204" pitchFamily="34" charset="0"/>
              </a:rPr>
              <a:t> </a:t>
            </a:r>
            <a:r>
              <a:rPr lang="en-GB" altLang="en-US" sz="4000" b="1" dirty="0" err="1">
                <a:latin typeface="Arial" panose="020B0604020202020204" pitchFamily="34" charset="0"/>
                <a:cs typeface="Arial" panose="020B0604020202020204" pitchFamily="34" charset="0"/>
              </a:rPr>
              <a:t>Plentyntod</a:t>
            </a:r>
            <a:r>
              <a:rPr lang="en-GB" altLang="en-US" sz="4000" b="1" dirty="0">
                <a:latin typeface="Arial" panose="020B0604020202020204" pitchFamily="34" charset="0"/>
                <a:cs typeface="Arial" panose="020B0604020202020204" pitchFamily="34" charset="0"/>
              </a:rPr>
              <a:t> (PNP)</a:t>
            </a:r>
            <a:br>
              <a:rPr lang="en-GB" altLang="en-US" sz="4000" b="1" dirty="0">
                <a:latin typeface="Arial" panose="020B0604020202020204" pitchFamily="34" charset="0"/>
                <a:cs typeface="Arial" panose="020B0604020202020204" pitchFamily="34" charset="0"/>
              </a:rPr>
            </a:br>
            <a:r>
              <a:rPr lang="en-GB" altLang="en-US" sz="4000" b="1" dirty="0">
                <a:solidFill>
                  <a:schemeClr val="accent1">
                    <a:lumMod val="75000"/>
                  </a:schemeClr>
                </a:solidFill>
                <a:latin typeface="Arial" panose="020B0604020202020204" pitchFamily="34" charset="0"/>
                <a:cs typeface="Arial" panose="020B0604020202020204" pitchFamily="34" charset="0"/>
              </a:rPr>
              <a:t>Adverse Childhood Experiences (ACE’s)</a:t>
            </a:r>
          </a:p>
        </p:txBody>
      </p:sp>
      <p:pic>
        <p:nvPicPr>
          <p:cNvPr id="21507" name="Content Placeholder 5" descr="Map&#10;&#10;Description automatically generated with low confidence">
            <a:extLst>
              <a:ext uri="{FF2B5EF4-FFF2-40B4-BE49-F238E27FC236}">
                <a16:creationId xmlns:a16="http://schemas.microsoft.com/office/drawing/2014/main" id="{F42C33F9-91F2-4275-9C02-328484ACB40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a:xfrm>
            <a:off x="536195" y="2122714"/>
            <a:ext cx="3151283" cy="3774168"/>
          </a:xfrm>
        </p:spPr>
      </p:pic>
      <p:pic>
        <p:nvPicPr>
          <p:cNvPr id="21508" name="Content Placeholder 10" descr="Diagram&#10;&#10;Description automatically generated">
            <a:extLst>
              <a:ext uri="{FF2B5EF4-FFF2-40B4-BE49-F238E27FC236}">
                <a16:creationId xmlns:a16="http://schemas.microsoft.com/office/drawing/2014/main" id="{12A99165-2384-4C25-8FDB-CEF4704FAEE1}"/>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a:xfrm>
            <a:off x="4648200" y="2327650"/>
            <a:ext cx="3867150" cy="2805949"/>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296E006-987E-49F5-B671-50C4E16C155F}"/>
              </a:ext>
            </a:extLst>
          </p:cNvPr>
          <p:cNvSpPr>
            <a:spLocks noGrp="1"/>
          </p:cNvSpPr>
          <p:nvPr>
            <p:ph type="title"/>
          </p:nvPr>
        </p:nvSpPr>
        <p:spPr>
          <a:xfrm>
            <a:off x="552450" y="-56923"/>
            <a:ext cx="7886700" cy="1325563"/>
          </a:xfrm>
        </p:spPr>
        <p:txBody>
          <a:bodyPr>
            <a:normAutofit/>
          </a:bodyPr>
          <a:lstStyle/>
          <a:p>
            <a:pPr algn="ctr"/>
            <a:r>
              <a:rPr lang="en-GB" altLang="en-US" sz="4400" b="1" dirty="0">
                <a:latin typeface="Arial" panose="020B0604020202020204" pitchFamily="34" charset="0"/>
                <a:cs typeface="Arial" panose="020B0604020202020204" pitchFamily="34" charset="0"/>
              </a:rPr>
              <a:t>PNP/ </a:t>
            </a:r>
            <a:r>
              <a:rPr lang="en-GB" altLang="en-US" sz="4400" b="1" dirty="0">
                <a:solidFill>
                  <a:schemeClr val="accent1">
                    <a:lumMod val="75000"/>
                  </a:schemeClr>
                </a:solidFill>
                <a:latin typeface="Arial" panose="020B0604020202020204" pitchFamily="34" charset="0"/>
                <a:cs typeface="Arial" panose="020B0604020202020204" pitchFamily="34" charset="0"/>
              </a:rPr>
              <a:t>ACE’s</a:t>
            </a:r>
          </a:p>
        </p:txBody>
      </p:sp>
      <p:sp>
        <p:nvSpPr>
          <p:cNvPr id="23556" name="Content Placeholder 3">
            <a:extLst>
              <a:ext uri="{FF2B5EF4-FFF2-40B4-BE49-F238E27FC236}">
                <a16:creationId xmlns:a16="http://schemas.microsoft.com/office/drawing/2014/main" id="{4E712462-C6B4-4861-B9D9-644C0C0C4D66}"/>
              </a:ext>
            </a:extLst>
          </p:cNvPr>
          <p:cNvSpPr>
            <a:spLocks noGrp="1"/>
          </p:cNvSpPr>
          <p:nvPr>
            <p:ph sz="half" idx="1"/>
          </p:nvPr>
        </p:nvSpPr>
        <p:spPr/>
        <p:txBody>
          <a:bodyPr>
            <a:noAutofit/>
          </a:bodyPr>
          <a:lstStyle/>
          <a:p>
            <a:r>
              <a:rPr lang="en-GB" altLang="en-US" sz="2400" err="1">
                <a:latin typeface="Arial" panose="020B0604020202020204" pitchFamily="34" charset="0"/>
                <a:cs typeface="Arial" panose="020B0604020202020204" pitchFamily="34" charset="0"/>
              </a:rPr>
              <a:t>Digwyddiadau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frawychus</a:t>
            </a:r>
            <a:r>
              <a:rPr lang="en-GB" altLang="en-US" sz="2400">
                <a:latin typeface="Arial" panose="020B0604020202020204" pitchFamily="34" charset="0"/>
                <a:cs typeface="Arial" panose="020B0604020202020204" pitchFamily="34" charset="0"/>
              </a:rPr>
              <a:t> all </a:t>
            </a:r>
            <a:r>
              <a:rPr lang="en-GB" altLang="en-US" sz="2400" err="1">
                <a:latin typeface="Arial" panose="020B0604020202020204" pitchFamily="34" charset="0"/>
                <a:cs typeface="Arial" panose="020B0604020202020204" pitchFamily="34" charset="0"/>
              </a:rPr>
              <a:t>gael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effaith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negyddol</a:t>
            </a:r>
            <a:r>
              <a:rPr lang="en-GB" altLang="en-US" sz="2400">
                <a:latin typeface="Arial" panose="020B0604020202020204" pitchFamily="34" charset="0"/>
                <a:cs typeface="Arial" panose="020B0604020202020204" pitchFamily="34" charset="0"/>
              </a:rPr>
              <a:t>, hir </a:t>
            </a:r>
            <a:r>
              <a:rPr lang="en-GB" altLang="en-US" sz="2400" err="1">
                <a:latin typeface="Arial" panose="020B0604020202020204" pitchFamily="34" charset="0"/>
                <a:cs typeface="Arial" panose="020B0604020202020204" pitchFamily="34" charset="0"/>
              </a:rPr>
              <a:t>dymor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hiechyd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lles</a:t>
            </a:r>
            <a:r>
              <a:rPr lang="en-GB" altLang="en-US" sz="2400">
                <a:latin typeface="Arial" panose="020B0604020202020204" pitchFamily="34" charset="0"/>
                <a:cs typeface="Arial" panose="020B0604020202020204" pitchFamily="34" charset="0"/>
              </a:rPr>
              <a:t>. </a:t>
            </a:r>
          </a:p>
          <a:p>
            <a:r>
              <a:rPr lang="en-GB" altLang="en-US" sz="2400" err="1">
                <a:latin typeface="Arial" panose="020B0604020202020204" pitchFamily="34" charset="0"/>
                <a:cs typeface="Arial" panose="020B0604020202020204" pitchFamily="34" charset="0"/>
              </a:rPr>
              <a:t>Mae’r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profiadau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yma</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gymysg</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wahanol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fathau</a:t>
            </a:r>
            <a:r>
              <a:rPr lang="en-GB" altLang="en-US" sz="2400">
                <a:latin typeface="Arial" panose="020B0604020202020204" pitchFamily="34" charset="0"/>
                <a:cs typeface="Arial" panose="020B0604020202020204" pitchFamily="34" charset="0"/>
              </a:rPr>
              <a:t> o </a:t>
            </a:r>
            <a:r>
              <a:rPr lang="en-GB" altLang="en-US" sz="2400" err="1">
                <a:latin typeface="Arial" panose="020B0604020202020204" pitchFamily="34" charset="0"/>
                <a:cs typeface="Arial" panose="020B0604020202020204" pitchFamily="34" charset="0"/>
              </a:rPr>
              <a:t>gamdrinaieth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sef</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corfforol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emosiynol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rhywiol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ysgariad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rhieni</a:t>
            </a:r>
            <a:r>
              <a:rPr lang="en-GB" altLang="en-US" sz="2400">
                <a:latin typeface="Arial" panose="020B0604020202020204" pitchFamily="34" charset="0"/>
                <a:cs typeface="Arial" panose="020B0604020202020204" pitchFamily="34" charset="0"/>
              </a:rPr>
              <a:t>, neu bod riant neu </a:t>
            </a:r>
            <a:r>
              <a:rPr lang="en-GB" altLang="en-US" sz="2400" err="1">
                <a:latin typeface="Arial" panose="020B0604020202020204" pitchFamily="34" charset="0"/>
                <a:cs typeface="Arial" panose="020B0604020202020204" pitchFamily="34" charset="0"/>
              </a:rPr>
              <a:t>gofalwr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carchar</a:t>
            </a:r>
            <a:r>
              <a:rPr lang="en-GB" altLang="en-US" sz="2400">
                <a:latin typeface="Arial" panose="020B0604020202020204" pitchFamily="34" charset="0"/>
                <a:cs typeface="Arial" panose="020B0604020202020204" pitchFamily="34" charset="0"/>
              </a:rPr>
              <a:t>.    </a:t>
            </a:r>
          </a:p>
        </p:txBody>
      </p:sp>
      <p:sp>
        <p:nvSpPr>
          <p:cNvPr id="23558" name="Content Placeholder 5">
            <a:extLst>
              <a:ext uri="{FF2B5EF4-FFF2-40B4-BE49-F238E27FC236}">
                <a16:creationId xmlns:a16="http://schemas.microsoft.com/office/drawing/2014/main" id="{0D5D7D9A-C2A1-454C-80AA-19B78F91DA49}"/>
              </a:ext>
            </a:extLst>
          </p:cNvPr>
          <p:cNvSpPr>
            <a:spLocks noGrp="1"/>
          </p:cNvSpPr>
          <p:nvPr>
            <p:ph sz="half" idx="2"/>
          </p:nvPr>
        </p:nvSpPr>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Potentially traumatic events that can have negative, lasting affects on health and well-being.</a:t>
            </a:r>
          </a:p>
          <a:p>
            <a:r>
              <a:rPr lang="en-GB" altLang="en-US" sz="2400" dirty="0">
                <a:solidFill>
                  <a:schemeClr val="accent1">
                    <a:lumMod val="75000"/>
                  </a:schemeClr>
                </a:solidFill>
                <a:latin typeface="Arial" panose="020B0604020202020204" pitchFamily="34" charset="0"/>
                <a:cs typeface="Arial" panose="020B0604020202020204" pitchFamily="34" charset="0"/>
              </a:rPr>
              <a:t>These experiences range from physical, emotional or sexual abuse, to parental divorce or in incarceration of a parent or guardian.  </a:t>
            </a:r>
          </a:p>
        </p:txBody>
      </p:sp>
      <p:sp>
        <p:nvSpPr>
          <p:cNvPr id="23555" name="Text Placeholder 2">
            <a:extLst>
              <a:ext uri="{FF2B5EF4-FFF2-40B4-BE49-F238E27FC236}">
                <a16:creationId xmlns:a16="http://schemas.microsoft.com/office/drawing/2014/main" id="{A22A6D1E-6328-40CB-8D38-D664741725C6}"/>
              </a:ext>
            </a:extLst>
          </p:cNvPr>
          <p:cNvSpPr>
            <a:spLocks noGrp="1"/>
          </p:cNvSpPr>
          <p:nvPr>
            <p:ph type="body" idx="4294967295"/>
          </p:nvPr>
        </p:nvSpPr>
        <p:spPr>
          <a:xfrm>
            <a:off x="628650" y="1322388"/>
            <a:ext cx="4040188" cy="503237"/>
          </a:xfrm>
        </p:spPr>
        <p:txBody>
          <a:bodyPr>
            <a:normAutofit/>
          </a:bodyPr>
          <a:lstStyle/>
          <a:p>
            <a:r>
              <a:rPr lang="en-GB" altLang="en-US" sz="2400" dirty="0">
                <a:latin typeface="Arial" panose="020B0604020202020204" pitchFamily="34" charset="0"/>
                <a:cs typeface="Arial" panose="020B0604020202020204" pitchFamily="34" charset="0"/>
              </a:rPr>
              <a:t>Beth </a:t>
            </a:r>
            <a:r>
              <a:rPr lang="en-GB" altLang="en-US" sz="2400" dirty="0" err="1">
                <a:latin typeface="Arial" panose="020B0604020202020204" pitchFamily="34" charset="0"/>
                <a:cs typeface="Arial" panose="020B0604020202020204" pitchFamily="34" charset="0"/>
              </a:rPr>
              <a:t>yw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rhain</a:t>
            </a:r>
            <a:r>
              <a:rPr lang="en-GB" altLang="en-US" sz="2400" dirty="0">
                <a:latin typeface="Arial" panose="020B0604020202020204" pitchFamily="34" charset="0"/>
                <a:cs typeface="Arial" panose="020B0604020202020204" pitchFamily="34" charset="0"/>
              </a:rPr>
              <a:t>?</a:t>
            </a:r>
          </a:p>
        </p:txBody>
      </p:sp>
      <p:sp>
        <p:nvSpPr>
          <p:cNvPr id="23557" name="Text Placeholder 4">
            <a:extLst>
              <a:ext uri="{FF2B5EF4-FFF2-40B4-BE49-F238E27FC236}">
                <a16:creationId xmlns:a16="http://schemas.microsoft.com/office/drawing/2014/main" id="{B62BA085-2794-45A7-9642-551078DBF045}"/>
              </a:ext>
            </a:extLst>
          </p:cNvPr>
          <p:cNvSpPr>
            <a:spLocks noGrp="1"/>
          </p:cNvSpPr>
          <p:nvPr>
            <p:ph type="body" sz="quarter" idx="4294967295"/>
          </p:nvPr>
        </p:nvSpPr>
        <p:spPr>
          <a:xfrm>
            <a:off x="5102225" y="1268413"/>
            <a:ext cx="4041775" cy="504825"/>
          </a:xfrm>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What are these?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413ACF5-E63E-45B9-B9A6-9A303B180804}"/>
              </a:ext>
            </a:extLst>
          </p:cNvPr>
          <p:cNvSpPr>
            <a:spLocks noGrp="1"/>
          </p:cNvSpPr>
          <p:nvPr>
            <p:ph type="title"/>
          </p:nvPr>
        </p:nvSpPr>
        <p:spPr/>
        <p:txBody>
          <a:bodyPr>
            <a:normAutofit/>
          </a:bodyPr>
          <a:lstStyle/>
          <a:p>
            <a:pPr algn="ctr"/>
            <a:r>
              <a:rPr lang="en-GB" altLang="en-US" sz="4400" b="1" dirty="0">
                <a:latin typeface="Arial" panose="020B0604020202020204" pitchFamily="34" charset="0"/>
                <a:cs typeface="Arial" panose="020B0604020202020204" pitchFamily="34" charset="0"/>
              </a:rPr>
              <a:t>Beth </a:t>
            </a:r>
            <a:r>
              <a:rPr lang="en-GB" altLang="en-US" sz="4400" b="1" dirty="0" err="1">
                <a:latin typeface="Arial" panose="020B0604020202020204" pitchFamily="34" charset="0"/>
                <a:cs typeface="Arial" panose="020B0604020202020204" pitchFamily="34" charset="0"/>
              </a:rPr>
              <a:t>yw</a:t>
            </a:r>
            <a:r>
              <a:rPr lang="en-GB" altLang="en-US" sz="4400" b="1" dirty="0">
                <a:latin typeface="Arial" panose="020B0604020202020204" pitchFamily="34" charset="0"/>
                <a:cs typeface="Arial" panose="020B0604020202020204" pitchFamily="34" charset="0"/>
              </a:rPr>
              <a:t> PNP? </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What are ACE’s?</a:t>
            </a:r>
          </a:p>
        </p:txBody>
      </p:sp>
      <p:sp>
        <p:nvSpPr>
          <p:cNvPr id="27652" name="Content Placeholder 3">
            <a:extLst>
              <a:ext uri="{FF2B5EF4-FFF2-40B4-BE49-F238E27FC236}">
                <a16:creationId xmlns:a16="http://schemas.microsoft.com/office/drawing/2014/main" id="{A3F3B220-18AF-45EB-8F97-D5600FE42741}"/>
              </a:ext>
            </a:extLst>
          </p:cNvPr>
          <p:cNvSpPr>
            <a:spLocks noGrp="1"/>
          </p:cNvSpPr>
          <p:nvPr>
            <p:ph sz="half" idx="1"/>
          </p:nvPr>
        </p:nvSpPr>
        <p:spPr/>
        <p:txBody>
          <a:bodyPr>
            <a:noAutofit/>
          </a:bodyPr>
          <a:lstStyle/>
          <a:p>
            <a:pPr marL="0" indent="0">
              <a:buFont typeface="Arial" panose="020B0604020202020204" pitchFamily="34" charset="0"/>
              <a:buNone/>
            </a:pPr>
            <a:r>
              <a:rPr lang="en-GB" altLang="en-US" sz="1800" b="1" dirty="0" err="1">
                <a:latin typeface="Arial" panose="020B0604020202020204" pitchFamily="34" charset="0"/>
                <a:cs typeface="Arial" panose="020B0604020202020204" pitchFamily="34" charset="0"/>
              </a:rPr>
              <a:t>Byw</a:t>
            </a:r>
            <a:r>
              <a:rPr lang="en-GB" altLang="en-US" sz="1800" b="1" dirty="0">
                <a:latin typeface="Arial" panose="020B0604020202020204" pitchFamily="34" charset="0"/>
                <a:cs typeface="Arial" panose="020B0604020202020204" pitchFamily="34" charset="0"/>
              </a:rPr>
              <a:t> (o dan 18 </a:t>
            </a:r>
            <a:r>
              <a:rPr lang="en-GB" altLang="en-US" sz="1800" b="1" dirty="0" err="1">
                <a:latin typeface="Arial" panose="020B0604020202020204" pitchFamily="34" charset="0"/>
                <a:cs typeface="Arial" panose="020B0604020202020204" pitchFamily="34" charset="0"/>
              </a:rPr>
              <a:t>oed</a:t>
            </a:r>
            <a:r>
              <a:rPr lang="en-GB" altLang="en-US" sz="1800" b="1" dirty="0">
                <a:latin typeface="Arial" panose="020B0604020202020204" pitchFamily="34" charset="0"/>
                <a:cs typeface="Arial" panose="020B0604020202020204" pitchFamily="34" charset="0"/>
              </a:rPr>
              <a:t>) </a:t>
            </a:r>
            <a:r>
              <a:rPr lang="en-GB" altLang="en-US" sz="1800" b="1" dirty="0" err="1">
                <a:latin typeface="Arial" panose="020B0604020202020204" pitchFamily="34" charset="0"/>
                <a:cs typeface="Arial" panose="020B0604020202020204" pitchFamily="34" charset="0"/>
              </a:rPr>
              <a:t>mewn</a:t>
            </a:r>
            <a:r>
              <a:rPr lang="en-GB" altLang="en-US" sz="1800" b="1" dirty="0">
                <a:latin typeface="Arial" panose="020B0604020202020204" pitchFamily="34" charset="0"/>
                <a:cs typeface="Arial" panose="020B0604020202020204" pitchFamily="34" charset="0"/>
              </a:rPr>
              <a:t> </a:t>
            </a:r>
            <a:r>
              <a:rPr lang="en-GB" altLang="en-US" sz="1800" b="1" dirty="0" err="1">
                <a:latin typeface="Arial" panose="020B0604020202020204" pitchFamily="34" charset="0"/>
                <a:cs typeface="Arial" panose="020B0604020202020204" pitchFamily="34" charset="0"/>
              </a:rPr>
              <a:t>cartref</a:t>
            </a:r>
            <a:r>
              <a:rPr lang="en-GB" altLang="en-US" sz="1800" b="1" dirty="0">
                <a:latin typeface="Arial" panose="020B0604020202020204" pitchFamily="34" charset="0"/>
                <a:cs typeface="Arial" panose="020B0604020202020204" pitchFamily="34" charset="0"/>
              </a:rPr>
              <a:t> </a:t>
            </a:r>
            <a:r>
              <a:rPr lang="en-GB" altLang="en-US" sz="1800" b="1" dirty="0" err="1">
                <a:latin typeface="Arial" panose="020B0604020202020204" pitchFamily="34" charset="0"/>
                <a:cs typeface="Arial" panose="020B0604020202020204" pitchFamily="34" charset="0"/>
              </a:rPr>
              <a:t>sydd</a:t>
            </a:r>
            <a:r>
              <a:rPr lang="en-GB" altLang="en-US" sz="1800" b="1" dirty="0">
                <a:latin typeface="Arial" panose="020B0604020202020204" pitchFamily="34" charset="0"/>
                <a:cs typeface="Arial" panose="020B0604020202020204" pitchFamily="34" charset="0"/>
              </a:rPr>
              <a:t> â:</a:t>
            </a: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Camdriniaeth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corfforol</a:t>
            </a: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Camdriniaeth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emosiynol</a:t>
            </a: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Camdriniaeth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rhywiol</a:t>
            </a: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Esgeulustra</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corfforol</a:t>
            </a:r>
            <a:r>
              <a:rPr lang="en-GB" altLang="en-US" sz="1800" dirty="0">
                <a:latin typeface="Arial" panose="020B0604020202020204" pitchFamily="34" charset="0"/>
                <a:cs typeface="Arial" panose="020B0604020202020204" pitchFamily="34" charset="0"/>
              </a:rPr>
              <a:t> neu </a:t>
            </a:r>
            <a:r>
              <a:rPr lang="en-GB" altLang="en-US" sz="1800" dirty="0" err="1">
                <a:latin typeface="Arial" panose="020B0604020202020204" pitchFamily="34" charset="0"/>
                <a:cs typeface="Arial" panose="020B0604020202020204" pitchFamily="34" charset="0"/>
              </a:rPr>
              <a:t>emosiynol</a:t>
            </a: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Ffyrnigrwydd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teuluol</a:t>
            </a: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Camdriniaeth</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cyffuriau</a:t>
            </a:r>
            <a:r>
              <a:rPr lang="en-GB" altLang="en-US" sz="1800" dirty="0">
                <a:latin typeface="Arial" panose="020B0604020202020204" pitchFamily="34" charset="0"/>
                <a:cs typeface="Arial" panose="020B0604020202020204" pitchFamily="34" charset="0"/>
              </a:rPr>
              <a:t> neu alcohol</a:t>
            </a: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Aelod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teulu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y </a:t>
            </a:r>
            <a:r>
              <a:rPr lang="en-GB" altLang="en-US" sz="1800" dirty="0" err="1">
                <a:latin typeface="Arial" panose="020B0604020202020204" pitchFamily="34" charset="0"/>
                <a:cs typeface="Arial" panose="020B0604020202020204" pitchFamily="34" charset="0"/>
              </a:rPr>
              <a:t>carchar</a:t>
            </a: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800" dirty="0" err="1">
                <a:latin typeface="Arial" panose="020B0604020202020204" pitchFamily="34" charset="0"/>
                <a:cs typeface="Arial" panose="020B0604020202020204" pitchFamily="34" charset="0"/>
              </a:rPr>
              <a:t>Aelod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teulu</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sydd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ddifrifol</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isel</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hunanladdol</a:t>
            </a:r>
            <a:r>
              <a:rPr lang="en-GB" altLang="en-US" sz="1800" dirty="0">
                <a:latin typeface="Arial" panose="020B0604020202020204" pitchFamily="34" charset="0"/>
                <a:cs typeface="Arial" panose="020B0604020202020204" pitchFamily="34" charset="0"/>
              </a:rPr>
              <a:t>, neu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sal</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feddyliol</a:t>
            </a:r>
            <a:r>
              <a:rPr lang="en-GB" altLang="en-US" sz="1800" dirty="0">
                <a:latin typeface="Arial" panose="020B0604020202020204" pitchFamily="34" charset="0"/>
                <a:cs typeface="Arial" panose="020B0604020202020204" pitchFamily="34" charset="0"/>
              </a:rPr>
              <a:t>,</a:t>
            </a:r>
          </a:p>
          <a:p>
            <a:pPr marL="0" indent="0">
              <a:buFont typeface="Arial" panose="020B0604020202020204" pitchFamily="34" charset="0"/>
              <a:buNone/>
            </a:pPr>
            <a:r>
              <a:rPr lang="en-GB" altLang="en-US" sz="1800" dirty="0">
                <a:latin typeface="Arial" panose="020B0604020202020204" pitchFamily="34" charset="0"/>
                <a:cs typeface="Arial" panose="020B0604020202020204" pitchFamily="34" charset="0"/>
              </a:rPr>
              <a:t>Un neu dim riant </a:t>
            </a:r>
          </a:p>
        </p:txBody>
      </p:sp>
      <p:sp>
        <p:nvSpPr>
          <p:cNvPr id="27654" name="Content Placeholder 5">
            <a:extLst>
              <a:ext uri="{FF2B5EF4-FFF2-40B4-BE49-F238E27FC236}">
                <a16:creationId xmlns:a16="http://schemas.microsoft.com/office/drawing/2014/main" id="{9E6F3688-030B-48E9-BD69-C6FC398A3D2B}"/>
              </a:ext>
            </a:extLst>
          </p:cNvPr>
          <p:cNvSpPr>
            <a:spLocks noGrp="1"/>
          </p:cNvSpPr>
          <p:nvPr>
            <p:ph sz="half" idx="2"/>
          </p:nvPr>
        </p:nvSpPr>
        <p:spPr/>
        <p:txBody>
          <a:bodyPr>
            <a:noAutofit/>
          </a:bodyPr>
          <a:lstStyle/>
          <a:p>
            <a:pPr marL="0" indent="0">
              <a:buFont typeface="Arial" panose="020B0604020202020204" pitchFamily="34" charset="0"/>
              <a:buNone/>
            </a:pPr>
            <a:r>
              <a:rPr lang="en-GB" altLang="en-US" sz="1800" b="1" dirty="0">
                <a:solidFill>
                  <a:schemeClr val="accent1">
                    <a:lumMod val="75000"/>
                  </a:schemeClr>
                </a:solidFill>
                <a:latin typeface="Arial" panose="020B0604020202020204" pitchFamily="34" charset="0"/>
                <a:cs typeface="Arial" panose="020B0604020202020204" pitchFamily="34" charset="0"/>
              </a:rPr>
              <a:t>Living (below the age of 18 years) in a home , where there is:</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Physical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Emotional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Sexual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Physical or emotional neglect  </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Domestic violence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Drug or alcohol abuse</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Member of family in prison</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A member of family who is depressed, suicidal or mentally ill.</a:t>
            </a:r>
          </a:p>
          <a:p>
            <a:pPr marL="0" indent="0">
              <a:buFont typeface="Arial" panose="020B0604020202020204" pitchFamily="34" charset="0"/>
              <a:buNone/>
            </a:pPr>
            <a:r>
              <a:rPr lang="en-GB" altLang="en-US" sz="1800" dirty="0">
                <a:solidFill>
                  <a:schemeClr val="accent1">
                    <a:lumMod val="75000"/>
                  </a:schemeClr>
                </a:solidFill>
                <a:latin typeface="Arial" panose="020B0604020202020204" pitchFamily="34" charset="0"/>
                <a:cs typeface="Arial" panose="020B0604020202020204" pitchFamily="34" charset="0"/>
              </a:rPr>
              <a:t>One or no parents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
            <a:extLst>
              <a:ext uri="{FF2B5EF4-FFF2-40B4-BE49-F238E27FC236}">
                <a16:creationId xmlns:a16="http://schemas.microsoft.com/office/drawing/2014/main" id="{2241C931-5D69-44B6-93F8-CE5E6BF01200}"/>
              </a:ext>
            </a:extLst>
          </p:cNvPr>
          <p:cNvSpPr>
            <a:spLocks noGrp="1"/>
          </p:cNvSpPr>
          <p:nvPr>
            <p:ph type="title"/>
          </p:nvPr>
        </p:nvSpPr>
        <p:spPr/>
        <p:txBody>
          <a:bodyPr>
            <a:noAutofit/>
          </a:bodyPr>
          <a:lstStyle/>
          <a:p>
            <a:pPr algn="ctr"/>
            <a:r>
              <a:rPr lang="en-GB" altLang="en-US" sz="4400" b="1" dirty="0" err="1">
                <a:latin typeface="Arial" panose="020B0604020202020204" pitchFamily="34" charset="0"/>
                <a:cs typeface="Arial" panose="020B0604020202020204" pitchFamily="34" charset="0"/>
              </a:rPr>
              <a:t>Achosion</a:t>
            </a:r>
            <a:r>
              <a:rPr lang="en-GB" altLang="en-US" sz="4400" b="1" dirty="0">
                <a:latin typeface="Arial" panose="020B0604020202020204" pitchFamily="34" charset="0"/>
                <a:cs typeface="Arial" panose="020B0604020202020204" pitchFamily="34" charset="0"/>
              </a:rPr>
              <a:t> o </a:t>
            </a:r>
            <a:r>
              <a:rPr lang="en-GB" altLang="en-US" sz="4400" b="1" dirty="0" err="1">
                <a:latin typeface="Arial" panose="020B0604020202020204" pitchFamily="34" charset="0"/>
                <a:cs typeface="Arial" panose="020B0604020202020204" pitchFamily="34" charset="0"/>
              </a:rPr>
              <a:t>gamdriniaeth</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Causes of abuse</a:t>
            </a:r>
          </a:p>
        </p:txBody>
      </p:sp>
      <p:sp>
        <p:nvSpPr>
          <p:cNvPr id="29700" name="Rectangle 12">
            <a:extLst>
              <a:ext uri="{FF2B5EF4-FFF2-40B4-BE49-F238E27FC236}">
                <a16:creationId xmlns:a16="http://schemas.microsoft.com/office/drawing/2014/main" id="{362C0C16-F5C8-4C7C-ABA2-7945121420E8}"/>
              </a:ext>
            </a:extLst>
          </p:cNvPr>
          <p:cNvSpPr>
            <a:spLocks noGrp="1"/>
          </p:cNvSpPr>
          <p:nvPr>
            <p:ph sz="half" idx="1"/>
          </p:nvPr>
        </p:nvSpPr>
        <p:spPr>
          <a:xfrm>
            <a:off x="4944835" y="2337254"/>
            <a:ext cx="3867150" cy="3809862"/>
          </a:xfrm>
        </p:spPr>
        <p:txBody>
          <a:bodyPr vert="horz" lIns="91440" tIns="45720" rIns="91440" bIns="45720" rtlCol="0" anchor="t">
            <a:normAutofit/>
          </a:bodyPr>
          <a:lstStyle/>
          <a:p>
            <a:pPr eaLnBrk="1" hangingPunct="1"/>
            <a:r>
              <a:rPr lang="en-GB" altLang="en-US" sz="2400" dirty="0">
                <a:solidFill>
                  <a:schemeClr val="accent1">
                    <a:lumMod val="75000"/>
                  </a:schemeClr>
                </a:solidFill>
                <a:latin typeface="Arial"/>
                <a:cs typeface="Arial"/>
              </a:rPr>
              <a:t>Medical Model</a:t>
            </a:r>
          </a:p>
          <a:p>
            <a:pPr eaLnBrk="1" hangingPunct="1"/>
            <a:r>
              <a:rPr lang="en-GB" altLang="en-US" sz="2400" dirty="0">
                <a:solidFill>
                  <a:schemeClr val="accent1">
                    <a:lumMod val="75000"/>
                  </a:schemeClr>
                </a:solidFill>
                <a:latin typeface="Arial"/>
                <a:cs typeface="Arial"/>
              </a:rPr>
              <a:t>Sociological Model</a:t>
            </a:r>
          </a:p>
          <a:p>
            <a:pPr eaLnBrk="1" hangingPunct="1"/>
            <a:r>
              <a:rPr lang="en-GB" altLang="en-US" sz="2400" dirty="0">
                <a:solidFill>
                  <a:schemeClr val="accent1">
                    <a:lumMod val="75000"/>
                  </a:schemeClr>
                </a:solidFill>
                <a:latin typeface="Arial"/>
                <a:cs typeface="Arial"/>
              </a:rPr>
              <a:t>Psychological Model</a:t>
            </a:r>
          </a:p>
          <a:p>
            <a:pPr eaLnBrk="1" hangingPunct="1"/>
            <a:r>
              <a:rPr lang="en-GB" altLang="en-US" sz="2400" dirty="0">
                <a:solidFill>
                  <a:schemeClr val="accent1">
                    <a:lumMod val="75000"/>
                  </a:schemeClr>
                </a:solidFill>
                <a:latin typeface="Arial"/>
                <a:cs typeface="Arial"/>
              </a:rPr>
              <a:t>Feminist Model</a:t>
            </a:r>
          </a:p>
          <a:p>
            <a:pPr eaLnBrk="1" hangingPunct="1"/>
            <a:r>
              <a:rPr lang="en-GB" altLang="en-US" sz="2400" dirty="0">
                <a:solidFill>
                  <a:schemeClr val="accent1">
                    <a:lumMod val="75000"/>
                  </a:schemeClr>
                </a:solidFill>
                <a:latin typeface="Arial"/>
                <a:cs typeface="Arial"/>
              </a:rPr>
              <a:t>Genetic Model</a:t>
            </a:r>
          </a:p>
          <a:p>
            <a:endParaRPr lang="en-GB" altLang="en-US" sz="2400" dirty="0"/>
          </a:p>
        </p:txBody>
      </p:sp>
      <p:sp>
        <p:nvSpPr>
          <p:cNvPr id="29699" name="Rectangle 11">
            <a:extLst>
              <a:ext uri="{FF2B5EF4-FFF2-40B4-BE49-F238E27FC236}">
                <a16:creationId xmlns:a16="http://schemas.microsoft.com/office/drawing/2014/main" id="{5F2B889D-2BE8-4722-9D9B-0EC0A30D0698}"/>
              </a:ext>
            </a:extLst>
          </p:cNvPr>
          <p:cNvSpPr>
            <a:spLocks noGrp="1"/>
          </p:cNvSpPr>
          <p:nvPr>
            <p:ph sz="half" idx="2"/>
          </p:nvPr>
        </p:nvSpPr>
        <p:spPr>
          <a:xfrm>
            <a:off x="628650" y="2337254"/>
            <a:ext cx="3867150" cy="3809862"/>
          </a:xfrm>
        </p:spPr>
        <p:txBody>
          <a:bodyPr/>
          <a:lstStyle/>
          <a:p>
            <a:pPr eaLnBrk="1" hangingPunct="1"/>
            <a:r>
              <a:rPr lang="en-GB" altLang="en-US" sz="2400" dirty="0">
                <a:latin typeface="Arial" panose="020B0604020202020204" pitchFamily="34" charset="0"/>
                <a:cs typeface="Arial" panose="020B0604020202020204" pitchFamily="34" charset="0"/>
              </a:rPr>
              <a:t>Model </a:t>
            </a:r>
            <a:r>
              <a:rPr lang="en-GB" altLang="en-US" sz="2400" dirty="0" err="1">
                <a:latin typeface="Arial" panose="020B0604020202020204" pitchFamily="34" charset="0"/>
                <a:cs typeface="Arial" panose="020B0604020202020204" pitchFamily="34" charset="0"/>
              </a:rPr>
              <a:t>Meddygol</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Model </a:t>
            </a:r>
            <a:r>
              <a:rPr lang="en-GB" altLang="en-US" sz="2400" dirty="0" err="1">
                <a:latin typeface="Arial" panose="020B0604020202020204" pitchFamily="34" charset="0"/>
                <a:cs typeface="Arial" panose="020B0604020202020204" pitchFamily="34" charset="0"/>
              </a:rPr>
              <a:t>Cymdeithasegol</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Model </a:t>
            </a:r>
            <a:r>
              <a:rPr lang="en-GB" altLang="en-US" sz="2400" dirty="0" err="1">
                <a:latin typeface="Arial" panose="020B0604020202020204" pitchFamily="34" charset="0"/>
                <a:cs typeface="Arial" panose="020B0604020202020204" pitchFamily="34" charset="0"/>
              </a:rPr>
              <a:t>Seicalegol</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Model </a:t>
            </a:r>
            <a:r>
              <a:rPr lang="en-GB" altLang="en-US" sz="2400" dirty="0" err="1">
                <a:latin typeface="Arial" panose="020B0604020202020204" pitchFamily="34" charset="0"/>
                <a:cs typeface="Arial" panose="020B0604020202020204" pitchFamily="34" charset="0"/>
              </a:rPr>
              <a:t>Benywaidd</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a:latin typeface="Arial" panose="020B0604020202020204" pitchFamily="34" charset="0"/>
                <a:cs typeface="Arial" panose="020B0604020202020204" pitchFamily="34" charset="0"/>
              </a:rPr>
              <a:t>Model </a:t>
            </a:r>
            <a:r>
              <a:rPr lang="en-GB" altLang="en-US" sz="2400" dirty="0" err="1">
                <a:latin typeface="Arial" panose="020B0604020202020204" pitchFamily="34" charset="0"/>
                <a:cs typeface="Arial" panose="020B0604020202020204" pitchFamily="34" charset="0"/>
              </a:rPr>
              <a:t>Genetig</a:t>
            </a:r>
            <a:endParaRPr lang="en-GB" altLang="en-US" sz="2400" dirty="0">
              <a:latin typeface="Arial" panose="020B0604020202020204" pitchFamily="34" charset="0"/>
              <a:cs typeface="Arial" panose="020B0604020202020204" pitchFamily="34" charset="0"/>
            </a:endParaRPr>
          </a:p>
          <a:p>
            <a:endParaRPr lang="en-GB"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a:extLst>
              <a:ext uri="{FF2B5EF4-FFF2-40B4-BE49-F238E27FC236}">
                <a16:creationId xmlns:a16="http://schemas.microsoft.com/office/drawing/2014/main" id="{329A9736-F48B-41E5-863E-A9DE95D92571}"/>
              </a:ext>
            </a:extLst>
          </p:cNvPr>
          <p:cNvSpPr>
            <a:spLocks noGrp="1"/>
          </p:cNvSpPr>
          <p:nvPr>
            <p:ph type="title"/>
          </p:nvPr>
        </p:nvSpPr>
        <p:spPr/>
        <p:txBody>
          <a:bodyPr>
            <a:noAutofit/>
          </a:bodyPr>
          <a:lstStyle/>
          <a:p>
            <a:pPr algn="ctr"/>
            <a:r>
              <a:rPr lang="en-GB" altLang="en-US" sz="4400" b="1" dirty="0">
                <a:latin typeface="Arial"/>
                <a:cs typeface="Arial"/>
              </a:rPr>
              <a:t>Model </a:t>
            </a:r>
            <a:r>
              <a:rPr lang="en-GB" altLang="en-US" sz="4400" b="1" dirty="0" err="1">
                <a:latin typeface="Arial"/>
                <a:cs typeface="Arial"/>
              </a:rPr>
              <a:t>Meddygol</a:t>
            </a:r>
            <a:br>
              <a:rPr lang="en-GB" altLang="en-US" sz="4400" b="1" dirty="0">
                <a:latin typeface="Arial" panose="020B0604020202020204" pitchFamily="34" charset="0"/>
                <a:cs typeface="Arial" panose="020B0604020202020204" pitchFamily="34" charset="0"/>
              </a:rPr>
            </a:br>
            <a:r>
              <a:rPr lang="en-GB" altLang="en-US" b="1" dirty="0">
                <a:solidFill>
                  <a:schemeClr val="accent1">
                    <a:lumMod val="75000"/>
                  </a:schemeClr>
                </a:solidFill>
                <a:latin typeface="Arial"/>
                <a:cs typeface="Arial"/>
              </a:rPr>
              <a:t>Medical </a:t>
            </a:r>
            <a:r>
              <a:rPr lang="en-GB" altLang="en-US" sz="4400" b="1" dirty="0">
                <a:solidFill>
                  <a:schemeClr val="accent1">
                    <a:lumMod val="75000"/>
                  </a:schemeClr>
                </a:solidFill>
                <a:latin typeface="Arial"/>
                <a:cs typeface="Arial"/>
              </a:rPr>
              <a:t>Model</a:t>
            </a:r>
          </a:p>
        </p:txBody>
      </p:sp>
      <p:sp>
        <p:nvSpPr>
          <p:cNvPr id="31748" name="Rectangle 6">
            <a:extLst>
              <a:ext uri="{FF2B5EF4-FFF2-40B4-BE49-F238E27FC236}">
                <a16:creationId xmlns:a16="http://schemas.microsoft.com/office/drawing/2014/main" id="{C1A369CE-A0A4-4C03-B43D-E371BB1951B3}"/>
              </a:ext>
            </a:extLst>
          </p:cNvPr>
          <p:cNvSpPr>
            <a:spLocks noGrp="1"/>
          </p:cNvSpPr>
          <p:nvPr>
            <p:ph sz="half" idx="1"/>
          </p:nvPr>
        </p:nvSpPr>
        <p:spPr>
          <a:xfrm>
            <a:off x="4487636" y="2103211"/>
            <a:ext cx="3867150" cy="3809862"/>
          </a:xfrm>
        </p:spPr>
        <p:txBody>
          <a:bodyPr>
            <a:normAutofit lnSpcReduction="10000"/>
          </a:bodyPr>
          <a:lstStyle/>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Kempe – Battered Child Syndrome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Cycle of abuse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4 factors (1978)</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Parents with background of…</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Child as…</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A crisis…</a:t>
            </a:r>
          </a:p>
          <a:p>
            <a:pPr eaLnBrk="1" hangingPunct="1">
              <a:lnSpc>
                <a:spcPct val="90000"/>
              </a:lnSpc>
              <a:buFont typeface="Wingdings" panose="05000000000000000000" pitchFamily="2" charset="2"/>
              <a:buChar char="Ø"/>
            </a:pPr>
            <a:r>
              <a:rPr lang="en-GB" altLang="en-US" sz="2400" dirty="0">
                <a:solidFill>
                  <a:schemeClr val="accent1">
                    <a:lumMod val="75000"/>
                  </a:schemeClr>
                </a:solidFill>
                <a:latin typeface="Arial" panose="020B0604020202020204" pitchFamily="34" charset="0"/>
                <a:cs typeface="Arial" panose="020B0604020202020204" pitchFamily="34" charset="0"/>
              </a:rPr>
              <a:t>No help available at that time…</a:t>
            </a:r>
          </a:p>
          <a:p>
            <a:pPr>
              <a:lnSpc>
                <a:spcPct val="90000"/>
              </a:lnSpc>
            </a:pPr>
            <a:endParaRPr lang="en-GB" altLang="en-US" sz="2400" b="1" dirty="0"/>
          </a:p>
        </p:txBody>
      </p:sp>
      <p:sp>
        <p:nvSpPr>
          <p:cNvPr id="31747" name="Rectangle 5">
            <a:extLst>
              <a:ext uri="{FF2B5EF4-FFF2-40B4-BE49-F238E27FC236}">
                <a16:creationId xmlns:a16="http://schemas.microsoft.com/office/drawing/2014/main" id="{8CA6614A-1884-4365-8AF3-3C4418DEE31D}"/>
              </a:ext>
            </a:extLst>
          </p:cNvPr>
          <p:cNvSpPr>
            <a:spLocks noGrp="1"/>
          </p:cNvSpPr>
          <p:nvPr>
            <p:ph sz="half" idx="2"/>
          </p:nvPr>
        </p:nvSpPr>
        <p:spPr>
          <a:xfrm>
            <a:off x="789214" y="2103211"/>
            <a:ext cx="3867150" cy="3809862"/>
          </a:xfrm>
        </p:spPr>
        <p:txBody>
          <a:bodyPr>
            <a:normAutofit lnSpcReduction="10000"/>
          </a:bodyPr>
          <a:lstStyle/>
          <a:p>
            <a:pPr eaLnBrk="1" hangingPunct="1">
              <a:lnSpc>
                <a:spcPct val="90000"/>
              </a:lnSpc>
            </a:pPr>
            <a:r>
              <a:rPr lang="en-GB" altLang="en-US" sz="2400">
                <a:latin typeface="Arial" panose="020B0604020202020204" pitchFamily="34" charset="0"/>
                <a:cs typeface="Arial" panose="020B0604020202020204" pitchFamily="34" charset="0"/>
              </a:rPr>
              <a:t>Kempe – </a:t>
            </a:r>
            <a:r>
              <a:rPr lang="en-GB" altLang="en-US" sz="2400" err="1">
                <a:latin typeface="Arial" panose="020B0604020202020204" pitchFamily="34" charset="0"/>
                <a:cs typeface="Arial" panose="020B0604020202020204" pitchFamily="34" charset="0"/>
              </a:rPr>
              <a:t>Syndrom</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Curedig</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err="1">
                <a:latin typeface="Arial" panose="020B0604020202020204" pitchFamily="34" charset="0"/>
                <a:cs typeface="Arial" panose="020B0604020202020204" pitchFamily="34" charset="0"/>
              </a:rPr>
              <a:t>Cylch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camarfer</a:t>
            </a:r>
            <a:endParaRPr lang="en-GB" altLang="en-US" sz="2400">
              <a:latin typeface="Arial" panose="020B0604020202020204" pitchFamily="34" charset="0"/>
              <a:cs typeface="Arial" panose="020B0604020202020204" pitchFamily="34" charset="0"/>
            </a:endParaRPr>
          </a:p>
          <a:p>
            <a:pPr eaLnBrk="1" hangingPunct="1">
              <a:lnSpc>
                <a:spcPct val="90000"/>
              </a:lnSpc>
            </a:pPr>
            <a:r>
              <a:rPr lang="en-GB" altLang="en-US" sz="2400">
                <a:latin typeface="Arial" panose="020B0604020202020204" pitchFamily="34" charset="0"/>
                <a:cs typeface="Arial" panose="020B0604020202020204" pitchFamily="34" charset="0"/>
              </a:rPr>
              <a:t>4 </a:t>
            </a:r>
            <a:r>
              <a:rPr lang="en-GB" altLang="en-US" sz="2400" err="1">
                <a:latin typeface="Arial" panose="020B0604020202020204" pitchFamily="34" charset="0"/>
                <a:cs typeface="Arial" panose="020B0604020202020204" pitchFamily="34" charset="0"/>
              </a:rPr>
              <a:t>ffactor</a:t>
            </a:r>
            <a:r>
              <a:rPr lang="en-GB" altLang="en-US" sz="2400">
                <a:latin typeface="Arial" panose="020B0604020202020204" pitchFamily="34" charset="0"/>
                <a:cs typeface="Arial" panose="020B0604020202020204" pitchFamily="34" charset="0"/>
              </a:rPr>
              <a:t> (1978)</a:t>
            </a:r>
          </a:p>
          <a:p>
            <a:pPr eaLnBrk="1" hangingPunct="1">
              <a:lnSpc>
                <a:spcPct val="90000"/>
              </a:lnSpc>
              <a:buFont typeface="Wingdings" panose="05000000000000000000" pitchFamily="2" charset="2"/>
              <a:buChar char="Ø"/>
            </a:pPr>
            <a:r>
              <a:rPr lang="en-GB" altLang="en-US" sz="2400" err="1">
                <a:latin typeface="Arial" panose="020B0604020202020204" pitchFamily="34" charset="0"/>
                <a:cs typeface="Arial" panose="020B0604020202020204" pitchFamily="34" charset="0"/>
              </a:rPr>
              <a:t>Rhieni</a:t>
            </a:r>
            <a:r>
              <a:rPr lang="en-GB" altLang="en-US" sz="2400">
                <a:latin typeface="Arial" panose="020B0604020202020204" pitchFamily="34" charset="0"/>
                <a:cs typeface="Arial" panose="020B0604020202020204" pitchFamily="34" charset="0"/>
              </a:rPr>
              <a:t> a </a:t>
            </a:r>
            <a:r>
              <a:rPr lang="en-GB" altLang="en-US" sz="2400" err="1">
                <a:latin typeface="Arial" panose="020B0604020202020204" pitchFamily="34" charset="0"/>
                <a:cs typeface="Arial" panose="020B0604020202020204" pitchFamily="34" charset="0"/>
              </a:rPr>
              <a:t>chefndir</a:t>
            </a:r>
            <a:r>
              <a:rPr lang="en-GB" altLang="en-US" sz="2400">
                <a:latin typeface="Arial" panose="020B0604020202020204" pitchFamily="34" charset="0"/>
                <a:cs typeface="Arial" panose="020B0604020202020204" pitchFamily="34" charset="0"/>
              </a:rPr>
              <a:t>…</a:t>
            </a:r>
          </a:p>
          <a:p>
            <a:pPr eaLnBrk="1" hangingPunct="1">
              <a:lnSpc>
                <a:spcPct val="90000"/>
              </a:lnSpc>
              <a:buFont typeface="Wingdings" panose="05000000000000000000" pitchFamily="2" charset="2"/>
              <a:buChar char="Ø"/>
            </a:pPr>
            <a:r>
              <a:rPr lang="en-GB" altLang="en-US" sz="2400" err="1">
                <a:latin typeface="Arial" panose="020B0604020202020204" pitchFamily="34" charset="0"/>
                <a:cs typeface="Arial" panose="020B0604020202020204" pitchFamily="34" charset="0"/>
              </a:rPr>
              <a:t>Plentyn</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sydd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yn</a:t>
            </a:r>
            <a:r>
              <a:rPr lang="en-GB" altLang="en-US" sz="2400">
                <a:latin typeface="Arial" panose="020B0604020202020204" pitchFamily="34" charset="0"/>
                <a:cs typeface="Arial" panose="020B0604020202020204" pitchFamily="34" charset="0"/>
              </a:rPr>
              <a:t>…</a:t>
            </a:r>
          </a:p>
          <a:p>
            <a:pPr eaLnBrk="1" hangingPunct="1">
              <a:lnSpc>
                <a:spcPct val="90000"/>
              </a:lnSpc>
              <a:buFont typeface="Wingdings" panose="05000000000000000000" pitchFamily="2" charset="2"/>
              <a:buChar char="Ø"/>
            </a:pPr>
            <a:r>
              <a:rPr lang="en-GB" altLang="en-US" sz="2400" err="1">
                <a:latin typeface="Arial" panose="020B0604020202020204" pitchFamily="34" charset="0"/>
                <a:cs typeface="Arial" panose="020B0604020202020204" pitchFamily="34" charset="0"/>
              </a:rPr>
              <a:t>Argyfwng</a:t>
            </a:r>
            <a:r>
              <a:rPr lang="en-GB" altLang="en-US" sz="2400">
                <a:latin typeface="Arial" panose="020B0604020202020204" pitchFamily="34" charset="0"/>
                <a:cs typeface="Arial" panose="020B0604020202020204" pitchFamily="34" charset="0"/>
              </a:rPr>
              <a:t>…</a:t>
            </a:r>
          </a:p>
          <a:p>
            <a:pPr eaLnBrk="1" hangingPunct="1">
              <a:lnSpc>
                <a:spcPct val="90000"/>
              </a:lnSpc>
              <a:buFont typeface="Wingdings" panose="05000000000000000000" pitchFamily="2" charset="2"/>
              <a:buChar char="Ø"/>
            </a:pPr>
            <a:r>
              <a:rPr lang="en-GB" altLang="en-US" sz="2400">
                <a:latin typeface="Arial" panose="020B0604020202020204" pitchFamily="34" charset="0"/>
                <a:cs typeface="Arial" panose="020B0604020202020204" pitchFamily="34" charset="0"/>
              </a:rPr>
              <a:t>Dim help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gael</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ar</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pryd</a:t>
            </a:r>
            <a:r>
              <a:rPr lang="en-GB" altLang="en-US" sz="2400">
                <a:latin typeface="Arial" panose="020B0604020202020204" pitchFamily="34" charset="0"/>
                <a:cs typeface="Arial" panose="020B0604020202020204" pitchFamily="34" charset="0"/>
              </a:rPr>
              <a:t>…</a:t>
            </a:r>
          </a:p>
          <a:p>
            <a:pPr eaLnBrk="1" hangingPunct="1">
              <a:lnSpc>
                <a:spcPct val="90000"/>
              </a:lnSpc>
            </a:pPr>
            <a:endParaRPr lang="en-GB" altLang="en-US" sz="2400" b="1">
              <a:latin typeface="Comic Sans MS" panose="030F0702030302020204" pitchFamily="66" charset="0"/>
            </a:endParaRPr>
          </a:p>
          <a:p>
            <a:pPr>
              <a:lnSpc>
                <a:spcPct val="90000"/>
              </a:lnSpc>
            </a:pPr>
            <a:endParaRPr lang="en-GB"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3999F072-D223-440A-A6A0-21D79F89EC4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James Bulger</a:t>
            </a:r>
          </a:p>
        </p:txBody>
      </p:sp>
      <p:pic>
        <p:nvPicPr>
          <p:cNvPr id="33795" name="Picture 2" descr="http://img.thesun.co.uk/multimedia/archive/00452/JamieBulger_280_452813a.jpg">
            <a:extLst>
              <a:ext uri="{FF2B5EF4-FFF2-40B4-BE49-F238E27FC236}">
                <a16:creationId xmlns:a16="http://schemas.microsoft.com/office/drawing/2014/main" id="{938AEC6E-4675-4F5C-84BD-A4954928EDD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435429" y="1542483"/>
            <a:ext cx="2906485" cy="4048319"/>
          </a:xfrm>
          <a:noFill/>
        </p:spPr>
      </p:pic>
      <p:pic>
        <p:nvPicPr>
          <p:cNvPr id="33796" name="Picture 4" descr="http://news.bbc.co.uk/olmedia/1400000/images/_1402346_killers.jpg">
            <a:extLst>
              <a:ext uri="{FF2B5EF4-FFF2-40B4-BE49-F238E27FC236}">
                <a16:creationId xmlns:a16="http://schemas.microsoft.com/office/drawing/2014/main" id="{070DCAFB-5F08-44D9-99D9-C363AD709710}"/>
              </a:ext>
            </a:extLst>
          </p:cNvPr>
          <p:cNvPicPr>
            <a:picLocks noGrp="1" noChangeAspect="1" noChangeArrowheads="1"/>
          </p:cNvPicPr>
          <p:nvPr>
            <p:ph sz="quarter" idx="4294967295"/>
          </p:nvPr>
        </p:nvPicPr>
        <p:blipFill>
          <a:blip r:embed="rId4">
            <a:extLst>
              <a:ext uri="{28A0092B-C50C-407E-A947-70E740481C1C}">
                <a14:useLocalDpi xmlns:a14="http://schemas.microsoft.com/office/drawing/2010/main" val="0"/>
              </a:ext>
            </a:extLst>
          </a:blip>
          <a:srcRect/>
          <a:stretch>
            <a:fillRect/>
          </a:stretch>
        </p:blipFill>
        <p:spPr>
          <a:xfrm>
            <a:off x="3595234" y="1542483"/>
            <a:ext cx="5113337" cy="4032250"/>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4F90B51-AA2D-4962-97E8-31A3D7E101E8}"/>
              </a:ext>
            </a:extLst>
          </p:cNvPr>
          <p:cNvSpPr>
            <a:spLocks noGrp="1"/>
          </p:cNvSpPr>
          <p:nvPr>
            <p:ph type="title"/>
          </p:nvPr>
        </p:nvSpPr>
        <p:spPr/>
        <p:txBody>
          <a:bodyPr>
            <a:normAutofit fontScale="90000"/>
          </a:bodyPr>
          <a:lstStyle/>
          <a:p>
            <a:pPr algn="ctr"/>
            <a:br>
              <a:rPr lang="en-GB" altLang="en-US" sz="4000" dirty="0">
                <a:latin typeface="Arial Unicode MS" pitchFamily="34" charset="-128"/>
              </a:rPr>
            </a:br>
            <a:r>
              <a:rPr lang="en-GB" altLang="en-US" sz="4900" b="1" dirty="0">
                <a:latin typeface="Arial" panose="020B0604020202020204" pitchFamily="34" charset="0"/>
                <a:cs typeface="Arial" panose="020B0604020202020204" pitchFamily="34" charset="0"/>
              </a:rPr>
              <a:t>Model </a:t>
            </a:r>
            <a:r>
              <a:rPr lang="en-GB" altLang="en-US" sz="4900" b="1" dirty="0" err="1">
                <a:latin typeface="Arial" panose="020B0604020202020204" pitchFamily="34" charset="0"/>
                <a:cs typeface="Arial" panose="020B0604020202020204" pitchFamily="34" charset="0"/>
              </a:rPr>
              <a:t>Cymdeithasegol</a:t>
            </a:r>
            <a:r>
              <a:rPr lang="en-GB" altLang="en-US" sz="4900" b="1" dirty="0">
                <a:latin typeface="Arial" panose="020B0604020202020204" pitchFamily="34" charset="0"/>
                <a:cs typeface="Arial" panose="020B0604020202020204" pitchFamily="34" charset="0"/>
              </a:rPr>
              <a:t> </a:t>
            </a:r>
            <a:br>
              <a:rPr lang="en-GB" altLang="en-US" sz="4900" b="1" dirty="0">
                <a:latin typeface="Arial" panose="020B0604020202020204" pitchFamily="34" charset="0"/>
                <a:cs typeface="Arial" panose="020B0604020202020204" pitchFamily="34" charset="0"/>
              </a:rPr>
            </a:br>
            <a:r>
              <a:rPr lang="en-GB" altLang="en-US" sz="4900" b="1" dirty="0">
                <a:solidFill>
                  <a:schemeClr val="accent1">
                    <a:lumMod val="75000"/>
                  </a:schemeClr>
                </a:solidFill>
                <a:latin typeface="Arial" panose="020B0604020202020204" pitchFamily="34" charset="0"/>
                <a:cs typeface="Arial" panose="020B0604020202020204" pitchFamily="34" charset="0"/>
              </a:rPr>
              <a:t>Sociological Model</a:t>
            </a:r>
            <a:br>
              <a:rPr lang="en-GB" altLang="en-US" sz="4000" b="1" dirty="0">
                <a:solidFill>
                  <a:srgbClr val="0000FF"/>
                </a:solidFill>
                <a:latin typeface="Arial Unicode MS" pitchFamily="34" charset="-128"/>
              </a:rPr>
            </a:br>
            <a:endParaRPr lang="en-GB" altLang="en-US" sz="4000" b="1" dirty="0">
              <a:solidFill>
                <a:srgbClr val="0000FF"/>
              </a:solidFill>
              <a:latin typeface="Arial Unicode MS" pitchFamily="34" charset="-128"/>
            </a:endParaRPr>
          </a:p>
        </p:txBody>
      </p:sp>
      <p:sp>
        <p:nvSpPr>
          <p:cNvPr id="35844" name="Rectangle 5">
            <a:extLst>
              <a:ext uri="{FF2B5EF4-FFF2-40B4-BE49-F238E27FC236}">
                <a16:creationId xmlns:a16="http://schemas.microsoft.com/office/drawing/2014/main" id="{6FF62955-7687-4DF7-95C2-8FB6FA636595}"/>
              </a:ext>
            </a:extLst>
          </p:cNvPr>
          <p:cNvSpPr>
            <a:spLocks noGrp="1"/>
          </p:cNvSpPr>
          <p:nvPr>
            <p:ph sz="half" idx="1"/>
          </p:nvPr>
        </p:nvSpPr>
        <p:spPr>
          <a:xfrm>
            <a:off x="4765222" y="1841955"/>
            <a:ext cx="3867150" cy="3809862"/>
          </a:xfrm>
        </p:spPr>
        <p:txBody>
          <a:bodyPr>
            <a:normAutofit fontScale="92500"/>
          </a:bodyPr>
          <a:lstStyle/>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Unemployment</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Poverty</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Poor housing</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Poor health care</a:t>
            </a:r>
          </a:p>
          <a:p>
            <a:pPr eaLnBrk="1" hangingPunct="1">
              <a:lnSpc>
                <a:spcPct val="90000"/>
              </a:lnSpc>
            </a:pPr>
            <a:r>
              <a:rPr lang="en-GB" altLang="en-US" sz="2400" dirty="0">
                <a:solidFill>
                  <a:schemeClr val="accent1">
                    <a:lumMod val="75000"/>
                  </a:schemeClr>
                </a:solidFill>
                <a:latin typeface="Arial" panose="020B0604020202020204" pitchFamily="34" charset="0"/>
                <a:cs typeface="Arial" panose="020B0604020202020204" pitchFamily="34" charset="0"/>
              </a:rPr>
              <a:t>Social exclusion</a:t>
            </a:r>
          </a:p>
          <a:p>
            <a:pPr eaLnBrk="1" hangingPunct="1">
              <a:lnSpc>
                <a:spcPct val="90000"/>
              </a:lnSpc>
            </a:pPr>
            <a:r>
              <a:rPr lang="en-GB" altLang="en-US" sz="2400" b="1" dirty="0">
                <a:solidFill>
                  <a:schemeClr val="accent1">
                    <a:lumMod val="75000"/>
                  </a:schemeClr>
                </a:solidFill>
                <a:latin typeface="Arial" panose="020B0604020202020204" pitchFamily="34" charset="0"/>
                <a:cs typeface="Arial" panose="020B0604020202020204" pitchFamily="34" charset="0"/>
              </a:rPr>
              <a:t>Remember child abuse occurs in families from all social classes</a:t>
            </a:r>
          </a:p>
          <a:p>
            <a:pPr>
              <a:lnSpc>
                <a:spcPct val="90000"/>
              </a:lnSpc>
            </a:pPr>
            <a:endParaRPr lang="en-GB" altLang="en-US" sz="2400" dirty="0"/>
          </a:p>
        </p:txBody>
      </p:sp>
      <p:sp>
        <p:nvSpPr>
          <p:cNvPr id="35843" name="Rectangle 4">
            <a:extLst>
              <a:ext uri="{FF2B5EF4-FFF2-40B4-BE49-F238E27FC236}">
                <a16:creationId xmlns:a16="http://schemas.microsoft.com/office/drawing/2014/main" id="{CC5FA00F-42CB-40A0-95B6-3C708294C0C6}"/>
              </a:ext>
            </a:extLst>
          </p:cNvPr>
          <p:cNvSpPr>
            <a:spLocks noGrp="1"/>
          </p:cNvSpPr>
          <p:nvPr>
            <p:ph sz="half" idx="2"/>
          </p:nvPr>
        </p:nvSpPr>
        <p:spPr>
          <a:xfrm>
            <a:off x="628650" y="1841955"/>
            <a:ext cx="3867150" cy="3809862"/>
          </a:xfrm>
        </p:spPr>
        <p:txBody>
          <a:bodyPr>
            <a:normAutofit fontScale="92500"/>
          </a:bodyPr>
          <a:lstStyle/>
          <a:p>
            <a:pPr eaLnBrk="1" hangingPunct="1">
              <a:lnSpc>
                <a:spcPct val="90000"/>
              </a:lnSpc>
            </a:pPr>
            <a:r>
              <a:rPr lang="en-GB" altLang="en-US" sz="2400" dirty="0">
                <a:latin typeface="Arial" panose="020B0604020202020204" pitchFamily="34" charset="0"/>
                <a:cs typeface="Arial" panose="020B0604020202020204" pitchFamily="34" charset="0"/>
              </a:rPr>
              <a:t>Di-</a:t>
            </a:r>
            <a:r>
              <a:rPr lang="en-GB" altLang="en-US" sz="2400" dirty="0" err="1">
                <a:latin typeface="Arial" panose="020B0604020202020204" pitchFamily="34" charset="0"/>
                <a:cs typeface="Arial" panose="020B0604020202020204" pitchFamily="34" charset="0"/>
              </a:rPr>
              <a:t>weithdra</a:t>
            </a:r>
            <a:endParaRPr lang="en-GB" altLang="en-US" sz="2400" dirty="0">
              <a:latin typeface="Arial" panose="020B0604020202020204" pitchFamily="34" charset="0"/>
              <a:cs typeface="Arial" panose="020B0604020202020204" pitchFamily="34" charset="0"/>
            </a:endParaRPr>
          </a:p>
          <a:p>
            <a:pPr eaLnBrk="1" hangingPunct="1">
              <a:lnSpc>
                <a:spcPct val="90000"/>
              </a:lnSpc>
            </a:pPr>
            <a:r>
              <a:rPr lang="en-GB" altLang="en-US" sz="2400" dirty="0" err="1">
                <a:latin typeface="Arial" panose="020B0604020202020204" pitchFamily="34" charset="0"/>
                <a:cs typeface="Arial" panose="020B0604020202020204" pitchFamily="34" charset="0"/>
              </a:rPr>
              <a:t>Tlodi</a:t>
            </a:r>
            <a:endParaRPr lang="en-GB" altLang="en-US" sz="2400" dirty="0">
              <a:latin typeface="Arial" panose="020B0604020202020204" pitchFamily="34" charset="0"/>
              <a:cs typeface="Arial" panose="020B0604020202020204" pitchFamily="34" charset="0"/>
            </a:endParaRPr>
          </a:p>
          <a:p>
            <a:pPr eaLnBrk="1" hangingPunct="1">
              <a:lnSpc>
                <a:spcPct val="90000"/>
              </a:lnSpc>
            </a:pPr>
            <a:r>
              <a:rPr lang="en-GB" altLang="en-US" sz="2400" dirty="0" err="1">
                <a:latin typeface="Arial" panose="020B0604020202020204" pitchFamily="34" charset="0"/>
                <a:cs typeface="Arial" panose="020B0604020202020204" pitchFamily="34" charset="0"/>
              </a:rPr>
              <a:t>Cartrefi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tlawd</a:t>
            </a:r>
            <a:endParaRPr lang="en-GB" altLang="en-US" sz="2400" dirty="0">
              <a:latin typeface="Arial" panose="020B0604020202020204" pitchFamily="34" charset="0"/>
              <a:cs typeface="Arial" panose="020B0604020202020204" pitchFamily="34" charset="0"/>
            </a:endParaRPr>
          </a:p>
          <a:p>
            <a:pPr eaLnBrk="1" hangingPunct="1">
              <a:lnSpc>
                <a:spcPct val="90000"/>
              </a:lnSpc>
            </a:pPr>
            <a:r>
              <a:rPr lang="en-GB" altLang="en-US" sz="2400" dirty="0" err="1">
                <a:latin typeface="Arial" panose="020B0604020202020204" pitchFamily="34" charset="0"/>
                <a:cs typeface="Arial" panose="020B0604020202020204" pitchFamily="34" charset="0"/>
              </a:rPr>
              <a:t>Gofal</a:t>
            </a:r>
            <a:r>
              <a:rPr lang="en-GB" altLang="en-US" sz="2400" dirty="0">
                <a:latin typeface="Arial" panose="020B0604020202020204" pitchFamily="34" charset="0"/>
                <a:cs typeface="Arial" panose="020B0604020202020204" pitchFamily="34" charset="0"/>
              </a:rPr>
              <a:t> iechyd </a:t>
            </a:r>
            <a:r>
              <a:rPr lang="en-GB" altLang="en-US" sz="2400" dirty="0" err="1">
                <a:latin typeface="Arial" panose="020B0604020202020204" pitchFamily="34" charset="0"/>
                <a:cs typeface="Arial" panose="020B0604020202020204" pitchFamily="34" charset="0"/>
              </a:rPr>
              <a:t>gwael</a:t>
            </a:r>
            <a:endParaRPr lang="en-GB" altLang="en-US" sz="2400" dirty="0">
              <a:latin typeface="Arial" panose="020B0604020202020204" pitchFamily="34" charset="0"/>
              <a:cs typeface="Arial" panose="020B0604020202020204" pitchFamily="34" charset="0"/>
            </a:endParaRPr>
          </a:p>
          <a:p>
            <a:pPr eaLnBrk="1" hangingPunct="1">
              <a:lnSpc>
                <a:spcPct val="90000"/>
              </a:lnSpc>
            </a:pPr>
            <a:r>
              <a:rPr lang="en-GB" altLang="en-US" sz="2400" dirty="0" err="1">
                <a:latin typeface="Arial" panose="020B0604020202020204" pitchFamily="34" charset="0"/>
                <a:cs typeface="Arial" panose="020B0604020202020204" pitchFamily="34" charset="0"/>
              </a:rPr>
              <a:t>Gwaharddiad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cymdeithasol</a:t>
            </a:r>
            <a:endParaRPr lang="en-GB" altLang="en-US" sz="2400" dirty="0">
              <a:latin typeface="Arial" panose="020B0604020202020204" pitchFamily="34" charset="0"/>
              <a:cs typeface="Arial" panose="020B0604020202020204" pitchFamily="34" charset="0"/>
            </a:endParaRPr>
          </a:p>
          <a:p>
            <a:pPr eaLnBrk="1" hangingPunct="1">
              <a:lnSpc>
                <a:spcPct val="90000"/>
              </a:lnSpc>
            </a:pPr>
            <a:r>
              <a:rPr lang="en-GB" altLang="en-US" sz="2400" b="1" dirty="0" err="1">
                <a:latin typeface="Arial" panose="020B0604020202020204" pitchFamily="34" charset="0"/>
                <a:cs typeface="Arial" panose="020B0604020202020204" pitchFamily="34" charset="0"/>
              </a:rPr>
              <a:t>Rhaid</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cofio</a:t>
            </a:r>
            <a:r>
              <a:rPr lang="en-GB" altLang="en-US" sz="2400" b="1" dirty="0">
                <a:latin typeface="Arial" panose="020B0604020202020204" pitchFamily="34" charset="0"/>
                <a:cs typeface="Arial" panose="020B0604020202020204" pitchFamily="34" charset="0"/>
              </a:rPr>
              <a:t> bod </a:t>
            </a:r>
            <a:r>
              <a:rPr lang="en-GB" altLang="en-US" sz="2400" b="1" dirty="0" err="1">
                <a:latin typeface="Arial" panose="020B0604020202020204" pitchFamily="34" charset="0"/>
                <a:cs typeface="Arial" panose="020B0604020202020204" pitchFamily="34" charset="0"/>
              </a:rPr>
              <a:t>camdrin</a:t>
            </a:r>
            <a:r>
              <a:rPr lang="en-GB" altLang="en-US" sz="2400" b="1" dirty="0">
                <a:latin typeface="Arial" panose="020B0604020202020204" pitchFamily="34" charset="0"/>
                <a:cs typeface="Arial" panose="020B0604020202020204" pitchFamily="34" charset="0"/>
              </a:rPr>
              <a:t> plant </a:t>
            </a:r>
            <a:r>
              <a:rPr lang="en-GB" altLang="en-US" sz="2400" b="1" dirty="0" err="1">
                <a:latin typeface="Arial" panose="020B0604020202020204" pitchFamily="34" charset="0"/>
                <a:cs typeface="Arial" panose="020B0604020202020204" pitchFamily="34" charset="0"/>
              </a:rPr>
              <a:t>yn</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digwydd</a:t>
            </a:r>
            <a:r>
              <a:rPr lang="en-GB" altLang="en-US" sz="2400" b="1" dirty="0">
                <a:latin typeface="Arial" panose="020B0604020202020204" pitchFamily="34" charset="0"/>
                <a:cs typeface="Arial" panose="020B0604020202020204" pitchFamily="34" charset="0"/>
              </a:rPr>
              <a:t> o </a:t>
            </a:r>
            <a:r>
              <a:rPr lang="en-GB" altLang="en-US" sz="2400" b="1" dirty="0" err="1">
                <a:latin typeface="Arial" panose="020B0604020202020204" pitchFamily="34" charset="0"/>
                <a:cs typeface="Arial" panose="020B0604020202020204" pitchFamily="34" charset="0"/>
              </a:rPr>
              <a:t>fewn</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teuluoedd</a:t>
            </a:r>
            <a:r>
              <a:rPr lang="en-GB" altLang="en-US" sz="2400" b="1" dirty="0">
                <a:latin typeface="Arial" panose="020B0604020202020204" pitchFamily="34" charset="0"/>
                <a:cs typeface="Arial" panose="020B0604020202020204" pitchFamily="34" charset="0"/>
              </a:rPr>
              <a:t> o bob </a:t>
            </a:r>
            <a:r>
              <a:rPr lang="en-GB" altLang="en-US" sz="2400" b="1" dirty="0" err="1">
                <a:latin typeface="Arial" panose="020B0604020202020204" pitchFamily="34" charset="0"/>
                <a:cs typeface="Arial" panose="020B0604020202020204" pitchFamily="34" charset="0"/>
              </a:rPr>
              <a:t>dosbarth</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cymdeithasol</a:t>
            </a:r>
            <a:endParaRPr lang="en-GB" altLang="en-US" sz="2400" dirty="0">
              <a:latin typeface="Arial" panose="020B0604020202020204" pitchFamily="34" charset="0"/>
              <a:cs typeface="Arial" panose="020B0604020202020204" pitchFamily="34" charset="0"/>
            </a:endParaRPr>
          </a:p>
          <a:p>
            <a:pPr>
              <a:lnSpc>
                <a:spcPct val="90000"/>
              </a:lnSpc>
            </a:pPr>
            <a:endParaRPr lang="en-GB"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2A8BAEA7-70F3-4DE3-B519-9C5F2A5BFD84}"/>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Shannon Mathews</a:t>
            </a:r>
          </a:p>
        </p:txBody>
      </p:sp>
      <p:pic>
        <p:nvPicPr>
          <p:cNvPr id="37891" name="Picture 2" descr="http://static.guim.co.uk/sys-images/Guardian/Pix/pictures/2008/03/14/shannon1.jpg">
            <a:extLst>
              <a:ext uri="{FF2B5EF4-FFF2-40B4-BE49-F238E27FC236}">
                <a16:creationId xmlns:a16="http://schemas.microsoft.com/office/drawing/2014/main" id="{A3EF6D87-3B31-48B0-B3A0-ED1B01BD95D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862761" y="1883229"/>
            <a:ext cx="5418477" cy="3251086"/>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5B5272B-0B1E-44F1-91C8-F65A446B801E}"/>
              </a:ext>
            </a:extLst>
          </p:cNvPr>
          <p:cNvSpPr>
            <a:spLocks noGrp="1"/>
          </p:cNvSpPr>
          <p:nvPr>
            <p:ph type="title"/>
          </p:nvPr>
        </p:nvSpPr>
        <p:spPr/>
        <p:txBody>
          <a:bodyPr>
            <a:normAutofit fontScale="90000"/>
          </a:bodyPr>
          <a:lstStyle/>
          <a:p>
            <a:pPr algn="ctr"/>
            <a:br>
              <a:rPr lang="en-GB" altLang="en-US" sz="4900" b="1" dirty="0">
                <a:latin typeface="Arial Unicode MS" pitchFamily="34" charset="-128"/>
              </a:rPr>
            </a:br>
            <a:r>
              <a:rPr lang="en-GB" altLang="en-US" sz="4900" b="1" dirty="0">
                <a:latin typeface="Arial" panose="020B0604020202020204" pitchFamily="34" charset="0"/>
                <a:cs typeface="Arial" panose="020B0604020202020204" pitchFamily="34" charset="0"/>
              </a:rPr>
              <a:t>Model </a:t>
            </a:r>
            <a:r>
              <a:rPr lang="en-GB" altLang="en-US" sz="4900" b="1" dirty="0" err="1">
                <a:latin typeface="Arial" panose="020B0604020202020204" pitchFamily="34" charset="0"/>
                <a:cs typeface="Arial" panose="020B0604020202020204" pitchFamily="34" charset="0"/>
              </a:rPr>
              <a:t>Seicalegol</a:t>
            </a:r>
            <a:r>
              <a:rPr lang="en-GB" altLang="en-US" sz="4900" b="1" dirty="0">
                <a:latin typeface="Arial" panose="020B0604020202020204" pitchFamily="34" charset="0"/>
                <a:cs typeface="Arial" panose="020B0604020202020204" pitchFamily="34" charset="0"/>
              </a:rPr>
              <a:t> </a:t>
            </a:r>
            <a:br>
              <a:rPr lang="en-GB" altLang="en-US" sz="4900" b="1" dirty="0">
                <a:latin typeface="Arial" panose="020B0604020202020204" pitchFamily="34" charset="0"/>
                <a:cs typeface="Arial" panose="020B0604020202020204" pitchFamily="34" charset="0"/>
              </a:rPr>
            </a:br>
            <a:r>
              <a:rPr lang="en-GB" altLang="en-US" sz="4900" b="1" dirty="0">
                <a:solidFill>
                  <a:schemeClr val="accent1">
                    <a:lumMod val="75000"/>
                  </a:schemeClr>
                </a:solidFill>
                <a:latin typeface="Arial" panose="020B0604020202020204" pitchFamily="34" charset="0"/>
                <a:cs typeface="Arial" panose="020B0604020202020204" pitchFamily="34" charset="0"/>
              </a:rPr>
              <a:t>Psychological Model</a:t>
            </a:r>
            <a:br>
              <a:rPr lang="en-GB" altLang="en-US" sz="4000" dirty="0">
                <a:solidFill>
                  <a:srgbClr val="0000FF"/>
                </a:solidFill>
                <a:latin typeface="Comic Sans MS" panose="030F0702030302020204" pitchFamily="66" charset="0"/>
              </a:rPr>
            </a:br>
            <a:endParaRPr lang="en-GB" altLang="en-US" sz="4000" dirty="0">
              <a:solidFill>
                <a:srgbClr val="0000FF"/>
              </a:solidFill>
              <a:latin typeface="Comic Sans MS" panose="030F0702030302020204" pitchFamily="66" charset="0"/>
            </a:endParaRPr>
          </a:p>
        </p:txBody>
      </p:sp>
      <p:sp>
        <p:nvSpPr>
          <p:cNvPr id="39940" name="Rectangle 5">
            <a:extLst>
              <a:ext uri="{FF2B5EF4-FFF2-40B4-BE49-F238E27FC236}">
                <a16:creationId xmlns:a16="http://schemas.microsoft.com/office/drawing/2014/main" id="{9E9F42C2-A9BC-4EC7-BB60-CD7EA5A5E679}"/>
              </a:ext>
            </a:extLst>
          </p:cNvPr>
          <p:cNvSpPr>
            <a:spLocks noGrp="1"/>
          </p:cNvSpPr>
          <p:nvPr>
            <p:ph sz="half" idx="1"/>
          </p:nvPr>
        </p:nvSpPr>
        <p:spPr>
          <a:xfrm>
            <a:off x="4572000" y="2114096"/>
            <a:ext cx="3867150" cy="3809862"/>
          </a:xfrm>
        </p:spPr>
        <p:txBody>
          <a:bodyPr>
            <a:normAutofit/>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History of mental illness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Dependant on medication</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Routines/obsessive disorders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Realistic expectations</a:t>
            </a:r>
          </a:p>
        </p:txBody>
      </p:sp>
      <p:sp>
        <p:nvSpPr>
          <p:cNvPr id="39939" name="Rectangle 4">
            <a:extLst>
              <a:ext uri="{FF2B5EF4-FFF2-40B4-BE49-F238E27FC236}">
                <a16:creationId xmlns:a16="http://schemas.microsoft.com/office/drawing/2014/main" id="{D33CA265-FD70-4C27-B451-5FA560CBBD79}"/>
              </a:ext>
            </a:extLst>
          </p:cNvPr>
          <p:cNvSpPr>
            <a:spLocks noGrp="1"/>
          </p:cNvSpPr>
          <p:nvPr>
            <p:ph sz="half" idx="2"/>
          </p:nvPr>
        </p:nvSpPr>
        <p:spPr>
          <a:xfrm>
            <a:off x="762001" y="2114096"/>
            <a:ext cx="3867150" cy="3809862"/>
          </a:xfrm>
        </p:spPr>
        <p:txBody>
          <a:bodyPr>
            <a:normAutofit/>
          </a:bodyPr>
          <a:lstStyle/>
          <a:p>
            <a:pPr eaLnBrk="1" hangingPunct="1"/>
            <a:r>
              <a:rPr lang="en-GB" altLang="en-US" sz="2400" dirty="0">
                <a:latin typeface="Arial" panose="020B0604020202020204" pitchFamily="34" charset="0"/>
                <a:cs typeface="Arial" panose="020B0604020202020204" pitchFamily="34" charset="0"/>
              </a:rPr>
              <a:t>Hanes </a:t>
            </a:r>
            <a:r>
              <a:rPr lang="en-GB" altLang="en-US" sz="2400" dirty="0" err="1">
                <a:latin typeface="Arial" panose="020B0604020202020204" pitchFamily="34" charset="0"/>
                <a:cs typeface="Arial" panose="020B0604020202020204" pitchFamily="34" charset="0"/>
              </a:rPr>
              <a:t>afiechyd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meddyliol</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err="1">
                <a:latin typeface="Arial" panose="020B0604020202020204" pitchFamily="34" charset="0"/>
                <a:cs typeface="Arial" panose="020B0604020202020204" pitchFamily="34" charset="0"/>
              </a:rPr>
              <a:t>Dibynnu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feddyginiaeth</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err="1">
                <a:latin typeface="Arial" panose="020B0604020202020204" pitchFamily="34" charset="0"/>
                <a:cs typeface="Arial" panose="020B0604020202020204" pitchFamily="34" charset="0"/>
              </a:rPr>
              <a:t>Arferion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anrhefnion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aflonydd</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err="1">
                <a:latin typeface="Arial" panose="020B0604020202020204" pitchFamily="34" charset="0"/>
                <a:cs typeface="Arial" panose="020B0604020202020204" pitchFamily="34" charset="0"/>
              </a:rPr>
              <a:t>Disgwyliadau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realistig</a:t>
            </a: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FD11128-21ED-4A49-B118-C8D5336DF13D}"/>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Beverley </a:t>
            </a:r>
            <a:r>
              <a:rPr lang="en-GB" altLang="en-US" sz="4400" b="1" err="1">
                <a:latin typeface="Arial" panose="020B0604020202020204" pitchFamily="34" charset="0"/>
                <a:cs typeface="Arial" panose="020B0604020202020204" pitchFamily="34" charset="0"/>
              </a:rPr>
              <a:t>Allitt</a:t>
            </a:r>
            <a:endParaRPr lang="en-GB" altLang="en-US" sz="4400" b="1">
              <a:latin typeface="Arial" panose="020B0604020202020204" pitchFamily="34" charset="0"/>
              <a:cs typeface="Arial" panose="020B0604020202020204" pitchFamily="34" charset="0"/>
            </a:endParaRPr>
          </a:p>
        </p:txBody>
      </p:sp>
      <p:pic>
        <p:nvPicPr>
          <p:cNvPr id="41987" name="Picture 2">
            <a:extLst>
              <a:ext uri="{FF2B5EF4-FFF2-40B4-BE49-F238E27FC236}">
                <a16:creationId xmlns:a16="http://schemas.microsoft.com/office/drawing/2014/main" id="{95D3042E-1ABC-48BE-A464-7C4D5384956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3265284" y="1825625"/>
            <a:ext cx="2613432" cy="3640138"/>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4">
            <a:extLst>
              <a:ext uri="{FF2B5EF4-FFF2-40B4-BE49-F238E27FC236}">
                <a16:creationId xmlns:a16="http://schemas.microsoft.com/office/drawing/2014/main" id="{C652BF86-AF69-47C4-9F50-A2DD2071E2D5}"/>
              </a:ext>
            </a:extLst>
          </p:cNvPr>
          <p:cNvSpPr>
            <a:spLocks noGrp="1"/>
          </p:cNvSpPr>
          <p:nvPr>
            <p:ph type="title"/>
          </p:nvPr>
        </p:nvSpPr>
        <p:spPr/>
        <p:txBody>
          <a:bodyPr>
            <a:normAutofit fontScale="90000"/>
          </a:bodyPr>
          <a:lstStyle/>
          <a:p>
            <a:pPr algn="ctr"/>
            <a:br>
              <a:rPr lang="en-GB" altLang="en-US" sz="3200" dirty="0"/>
            </a:br>
            <a:r>
              <a:rPr lang="en-GB" altLang="en-US" sz="4900" b="1" dirty="0">
                <a:latin typeface="Arial" panose="020B0604020202020204" pitchFamily="34" charset="0"/>
                <a:cs typeface="Arial" panose="020B0604020202020204" pitchFamily="34" charset="0"/>
              </a:rPr>
              <a:t>Model </a:t>
            </a:r>
            <a:r>
              <a:rPr lang="en-GB" altLang="en-US" sz="4900" b="1" dirty="0" err="1">
                <a:latin typeface="Arial" panose="020B0604020202020204" pitchFamily="34" charset="0"/>
                <a:cs typeface="Arial" panose="020B0604020202020204" pitchFamily="34" charset="0"/>
              </a:rPr>
              <a:t>Benywaidd</a:t>
            </a:r>
            <a:r>
              <a:rPr lang="en-GB" altLang="en-US" sz="4900" b="1" dirty="0">
                <a:latin typeface="Arial" panose="020B0604020202020204" pitchFamily="34" charset="0"/>
                <a:cs typeface="Arial" panose="020B0604020202020204" pitchFamily="34" charset="0"/>
              </a:rPr>
              <a:t> </a:t>
            </a:r>
            <a:br>
              <a:rPr lang="en-GB" altLang="en-US" sz="4900" b="1" dirty="0">
                <a:latin typeface="Arial" panose="020B0604020202020204" pitchFamily="34" charset="0"/>
                <a:cs typeface="Arial" panose="020B0604020202020204" pitchFamily="34" charset="0"/>
              </a:rPr>
            </a:br>
            <a:r>
              <a:rPr lang="en-GB" altLang="en-US" sz="4900" b="1" dirty="0">
                <a:solidFill>
                  <a:schemeClr val="accent1">
                    <a:lumMod val="75000"/>
                  </a:schemeClr>
                </a:solidFill>
                <a:latin typeface="Arial" panose="020B0604020202020204" pitchFamily="34" charset="0"/>
                <a:cs typeface="Arial" panose="020B0604020202020204" pitchFamily="34" charset="0"/>
              </a:rPr>
              <a:t>Feminist Model</a:t>
            </a:r>
            <a:br>
              <a:rPr lang="en-GB" altLang="en-US" sz="3600" b="1" dirty="0">
                <a:solidFill>
                  <a:srgbClr val="0000FF"/>
                </a:solidFill>
              </a:rPr>
            </a:br>
            <a:endParaRPr lang="en-GB" altLang="en-US" sz="3600" b="1" dirty="0">
              <a:solidFill>
                <a:srgbClr val="0000FF"/>
              </a:solidFill>
            </a:endParaRPr>
          </a:p>
        </p:txBody>
      </p:sp>
      <p:sp>
        <p:nvSpPr>
          <p:cNvPr id="44036" name="Rectangle 6">
            <a:extLst>
              <a:ext uri="{FF2B5EF4-FFF2-40B4-BE49-F238E27FC236}">
                <a16:creationId xmlns:a16="http://schemas.microsoft.com/office/drawing/2014/main" id="{2054EE42-D792-41C8-8C81-1A092C38FDF1}"/>
              </a:ext>
            </a:extLst>
          </p:cNvPr>
          <p:cNvSpPr>
            <a:spLocks noGrp="1"/>
          </p:cNvSpPr>
          <p:nvPr>
            <p:ph sz="half" idx="1"/>
          </p:nvPr>
        </p:nvSpPr>
        <p:spPr/>
        <p:txBody>
          <a:bodyPr vert="horz" lIns="91440" tIns="45720" rIns="91440" bIns="45720" rtlCol="0" anchor="t">
            <a:normAutofit/>
          </a:bodyPr>
          <a:lstStyle/>
          <a:p>
            <a:pPr eaLnBrk="1" hangingPunct="1"/>
            <a:r>
              <a:rPr lang="en-GB" altLang="en-US" sz="2400" err="1">
                <a:latin typeface="Arial"/>
                <a:cs typeface="Arial"/>
              </a:rPr>
              <a:t>Diffyg</a:t>
            </a:r>
            <a:r>
              <a:rPr lang="en-GB" altLang="en-US" sz="2400" dirty="0">
                <a:latin typeface="Arial"/>
                <a:cs typeface="Arial"/>
              </a:rPr>
              <a:t> </a:t>
            </a:r>
            <a:r>
              <a:rPr lang="en-GB" altLang="en-US" sz="2400" err="1">
                <a:latin typeface="Arial"/>
                <a:cs typeface="Arial"/>
              </a:rPr>
              <a:t>balans</a:t>
            </a:r>
            <a:r>
              <a:rPr lang="en-GB" altLang="en-US" sz="2400" dirty="0">
                <a:latin typeface="Arial"/>
                <a:cs typeface="Arial"/>
              </a:rPr>
              <a:t> o b</a:t>
            </a:r>
            <a:r>
              <a:rPr lang="en-US" altLang="en-US" sz="2400" dirty="0">
                <a:latin typeface="Arial"/>
                <a:cs typeface="Arial"/>
              </a:rPr>
              <a:t>ŵ</a:t>
            </a:r>
            <a:r>
              <a:rPr lang="en-GB" altLang="en-US" sz="2400" dirty="0">
                <a:latin typeface="Arial"/>
                <a:cs typeface="Arial"/>
              </a:rPr>
              <a:t>er </a:t>
            </a:r>
            <a:r>
              <a:rPr lang="en-GB" altLang="en-US" sz="2400" err="1">
                <a:latin typeface="Arial"/>
                <a:cs typeface="Arial"/>
              </a:rPr>
              <a:t>yn</a:t>
            </a:r>
            <a:r>
              <a:rPr lang="en-GB" altLang="en-US" sz="2400" dirty="0">
                <a:latin typeface="Arial"/>
                <a:cs typeface="Arial"/>
              </a:rPr>
              <a:t> y </a:t>
            </a:r>
            <a:r>
              <a:rPr lang="en-GB" altLang="en-US" sz="2400" err="1">
                <a:latin typeface="Arial"/>
                <a:cs typeface="Arial"/>
              </a:rPr>
              <a:t>gymdeithas</a:t>
            </a:r>
            <a:endParaRPr lang="en-GB" altLang="en-US" sz="2400">
              <a:latin typeface="Arial"/>
              <a:cs typeface="Arial"/>
            </a:endParaRPr>
          </a:p>
          <a:p>
            <a:pPr eaLnBrk="1" hangingPunct="1"/>
            <a:endParaRPr lang="en-GB" altLang="en-US" sz="2400" dirty="0">
              <a:latin typeface="Arial"/>
              <a:cs typeface="Arial"/>
            </a:endParaRPr>
          </a:p>
          <a:p>
            <a:pPr eaLnBrk="1" hangingPunct="1"/>
            <a:r>
              <a:rPr lang="en-GB" altLang="en-US" sz="2400" err="1">
                <a:latin typeface="Arial"/>
                <a:cs typeface="Arial"/>
              </a:rPr>
              <a:t>Hawliau</a:t>
            </a:r>
            <a:endParaRPr lang="en-GB" altLang="en-US" sz="2400">
              <a:latin typeface="Arial"/>
              <a:cs typeface="Arial"/>
            </a:endParaRPr>
          </a:p>
          <a:p>
            <a:endParaRPr lang="en-GB" altLang="en-US" sz="2800" b="1" dirty="0"/>
          </a:p>
        </p:txBody>
      </p:sp>
      <p:sp>
        <p:nvSpPr>
          <p:cNvPr id="44035" name="Rectangle 5">
            <a:extLst>
              <a:ext uri="{FF2B5EF4-FFF2-40B4-BE49-F238E27FC236}">
                <a16:creationId xmlns:a16="http://schemas.microsoft.com/office/drawing/2014/main" id="{A256DCC2-604D-4789-8A6C-0DED2C3B3AC7}"/>
              </a:ext>
            </a:extLst>
          </p:cNvPr>
          <p:cNvSpPr>
            <a:spLocks noGrp="1"/>
          </p:cNvSpPr>
          <p:nvPr>
            <p:ph sz="half" idx="2"/>
          </p:nvPr>
        </p:nvSpPr>
        <p:spPr/>
        <p:txBody>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Imbalances of power in society</a:t>
            </a:r>
          </a:p>
          <a:p>
            <a:pPr eaLnBrk="1" hangingPunct="1"/>
            <a:endParaRPr lang="en-GB" altLang="en-US" sz="2400" dirty="0">
              <a:solidFill>
                <a:schemeClr val="accent1">
                  <a:lumMod val="75000"/>
                </a:schemeClr>
              </a:solidFill>
              <a:latin typeface="Arial" panose="020B0604020202020204" pitchFamily="34" charset="0"/>
              <a:cs typeface="Arial" panose="020B0604020202020204" pitchFamily="34" charset="0"/>
            </a:endParaRP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Rights</a:t>
            </a:r>
          </a:p>
          <a:p>
            <a:endParaRPr lang="en-GB" altLang="en-US" sz="28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4">
            <a:extLst>
              <a:ext uri="{FF2B5EF4-FFF2-40B4-BE49-F238E27FC236}">
                <a16:creationId xmlns:a16="http://schemas.microsoft.com/office/drawing/2014/main" id="{641A3D9F-E97C-4D4A-A63B-57FF83864637}"/>
              </a:ext>
            </a:extLst>
          </p:cNvPr>
          <p:cNvSpPr>
            <a:spLocks noGrp="1"/>
          </p:cNvSpPr>
          <p:nvPr>
            <p:ph type="title"/>
          </p:nvPr>
        </p:nvSpPr>
        <p:spPr/>
        <p:txBody>
          <a:bodyPr>
            <a:normAutofit/>
          </a:bodyPr>
          <a:lstStyle/>
          <a:p>
            <a:pPr algn="ctr"/>
            <a:r>
              <a:rPr lang="en-GB" altLang="en-US" sz="4400" b="1">
                <a:latin typeface="Arial" panose="020B0604020202020204" pitchFamily="34" charset="0"/>
                <a:cs typeface="Arial" panose="020B0604020202020204" pitchFamily="34" charset="0"/>
              </a:rPr>
              <a:t>Josef Fritzl</a:t>
            </a:r>
          </a:p>
        </p:txBody>
      </p:sp>
      <p:pic>
        <p:nvPicPr>
          <p:cNvPr id="46083" name="il_fi" descr="http://i.telegraph.co.uk/multimedia/archive/01757/Josef-Fritzl_1757107b.jpg">
            <a:extLst>
              <a:ext uri="{FF2B5EF4-FFF2-40B4-BE49-F238E27FC236}">
                <a16:creationId xmlns:a16="http://schemas.microsoft.com/office/drawing/2014/main" id="{E737A480-B2E9-4ADC-8879-5E0D4AD7BB5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1663642" y="1825625"/>
            <a:ext cx="5816715" cy="3640138"/>
          </a:xfr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A6C6DF6-6DD4-42A9-B383-44F15F15889F}"/>
              </a:ext>
            </a:extLst>
          </p:cNvPr>
          <p:cNvSpPr>
            <a:spLocks noGrp="1"/>
          </p:cNvSpPr>
          <p:nvPr>
            <p:ph type="title"/>
          </p:nvPr>
        </p:nvSpPr>
        <p:spPr/>
        <p:txBody>
          <a:bodyPr>
            <a:noAutofit/>
          </a:bodyPr>
          <a:lstStyle/>
          <a:p>
            <a:pPr algn="ctr"/>
            <a:r>
              <a:rPr lang="en-GB" altLang="en-US" sz="4400" b="1" dirty="0">
                <a:latin typeface="Arial" panose="020B0604020202020204" pitchFamily="34" charset="0"/>
                <a:cs typeface="Arial" panose="020B0604020202020204" pitchFamily="34" charset="0"/>
              </a:rPr>
              <a:t>Model </a:t>
            </a:r>
            <a:r>
              <a:rPr lang="en-GB" altLang="en-US" sz="4400" b="1" dirty="0" err="1">
                <a:latin typeface="Arial" panose="020B0604020202020204" pitchFamily="34" charset="0"/>
                <a:cs typeface="Arial" panose="020B0604020202020204" pitchFamily="34" charset="0"/>
              </a:rPr>
              <a:t>Genetig</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 </a:t>
            </a:r>
            <a:r>
              <a:rPr lang="en-GB" altLang="en-US" sz="4400" b="1" dirty="0">
                <a:solidFill>
                  <a:schemeClr val="accent1">
                    <a:lumMod val="75000"/>
                  </a:schemeClr>
                </a:solidFill>
                <a:latin typeface="Arial" panose="020B0604020202020204" pitchFamily="34" charset="0"/>
                <a:cs typeface="Arial" panose="020B0604020202020204" pitchFamily="34" charset="0"/>
              </a:rPr>
              <a:t>Genetic Model</a:t>
            </a:r>
          </a:p>
        </p:txBody>
      </p:sp>
      <p:sp>
        <p:nvSpPr>
          <p:cNvPr id="50180" name="Rectangle 5">
            <a:extLst>
              <a:ext uri="{FF2B5EF4-FFF2-40B4-BE49-F238E27FC236}">
                <a16:creationId xmlns:a16="http://schemas.microsoft.com/office/drawing/2014/main" id="{51931D04-474D-4ECE-B46D-9A584ADB84AA}"/>
              </a:ext>
            </a:extLst>
          </p:cNvPr>
          <p:cNvSpPr>
            <a:spLocks noGrp="1"/>
          </p:cNvSpPr>
          <p:nvPr>
            <p:ph sz="half" idx="1"/>
          </p:nvPr>
        </p:nvSpPr>
        <p:spPr/>
        <p:txBody>
          <a:bodyPr/>
          <a:lstStyle/>
          <a:p>
            <a:pPr eaLnBrk="1" hangingPunct="1"/>
            <a:r>
              <a:rPr lang="en-GB" altLang="en-US" sz="2400" err="1">
                <a:latin typeface="Arial" panose="020B0604020202020204" pitchFamily="34" charset="0"/>
                <a:cs typeface="Arial" panose="020B0604020202020204" pitchFamily="34" charset="0"/>
              </a:rPr>
              <a:t>Amddiffyniad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genynau</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Biolegol</a:t>
            </a:r>
            <a:endParaRPr lang="en-GB" altLang="en-US" sz="2400">
              <a:latin typeface="Arial" panose="020B0604020202020204" pitchFamily="34" charset="0"/>
              <a:cs typeface="Arial" panose="020B0604020202020204" pitchFamily="34" charset="0"/>
            </a:endParaRPr>
          </a:p>
          <a:p>
            <a:pPr eaLnBrk="1" hangingPunct="1"/>
            <a:r>
              <a:rPr lang="en-GB" altLang="en-US" sz="2400" err="1">
                <a:latin typeface="Arial" panose="020B0604020202020204" pitchFamily="34" charset="0"/>
                <a:cs typeface="Arial" panose="020B0604020202020204" pitchFamily="34" charset="0"/>
              </a:rPr>
              <a:t>Dirywiad</a:t>
            </a:r>
            <a:r>
              <a:rPr lang="en-GB" altLang="en-US" sz="2400">
                <a:latin typeface="Arial" panose="020B0604020202020204" pitchFamily="34" charset="0"/>
                <a:cs typeface="Arial" panose="020B0604020202020204" pitchFamily="34" charset="0"/>
              </a:rPr>
              <a:t> y </a:t>
            </a:r>
            <a:r>
              <a:rPr lang="en-GB" altLang="en-US" sz="2400" err="1">
                <a:latin typeface="Arial" panose="020B0604020202020204" pitchFamily="34" charset="0"/>
                <a:cs typeface="Arial" panose="020B0604020202020204" pitchFamily="34" charset="0"/>
              </a:rPr>
              <a:t>teulu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cnewyllol</a:t>
            </a:r>
            <a:endParaRPr lang="en-GB" altLang="en-US" sz="2400">
              <a:latin typeface="Arial" panose="020B0604020202020204" pitchFamily="34" charset="0"/>
              <a:cs typeface="Arial" panose="020B0604020202020204" pitchFamily="34" charset="0"/>
            </a:endParaRPr>
          </a:p>
          <a:p>
            <a:endParaRPr lang="en-GB" altLang="en-US" sz="2800" b="1"/>
          </a:p>
        </p:txBody>
      </p:sp>
      <p:sp>
        <p:nvSpPr>
          <p:cNvPr id="50179" name="Rectangle 4">
            <a:extLst>
              <a:ext uri="{FF2B5EF4-FFF2-40B4-BE49-F238E27FC236}">
                <a16:creationId xmlns:a16="http://schemas.microsoft.com/office/drawing/2014/main" id="{C614BABA-687B-4A1E-82EF-DC28CA2D5201}"/>
              </a:ext>
            </a:extLst>
          </p:cNvPr>
          <p:cNvSpPr>
            <a:spLocks noGrp="1"/>
          </p:cNvSpPr>
          <p:nvPr>
            <p:ph sz="half" idx="2"/>
          </p:nvPr>
        </p:nvSpPr>
        <p:spPr/>
        <p:txBody>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Protection of genes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Biological</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Decline of nuclear family</a:t>
            </a:r>
          </a:p>
          <a:p>
            <a:endParaRPr lang="en-GB" altLang="en-US" sz="28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C1AB3F0F-8D2C-47BA-A79F-26AD80E0DB33}"/>
              </a:ext>
            </a:extLst>
          </p:cNvPr>
          <p:cNvSpPr>
            <a:spLocks noGrp="1"/>
          </p:cNvSpPr>
          <p:nvPr>
            <p:ph type="title"/>
          </p:nvPr>
        </p:nvSpPr>
        <p:spPr/>
        <p:txBody>
          <a:bodyPr>
            <a:normAutofit fontScale="90000"/>
          </a:bodyPr>
          <a:lstStyle/>
          <a:p>
            <a:pPr algn="ctr"/>
            <a:br>
              <a:rPr lang="en-GB" altLang="en-US" b="1"/>
            </a:br>
            <a:r>
              <a:rPr lang="en-GB" altLang="en-US" sz="3600" b="1">
                <a:latin typeface="Arial" panose="020B0604020202020204" pitchFamily="34" charset="0"/>
                <a:cs typeface="Arial" panose="020B0604020202020204" pitchFamily="34" charset="0"/>
              </a:rPr>
              <a:t>Daniel Pelka</a:t>
            </a:r>
            <a:br>
              <a:rPr lang="en-GB" altLang="en-US" b="1"/>
            </a:br>
            <a:endParaRPr lang="en-GB" altLang="en-US" b="1"/>
          </a:p>
        </p:txBody>
      </p:sp>
      <p:sp>
        <p:nvSpPr>
          <p:cNvPr id="2" name="Content Placeholder 1">
            <a:extLst>
              <a:ext uri="{FF2B5EF4-FFF2-40B4-BE49-F238E27FC236}">
                <a16:creationId xmlns:a16="http://schemas.microsoft.com/office/drawing/2014/main" id="{86EE612E-73F3-A072-519F-FF85952581C2}"/>
              </a:ext>
            </a:extLst>
          </p:cNvPr>
          <p:cNvSpPr>
            <a:spLocks noGrp="1"/>
          </p:cNvSpPr>
          <p:nvPr>
            <p:ph idx="1"/>
          </p:nvPr>
        </p:nvSpPr>
        <p:spPr/>
        <p:txBody>
          <a:bodyPr/>
          <a:lstStyle/>
          <a:p>
            <a:endParaRPr lang="en-GB"/>
          </a:p>
        </p:txBody>
      </p:sp>
      <p:sp>
        <p:nvSpPr>
          <p:cNvPr id="52227" name="AutoShape 5" descr="Image result for daniel pelka">
            <a:hlinkClick r:id="rId3"/>
            <a:extLst>
              <a:ext uri="{FF2B5EF4-FFF2-40B4-BE49-F238E27FC236}">
                <a16:creationId xmlns:a16="http://schemas.microsoft.com/office/drawing/2014/main" id="{3C52ED06-E495-42A3-8C95-2891FFCE3237}"/>
              </a:ext>
            </a:extLst>
          </p:cNvPr>
          <p:cNvSpPr>
            <a:spLocks noChangeAspect="1" noChangeArrowheads="1"/>
          </p:cNvSpPr>
          <p:nvPr/>
        </p:nvSpPr>
        <p:spPr bwMode="auto">
          <a:xfrm>
            <a:off x="1979712" y="91805"/>
            <a:ext cx="6286500"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lgn="ctr">
              <a:spcBef>
                <a:spcPct val="0"/>
              </a:spcBef>
              <a:buFontTx/>
              <a:buNone/>
            </a:pPr>
            <a:endParaRPr lang="en-GB" altLang="en-US" sz="2400">
              <a:latin typeface="Times" panose="02020603050405020304" pitchFamily="18" charset="0"/>
            </a:endParaRPr>
          </a:p>
        </p:txBody>
      </p:sp>
      <p:pic>
        <p:nvPicPr>
          <p:cNvPr id="52228" name="Picture 6" descr="G:\Modules 2017-2018\Lefel 5\EAEE5006-11\FTF - STAFF\Daniel Pelka.jpg">
            <a:extLst>
              <a:ext uri="{FF2B5EF4-FFF2-40B4-BE49-F238E27FC236}">
                <a16:creationId xmlns:a16="http://schemas.microsoft.com/office/drawing/2014/main" id="{75B21A4D-6CFA-432A-BFC0-5831B96492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1196975"/>
            <a:ext cx="8135938"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F6C432FF-F8FD-4764-B5A3-E24CB16C690A}"/>
              </a:ext>
            </a:extLst>
          </p:cNvPr>
          <p:cNvSpPr>
            <a:spLocks noGrp="1"/>
          </p:cNvSpPr>
          <p:nvPr>
            <p:ph type="title"/>
          </p:nvPr>
        </p:nvSpPr>
        <p:spPr/>
        <p:txBody>
          <a:bodyPr>
            <a:normAutofit/>
          </a:bodyPr>
          <a:lstStyle/>
          <a:p>
            <a:pPr algn="ctr"/>
            <a:r>
              <a:rPr lang="en-GB" altLang="en-US" sz="3200" b="1">
                <a:latin typeface="Arial" panose="020B0604020202020204" pitchFamily="34" charset="0"/>
                <a:cs typeface="Arial" panose="020B0604020202020204" pitchFamily="34" charset="0"/>
              </a:rPr>
              <a:t>Daniel Pelka</a:t>
            </a:r>
          </a:p>
        </p:txBody>
      </p:sp>
      <p:sp>
        <p:nvSpPr>
          <p:cNvPr id="54275" name="Rectangle 3">
            <a:extLst>
              <a:ext uri="{FF2B5EF4-FFF2-40B4-BE49-F238E27FC236}">
                <a16:creationId xmlns:a16="http://schemas.microsoft.com/office/drawing/2014/main" id="{3F814564-1AC4-4A01-9892-02AEC7B1D8C9}"/>
              </a:ext>
            </a:extLst>
          </p:cNvPr>
          <p:cNvSpPr>
            <a:spLocks noGrp="1"/>
          </p:cNvSpPr>
          <p:nvPr>
            <p:ph idx="1"/>
          </p:nvPr>
        </p:nvSpPr>
        <p:spPr/>
        <p:txBody>
          <a:bodyPr>
            <a:normAutofit/>
          </a:bodyPr>
          <a:lstStyle/>
          <a:p>
            <a:pPr algn="ctr"/>
            <a:r>
              <a:rPr lang="en-GB" altLang="en-US" sz="2400">
                <a:latin typeface="Arial" panose="020B0604020202020204" pitchFamily="34" charset="0"/>
                <a:cs typeface="Arial" panose="020B0604020202020204" pitchFamily="34" charset="0"/>
                <a:hlinkClick r:id="rId3"/>
              </a:rPr>
              <a:t>Daniel's Story - YouTube</a:t>
            </a:r>
            <a:endParaRPr lang="en-GB" altLang="en-US" sz="240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866CE88B-9891-4A45-945A-10A0AD0C157C}"/>
              </a:ext>
            </a:extLst>
          </p:cNvPr>
          <p:cNvSpPr>
            <a:spLocks noGrp="1"/>
          </p:cNvSpPr>
          <p:nvPr>
            <p:ph type="title"/>
          </p:nvPr>
        </p:nvSpPr>
        <p:spPr>
          <a:prstGeom prst="rect">
            <a:avLst/>
          </a:prstGeom>
        </p:spPr>
        <p:txBody>
          <a:bodyPr>
            <a:normAutofit fontScale="90000"/>
          </a:bodyPr>
          <a:lstStyle/>
          <a:p>
            <a:pPr algn="ctr"/>
            <a:r>
              <a:rPr lang="en-GB" altLang="en-US" dirty="0"/>
              <a:t>      </a:t>
            </a:r>
            <a:r>
              <a:rPr lang="en-GB" altLang="en-US" sz="4900" b="1" dirty="0" err="1">
                <a:latin typeface="Arial" panose="020B0604020202020204" pitchFamily="34" charset="0"/>
                <a:cs typeface="Arial" panose="020B0604020202020204" pitchFamily="34" charset="0"/>
              </a:rPr>
              <a:t>Achos</a:t>
            </a:r>
            <a:r>
              <a:rPr lang="en-GB" altLang="en-US" sz="4900" b="1" dirty="0">
                <a:latin typeface="Arial" panose="020B0604020202020204" pitchFamily="34" charset="0"/>
                <a:cs typeface="Arial" panose="020B0604020202020204" pitchFamily="34" charset="0"/>
              </a:rPr>
              <a:t> </a:t>
            </a:r>
            <a:r>
              <a:rPr lang="en-GB" altLang="en-US" sz="4900" b="1" dirty="0" err="1">
                <a:latin typeface="Arial" panose="020B0604020202020204" pitchFamily="34" charset="0"/>
                <a:cs typeface="Arial" panose="020B0604020202020204" pitchFamily="34" charset="0"/>
              </a:rPr>
              <a:t>diweddar</a:t>
            </a:r>
            <a:br>
              <a:rPr lang="en-GB" altLang="en-US" sz="4900" b="1" dirty="0">
                <a:latin typeface="Arial" panose="020B0604020202020204" pitchFamily="34" charset="0"/>
                <a:cs typeface="Arial" panose="020B0604020202020204" pitchFamily="34" charset="0"/>
              </a:rPr>
            </a:br>
            <a:r>
              <a:rPr lang="en-GB" altLang="en-US" sz="4900" b="1" dirty="0">
                <a:latin typeface="Arial" panose="020B0604020202020204" pitchFamily="34" charset="0"/>
                <a:cs typeface="Arial" panose="020B0604020202020204" pitchFamily="34" charset="0"/>
              </a:rPr>
              <a:t>     </a:t>
            </a:r>
            <a:r>
              <a:rPr lang="en-GB" altLang="en-US" sz="4900" b="1" dirty="0">
                <a:solidFill>
                  <a:schemeClr val="accent1">
                    <a:lumMod val="75000"/>
                  </a:schemeClr>
                </a:solidFill>
                <a:latin typeface="Arial" panose="020B0604020202020204" pitchFamily="34" charset="0"/>
                <a:cs typeface="Arial" panose="020B0604020202020204" pitchFamily="34" charset="0"/>
              </a:rPr>
              <a:t>A recent case</a:t>
            </a:r>
          </a:p>
        </p:txBody>
      </p:sp>
      <p:sp>
        <p:nvSpPr>
          <p:cNvPr id="2" name="Content Placeholder 1">
            <a:extLst>
              <a:ext uri="{FF2B5EF4-FFF2-40B4-BE49-F238E27FC236}">
                <a16:creationId xmlns:a16="http://schemas.microsoft.com/office/drawing/2014/main" id="{B8FC2F35-F422-FFB2-5773-91E7828968FF}"/>
              </a:ext>
            </a:extLst>
          </p:cNvPr>
          <p:cNvSpPr>
            <a:spLocks noGrp="1"/>
          </p:cNvSpPr>
          <p:nvPr>
            <p:ph idx="1"/>
          </p:nvPr>
        </p:nvSpPr>
        <p:spPr/>
        <p:txBody>
          <a:bodyPr/>
          <a:lstStyle/>
          <a:p>
            <a:endParaRPr lang="en-GB"/>
          </a:p>
        </p:txBody>
      </p:sp>
      <p:pic>
        <p:nvPicPr>
          <p:cNvPr id="48131" name="Picture 1">
            <a:extLst>
              <a:ext uri="{FF2B5EF4-FFF2-40B4-BE49-F238E27FC236}">
                <a16:creationId xmlns:a16="http://schemas.microsoft.com/office/drawing/2014/main" id="{317ACB9F-A682-4B00-A883-AD98671FCFC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557338"/>
            <a:ext cx="7416800" cy="431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5">
            <a:extLst>
              <a:ext uri="{FF2B5EF4-FFF2-40B4-BE49-F238E27FC236}">
                <a16:creationId xmlns:a16="http://schemas.microsoft.com/office/drawing/2014/main" id="{EFD2FF76-6D9E-4F03-A2D2-BFDD4A284F5E}"/>
              </a:ext>
            </a:extLst>
          </p:cNvPr>
          <p:cNvSpPr>
            <a:spLocks noGrp="1"/>
          </p:cNvSpPr>
          <p:nvPr>
            <p:ph type="title"/>
          </p:nvPr>
        </p:nvSpPr>
        <p:spPr/>
        <p:txBody>
          <a:bodyPr>
            <a:normAutofit fontScale="90000"/>
          </a:bodyPr>
          <a:lstStyle/>
          <a:p>
            <a:pPr algn="ctr"/>
            <a:r>
              <a:rPr lang="en-GB" altLang="en-US" sz="3200" b="1" dirty="0">
                <a:latin typeface="Arial" panose="020B0604020202020204" pitchFamily="34" charset="0"/>
                <a:cs typeface="Arial" panose="020B0604020202020204" pitchFamily="34" charset="0"/>
              </a:rPr>
              <a:t>Arthur </a:t>
            </a:r>
            <a:r>
              <a:rPr lang="en-GB" altLang="en-US" sz="3200" b="1" dirty="0" err="1">
                <a:latin typeface="Arial" panose="020B0604020202020204" pitchFamily="34" charset="0"/>
                <a:cs typeface="Arial" panose="020B0604020202020204" pitchFamily="34" charset="0"/>
              </a:rPr>
              <a:t>Labinjo</a:t>
            </a:r>
            <a:r>
              <a:rPr lang="en-GB" altLang="en-US" sz="3200" b="1" dirty="0">
                <a:latin typeface="Arial" panose="020B0604020202020204" pitchFamily="34" charset="0"/>
                <a:cs typeface="Arial" panose="020B0604020202020204" pitchFamily="34" charset="0"/>
              </a:rPr>
              <a:t>-Hughes, Logan Mwangi and Star Hobson </a:t>
            </a: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pic>
        <p:nvPicPr>
          <p:cNvPr id="56324" name="Content Placeholder 10" descr="A picture containing ground, person, outdoor, little&#10;&#10;Description automatically generated">
            <a:extLst>
              <a:ext uri="{FF2B5EF4-FFF2-40B4-BE49-F238E27FC236}">
                <a16:creationId xmlns:a16="http://schemas.microsoft.com/office/drawing/2014/main" id="{3CED4F8F-B3EE-4949-BEA3-6894274CBE6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55907" y="1951831"/>
            <a:ext cx="2990614" cy="3640138"/>
          </a:xfrm>
          <a:noFill/>
        </p:spPr>
      </p:pic>
      <p:pic>
        <p:nvPicPr>
          <p:cNvPr id="56323" name="Content Placeholder 12" descr="A baby with blue eyes&#10;&#10;Description automatically generated with low confidence">
            <a:extLst>
              <a:ext uri="{FF2B5EF4-FFF2-40B4-BE49-F238E27FC236}">
                <a16:creationId xmlns:a16="http://schemas.microsoft.com/office/drawing/2014/main" id="{18852B3D-23D9-413D-938C-8FE64529174E}"/>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tretch>
            <a:fillRect/>
          </a:stretch>
        </p:blipFill>
        <p:spPr>
          <a:xfrm>
            <a:off x="5257800" y="1951831"/>
            <a:ext cx="3886200" cy="3582988"/>
          </a:xfrm>
        </p:spPr>
      </p:pic>
      <p:pic>
        <p:nvPicPr>
          <p:cNvPr id="1026" name="Picture 2" descr="Logan Mwangi: Hospital 'failed to report extent of injuries' in year before  five-year-old's death | ITV News Wales">
            <a:extLst>
              <a:ext uri="{FF2B5EF4-FFF2-40B4-BE49-F238E27FC236}">
                <a16:creationId xmlns:a16="http://schemas.microsoft.com/office/drawing/2014/main" id="{0D123BAF-5DD2-60F8-CAD0-56834F1E57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09330" y="2943225"/>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9">
            <a:extLst>
              <a:ext uri="{FF2B5EF4-FFF2-40B4-BE49-F238E27FC236}">
                <a16:creationId xmlns:a16="http://schemas.microsoft.com/office/drawing/2014/main" id="{66244B43-2BDB-41B5-A31A-F0E8E047C7ED}"/>
              </a:ext>
            </a:extLst>
          </p:cNvPr>
          <p:cNvSpPr>
            <a:spLocks noGrp="1"/>
          </p:cNvSpPr>
          <p:nvPr>
            <p:ph type="title"/>
          </p:nvPr>
        </p:nvSpPr>
        <p:spPr/>
        <p:txBody>
          <a:bodyPr>
            <a:normAutofit fontScale="90000"/>
          </a:bodyPr>
          <a:lstStyle/>
          <a:p>
            <a:pPr algn="ctr"/>
            <a:r>
              <a:rPr lang="en-GB" altLang="en-US" b="1" dirty="0" err="1">
                <a:latin typeface="Arial" panose="020B0604020202020204" pitchFamily="34" charset="0"/>
                <a:cs typeface="Arial" panose="020B0604020202020204" pitchFamily="34" charset="0"/>
              </a:rPr>
              <a:t>Newidiadau</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i</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unrhyw</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deddfwriaethau</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yn</a:t>
            </a:r>
            <a:r>
              <a:rPr lang="en-GB" altLang="en-US" b="1" dirty="0">
                <a:latin typeface="Arial" panose="020B0604020202020204" pitchFamily="34" charset="0"/>
                <a:cs typeface="Arial" panose="020B0604020202020204" pitchFamily="34" charset="0"/>
              </a:rPr>
              <a:t> y </a:t>
            </a:r>
            <a:r>
              <a:rPr lang="en-GB" altLang="en-US" b="1" dirty="0" err="1">
                <a:latin typeface="Arial" panose="020B0604020202020204" pitchFamily="34" charset="0"/>
                <a:cs typeface="Arial" panose="020B0604020202020204" pitchFamily="34" charset="0"/>
              </a:rPr>
              <a:t>dyfodol</a:t>
            </a:r>
            <a:r>
              <a:rPr lang="en-GB" altLang="en-US" b="1" dirty="0">
                <a:latin typeface="Arial" panose="020B0604020202020204" pitchFamily="34" charset="0"/>
                <a:cs typeface="Arial" panose="020B0604020202020204" pitchFamily="34" charset="0"/>
              </a:rPr>
              <a:t>?</a:t>
            </a:r>
            <a:br>
              <a:rPr lang="en-GB" altLang="en-US" b="1" dirty="0">
                <a:latin typeface="Arial" panose="020B0604020202020204" pitchFamily="34" charset="0"/>
                <a:cs typeface="Arial" panose="020B0604020202020204" pitchFamily="34" charset="0"/>
              </a:rPr>
            </a:br>
            <a:r>
              <a:rPr lang="en-GB" altLang="en-US" b="1" dirty="0">
                <a:solidFill>
                  <a:schemeClr val="accent1">
                    <a:lumMod val="75000"/>
                  </a:schemeClr>
                </a:solidFill>
                <a:latin typeface="Arial" panose="020B0604020202020204" pitchFamily="34" charset="0"/>
                <a:cs typeface="Arial" panose="020B0604020202020204" pitchFamily="34" charset="0"/>
              </a:rPr>
              <a:t>Changes to any future laws?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a:extLst>
              <a:ext uri="{FF2B5EF4-FFF2-40B4-BE49-F238E27FC236}">
                <a16:creationId xmlns:a16="http://schemas.microsoft.com/office/drawing/2014/main" id="{3C22B18E-1115-4793-A43B-03C9FC5031B0}"/>
              </a:ext>
            </a:extLst>
          </p:cNvPr>
          <p:cNvSpPr>
            <a:spLocks noGrp="1"/>
          </p:cNvSpPr>
          <p:nvPr>
            <p:ph type="title"/>
          </p:nvPr>
        </p:nvSpPr>
        <p:spPr/>
        <p:txBody>
          <a:bodyPr>
            <a:noAutofit/>
          </a:bodyPr>
          <a:lstStyle/>
          <a:p>
            <a:pPr algn="ctr"/>
            <a:r>
              <a:rPr lang="en-GB" altLang="en-US" sz="4400" b="1" dirty="0" err="1">
                <a:latin typeface="Arial" panose="020B0604020202020204" pitchFamily="34" charset="0"/>
                <a:cs typeface="Arial" panose="020B0604020202020204" pitchFamily="34" charset="0"/>
              </a:rPr>
              <a:t>Trafferthion</a:t>
            </a:r>
            <a:r>
              <a:rPr lang="en-GB" altLang="en-US" sz="4400" b="1" dirty="0">
                <a:latin typeface="Arial" panose="020B0604020202020204" pitchFamily="34" charset="0"/>
                <a:cs typeface="Arial" panose="020B0604020202020204" pitchFamily="34" charset="0"/>
              </a:rPr>
              <a:t>/</a:t>
            </a:r>
            <a:r>
              <a:rPr lang="en-GB" altLang="en-US" sz="4400" b="1" dirty="0" err="1">
                <a:latin typeface="Arial" panose="020B0604020202020204" pitchFamily="34" charset="0"/>
                <a:cs typeface="Arial" panose="020B0604020202020204" pitchFamily="34" charset="0"/>
              </a:rPr>
              <a:t>Materion</a:t>
            </a:r>
            <a:br>
              <a:rPr lang="en-GB" altLang="en-US" sz="4400" b="1"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Problems/Issues</a:t>
            </a:r>
          </a:p>
        </p:txBody>
      </p:sp>
      <p:sp>
        <p:nvSpPr>
          <p:cNvPr id="61444" name="Rectangle 6">
            <a:extLst>
              <a:ext uri="{FF2B5EF4-FFF2-40B4-BE49-F238E27FC236}">
                <a16:creationId xmlns:a16="http://schemas.microsoft.com/office/drawing/2014/main" id="{3958F5AC-615C-4127-829D-38E3820848CA}"/>
              </a:ext>
            </a:extLst>
          </p:cNvPr>
          <p:cNvSpPr>
            <a:spLocks noGrp="1"/>
          </p:cNvSpPr>
          <p:nvPr>
            <p:ph sz="half" idx="1"/>
          </p:nvPr>
        </p:nvSpPr>
        <p:spPr>
          <a:xfrm>
            <a:off x="4890408" y="2059668"/>
            <a:ext cx="3867150" cy="3809862"/>
          </a:xfrm>
        </p:spPr>
        <p:txBody>
          <a:bodyPr vert="horz" lIns="91440" tIns="45720" rIns="91440" bIns="45720" rtlCol="0" anchor="t">
            <a:normAutofit/>
          </a:bodyPr>
          <a:lstStyle/>
          <a:p>
            <a:r>
              <a:rPr lang="en-GB" altLang="en-US" sz="2400" dirty="0">
                <a:solidFill>
                  <a:schemeClr val="accent1">
                    <a:lumMod val="75000"/>
                  </a:schemeClr>
                </a:solidFill>
                <a:latin typeface="Arial"/>
                <a:ea typeface="Arial Unicode MS"/>
                <a:cs typeface="Arial Unicode MS"/>
              </a:rPr>
              <a:t>Parents who have been abused.</a:t>
            </a:r>
            <a:endParaRPr lang="en-US">
              <a:solidFill>
                <a:schemeClr val="accent1">
                  <a:lumMod val="75000"/>
                </a:schemeClr>
              </a:solidFill>
              <a:latin typeface="Arial"/>
              <a:ea typeface="Arial Unicode MS"/>
              <a:cs typeface="Calibri"/>
            </a:endParaRPr>
          </a:p>
          <a:p>
            <a:r>
              <a:rPr lang="en-GB" altLang="en-US" sz="2400" dirty="0">
                <a:solidFill>
                  <a:schemeClr val="accent1">
                    <a:lumMod val="75000"/>
                  </a:schemeClr>
                </a:solidFill>
                <a:latin typeface="Arial"/>
                <a:ea typeface="Arial Unicode MS"/>
                <a:cs typeface="Arial Unicode MS"/>
              </a:rPr>
              <a:t>Parents who have had poor parenting</a:t>
            </a:r>
            <a:endParaRPr lang="en-GB">
              <a:solidFill>
                <a:schemeClr val="accent1">
                  <a:lumMod val="75000"/>
                </a:schemeClr>
              </a:solidFill>
              <a:latin typeface="Arial"/>
              <a:ea typeface="Arial Unicode MS"/>
              <a:cs typeface="Calibri"/>
            </a:endParaRPr>
          </a:p>
          <a:p>
            <a:r>
              <a:rPr lang="en-GB" altLang="en-US" sz="2400" dirty="0">
                <a:solidFill>
                  <a:schemeClr val="accent1">
                    <a:lumMod val="75000"/>
                  </a:schemeClr>
                </a:solidFill>
                <a:latin typeface="Arial"/>
                <a:ea typeface="Arial Unicode MS"/>
                <a:cs typeface="Arial Unicode MS"/>
              </a:rPr>
              <a:t>Low income</a:t>
            </a:r>
            <a:endParaRPr lang="en-GB">
              <a:solidFill>
                <a:schemeClr val="accent1">
                  <a:lumMod val="75000"/>
                </a:schemeClr>
              </a:solidFill>
              <a:latin typeface="Arial"/>
              <a:ea typeface="Arial Unicode MS"/>
              <a:cs typeface="Calibri"/>
            </a:endParaRPr>
          </a:p>
          <a:p>
            <a:r>
              <a:rPr lang="en-GB" altLang="en-US" sz="2400" dirty="0">
                <a:solidFill>
                  <a:schemeClr val="accent1">
                    <a:lumMod val="75000"/>
                  </a:schemeClr>
                </a:solidFill>
                <a:latin typeface="Arial"/>
                <a:ea typeface="Arial Unicode MS"/>
                <a:cs typeface="Arial Unicode MS"/>
              </a:rPr>
              <a:t>Low self-esteem</a:t>
            </a:r>
            <a:endParaRPr lang="en-GB">
              <a:solidFill>
                <a:schemeClr val="accent1">
                  <a:lumMod val="75000"/>
                </a:schemeClr>
              </a:solidFill>
              <a:latin typeface="Arial"/>
              <a:ea typeface="Arial Unicode MS"/>
              <a:cs typeface="Calibri"/>
            </a:endParaRPr>
          </a:p>
          <a:p>
            <a:r>
              <a:rPr lang="en-GB" altLang="en-US" sz="2400" dirty="0">
                <a:solidFill>
                  <a:schemeClr val="accent1">
                    <a:lumMod val="75000"/>
                  </a:schemeClr>
                </a:solidFill>
                <a:latin typeface="Arial"/>
                <a:ea typeface="Arial Unicode MS"/>
                <a:cs typeface="Arial Unicode MS"/>
              </a:rPr>
              <a:t>Parents with illnesses/addictions</a:t>
            </a:r>
            <a:endParaRPr lang="en-US">
              <a:solidFill>
                <a:schemeClr val="accent1">
                  <a:lumMod val="75000"/>
                </a:schemeClr>
              </a:solidFill>
              <a:latin typeface="Arial"/>
              <a:ea typeface="Arial Unicode MS" pitchFamily="34" charset="-128"/>
              <a:cs typeface="Calibri"/>
            </a:endParaRPr>
          </a:p>
          <a:p>
            <a:pPr marL="0" indent="0">
              <a:lnSpc>
                <a:spcPct val="90000"/>
              </a:lnSpc>
              <a:buNone/>
            </a:pPr>
            <a:endParaRPr lang="en-GB" altLang="en-US" sz="2400" b="1" dirty="0">
              <a:solidFill>
                <a:srgbClr val="0000FF"/>
              </a:solidFill>
              <a:latin typeface="Arial Unicode MS" pitchFamily="34" charset="-128"/>
              <a:ea typeface="Arial Unicode MS" pitchFamily="34" charset="-128"/>
              <a:cs typeface="Arial Unicode MS" pitchFamily="34" charset="-128"/>
            </a:endParaRPr>
          </a:p>
          <a:p>
            <a:endParaRPr lang="en-GB" altLang="en-US" sz="2400" b="1" dirty="0">
              <a:solidFill>
                <a:srgbClr val="000000"/>
              </a:solidFill>
              <a:latin typeface="Calibri" panose="020F0502020204030204"/>
              <a:ea typeface="Arial Unicode MS" pitchFamily="34" charset="-128"/>
              <a:cs typeface="Calibri" panose="020F0502020204030204"/>
            </a:endParaRPr>
          </a:p>
        </p:txBody>
      </p:sp>
      <p:sp>
        <p:nvSpPr>
          <p:cNvPr id="61443" name="Rectangle 5">
            <a:extLst>
              <a:ext uri="{FF2B5EF4-FFF2-40B4-BE49-F238E27FC236}">
                <a16:creationId xmlns:a16="http://schemas.microsoft.com/office/drawing/2014/main" id="{63B59960-8061-4096-B6A2-563D87856F30}"/>
              </a:ext>
            </a:extLst>
          </p:cNvPr>
          <p:cNvSpPr>
            <a:spLocks noGrp="1"/>
          </p:cNvSpPr>
          <p:nvPr>
            <p:ph sz="half" idx="2"/>
          </p:nvPr>
        </p:nvSpPr>
        <p:spPr>
          <a:xfrm>
            <a:off x="386442" y="2059668"/>
            <a:ext cx="3867150" cy="3809862"/>
          </a:xfrm>
        </p:spPr>
        <p:txBody>
          <a:bodyPr vert="horz" lIns="91440" tIns="45720" rIns="91440" bIns="45720" rtlCol="0" anchor="t">
            <a:normAutofit/>
          </a:bodyPr>
          <a:lstStyle/>
          <a:p>
            <a:pPr eaLnBrk="1" hangingPunct="1">
              <a:lnSpc>
                <a:spcPct val="90000"/>
              </a:lnSpc>
            </a:pPr>
            <a:r>
              <a:rPr lang="en-GB" altLang="en-US" sz="2400" err="1">
                <a:latin typeface="Arial"/>
                <a:cs typeface="Arial"/>
              </a:rPr>
              <a:t>Rhieni</a:t>
            </a:r>
            <a:r>
              <a:rPr lang="en-GB" altLang="en-US" sz="2400" dirty="0">
                <a:latin typeface="Arial"/>
                <a:cs typeface="Arial"/>
              </a:rPr>
              <a:t> </a:t>
            </a:r>
            <a:r>
              <a:rPr lang="en-GB" altLang="en-US" sz="2400" err="1">
                <a:latin typeface="Arial"/>
                <a:cs typeface="Arial"/>
              </a:rPr>
              <a:t>sydd</a:t>
            </a:r>
            <a:r>
              <a:rPr lang="en-GB" altLang="en-US" sz="2400" dirty="0">
                <a:latin typeface="Arial"/>
                <a:cs typeface="Arial"/>
              </a:rPr>
              <a:t> </a:t>
            </a:r>
            <a:r>
              <a:rPr lang="en-GB" altLang="en-US" sz="2400" err="1">
                <a:latin typeface="Arial"/>
                <a:cs typeface="Arial"/>
              </a:rPr>
              <a:t>wedi</a:t>
            </a:r>
            <a:r>
              <a:rPr lang="en-GB" altLang="en-US" sz="2400" dirty="0">
                <a:latin typeface="Arial"/>
                <a:cs typeface="Arial"/>
              </a:rPr>
              <a:t> </a:t>
            </a:r>
            <a:r>
              <a:rPr lang="en-GB" altLang="en-US" sz="2400" err="1">
                <a:latin typeface="Arial"/>
                <a:cs typeface="Arial"/>
              </a:rPr>
              <a:t>cael</a:t>
            </a:r>
            <a:r>
              <a:rPr lang="en-GB" altLang="en-US" sz="2400" dirty="0">
                <a:latin typeface="Arial"/>
                <a:cs typeface="Arial"/>
              </a:rPr>
              <a:t> </a:t>
            </a:r>
            <a:r>
              <a:rPr lang="en-GB" altLang="en-US" sz="2400" err="1">
                <a:latin typeface="Arial"/>
                <a:cs typeface="Arial"/>
              </a:rPr>
              <a:t>eu</a:t>
            </a:r>
            <a:r>
              <a:rPr lang="en-GB" altLang="en-US" sz="2400" dirty="0">
                <a:latin typeface="Arial"/>
                <a:cs typeface="Arial"/>
              </a:rPr>
              <a:t> </a:t>
            </a:r>
            <a:r>
              <a:rPr lang="en-GB" altLang="en-US" sz="2400" err="1">
                <a:latin typeface="Arial"/>
                <a:cs typeface="Arial"/>
              </a:rPr>
              <a:t>camdrin</a:t>
            </a:r>
            <a:endParaRPr lang="en-GB" altLang="en-US" sz="2400">
              <a:latin typeface="Arial"/>
              <a:cs typeface="Arial"/>
            </a:endParaRPr>
          </a:p>
          <a:p>
            <a:pPr eaLnBrk="1" hangingPunct="1">
              <a:lnSpc>
                <a:spcPct val="90000"/>
              </a:lnSpc>
            </a:pPr>
            <a:r>
              <a:rPr lang="en-GB" altLang="en-US" sz="2400" err="1">
                <a:latin typeface="Arial"/>
                <a:cs typeface="Arial"/>
              </a:rPr>
              <a:t>Rhieni</a:t>
            </a:r>
            <a:r>
              <a:rPr lang="en-GB" altLang="en-US" sz="2400" dirty="0">
                <a:latin typeface="Arial"/>
                <a:cs typeface="Arial"/>
              </a:rPr>
              <a:t> </a:t>
            </a:r>
            <a:r>
              <a:rPr lang="en-GB" altLang="en-US" sz="2400" err="1">
                <a:latin typeface="Arial"/>
                <a:cs typeface="Arial"/>
              </a:rPr>
              <a:t>sydd</a:t>
            </a:r>
            <a:r>
              <a:rPr lang="en-GB" altLang="en-US" sz="2400" dirty="0">
                <a:latin typeface="Arial"/>
                <a:cs typeface="Arial"/>
              </a:rPr>
              <a:t> </a:t>
            </a:r>
            <a:r>
              <a:rPr lang="en-GB" altLang="en-US" sz="2400" err="1">
                <a:latin typeface="Arial"/>
                <a:cs typeface="Arial"/>
              </a:rPr>
              <a:t>wedi</a:t>
            </a:r>
            <a:r>
              <a:rPr lang="en-GB" altLang="en-US" sz="2400" dirty="0">
                <a:latin typeface="Arial"/>
                <a:cs typeface="Arial"/>
              </a:rPr>
              <a:t> </a:t>
            </a:r>
            <a:r>
              <a:rPr lang="en-GB" altLang="en-US" sz="2400" err="1">
                <a:latin typeface="Arial"/>
                <a:cs typeface="Arial"/>
              </a:rPr>
              <a:t>cael</a:t>
            </a:r>
            <a:r>
              <a:rPr lang="en-GB" altLang="en-US" sz="2400" dirty="0">
                <a:latin typeface="Arial"/>
                <a:cs typeface="Arial"/>
              </a:rPr>
              <a:t> </a:t>
            </a:r>
            <a:r>
              <a:rPr lang="en-GB" altLang="en-US" sz="2400" err="1">
                <a:latin typeface="Arial"/>
                <a:cs typeface="Arial"/>
              </a:rPr>
              <a:t>magwraeth</a:t>
            </a:r>
            <a:r>
              <a:rPr lang="en-GB" altLang="en-US" sz="2400" dirty="0">
                <a:latin typeface="Arial"/>
                <a:cs typeface="Arial"/>
              </a:rPr>
              <a:t> </a:t>
            </a:r>
            <a:r>
              <a:rPr lang="en-GB" altLang="en-US" sz="2400" err="1">
                <a:latin typeface="Arial"/>
                <a:cs typeface="Arial"/>
              </a:rPr>
              <a:t>gwael</a:t>
            </a:r>
            <a:endParaRPr lang="en-GB" altLang="en-US" sz="2400">
              <a:latin typeface="Arial"/>
              <a:cs typeface="Arial"/>
            </a:endParaRPr>
          </a:p>
          <a:p>
            <a:pPr eaLnBrk="1" hangingPunct="1">
              <a:lnSpc>
                <a:spcPct val="90000"/>
              </a:lnSpc>
            </a:pPr>
            <a:r>
              <a:rPr lang="en-GB" altLang="en-US" sz="2400" err="1">
                <a:latin typeface="Arial"/>
                <a:cs typeface="Arial"/>
              </a:rPr>
              <a:t>Cyflog</a:t>
            </a:r>
            <a:r>
              <a:rPr lang="en-GB" altLang="en-US" sz="2400" dirty="0">
                <a:latin typeface="Arial"/>
                <a:cs typeface="Arial"/>
              </a:rPr>
              <a:t> </a:t>
            </a:r>
            <a:r>
              <a:rPr lang="en-GB" altLang="en-US" sz="2400" err="1">
                <a:latin typeface="Arial"/>
                <a:cs typeface="Arial"/>
              </a:rPr>
              <a:t>isel</a:t>
            </a:r>
            <a:endParaRPr lang="en-GB" altLang="en-US" sz="2400">
              <a:latin typeface="Arial"/>
              <a:cs typeface="Arial"/>
            </a:endParaRPr>
          </a:p>
          <a:p>
            <a:pPr eaLnBrk="1" hangingPunct="1">
              <a:lnSpc>
                <a:spcPct val="90000"/>
              </a:lnSpc>
            </a:pPr>
            <a:r>
              <a:rPr lang="en-GB" altLang="en-US" sz="2400" dirty="0">
                <a:latin typeface="Arial"/>
                <a:cs typeface="Arial"/>
              </a:rPr>
              <a:t>Hunan-</a:t>
            </a:r>
            <a:r>
              <a:rPr lang="en-GB" altLang="en-US" sz="2400" err="1">
                <a:latin typeface="Arial"/>
                <a:cs typeface="Arial"/>
              </a:rPr>
              <a:t>barch</a:t>
            </a:r>
            <a:r>
              <a:rPr lang="en-GB" altLang="en-US" sz="2400" dirty="0">
                <a:latin typeface="Arial"/>
                <a:cs typeface="Arial"/>
              </a:rPr>
              <a:t> </a:t>
            </a:r>
            <a:r>
              <a:rPr lang="en-GB" altLang="en-US" sz="2400" err="1">
                <a:latin typeface="Arial"/>
                <a:cs typeface="Arial"/>
              </a:rPr>
              <a:t>isel</a:t>
            </a:r>
            <a:endParaRPr lang="en-GB" altLang="en-US" sz="2400">
              <a:latin typeface="Arial"/>
              <a:cs typeface="Arial"/>
            </a:endParaRPr>
          </a:p>
          <a:p>
            <a:pPr eaLnBrk="1" hangingPunct="1">
              <a:lnSpc>
                <a:spcPct val="90000"/>
              </a:lnSpc>
            </a:pPr>
            <a:r>
              <a:rPr lang="en-GB" altLang="en-US" sz="2400" err="1">
                <a:latin typeface="Arial"/>
                <a:cs typeface="Arial"/>
              </a:rPr>
              <a:t>Rhieni</a:t>
            </a:r>
            <a:r>
              <a:rPr lang="en-GB" altLang="en-US" sz="2400" dirty="0">
                <a:latin typeface="Arial"/>
                <a:cs typeface="Arial"/>
              </a:rPr>
              <a:t> </a:t>
            </a:r>
            <a:r>
              <a:rPr lang="en-GB" altLang="en-US" sz="2400" err="1">
                <a:latin typeface="Arial"/>
                <a:cs typeface="Arial"/>
              </a:rPr>
              <a:t>sydd</a:t>
            </a:r>
            <a:r>
              <a:rPr lang="en-GB" altLang="en-US" sz="2400" dirty="0">
                <a:latin typeface="Arial"/>
                <a:cs typeface="Arial"/>
              </a:rPr>
              <a:t> ag </a:t>
            </a:r>
            <a:r>
              <a:rPr lang="en-GB" altLang="en-US" sz="2400" err="1">
                <a:latin typeface="Arial"/>
                <a:cs typeface="Arial"/>
              </a:rPr>
              <a:t>afiechydon</a:t>
            </a:r>
            <a:r>
              <a:rPr lang="en-GB" altLang="en-US" sz="2400" dirty="0">
                <a:latin typeface="Arial"/>
                <a:cs typeface="Arial"/>
              </a:rPr>
              <a:t> neu </a:t>
            </a:r>
            <a:r>
              <a:rPr lang="en-GB" altLang="en-US" sz="2400" err="1">
                <a:latin typeface="Arial"/>
                <a:cs typeface="Arial"/>
              </a:rPr>
              <a:t>ddibyniaeth</a:t>
            </a:r>
            <a:endParaRPr lang="en-GB" altLang="en-US" sz="2400">
              <a:latin typeface="Arial"/>
              <a:cs typeface="Arial"/>
            </a:endParaRPr>
          </a:p>
          <a:p>
            <a:pPr marL="0" indent="0" eaLnBrk="1" hangingPunct="1">
              <a:lnSpc>
                <a:spcPct val="90000"/>
              </a:lnSpc>
              <a:buNone/>
            </a:pPr>
            <a:endParaRPr lang="en-GB" altLang="en-US" sz="2400" dirty="0">
              <a:latin typeface="Arial Unicode MS" pitchFamily="34" charset="-128"/>
            </a:endParaRPr>
          </a:p>
          <a:p>
            <a:pPr>
              <a:lnSpc>
                <a:spcPct val="90000"/>
              </a:lnSpc>
            </a:pPr>
            <a:endParaRPr lang="en-GB" altLang="en-US" sz="2400" b="1"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4F4B-2F00-E19B-9493-3D5B61274D83}"/>
              </a:ext>
            </a:extLst>
          </p:cNvPr>
          <p:cNvSpPr>
            <a:spLocks noGrp="1"/>
          </p:cNvSpPr>
          <p:nvPr>
            <p:ph type="title"/>
          </p:nvPr>
        </p:nvSpPr>
        <p:spPr/>
        <p:txBody>
          <a:bodyPr>
            <a:noAutofit/>
          </a:bodyPr>
          <a:lstStyle/>
          <a:p>
            <a:pPr algn="ctr"/>
            <a:r>
              <a:rPr lang="en-GB" sz="3800" b="1" dirty="0" err="1">
                <a:latin typeface="Arial" panose="020B0604020202020204" pitchFamily="34" charset="0"/>
                <a:cs typeface="Arial" panose="020B0604020202020204" pitchFamily="34" charset="0"/>
              </a:rPr>
              <a:t>Mwy</a:t>
            </a:r>
            <a:r>
              <a:rPr lang="en-GB" sz="3800" b="1" dirty="0">
                <a:latin typeface="Arial" panose="020B0604020202020204" pitchFamily="34" charset="0"/>
                <a:cs typeface="Arial" panose="020B0604020202020204" pitchFamily="34" charset="0"/>
              </a:rPr>
              <a:t> </a:t>
            </a:r>
            <a:r>
              <a:rPr lang="en-GB" sz="3800" b="1" dirty="0" err="1">
                <a:latin typeface="Arial" panose="020B0604020202020204" pitchFamily="34" charset="0"/>
                <a:cs typeface="Arial" panose="020B0604020202020204" pitchFamily="34" charset="0"/>
              </a:rPr>
              <a:t>archolladwy</a:t>
            </a:r>
            <a:r>
              <a:rPr lang="en-GB" sz="3800" b="1" dirty="0">
                <a:latin typeface="Arial" panose="020B0604020202020204" pitchFamily="34" charset="0"/>
                <a:cs typeface="Arial" panose="020B0604020202020204" pitchFamily="34" charset="0"/>
              </a:rPr>
              <a:t> </a:t>
            </a:r>
            <a:r>
              <a:rPr lang="en-GB" sz="3800" b="1" dirty="0" err="1">
                <a:latin typeface="Arial" panose="020B0604020202020204" pitchFamily="34" charset="0"/>
                <a:cs typeface="Arial" panose="020B0604020202020204" pitchFamily="34" charset="0"/>
              </a:rPr>
              <a:t>i</a:t>
            </a:r>
            <a:r>
              <a:rPr lang="en-GB" sz="3800" b="1" dirty="0">
                <a:latin typeface="Arial" panose="020B0604020202020204" pitchFamily="34" charset="0"/>
                <a:cs typeface="Arial" panose="020B0604020202020204" pitchFamily="34" charset="0"/>
              </a:rPr>
              <a:t> </a:t>
            </a:r>
            <a:r>
              <a:rPr lang="en-GB" sz="3800" b="1" dirty="0" err="1">
                <a:latin typeface="Arial" panose="020B0604020202020204" pitchFamily="34" charset="0"/>
                <a:cs typeface="Arial" panose="020B0604020202020204" pitchFamily="34" charset="0"/>
              </a:rPr>
              <a:t>niwed</a:t>
            </a:r>
            <a:r>
              <a:rPr lang="en-GB" sz="3800" b="1" dirty="0">
                <a:latin typeface="Arial" panose="020B0604020202020204" pitchFamily="34" charset="0"/>
                <a:cs typeface="Arial" panose="020B0604020202020204" pitchFamily="34" charset="0"/>
              </a:rPr>
              <a:t>/ </a:t>
            </a:r>
            <a:r>
              <a:rPr lang="en-GB" sz="3800" b="1" dirty="0" err="1">
                <a:latin typeface="Arial" panose="020B0604020202020204" pitchFamily="34" charset="0"/>
                <a:cs typeface="Arial" panose="020B0604020202020204" pitchFamily="34" charset="0"/>
              </a:rPr>
              <a:t>camdriniaeth</a:t>
            </a:r>
            <a:br>
              <a:rPr lang="en-GB" sz="3800" b="1" dirty="0">
                <a:latin typeface="Arial" panose="020B0604020202020204" pitchFamily="34" charset="0"/>
                <a:cs typeface="Arial" panose="020B0604020202020204" pitchFamily="34" charset="0"/>
              </a:rPr>
            </a:br>
            <a:r>
              <a:rPr lang="en-GB" sz="3800" b="1" dirty="0">
                <a:solidFill>
                  <a:schemeClr val="accent1">
                    <a:lumMod val="75000"/>
                  </a:schemeClr>
                </a:solidFill>
                <a:latin typeface="Arial" panose="020B0604020202020204" pitchFamily="34" charset="0"/>
                <a:cs typeface="Arial" panose="020B0604020202020204" pitchFamily="34" charset="0"/>
              </a:rPr>
              <a:t>More vulnerable to harm/ abuse</a:t>
            </a:r>
          </a:p>
        </p:txBody>
      </p:sp>
      <p:sp>
        <p:nvSpPr>
          <p:cNvPr id="3" name="Content Placeholder 2">
            <a:extLst>
              <a:ext uri="{FF2B5EF4-FFF2-40B4-BE49-F238E27FC236}">
                <a16:creationId xmlns:a16="http://schemas.microsoft.com/office/drawing/2014/main" id="{FBC48F45-E799-1C01-3EAD-0C625A3F0115}"/>
              </a:ext>
            </a:extLst>
          </p:cNvPr>
          <p:cNvSpPr>
            <a:spLocks noGrp="1"/>
          </p:cNvSpPr>
          <p:nvPr>
            <p:ph sz="half" idx="1"/>
          </p:nvPr>
        </p:nvSpPr>
        <p:spPr>
          <a:xfrm>
            <a:off x="628650" y="2097767"/>
            <a:ext cx="3867150" cy="3809862"/>
          </a:xfrm>
        </p:spPr>
        <p:txBody>
          <a:bodyPr vert="horz" lIns="91440" tIns="45720" rIns="91440" bIns="45720" rtlCol="0" anchor="t">
            <a:normAutofit fontScale="92500" lnSpcReduction="10000"/>
          </a:bodyPr>
          <a:lstStyle/>
          <a:p>
            <a:r>
              <a:rPr lang="en-GB" sz="2400" dirty="0" err="1">
                <a:latin typeface="Arial" panose="020B0604020202020204" pitchFamily="34" charset="0"/>
                <a:cs typeface="Arial" panose="020B0604020202020204" pitchFamily="34" charset="0"/>
              </a:rPr>
              <a:t>Anabledd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corfforol</a:t>
            </a:r>
            <a:r>
              <a:rPr lang="en-GB" sz="2400" dirty="0">
                <a:latin typeface="Arial" panose="020B0604020202020204" pitchFamily="34" charset="0"/>
                <a:cs typeface="Arial" panose="020B0604020202020204" pitchFamily="34" charset="0"/>
              </a:rPr>
              <a:t> neu </a:t>
            </a:r>
            <a:r>
              <a:rPr lang="en-GB" sz="2400" dirty="0" err="1">
                <a:latin typeface="Arial" panose="020B0604020202020204" pitchFamily="34" charset="0"/>
                <a:cs typeface="Arial" panose="020B0604020202020204" pitchFamily="34" charset="0"/>
              </a:rPr>
              <a:t>meddyliol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Unigolion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tybied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wahanol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ceiswyr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lloches</a:t>
            </a:r>
            <a:r>
              <a:rPr lang="en-GB" sz="2400" dirty="0">
                <a:latin typeface="Arial" panose="020B0604020202020204" pitchFamily="34" charset="0"/>
                <a:cs typeface="Arial" panose="020B0604020202020204" pitchFamily="34" charset="0"/>
              </a:rPr>
              <a:t>, plant o dan </a:t>
            </a:r>
            <a:r>
              <a:rPr lang="en-GB" sz="2400" dirty="0" err="1">
                <a:latin typeface="Arial" panose="020B0604020202020204" pitchFamily="34" charset="0"/>
                <a:cs typeface="Arial" panose="020B0604020202020204" pitchFamily="34" charset="0"/>
              </a:rPr>
              <a:t>gofal</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Unigolion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wedi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dioddef</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camdrinaeth</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flaen</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Babis</a:t>
            </a:r>
          </a:p>
          <a:p>
            <a:r>
              <a:rPr lang="en-GB" sz="2400" dirty="0" err="1">
                <a:latin typeface="Arial" panose="020B0604020202020204" pitchFamily="34" charset="0"/>
                <a:cs typeface="Arial" panose="020B0604020202020204" pitchFamily="34" charset="0"/>
              </a:rPr>
              <a:t>Caethiwed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cyffuriau</a:t>
            </a:r>
            <a:r>
              <a:rPr lang="en-GB" sz="2400" dirty="0">
                <a:latin typeface="Arial" panose="020B0604020202020204" pitchFamily="34" charset="0"/>
                <a:cs typeface="Arial" panose="020B0604020202020204" pitchFamily="34" charset="0"/>
              </a:rPr>
              <a:t>/ alcohol</a:t>
            </a:r>
          </a:p>
        </p:txBody>
      </p:sp>
      <p:sp>
        <p:nvSpPr>
          <p:cNvPr id="4" name="Content Placeholder 3">
            <a:extLst>
              <a:ext uri="{FF2B5EF4-FFF2-40B4-BE49-F238E27FC236}">
                <a16:creationId xmlns:a16="http://schemas.microsoft.com/office/drawing/2014/main" id="{BE31BD38-6D29-024A-4B08-8D741AEDB3FF}"/>
              </a:ext>
            </a:extLst>
          </p:cNvPr>
          <p:cNvSpPr>
            <a:spLocks noGrp="1"/>
          </p:cNvSpPr>
          <p:nvPr>
            <p:ph sz="half" idx="2"/>
          </p:nvPr>
        </p:nvSpPr>
        <p:spPr>
          <a:xfrm>
            <a:off x="4844143" y="2097767"/>
            <a:ext cx="3867150" cy="3809862"/>
          </a:xfrm>
        </p:spPr>
        <p:txBody>
          <a:bodyPr vert="horz" lIns="91440" tIns="45720" rIns="91440" bIns="45720" rtlCol="0" anchor="t">
            <a:normAutofit fontScale="92500"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Physical or mental disability</a:t>
            </a:r>
          </a:p>
          <a:p>
            <a:r>
              <a:rPr lang="en-GB" sz="2400" dirty="0">
                <a:solidFill>
                  <a:schemeClr val="accent1">
                    <a:lumMod val="75000"/>
                  </a:schemeClr>
                </a:solidFill>
                <a:latin typeface="Arial" panose="020B0604020202020204" pitchFamily="34" charset="0"/>
                <a:cs typeface="Arial" panose="020B0604020202020204" pitchFamily="34" charset="0"/>
              </a:rPr>
              <a:t>Individuals who are deemed different, asylum seekers, looked after children</a:t>
            </a:r>
          </a:p>
          <a:p>
            <a:r>
              <a:rPr lang="en-GB" sz="2400" dirty="0">
                <a:solidFill>
                  <a:schemeClr val="accent1">
                    <a:lumMod val="75000"/>
                  </a:schemeClr>
                </a:solidFill>
                <a:latin typeface="Arial" panose="020B0604020202020204" pitchFamily="34" charset="0"/>
                <a:cs typeface="Arial" panose="020B0604020202020204" pitchFamily="34" charset="0"/>
              </a:rPr>
              <a:t>Individuals who have suffered abuse before</a:t>
            </a:r>
          </a:p>
          <a:p>
            <a:r>
              <a:rPr lang="en-GB" sz="2400" dirty="0">
                <a:solidFill>
                  <a:schemeClr val="accent1">
                    <a:lumMod val="75000"/>
                  </a:schemeClr>
                </a:solidFill>
                <a:latin typeface="Arial" panose="020B0604020202020204" pitchFamily="34" charset="0"/>
                <a:cs typeface="Arial" panose="020B0604020202020204" pitchFamily="34" charset="0"/>
              </a:rPr>
              <a:t>Babies</a:t>
            </a:r>
          </a:p>
          <a:p>
            <a:r>
              <a:rPr lang="en-GB" sz="2400" dirty="0">
                <a:solidFill>
                  <a:schemeClr val="accent1">
                    <a:lumMod val="75000"/>
                  </a:schemeClr>
                </a:solidFill>
                <a:latin typeface="Arial" panose="020B0604020202020204" pitchFamily="34" charset="0"/>
                <a:cs typeface="Arial" panose="020B0604020202020204" pitchFamily="34" charset="0"/>
              </a:rPr>
              <a:t>Drug or alcohol dependence</a:t>
            </a:r>
          </a:p>
        </p:txBody>
      </p:sp>
    </p:spTree>
    <p:extLst>
      <p:ext uri="{BB962C8B-B14F-4D97-AF65-F5344CB8AC3E}">
        <p14:creationId xmlns:p14="http://schemas.microsoft.com/office/powerpoint/2010/main" val="29810962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8502DED6-5A3D-4A20-ABED-5F01C862F224}"/>
              </a:ext>
            </a:extLst>
          </p:cNvPr>
          <p:cNvSpPr>
            <a:spLocks noGrp="1"/>
          </p:cNvSpPr>
          <p:nvPr>
            <p:ph type="title"/>
          </p:nvPr>
        </p:nvSpPr>
        <p:spPr/>
        <p:txBody>
          <a:bodyPr>
            <a:noAutofit/>
          </a:bodyPr>
          <a:lstStyle/>
          <a:p>
            <a:pPr algn="ctr"/>
            <a:r>
              <a:rPr lang="en-GB" altLang="en-US" sz="4400" b="1" dirty="0" err="1">
                <a:latin typeface="Arial" panose="020B0604020202020204" pitchFamily="34" charset="0"/>
                <a:cs typeface="Arial" panose="020B0604020202020204" pitchFamily="34" charset="0"/>
              </a:rPr>
              <a:t>Ymarfer</a:t>
            </a:r>
            <a:r>
              <a:rPr lang="en-GB" altLang="en-US" sz="4400" b="1" dirty="0">
                <a:latin typeface="Arial" panose="020B0604020202020204" pitchFamily="34" charset="0"/>
                <a:cs typeface="Arial" panose="020B0604020202020204" pitchFamily="34" charset="0"/>
              </a:rPr>
              <a:t> Da</a:t>
            </a:r>
            <a:br>
              <a:rPr lang="en-GB" altLang="en-US" sz="4400" b="1" dirty="0">
                <a:solidFill>
                  <a:schemeClr val="accent6">
                    <a:lumMod val="75000"/>
                  </a:schemeClr>
                </a:solidFill>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Good Practice</a:t>
            </a:r>
          </a:p>
        </p:txBody>
      </p:sp>
      <p:sp>
        <p:nvSpPr>
          <p:cNvPr id="63492" name="Rectangle 5">
            <a:extLst>
              <a:ext uri="{FF2B5EF4-FFF2-40B4-BE49-F238E27FC236}">
                <a16:creationId xmlns:a16="http://schemas.microsoft.com/office/drawing/2014/main" id="{E080957E-DE9E-4F50-A42A-C19E4A0C604B}"/>
              </a:ext>
            </a:extLst>
          </p:cNvPr>
          <p:cNvSpPr>
            <a:spLocks noGrp="1"/>
          </p:cNvSpPr>
          <p:nvPr>
            <p:ph sz="half" idx="1"/>
          </p:nvPr>
        </p:nvSpPr>
        <p:spPr>
          <a:xfrm>
            <a:off x="4754336" y="1994353"/>
            <a:ext cx="3867150" cy="3809862"/>
          </a:xfrm>
        </p:spPr>
        <p:txBody>
          <a:body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Facts</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Observation</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Consultation with senior staff</a:t>
            </a:r>
          </a:p>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Additional support for child</a:t>
            </a:r>
          </a:p>
          <a:p>
            <a:endParaRPr lang="en-GB" altLang="en-US" sz="2800" b="1" dirty="0"/>
          </a:p>
        </p:txBody>
      </p:sp>
      <p:sp>
        <p:nvSpPr>
          <p:cNvPr id="63491" name="Rectangle 4">
            <a:extLst>
              <a:ext uri="{FF2B5EF4-FFF2-40B4-BE49-F238E27FC236}">
                <a16:creationId xmlns:a16="http://schemas.microsoft.com/office/drawing/2014/main" id="{894A3461-8B62-41AB-A57E-AEC2A7CE4102}"/>
              </a:ext>
            </a:extLst>
          </p:cNvPr>
          <p:cNvSpPr>
            <a:spLocks noGrp="1"/>
          </p:cNvSpPr>
          <p:nvPr>
            <p:ph sz="half" idx="2"/>
          </p:nvPr>
        </p:nvSpPr>
        <p:spPr>
          <a:xfrm>
            <a:off x="704850" y="1994353"/>
            <a:ext cx="3867150" cy="3809862"/>
          </a:xfrm>
        </p:spPr>
        <p:txBody>
          <a:bodyPr/>
          <a:lstStyle/>
          <a:p>
            <a:pPr eaLnBrk="1" hangingPunct="1"/>
            <a:r>
              <a:rPr lang="en-GB" altLang="en-US" sz="2400" dirty="0" err="1">
                <a:latin typeface="Arial" panose="020B0604020202020204" pitchFamily="34" charset="0"/>
                <a:cs typeface="Arial" panose="020B0604020202020204" pitchFamily="34" charset="0"/>
              </a:rPr>
              <a:t>Ffeithiau</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err="1">
                <a:latin typeface="Arial" panose="020B0604020202020204" pitchFamily="34" charset="0"/>
                <a:cs typeface="Arial" panose="020B0604020202020204" pitchFamily="34" charset="0"/>
              </a:rPr>
              <a:t>Gwyliadwriaeth</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err="1">
                <a:latin typeface="Arial" panose="020B0604020202020204" pitchFamily="34" charset="0"/>
                <a:cs typeface="Arial" panose="020B0604020202020204" pitchFamily="34" charset="0"/>
              </a:rPr>
              <a:t>Ymgynghoriad</a:t>
            </a:r>
            <a:r>
              <a:rPr lang="en-GB" altLang="en-US" sz="2400" dirty="0">
                <a:latin typeface="Arial" panose="020B0604020202020204" pitchFamily="34" charset="0"/>
                <a:cs typeface="Arial" panose="020B0604020202020204" pitchFamily="34" charset="0"/>
              </a:rPr>
              <a:t> a staff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uwch</a:t>
            </a:r>
            <a:endParaRPr lang="en-GB" altLang="en-US" sz="2400" dirty="0">
              <a:latin typeface="Arial" panose="020B0604020202020204" pitchFamily="34" charset="0"/>
              <a:cs typeface="Arial" panose="020B0604020202020204" pitchFamily="34" charset="0"/>
            </a:endParaRPr>
          </a:p>
          <a:p>
            <a:pPr eaLnBrk="1" hangingPunct="1"/>
            <a:r>
              <a:rPr lang="en-GB" altLang="en-US" sz="2400" dirty="0" err="1">
                <a:latin typeface="Arial" panose="020B0604020202020204" pitchFamily="34" charset="0"/>
                <a:cs typeface="Arial" panose="020B0604020202020204" pitchFamily="34" charset="0"/>
              </a:rPr>
              <a:t>Cefnogaeth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ychwanegol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plentyn</a:t>
            </a:r>
            <a:endParaRPr lang="en-GB" altLang="en-US" sz="2400" dirty="0">
              <a:latin typeface="Arial" panose="020B0604020202020204" pitchFamily="34" charset="0"/>
              <a:cs typeface="Arial" panose="020B0604020202020204" pitchFamily="34" charset="0"/>
            </a:endParaRPr>
          </a:p>
          <a:p>
            <a:endParaRPr lang="en-GB" altLang="en-US" sz="2800"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B69B-54C5-5992-0345-8AD49C9BEAD9}"/>
              </a:ext>
            </a:extLst>
          </p:cNvPr>
          <p:cNvSpPr>
            <a:spLocks noGrp="1"/>
          </p:cNvSpPr>
          <p:nvPr>
            <p:ph type="title"/>
          </p:nvPr>
        </p:nvSpPr>
        <p:spPr/>
        <p:txBody>
          <a:bodyPr/>
          <a:lstStyle/>
          <a:p>
            <a:pPr algn="ctr"/>
            <a:r>
              <a:rPr lang="en-GB" b="1" err="1">
                <a:latin typeface="Arial"/>
                <a:ea typeface="Calibri Light"/>
                <a:cs typeface="Calibri Light"/>
              </a:rPr>
              <a:t>Cofiwch</a:t>
            </a:r>
            <a:r>
              <a:rPr lang="en-GB" b="1" dirty="0">
                <a:latin typeface="Arial"/>
                <a:ea typeface="Calibri Light"/>
                <a:cs typeface="Calibri Light"/>
              </a:rPr>
              <a:t>/ </a:t>
            </a:r>
            <a:r>
              <a:rPr lang="en-GB" b="1" dirty="0">
                <a:solidFill>
                  <a:schemeClr val="accent1">
                    <a:lumMod val="76000"/>
                  </a:schemeClr>
                </a:solidFill>
                <a:latin typeface="Arial"/>
                <a:ea typeface="Calibri Light"/>
                <a:cs typeface="Calibri Light"/>
              </a:rPr>
              <a:t>Remember</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84D0B2BE-BAFD-7A4E-AFAD-36DF39BA7F32}"/>
              </a:ext>
            </a:extLst>
          </p:cNvPr>
          <p:cNvSpPr>
            <a:spLocks noGrp="1"/>
          </p:cNvSpPr>
          <p:nvPr>
            <p:ph sz="half" idx="1"/>
          </p:nvPr>
        </p:nvSpPr>
        <p:spPr/>
        <p:txBody>
          <a:bodyPr vert="horz" lIns="91440" tIns="45720" rIns="91440" bIns="45720" rtlCol="0" anchor="t">
            <a:normAutofit/>
          </a:bodyPr>
          <a:lstStyle/>
          <a:p>
            <a:r>
              <a:rPr lang="en-GB" dirty="0">
                <a:latin typeface="Arial"/>
                <a:ea typeface="+mn-lt"/>
                <a:cs typeface="+mn-lt"/>
              </a:rPr>
              <a:t>Gall cam-</a:t>
            </a:r>
            <a:r>
              <a:rPr lang="en-GB" err="1">
                <a:latin typeface="Arial"/>
                <a:ea typeface="+mn-lt"/>
                <a:cs typeface="+mn-lt"/>
              </a:rPr>
              <a:t>drin</a:t>
            </a:r>
            <a:r>
              <a:rPr lang="en-GB" dirty="0">
                <a:latin typeface="Arial"/>
                <a:ea typeface="+mn-lt"/>
                <a:cs typeface="+mn-lt"/>
              </a:rPr>
              <a:t> plant </a:t>
            </a:r>
            <a:r>
              <a:rPr lang="en-GB" err="1">
                <a:latin typeface="Arial"/>
                <a:ea typeface="+mn-lt"/>
                <a:cs typeface="+mn-lt"/>
              </a:rPr>
              <a:t>ddigwydd</a:t>
            </a:r>
            <a:r>
              <a:rPr lang="en-GB" dirty="0">
                <a:latin typeface="Arial"/>
                <a:ea typeface="+mn-lt"/>
                <a:cs typeface="+mn-lt"/>
              </a:rPr>
              <a:t> </a:t>
            </a:r>
            <a:r>
              <a:rPr lang="en-GB" err="1">
                <a:latin typeface="Arial"/>
                <a:ea typeface="+mn-lt"/>
                <a:cs typeface="+mn-lt"/>
              </a:rPr>
              <a:t>mewn</a:t>
            </a:r>
            <a:r>
              <a:rPr lang="en-GB" dirty="0">
                <a:latin typeface="Arial"/>
                <a:ea typeface="+mn-lt"/>
                <a:cs typeface="+mn-lt"/>
              </a:rPr>
              <a:t> </a:t>
            </a:r>
            <a:r>
              <a:rPr lang="en-GB" err="1">
                <a:latin typeface="Arial"/>
                <a:ea typeface="+mn-lt"/>
                <a:cs typeface="+mn-lt"/>
              </a:rPr>
              <a:t>unrhyw</a:t>
            </a:r>
            <a:r>
              <a:rPr lang="en-GB" dirty="0">
                <a:latin typeface="Arial"/>
                <a:ea typeface="+mn-lt"/>
                <a:cs typeface="+mn-lt"/>
              </a:rPr>
              <a:t> </a:t>
            </a:r>
            <a:r>
              <a:rPr lang="en-GB" err="1">
                <a:latin typeface="Arial"/>
                <a:ea typeface="+mn-lt"/>
                <a:cs typeface="+mn-lt"/>
              </a:rPr>
              <a:t>ddosbarth</a:t>
            </a:r>
            <a:r>
              <a:rPr lang="en-GB" dirty="0">
                <a:latin typeface="Arial"/>
                <a:ea typeface="+mn-lt"/>
                <a:cs typeface="+mn-lt"/>
              </a:rPr>
              <a:t> </a:t>
            </a:r>
            <a:r>
              <a:rPr lang="en-GB" err="1">
                <a:latin typeface="Arial"/>
                <a:ea typeface="+mn-lt"/>
                <a:cs typeface="+mn-lt"/>
              </a:rPr>
              <a:t>cymdeithasol</a:t>
            </a:r>
            <a:endParaRPr lang="en-GB" err="1">
              <a:latin typeface="Arial"/>
              <a:ea typeface="Calibri" panose="020F0502020204030204"/>
              <a:cs typeface="Calibri" panose="020F0502020204030204"/>
            </a:endParaRPr>
          </a:p>
          <a:p>
            <a:r>
              <a:rPr lang="en-GB" dirty="0">
                <a:latin typeface="Arial"/>
                <a:ea typeface="+mn-lt"/>
                <a:cs typeface="+mn-lt"/>
              </a:rPr>
              <a:t>Gall </a:t>
            </a:r>
            <a:r>
              <a:rPr lang="en-GB" err="1">
                <a:latin typeface="Arial"/>
                <a:ea typeface="+mn-lt"/>
                <a:cs typeface="+mn-lt"/>
              </a:rPr>
              <a:t>unrhyw</a:t>
            </a:r>
            <a:r>
              <a:rPr lang="en-GB" dirty="0">
                <a:latin typeface="Arial"/>
                <a:ea typeface="+mn-lt"/>
                <a:cs typeface="+mn-lt"/>
              </a:rPr>
              <a:t> </a:t>
            </a:r>
            <a:r>
              <a:rPr lang="en-GB" err="1">
                <a:latin typeface="Arial"/>
                <a:ea typeface="+mn-lt"/>
                <a:cs typeface="+mn-lt"/>
              </a:rPr>
              <a:t>blentyn</a:t>
            </a:r>
            <a:r>
              <a:rPr lang="en-GB" dirty="0">
                <a:latin typeface="Arial"/>
                <a:ea typeface="+mn-lt"/>
                <a:cs typeface="+mn-lt"/>
              </a:rPr>
              <a:t> </a:t>
            </a:r>
            <a:r>
              <a:rPr lang="en-GB" err="1">
                <a:latin typeface="Arial"/>
                <a:ea typeface="+mn-lt"/>
                <a:cs typeface="+mn-lt"/>
              </a:rPr>
              <a:t>gael</a:t>
            </a:r>
            <a:r>
              <a:rPr lang="en-GB" dirty="0">
                <a:latin typeface="Arial"/>
                <a:ea typeface="+mn-lt"/>
                <a:cs typeface="+mn-lt"/>
              </a:rPr>
              <a:t> </a:t>
            </a:r>
            <a:r>
              <a:rPr lang="en-GB" err="1">
                <a:latin typeface="Arial"/>
                <a:ea typeface="+mn-lt"/>
                <a:cs typeface="+mn-lt"/>
              </a:rPr>
              <a:t>ei</a:t>
            </a:r>
            <a:r>
              <a:rPr lang="en-GB" dirty="0">
                <a:latin typeface="Arial"/>
                <a:ea typeface="+mn-lt"/>
                <a:cs typeface="+mn-lt"/>
              </a:rPr>
              <a:t> gam-</a:t>
            </a:r>
            <a:r>
              <a:rPr lang="en-GB" err="1">
                <a:latin typeface="Arial"/>
                <a:ea typeface="+mn-lt"/>
                <a:cs typeface="+mn-lt"/>
              </a:rPr>
              <a:t>drin</a:t>
            </a:r>
            <a:r>
              <a:rPr lang="en-GB" dirty="0">
                <a:latin typeface="Arial"/>
                <a:ea typeface="+mn-lt"/>
                <a:cs typeface="+mn-lt"/>
              </a:rPr>
              <a:t> </a:t>
            </a:r>
            <a:r>
              <a:rPr lang="en-GB" err="1">
                <a:latin typeface="Arial"/>
                <a:ea typeface="+mn-lt"/>
                <a:cs typeface="+mn-lt"/>
              </a:rPr>
              <a:t>ar</a:t>
            </a:r>
            <a:r>
              <a:rPr lang="en-GB" dirty="0">
                <a:latin typeface="Arial"/>
                <a:ea typeface="+mn-lt"/>
                <a:cs typeface="+mn-lt"/>
              </a:rPr>
              <a:t> </a:t>
            </a:r>
            <a:r>
              <a:rPr lang="en-GB" err="1">
                <a:latin typeface="Arial"/>
                <a:ea typeface="+mn-lt"/>
                <a:cs typeface="+mn-lt"/>
              </a:rPr>
              <a:t>unrhyw</a:t>
            </a:r>
            <a:r>
              <a:rPr lang="en-GB" dirty="0">
                <a:latin typeface="Arial"/>
                <a:ea typeface="+mn-lt"/>
                <a:cs typeface="+mn-lt"/>
              </a:rPr>
              <a:t> </a:t>
            </a:r>
            <a:r>
              <a:rPr lang="en-GB" err="1">
                <a:latin typeface="Arial"/>
                <a:ea typeface="+mn-lt"/>
                <a:cs typeface="+mn-lt"/>
              </a:rPr>
              <a:t>adeg</a:t>
            </a:r>
            <a:r>
              <a:rPr lang="en-GB" dirty="0">
                <a:latin typeface="Arial"/>
                <a:ea typeface="+mn-lt"/>
                <a:cs typeface="+mn-lt"/>
              </a:rPr>
              <a:t> </a:t>
            </a:r>
            <a:r>
              <a:rPr lang="en-GB" err="1">
                <a:latin typeface="Arial"/>
                <a:ea typeface="+mn-lt"/>
                <a:cs typeface="+mn-lt"/>
              </a:rPr>
              <a:t>yn</a:t>
            </a:r>
            <a:r>
              <a:rPr lang="en-GB" dirty="0">
                <a:latin typeface="Arial"/>
                <a:ea typeface="+mn-lt"/>
                <a:cs typeface="+mn-lt"/>
              </a:rPr>
              <a:t> </a:t>
            </a:r>
            <a:r>
              <a:rPr lang="en-GB" err="1">
                <a:latin typeface="Arial"/>
                <a:ea typeface="+mn-lt"/>
                <a:cs typeface="+mn-lt"/>
              </a:rPr>
              <a:t>ystod</a:t>
            </a:r>
            <a:r>
              <a:rPr lang="en-GB" dirty="0">
                <a:latin typeface="Arial"/>
                <a:ea typeface="+mn-lt"/>
                <a:cs typeface="+mn-lt"/>
              </a:rPr>
              <a:t> </a:t>
            </a:r>
            <a:r>
              <a:rPr lang="en-GB" err="1">
                <a:latin typeface="Arial"/>
                <a:ea typeface="+mn-lt"/>
                <a:cs typeface="+mn-lt"/>
              </a:rPr>
              <a:t>ei</a:t>
            </a:r>
            <a:r>
              <a:rPr lang="en-GB" dirty="0">
                <a:latin typeface="Arial"/>
                <a:ea typeface="+mn-lt"/>
                <a:cs typeface="+mn-lt"/>
              </a:rPr>
              <a:t> </a:t>
            </a:r>
            <a:r>
              <a:rPr lang="en-GB" err="1">
                <a:latin typeface="Arial"/>
                <a:ea typeface="+mn-lt"/>
                <a:cs typeface="+mn-lt"/>
              </a:rPr>
              <a:t>blentyndod</a:t>
            </a:r>
            <a:endParaRPr lang="en-GB" err="1">
              <a:latin typeface="Arial"/>
            </a:endParaRPr>
          </a:p>
          <a:p>
            <a:endParaRPr lang="en-GB" dirty="0">
              <a:ea typeface="Calibri"/>
              <a:cs typeface="Calibri"/>
            </a:endParaRPr>
          </a:p>
        </p:txBody>
      </p:sp>
      <p:sp>
        <p:nvSpPr>
          <p:cNvPr id="4" name="Content Placeholder 3">
            <a:extLst>
              <a:ext uri="{FF2B5EF4-FFF2-40B4-BE49-F238E27FC236}">
                <a16:creationId xmlns:a16="http://schemas.microsoft.com/office/drawing/2014/main" id="{8057BE92-7CB7-3AD7-0258-0A153769C43A}"/>
              </a:ext>
            </a:extLst>
          </p:cNvPr>
          <p:cNvSpPr>
            <a:spLocks noGrp="1"/>
          </p:cNvSpPr>
          <p:nvPr>
            <p:ph sz="half" idx="2"/>
          </p:nvPr>
        </p:nvSpPr>
        <p:spPr/>
        <p:txBody>
          <a:bodyPr vert="horz" lIns="91440" tIns="45720" rIns="91440" bIns="45720" rtlCol="0" anchor="t">
            <a:normAutofit/>
          </a:bodyPr>
          <a:lstStyle/>
          <a:p>
            <a:r>
              <a:rPr lang="en-GB" dirty="0">
                <a:solidFill>
                  <a:schemeClr val="accent1">
                    <a:lumMod val="76000"/>
                  </a:schemeClr>
                </a:solidFill>
                <a:latin typeface="Arial"/>
                <a:ea typeface="Calibri" panose="020F0502020204030204"/>
                <a:cs typeface="Calibri" panose="020F0502020204030204"/>
              </a:rPr>
              <a:t>Child abuse can and does </a:t>
            </a:r>
            <a:r>
              <a:rPr lang="en-GB">
                <a:solidFill>
                  <a:schemeClr val="accent1">
                    <a:lumMod val="76000"/>
                  </a:schemeClr>
                </a:solidFill>
                <a:latin typeface="Arial"/>
                <a:ea typeface="Calibri" panose="020F0502020204030204"/>
                <a:cs typeface="Calibri" panose="020F0502020204030204"/>
              </a:rPr>
              <a:t>happen in any social class</a:t>
            </a:r>
            <a:endParaRPr lang="en-US">
              <a:solidFill>
                <a:schemeClr val="accent1">
                  <a:lumMod val="76000"/>
                </a:schemeClr>
              </a:solidFill>
              <a:latin typeface="Arial"/>
              <a:cs typeface="Arial"/>
            </a:endParaRPr>
          </a:p>
          <a:p>
            <a:r>
              <a:rPr lang="en-GB" dirty="0">
                <a:solidFill>
                  <a:schemeClr val="accent1">
                    <a:lumMod val="76000"/>
                  </a:schemeClr>
                </a:solidFill>
                <a:latin typeface="Arial"/>
                <a:ea typeface="Calibri" panose="020F0502020204030204"/>
                <a:cs typeface="Calibri" panose="020F0502020204030204"/>
              </a:rPr>
              <a:t>Any child can be subjected to abuse at any point in their</a:t>
            </a:r>
            <a:r>
              <a:rPr lang="en-GB">
                <a:solidFill>
                  <a:schemeClr val="accent1">
                    <a:lumMod val="76000"/>
                  </a:schemeClr>
                </a:solidFill>
                <a:latin typeface="Arial"/>
                <a:ea typeface="Calibri" panose="020F0502020204030204"/>
                <a:cs typeface="Calibri" panose="020F0502020204030204"/>
              </a:rPr>
              <a:t> childhood</a:t>
            </a:r>
            <a:endParaRPr lang="en-GB" dirty="0">
              <a:solidFill>
                <a:schemeClr val="accent1">
                  <a:lumMod val="76000"/>
                </a:schemeClr>
              </a:solidFill>
              <a:latin typeface="Arial"/>
              <a:ea typeface="Calibri" panose="020F0502020204030204"/>
              <a:cs typeface="Calibri" panose="020F0502020204030204"/>
            </a:endParaRPr>
          </a:p>
        </p:txBody>
      </p:sp>
    </p:spTree>
    <p:extLst>
      <p:ext uri="{BB962C8B-B14F-4D97-AF65-F5344CB8AC3E}">
        <p14:creationId xmlns:p14="http://schemas.microsoft.com/office/powerpoint/2010/main" val="1150873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82466-64B1-11DA-D566-B5DCDE650F72}"/>
              </a:ext>
            </a:extLst>
          </p:cNvPr>
          <p:cNvSpPr>
            <a:spLocks noGrp="1"/>
          </p:cNvSpPr>
          <p:nvPr>
            <p:ph type="title"/>
          </p:nvPr>
        </p:nvSpPr>
        <p:spPr/>
        <p:txBody>
          <a:bodyPr>
            <a:normAutofit/>
          </a:bodyPr>
          <a:lstStyle/>
          <a:p>
            <a:pPr algn="ctr"/>
            <a:r>
              <a:rPr lang="en-GB" sz="4400" b="1" dirty="0" err="1">
                <a:latin typeface="Arial" panose="020B0604020202020204" pitchFamily="34" charset="0"/>
                <a:cs typeface="Arial" panose="020B0604020202020204" pitchFamily="34" charset="0"/>
              </a:rPr>
              <a:t>Cyfeirnodi</a:t>
            </a:r>
            <a:r>
              <a:rPr lang="en-GB" sz="4400" b="1" dirty="0">
                <a:latin typeface="Arial" panose="020B0604020202020204" pitchFamily="34" charset="0"/>
                <a:cs typeface="Arial" panose="020B0604020202020204" pitchFamily="34" charset="0"/>
              </a:rPr>
              <a:t> </a:t>
            </a:r>
            <a:br>
              <a:rPr lang="en-US" sz="4400" b="1" dirty="0">
                <a:latin typeface="Arial" panose="020B0604020202020204" pitchFamily="34" charset="0"/>
                <a:cs typeface="Arial" panose="020B0604020202020204" pitchFamily="34" charset="0"/>
              </a:rPr>
            </a:br>
            <a:r>
              <a:rPr lang="en-GB" sz="4400"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91A23D5-81FB-6C6F-70F5-811893DA202C}"/>
              </a:ext>
            </a:extLst>
          </p:cNvPr>
          <p:cNvSpPr>
            <a:spLocks noGrp="1"/>
          </p:cNvSpPr>
          <p:nvPr>
            <p:ph idx="1"/>
          </p:nvPr>
        </p:nvSpPr>
        <p:spPr/>
        <p:txBody>
          <a:bodyPr vert="horz" lIns="91440" tIns="45720" rIns="91440" bIns="45720" rtlCol="0" anchor="t">
            <a:normAutofit/>
          </a:bodyPr>
          <a:lstStyle/>
          <a:p>
            <a:r>
              <a:rPr lang="en-GB" dirty="0">
                <a:cs typeface="Calibri"/>
              </a:rPr>
              <a:t>NSPCC (no date) Available at: </a:t>
            </a:r>
            <a:r>
              <a:rPr lang="en-GB" dirty="0">
                <a:ea typeface="+mn-lt"/>
                <a:cs typeface="+mn-lt"/>
                <a:hlinkClick r:id="rId2"/>
              </a:rPr>
              <a:t>https://www.nspcc.org.uk/</a:t>
            </a:r>
            <a:r>
              <a:rPr lang="en-GB" dirty="0">
                <a:ea typeface="+mn-lt"/>
                <a:cs typeface="+mn-lt"/>
              </a:rPr>
              <a:t> (Accessed: 9th June 2022)</a:t>
            </a:r>
          </a:p>
          <a:p>
            <a:endParaRPr lang="en-GB" dirty="0">
              <a:cs typeface="Calibri"/>
            </a:endParaRPr>
          </a:p>
        </p:txBody>
      </p:sp>
    </p:spTree>
    <p:extLst>
      <p:ext uri="{BB962C8B-B14F-4D97-AF65-F5344CB8AC3E}">
        <p14:creationId xmlns:p14="http://schemas.microsoft.com/office/powerpoint/2010/main" val="26923937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SharedWithUsers xmlns="16bfc89a-06a0-41d6-ae50-6ff65b36cb8b">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843C4D-D2F7-4CEA-916F-1FE3BE790A96}">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2.xml><?xml version="1.0" encoding="utf-8"?>
<ds:datastoreItem xmlns:ds="http://schemas.openxmlformats.org/officeDocument/2006/customXml" ds:itemID="{FDB588D1-33A8-47CD-8012-8BB9E6CB33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A84016-4945-46AA-8977-0581F9C5276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2094</Words>
  <Application>Microsoft Office PowerPoint</Application>
  <PresentationFormat>On-screen Show (4:3)</PresentationFormat>
  <Paragraphs>251</Paragraphs>
  <Slides>27</Slides>
  <Notes>25</Notes>
  <HiddenSlides>0</HiddenSlides>
  <MMClips>0</MMClips>
  <ScaleCrop>false</ScaleCrop>
  <HeadingPairs>
    <vt:vector size="4" baseType="variant">
      <vt:variant>
        <vt:lpstr>Theme</vt:lpstr>
      </vt:variant>
      <vt:variant>
        <vt:i4>2</vt:i4>
      </vt:variant>
      <vt:variant>
        <vt:lpstr>Slide Titles</vt:lpstr>
      </vt:variant>
      <vt:variant>
        <vt:i4>27</vt:i4>
      </vt:variant>
    </vt:vector>
  </HeadingPairs>
  <TitlesOfParts>
    <vt:vector size="29" baseType="lpstr">
      <vt:lpstr>Holding PAge</vt:lpstr>
      <vt:lpstr>Accessible 2</vt:lpstr>
      <vt:lpstr>PowerPoint Presentation</vt:lpstr>
      <vt:lpstr>   ECEY5011/C Diogelu: arfer, deddfwriaeth a’r tim aml-ddisgyblaethol​ Safeguarding: practice, legislation and the multi-disciplinary team​ Darlith 8 Lecture 8 Achosion Causes</vt:lpstr>
      <vt:lpstr>Sgiliau Cyflogadwyedd/Trosglwyddadwy Employability/Transferable Skills</vt:lpstr>
      <vt:lpstr>Rhaglen Ymarferydd Blynyddoedd Cynnar Early Years Practitioner programme</vt:lpstr>
      <vt:lpstr>Profiad Niweidiol yn ystod Plentyntod (PNP) Adverse Childhood Experiences (ACE’s)</vt:lpstr>
      <vt:lpstr>PNP/ ACE’s</vt:lpstr>
      <vt:lpstr>Beth yw PNP?  What are ACE’s?</vt:lpstr>
      <vt:lpstr>Achosion o gamdriniaeth Causes of abuse</vt:lpstr>
      <vt:lpstr>Model Meddygol Medical Model</vt:lpstr>
      <vt:lpstr>James Bulger</vt:lpstr>
      <vt:lpstr> Model Cymdeithasegol  Sociological Model </vt:lpstr>
      <vt:lpstr>Shannon Mathews</vt:lpstr>
      <vt:lpstr> Model Seicalegol  Psychological Model </vt:lpstr>
      <vt:lpstr>Beverley Allitt</vt:lpstr>
      <vt:lpstr> Model Benywaidd  Feminist Model </vt:lpstr>
      <vt:lpstr>Josef Fritzl</vt:lpstr>
      <vt:lpstr>Model Genetig  Genetic Model</vt:lpstr>
      <vt:lpstr> Daniel Pelka </vt:lpstr>
      <vt:lpstr>Daniel Pelka</vt:lpstr>
      <vt:lpstr>      Achos diweddar      A recent case</vt:lpstr>
      <vt:lpstr>Arthur Labinjo-Hughes, Logan Mwangi and Star Hobson  </vt:lpstr>
      <vt:lpstr>Newidiadau i unrhyw deddfwriaethau yn y dyfodol? Changes to any future laws?</vt:lpstr>
      <vt:lpstr>Trafferthion/Materion Problems/Issues</vt:lpstr>
      <vt:lpstr>Mwy archolladwy i niwed/ camdriniaeth More vulnerable to harm/ abuse</vt:lpstr>
      <vt:lpstr>Ymarfer Da Good Practice</vt:lpstr>
      <vt:lpstr>Cofiwch/ Remember</vt:lpstr>
      <vt:lpstr>Cyfeirnodi  References</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 carpenter</dc:creator>
  <cp:keywords>templed, dempled, thempled, powerpoint, bwrdd, fwrdd, iaith, cymraeg, gymraeg, chymraeg, cyflwyniadau, gyflwyniadau, chyflwyniadau, delwedd, ddelwedd,</cp:keywords>
  <cp:lastModifiedBy>Natasha Young</cp:lastModifiedBy>
  <cp:revision>37</cp:revision>
  <cp:lastPrinted>2021-03-18T08:18:52Z</cp:lastPrinted>
  <dcterms:created xsi:type="dcterms:W3CDTF">2004-04-06T15:50:52Z</dcterms:created>
  <dcterms:modified xsi:type="dcterms:W3CDTF">2025-10-23T12:43:32Z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205000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0x010100B144F219396AFE458016C97602F34B7A</vt:lpwstr>
  </property>
  <property fmtid="{D5CDD505-2E9C-101B-9397-08002B2CF9AE}" pid="21" name="_SourceUrl">
    <vt:lpwstr/>
  </property>
  <property fmtid="{D5CDD505-2E9C-101B-9397-08002B2CF9AE}" pid="22" name="_SharedFileIndex">
    <vt:lpwstr/>
  </property>
  <property fmtid="{D5CDD505-2E9C-101B-9397-08002B2CF9AE}" pid="23" name="ComplianceAssetId">
    <vt:lpwstr/>
  </property>
  <property fmtid="{D5CDD505-2E9C-101B-9397-08002B2CF9AE}" pid="24" name="_ExtendedDescription">
    <vt:lpwstr/>
  </property>
  <property fmtid="{D5CDD505-2E9C-101B-9397-08002B2CF9AE}" pid="25" name="TriggerFlowInfo">
    <vt:lpwstr/>
  </property>
  <property fmtid="{D5CDD505-2E9C-101B-9397-08002B2CF9AE}" pid="26" name="MediaServiceImageTags">
    <vt:lpwstr/>
  </property>
</Properties>
</file>