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5" r:id="rId9"/>
    <p:sldId id="263"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2" autoAdjust="0"/>
    <p:restoredTop sz="94660"/>
  </p:normalViewPr>
  <p:slideViewPr>
    <p:cSldViewPr snapToGrid="0">
      <p:cViewPr varScale="1">
        <p:scale>
          <a:sx n="94" d="100"/>
          <a:sy n="94" d="100"/>
        </p:scale>
        <p:origin x="84" y="1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876759A-F046-42EB-92BB-6344E2A82F5C}" type="datetimeFigureOut">
              <a:rPr lang="en-GB" smtClean="0"/>
              <a:t>05/03/2026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515FAF3-2C04-4BD0-8655-2499FAABA2FE}" type="slidenum">
              <a:rPr lang="en-GB" smtClean="0"/>
              <a:t>‹#›</a:t>
            </a:fld>
            <a:endParaRPr lang="en-GB"/>
          </a:p>
        </p:txBody>
      </p:sp>
    </p:spTree>
    <p:extLst>
      <p:ext uri="{BB962C8B-B14F-4D97-AF65-F5344CB8AC3E}">
        <p14:creationId xmlns:p14="http://schemas.microsoft.com/office/powerpoint/2010/main" val="3586578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76759A-F046-42EB-92BB-6344E2A82F5C}" type="datetimeFigureOut">
              <a:rPr lang="en-GB" smtClean="0"/>
              <a:t>05/03/2026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515FAF3-2C04-4BD0-8655-2499FAABA2FE}" type="slidenum">
              <a:rPr lang="en-GB" smtClean="0"/>
              <a:t>‹#›</a:t>
            </a:fld>
            <a:endParaRPr lang="en-GB"/>
          </a:p>
        </p:txBody>
      </p:sp>
    </p:spTree>
    <p:extLst>
      <p:ext uri="{BB962C8B-B14F-4D97-AF65-F5344CB8AC3E}">
        <p14:creationId xmlns:p14="http://schemas.microsoft.com/office/powerpoint/2010/main" val="4268050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76759A-F046-42EB-92BB-6344E2A82F5C}" type="datetimeFigureOut">
              <a:rPr lang="en-GB" smtClean="0"/>
              <a:t>05/03/2026</a:t>
            </a:fld>
            <a:endParaRPr lang="en-GB"/>
          </a:p>
        </p:txBody>
      </p:sp>
      <p:sp>
        <p:nvSpPr>
          <p:cNvPr id="6" name="Slide Number Placeholder 5"/>
          <p:cNvSpPr>
            <a:spLocks noGrp="1"/>
          </p:cNvSpPr>
          <p:nvPr>
            <p:ph type="sldNum" sz="quarter" idx="12"/>
          </p:nvPr>
        </p:nvSpPr>
        <p:spPr/>
        <p:txBody>
          <a:bodyPr/>
          <a:lstStyle/>
          <a:p>
            <a:fld id="{1515FAF3-2C04-4BD0-8655-2499FAABA2FE}" type="slidenum">
              <a:rPr lang="en-GB" smtClean="0"/>
              <a:t>‹#›</a:t>
            </a:fld>
            <a:endParaRPr lang="en-GB"/>
          </a:p>
        </p:txBody>
      </p:sp>
    </p:spTree>
    <p:extLst>
      <p:ext uri="{BB962C8B-B14F-4D97-AF65-F5344CB8AC3E}">
        <p14:creationId xmlns:p14="http://schemas.microsoft.com/office/powerpoint/2010/main" val="4215919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76759A-F046-42EB-92BB-6344E2A82F5C}" type="datetimeFigureOut">
              <a:rPr lang="en-GB" smtClean="0"/>
              <a:t>05/03/2026</a:t>
            </a:fld>
            <a:endParaRPr lang="en-GB"/>
          </a:p>
        </p:txBody>
      </p:sp>
      <p:sp>
        <p:nvSpPr>
          <p:cNvPr id="7" name="Slide Number Placeholder 6"/>
          <p:cNvSpPr>
            <a:spLocks noGrp="1"/>
          </p:cNvSpPr>
          <p:nvPr>
            <p:ph type="sldNum" sz="quarter" idx="12"/>
          </p:nvPr>
        </p:nvSpPr>
        <p:spPr/>
        <p:txBody>
          <a:bodyPr/>
          <a:lstStyle/>
          <a:p>
            <a:fld id="{1515FAF3-2C04-4BD0-8655-2499FAABA2FE}" type="slidenum">
              <a:rPr lang="en-GB" smtClean="0"/>
              <a:t>‹#›</a:t>
            </a:fld>
            <a:endParaRPr lang="en-GB"/>
          </a:p>
        </p:txBody>
      </p:sp>
    </p:spTree>
    <p:extLst>
      <p:ext uri="{BB962C8B-B14F-4D97-AF65-F5344CB8AC3E}">
        <p14:creationId xmlns:p14="http://schemas.microsoft.com/office/powerpoint/2010/main" val="2259932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76759A-F046-42EB-92BB-6344E2A82F5C}" type="datetimeFigureOut">
              <a:rPr lang="en-GB" smtClean="0"/>
              <a:t>05/03/2026</a:t>
            </a:fld>
            <a:endParaRPr lang="en-GB"/>
          </a:p>
        </p:txBody>
      </p:sp>
      <p:sp>
        <p:nvSpPr>
          <p:cNvPr id="9" name="Slide Number Placeholder 8"/>
          <p:cNvSpPr>
            <a:spLocks noGrp="1"/>
          </p:cNvSpPr>
          <p:nvPr>
            <p:ph type="sldNum" sz="quarter" idx="12"/>
          </p:nvPr>
        </p:nvSpPr>
        <p:spPr/>
        <p:txBody>
          <a:bodyPr/>
          <a:lstStyle/>
          <a:p>
            <a:fld id="{1515FAF3-2C04-4BD0-8655-2499FAABA2FE}" type="slidenum">
              <a:rPr lang="en-GB" smtClean="0"/>
              <a:t>‹#›</a:t>
            </a:fld>
            <a:endParaRPr lang="en-GB"/>
          </a:p>
        </p:txBody>
      </p:sp>
    </p:spTree>
    <p:extLst>
      <p:ext uri="{BB962C8B-B14F-4D97-AF65-F5344CB8AC3E}">
        <p14:creationId xmlns:p14="http://schemas.microsoft.com/office/powerpoint/2010/main" val="2262880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876759A-F046-42EB-92BB-6344E2A82F5C}" type="datetimeFigureOut">
              <a:rPr lang="en-GB" smtClean="0"/>
              <a:t>05/03/2026</a:t>
            </a:fld>
            <a:endParaRPr lang="en-GB"/>
          </a:p>
        </p:txBody>
      </p:sp>
      <p:sp>
        <p:nvSpPr>
          <p:cNvPr id="5" name="Slide Number Placeholder 4"/>
          <p:cNvSpPr>
            <a:spLocks noGrp="1"/>
          </p:cNvSpPr>
          <p:nvPr>
            <p:ph type="sldNum" sz="quarter" idx="12"/>
          </p:nvPr>
        </p:nvSpPr>
        <p:spPr/>
        <p:txBody>
          <a:bodyPr/>
          <a:lstStyle/>
          <a:p>
            <a:fld id="{1515FAF3-2C04-4BD0-8655-2499FAABA2FE}" type="slidenum">
              <a:rPr lang="en-GB" smtClean="0"/>
              <a:t>‹#›</a:t>
            </a:fld>
            <a:endParaRPr lang="en-GB"/>
          </a:p>
        </p:txBody>
      </p:sp>
    </p:spTree>
    <p:extLst>
      <p:ext uri="{BB962C8B-B14F-4D97-AF65-F5344CB8AC3E}">
        <p14:creationId xmlns:p14="http://schemas.microsoft.com/office/powerpoint/2010/main" val="4083870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76759A-F046-42EB-92BB-6344E2A82F5C}" type="datetimeFigureOut">
              <a:rPr lang="en-GB" smtClean="0"/>
              <a:t>05/03/2026</a:t>
            </a:fld>
            <a:endParaRPr lang="en-GB"/>
          </a:p>
        </p:txBody>
      </p:sp>
      <p:sp>
        <p:nvSpPr>
          <p:cNvPr id="4" name="Slide Number Placeholder 3"/>
          <p:cNvSpPr>
            <a:spLocks noGrp="1"/>
          </p:cNvSpPr>
          <p:nvPr>
            <p:ph type="sldNum" sz="quarter" idx="12"/>
          </p:nvPr>
        </p:nvSpPr>
        <p:spPr/>
        <p:txBody>
          <a:bodyPr/>
          <a:lstStyle/>
          <a:p>
            <a:fld id="{1515FAF3-2C04-4BD0-8655-2499FAABA2FE}" type="slidenum">
              <a:rPr lang="en-GB" smtClean="0"/>
              <a:t>‹#›</a:t>
            </a:fld>
            <a:endParaRPr lang="en-GB"/>
          </a:p>
        </p:txBody>
      </p:sp>
    </p:spTree>
    <p:extLst>
      <p:ext uri="{BB962C8B-B14F-4D97-AF65-F5344CB8AC3E}">
        <p14:creationId xmlns:p14="http://schemas.microsoft.com/office/powerpoint/2010/main" val="3710928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76759A-F046-42EB-92BB-6344E2A82F5C}" type="datetimeFigureOut">
              <a:rPr lang="en-GB" smtClean="0"/>
              <a:t>05/03/2026</a:t>
            </a:fld>
            <a:endParaRPr lang="en-GB"/>
          </a:p>
        </p:txBody>
      </p:sp>
      <p:sp>
        <p:nvSpPr>
          <p:cNvPr id="7" name="Slide Number Placeholder 6"/>
          <p:cNvSpPr>
            <a:spLocks noGrp="1"/>
          </p:cNvSpPr>
          <p:nvPr>
            <p:ph type="sldNum" sz="quarter" idx="12"/>
          </p:nvPr>
        </p:nvSpPr>
        <p:spPr/>
        <p:txBody>
          <a:bodyPr/>
          <a:lstStyle/>
          <a:p>
            <a:fld id="{1515FAF3-2C04-4BD0-8655-2499FAABA2FE}" type="slidenum">
              <a:rPr lang="en-GB" smtClean="0"/>
              <a:t>‹#›</a:t>
            </a:fld>
            <a:endParaRPr lang="en-GB"/>
          </a:p>
        </p:txBody>
      </p:sp>
    </p:spTree>
    <p:extLst>
      <p:ext uri="{BB962C8B-B14F-4D97-AF65-F5344CB8AC3E}">
        <p14:creationId xmlns:p14="http://schemas.microsoft.com/office/powerpoint/2010/main" val="4001256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76759A-F046-42EB-92BB-6344E2A82F5C}" type="datetimeFigureOut">
              <a:rPr lang="en-GB" smtClean="0"/>
              <a:t>05/03/2026</a:t>
            </a:fld>
            <a:endParaRPr lang="en-GB"/>
          </a:p>
        </p:txBody>
      </p:sp>
      <p:sp>
        <p:nvSpPr>
          <p:cNvPr id="7" name="Slide Number Placeholder 6"/>
          <p:cNvSpPr>
            <a:spLocks noGrp="1"/>
          </p:cNvSpPr>
          <p:nvPr>
            <p:ph type="sldNum" sz="quarter" idx="12"/>
          </p:nvPr>
        </p:nvSpPr>
        <p:spPr/>
        <p:txBody>
          <a:bodyPr/>
          <a:lstStyle/>
          <a:p>
            <a:fld id="{1515FAF3-2C04-4BD0-8655-2499FAABA2FE}" type="slidenum">
              <a:rPr lang="en-GB" smtClean="0"/>
              <a:t>‹#›</a:t>
            </a:fld>
            <a:endParaRPr lang="en-GB"/>
          </a:p>
        </p:txBody>
      </p:sp>
    </p:spTree>
    <p:extLst>
      <p:ext uri="{BB962C8B-B14F-4D97-AF65-F5344CB8AC3E}">
        <p14:creationId xmlns:p14="http://schemas.microsoft.com/office/powerpoint/2010/main" val="726852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76759A-F046-42EB-92BB-6344E2A82F5C}" type="datetimeFigureOut">
              <a:rPr lang="en-GB" smtClean="0"/>
              <a:t>05/03/2026</a:t>
            </a:fld>
            <a:endParaRPr lang="en-GB"/>
          </a:p>
        </p:txBody>
      </p:sp>
      <p:sp>
        <p:nvSpPr>
          <p:cNvPr id="6" name="Slide Number Placeholder 5"/>
          <p:cNvSpPr>
            <a:spLocks noGrp="1"/>
          </p:cNvSpPr>
          <p:nvPr>
            <p:ph type="sldNum" sz="quarter" idx="12"/>
          </p:nvPr>
        </p:nvSpPr>
        <p:spPr/>
        <p:txBody>
          <a:bodyPr/>
          <a:lstStyle/>
          <a:p>
            <a:fld id="{1515FAF3-2C04-4BD0-8655-2499FAABA2FE}" type="slidenum">
              <a:rPr lang="en-GB" smtClean="0"/>
              <a:t>‹#›</a:t>
            </a:fld>
            <a:endParaRPr lang="en-GB"/>
          </a:p>
        </p:txBody>
      </p:sp>
    </p:spTree>
    <p:extLst>
      <p:ext uri="{BB962C8B-B14F-4D97-AF65-F5344CB8AC3E}">
        <p14:creationId xmlns:p14="http://schemas.microsoft.com/office/powerpoint/2010/main" val="4254743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76759A-F046-42EB-92BB-6344E2A82F5C}" type="datetimeFigureOut">
              <a:rPr lang="en-GB" smtClean="0"/>
              <a:t>05/03/2026</a:t>
            </a:fld>
            <a:endParaRPr lang="en-GB"/>
          </a:p>
        </p:txBody>
      </p:sp>
      <p:sp>
        <p:nvSpPr>
          <p:cNvPr id="6" name="Slide Number Placeholder 5"/>
          <p:cNvSpPr>
            <a:spLocks noGrp="1"/>
          </p:cNvSpPr>
          <p:nvPr>
            <p:ph type="sldNum" sz="quarter" idx="12"/>
          </p:nvPr>
        </p:nvSpPr>
        <p:spPr/>
        <p:txBody>
          <a:bodyPr/>
          <a:lstStyle/>
          <a:p>
            <a:fld id="{1515FAF3-2C04-4BD0-8655-2499FAABA2FE}" type="slidenum">
              <a:rPr lang="en-GB" smtClean="0"/>
              <a:t>‹#›</a:t>
            </a:fld>
            <a:endParaRPr lang="en-GB"/>
          </a:p>
        </p:txBody>
      </p:sp>
    </p:spTree>
    <p:extLst>
      <p:ext uri="{BB962C8B-B14F-4D97-AF65-F5344CB8AC3E}">
        <p14:creationId xmlns:p14="http://schemas.microsoft.com/office/powerpoint/2010/main" val="770534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76759A-F046-42EB-92BB-6344E2A82F5C}" type="datetimeFigureOut">
              <a:rPr lang="en-GB" smtClean="0"/>
              <a:t>05/03/2026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515FAF3-2C04-4BD0-8655-2499FAABA2FE}" type="slidenum">
              <a:rPr lang="en-GB" smtClean="0"/>
              <a:t>‹#›</a:t>
            </a:fld>
            <a:endParaRPr lang="en-GB"/>
          </a:p>
        </p:txBody>
      </p:sp>
    </p:spTree>
    <p:extLst>
      <p:ext uri="{BB962C8B-B14F-4D97-AF65-F5344CB8AC3E}">
        <p14:creationId xmlns:p14="http://schemas.microsoft.com/office/powerpoint/2010/main" val="31922242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forms.microsoft.co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B50E4-FD6E-4BFB-98FE-8E99A27BABC1}"/>
              </a:ext>
            </a:extLst>
          </p:cNvPr>
          <p:cNvSpPr>
            <a:spLocks noGrp="1"/>
          </p:cNvSpPr>
          <p:nvPr>
            <p:ph type="ctrTitle"/>
          </p:nvPr>
        </p:nvSpPr>
        <p:spPr/>
        <p:txBody>
          <a:bodyPr/>
          <a:lstStyle/>
          <a:p>
            <a:r>
              <a:rPr lang="en-GB" dirty="0"/>
              <a:t>Create a MS Forms Questionnaire </a:t>
            </a:r>
          </a:p>
        </p:txBody>
      </p:sp>
      <p:sp>
        <p:nvSpPr>
          <p:cNvPr id="3" name="Subtitle 2">
            <a:extLst>
              <a:ext uri="{FF2B5EF4-FFF2-40B4-BE49-F238E27FC236}">
                <a16:creationId xmlns:a16="http://schemas.microsoft.com/office/drawing/2014/main" id="{61AFB92A-99F8-4996-B313-91AF38DDAF51}"/>
              </a:ext>
            </a:extLst>
          </p:cNvPr>
          <p:cNvSpPr>
            <a:spLocks noGrp="1"/>
          </p:cNvSpPr>
          <p:nvPr>
            <p:ph type="subTitle" idx="1"/>
          </p:nvPr>
        </p:nvSpPr>
        <p:spPr/>
        <p:txBody>
          <a:bodyPr/>
          <a:lstStyle/>
          <a:p>
            <a:r>
              <a:rPr lang="en-GB" dirty="0"/>
              <a:t>BMSP5015D </a:t>
            </a:r>
            <a:r>
              <a:rPr lang="en-GB"/>
              <a:t>Research Activity </a:t>
            </a:r>
            <a:endParaRPr lang="en-GB" dirty="0"/>
          </a:p>
        </p:txBody>
      </p:sp>
    </p:spTree>
    <p:extLst>
      <p:ext uri="{BB962C8B-B14F-4D97-AF65-F5344CB8AC3E}">
        <p14:creationId xmlns:p14="http://schemas.microsoft.com/office/powerpoint/2010/main" val="648268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57A9F-2465-4FB1-B79A-58EE92769A1F}"/>
              </a:ext>
            </a:extLst>
          </p:cNvPr>
          <p:cNvSpPr>
            <a:spLocks noGrp="1"/>
          </p:cNvSpPr>
          <p:nvPr>
            <p:ph type="title"/>
          </p:nvPr>
        </p:nvSpPr>
        <p:spPr/>
        <p:txBody>
          <a:bodyPr/>
          <a:lstStyle/>
          <a:p>
            <a:r>
              <a:rPr lang="en-GB" dirty="0"/>
              <a:t>Ethics Statement </a:t>
            </a:r>
          </a:p>
        </p:txBody>
      </p:sp>
      <p:graphicFrame>
        <p:nvGraphicFramePr>
          <p:cNvPr id="4" name="Content Placeholder 3">
            <a:extLst>
              <a:ext uri="{FF2B5EF4-FFF2-40B4-BE49-F238E27FC236}">
                <a16:creationId xmlns:a16="http://schemas.microsoft.com/office/drawing/2014/main" id="{ADFB5138-A0AC-42FD-9E1B-F328D98BD9A7}"/>
              </a:ext>
            </a:extLst>
          </p:cNvPr>
          <p:cNvGraphicFramePr>
            <a:graphicFrameLocks noGrp="1"/>
          </p:cNvGraphicFramePr>
          <p:nvPr>
            <p:ph idx="1"/>
            <p:extLst>
              <p:ext uri="{D42A27DB-BD31-4B8C-83A1-F6EECF244321}">
                <p14:modId xmlns:p14="http://schemas.microsoft.com/office/powerpoint/2010/main" val="4218899771"/>
              </p:ext>
            </p:extLst>
          </p:nvPr>
        </p:nvGraphicFramePr>
        <p:xfrm>
          <a:off x="609600" y="1821021"/>
          <a:ext cx="10972800" cy="3749040"/>
        </p:xfrm>
        <a:graphic>
          <a:graphicData uri="http://schemas.openxmlformats.org/drawingml/2006/table">
            <a:tbl>
              <a:tblPr/>
              <a:tblGrid>
                <a:gridCol w="10972800">
                  <a:extLst>
                    <a:ext uri="{9D8B030D-6E8A-4147-A177-3AD203B41FA5}">
                      <a16:colId xmlns:a16="http://schemas.microsoft.com/office/drawing/2014/main" val="502871501"/>
                    </a:ext>
                  </a:extLst>
                </a:gridCol>
              </a:tblGrid>
              <a:tr h="0">
                <a:tc>
                  <a:txBody>
                    <a:bodyPr/>
                    <a:lstStyle/>
                    <a:p>
                      <a:pPr fontAlgn="t"/>
                      <a:r>
                        <a:rPr lang="en-GB" b="0" i="0" dirty="0">
                          <a:effectLst/>
                          <a:latin typeface="Segoe UI" panose="020B0502040204020203" pitchFamily="34" charset="0"/>
                        </a:rPr>
                        <a:t>As a student of the </a:t>
                      </a:r>
                      <a:r>
                        <a:rPr lang="en-GB" b="1" i="0" dirty="0">
                          <a:effectLst/>
                          <a:latin typeface="Segoe UI" panose="020B0502040204020203" pitchFamily="34" charset="0"/>
                        </a:rPr>
                        <a:t>University of Wales Trinity Saint David (UWTSD)</a:t>
                      </a:r>
                      <a:r>
                        <a:rPr lang="en-GB" b="0" i="0" dirty="0">
                          <a:effectLst/>
                          <a:latin typeface="Segoe UI" panose="020B0502040204020203" pitchFamily="34" charset="0"/>
                        </a:rPr>
                        <a:t>, you must follow basic ethical principles when creating and sharing questionnaires.</a:t>
                      </a:r>
                      <a:br>
                        <a:rPr lang="en-GB" b="0" i="0" dirty="0">
                          <a:effectLst/>
                          <a:latin typeface="Segoe UI" panose="020B0502040204020203" pitchFamily="34" charset="0"/>
                        </a:rPr>
                      </a:br>
                      <a:r>
                        <a:rPr lang="en-GB" b="0" i="0" dirty="0">
                          <a:effectLst/>
                          <a:latin typeface="Segoe UI" panose="020B0502040204020203" pitchFamily="34" charset="0"/>
                        </a:rPr>
                        <a:t>For this activity:</a:t>
                      </a:r>
                    </a:p>
                    <a:p>
                      <a:pPr lvl="1" fontAlgn="t">
                        <a:buFont typeface="Arial" panose="020B0604020202020204" pitchFamily="34" charset="0"/>
                        <a:buChar char="•"/>
                      </a:pPr>
                      <a:r>
                        <a:rPr lang="en-GB" b="1" i="0" dirty="0">
                          <a:effectLst/>
                          <a:latin typeface="Segoe UI" panose="020B0502040204020203" pitchFamily="34" charset="0"/>
                        </a:rPr>
                        <a:t>Do not collect any personal information</a:t>
                      </a:r>
                      <a:r>
                        <a:rPr lang="en-GB" b="0" i="0" dirty="0">
                          <a:effectLst/>
                          <a:latin typeface="Segoe UI" panose="020B0502040204020203" pitchFamily="34" charset="0"/>
                        </a:rPr>
                        <a:t>, such as names, emails, phone numbers, or student numbers.</a:t>
                      </a:r>
                    </a:p>
                    <a:p>
                      <a:pPr lvl="1" fontAlgn="t">
                        <a:buFont typeface="Arial" panose="020B0604020202020204" pitchFamily="34" charset="0"/>
                        <a:buChar char="•"/>
                      </a:pPr>
                      <a:r>
                        <a:rPr lang="en-GB" b="1" i="0" dirty="0">
                          <a:effectLst/>
                          <a:latin typeface="Segoe UI" panose="020B0502040204020203" pitchFamily="34" charset="0"/>
                        </a:rPr>
                        <a:t>Do not ask sensitive questions</a:t>
                      </a:r>
                      <a:r>
                        <a:rPr lang="en-GB" b="0" i="0" dirty="0">
                          <a:effectLst/>
                          <a:latin typeface="Segoe UI" panose="020B0502040204020203" pitchFamily="34" charset="0"/>
                        </a:rPr>
                        <a:t> (for example: health conditions, financial status, trauma, or anything that may cause distress).</a:t>
                      </a:r>
                    </a:p>
                    <a:p>
                      <a:pPr lvl="1" fontAlgn="t">
                        <a:buFont typeface="Arial" panose="020B0604020202020204" pitchFamily="34" charset="0"/>
                        <a:buChar char="•"/>
                      </a:pPr>
                      <a:r>
                        <a:rPr lang="en-GB" b="0" i="0" dirty="0">
                          <a:effectLst/>
                          <a:latin typeface="Segoe UI" panose="020B0502040204020203" pitchFamily="34" charset="0"/>
                        </a:rPr>
                        <a:t>Your questionnaire is </a:t>
                      </a:r>
                      <a:r>
                        <a:rPr lang="en-GB" b="1" i="0" dirty="0">
                          <a:effectLst/>
                          <a:latin typeface="Segoe UI" panose="020B0502040204020203" pitchFamily="34" charset="0"/>
                        </a:rPr>
                        <a:t>for learning purposes only</a:t>
                      </a:r>
                      <a:r>
                        <a:rPr lang="en-GB" b="0" i="0" dirty="0">
                          <a:effectLst/>
                          <a:latin typeface="Segoe UI" panose="020B0502040204020203" pitchFamily="34" charset="0"/>
                        </a:rPr>
                        <a:t> and should </a:t>
                      </a:r>
                      <a:r>
                        <a:rPr lang="en-GB" b="1" i="0" dirty="0">
                          <a:effectLst/>
                          <a:latin typeface="Segoe UI" panose="020B0502040204020203" pitchFamily="34" charset="0"/>
                        </a:rPr>
                        <a:t>not be used as real research</a:t>
                      </a:r>
                      <a:r>
                        <a:rPr lang="en-GB" b="0" i="0" dirty="0">
                          <a:effectLst/>
                          <a:latin typeface="Segoe UI" panose="020B0502040204020203" pitchFamily="34" charset="0"/>
                        </a:rPr>
                        <a:t> outside the classroom without formal ethical approval from UWTSD.</a:t>
                      </a:r>
                    </a:p>
                    <a:p>
                      <a:pPr lvl="1" fontAlgn="t">
                        <a:buFont typeface="Arial" panose="020B0604020202020204" pitchFamily="34" charset="0"/>
                        <a:buChar char="•"/>
                      </a:pPr>
                      <a:r>
                        <a:rPr lang="en-GB" b="0" i="0" dirty="0">
                          <a:effectLst/>
                          <a:latin typeface="Segoe UI" panose="020B0502040204020203" pitchFamily="34" charset="0"/>
                        </a:rPr>
                        <a:t>When sharing your MS Forms link, make sure the settings do </a:t>
                      </a:r>
                      <a:r>
                        <a:rPr lang="en-GB" b="1" i="0" dirty="0">
                          <a:effectLst/>
                          <a:latin typeface="Segoe UI" panose="020B0502040204020203" pitchFamily="34" charset="0"/>
                        </a:rPr>
                        <a:t>not automatically collect email addresses</a:t>
                      </a:r>
                      <a:r>
                        <a:rPr lang="en-GB" b="0" i="0" dirty="0">
                          <a:effectLst/>
                          <a:latin typeface="Segoe UI" panose="020B0502040204020203" pitchFamily="34" charset="0"/>
                        </a:rPr>
                        <a:t>.</a:t>
                      </a:r>
                    </a:p>
                    <a:p>
                      <a:pPr lvl="1" fontAlgn="t"/>
                      <a:r>
                        <a:rPr lang="en-GB" b="0" i="0" dirty="0">
                          <a:effectLst/>
                          <a:latin typeface="Segoe UI" panose="020B0502040204020203" pitchFamily="34" charset="0"/>
                        </a:rPr>
                        <a:t>By completing this task, you confirm that you will follow these basic UWTSD ethical guidelines</a:t>
                      </a:r>
                    </a:p>
                  </a:txBody>
                  <a:tcP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235620797"/>
                  </a:ext>
                </a:extLst>
              </a:tr>
              <a:tr h="0">
                <a:tc>
                  <a:txBody>
                    <a:bodyPr/>
                    <a:lstStyle/>
                    <a:p>
                      <a:endParaRPr lang="en-GB" dirty="0"/>
                    </a:p>
                  </a:txBody>
                  <a:tcPr>
                    <a:lnT w="9525"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4289812312"/>
                  </a:ext>
                </a:extLst>
              </a:tr>
            </a:tbl>
          </a:graphicData>
        </a:graphic>
      </p:graphicFrame>
    </p:spTree>
    <p:extLst>
      <p:ext uri="{BB962C8B-B14F-4D97-AF65-F5344CB8AC3E}">
        <p14:creationId xmlns:p14="http://schemas.microsoft.com/office/powerpoint/2010/main" val="2580150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D3ADD-2AE8-42C0-8DDC-E4C188DEB126}"/>
              </a:ext>
            </a:extLst>
          </p:cNvPr>
          <p:cNvSpPr>
            <a:spLocks noGrp="1"/>
          </p:cNvSpPr>
          <p:nvPr>
            <p:ph type="title"/>
          </p:nvPr>
        </p:nvSpPr>
        <p:spPr/>
        <p:txBody>
          <a:bodyPr>
            <a:normAutofit fontScale="90000"/>
          </a:bodyPr>
          <a:lstStyle/>
          <a:p>
            <a:r>
              <a:rPr lang="en-GB" dirty="0"/>
              <a:t>Designing Your Own Questionnaire in Microsoft Forms</a:t>
            </a:r>
          </a:p>
        </p:txBody>
      </p:sp>
      <p:sp>
        <p:nvSpPr>
          <p:cNvPr id="3" name="Content Placeholder 2">
            <a:extLst>
              <a:ext uri="{FF2B5EF4-FFF2-40B4-BE49-F238E27FC236}">
                <a16:creationId xmlns:a16="http://schemas.microsoft.com/office/drawing/2014/main" id="{1D4EDEAD-1487-43D0-886B-4D5E5DD5F084}"/>
              </a:ext>
            </a:extLst>
          </p:cNvPr>
          <p:cNvSpPr>
            <a:spLocks noGrp="1"/>
          </p:cNvSpPr>
          <p:nvPr>
            <p:ph idx="1"/>
          </p:nvPr>
        </p:nvSpPr>
        <p:spPr/>
        <p:txBody>
          <a:bodyPr/>
          <a:lstStyle/>
          <a:p>
            <a:r>
              <a:rPr lang="en-GB" dirty="0"/>
              <a:t>Purpose:</a:t>
            </a:r>
          </a:p>
          <a:p>
            <a:r>
              <a:rPr lang="en-GB" dirty="0"/>
              <a:t>This activity will help you understand how questionnaires are created and how different question types collect different kinds of data.</a:t>
            </a:r>
          </a:p>
        </p:txBody>
      </p:sp>
    </p:spTree>
    <p:extLst>
      <p:ext uri="{BB962C8B-B14F-4D97-AF65-F5344CB8AC3E}">
        <p14:creationId xmlns:p14="http://schemas.microsoft.com/office/powerpoint/2010/main" val="3493495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D5FD1-7D5C-44B3-8EED-636718A3A6AF}"/>
              </a:ext>
            </a:extLst>
          </p:cNvPr>
          <p:cNvSpPr>
            <a:spLocks noGrp="1"/>
          </p:cNvSpPr>
          <p:nvPr>
            <p:ph type="title"/>
          </p:nvPr>
        </p:nvSpPr>
        <p:spPr/>
        <p:txBody>
          <a:bodyPr/>
          <a:lstStyle/>
          <a:p>
            <a:r>
              <a:rPr lang="en-GB" dirty="0"/>
              <a:t>Open MS Forms </a:t>
            </a:r>
          </a:p>
        </p:txBody>
      </p:sp>
      <p:sp>
        <p:nvSpPr>
          <p:cNvPr id="3" name="Content Placeholder 2">
            <a:extLst>
              <a:ext uri="{FF2B5EF4-FFF2-40B4-BE49-F238E27FC236}">
                <a16:creationId xmlns:a16="http://schemas.microsoft.com/office/drawing/2014/main" id="{A15D1819-9422-4B98-8178-9CD28DAF4166}"/>
              </a:ext>
            </a:extLst>
          </p:cNvPr>
          <p:cNvSpPr>
            <a:spLocks noGrp="1"/>
          </p:cNvSpPr>
          <p:nvPr>
            <p:ph idx="1"/>
          </p:nvPr>
        </p:nvSpPr>
        <p:spPr/>
        <p:txBody>
          <a:bodyPr/>
          <a:lstStyle/>
          <a:p>
            <a:r>
              <a:rPr lang="en-GB" dirty="0"/>
              <a:t>Open Microsoft Forms </a:t>
            </a:r>
          </a:p>
          <a:p>
            <a:endParaRPr lang="en-GB" dirty="0"/>
          </a:p>
          <a:p>
            <a:pPr marL="514350" indent="-514350">
              <a:buFont typeface="+mj-lt"/>
              <a:buAutoNum type="arabicPeriod"/>
            </a:pPr>
            <a:r>
              <a:rPr lang="en-GB" dirty="0"/>
              <a:t>Go to </a:t>
            </a:r>
            <a:r>
              <a:rPr lang="en-GB" dirty="0">
                <a:hlinkClick r:id="rId2"/>
              </a:rPr>
              <a:t>https://forms.microsoft.com/</a:t>
            </a:r>
            <a:r>
              <a:rPr lang="en-GB" dirty="0"/>
              <a:t> </a:t>
            </a:r>
          </a:p>
          <a:p>
            <a:pPr marL="514350" indent="-514350">
              <a:buFont typeface="+mj-lt"/>
              <a:buAutoNum type="arabicPeriod"/>
            </a:pPr>
            <a:r>
              <a:rPr lang="en-GB" dirty="0"/>
              <a:t>Log in with your student account. </a:t>
            </a:r>
          </a:p>
          <a:p>
            <a:pPr marL="514350" indent="-514350">
              <a:buFont typeface="+mj-lt"/>
              <a:buAutoNum type="arabicPeriod"/>
            </a:pPr>
            <a:r>
              <a:rPr lang="en-GB" dirty="0"/>
              <a:t>Click New Form to begin.</a:t>
            </a:r>
          </a:p>
        </p:txBody>
      </p:sp>
    </p:spTree>
    <p:extLst>
      <p:ext uri="{BB962C8B-B14F-4D97-AF65-F5344CB8AC3E}">
        <p14:creationId xmlns:p14="http://schemas.microsoft.com/office/powerpoint/2010/main" val="1852474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B6CDE-DAE5-44A9-B042-6DC5B872CFE3}"/>
              </a:ext>
            </a:extLst>
          </p:cNvPr>
          <p:cNvSpPr>
            <a:spLocks noGrp="1"/>
          </p:cNvSpPr>
          <p:nvPr>
            <p:ph type="title"/>
          </p:nvPr>
        </p:nvSpPr>
        <p:spPr/>
        <p:txBody>
          <a:bodyPr/>
          <a:lstStyle/>
          <a:p>
            <a:r>
              <a:rPr lang="en-GB" dirty="0"/>
              <a:t>Step 2: Create a Title and Description</a:t>
            </a:r>
          </a:p>
        </p:txBody>
      </p:sp>
      <p:sp>
        <p:nvSpPr>
          <p:cNvPr id="3" name="Content Placeholder 2">
            <a:extLst>
              <a:ext uri="{FF2B5EF4-FFF2-40B4-BE49-F238E27FC236}">
                <a16:creationId xmlns:a16="http://schemas.microsoft.com/office/drawing/2014/main" id="{2EE17C17-1E12-4AEB-B9F6-FF1F79581C77}"/>
              </a:ext>
            </a:extLst>
          </p:cNvPr>
          <p:cNvSpPr>
            <a:spLocks noGrp="1"/>
          </p:cNvSpPr>
          <p:nvPr>
            <p:ph idx="1"/>
          </p:nvPr>
        </p:nvSpPr>
        <p:spPr/>
        <p:txBody>
          <a:bodyPr/>
          <a:lstStyle/>
          <a:p>
            <a:pPr marL="0" indent="0">
              <a:buNone/>
            </a:pPr>
            <a:r>
              <a:rPr lang="en-GB" dirty="0"/>
              <a:t>Choose a simple, safe topic (e.g., your assignment question you have decided upon).</a:t>
            </a:r>
          </a:p>
          <a:p>
            <a:pPr marL="0" indent="0">
              <a:buNone/>
            </a:pPr>
            <a:endParaRPr lang="en-GB" dirty="0"/>
          </a:p>
          <a:p>
            <a:pPr marL="0" indent="0">
              <a:buNone/>
            </a:pPr>
            <a:r>
              <a:rPr lang="en-GB" dirty="0"/>
              <a:t>Include: </a:t>
            </a:r>
          </a:p>
          <a:p>
            <a:r>
              <a:rPr lang="en-GB" dirty="0"/>
              <a:t>A clear title  </a:t>
            </a:r>
          </a:p>
          <a:p>
            <a:r>
              <a:rPr lang="en-GB" dirty="0"/>
              <a:t>A short description explaining what your questionnaire is about and consent </a:t>
            </a:r>
          </a:p>
        </p:txBody>
      </p:sp>
    </p:spTree>
    <p:extLst>
      <p:ext uri="{BB962C8B-B14F-4D97-AF65-F5344CB8AC3E}">
        <p14:creationId xmlns:p14="http://schemas.microsoft.com/office/powerpoint/2010/main" val="1846538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97081-9573-4D3E-A7E3-79071E862C67}"/>
              </a:ext>
            </a:extLst>
          </p:cNvPr>
          <p:cNvSpPr>
            <a:spLocks noGrp="1"/>
          </p:cNvSpPr>
          <p:nvPr>
            <p:ph type="title"/>
          </p:nvPr>
        </p:nvSpPr>
        <p:spPr/>
        <p:txBody>
          <a:bodyPr/>
          <a:lstStyle/>
          <a:p>
            <a:r>
              <a:rPr lang="en-GB"/>
              <a:t>Participant Consent Form</a:t>
            </a:r>
          </a:p>
        </p:txBody>
      </p:sp>
      <p:sp>
        <p:nvSpPr>
          <p:cNvPr id="3" name="Content Placeholder 2">
            <a:extLst>
              <a:ext uri="{FF2B5EF4-FFF2-40B4-BE49-F238E27FC236}">
                <a16:creationId xmlns:a16="http://schemas.microsoft.com/office/drawing/2014/main" id="{71188CD1-F21F-4DDF-AF93-0CF2BDB2FB3D}"/>
              </a:ext>
            </a:extLst>
          </p:cNvPr>
          <p:cNvSpPr>
            <a:spLocks noGrp="1"/>
          </p:cNvSpPr>
          <p:nvPr>
            <p:ph idx="1"/>
          </p:nvPr>
        </p:nvSpPr>
        <p:spPr/>
        <p:txBody>
          <a:bodyPr>
            <a:normAutofit fontScale="92500" lnSpcReduction="10000"/>
          </a:bodyPr>
          <a:lstStyle/>
          <a:p>
            <a:r>
              <a:rPr lang="en-GB" i="1" dirty="0"/>
              <a:t>By completing this questionnaire, you agree to take part in a small‑scale business research project carried out by a Level 5 student at the University of Wales Trinity Saint David (UWTSD). Your participation is voluntary, and you may stop at any time. Your answers will be anonymous, and you will not be asked for your name, contact details, or any sensitive information. Your responses will be used only for this student assignment, kept securely, and deleted once the work is marked. If you do not wish to take part, simply close the form.</a:t>
            </a:r>
          </a:p>
        </p:txBody>
      </p:sp>
    </p:spTree>
    <p:extLst>
      <p:ext uri="{BB962C8B-B14F-4D97-AF65-F5344CB8AC3E}">
        <p14:creationId xmlns:p14="http://schemas.microsoft.com/office/powerpoint/2010/main" val="1182200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F98A6-1C13-49DC-89AE-DB965CEED801}"/>
              </a:ext>
            </a:extLst>
          </p:cNvPr>
          <p:cNvSpPr>
            <a:spLocks noGrp="1"/>
          </p:cNvSpPr>
          <p:nvPr>
            <p:ph type="title"/>
          </p:nvPr>
        </p:nvSpPr>
        <p:spPr/>
        <p:txBody>
          <a:bodyPr/>
          <a:lstStyle/>
          <a:p>
            <a:r>
              <a:rPr lang="en-GB" dirty="0"/>
              <a:t>Step 3: Different Question Types</a:t>
            </a:r>
          </a:p>
        </p:txBody>
      </p:sp>
      <p:sp>
        <p:nvSpPr>
          <p:cNvPr id="3" name="Content Placeholder 2">
            <a:extLst>
              <a:ext uri="{FF2B5EF4-FFF2-40B4-BE49-F238E27FC236}">
                <a16:creationId xmlns:a16="http://schemas.microsoft.com/office/drawing/2014/main" id="{61D952D8-6CC5-40A1-9BCB-4BD6C910FD68}"/>
              </a:ext>
            </a:extLst>
          </p:cNvPr>
          <p:cNvSpPr>
            <a:spLocks noGrp="1"/>
          </p:cNvSpPr>
          <p:nvPr>
            <p:ph idx="1"/>
          </p:nvPr>
        </p:nvSpPr>
        <p:spPr/>
        <p:txBody>
          <a:bodyPr>
            <a:normAutofit fontScale="77500" lnSpcReduction="20000"/>
          </a:bodyPr>
          <a:lstStyle/>
          <a:p>
            <a:r>
              <a:rPr lang="en-GB" dirty="0"/>
              <a:t>You must include at least six questions, using five different styles.</a:t>
            </a:r>
          </a:p>
          <a:p>
            <a:r>
              <a:rPr lang="en-GB" dirty="0"/>
              <a:t>Below is what you MUST include:</a:t>
            </a:r>
          </a:p>
          <a:p>
            <a:endParaRPr lang="en-GB" dirty="0"/>
          </a:p>
          <a:p>
            <a:r>
              <a:rPr lang="en-GB" dirty="0"/>
              <a:t>✔ 1. Multiple Choice Question </a:t>
            </a:r>
          </a:p>
          <a:p>
            <a:r>
              <a:rPr lang="en-GB" dirty="0"/>
              <a:t>Example:</a:t>
            </a:r>
          </a:p>
          <a:p>
            <a:r>
              <a:rPr lang="en-GB" i="1" dirty="0"/>
              <a:t>"Which social media platform do you use most?“</a:t>
            </a:r>
          </a:p>
          <a:p>
            <a:pPr lvl="1"/>
            <a:r>
              <a:rPr lang="en-GB" dirty="0"/>
              <a:t>Instagram</a:t>
            </a:r>
          </a:p>
          <a:p>
            <a:pPr lvl="1"/>
            <a:r>
              <a:rPr lang="en-GB" dirty="0" err="1"/>
              <a:t>TikTok</a:t>
            </a:r>
            <a:endParaRPr lang="en-GB" dirty="0"/>
          </a:p>
          <a:p>
            <a:pPr lvl="1"/>
            <a:r>
              <a:rPr lang="en-GB" dirty="0"/>
              <a:t>Snapchat</a:t>
            </a:r>
          </a:p>
          <a:p>
            <a:pPr lvl="1"/>
            <a:r>
              <a:rPr lang="en-GB" dirty="0"/>
              <a:t>Facebook</a:t>
            </a:r>
          </a:p>
        </p:txBody>
      </p:sp>
    </p:spTree>
    <p:extLst>
      <p:ext uri="{BB962C8B-B14F-4D97-AF65-F5344CB8AC3E}">
        <p14:creationId xmlns:p14="http://schemas.microsoft.com/office/powerpoint/2010/main" val="2322031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1EC51-DF7D-49D1-B320-69AAA5C396E1}"/>
              </a:ext>
            </a:extLst>
          </p:cNvPr>
          <p:cNvSpPr>
            <a:spLocks noGrp="1"/>
          </p:cNvSpPr>
          <p:nvPr>
            <p:ph type="title"/>
          </p:nvPr>
        </p:nvSpPr>
        <p:spPr/>
        <p:txBody>
          <a:bodyPr/>
          <a:lstStyle/>
          <a:p>
            <a:r>
              <a:rPr lang="en-GB" dirty="0"/>
              <a:t>Linkert /Rating Scale Questions </a:t>
            </a:r>
          </a:p>
        </p:txBody>
      </p:sp>
      <p:sp>
        <p:nvSpPr>
          <p:cNvPr id="3" name="Content Placeholder 2">
            <a:extLst>
              <a:ext uri="{FF2B5EF4-FFF2-40B4-BE49-F238E27FC236}">
                <a16:creationId xmlns:a16="http://schemas.microsoft.com/office/drawing/2014/main" id="{C9A0D68D-0AFE-4C65-A3C6-C8703B8CD731}"/>
              </a:ext>
            </a:extLst>
          </p:cNvPr>
          <p:cNvSpPr>
            <a:spLocks noGrp="1"/>
          </p:cNvSpPr>
          <p:nvPr>
            <p:ph idx="1"/>
          </p:nvPr>
        </p:nvSpPr>
        <p:spPr/>
        <p:txBody>
          <a:bodyPr>
            <a:normAutofit fontScale="70000" lnSpcReduction="20000"/>
          </a:bodyPr>
          <a:lstStyle/>
          <a:p>
            <a:pPr fontAlgn="t"/>
            <a:r>
              <a:rPr lang="en-GB" b="0" i="0" dirty="0">
                <a:effectLst/>
                <a:latin typeface="Segoe UI" panose="020B0502040204020203" pitchFamily="34" charset="0"/>
              </a:rPr>
              <a:t>Use the </a:t>
            </a:r>
            <a:r>
              <a:rPr lang="en-GB" b="1" i="0" dirty="0">
                <a:effectLst/>
                <a:latin typeface="Segoe UI" panose="020B0502040204020203" pitchFamily="34" charset="0"/>
              </a:rPr>
              <a:t>Likert</a:t>
            </a:r>
            <a:r>
              <a:rPr lang="en-GB" b="0" i="0" dirty="0">
                <a:effectLst/>
                <a:latin typeface="Segoe UI" panose="020B0502040204020203" pitchFamily="34" charset="0"/>
              </a:rPr>
              <a:t> or </a:t>
            </a:r>
            <a:r>
              <a:rPr lang="en-GB" b="1" i="0" dirty="0">
                <a:effectLst/>
                <a:latin typeface="Segoe UI" panose="020B0502040204020203" pitchFamily="34" charset="0"/>
              </a:rPr>
              <a:t>Rating</a:t>
            </a:r>
            <a:r>
              <a:rPr lang="en-GB" b="0" i="0" dirty="0">
                <a:effectLst/>
                <a:latin typeface="Segoe UI" panose="020B0502040204020203" pitchFamily="34" charset="0"/>
              </a:rPr>
              <a:t> question for opinions or feelings.</a:t>
            </a:r>
          </a:p>
          <a:p>
            <a:pPr fontAlgn="t"/>
            <a:endParaRPr lang="en-GB" b="0" i="0" dirty="0">
              <a:effectLst/>
              <a:latin typeface="Segoe UI" panose="020B0502040204020203" pitchFamily="34" charset="0"/>
            </a:endParaRPr>
          </a:p>
          <a:p>
            <a:pPr fontAlgn="t"/>
            <a:r>
              <a:rPr lang="en-GB" b="0" i="0" dirty="0">
                <a:effectLst/>
                <a:latin typeface="Segoe UI" panose="020B0502040204020203" pitchFamily="34" charset="0"/>
              </a:rPr>
              <a:t>Example:</a:t>
            </a:r>
            <a:br>
              <a:rPr lang="en-GB" b="0" i="0" dirty="0">
                <a:effectLst/>
                <a:latin typeface="Segoe UI" panose="020B0502040204020203" pitchFamily="34" charset="0"/>
              </a:rPr>
            </a:br>
            <a:endParaRPr lang="en-GB" b="0" i="0" dirty="0">
              <a:effectLst/>
              <a:latin typeface="Segoe UI" panose="020B0502040204020203" pitchFamily="34" charset="0"/>
            </a:endParaRPr>
          </a:p>
          <a:p>
            <a:pPr fontAlgn="t"/>
            <a:r>
              <a:rPr lang="en-GB" b="0" i="1" dirty="0">
                <a:effectLst/>
                <a:latin typeface="Segoe UI" panose="020B0502040204020203" pitchFamily="34" charset="0"/>
              </a:rPr>
              <a:t>"How strongly do you agree with the statement: I feel confident managing my workload?"</a:t>
            </a:r>
            <a:endParaRPr lang="en-GB" b="0" i="0" dirty="0">
              <a:effectLst/>
              <a:latin typeface="Segoe UI" panose="020B0502040204020203" pitchFamily="34" charset="0"/>
            </a:endParaRPr>
          </a:p>
          <a:p>
            <a:pPr lvl="2" fontAlgn="t"/>
            <a:r>
              <a:rPr lang="en-GB" sz="2600" b="0" i="0" dirty="0">
                <a:effectLst/>
                <a:latin typeface="Segoe UI" panose="020B0502040204020203" pitchFamily="34" charset="0"/>
              </a:rPr>
              <a:t>Strongly Agree</a:t>
            </a:r>
          </a:p>
          <a:p>
            <a:pPr lvl="2" fontAlgn="t"/>
            <a:r>
              <a:rPr lang="en-GB" sz="2600" b="0" i="0" dirty="0">
                <a:effectLst/>
                <a:latin typeface="Segoe UI" panose="020B0502040204020203" pitchFamily="34" charset="0"/>
              </a:rPr>
              <a:t>Agree</a:t>
            </a:r>
          </a:p>
          <a:p>
            <a:pPr lvl="2" fontAlgn="t"/>
            <a:r>
              <a:rPr lang="en-GB" sz="2600" b="0" i="0" dirty="0">
                <a:effectLst/>
                <a:latin typeface="Segoe UI" panose="020B0502040204020203" pitchFamily="34" charset="0"/>
              </a:rPr>
              <a:t>Not Sure</a:t>
            </a:r>
          </a:p>
          <a:p>
            <a:pPr lvl="2" fontAlgn="t"/>
            <a:r>
              <a:rPr lang="en-GB" sz="2600" b="0" i="0" dirty="0">
                <a:effectLst/>
                <a:latin typeface="Segoe UI" panose="020B0502040204020203" pitchFamily="34" charset="0"/>
              </a:rPr>
              <a:t>Disagree</a:t>
            </a:r>
          </a:p>
          <a:p>
            <a:pPr lvl="2" fontAlgn="t"/>
            <a:r>
              <a:rPr lang="en-GB" sz="2600" b="0" i="0" dirty="0">
                <a:effectLst/>
                <a:latin typeface="Segoe UI" panose="020B0502040204020203" pitchFamily="34" charset="0"/>
              </a:rPr>
              <a:t>St</a:t>
            </a:r>
            <a:r>
              <a:rPr lang="en-GB" b="0" i="0" dirty="0">
                <a:effectLst/>
                <a:latin typeface="Segoe UI" panose="020B0502040204020203" pitchFamily="34" charset="0"/>
              </a:rPr>
              <a:t>rongly Disagree</a:t>
            </a:r>
          </a:p>
          <a:p>
            <a:pPr fontAlgn="t"/>
            <a:r>
              <a:rPr lang="en-GB" b="0" i="0" dirty="0">
                <a:effectLst/>
                <a:latin typeface="Segoe UI" panose="020B0502040204020203" pitchFamily="34" charset="0"/>
              </a:rPr>
              <a:t>OR use star ratings.</a:t>
            </a:r>
          </a:p>
          <a:p>
            <a:endParaRPr lang="en-GB" dirty="0"/>
          </a:p>
        </p:txBody>
      </p:sp>
    </p:spTree>
    <p:extLst>
      <p:ext uri="{BB962C8B-B14F-4D97-AF65-F5344CB8AC3E}">
        <p14:creationId xmlns:p14="http://schemas.microsoft.com/office/powerpoint/2010/main" val="1068533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A5085-6535-4FB0-A693-504C741DCDA1}"/>
              </a:ext>
            </a:extLst>
          </p:cNvPr>
          <p:cNvSpPr>
            <a:spLocks noGrp="1"/>
          </p:cNvSpPr>
          <p:nvPr>
            <p:ph type="title"/>
          </p:nvPr>
        </p:nvSpPr>
        <p:spPr/>
        <p:txBody>
          <a:bodyPr/>
          <a:lstStyle/>
          <a:p>
            <a:r>
              <a:rPr lang="en-GB" dirty="0"/>
              <a:t>Text Questions </a:t>
            </a:r>
          </a:p>
        </p:txBody>
      </p:sp>
      <p:sp>
        <p:nvSpPr>
          <p:cNvPr id="3" name="Content Placeholder 2">
            <a:extLst>
              <a:ext uri="{FF2B5EF4-FFF2-40B4-BE49-F238E27FC236}">
                <a16:creationId xmlns:a16="http://schemas.microsoft.com/office/drawing/2014/main" id="{50891C34-11DD-4797-88B6-C7D1BFCEC4D5}"/>
              </a:ext>
            </a:extLst>
          </p:cNvPr>
          <p:cNvSpPr>
            <a:spLocks noGrp="1"/>
          </p:cNvSpPr>
          <p:nvPr>
            <p:ph idx="1"/>
          </p:nvPr>
        </p:nvSpPr>
        <p:spPr/>
        <p:txBody>
          <a:bodyPr>
            <a:normAutofit fontScale="92500" lnSpcReduction="20000"/>
          </a:bodyPr>
          <a:lstStyle/>
          <a:p>
            <a:r>
              <a:rPr lang="en-GB" dirty="0"/>
              <a:t>3. Short Text Question </a:t>
            </a:r>
          </a:p>
          <a:p>
            <a:r>
              <a:rPr lang="en-GB" dirty="0"/>
              <a:t>Example:</a:t>
            </a:r>
          </a:p>
          <a:p>
            <a:pPr marL="0" indent="0">
              <a:buNone/>
            </a:pPr>
            <a:r>
              <a:rPr lang="en-GB" i="1" dirty="0"/>
              <a:t>"What helps you stay motivated when studying?“</a:t>
            </a:r>
          </a:p>
          <a:p>
            <a:endParaRPr lang="en-GB" dirty="0"/>
          </a:p>
          <a:p>
            <a:r>
              <a:rPr lang="en-GB" dirty="0"/>
              <a:t>4. Long Text Question </a:t>
            </a:r>
          </a:p>
          <a:p>
            <a:r>
              <a:rPr lang="en-GB" dirty="0"/>
              <a:t>Example:</a:t>
            </a:r>
          </a:p>
          <a:p>
            <a:pPr marL="0" indent="0">
              <a:buNone/>
            </a:pPr>
            <a:r>
              <a:rPr lang="en-GB" dirty="0"/>
              <a:t>"</a:t>
            </a:r>
            <a:r>
              <a:rPr lang="en-GB" i="1" dirty="0"/>
              <a:t>Describe any challenges you face when trying to balance study and personal life."</a:t>
            </a:r>
          </a:p>
        </p:txBody>
      </p:sp>
    </p:spTree>
    <p:extLst>
      <p:ext uri="{BB962C8B-B14F-4D97-AF65-F5344CB8AC3E}">
        <p14:creationId xmlns:p14="http://schemas.microsoft.com/office/powerpoint/2010/main" val="550308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3AB19-91A7-4625-AEB6-81762E70B9DF}"/>
              </a:ext>
            </a:extLst>
          </p:cNvPr>
          <p:cNvSpPr>
            <a:spLocks noGrp="1"/>
          </p:cNvSpPr>
          <p:nvPr>
            <p:ph type="title"/>
          </p:nvPr>
        </p:nvSpPr>
        <p:spPr/>
        <p:txBody>
          <a:bodyPr/>
          <a:lstStyle/>
          <a:p>
            <a:r>
              <a:rPr lang="en-GB" dirty="0"/>
              <a:t>5. Ranking or Dropdown Question</a:t>
            </a:r>
          </a:p>
        </p:txBody>
      </p:sp>
      <p:sp>
        <p:nvSpPr>
          <p:cNvPr id="3" name="Content Placeholder 2">
            <a:extLst>
              <a:ext uri="{FF2B5EF4-FFF2-40B4-BE49-F238E27FC236}">
                <a16:creationId xmlns:a16="http://schemas.microsoft.com/office/drawing/2014/main" id="{83BBAC34-3C61-4414-8A9B-D5AA4A42F6D4}"/>
              </a:ext>
            </a:extLst>
          </p:cNvPr>
          <p:cNvSpPr>
            <a:spLocks noGrp="1"/>
          </p:cNvSpPr>
          <p:nvPr>
            <p:ph idx="1"/>
          </p:nvPr>
        </p:nvSpPr>
        <p:spPr/>
        <p:txBody>
          <a:bodyPr>
            <a:normAutofit fontScale="62500" lnSpcReduction="20000"/>
          </a:bodyPr>
          <a:lstStyle/>
          <a:p>
            <a:r>
              <a:rPr lang="en-GB" dirty="0"/>
              <a:t>Example (Ranking</a:t>
            </a:r>
            <a:r>
              <a:rPr lang="en-GB" i="1" dirty="0"/>
              <a:t>):</a:t>
            </a:r>
          </a:p>
          <a:p>
            <a:pPr marL="0" indent="0">
              <a:buNone/>
            </a:pPr>
            <a:r>
              <a:rPr lang="en-GB" i="1" dirty="0"/>
              <a:t>"Rank these study methods from most to least helpful:“</a:t>
            </a:r>
          </a:p>
          <a:p>
            <a:pPr lvl="1"/>
            <a:r>
              <a:rPr lang="en-GB" dirty="0"/>
              <a:t>Flashcards</a:t>
            </a:r>
          </a:p>
          <a:p>
            <a:pPr lvl="1"/>
            <a:r>
              <a:rPr lang="en-GB" dirty="0"/>
              <a:t>Watching videos</a:t>
            </a:r>
          </a:p>
          <a:p>
            <a:pPr lvl="1"/>
            <a:r>
              <a:rPr lang="en-GB" dirty="0"/>
              <a:t>Reading notes</a:t>
            </a:r>
          </a:p>
          <a:p>
            <a:pPr lvl="1"/>
            <a:r>
              <a:rPr lang="en-GB" dirty="0"/>
              <a:t>Group work</a:t>
            </a:r>
          </a:p>
          <a:p>
            <a:endParaRPr lang="en-GB" dirty="0"/>
          </a:p>
          <a:p>
            <a:r>
              <a:rPr lang="en-GB" dirty="0"/>
              <a:t>Example (Dropdown):</a:t>
            </a:r>
          </a:p>
          <a:p>
            <a:pPr marL="0" indent="0">
              <a:buNone/>
            </a:pPr>
            <a:r>
              <a:rPr lang="en-GB" i="1" dirty="0"/>
              <a:t>"What year of study are you in?“ </a:t>
            </a:r>
          </a:p>
          <a:p>
            <a:pPr lvl="1"/>
            <a:r>
              <a:rPr lang="en-GB" dirty="0"/>
              <a:t>Year 1</a:t>
            </a:r>
          </a:p>
          <a:p>
            <a:pPr lvl="1"/>
            <a:r>
              <a:rPr lang="en-GB" dirty="0"/>
              <a:t>Year 2</a:t>
            </a:r>
          </a:p>
          <a:p>
            <a:pPr lvl="1"/>
            <a:r>
              <a:rPr lang="en-GB" dirty="0"/>
              <a:t>Year 3</a:t>
            </a:r>
          </a:p>
          <a:p>
            <a:pPr lvl="1"/>
            <a:r>
              <a:rPr lang="en-GB" dirty="0"/>
              <a:t>Postgraduate</a:t>
            </a:r>
          </a:p>
        </p:txBody>
      </p:sp>
    </p:spTree>
    <p:extLst>
      <p:ext uri="{BB962C8B-B14F-4D97-AF65-F5344CB8AC3E}">
        <p14:creationId xmlns:p14="http://schemas.microsoft.com/office/powerpoint/2010/main" val="1801750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15058-8441-4192-B79C-28D8058885E9}"/>
              </a:ext>
            </a:extLst>
          </p:cNvPr>
          <p:cNvSpPr>
            <a:spLocks noGrp="1"/>
          </p:cNvSpPr>
          <p:nvPr>
            <p:ph type="title"/>
          </p:nvPr>
        </p:nvSpPr>
        <p:spPr/>
        <p:txBody>
          <a:bodyPr/>
          <a:lstStyle/>
          <a:p>
            <a:r>
              <a:rPr lang="en-GB" dirty="0"/>
              <a:t>Step 4: Make It Look Professional </a:t>
            </a:r>
          </a:p>
        </p:txBody>
      </p:sp>
      <p:sp>
        <p:nvSpPr>
          <p:cNvPr id="3" name="Content Placeholder 2">
            <a:extLst>
              <a:ext uri="{FF2B5EF4-FFF2-40B4-BE49-F238E27FC236}">
                <a16:creationId xmlns:a16="http://schemas.microsoft.com/office/drawing/2014/main" id="{BEFB1D0D-A354-41D0-9FF3-27C4760FC5E2}"/>
              </a:ext>
            </a:extLst>
          </p:cNvPr>
          <p:cNvSpPr>
            <a:spLocks noGrp="1"/>
          </p:cNvSpPr>
          <p:nvPr>
            <p:ph idx="1"/>
          </p:nvPr>
        </p:nvSpPr>
        <p:spPr/>
        <p:txBody>
          <a:bodyPr/>
          <a:lstStyle/>
          <a:p>
            <a:r>
              <a:rPr lang="en-GB" dirty="0"/>
              <a:t>Keep questions clear and simple. </a:t>
            </a:r>
          </a:p>
          <a:p>
            <a:r>
              <a:rPr lang="en-GB" dirty="0"/>
              <a:t>Avoid leading or confusing wording.</a:t>
            </a:r>
          </a:p>
          <a:p>
            <a:r>
              <a:rPr lang="en-GB" dirty="0"/>
              <a:t>Check spelling and grammar.</a:t>
            </a:r>
          </a:p>
          <a:p>
            <a:r>
              <a:rPr lang="en-GB" dirty="0"/>
              <a:t>Keep the questionnaire to 6–10 questions.</a:t>
            </a:r>
          </a:p>
        </p:txBody>
      </p:sp>
    </p:spTree>
    <p:extLst>
      <p:ext uri="{BB962C8B-B14F-4D97-AF65-F5344CB8AC3E}">
        <p14:creationId xmlns:p14="http://schemas.microsoft.com/office/powerpoint/2010/main" val="31499008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B95E1-AAC0-49C6-91D5-4FF2EB21644A}"/>
              </a:ext>
            </a:extLst>
          </p:cNvPr>
          <p:cNvSpPr>
            <a:spLocks noGrp="1"/>
          </p:cNvSpPr>
          <p:nvPr>
            <p:ph type="title"/>
          </p:nvPr>
        </p:nvSpPr>
        <p:spPr/>
        <p:txBody>
          <a:bodyPr/>
          <a:lstStyle/>
          <a:p>
            <a:r>
              <a:rPr lang="en-GB"/>
              <a:t>Step 6: Reflection (Short Task)</a:t>
            </a:r>
          </a:p>
        </p:txBody>
      </p:sp>
      <p:sp>
        <p:nvSpPr>
          <p:cNvPr id="3" name="Content Placeholder 2">
            <a:extLst>
              <a:ext uri="{FF2B5EF4-FFF2-40B4-BE49-F238E27FC236}">
                <a16:creationId xmlns:a16="http://schemas.microsoft.com/office/drawing/2014/main" id="{536F0671-F6E4-4267-A89A-17DE177DB0F0}"/>
              </a:ext>
            </a:extLst>
          </p:cNvPr>
          <p:cNvSpPr>
            <a:spLocks noGrp="1"/>
          </p:cNvSpPr>
          <p:nvPr>
            <p:ph idx="1"/>
          </p:nvPr>
        </p:nvSpPr>
        <p:spPr>
          <a:xfrm>
            <a:off x="623146" y="1606974"/>
            <a:ext cx="10972800" cy="3917032"/>
          </a:xfrm>
        </p:spPr>
        <p:txBody>
          <a:bodyPr/>
          <a:lstStyle/>
          <a:p>
            <a:r>
              <a:rPr lang="en-GB" dirty="0"/>
              <a:t>Which question type did you find easiest to create?</a:t>
            </a:r>
          </a:p>
          <a:p>
            <a:r>
              <a:rPr lang="en-GB" dirty="0"/>
              <a:t>Which was most difficult, and why?</a:t>
            </a:r>
          </a:p>
          <a:p>
            <a:r>
              <a:rPr lang="en-GB" dirty="0"/>
              <a:t>How could this questionnaire help you gather useful data for research?</a:t>
            </a:r>
          </a:p>
        </p:txBody>
      </p:sp>
    </p:spTree>
    <p:extLst>
      <p:ext uri="{BB962C8B-B14F-4D97-AF65-F5344CB8AC3E}">
        <p14:creationId xmlns:p14="http://schemas.microsoft.com/office/powerpoint/2010/main" val="3826302533"/>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docProps/app.xml><?xml version="1.0" encoding="utf-8"?>
<Properties xmlns="http://schemas.openxmlformats.org/officeDocument/2006/extended-properties" xmlns:vt="http://schemas.openxmlformats.org/officeDocument/2006/docPropsVTypes">
  <Template>UWTSD</Template>
  <TotalTime>0</TotalTime>
  <Words>612</Words>
  <Application>Microsoft Office PowerPoint</Application>
  <PresentationFormat>Widescreen</PresentationFormat>
  <Paragraphs>79</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Myriad Pro</vt:lpstr>
      <vt:lpstr>Arial</vt:lpstr>
      <vt:lpstr>Segoe UI</vt:lpstr>
      <vt:lpstr>UWTSD</vt:lpstr>
      <vt:lpstr>Create a MS Forms Questionnaire </vt:lpstr>
      <vt:lpstr>Ethics Statement </vt:lpstr>
      <vt:lpstr>Designing Your Own Questionnaire in Microsoft Forms</vt:lpstr>
      <vt:lpstr>Open MS Forms </vt:lpstr>
      <vt:lpstr>Step 2: Create a Title and Description</vt:lpstr>
      <vt:lpstr>Participant Consent Form</vt:lpstr>
      <vt:lpstr>Step 3: Different Question Types</vt:lpstr>
      <vt:lpstr>Linkert /Rating Scale Questions </vt:lpstr>
      <vt:lpstr>Text Questions </vt:lpstr>
      <vt:lpstr>5. Ranking or Dropdown Question</vt:lpstr>
      <vt:lpstr>Step 4: Make It Look Professional </vt:lpstr>
      <vt:lpstr>Step 6: Reflection (Short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Create a MS Forms Questionnaire</dc:title>
  <dc:creator>Helen Evans (Institute of Management and Health)</dc:creator>
  <cp:lastModifiedBy>Helen Evans (Institute of Management and Health)</cp:lastModifiedBy>
  <cp:revision>4</cp:revision>
  <dcterms:created xsi:type="dcterms:W3CDTF">2026-03-05T16:42:40Z</dcterms:created>
  <dcterms:modified xsi:type="dcterms:W3CDTF">2026-03-05T17:23:30Z</dcterms:modified>
</cp:coreProperties>
</file>