
<file path=[Content_Types].xml><?xml version="1.0" encoding="utf-8"?>
<Types xmlns="http://schemas.openxmlformats.org/package/2006/content-types"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0"/>
  </p:notesMasterIdLst>
  <p:handoutMasterIdLst>
    <p:handoutMasterId r:id="rId11"/>
  </p:handoutMasterIdLst>
  <p:sldIdLst>
    <p:sldId id="259" r:id="rId2"/>
    <p:sldId id="260" r:id="rId3"/>
    <p:sldId id="261" r:id="rId4"/>
    <p:sldId id="263" r:id="rId5"/>
    <p:sldId id="262" r:id="rId6"/>
    <p:sldId id="264" r:id="rId7"/>
    <p:sldId id="265" r:id="rId8"/>
    <p:sldId id="266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4" autoAdjust="0"/>
    <p:restoredTop sz="94660"/>
  </p:normalViewPr>
  <p:slideViewPr>
    <p:cSldViewPr snapToGrid="0">
      <p:cViewPr varScale="1">
        <p:scale>
          <a:sx n="85" d="100"/>
          <a:sy n="85" d="100"/>
        </p:scale>
        <p:origin x="82" y="35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howGuides="1">
      <p:cViewPr varScale="1">
        <p:scale>
          <a:sx n="76" d="100"/>
          <a:sy n="76" d="100"/>
        </p:scale>
        <p:origin x="2724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F442EA2-39BA-4C9A-AD59-755D4917D532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FF2750D-B4B3-474C-8B62-8B638DC31F7E}">
      <dgm:prSet phldrT="[Text]"/>
      <dgm:spPr/>
      <dgm:t>
        <a:bodyPr/>
        <a:lstStyle/>
        <a:p>
          <a:r>
            <a:rPr lang="en-US" dirty="0"/>
            <a:t>Short Term </a:t>
          </a:r>
        </a:p>
      </dgm:t>
      <dgm:extLst>
        <a:ext uri="{E40237B7-FDA0-4F09-8148-C483321AD2D9}">
          <dgm14:cNvPr xmlns:dgm14="http://schemas.microsoft.com/office/drawing/2010/diagram" id="0" name="" title="Group A tasks"/>
        </a:ext>
      </dgm:extLst>
    </dgm:pt>
    <dgm:pt modelId="{AEBC78E6-CDDC-4C8F-A157-3C51E907FACD}" type="parTrans" cxnId="{A058DDA2-48CA-4E5B-B389-F71A59C262B0}">
      <dgm:prSet/>
      <dgm:spPr/>
      <dgm:t>
        <a:bodyPr/>
        <a:lstStyle/>
        <a:p>
          <a:endParaRPr lang="en-US"/>
        </a:p>
      </dgm:t>
    </dgm:pt>
    <dgm:pt modelId="{75C067D7-FCD2-4969-8F27-4BBDA88E75ED}" type="sibTrans" cxnId="{A058DDA2-48CA-4E5B-B389-F71A59C262B0}">
      <dgm:prSet/>
      <dgm:spPr/>
      <dgm:t>
        <a:bodyPr/>
        <a:lstStyle/>
        <a:p>
          <a:endParaRPr lang="en-US"/>
        </a:p>
      </dgm:t>
    </dgm:pt>
    <dgm:pt modelId="{789CD6DB-3A68-4A41-90BD-4F0CBB3617D1}">
      <dgm:prSet phldrT="[Text]"/>
      <dgm:spPr/>
      <dgm:t>
        <a:bodyPr/>
        <a:lstStyle/>
        <a:p>
          <a:r>
            <a:rPr lang="en-US" dirty="0"/>
            <a:t>Be up to date with current responsibilities </a:t>
          </a:r>
        </a:p>
      </dgm:t>
    </dgm:pt>
    <dgm:pt modelId="{C0BEB5FF-8DFB-40B9-A228-C0C6097DDDC4}" type="parTrans" cxnId="{62C10234-45D3-426A-8820-4C0D1D8CBA21}">
      <dgm:prSet/>
      <dgm:spPr/>
      <dgm:t>
        <a:bodyPr/>
        <a:lstStyle/>
        <a:p>
          <a:endParaRPr lang="en-US"/>
        </a:p>
      </dgm:t>
    </dgm:pt>
    <dgm:pt modelId="{1A702531-A59F-4EE2-8246-E2EB0955D8B1}" type="sibTrans" cxnId="{62C10234-45D3-426A-8820-4C0D1D8CBA21}">
      <dgm:prSet/>
      <dgm:spPr/>
      <dgm:t>
        <a:bodyPr/>
        <a:lstStyle/>
        <a:p>
          <a:endParaRPr lang="en-US"/>
        </a:p>
      </dgm:t>
    </dgm:pt>
    <dgm:pt modelId="{0791135C-9DAB-47F6-BE9C-A3E56A2DDA50}">
      <dgm:prSet phldrT="[Text]"/>
      <dgm:spPr/>
      <dgm:t>
        <a:bodyPr/>
        <a:lstStyle/>
        <a:p>
          <a:r>
            <a:rPr lang="en-US" dirty="0"/>
            <a:t>Employee Reward Scheme</a:t>
          </a:r>
        </a:p>
      </dgm:t>
    </dgm:pt>
    <dgm:pt modelId="{D6057E63-9793-4991-97C1-30FC405E95A5}" type="parTrans" cxnId="{B3B26E9A-58E5-497B-BD59-F5567958C609}">
      <dgm:prSet/>
      <dgm:spPr/>
      <dgm:t>
        <a:bodyPr/>
        <a:lstStyle/>
        <a:p>
          <a:endParaRPr lang="en-US"/>
        </a:p>
      </dgm:t>
    </dgm:pt>
    <dgm:pt modelId="{B670C2A7-83CB-4F4C-BC19-A3A7C066A822}" type="sibTrans" cxnId="{B3B26E9A-58E5-497B-BD59-F5567958C609}">
      <dgm:prSet/>
      <dgm:spPr/>
      <dgm:t>
        <a:bodyPr/>
        <a:lstStyle/>
        <a:p>
          <a:endParaRPr lang="en-US"/>
        </a:p>
      </dgm:t>
    </dgm:pt>
    <dgm:pt modelId="{60CDF8D0-D4FC-4467-A51E-79C5A58B0B2C}">
      <dgm:prSet phldrT="[Text]"/>
      <dgm:spPr/>
      <dgm:t>
        <a:bodyPr/>
        <a:lstStyle/>
        <a:p>
          <a:r>
            <a:rPr lang="en-US" dirty="0"/>
            <a:t>Long Term</a:t>
          </a:r>
        </a:p>
      </dgm:t>
      <dgm:extLst>
        <a:ext uri="{E40237B7-FDA0-4F09-8148-C483321AD2D9}">
          <dgm14:cNvPr xmlns:dgm14="http://schemas.microsoft.com/office/drawing/2010/diagram" id="0" name="" title="Group C title"/>
        </a:ext>
      </dgm:extLst>
    </dgm:pt>
    <dgm:pt modelId="{E12A269F-AB82-486A-9077-80F2BBBE48C2}" type="parTrans" cxnId="{2BA65DEC-E719-4ED3-8135-48349D42DD04}">
      <dgm:prSet/>
      <dgm:spPr/>
      <dgm:t>
        <a:bodyPr/>
        <a:lstStyle/>
        <a:p>
          <a:endParaRPr lang="en-US"/>
        </a:p>
      </dgm:t>
    </dgm:pt>
    <dgm:pt modelId="{3F7FD59D-A716-4310-A89A-AB6F740D9FFF}" type="sibTrans" cxnId="{2BA65DEC-E719-4ED3-8135-48349D42DD04}">
      <dgm:prSet/>
      <dgm:spPr/>
      <dgm:t>
        <a:bodyPr/>
        <a:lstStyle/>
        <a:p>
          <a:endParaRPr lang="en-US"/>
        </a:p>
      </dgm:t>
    </dgm:pt>
    <dgm:pt modelId="{99E0600D-9954-43F4-8926-13B8777FAAA1}">
      <dgm:prSet phldrT="[Text]"/>
      <dgm:spPr/>
      <dgm:t>
        <a:bodyPr/>
        <a:lstStyle/>
        <a:p>
          <a:r>
            <a:rPr lang="en-US" dirty="0"/>
            <a:t>Medium Term</a:t>
          </a:r>
        </a:p>
      </dgm:t>
      <dgm:extLst>
        <a:ext uri="{E40237B7-FDA0-4F09-8148-C483321AD2D9}">
          <dgm14:cNvPr xmlns:dgm14="http://schemas.microsoft.com/office/drawing/2010/diagram" id="0" name="" title="Group B tasks"/>
        </a:ext>
      </dgm:extLst>
    </dgm:pt>
    <dgm:pt modelId="{C44937DC-4907-4769-AA8B-1B3E7391D7B0}" type="sibTrans" cxnId="{09FCCB9D-A30A-4326-970E-26252D39327F}">
      <dgm:prSet/>
      <dgm:spPr/>
      <dgm:t>
        <a:bodyPr/>
        <a:lstStyle/>
        <a:p>
          <a:endParaRPr lang="en-US"/>
        </a:p>
      </dgm:t>
    </dgm:pt>
    <dgm:pt modelId="{BE23F476-2C5C-42ED-BF2B-CD5FC7ADDDF6}" type="parTrans" cxnId="{09FCCB9D-A30A-4326-970E-26252D39327F}">
      <dgm:prSet/>
      <dgm:spPr/>
      <dgm:t>
        <a:bodyPr/>
        <a:lstStyle/>
        <a:p>
          <a:endParaRPr lang="en-US"/>
        </a:p>
      </dgm:t>
    </dgm:pt>
    <dgm:pt modelId="{7787F5CE-5910-40BB-858D-BD9FEA8364C8}">
      <dgm:prSet phldrT="[Text]"/>
      <dgm:spPr/>
      <dgm:t>
        <a:bodyPr/>
        <a:lstStyle/>
        <a:p>
          <a:r>
            <a:rPr lang="en-US" dirty="0" err="1"/>
            <a:t>Recognise</a:t>
          </a:r>
          <a:r>
            <a:rPr lang="en-US" dirty="0"/>
            <a:t> Power of Remote Working</a:t>
          </a:r>
        </a:p>
      </dgm:t>
    </dgm:pt>
    <dgm:pt modelId="{1551A279-92C7-44D1-BFCD-590315781452}" type="parTrans" cxnId="{8BF0D70C-AD36-421D-BB7E-E5F78864BA08}">
      <dgm:prSet/>
      <dgm:spPr/>
      <dgm:t>
        <a:bodyPr/>
        <a:lstStyle/>
        <a:p>
          <a:endParaRPr lang="en-GB"/>
        </a:p>
      </dgm:t>
    </dgm:pt>
    <dgm:pt modelId="{DD2A29B2-771B-4E87-B6F0-CDABC28CD30C}" type="sibTrans" cxnId="{8BF0D70C-AD36-421D-BB7E-E5F78864BA08}">
      <dgm:prSet/>
      <dgm:spPr/>
      <dgm:t>
        <a:bodyPr/>
        <a:lstStyle/>
        <a:p>
          <a:endParaRPr lang="en-GB"/>
        </a:p>
      </dgm:t>
    </dgm:pt>
    <dgm:pt modelId="{ECDF4D43-1B0C-474E-A60F-1823DE71552F}">
      <dgm:prSet/>
      <dgm:spPr/>
      <dgm:t>
        <a:bodyPr/>
        <a:lstStyle/>
        <a:p>
          <a:r>
            <a:rPr lang="en-GB" dirty="0"/>
            <a:t>Build a brand that stands out from its competitors</a:t>
          </a:r>
        </a:p>
      </dgm:t>
    </dgm:pt>
    <dgm:pt modelId="{C48CE000-80F8-4882-A93D-9695DEBE5396}" type="parTrans" cxnId="{33B63A5A-6336-40E0-BDC8-80FDFDA71B2E}">
      <dgm:prSet/>
      <dgm:spPr/>
      <dgm:t>
        <a:bodyPr/>
        <a:lstStyle/>
        <a:p>
          <a:endParaRPr lang="en-GB"/>
        </a:p>
      </dgm:t>
    </dgm:pt>
    <dgm:pt modelId="{356156D3-E2AE-450F-A03B-CB41E6FD599D}" type="sibTrans" cxnId="{33B63A5A-6336-40E0-BDC8-80FDFDA71B2E}">
      <dgm:prSet/>
      <dgm:spPr/>
      <dgm:t>
        <a:bodyPr/>
        <a:lstStyle/>
        <a:p>
          <a:endParaRPr lang="en-GB"/>
        </a:p>
      </dgm:t>
    </dgm:pt>
    <dgm:pt modelId="{217D963C-9E77-4A11-90AE-A8F064AD65FD}">
      <dgm:prSet phldrT="[Text]"/>
      <dgm:spPr/>
      <dgm:t>
        <a:bodyPr/>
        <a:lstStyle/>
        <a:p>
          <a:r>
            <a:rPr lang="en-US" dirty="0"/>
            <a:t>Short term strategies will help mitigate long term complications.</a:t>
          </a:r>
        </a:p>
      </dgm:t>
    </dgm:pt>
    <dgm:pt modelId="{28F9165F-7958-4962-B74A-F936BB77141E}" type="parTrans" cxnId="{914E1F79-8FB6-48F2-9738-77E1B075679A}">
      <dgm:prSet/>
      <dgm:spPr/>
    </dgm:pt>
    <dgm:pt modelId="{71A1FA2A-2973-4D99-B548-6AC74DD1CAA1}" type="sibTrans" cxnId="{914E1F79-8FB6-48F2-9738-77E1B075679A}">
      <dgm:prSet/>
      <dgm:spPr/>
    </dgm:pt>
    <dgm:pt modelId="{E6A445EE-D086-4B01-B491-D67950A5A065}" type="pres">
      <dgm:prSet presAssocID="{3F442EA2-39BA-4C9A-AD59-755D4917D532}" presName="linear" presStyleCnt="0">
        <dgm:presLayoutVars>
          <dgm:dir/>
          <dgm:animLvl val="lvl"/>
          <dgm:resizeHandles val="exact"/>
        </dgm:presLayoutVars>
      </dgm:prSet>
      <dgm:spPr/>
    </dgm:pt>
    <dgm:pt modelId="{71FB61B6-2191-4561-94C6-33DB4EB185BA}" type="pres">
      <dgm:prSet presAssocID="{EFF2750D-B4B3-474C-8B62-8B638DC31F7E}" presName="parentLin" presStyleCnt="0"/>
      <dgm:spPr/>
    </dgm:pt>
    <dgm:pt modelId="{BBE4944B-FCAD-4A31-BCDE-A8A288B5FA96}" type="pres">
      <dgm:prSet presAssocID="{EFF2750D-B4B3-474C-8B62-8B638DC31F7E}" presName="parentLeftMargin" presStyleLbl="node1" presStyleIdx="0" presStyleCnt="3"/>
      <dgm:spPr/>
    </dgm:pt>
    <dgm:pt modelId="{D58C88CB-AC2D-440F-A284-E8404DA9C5C0}" type="pres">
      <dgm:prSet presAssocID="{EFF2750D-B4B3-474C-8B62-8B638DC31F7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82018C7-8138-4ED3-BAEC-5D4A33E8BA44}" type="pres">
      <dgm:prSet presAssocID="{EFF2750D-B4B3-474C-8B62-8B638DC31F7E}" presName="negativeSpace" presStyleCnt="0"/>
      <dgm:spPr/>
    </dgm:pt>
    <dgm:pt modelId="{CF89DAD9-1344-498D-96F5-03059E7A2EF6}" type="pres">
      <dgm:prSet presAssocID="{EFF2750D-B4B3-474C-8B62-8B638DC31F7E}" presName="childText" presStyleLbl="conFgAcc1" presStyleIdx="0" presStyleCnt="3" custScaleY="100106" custLinFactNeighborY="-74269">
        <dgm:presLayoutVars>
          <dgm:bulletEnabled val="1"/>
        </dgm:presLayoutVars>
      </dgm:prSet>
      <dgm:spPr/>
    </dgm:pt>
    <dgm:pt modelId="{1939402E-12B6-47D6-9326-7BAF5C7583E9}" type="pres">
      <dgm:prSet presAssocID="{75C067D7-FCD2-4969-8F27-4BBDA88E75ED}" presName="spaceBetweenRectangles" presStyleCnt="0"/>
      <dgm:spPr/>
    </dgm:pt>
    <dgm:pt modelId="{3CA2BE4F-2E63-4E46-B751-64DD2F12B864}" type="pres">
      <dgm:prSet presAssocID="{99E0600D-9954-43F4-8926-13B8777FAAA1}" presName="parentLin" presStyleCnt="0"/>
      <dgm:spPr/>
    </dgm:pt>
    <dgm:pt modelId="{4645538E-4977-45CD-B354-DD1BFF142CC8}" type="pres">
      <dgm:prSet presAssocID="{99E0600D-9954-43F4-8926-13B8777FAAA1}" presName="parentLeftMargin" presStyleLbl="node1" presStyleIdx="0" presStyleCnt="3"/>
      <dgm:spPr/>
    </dgm:pt>
    <dgm:pt modelId="{DA161A0E-16DF-413D-B6D8-EC4D93432C8D}" type="pres">
      <dgm:prSet presAssocID="{99E0600D-9954-43F4-8926-13B8777FAAA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AD1434A-9892-480E-8CD0-07881216A906}" type="pres">
      <dgm:prSet presAssocID="{99E0600D-9954-43F4-8926-13B8777FAAA1}" presName="negativeSpace" presStyleCnt="0"/>
      <dgm:spPr/>
    </dgm:pt>
    <dgm:pt modelId="{C4920235-8AC8-4F18-ABC8-EACB3BFDEB0E}" type="pres">
      <dgm:prSet presAssocID="{99E0600D-9954-43F4-8926-13B8777FAAA1}" presName="childText" presStyleLbl="conFgAcc1" presStyleIdx="1" presStyleCnt="3">
        <dgm:presLayoutVars>
          <dgm:bulletEnabled val="1"/>
        </dgm:presLayoutVars>
      </dgm:prSet>
      <dgm:spPr/>
    </dgm:pt>
    <dgm:pt modelId="{C717D1A1-D1E0-4A0D-8D59-2F0D9610AF4F}" type="pres">
      <dgm:prSet presAssocID="{C44937DC-4907-4769-AA8B-1B3E7391D7B0}" presName="spaceBetweenRectangles" presStyleCnt="0"/>
      <dgm:spPr/>
    </dgm:pt>
    <dgm:pt modelId="{34C9EE47-81AF-461E-8292-AB107AA0D367}" type="pres">
      <dgm:prSet presAssocID="{60CDF8D0-D4FC-4467-A51E-79C5A58B0B2C}" presName="parentLin" presStyleCnt="0"/>
      <dgm:spPr/>
    </dgm:pt>
    <dgm:pt modelId="{864CB39B-29F9-473D-90E5-0686D86E278F}" type="pres">
      <dgm:prSet presAssocID="{60CDF8D0-D4FC-4467-A51E-79C5A58B0B2C}" presName="parentLeftMargin" presStyleLbl="node1" presStyleIdx="1" presStyleCnt="3"/>
      <dgm:spPr/>
    </dgm:pt>
    <dgm:pt modelId="{5B203A22-00AF-46E7-9415-C6DAFD7E01CC}" type="pres">
      <dgm:prSet presAssocID="{60CDF8D0-D4FC-4467-A51E-79C5A58B0B2C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DF9C1F84-81DE-4E5D-9537-C2D1A211B8B6}" type="pres">
      <dgm:prSet presAssocID="{60CDF8D0-D4FC-4467-A51E-79C5A58B0B2C}" presName="negativeSpace" presStyleCnt="0"/>
      <dgm:spPr/>
    </dgm:pt>
    <dgm:pt modelId="{964E6811-5072-4466-B721-689C35A65029}" type="pres">
      <dgm:prSet presAssocID="{60CDF8D0-D4FC-4467-A51E-79C5A58B0B2C}" presName="childText" presStyleLbl="conFgAcc1" presStyleIdx="2" presStyleCnt="3" custScaleY="89986">
        <dgm:presLayoutVars>
          <dgm:bulletEnabled val="1"/>
        </dgm:presLayoutVars>
      </dgm:prSet>
      <dgm:spPr/>
    </dgm:pt>
  </dgm:ptLst>
  <dgm:cxnLst>
    <dgm:cxn modelId="{F8E99707-10B7-440D-98B3-AF5930D117D4}" type="presOf" srcId="{217D963C-9E77-4A11-90AE-A8F064AD65FD}" destId="{CF89DAD9-1344-498D-96F5-03059E7A2EF6}" srcOrd="0" destOrd="1" presId="urn:microsoft.com/office/officeart/2005/8/layout/list1"/>
    <dgm:cxn modelId="{8BF0D70C-AD36-421D-BB7E-E5F78864BA08}" srcId="{99E0600D-9954-43F4-8926-13B8777FAAA1}" destId="{7787F5CE-5910-40BB-858D-BD9FEA8364C8}" srcOrd="1" destOrd="0" parTransId="{1551A279-92C7-44D1-BFCD-590315781452}" sibTransId="{DD2A29B2-771B-4E87-B6F0-CDABC28CD30C}"/>
    <dgm:cxn modelId="{2C08FC1F-F397-4383-81FB-0D4029610FEC}" type="presOf" srcId="{789CD6DB-3A68-4A41-90BD-4F0CBB3617D1}" destId="{CF89DAD9-1344-498D-96F5-03059E7A2EF6}" srcOrd="0" destOrd="0" presId="urn:microsoft.com/office/officeart/2005/8/layout/list1"/>
    <dgm:cxn modelId="{6108362B-9689-4D0E-8844-2D493AD2CE1C}" type="presOf" srcId="{60CDF8D0-D4FC-4467-A51E-79C5A58B0B2C}" destId="{5B203A22-00AF-46E7-9415-C6DAFD7E01CC}" srcOrd="1" destOrd="0" presId="urn:microsoft.com/office/officeart/2005/8/layout/list1"/>
    <dgm:cxn modelId="{62C10234-45D3-426A-8820-4C0D1D8CBA21}" srcId="{EFF2750D-B4B3-474C-8B62-8B638DC31F7E}" destId="{789CD6DB-3A68-4A41-90BD-4F0CBB3617D1}" srcOrd="0" destOrd="0" parTransId="{C0BEB5FF-8DFB-40B9-A228-C0C6097DDDC4}" sibTransId="{1A702531-A59F-4EE2-8246-E2EB0955D8B1}"/>
    <dgm:cxn modelId="{0E1AD76A-C9A5-4077-86A7-B78200E4E292}" type="presOf" srcId="{EFF2750D-B4B3-474C-8B62-8B638DC31F7E}" destId="{BBE4944B-FCAD-4A31-BCDE-A8A288B5FA96}" srcOrd="0" destOrd="0" presId="urn:microsoft.com/office/officeart/2005/8/layout/list1"/>
    <dgm:cxn modelId="{71FE1F4C-D70A-4288-ABE8-F63F9E3F3E6E}" type="presOf" srcId="{EFF2750D-B4B3-474C-8B62-8B638DC31F7E}" destId="{D58C88CB-AC2D-440F-A284-E8404DA9C5C0}" srcOrd="1" destOrd="0" presId="urn:microsoft.com/office/officeart/2005/8/layout/list1"/>
    <dgm:cxn modelId="{914E1F79-8FB6-48F2-9738-77E1B075679A}" srcId="{EFF2750D-B4B3-474C-8B62-8B638DC31F7E}" destId="{217D963C-9E77-4A11-90AE-A8F064AD65FD}" srcOrd="1" destOrd="0" parTransId="{28F9165F-7958-4962-B74A-F936BB77141E}" sibTransId="{71A1FA2A-2973-4D99-B548-6AC74DD1CAA1}"/>
    <dgm:cxn modelId="{33B63A5A-6336-40E0-BDC8-80FDFDA71B2E}" srcId="{60CDF8D0-D4FC-4467-A51E-79C5A58B0B2C}" destId="{ECDF4D43-1B0C-474E-A60F-1823DE71552F}" srcOrd="0" destOrd="0" parTransId="{C48CE000-80F8-4882-A93D-9695DEBE5396}" sibTransId="{356156D3-E2AE-450F-A03B-CB41E6FD599D}"/>
    <dgm:cxn modelId="{12AB9986-CC9B-4978-8DE8-0125A6481EFB}" type="presOf" srcId="{99E0600D-9954-43F4-8926-13B8777FAAA1}" destId="{DA161A0E-16DF-413D-B6D8-EC4D93432C8D}" srcOrd="1" destOrd="0" presId="urn:microsoft.com/office/officeart/2005/8/layout/list1"/>
    <dgm:cxn modelId="{AE660096-0214-4D2F-AA3A-43DA032A6060}" type="presOf" srcId="{ECDF4D43-1B0C-474E-A60F-1823DE71552F}" destId="{964E6811-5072-4466-B721-689C35A65029}" srcOrd="0" destOrd="0" presId="urn:microsoft.com/office/officeart/2005/8/layout/list1"/>
    <dgm:cxn modelId="{B3B26E9A-58E5-497B-BD59-F5567958C609}" srcId="{99E0600D-9954-43F4-8926-13B8777FAAA1}" destId="{0791135C-9DAB-47F6-BE9C-A3E56A2DDA50}" srcOrd="0" destOrd="0" parTransId="{D6057E63-9793-4991-97C1-30FC405E95A5}" sibTransId="{B670C2A7-83CB-4F4C-BC19-A3A7C066A822}"/>
    <dgm:cxn modelId="{09FCCB9D-A30A-4326-970E-26252D39327F}" srcId="{3F442EA2-39BA-4C9A-AD59-755D4917D532}" destId="{99E0600D-9954-43F4-8926-13B8777FAAA1}" srcOrd="1" destOrd="0" parTransId="{BE23F476-2C5C-42ED-BF2B-CD5FC7ADDDF6}" sibTransId="{C44937DC-4907-4769-AA8B-1B3E7391D7B0}"/>
    <dgm:cxn modelId="{B1F8819F-715A-4A47-B858-7F3B3A7F6781}" type="presOf" srcId="{7787F5CE-5910-40BB-858D-BD9FEA8364C8}" destId="{C4920235-8AC8-4F18-ABC8-EACB3BFDEB0E}" srcOrd="0" destOrd="1" presId="urn:microsoft.com/office/officeart/2005/8/layout/list1"/>
    <dgm:cxn modelId="{A058DDA2-48CA-4E5B-B389-F71A59C262B0}" srcId="{3F442EA2-39BA-4C9A-AD59-755D4917D532}" destId="{EFF2750D-B4B3-474C-8B62-8B638DC31F7E}" srcOrd="0" destOrd="0" parTransId="{AEBC78E6-CDDC-4C8F-A157-3C51E907FACD}" sibTransId="{75C067D7-FCD2-4969-8F27-4BBDA88E75ED}"/>
    <dgm:cxn modelId="{5FB0F1C6-3822-4353-8A7D-834F2A082BEE}" type="presOf" srcId="{99E0600D-9954-43F4-8926-13B8777FAAA1}" destId="{4645538E-4977-45CD-B354-DD1BFF142CC8}" srcOrd="0" destOrd="0" presId="urn:microsoft.com/office/officeart/2005/8/layout/list1"/>
    <dgm:cxn modelId="{2BF18ED1-39D2-485A-8964-4E3198F8F4F0}" type="presOf" srcId="{60CDF8D0-D4FC-4467-A51E-79C5A58B0B2C}" destId="{864CB39B-29F9-473D-90E5-0686D86E278F}" srcOrd="0" destOrd="0" presId="urn:microsoft.com/office/officeart/2005/8/layout/list1"/>
    <dgm:cxn modelId="{F00D43D3-2EBF-439E-A0F5-E3EE90A22AD7}" type="presOf" srcId="{3F442EA2-39BA-4C9A-AD59-755D4917D532}" destId="{E6A445EE-D086-4B01-B491-D67950A5A065}" srcOrd="0" destOrd="0" presId="urn:microsoft.com/office/officeart/2005/8/layout/list1"/>
    <dgm:cxn modelId="{2BA65DEC-E719-4ED3-8135-48349D42DD04}" srcId="{3F442EA2-39BA-4C9A-AD59-755D4917D532}" destId="{60CDF8D0-D4FC-4467-A51E-79C5A58B0B2C}" srcOrd="2" destOrd="0" parTransId="{E12A269F-AB82-486A-9077-80F2BBBE48C2}" sibTransId="{3F7FD59D-A716-4310-A89A-AB6F740D9FFF}"/>
    <dgm:cxn modelId="{EDEDC1F5-CF02-4131-9876-7DEDE7340EC5}" type="presOf" srcId="{0791135C-9DAB-47F6-BE9C-A3E56A2DDA50}" destId="{C4920235-8AC8-4F18-ABC8-EACB3BFDEB0E}" srcOrd="0" destOrd="0" presId="urn:microsoft.com/office/officeart/2005/8/layout/list1"/>
    <dgm:cxn modelId="{47E79F23-B38E-4816-BC47-ABF4A635D728}" type="presParOf" srcId="{E6A445EE-D086-4B01-B491-D67950A5A065}" destId="{71FB61B6-2191-4561-94C6-33DB4EB185BA}" srcOrd="0" destOrd="0" presId="urn:microsoft.com/office/officeart/2005/8/layout/list1"/>
    <dgm:cxn modelId="{3EC97C37-8721-4506-99A6-65BA828DFC10}" type="presParOf" srcId="{71FB61B6-2191-4561-94C6-33DB4EB185BA}" destId="{BBE4944B-FCAD-4A31-BCDE-A8A288B5FA96}" srcOrd="0" destOrd="0" presId="urn:microsoft.com/office/officeart/2005/8/layout/list1"/>
    <dgm:cxn modelId="{0ABF4ED6-5420-479F-9434-D25AA98E5EA5}" type="presParOf" srcId="{71FB61B6-2191-4561-94C6-33DB4EB185BA}" destId="{D58C88CB-AC2D-440F-A284-E8404DA9C5C0}" srcOrd="1" destOrd="0" presId="urn:microsoft.com/office/officeart/2005/8/layout/list1"/>
    <dgm:cxn modelId="{343FA9D8-2275-426C-87BF-D63F6C456E8C}" type="presParOf" srcId="{E6A445EE-D086-4B01-B491-D67950A5A065}" destId="{B82018C7-8138-4ED3-BAEC-5D4A33E8BA44}" srcOrd="1" destOrd="0" presId="urn:microsoft.com/office/officeart/2005/8/layout/list1"/>
    <dgm:cxn modelId="{F3ADB574-D1A6-4045-9756-0517786EDB83}" type="presParOf" srcId="{E6A445EE-D086-4B01-B491-D67950A5A065}" destId="{CF89DAD9-1344-498D-96F5-03059E7A2EF6}" srcOrd="2" destOrd="0" presId="urn:microsoft.com/office/officeart/2005/8/layout/list1"/>
    <dgm:cxn modelId="{5B5F2AD1-4E7C-417F-AE39-F2D79489B182}" type="presParOf" srcId="{E6A445EE-D086-4B01-B491-D67950A5A065}" destId="{1939402E-12B6-47D6-9326-7BAF5C7583E9}" srcOrd="3" destOrd="0" presId="urn:microsoft.com/office/officeart/2005/8/layout/list1"/>
    <dgm:cxn modelId="{9A6C7D7E-B780-4147-8EFC-015CDC3269C4}" type="presParOf" srcId="{E6A445EE-D086-4B01-B491-D67950A5A065}" destId="{3CA2BE4F-2E63-4E46-B751-64DD2F12B864}" srcOrd="4" destOrd="0" presId="urn:microsoft.com/office/officeart/2005/8/layout/list1"/>
    <dgm:cxn modelId="{5DBF75F8-3DC0-4CD5-8F9C-631CBC71DD4B}" type="presParOf" srcId="{3CA2BE4F-2E63-4E46-B751-64DD2F12B864}" destId="{4645538E-4977-45CD-B354-DD1BFF142CC8}" srcOrd="0" destOrd="0" presId="urn:microsoft.com/office/officeart/2005/8/layout/list1"/>
    <dgm:cxn modelId="{6A2F500F-5370-4639-813F-99D492535951}" type="presParOf" srcId="{3CA2BE4F-2E63-4E46-B751-64DD2F12B864}" destId="{DA161A0E-16DF-413D-B6D8-EC4D93432C8D}" srcOrd="1" destOrd="0" presId="urn:microsoft.com/office/officeart/2005/8/layout/list1"/>
    <dgm:cxn modelId="{08B99B99-2F04-4493-846B-DE85FAC39C84}" type="presParOf" srcId="{E6A445EE-D086-4B01-B491-D67950A5A065}" destId="{AAD1434A-9892-480E-8CD0-07881216A906}" srcOrd="5" destOrd="0" presId="urn:microsoft.com/office/officeart/2005/8/layout/list1"/>
    <dgm:cxn modelId="{DA64808C-F007-4611-A872-81AEA6B9880D}" type="presParOf" srcId="{E6A445EE-D086-4B01-B491-D67950A5A065}" destId="{C4920235-8AC8-4F18-ABC8-EACB3BFDEB0E}" srcOrd="6" destOrd="0" presId="urn:microsoft.com/office/officeart/2005/8/layout/list1"/>
    <dgm:cxn modelId="{4A73DC0F-992A-43E2-9317-C6AB0F958A84}" type="presParOf" srcId="{E6A445EE-D086-4B01-B491-D67950A5A065}" destId="{C717D1A1-D1E0-4A0D-8D59-2F0D9610AF4F}" srcOrd="7" destOrd="0" presId="urn:microsoft.com/office/officeart/2005/8/layout/list1"/>
    <dgm:cxn modelId="{FB163640-AD94-407A-B6EC-BB4E91BC1292}" type="presParOf" srcId="{E6A445EE-D086-4B01-B491-D67950A5A065}" destId="{34C9EE47-81AF-461E-8292-AB107AA0D367}" srcOrd="8" destOrd="0" presId="urn:microsoft.com/office/officeart/2005/8/layout/list1"/>
    <dgm:cxn modelId="{7327C346-CF30-43FF-B64D-2B052E21A33F}" type="presParOf" srcId="{34C9EE47-81AF-461E-8292-AB107AA0D367}" destId="{864CB39B-29F9-473D-90E5-0686D86E278F}" srcOrd="0" destOrd="0" presId="urn:microsoft.com/office/officeart/2005/8/layout/list1"/>
    <dgm:cxn modelId="{5161FA7C-C318-45F1-B871-A12BF4CBF838}" type="presParOf" srcId="{34C9EE47-81AF-461E-8292-AB107AA0D367}" destId="{5B203A22-00AF-46E7-9415-C6DAFD7E01CC}" srcOrd="1" destOrd="0" presId="urn:microsoft.com/office/officeart/2005/8/layout/list1"/>
    <dgm:cxn modelId="{93F8116E-4D1E-4684-915C-9483B1C46DD2}" type="presParOf" srcId="{E6A445EE-D086-4B01-B491-D67950A5A065}" destId="{DF9C1F84-81DE-4E5D-9537-C2D1A211B8B6}" srcOrd="9" destOrd="0" presId="urn:microsoft.com/office/officeart/2005/8/layout/list1"/>
    <dgm:cxn modelId="{51FDB8CA-627A-47A4-B82B-3746593054A5}" type="presParOf" srcId="{E6A445EE-D086-4B01-B491-D67950A5A065}" destId="{964E6811-5072-4466-B721-689C35A65029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89DAD9-1344-498D-96F5-03059E7A2EF6}">
      <dsp:nvSpPr>
        <dsp:cNvPr id="0" name=""/>
        <dsp:cNvSpPr/>
      </dsp:nvSpPr>
      <dsp:spPr>
        <a:xfrm>
          <a:off x="0" y="265294"/>
          <a:ext cx="4978400" cy="12061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6379" tIns="312420" rIns="386379" bIns="10668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Be up to date with current responsibilities 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Short term strategies will help mitigate long term complications.</a:t>
          </a:r>
        </a:p>
      </dsp:txBody>
      <dsp:txXfrm>
        <a:off x="0" y="265294"/>
        <a:ext cx="4978400" cy="1206152"/>
      </dsp:txXfrm>
    </dsp:sp>
    <dsp:sp modelId="{D58C88CB-AC2D-440F-A284-E8404DA9C5C0}">
      <dsp:nvSpPr>
        <dsp:cNvPr id="0" name=""/>
        <dsp:cNvSpPr/>
      </dsp:nvSpPr>
      <dsp:spPr>
        <a:xfrm>
          <a:off x="248920" y="82553"/>
          <a:ext cx="3484880" cy="5018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1720" tIns="0" rIns="13172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Short Term </a:t>
          </a:r>
        </a:p>
      </dsp:txBody>
      <dsp:txXfrm>
        <a:off x="273418" y="107051"/>
        <a:ext cx="3435884" cy="452844"/>
      </dsp:txXfrm>
    </dsp:sp>
    <dsp:sp modelId="{C4920235-8AC8-4F18-ABC8-EACB3BFDEB0E}">
      <dsp:nvSpPr>
        <dsp:cNvPr id="0" name=""/>
        <dsp:cNvSpPr/>
      </dsp:nvSpPr>
      <dsp:spPr>
        <a:xfrm>
          <a:off x="0" y="1882345"/>
          <a:ext cx="4978400" cy="9639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6379" tIns="312420" rIns="386379" bIns="10668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Employee Reward Scheme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 err="1"/>
            <a:t>Recognise</a:t>
          </a:r>
          <a:r>
            <a:rPr lang="en-US" sz="1500" kern="1200" dirty="0"/>
            <a:t> Power of Remote Working</a:t>
          </a:r>
        </a:p>
      </dsp:txBody>
      <dsp:txXfrm>
        <a:off x="0" y="1882345"/>
        <a:ext cx="4978400" cy="963900"/>
      </dsp:txXfrm>
    </dsp:sp>
    <dsp:sp modelId="{DA161A0E-16DF-413D-B6D8-EC4D93432C8D}">
      <dsp:nvSpPr>
        <dsp:cNvPr id="0" name=""/>
        <dsp:cNvSpPr/>
      </dsp:nvSpPr>
      <dsp:spPr>
        <a:xfrm>
          <a:off x="248920" y="1631425"/>
          <a:ext cx="3484880" cy="501840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1720" tIns="0" rIns="13172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Medium Term</a:t>
          </a:r>
        </a:p>
      </dsp:txBody>
      <dsp:txXfrm>
        <a:off x="273418" y="1655923"/>
        <a:ext cx="3435884" cy="452844"/>
      </dsp:txXfrm>
    </dsp:sp>
    <dsp:sp modelId="{964E6811-5072-4466-B721-689C35A65029}">
      <dsp:nvSpPr>
        <dsp:cNvPr id="0" name=""/>
        <dsp:cNvSpPr/>
      </dsp:nvSpPr>
      <dsp:spPr>
        <a:xfrm>
          <a:off x="0" y="3188965"/>
          <a:ext cx="4978400" cy="8432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6379" tIns="312420" rIns="386379" bIns="10668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Build a brand that stands out from its competitors</a:t>
          </a:r>
        </a:p>
      </dsp:txBody>
      <dsp:txXfrm>
        <a:off x="0" y="3188965"/>
        <a:ext cx="4978400" cy="843281"/>
      </dsp:txXfrm>
    </dsp:sp>
    <dsp:sp modelId="{5B203A22-00AF-46E7-9415-C6DAFD7E01CC}">
      <dsp:nvSpPr>
        <dsp:cNvPr id="0" name=""/>
        <dsp:cNvSpPr/>
      </dsp:nvSpPr>
      <dsp:spPr>
        <a:xfrm>
          <a:off x="248920" y="2938045"/>
          <a:ext cx="3484880" cy="50184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1720" tIns="0" rIns="13172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Long Term</a:t>
          </a:r>
        </a:p>
      </dsp:txBody>
      <dsp:txXfrm>
        <a:off x="273418" y="2962543"/>
        <a:ext cx="3435884" cy="4528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FABAFA-9D90-4B6C-95A1-503043E46FAB}" type="datetimeFigureOut">
              <a:rPr lang="en-US" smtClean="0"/>
              <a:t>5/26/2022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CC7757-6264-420F-9201-02E9A21CB7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42954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15EB1F-8DE4-48C3-A804-A05846A4049F}" type="datetimeFigureOut">
              <a:rPr lang="en-US" smtClean="0"/>
              <a:t>5/26/2022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D115C9-E24C-4512-AA8B-319BB49F77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5624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D115C9-E24C-4512-AA8B-319BB49F77B5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15183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12192000" cy="4572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007889"/>
            <a:ext cx="10363200" cy="1470025"/>
          </a:xfrm>
        </p:spPr>
        <p:txBody>
          <a:bodyPr/>
          <a:lstStyle>
            <a:lvl1pPr algn="ctr">
              <a:defRPr sz="4400" b="1" baseline="0">
                <a:solidFill>
                  <a:schemeClr val="tx2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5600" y="3886200"/>
            <a:ext cx="85344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 baseline="0">
                <a:solidFill>
                  <a:schemeClr val="tx2">
                    <a:lumMod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5E0A0C-FFF2-4105-9F07-796FCC3D8DE3}" type="datetime1">
              <a:rPr lang="en-US" smtClean="0"/>
              <a:t>5/26/2022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4353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274638"/>
            <a:ext cx="10566400" cy="1143000"/>
          </a:xfrm>
        </p:spPr>
        <p:txBody>
          <a:bodyPr/>
          <a:lstStyle>
            <a:lvl1pPr>
              <a:defRPr>
                <a:solidFill>
                  <a:schemeClr val="tx2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 hasCustomPrompt="1"/>
          </p:nvPr>
        </p:nvSpPr>
        <p:spPr>
          <a:xfrm>
            <a:off x="812800" y="1600200"/>
            <a:ext cx="10566400" cy="4114800"/>
          </a:xfrm>
        </p:spPr>
        <p:txBody>
          <a:bodyPr/>
          <a:lstStyle>
            <a:lvl1pPr>
              <a:buClr>
                <a:schemeClr val="tx2">
                  <a:lumMod val="50000"/>
                </a:schemeClr>
              </a:buClr>
              <a:defRPr>
                <a:solidFill>
                  <a:schemeClr val="tx2">
                    <a:lumMod val="50000"/>
                  </a:schemeClr>
                </a:solidFill>
              </a:defRPr>
            </a:lvl1pPr>
            <a:lvl2pPr>
              <a:buClr>
                <a:schemeClr val="tx2">
                  <a:lumMod val="50000"/>
                </a:schemeClr>
              </a:buClr>
              <a:defRPr>
                <a:solidFill>
                  <a:schemeClr val="tx2">
                    <a:lumMod val="50000"/>
                  </a:schemeClr>
                </a:solidFill>
              </a:defRPr>
            </a:lvl2pPr>
            <a:lvl3pPr>
              <a:buClr>
                <a:schemeClr val="tx2">
                  <a:lumMod val="50000"/>
                </a:schemeClr>
              </a:buClr>
              <a:defRPr>
                <a:solidFill>
                  <a:schemeClr val="tx2">
                    <a:lumMod val="50000"/>
                  </a:schemeClr>
                </a:solidFill>
              </a:defRPr>
            </a:lvl3pPr>
            <a:lvl4pPr>
              <a:buClr>
                <a:schemeClr val="tx2">
                  <a:lumMod val="50000"/>
                </a:schemeClr>
              </a:buClr>
              <a:defRPr>
                <a:solidFill>
                  <a:schemeClr val="tx2">
                    <a:lumMod val="50000"/>
                  </a:schemeClr>
                </a:solidFill>
              </a:defRPr>
            </a:lvl4pPr>
            <a:lvl5pPr>
              <a:buClr>
                <a:schemeClr val="tx2">
                  <a:lumMod val="50000"/>
                </a:schemeClr>
              </a:buClr>
              <a:defRPr>
                <a:solidFill>
                  <a:schemeClr val="tx2">
                    <a:lumMod val="50000"/>
                  </a:schemeClr>
                </a:solidFill>
              </a:defRPr>
            </a:lvl5pPr>
            <a:lvl6pPr>
              <a:buClr>
                <a:schemeClr val="tx2">
                  <a:lumMod val="50000"/>
                </a:schemeClr>
              </a:buClr>
              <a:defRPr>
                <a:solidFill>
                  <a:schemeClr val="tx2">
                    <a:lumMod val="50000"/>
                  </a:schemeClr>
                </a:solidFill>
              </a:defRPr>
            </a:lvl6pPr>
            <a:lvl7pPr>
              <a:buClr>
                <a:schemeClr val="tx2">
                  <a:lumMod val="50000"/>
                </a:schemeClr>
              </a:buClr>
              <a:defRPr>
                <a:solidFill>
                  <a:schemeClr val="tx2">
                    <a:lumMod val="50000"/>
                  </a:schemeClr>
                </a:solidFill>
              </a:defRPr>
            </a:lvl7pPr>
            <a:lvl8pPr>
              <a:buClr>
                <a:schemeClr val="tx2">
                  <a:lumMod val="50000"/>
                </a:schemeClr>
              </a:buClr>
              <a:defRPr>
                <a:solidFill>
                  <a:schemeClr val="tx2">
                    <a:lumMod val="50000"/>
                  </a:schemeClr>
                </a:solidFill>
              </a:defRPr>
            </a:lvl8pPr>
            <a:lvl9pPr>
              <a:buClr>
                <a:schemeClr val="tx2">
                  <a:lumMod val="50000"/>
                </a:schemeClr>
              </a:buClr>
              <a:defRPr>
                <a:solidFill>
                  <a:schemeClr val="tx2">
                    <a:lumMod val="50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F2905-D7E2-4171-961B-8EB802C66F9A}" type="datetime1">
              <a:rPr lang="en-US" smtClean="0"/>
              <a:t>5/26/2022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6596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1" y="4962526"/>
            <a:ext cx="10513484" cy="1362075"/>
          </a:xfrm>
        </p:spPr>
        <p:txBody>
          <a:bodyPr anchor="t"/>
          <a:lstStyle>
            <a:lvl1pPr algn="l">
              <a:defRPr sz="4000" b="1" i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801" y="3462339"/>
            <a:ext cx="10513484" cy="1500187"/>
          </a:xfrm>
        </p:spPr>
        <p:txBody>
          <a:bodyPr anchor="b">
            <a:normAutofit/>
          </a:bodyPr>
          <a:lstStyle>
            <a:lvl1pPr marL="0" indent="0">
              <a:buNone/>
              <a:defRPr sz="2800" baseline="0">
                <a:solidFill>
                  <a:schemeClr val="tx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1B47C-16BC-4A9F-9E6E-9D1F33DC8ABD}" type="datetime1">
              <a:rPr lang="en-US" smtClean="0"/>
              <a:t>5/26/2022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6572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274638"/>
            <a:ext cx="10566400" cy="1143000"/>
          </a:xfrm>
        </p:spPr>
        <p:txBody>
          <a:bodyPr/>
          <a:lstStyle>
            <a:lvl1pPr>
              <a:defRPr>
                <a:solidFill>
                  <a:schemeClr val="tx2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 hasCustomPrompt="1"/>
          </p:nvPr>
        </p:nvSpPr>
        <p:spPr>
          <a:xfrm>
            <a:off x="812800" y="1600200"/>
            <a:ext cx="4978400" cy="4114800"/>
          </a:xfrm>
        </p:spPr>
        <p:txBody>
          <a:bodyPr/>
          <a:lstStyle>
            <a:lvl1pPr>
              <a:buClr>
                <a:schemeClr val="tx2">
                  <a:lumMod val="50000"/>
                </a:schemeClr>
              </a:buClr>
              <a:defRPr/>
            </a:lvl1pPr>
            <a:lvl2pPr>
              <a:buClr>
                <a:schemeClr val="tx2">
                  <a:lumMod val="50000"/>
                </a:schemeClr>
              </a:buClr>
              <a:defRPr/>
            </a:lvl2pPr>
            <a:lvl3pPr>
              <a:buClr>
                <a:schemeClr val="tx2">
                  <a:lumMod val="50000"/>
                </a:schemeClr>
              </a:buClr>
              <a:defRPr/>
            </a:lvl3pPr>
            <a:lvl4pPr>
              <a:buClr>
                <a:schemeClr val="tx2">
                  <a:lumMod val="50000"/>
                </a:schemeClr>
              </a:buClr>
              <a:defRPr/>
            </a:lvl4pPr>
            <a:lvl5pPr>
              <a:buClr>
                <a:schemeClr val="tx2">
                  <a:lumMod val="50000"/>
                </a:schemeClr>
              </a:buClr>
              <a:defRPr/>
            </a:lvl5pPr>
            <a:lvl6pPr>
              <a:buClr>
                <a:schemeClr val="tx2">
                  <a:lumMod val="50000"/>
                </a:schemeClr>
              </a:buClr>
              <a:buFont typeface="Arial" pitchFamily="34" charset="0"/>
              <a:buChar char="•"/>
              <a:defRPr/>
            </a:lvl6pPr>
            <a:lvl7pPr>
              <a:buClr>
                <a:schemeClr val="tx2">
                  <a:lumMod val="50000"/>
                </a:schemeClr>
              </a:buClr>
              <a:buFont typeface="Arial" pitchFamily="34" charset="0"/>
              <a:buChar char="•"/>
              <a:defRPr/>
            </a:lvl7pPr>
            <a:lvl8pPr>
              <a:buClr>
                <a:schemeClr val="tx2">
                  <a:lumMod val="50000"/>
                </a:schemeClr>
              </a:buClr>
              <a:buFont typeface="Arial" pitchFamily="34" charset="0"/>
              <a:buChar char="•"/>
              <a:defRPr/>
            </a:lvl8pPr>
            <a:lvl9pPr>
              <a:buClr>
                <a:schemeClr val="tx2">
                  <a:lumMod val="50000"/>
                </a:schemeClr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 hasCustomPrompt="1"/>
          </p:nvPr>
        </p:nvSpPr>
        <p:spPr>
          <a:xfrm>
            <a:off x="6400800" y="1600200"/>
            <a:ext cx="4978400" cy="4114800"/>
          </a:xfrm>
        </p:spPr>
        <p:txBody>
          <a:bodyPr/>
          <a:lstStyle>
            <a:lvl1pPr>
              <a:buClr>
                <a:schemeClr val="tx2">
                  <a:lumMod val="50000"/>
                </a:schemeClr>
              </a:buClr>
              <a:defRPr/>
            </a:lvl1pPr>
            <a:lvl2pPr>
              <a:buClr>
                <a:schemeClr val="tx2">
                  <a:lumMod val="50000"/>
                </a:schemeClr>
              </a:buClr>
              <a:defRPr/>
            </a:lvl2pPr>
            <a:lvl3pPr>
              <a:buClr>
                <a:schemeClr val="tx2">
                  <a:lumMod val="50000"/>
                </a:schemeClr>
              </a:buClr>
              <a:defRPr/>
            </a:lvl3pPr>
            <a:lvl4pPr>
              <a:buClr>
                <a:schemeClr val="tx2">
                  <a:lumMod val="50000"/>
                </a:schemeClr>
              </a:buClr>
              <a:defRPr/>
            </a:lvl4pPr>
            <a:lvl5pPr>
              <a:buClr>
                <a:schemeClr val="tx2">
                  <a:lumMod val="50000"/>
                </a:schemeClr>
              </a:buClr>
              <a:defRPr/>
            </a:lvl5pPr>
            <a:lvl6pPr>
              <a:buClr>
                <a:schemeClr val="tx2">
                  <a:lumMod val="50000"/>
                </a:schemeClr>
              </a:buClr>
              <a:defRPr/>
            </a:lvl6pPr>
            <a:lvl7pPr>
              <a:buClr>
                <a:schemeClr val="tx2">
                  <a:lumMod val="50000"/>
                </a:schemeClr>
              </a:buClr>
              <a:defRPr/>
            </a:lvl7pPr>
            <a:lvl8pPr>
              <a:buClr>
                <a:schemeClr val="tx2">
                  <a:lumMod val="50000"/>
                </a:schemeClr>
              </a:buClr>
              <a:defRPr/>
            </a:lvl8pPr>
            <a:lvl9pPr>
              <a:buClr>
                <a:schemeClr val="tx2">
                  <a:lumMod val="50000"/>
                </a:schemeClr>
              </a:buClr>
              <a:defRPr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73DF2-DD31-447B-89F4-CEF82A94D7A7}" type="datetime1">
              <a:rPr lang="en-US" smtClean="0"/>
              <a:t>5/26/2022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717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274638"/>
            <a:ext cx="10566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800" y="1600200"/>
            <a:ext cx="4978400" cy="574675"/>
          </a:xfrm>
        </p:spPr>
        <p:txBody>
          <a:bodyPr anchor="b">
            <a:noAutofit/>
          </a:bodyPr>
          <a:lstStyle>
            <a:lvl1pPr marL="0" indent="0">
              <a:buNone/>
              <a:defRPr sz="2400" b="0" i="0" baseline="0">
                <a:solidFill>
                  <a:schemeClr val="tx2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812800" y="2209800"/>
            <a:ext cx="4978400" cy="3505200"/>
          </a:xfrm>
        </p:spPr>
        <p:txBody>
          <a:bodyPr/>
          <a:lstStyle>
            <a:lvl1pPr>
              <a:buClr>
                <a:schemeClr val="tx2">
                  <a:lumMod val="50000"/>
                </a:schemeClr>
              </a:buClr>
              <a:defRPr sz="1800"/>
            </a:lvl1pPr>
            <a:lvl2pPr>
              <a:buClr>
                <a:schemeClr val="tx2">
                  <a:lumMod val="50000"/>
                </a:schemeClr>
              </a:buClr>
              <a:defRPr sz="1800"/>
            </a:lvl2pPr>
            <a:lvl3pPr>
              <a:buClr>
                <a:schemeClr val="tx2">
                  <a:lumMod val="50000"/>
                </a:schemeClr>
              </a:buClr>
              <a:defRPr sz="1800"/>
            </a:lvl3pPr>
            <a:lvl4pPr>
              <a:buClr>
                <a:schemeClr val="tx2">
                  <a:lumMod val="50000"/>
                </a:schemeClr>
              </a:buClr>
              <a:defRPr sz="1800"/>
            </a:lvl4pPr>
            <a:lvl5pPr>
              <a:buClr>
                <a:schemeClr val="tx2">
                  <a:lumMod val="50000"/>
                </a:schemeClr>
              </a:buClr>
              <a:defRPr sz="1800"/>
            </a:lvl5pPr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1600200"/>
            <a:ext cx="4978400" cy="574675"/>
          </a:xfrm>
        </p:spPr>
        <p:txBody>
          <a:bodyPr anchor="b">
            <a:noAutofit/>
          </a:bodyPr>
          <a:lstStyle>
            <a:lvl1pPr marL="0" indent="0">
              <a:buNone/>
              <a:defRPr sz="2400" b="0" i="0" baseline="0">
                <a:solidFill>
                  <a:schemeClr val="tx2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6400800" y="2209800"/>
            <a:ext cx="4978400" cy="3505200"/>
          </a:xfrm>
        </p:spPr>
        <p:txBody>
          <a:bodyPr/>
          <a:lstStyle>
            <a:lvl1pPr>
              <a:buClr>
                <a:schemeClr val="tx2">
                  <a:lumMod val="50000"/>
                </a:schemeClr>
              </a:buClr>
              <a:defRPr sz="1800"/>
            </a:lvl1pPr>
            <a:lvl2pPr>
              <a:buClr>
                <a:schemeClr val="tx2">
                  <a:lumMod val="50000"/>
                </a:schemeClr>
              </a:buClr>
              <a:defRPr sz="1800"/>
            </a:lvl2pPr>
            <a:lvl3pPr>
              <a:buClr>
                <a:schemeClr val="tx2">
                  <a:lumMod val="50000"/>
                </a:schemeClr>
              </a:buClr>
              <a:defRPr sz="1800"/>
            </a:lvl3pPr>
            <a:lvl4pPr>
              <a:buClr>
                <a:schemeClr val="tx2">
                  <a:lumMod val="50000"/>
                </a:schemeClr>
              </a:buClr>
              <a:defRPr sz="1800"/>
            </a:lvl4pPr>
            <a:lvl5pPr>
              <a:buClr>
                <a:schemeClr val="tx2">
                  <a:lumMod val="50000"/>
                </a:schemeClr>
              </a:buClr>
              <a:defRPr sz="1800"/>
            </a:lvl5pPr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1BB0C-CFA8-4A1F-9AAE-D6B32E8256E7}" type="datetime1">
              <a:rPr lang="en-US" smtClean="0"/>
              <a:t>5/26/2022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9747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274638"/>
            <a:ext cx="10566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2348D-B72F-4FC3-A127-851C5E7B3A9E}" type="datetime1">
              <a:rPr lang="en-US" smtClean="0"/>
              <a:t>5/26/2022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6309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6EB1B-704A-4D5E-8D5F-456104532486}" type="datetime1">
              <a:rPr lang="en-US" smtClean="0"/>
              <a:t>5/26/2022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0439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6864" y="1447800"/>
            <a:ext cx="3962400" cy="1097280"/>
          </a:xfrm>
        </p:spPr>
        <p:txBody>
          <a:bodyPr anchor="b"/>
          <a:lstStyle>
            <a:lvl1pPr algn="l">
              <a:defRPr sz="2600" b="1" i="0" cap="none" baseline="0"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5283200" y="1447800"/>
            <a:ext cx="6197600" cy="4267200"/>
          </a:xfrm>
        </p:spPr>
        <p:txBody>
          <a:bodyPr/>
          <a:lstStyle>
            <a:lvl1pPr>
              <a:buClr>
                <a:schemeClr val="tx2">
                  <a:lumMod val="50000"/>
                </a:schemeClr>
              </a:buClr>
              <a:defRPr/>
            </a:lvl1pPr>
            <a:lvl2pPr>
              <a:buClr>
                <a:schemeClr val="tx2">
                  <a:lumMod val="50000"/>
                </a:schemeClr>
              </a:buClr>
              <a:defRPr/>
            </a:lvl2pPr>
            <a:lvl3pPr>
              <a:buClr>
                <a:schemeClr val="tx2">
                  <a:lumMod val="50000"/>
                </a:schemeClr>
              </a:buClr>
              <a:defRPr/>
            </a:lvl3pPr>
            <a:lvl4pPr>
              <a:buClr>
                <a:schemeClr val="tx2">
                  <a:lumMod val="50000"/>
                </a:schemeClr>
              </a:buClr>
              <a:defRPr/>
            </a:lvl4pPr>
            <a:lvl5pPr>
              <a:buClr>
                <a:schemeClr val="tx2">
                  <a:lumMod val="50000"/>
                </a:schemeClr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6864" y="2547892"/>
            <a:ext cx="39624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AFBEB-CD4D-45C5-9851-D1FF1EB5AB85}" type="datetime1">
              <a:rPr lang="en-US" smtClean="0"/>
              <a:t>5/26/2022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1800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1447800"/>
            <a:ext cx="3962400" cy="1097280"/>
          </a:xfrm>
        </p:spPr>
        <p:txBody>
          <a:bodyPr anchor="b"/>
          <a:lstStyle>
            <a:lvl1pPr algn="l">
              <a:defRPr sz="2600" b="1" i="0" cap="none" baseline="0"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Picture Placeholder 9" descr="An empty placeholder to add an image. Click on the placeholder and select the image that you wish to add"/>
          <p:cNvSpPr>
            <a:spLocks noGrp="1"/>
          </p:cNvSpPr>
          <p:nvPr>
            <p:ph type="pic" sz="quarter" idx="13"/>
          </p:nvPr>
        </p:nvSpPr>
        <p:spPr>
          <a:xfrm>
            <a:off x="6301232" y="1539240"/>
            <a:ext cx="4431538" cy="327279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2800" y="2547891"/>
            <a:ext cx="39624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5B7EB-0ACD-4247-AA3F-1B0B49109B84}" type="datetime1">
              <a:rPr lang="en-US" smtClean="0"/>
              <a:t>5/26/2022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2831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buClr>
                <a:schemeClr val="tx2">
                  <a:lumMod val="50000"/>
                </a:schemeClr>
              </a:buClr>
              <a:defRPr/>
            </a:lvl1pPr>
            <a:lvl2pPr>
              <a:buClr>
                <a:schemeClr val="tx2">
                  <a:lumMod val="50000"/>
                </a:schemeClr>
              </a:buClr>
              <a:defRPr/>
            </a:lvl2pPr>
            <a:lvl3pPr>
              <a:buClr>
                <a:schemeClr val="tx2">
                  <a:lumMod val="50000"/>
                </a:schemeClr>
              </a:buClr>
              <a:defRPr/>
            </a:lvl3pPr>
            <a:lvl4pPr>
              <a:buClr>
                <a:schemeClr val="tx2">
                  <a:lumMod val="50000"/>
                </a:schemeClr>
              </a:buClr>
              <a:defRPr/>
            </a:lvl4pPr>
            <a:lvl5pPr>
              <a:buClr>
                <a:schemeClr val="tx2">
                  <a:lumMod val="50000"/>
                </a:schemeClr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D68D4-D432-4190-8060-492B59F98A87}" type="datetime1">
              <a:rPr lang="en-US" smtClean="0"/>
              <a:t>5/26/2022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9676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>
            <a:lvl1pPr>
              <a:buClr>
                <a:schemeClr val="tx2">
                  <a:lumMod val="50000"/>
                </a:schemeClr>
              </a:buClr>
              <a:defRPr/>
            </a:lvl1pPr>
            <a:lvl2pPr>
              <a:buClr>
                <a:schemeClr val="tx2">
                  <a:lumMod val="50000"/>
                </a:schemeClr>
              </a:buClr>
              <a:defRPr/>
            </a:lvl2pPr>
            <a:lvl3pPr>
              <a:buClr>
                <a:schemeClr val="tx2">
                  <a:lumMod val="50000"/>
                </a:schemeClr>
              </a:buClr>
              <a:defRPr/>
            </a:lvl3pPr>
            <a:lvl4pPr>
              <a:buClr>
                <a:schemeClr val="tx2">
                  <a:lumMod val="50000"/>
                </a:schemeClr>
              </a:buClr>
              <a:defRPr/>
            </a:lvl4pPr>
            <a:lvl5pPr>
              <a:buClr>
                <a:schemeClr val="tx2">
                  <a:lumMod val="50000"/>
                </a:schemeClr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4EF83-7D73-495D-9915-41737B990DFC}" type="datetime1">
              <a:rPr lang="en-US" smtClean="0"/>
              <a:t>5/26/2022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533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microsoft.com/office/2007/relationships/hdphoto" Target="../media/hdphoto1.wdp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hyperlink" Target="https://www.flickr.com/photos/102981093@N04/42014719661" TargetMode="Externa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  <a:extLst>
              <a:ext uri="{837473B0-CC2E-450A-ABE3-18F120FF3D39}">
                <a1611:picAttrSrcUrl xmlns:a1611="http://schemas.microsoft.com/office/drawing/2016/11/main" r:id="rId14"/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15" cstate="email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sharpenSoften amount="-50000"/>
                    </a14:imgEffect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2800" y="274638"/>
            <a:ext cx="105664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800" y="1600201"/>
            <a:ext cx="105664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128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spc="60" baseline="0"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20000" y="6356351"/>
            <a:ext cx="203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strike="noStrike" spc="60" baseline="0"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fld id="{8254F2F0-E062-4E41-9176-AEE9734E64AC}" type="datetime1">
              <a:rPr lang="en-US" smtClean="0"/>
              <a:pPr/>
              <a:t>5/26/2022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058400" y="6356351"/>
            <a:ext cx="132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300" baseline="0"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fld id="{401CF334-2D5C-4859-84A6-CA7E6E43FAE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16977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3600" b="1" kern="1200" cap="all" spc="50" baseline="0">
          <a:solidFill>
            <a:schemeClr val="tx2">
              <a:lumMod val="50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/>
        </a:buClr>
        <a:buFont typeface="Arial" pitchFamily="34" charset="0"/>
        <a:buChar char="•"/>
        <a:defRPr sz="2000" kern="1200" spc="30" baseline="0">
          <a:solidFill>
            <a:schemeClr val="tx2">
              <a:lumMod val="50000"/>
            </a:schemeClr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/>
        </a:buClr>
        <a:buFont typeface="Arial" pitchFamily="34" charset="0"/>
        <a:buChar char="•"/>
        <a:defRPr sz="2000" kern="1200" spc="30" baseline="0">
          <a:solidFill>
            <a:schemeClr val="tx2">
              <a:lumMod val="5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>
            <a:lumMod val="50000"/>
          </a:schemeClr>
        </a:buClr>
        <a:buFont typeface="Arial" pitchFamily="34" charset="0"/>
        <a:buChar char="•"/>
        <a:defRPr sz="2000" kern="1200" spc="30" baseline="0">
          <a:solidFill>
            <a:schemeClr val="tx2">
              <a:lumMod val="5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/>
        </a:buClr>
        <a:buFont typeface="Arial" pitchFamily="34" charset="0"/>
        <a:buChar char="•"/>
        <a:defRPr sz="2000" kern="1200" spc="30" baseline="0">
          <a:solidFill>
            <a:schemeClr val="tx2">
              <a:lumMod val="5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/>
        </a:buClr>
        <a:buFont typeface="Arial" pitchFamily="34" charset="0"/>
        <a:buChar char="•"/>
        <a:defRPr sz="2000" kern="1200" spc="30" baseline="0">
          <a:solidFill>
            <a:schemeClr val="tx2">
              <a:lumMod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>
            <a:lumMod val="50000"/>
          </a:schemeClr>
        </a:buClr>
        <a:buFont typeface="Arial" pitchFamily="34" charset="0"/>
        <a:buChar char="•"/>
        <a:defRPr sz="1700" kern="1200">
          <a:solidFill>
            <a:schemeClr val="tx2">
              <a:lumMod val="50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>
            <a:lumMod val="50000"/>
          </a:schemeClr>
        </a:buClr>
        <a:buFont typeface="Arial" pitchFamily="34" charset="0"/>
        <a:buChar char="•"/>
        <a:defRPr sz="1700" kern="1200">
          <a:solidFill>
            <a:schemeClr val="tx2">
              <a:lumMod val="50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>
            <a:lumMod val="50000"/>
          </a:schemeClr>
        </a:buClr>
        <a:buFont typeface="Arial" pitchFamily="34" charset="0"/>
        <a:buChar char="•"/>
        <a:defRPr sz="1700" kern="1200">
          <a:solidFill>
            <a:schemeClr val="tx2">
              <a:lumMod val="50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>
            <a:lumMod val="50000"/>
          </a:schemeClr>
        </a:buClr>
        <a:buFont typeface="Arial" pitchFamily="34" charset="0"/>
        <a:buChar char="•"/>
        <a:defRPr sz="1700" kern="1200">
          <a:solidFill>
            <a:schemeClr val="tx2">
              <a:lumMod val="50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4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5.png"/><Relationship Id="rId4" Type="http://schemas.openxmlformats.org/officeDocument/2006/relationships/image" Target="../media/image6.png"/><Relationship Id="rId9" Type="http://schemas.microsoft.com/office/2007/relationships/diagramDrawing" Target="../diagrams/drawing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5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5.png"/><Relationship Id="rId5" Type="http://schemas.openxmlformats.org/officeDocument/2006/relationships/hyperlink" Target="https://www.pexels.com/photo/aerial-view-of-cityscape-seen-from-airplane-window-258133/" TargetMode="External"/><Relationship Id="rId4" Type="http://schemas.openxmlformats.org/officeDocument/2006/relationships/image" Target="../media/image8.jp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ageuppeople.com/" TargetMode="External"/><Relationship Id="rId3" Type="http://schemas.openxmlformats.org/officeDocument/2006/relationships/hyperlink" Target="https://www.ec.europa.eu/" TargetMode="External"/><Relationship Id="rId7" Type="http://schemas.openxmlformats.org/officeDocument/2006/relationships/hyperlink" Target="https://www.michaelpage,co,uk/" TargetMode="External"/><Relationship Id="rId2" Type="http://schemas.openxmlformats.org/officeDocument/2006/relationships/hyperlink" Target="https://www.cipd.co.uk/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launchpadrecruits.com/" TargetMode="External"/><Relationship Id="rId5" Type="http://schemas.openxmlformats.org/officeDocument/2006/relationships/hyperlink" Target="https://www.hiringpeople.co.uk/" TargetMode="External"/><Relationship Id="rId4" Type="http://schemas.openxmlformats.org/officeDocument/2006/relationships/hyperlink" Target="https://www.glassdoor.co.uk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uigroup.com/" TargetMode="External"/><Relationship Id="rId2" Type="http://schemas.openxmlformats.org/officeDocument/2006/relationships/hyperlink" Target="https://www.rewardgateway.com/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tuiroup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br>
              <a:rPr lang="en-US" sz="3200" dirty="0">
                <a:solidFill>
                  <a:schemeClr val="accent1">
                    <a:lumMod val="50000"/>
                  </a:schemeClr>
                </a:solidFill>
              </a:rPr>
            </a:br>
            <a:br>
              <a:rPr lang="en-US" sz="3200" dirty="0"/>
            </a:br>
            <a:br>
              <a:rPr lang="en-US" sz="3200" dirty="0"/>
            </a:br>
            <a:br>
              <a:rPr lang="en-US" sz="3200" dirty="0"/>
            </a:br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Human Resources Management</a:t>
            </a:r>
            <a:br>
              <a:rPr lang="en-US" sz="32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(BMmB7007)</a:t>
            </a:r>
            <a:br>
              <a:rPr lang="en-US" sz="3200" dirty="0"/>
            </a:br>
            <a:br>
              <a:rPr lang="en-US" sz="3200" dirty="0"/>
            </a:br>
            <a:endParaRPr lang="en-US" sz="2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Improvement of a HR priority area</a:t>
            </a:r>
          </a:p>
          <a:p>
            <a:r>
              <a:rPr lang="en-US" dirty="0"/>
              <a:t>The TUI Group</a:t>
            </a:r>
          </a:p>
          <a:p>
            <a:r>
              <a:rPr lang="en-US" dirty="0">
                <a:solidFill>
                  <a:srgbClr val="0070C0"/>
                </a:solidFill>
              </a:rPr>
              <a:t>Cathryn job 1810623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6448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Box 18">
            <a:extLst>
              <a:ext uri="{FF2B5EF4-FFF2-40B4-BE49-F238E27FC236}">
                <a16:creationId xmlns:a16="http://schemas.microsoft.com/office/drawing/2014/main" id="{01926027-EEC3-A964-2747-866CE1596D3C}"/>
              </a:ext>
            </a:extLst>
          </p:cNvPr>
          <p:cNvSpPr txBox="1"/>
          <p:nvPr/>
        </p:nvSpPr>
        <p:spPr>
          <a:xfrm>
            <a:off x="812800" y="274638"/>
            <a:ext cx="105664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 kern="1200" cap="all" spc="50" baseline="0">
                <a:solidFill>
                  <a:schemeClr val="tx2">
                    <a:lumMod val="50000"/>
                  </a:schemeClr>
                </a:solidFill>
                <a:effectLst/>
                <a:latin typeface="+mj-lt"/>
                <a:ea typeface="+mj-ea"/>
                <a:cs typeface="+mj-cs"/>
              </a:rPr>
              <a:t>WHO ARE TUI?</a:t>
            </a:r>
          </a:p>
        </p:txBody>
      </p:sp>
      <p:pic>
        <p:nvPicPr>
          <p:cNvPr id="24" name="Picture Placeholder 23">
            <a:extLst>
              <a:ext uri="{FF2B5EF4-FFF2-40B4-BE49-F238E27FC236}">
                <a16:creationId xmlns:a16="http://schemas.microsoft.com/office/drawing/2014/main" id="{C989D499-3D33-508A-6D4B-38BA36FBF80E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4"/>
          <a:srcRect l="12000" r="18431" b="-2"/>
          <a:stretch/>
        </p:blipFill>
        <p:spPr>
          <a:xfrm>
            <a:off x="812800" y="1600200"/>
            <a:ext cx="4978400" cy="4114800"/>
          </a:xfrm>
          <a:prstGeom prst="rect">
            <a:avLst/>
          </a:prstGeom>
          <a:noFill/>
        </p:spPr>
      </p:pic>
      <p:sp>
        <p:nvSpPr>
          <p:cNvPr id="14" name="Content Placeholder 13"/>
          <p:cNvSpPr>
            <a:spLocks noGrp="1"/>
          </p:cNvSpPr>
          <p:nvPr>
            <p:ph sz="quarter" idx="14"/>
          </p:nvPr>
        </p:nvSpPr>
        <p:spPr>
          <a:xfrm>
            <a:off x="6400800" y="1600200"/>
            <a:ext cx="4978400" cy="4114800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342900" indent="-342900">
              <a:lnSpc>
                <a:spcPct val="90000"/>
              </a:lnSpc>
            </a:pPr>
            <a:r>
              <a:rPr lang="en-US" sz="1600" dirty="0"/>
              <a:t>World’s leader in Tourism </a:t>
            </a:r>
          </a:p>
          <a:p>
            <a:pPr marL="342900" indent="-342900">
              <a:lnSpc>
                <a:spcPct val="90000"/>
              </a:lnSpc>
            </a:pPr>
            <a:r>
              <a:rPr lang="en-US" sz="1600" dirty="0"/>
              <a:t>Employs over 50,000 staff around the world</a:t>
            </a:r>
          </a:p>
          <a:p>
            <a:pPr marL="342900" indent="-342900">
              <a:lnSpc>
                <a:spcPct val="90000"/>
              </a:lnSpc>
            </a:pPr>
            <a:r>
              <a:rPr lang="en-US" sz="1600" dirty="0"/>
              <a:t>Provides over 27 million customers in over 180 regions</a:t>
            </a:r>
          </a:p>
          <a:p>
            <a:pPr marL="342900" indent="-342900">
              <a:lnSpc>
                <a:spcPct val="90000"/>
              </a:lnSpc>
            </a:pPr>
            <a:r>
              <a:rPr lang="en-US" sz="1600" dirty="0"/>
              <a:t>Over 1600 travel agencies, 150 aircrafts, 16 cruise lines, 0ver 400 hotels</a:t>
            </a:r>
          </a:p>
          <a:p>
            <a:pPr marL="342900" indent="-342900">
              <a:lnSpc>
                <a:spcPct val="90000"/>
              </a:lnSpc>
            </a:pPr>
            <a:r>
              <a:rPr lang="en-US" sz="1600" dirty="0"/>
              <a:t>Over 20 years of committed sustainable tourism</a:t>
            </a:r>
          </a:p>
          <a:p>
            <a:pPr marL="342900" indent="-342900">
              <a:lnSpc>
                <a:spcPct val="90000"/>
              </a:lnSpc>
            </a:pPr>
            <a:r>
              <a:rPr lang="en-US" sz="1600" dirty="0"/>
              <a:t>After difficult two years Tui are looking to streamline their recruitment</a:t>
            </a:r>
          </a:p>
          <a:p>
            <a:pPr marL="342900" indent="-342900">
              <a:lnSpc>
                <a:spcPct val="90000"/>
              </a:lnSpc>
            </a:pPr>
            <a:r>
              <a:rPr lang="en-US" sz="1600" dirty="0"/>
              <a:t>Human Resources consist of team of HR professionals</a:t>
            </a:r>
          </a:p>
          <a:p>
            <a:pPr marL="342900" indent="-342900">
              <a:lnSpc>
                <a:spcPct val="90000"/>
              </a:lnSpc>
            </a:pPr>
            <a:r>
              <a:rPr lang="en-US" sz="1600" dirty="0"/>
              <a:t>Recently advanced in areas of digitalization and becoming more flexible</a:t>
            </a:r>
          </a:p>
          <a:p>
            <a:pPr marL="342900" indent="-342900">
              <a:lnSpc>
                <a:spcPct val="90000"/>
              </a:lnSpc>
            </a:pPr>
            <a:r>
              <a:rPr lang="en-US" sz="1600" dirty="0"/>
              <a:t>Staff shortages causing havoc</a:t>
            </a:r>
          </a:p>
          <a:p>
            <a:pPr marL="0" lvl="0" indent="0">
              <a:lnSpc>
                <a:spcPct val="90000"/>
              </a:lnSpc>
            </a:pPr>
            <a:endParaRPr lang="en-US" sz="1600" dirty="0"/>
          </a:p>
        </p:txBody>
      </p:sp>
      <p:pic>
        <p:nvPicPr>
          <p:cNvPr id="31" name="Audio 30">
            <a:hlinkClick r:id="" action="ppaction://media"/>
            <a:extLst>
              <a:ext uri="{FF2B5EF4-FFF2-40B4-BE49-F238E27FC236}">
                <a16:creationId xmlns:a16="http://schemas.microsoft.com/office/drawing/2014/main" id="{0B31FC16-64BF-B1D0-634A-BB6471CB14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35070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116736">
        <p:fade/>
      </p:transition>
    </mc:Choice>
    <mc:Fallback>
      <p:transition spd="med" advTm="11673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recommendations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818FB8-A30A-E122-F29F-C88C245B9141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Consider different recruitment strategy</a:t>
            </a:r>
          </a:p>
          <a:p>
            <a:r>
              <a:rPr lang="en-GB" sz="3200" dirty="0"/>
              <a:t>Employee reward Scheme</a:t>
            </a:r>
          </a:p>
          <a:p>
            <a:r>
              <a:rPr lang="en-GB" sz="3200" dirty="0"/>
              <a:t>Build a brand that stands out amongst it competitors </a:t>
            </a:r>
          </a:p>
          <a:p>
            <a:r>
              <a:rPr lang="en-GB" sz="3200" dirty="0"/>
              <a:t>Recognise the power of remote working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AF173C0D-B6B9-70A6-DF06-1D077AF8F3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740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296036">
        <p:fade/>
      </p:transition>
    </mc:Choice>
    <mc:Fallback>
      <p:transition spd="med" advTm="29603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Short, medium and long term</a:t>
            </a:r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10DB850-67F9-7835-C61D-42FE09322564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4"/>
          <a:stretch>
            <a:fillRect/>
          </a:stretch>
        </p:blipFill>
        <p:spPr>
          <a:xfrm>
            <a:off x="812800" y="2257425"/>
            <a:ext cx="4978400" cy="28003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aphicFrame>
        <p:nvGraphicFramePr>
          <p:cNvPr id="9" name="Content Placeholder 8" descr="Vertical Box List diagram showing 3 groups arranged one below the other and bullet points are present under each group"/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3348127166"/>
              </p:ext>
            </p:extLst>
          </p:nvPr>
        </p:nvGraphicFramePr>
        <p:xfrm>
          <a:off x="6400800" y="1600200"/>
          <a:ext cx="4978400" cy="411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1C10078-7555-2106-2949-E582051DB32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54593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48702">
        <p:fade/>
      </p:transition>
    </mc:Choice>
    <mc:Fallback>
      <p:transition spd="med" advTm="4870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274638"/>
            <a:ext cx="10566400" cy="1143000"/>
          </a:xfrm>
        </p:spPr>
        <p:txBody>
          <a:bodyPr anchor="b">
            <a:normAutofit/>
          </a:bodyPr>
          <a:lstStyle/>
          <a:p>
            <a:r>
              <a:rPr lang="en-US" dirty="0"/>
              <a:t>conclusion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18C9854A-ECEA-641E-7B29-6FF7E701EA98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4"/>
          <a:srcRect l="10014" r="9528" b="-1"/>
          <a:stretch/>
        </p:blipFill>
        <p:spPr>
          <a:xfrm>
            <a:off x="812800" y="1600200"/>
            <a:ext cx="4978400" cy="4114800"/>
          </a:xfrm>
          <a:prstGeom prst="rect">
            <a:avLst/>
          </a:prstGeom>
          <a:noFill/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3834AC2-CCCC-AE94-5F5C-82B074CC152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400800" y="1600200"/>
            <a:ext cx="4978400" cy="4114800"/>
          </a:xfrm>
        </p:spPr>
        <p:txBody>
          <a:bodyPr>
            <a:normAutofit/>
          </a:bodyPr>
          <a:lstStyle/>
          <a:p>
            <a:r>
              <a:rPr lang="en-GB" dirty="0"/>
              <a:t>Working with Launchpad created a more efficient selection process</a:t>
            </a:r>
          </a:p>
          <a:p>
            <a:r>
              <a:rPr lang="en-GB" dirty="0"/>
              <a:t>Reducing recruitment time</a:t>
            </a:r>
          </a:p>
          <a:p>
            <a:r>
              <a:rPr lang="en-GB" dirty="0"/>
              <a:t>Improvement in job profiling and brand messaging resulted in positive affect</a:t>
            </a:r>
          </a:p>
          <a:p>
            <a:r>
              <a:rPr lang="en-GB" dirty="0"/>
              <a:t>Tui saw increase in better qualified attendees at their assessment centres</a:t>
            </a:r>
          </a:p>
          <a:p>
            <a:r>
              <a:rPr lang="en-GB" dirty="0"/>
              <a:t>Power of happy staff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059D6B2C-B818-BE65-C5A4-F0699E30F17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92768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159995">
        <p:fade/>
      </p:transition>
    </mc:Choice>
    <mc:Fallback>
      <p:transition spd="med" advTm="15999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4">
            <a:lum/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DCEB3-2855-8693-C35E-E1DACDE3B471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457200" lvl="1" indent="0">
              <a:buNone/>
            </a:pPr>
            <a:endParaRPr lang="en-GB" sz="4400" b="1" dirty="0">
              <a:solidFill>
                <a:srgbClr val="002060"/>
              </a:solidFill>
            </a:endParaRPr>
          </a:p>
          <a:p>
            <a:pPr marL="457200" lvl="1" indent="0">
              <a:buNone/>
            </a:pPr>
            <a:endParaRPr lang="en-GB" sz="4400" b="1" dirty="0">
              <a:solidFill>
                <a:srgbClr val="002060"/>
              </a:solidFill>
            </a:endParaRPr>
          </a:p>
          <a:p>
            <a:pPr marL="457200" lvl="1" indent="0">
              <a:buNone/>
            </a:pPr>
            <a:r>
              <a:rPr lang="en-GB" sz="6000" b="1" dirty="0">
                <a:solidFill>
                  <a:schemeClr val="bg1"/>
                </a:solidFill>
              </a:rPr>
              <a:t>Thank You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3E5542C3-4998-518C-B9BA-333EEA1BB0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12432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2471">
        <p:fade/>
      </p:transition>
    </mc:Choice>
    <mc:Fallback>
      <p:transition spd="med" advTm="247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0BBC7-788B-F8C6-9276-1D6039BA40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D84CCF-0673-339F-BBF2-D31C6ADB2E4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12799" y="1600200"/>
            <a:ext cx="10566399" cy="4114800"/>
          </a:xfrm>
        </p:spPr>
        <p:txBody>
          <a:bodyPr>
            <a:normAutofit fontScale="92500" lnSpcReduction="20000"/>
          </a:bodyPr>
          <a:lstStyle/>
          <a:p>
            <a:r>
              <a:rPr lang="en-GB" sz="1900" dirty="0"/>
              <a:t>CIPD, 2022, ‘What is Recruitment’, [Online] Available at </a:t>
            </a:r>
            <a:r>
              <a:rPr lang="en-GB" sz="1900" dirty="0">
                <a:hlinkClick r:id="rId2"/>
              </a:rPr>
              <a:t>https://www.CIPD.co.uk</a:t>
            </a:r>
            <a:r>
              <a:rPr lang="en-GB" sz="1900" dirty="0"/>
              <a:t>, Accessed April 25</a:t>
            </a:r>
            <a:r>
              <a:rPr lang="en-GB" sz="1900" baseline="30000" dirty="0"/>
              <a:t>th</a:t>
            </a:r>
            <a:r>
              <a:rPr lang="en-GB" sz="1900" dirty="0"/>
              <a:t> 2022</a:t>
            </a:r>
          </a:p>
          <a:p>
            <a:r>
              <a:rPr lang="en-GB" sz="1900" dirty="0" err="1"/>
              <a:t>Ec.Europa</a:t>
            </a:r>
            <a:r>
              <a:rPr lang="en-GB" sz="1900" dirty="0"/>
              <a:t>, 2022, ‘How to Stand Out Amongst your Competitors in Recruitment’, [Online[ Available at </a:t>
            </a:r>
            <a:r>
              <a:rPr lang="en-GB" sz="1900" dirty="0">
                <a:hlinkClick r:id="rId3"/>
              </a:rPr>
              <a:t>https://www.ec.Europa.eu</a:t>
            </a:r>
            <a:r>
              <a:rPr lang="en-GB" sz="1900" dirty="0"/>
              <a:t>, Accessed April 25</a:t>
            </a:r>
            <a:r>
              <a:rPr lang="en-GB" sz="1900" baseline="30000" dirty="0"/>
              <a:t>th</a:t>
            </a:r>
            <a:r>
              <a:rPr lang="en-GB" sz="1900" dirty="0"/>
              <a:t> 2022</a:t>
            </a:r>
          </a:p>
          <a:p>
            <a:r>
              <a:rPr lang="en-GB" sz="1900" dirty="0"/>
              <a:t>Glass Door, 2021, ‘Recruitment Process Within The TUI Group’, [Online] Available at </a:t>
            </a:r>
            <a:r>
              <a:rPr lang="en-GB" sz="1900" dirty="0">
                <a:hlinkClick r:id="rId4"/>
              </a:rPr>
              <a:t>https://www.glassdoor.co.uk</a:t>
            </a:r>
            <a:r>
              <a:rPr lang="en-GB" sz="1900" dirty="0"/>
              <a:t>, Accessed April 23</a:t>
            </a:r>
            <a:r>
              <a:rPr lang="en-GB" sz="1900" baseline="30000" dirty="0"/>
              <a:t>rd</a:t>
            </a:r>
            <a:r>
              <a:rPr lang="en-GB" sz="1900" dirty="0"/>
              <a:t> 2022</a:t>
            </a:r>
          </a:p>
          <a:p>
            <a:r>
              <a:rPr lang="en-GB" sz="1900" dirty="0"/>
              <a:t>Hiring People, 2022, ‘Recruitment Strategies’, [Online] Available at: </a:t>
            </a:r>
            <a:r>
              <a:rPr lang="en-GB" sz="1900" dirty="0">
                <a:hlinkClick r:id="rId5"/>
              </a:rPr>
              <a:t>https://www.hiringpeople.co.uk</a:t>
            </a:r>
            <a:r>
              <a:rPr lang="en-GB" sz="1900" dirty="0"/>
              <a:t>, Accessed April 21</a:t>
            </a:r>
            <a:r>
              <a:rPr lang="en-GB" sz="1900" baseline="30000" dirty="0"/>
              <a:t>st</a:t>
            </a:r>
            <a:r>
              <a:rPr lang="en-GB" sz="1900" dirty="0"/>
              <a:t> 2022</a:t>
            </a:r>
          </a:p>
          <a:p>
            <a:r>
              <a:rPr lang="en-GB" sz="1900" dirty="0"/>
              <a:t>Launchpad Recruits, 2015, ‘Outsourcing Recruitment’, [Online] Available at: </a:t>
            </a:r>
            <a:r>
              <a:rPr lang="en-GB" sz="1900" dirty="0">
                <a:hlinkClick r:id="rId6"/>
              </a:rPr>
              <a:t>https://www.launchpadrecruits.com</a:t>
            </a:r>
            <a:r>
              <a:rPr lang="en-GB" sz="1900" dirty="0"/>
              <a:t>, Accessed April 24</a:t>
            </a:r>
            <a:r>
              <a:rPr lang="en-GB" sz="1900" baseline="30000" dirty="0"/>
              <a:t>th</a:t>
            </a:r>
            <a:r>
              <a:rPr lang="en-GB" sz="1900" dirty="0"/>
              <a:t> 2022</a:t>
            </a:r>
          </a:p>
          <a:p>
            <a:r>
              <a:rPr lang="en-GB" sz="1900" dirty="0"/>
              <a:t>Michael Page, 2021, ‘Outsourcing Recruitment’, [Online] Available at:               </a:t>
            </a:r>
            <a:r>
              <a:rPr lang="en-GB" sz="1900" dirty="0">
                <a:hlinkClick r:id="rId7"/>
              </a:rPr>
              <a:t>https://www.michaelpage,co,uk</a:t>
            </a:r>
            <a:r>
              <a:rPr lang="en-GB" sz="1900" dirty="0"/>
              <a:t>,           Accessed April 24</a:t>
            </a:r>
            <a:r>
              <a:rPr lang="en-GB" sz="1900" baseline="30000" dirty="0"/>
              <a:t>th</a:t>
            </a:r>
            <a:r>
              <a:rPr lang="en-GB" sz="1900" dirty="0"/>
              <a:t> 2022</a:t>
            </a:r>
          </a:p>
          <a:p>
            <a:r>
              <a:rPr lang="en-GB" sz="1900" dirty="0"/>
              <a:t>Page Up People, 2021, ‘Recruitment Strategies’,[Online] Available at: </a:t>
            </a:r>
            <a:r>
              <a:rPr lang="en-GB" sz="1900" dirty="0">
                <a:hlinkClick r:id="rId8"/>
              </a:rPr>
              <a:t>https://www.pageuppeople.com</a:t>
            </a:r>
            <a:r>
              <a:rPr lang="en-GB" sz="1900" dirty="0"/>
              <a:t>, Accessed April 21</a:t>
            </a:r>
            <a:r>
              <a:rPr lang="en-GB" sz="1900" baseline="30000" dirty="0"/>
              <a:t>st</a:t>
            </a:r>
            <a:r>
              <a:rPr lang="en-GB" sz="1900" dirty="0"/>
              <a:t> 2022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6356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1C6B8E-D0F5-D945-F433-D6A07CAEAF8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12800" y="1600200"/>
            <a:ext cx="11379200" cy="4114800"/>
          </a:xfrm>
        </p:spPr>
        <p:txBody>
          <a:bodyPr/>
          <a:lstStyle/>
          <a:p>
            <a:r>
              <a:rPr lang="en-GB" sz="1600" dirty="0"/>
              <a:t>Reward Gateway, 2022, ‘Benefits of Reward Working’, [Online] Available at: </a:t>
            </a:r>
            <a:r>
              <a:rPr lang="en-GB" sz="1600" dirty="0">
                <a:hlinkClick r:id="rId2"/>
              </a:rPr>
              <a:t>https://www.rewardgateway.com</a:t>
            </a:r>
            <a:r>
              <a:rPr lang="en-GB" sz="1600" dirty="0"/>
              <a:t>, Accessed April 25</a:t>
            </a:r>
            <a:r>
              <a:rPr lang="en-GB" sz="1600" baseline="30000" dirty="0"/>
              <a:t>th</a:t>
            </a:r>
            <a:r>
              <a:rPr lang="en-GB" sz="1600" dirty="0"/>
              <a:t> 2022</a:t>
            </a:r>
          </a:p>
          <a:p>
            <a:r>
              <a:rPr lang="en-GB" sz="1600" dirty="0"/>
              <a:t>Tui Group, 2021, ‘Who are The TUI Group’, [Online] Available at: </a:t>
            </a:r>
            <a:r>
              <a:rPr lang="en-GB" sz="1600" dirty="0">
                <a:hlinkClick r:id="rId3"/>
              </a:rPr>
              <a:t>https://www.tuigroup.com</a:t>
            </a:r>
            <a:r>
              <a:rPr lang="en-GB" sz="1600" dirty="0"/>
              <a:t>, Accessed April 23</a:t>
            </a:r>
            <a:r>
              <a:rPr lang="en-GB" sz="1600" baseline="30000" dirty="0"/>
              <a:t>rd</a:t>
            </a:r>
            <a:r>
              <a:rPr lang="en-GB" sz="1600" dirty="0"/>
              <a:t> 2022</a:t>
            </a:r>
          </a:p>
          <a:p>
            <a:r>
              <a:rPr lang="en-GB" sz="1600" dirty="0"/>
              <a:t>Tui Group, 2021, ‘HR Department within TUI Group’, [Online] Available at: </a:t>
            </a:r>
            <a:r>
              <a:rPr lang="en-GB" sz="1600" dirty="0">
                <a:hlinkClick r:id="rId4"/>
              </a:rPr>
              <a:t>https://www.tuiroup.com</a:t>
            </a:r>
            <a:r>
              <a:rPr lang="en-GB" sz="1600" dirty="0"/>
              <a:t>, Accessed April 23</a:t>
            </a:r>
            <a:r>
              <a:rPr lang="en-GB" sz="1600" baseline="30000" dirty="0"/>
              <a:t>rd</a:t>
            </a:r>
            <a:r>
              <a:rPr lang="en-GB" sz="1600" dirty="0"/>
              <a:t> 2022</a:t>
            </a:r>
          </a:p>
          <a:p>
            <a:r>
              <a:rPr lang="en-GB" sz="1600" dirty="0"/>
              <a:t>Tui Group, 2019, ‘TUI Sustainable Tourism’, [Online] Available at </a:t>
            </a:r>
            <a:r>
              <a:rPr lang="en-GB" sz="1600" dirty="0">
                <a:hlinkClick r:id="rId3"/>
              </a:rPr>
              <a:t>https://www.tuigroup.com</a:t>
            </a:r>
            <a:r>
              <a:rPr lang="en-GB" sz="1600" dirty="0"/>
              <a:t>, Accessed April 23</a:t>
            </a:r>
            <a:r>
              <a:rPr lang="en-GB" sz="1600" baseline="30000" dirty="0"/>
              <a:t>rd</a:t>
            </a:r>
            <a:r>
              <a:rPr lang="en-GB" sz="1600" dirty="0"/>
              <a:t> 2022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6182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cean design templat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 panose="020B0604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>
    <a:spDef>
      <a:spPr/>
      <a:bodyPr rtlCol="0" anchor="ctr"/>
      <a:lstStyle>
        <a:defPPr algn="ctr">
          <a:defRPr dirty="0"/>
        </a:defPPr>
      </a:lstStyle>
      <a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a:style>
    </a:spDef>
    <a:lnDef>
      <a:spPr/>
      <a:bodyPr/>
      <a:lstStyle/>
      <a:style>
        <a:lnRef idx="1">
          <a:schemeClr val="accent2"/>
        </a:lnRef>
        <a:fillRef idx="0">
          <a:schemeClr val="accent2"/>
        </a:fillRef>
        <a:effectRef idx="0">
          <a:schemeClr val="accent2"/>
        </a:effectRef>
        <a:fontRef idx="minor">
          <a:schemeClr val="tx1"/>
        </a:fontRef>
      </a:style>
    </a:lnDef>
    <a:txDef>
      <a:spPr>
        <a:noFill/>
        <a:ln>
          <a:solidFill>
            <a:schemeClr val="accent1">
              <a:lumMod val="20000"/>
              <a:lumOff val="80000"/>
            </a:schemeClr>
          </a:solidFill>
        </a:ln>
      </a:spPr>
      <a:bodyPr wrap="square" rtlCol="0" anchor="ctr" anchorCtr="1">
        <a:spAutoFit/>
      </a:bodyPr>
      <a:lstStyle>
        <a:defPPr>
          <a:defRPr dirty="0"/>
        </a:defPPr>
      </a:lstStyle>
    </a:txDef>
  </a:objectDefaults>
  <a:extraClrSchemeLst/>
  <a:extLst>
    <a:ext uri="{05A4C25C-085E-4340-85A3-A5531E510DB2}">
      <thm15:themeFamily xmlns:thm15="http://schemas.microsoft.com/office/thememl/2012/main" name="Ocean design template.potx" id="{A725F50D-036D-42E9-8BE4-5E8C740686A1}" vid="{2BF94DBE-E897-41AE-BC8D-5738C7ADC27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 panose="020B0604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 panose="020B0604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Ocean design template</Template>
  <TotalTime>1442</TotalTime>
  <Words>540</Words>
  <Application>Microsoft Office PowerPoint</Application>
  <PresentationFormat>Widescreen</PresentationFormat>
  <Paragraphs>50</Paragraphs>
  <Slides>8</Slides>
  <Notes>1</Notes>
  <HiddenSlides>0</HiddenSlides>
  <MMClips>5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0" baseType="lpstr">
      <vt:lpstr>Arial</vt:lpstr>
      <vt:lpstr>Ocean design template</vt:lpstr>
      <vt:lpstr>    Human Resources Management (BMmB7007)  </vt:lpstr>
      <vt:lpstr>PowerPoint Presentation</vt:lpstr>
      <vt:lpstr>recommendations</vt:lpstr>
      <vt:lpstr>Short, medium and long term</vt:lpstr>
      <vt:lpstr>conclusion</vt:lpstr>
      <vt:lpstr>PowerPoint Presentation</vt:lpstr>
      <vt:lpstr>References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Human Resources Management (BMmB7007)  </dc:title>
  <dc:creator>kyle</dc:creator>
  <cp:lastModifiedBy>kyle</cp:lastModifiedBy>
  <cp:revision>4</cp:revision>
  <dcterms:created xsi:type="dcterms:W3CDTF">2022-05-01T09:40:05Z</dcterms:created>
  <dcterms:modified xsi:type="dcterms:W3CDTF">2022-05-27T11:07:14Z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  <property fmtid="{D5CDD505-2E9C-101B-9397-08002B2CF9AE}" pid="3" name="Order">
    <vt:r8>74065000</vt:r8>
  </property>
  <property fmtid="{D5CDD505-2E9C-101B-9397-08002B2CF9AE}" pid="4" name="HiddenCategoryTags">
    <vt:lpwstr/>
  </property>
  <property fmtid="{D5CDD505-2E9C-101B-9397-08002B2CF9AE}" pid="5" name="InternalTags">
    <vt:lpwstr/>
  </property>
  <property fmtid="{D5CDD505-2E9C-101B-9397-08002B2CF9AE}" pid="6" name="FeatureTags">
    <vt:lpwstr/>
  </property>
  <property fmtid="{D5CDD505-2E9C-101B-9397-08002B2CF9AE}" pid="7" name="LocalizationTags">
    <vt:lpwstr/>
  </property>
  <property fmtid="{D5CDD505-2E9C-101B-9397-08002B2CF9AE}" pid="8" name="CategoryTags">
    <vt:lpwstr/>
  </property>
  <property fmtid="{D5CDD505-2E9C-101B-9397-08002B2CF9AE}" pid="9" name="Applications">
    <vt:lpwstr/>
  </property>
  <property fmtid="{D5CDD505-2E9C-101B-9397-08002B2CF9AE}" pid="10" name="CampaignTags">
    <vt:lpwstr/>
  </property>
  <property fmtid="{D5CDD505-2E9C-101B-9397-08002B2CF9AE}" pid="11" name="ScenarioTags">
    <vt:lpwstr/>
  </property>
</Properties>
</file>