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2" r:id="rId3"/>
  </p:sldMasterIdLst>
  <p:sldIdLst>
    <p:sldId id="264" r:id="rId4"/>
    <p:sldId id="266" r:id="rId5"/>
    <p:sldId id="26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08" y="2125980"/>
            <a:ext cx="10367831" cy="723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617" y="3840480"/>
            <a:ext cx="853821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621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246671"/>
          </a:xfrm>
        </p:spPr>
        <p:txBody>
          <a:bodyPr lIns="0" tIns="0" rIns="0" bIns="0"/>
          <a:lstStyle>
            <a:lvl1pPr>
              <a:defRPr sz="1603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3392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246671"/>
          </a:xfrm>
        </p:spPr>
        <p:txBody>
          <a:bodyPr lIns="0" tIns="0" rIns="0" bIns="0"/>
          <a:lstStyle>
            <a:lvl1pPr>
              <a:defRPr sz="1603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872" y="1577340"/>
            <a:ext cx="53058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1685" y="1577340"/>
            <a:ext cx="53058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55854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246671"/>
          </a:xfrm>
        </p:spPr>
        <p:txBody>
          <a:bodyPr lIns="0" tIns="0" rIns="0" bIns="0"/>
          <a:lstStyle>
            <a:lvl1pPr>
              <a:defRPr sz="1603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02331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16329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Holder 2"/>
          <p:cNvSpPr>
            <a:spLocks noGrp="1"/>
          </p:cNvSpPr>
          <p:nvPr>
            <p:ph type="ctrTitle"/>
          </p:nvPr>
        </p:nvSpPr>
        <p:spPr>
          <a:xfrm>
            <a:off x="914808" y="2125980"/>
            <a:ext cx="10367831" cy="723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1048601" name="Holder 3"/>
          <p:cNvSpPr>
            <a:spLocks noGrp="1"/>
          </p:cNvSpPr>
          <p:nvPr>
            <p:ph type="subTitle" idx="4"/>
          </p:nvPr>
        </p:nvSpPr>
        <p:spPr>
          <a:xfrm>
            <a:off x="1829617" y="3840480"/>
            <a:ext cx="853821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1048602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048603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1048604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927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246671"/>
          </a:xfrm>
        </p:spPr>
        <p:txBody>
          <a:bodyPr lIns="0" tIns="0" rIns="0" bIns="0"/>
          <a:lstStyle>
            <a:lvl1pPr>
              <a:defRPr sz="1603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104858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104858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04858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104858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96257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246671"/>
          </a:xfrm>
        </p:spPr>
        <p:txBody>
          <a:bodyPr lIns="0" tIns="0" rIns="0" bIns="0"/>
          <a:lstStyle>
            <a:lvl1pPr>
              <a:defRPr sz="1603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1048606" name="Holder 3"/>
          <p:cNvSpPr>
            <a:spLocks noGrp="1"/>
          </p:cNvSpPr>
          <p:nvPr>
            <p:ph sz="half" idx="2"/>
          </p:nvPr>
        </p:nvSpPr>
        <p:spPr>
          <a:xfrm>
            <a:off x="609872" y="1577340"/>
            <a:ext cx="53058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1048607" name="Holder 4"/>
          <p:cNvSpPr>
            <a:spLocks noGrp="1"/>
          </p:cNvSpPr>
          <p:nvPr>
            <p:ph sz="half" idx="3"/>
          </p:nvPr>
        </p:nvSpPr>
        <p:spPr>
          <a:xfrm>
            <a:off x="6281685" y="1577340"/>
            <a:ext cx="53058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1048608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048609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1048610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30011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246671"/>
          </a:xfrm>
        </p:spPr>
        <p:txBody>
          <a:bodyPr lIns="0" tIns="0" rIns="0" bIns="0"/>
          <a:lstStyle>
            <a:lvl1pPr>
              <a:defRPr sz="1603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1048612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048613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1048614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07185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048616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1048617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9355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60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2724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3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8579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781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952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3022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6645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4318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058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177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320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220050" y="190013"/>
            <a:ext cx="9760682" cy="5890602"/>
          </a:xfrm>
          <a:custGeom>
            <a:avLst/>
            <a:gdLst/>
            <a:ahLst/>
            <a:cxnLst/>
            <a:rect l="l" t="t" r="r" b="b"/>
            <a:pathLst>
              <a:path w="11377295" h="17268190">
                <a:moveTo>
                  <a:pt x="11376978" y="96989"/>
                </a:moveTo>
                <a:lnTo>
                  <a:pt x="11279988" y="96989"/>
                </a:lnTo>
                <a:lnTo>
                  <a:pt x="11279988" y="17171645"/>
                </a:lnTo>
                <a:lnTo>
                  <a:pt x="11376978" y="17171645"/>
                </a:lnTo>
                <a:lnTo>
                  <a:pt x="11376978" y="96989"/>
                </a:lnTo>
                <a:close/>
              </a:path>
              <a:path w="11377295" h="17268190">
                <a:moveTo>
                  <a:pt x="11376978" y="0"/>
                </a:moveTo>
                <a:lnTo>
                  <a:pt x="0" y="0"/>
                </a:lnTo>
                <a:lnTo>
                  <a:pt x="0" y="96520"/>
                </a:lnTo>
                <a:lnTo>
                  <a:pt x="0" y="17171670"/>
                </a:lnTo>
                <a:lnTo>
                  <a:pt x="0" y="17268190"/>
                </a:lnTo>
                <a:lnTo>
                  <a:pt x="11376978" y="17268190"/>
                </a:lnTo>
                <a:lnTo>
                  <a:pt x="11376978" y="17171670"/>
                </a:lnTo>
                <a:lnTo>
                  <a:pt x="96989" y="17171670"/>
                </a:lnTo>
                <a:lnTo>
                  <a:pt x="96989" y="96520"/>
                </a:lnTo>
                <a:lnTo>
                  <a:pt x="11376978" y="96520"/>
                </a:lnTo>
                <a:lnTo>
                  <a:pt x="11376978" y="0"/>
                </a:lnTo>
                <a:close/>
              </a:path>
            </a:pathLst>
          </a:custGeom>
          <a:solidFill>
            <a:srgbClr val="E6C362"/>
          </a:solidFill>
        </p:spPr>
        <p:txBody>
          <a:bodyPr wrap="square" lIns="0" tIns="0" rIns="0" bIns="0" rtlCol="0"/>
          <a:lstStyle/>
          <a:p>
            <a:endParaRPr sz="614"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80672" y="276700"/>
            <a:ext cx="1045274" cy="41562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723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872" y="1577340"/>
            <a:ext cx="1097770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132" y="6377941"/>
            <a:ext cx="390318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872" y="6377941"/>
            <a:ext cx="280541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2163" y="6377941"/>
            <a:ext cx="280541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818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155951">
        <a:defRPr>
          <a:latin typeface="+mn-lt"/>
          <a:ea typeface="+mn-ea"/>
          <a:cs typeface="+mn-cs"/>
        </a:defRPr>
      </a:lvl2pPr>
      <a:lvl3pPr marL="311902">
        <a:defRPr>
          <a:latin typeface="+mn-lt"/>
          <a:ea typeface="+mn-ea"/>
          <a:cs typeface="+mn-cs"/>
        </a:defRPr>
      </a:lvl3pPr>
      <a:lvl4pPr marL="467853">
        <a:defRPr>
          <a:latin typeface="+mn-lt"/>
          <a:ea typeface="+mn-ea"/>
          <a:cs typeface="+mn-cs"/>
        </a:defRPr>
      </a:lvl4pPr>
      <a:lvl5pPr marL="623804">
        <a:defRPr>
          <a:latin typeface="+mn-lt"/>
          <a:ea typeface="+mn-ea"/>
          <a:cs typeface="+mn-cs"/>
        </a:defRPr>
      </a:lvl5pPr>
      <a:lvl6pPr marL="779755">
        <a:defRPr>
          <a:latin typeface="+mn-lt"/>
          <a:ea typeface="+mn-ea"/>
          <a:cs typeface="+mn-cs"/>
        </a:defRPr>
      </a:lvl6pPr>
      <a:lvl7pPr marL="935706">
        <a:defRPr>
          <a:latin typeface="+mn-lt"/>
          <a:ea typeface="+mn-ea"/>
          <a:cs typeface="+mn-cs"/>
        </a:defRPr>
      </a:lvl7pPr>
      <a:lvl8pPr marL="1091656">
        <a:defRPr>
          <a:latin typeface="+mn-lt"/>
          <a:ea typeface="+mn-ea"/>
          <a:cs typeface="+mn-cs"/>
        </a:defRPr>
      </a:lvl8pPr>
      <a:lvl9pPr marL="124760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155951">
        <a:defRPr>
          <a:latin typeface="+mn-lt"/>
          <a:ea typeface="+mn-ea"/>
          <a:cs typeface="+mn-cs"/>
        </a:defRPr>
      </a:lvl2pPr>
      <a:lvl3pPr marL="311902">
        <a:defRPr>
          <a:latin typeface="+mn-lt"/>
          <a:ea typeface="+mn-ea"/>
          <a:cs typeface="+mn-cs"/>
        </a:defRPr>
      </a:lvl3pPr>
      <a:lvl4pPr marL="467853">
        <a:defRPr>
          <a:latin typeface="+mn-lt"/>
          <a:ea typeface="+mn-ea"/>
          <a:cs typeface="+mn-cs"/>
        </a:defRPr>
      </a:lvl4pPr>
      <a:lvl5pPr marL="623804">
        <a:defRPr>
          <a:latin typeface="+mn-lt"/>
          <a:ea typeface="+mn-ea"/>
          <a:cs typeface="+mn-cs"/>
        </a:defRPr>
      </a:lvl5pPr>
      <a:lvl6pPr marL="779755">
        <a:defRPr>
          <a:latin typeface="+mn-lt"/>
          <a:ea typeface="+mn-ea"/>
          <a:cs typeface="+mn-cs"/>
        </a:defRPr>
      </a:lvl6pPr>
      <a:lvl7pPr marL="935706">
        <a:defRPr>
          <a:latin typeface="+mn-lt"/>
          <a:ea typeface="+mn-ea"/>
          <a:cs typeface="+mn-cs"/>
        </a:defRPr>
      </a:lvl7pPr>
      <a:lvl8pPr marL="1091656">
        <a:defRPr>
          <a:latin typeface="+mn-lt"/>
          <a:ea typeface="+mn-ea"/>
          <a:cs typeface="+mn-cs"/>
        </a:defRPr>
      </a:lvl8pPr>
      <a:lvl9pPr marL="1247607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bg object 16"/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320" cy="6858000"/>
          </a:xfrm>
          <a:prstGeom prst="rect">
            <a:avLst/>
          </a:prstGeom>
        </p:spPr>
      </p:pic>
      <p:sp>
        <p:nvSpPr>
          <p:cNvPr id="1048576" name="bg object 17"/>
          <p:cNvSpPr/>
          <p:nvPr/>
        </p:nvSpPr>
        <p:spPr>
          <a:xfrm>
            <a:off x="1220050" y="190013"/>
            <a:ext cx="9760682" cy="5890602"/>
          </a:xfrm>
          <a:custGeom>
            <a:avLst/>
            <a:gdLst/>
            <a:ahLst/>
            <a:cxnLst/>
            <a:rect l="l" t="t" r="r" b="b"/>
            <a:pathLst>
              <a:path w="11377295" h="17268190">
                <a:moveTo>
                  <a:pt x="11376978" y="96989"/>
                </a:moveTo>
                <a:lnTo>
                  <a:pt x="11279988" y="96989"/>
                </a:lnTo>
                <a:lnTo>
                  <a:pt x="11279988" y="17171645"/>
                </a:lnTo>
                <a:lnTo>
                  <a:pt x="11376978" y="17171645"/>
                </a:lnTo>
                <a:lnTo>
                  <a:pt x="11376978" y="96989"/>
                </a:lnTo>
                <a:close/>
              </a:path>
              <a:path w="11377295" h="17268190">
                <a:moveTo>
                  <a:pt x="11376978" y="0"/>
                </a:moveTo>
                <a:lnTo>
                  <a:pt x="0" y="0"/>
                </a:lnTo>
                <a:lnTo>
                  <a:pt x="0" y="96520"/>
                </a:lnTo>
                <a:lnTo>
                  <a:pt x="0" y="17171670"/>
                </a:lnTo>
                <a:lnTo>
                  <a:pt x="0" y="17268190"/>
                </a:lnTo>
                <a:lnTo>
                  <a:pt x="11376978" y="17268190"/>
                </a:lnTo>
                <a:lnTo>
                  <a:pt x="11376978" y="17171670"/>
                </a:lnTo>
                <a:lnTo>
                  <a:pt x="96989" y="17171670"/>
                </a:lnTo>
                <a:lnTo>
                  <a:pt x="96989" y="96520"/>
                </a:lnTo>
                <a:lnTo>
                  <a:pt x="11376978" y="96520"/>
                </a:lnTo>
                <a:lnTo>
                  <a:pt x="11376978" y="0"/>
                </a:lnTo>
                <a:close/>
              </a:path>
            </a:pathLst>
          </a:custGeom>
          <a:solidFill>
            <a:srgbClr val="E6C362"/>
          </a:solidFill>
        </p:spPr>
        <p:txBody>
          <a:bodyPr wrap="square" lIns="0" tIns="0" rIns="0" bIns="0" rtlCol="0"/>
          <a:lstStyle/>
          <a:p>
            <a:endParaRPr sz="614"/>
          </a:p>
        </p:txBody>
      </p:sp>
      <p:pic>
        <p:nvPicPr>
          <p:cNvPr id="2097153" name="bg object 18"/>
          <p:cNvPicPr>
            <a:picLocks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80672" y="276700"/>
            <a:ext cx="1045274" cy="415625"/>
          </a:xfrm>
          <a:prstGeom prst="rect">
            <a:avLst/>
          </a:prstGeom>
        </p:spPr>
      </p:pic>
      <p:sp>
        <p:nvSpPr>
          <p:cNvPr id="1048577" name="Holder 2"/>
          <p:cNvSpPr>
            <a:spLocks noGrp="1"/>
          </p:cNvSpPr>
          <p:nvPr>
            <p:ph type="title"/>
          </p:nvPr>
        </p:nvSpPr>
        <p:spPr>
          <a:xfrm>
            <a:off x="1743634" y="321384"/>
            <a:ext cx="8710180" cy="723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1048578" name="Holder 3"/>
          <p:cNvSpPr>
            <a:spLocks noGrp="1"/>
          </p:cNvSpPr>
          <p:nvPr>
            <p:ph type="body" idx="1"/>
          </p:nvPr>
        </p:nvSpPr>
        <p:spPr>
          <a:xfrm>
            <a:off x="609872" y="1577340"/>
            <a:ext cx="1097770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1048579" name="Holder 4"/>
          <p:cNvSpPr>
            <a:spLocks noGrp="1"/>
          </p:cNvSpPr>
          <p:nvPr>
            <p:ph type="ftr" sz="quarter" idx="5"/>
          </p:nvPr>
        </p:nvSpPr>
        <p:spPr>
          <a:xfrm>
            <a:off x="4147132" y="6377941"/>
            <a:ext cx="390318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048580" name="Holder 5"/>
          <p:cNvSpPr>
            <a:spLocks noGrp="1"/>
          </p:cNvSpPr>
          <p:nvPr>
            <p:ph type="dt" sz="half" idx="6"/>
          </p:nvPr>
        </p:nvSpPr>
        <p:spPr>
          <a:xfrm>
            <a:off x="609872" y="6377941"/>
            <a:ext cx="280541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6/9/2023</a:t>
            </a:fld>
            <a:endParaRPr lang="en-US"/>
          </a:p>
        </p:txBody>
      </p:sp>
      <p:sp>
        <p:nvSpPr>
          <p:cNvPr id="1048581" name="Holder 6"/>
          <p:cNvSpPr>
            <a:spLocks noGrp="1"/>
          </p:cNvSpPr>
          <p:nvPr>
            <p:ph type="sldNum" sz="quarter" idx="7"/>
          </p:nvPr>
        </p:nvSpPr>
        <p:spPr>
          <a:xfrm>
            <a:off x="8782163" y="6377941"/>
            <a:ext cx="280541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0907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155951">
        <a:defRPr>
          <a:latin typeface="+mn-lt"/>
          <a:ea typeface="+mn-ea"/>
          <a:cs typeface="+mn-cs"/>
        </a:defRPr>
      </a:lvl2pPr>
      <a:lvl3pPr marL="311902">
        <a:defRPr>
          <a:latin typeface="+mn-lt"/>
          <a:ea typeface="+mn-ea"/>
          <a:cs typeface="+mn-cs"/>
        </a:defRPr>
      </a:lvl3pPr>
      <a:lvl4pPr marL="467853">
        <a:defRPr>
          <a:latin typeface="+mn-lt"/>
          <a:ea typeface="+mn-ea"/>
          <a:cs typeface="+mn-cs"/>
        </a:defRPr>
      </a:lvl4pPr>
      <a:lvl5pPr marL="623804">
        <a:defRPr>
          <a:latin typeface="+mn-lt"/>
          <a:ea typeface="+mn-ea"/>
          <a:cs typeface="+mn-cs"/>
        </a:defRPr>
      </a:lvl5pPr>
      <a:lvl6pPr marL="779755">
        <a:defRPr>
          <a:latin typeface="+mn-lt"/>
          <a:ea typeface="+mn-ea"/>
          <a:cs typeface="+mn-cs"/>
        </a:defRPr>
      </a:lvl6pPr>
      <a:lvl7pPr marL="935706">
        <a:defRPr>
          <a:latin typeface="+mn-lt"/>
          <a:ea typeface="+mn-ea"/>
          <a:cs typeface="+mn-cs"/>
        </a:defRPr>
      </a:lvl7pPr>
      <a:lvl8pPr marL="1091656">
        <a:defRPr>
          <a:latin typeface="+mn-lt"/>
          <a:ea typeface="+mn-ea"/>
          <a:cs typeface="+mn-cs"/>
        </a:defRPr>
      </a:lvl8pPr>
      <a:lvl9pPr marL="1247607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155951">
        <a:defRPr>
          <a:latin typeface="+mn-lt"/>
          <a:ea typeface="+mn-ea"/>
          <a:cs typeface="+mn-cs"/>
        </a:defRPr>
      </a:lvl2pPr>
      <a:lvl3pPr marL="311902">
        <a:defRPr>
          <a:latin typeface="+mn-lt"/>
          <a:ea typeface="+mn-ea"/>
          <a:cs typeface="+mn-cs"/>
        </a:defRPr>
      </a:lvl3pPr>
      <a:lvl4pPr marL="467853">
        <a:defRPr>
          <a:latin typeface="+mn-lt"/>
          <a:ea typeface="+mn-ea"/>
          <a:cs typeface="+mn-cs"/>
        </a:defRPr>
      </a:lvl4pPr>
      <a:lvl5pPr marL="623804">
        <a:defRPr>
          <a:latin typeface="+mn-lt"/>
          <a:ea typeface="+mn-ea"/>
          <a:cs typeface="+mn-cs"/>
        </a:defRPr>
      </a:lvl5pPr>
      <a:lvl6pPr marL="779755">
        <a:defRPr>
          <a:latin typeface="+mn-lt"/>
          <a:ea typeface="+mn-ea"/>
          <a:cs typeface="+mn-cs"/>
        </a:defRPr>
      </a:lvl6pPr>
      <a:lvl7pPr marL="935706">
        <a:defRPr>
          <a:latin typeface="+mn-lt"/>
          <a:ea typeface="+mn-ea"/>
          <a:cs typeface="+mn-cs"/>
        </a:defRPr>
      </a:lvl7pPr>
      <a:lvl8pPr marL="1091656">
        <a:defRPr>
          <a:latin typeface="+mn-lt"/>
          <a:ea typeface="+mn-ea"/>
          <a:cs typeface="+mn-cs"/>
        </a:defRPr>
      </a:lvl8pPr>
      <a:lvl9pPr marL="1247607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F2636-7014-4CA5-849B-CAC5D6A5D562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38217-ECC9-4905-A7EC-2637344C53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921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6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B3F00-2FEC-24D2-40A0-BA236BC267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669009"/>
            <a:ext cx="9144000" cy="5347541"/>
          </a:xfrm>
        </p:spPr>
        <p:txBody>
          <a:bodyPr>
            <a:noAutofit/>
          </a:bodyPr>
          <a:lstStyle/>
          <a:p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BREAKFAST</a:t>
            </a:r>
            <a:r>
              <a:rPr lang="en-US" sz="2800" b="1" dirty="0"/>
              <a:t>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BOARD </a:t>
            </a:r>
            <a:br>
              <a:rPr lang="en-US" sz="2800" dirty="0"/>
            </a:br>
            <a:r>
              <a:rPr lang="en-US" sz="2800" dirty="0"/>
              <a:t>									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Foreign Languages and Cultural Awareness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Maria Magdalena Radu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Student id: 2126508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BMIH5003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Module tutor: Rodrigo F. Aguilera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25B18E-49FC-060D-644B-9EBFAFB335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69909" y="4960321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56E228-1729-93BD-ACFB-4AA9714A3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0739535" y="94866"/>
            <a:ext cx="1276636" cy="6440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1400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object 2"/>
          <p:cNvSpPr txBox="1">
            <a:spLocks noGrp="1"/>
          </p:cNvSpPr>
          <p:nvPr>
            <p:ph type="title"/>
          </p:nvPr>
        </p:nvSpPr>
        <p:spPr>
          <a:xfrm>
            <a:off x="4365399" y="321384"/>
            <a:ext cx="4186725" cy="251045"/>
          </a:xfrm>
          <a:prstGeom prst="rect">
            <a:avLst/>
          </a:prstGeom>
        </p:spPr>
        <p:txBody>
          <a:bodyPr vert="horz" wrap="square" lIns="0" tIns="4332" rIns="0" bIns="0" rtlCol="0">
            <a:spAutoFit/>
          </a:bodyPr>
          <a:lstStyle/>
          <a:p>
            <a:pPr marL="413053">
              <a:spcBef>
                <a:spcPts val="34"/>
              </a:spcBef>
            </a:pPr>
            <a:r>
              <a:rPr lang="en-GB" sz="1600" u="sng" spc="30" dirty="0">
                <a:latin typeface="Times New Roman"/>
                <a:cs typeface="Times New Roman"/>
              </a:rPr>
              <a:t>PETIT-DÉJEUNER AVEC BAGUETTE</a:t>
            </a:r>
            <a:endParaRPr u="sng" spc="24" dirty="0"/>
          </a:p>
        </p:txBody>
      </p:sp>
      <p:sp>
        <p:nvSpPr>
          <p:cNvPr id="1048589" name="object 4"/>
          <p:cNvSpPr txBox="1"/>
          <p:nvPr/>
        </p:nvSpPr>
        <p:spPr>
          <a:xfrm>
            <a:off x="3801980" y="1232050"/>
            <a:ext cx="2025576" cy="989041"/>
          </a:xfrm>
          <a:prstGeom prst="rect">
            <a:avLst/>
          </a:prstGeom>
        </p:spPr>
        <p:txBody>
          <a:bodyPr vert="horz" wrap="square" lIns="0" tIns="4116" rIns="0" bIns="0" rtlCol="0">
            <a:spAutoFit/>
          </a:bodyPr>
          <a:lstStyle/>
          <a:p>
            <a:pPr marL="4115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Salade de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patates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douces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pour 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petit-déjeuner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(patate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douce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rôtie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fromage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composé,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pignons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pin,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vinaigrette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citron)</a:t>
            </a:r>
            <a:endParaRPr kumimoji="0" lang="en-IN" sz="800" b="0" i="0" u="none" strike="noStrike" kern="1200" cap="none" spc="14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115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Salade de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grenade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(bébés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épinards,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laitue,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bacon,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grenade,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vinaigrette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citron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lang="en-IN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115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Salade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quinoa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baies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(quinoa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bouilli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baies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sauvages,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sucre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broyé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vigne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balsamique)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48591" name="object 6"/>
          <p:cNvSpPr txBox="1"/>
          <p:nvPr/>
        </p:nvSpPr>
        <p:spPr>
          <a:xfrm>
            <a:off x="3755290" y="2471547"/>
            <a:ext cx="2025576" cy="1389870"/>
          </a:xfrm>
          <a:prstGeom prst="rect">
            <a:avLst/>
          </a:prstGeom>
        </p:spPr>
        <p:txBody>
          <a:bodyPr vert="horz" wrap="square" lIns="0" tIns="35308" rIns="0" bIns="0" rtlCol="0">
            <a:spAutoFit/>
          </a:bodyPr>
          <a:lstStyle/>
          <a:p>
            <a:pPr marL="278112" marR="0" lvl="0" indent="0" algn="just" defTabSz="311902" rtl="0" eaLnBrk="1" fontAlgn="auto" latinLnBrk="0" hangingPunct="1">
              <a:lnSpc>
                <a:spcPct val="100000"/>
              </a:lnSpc>
              <a:spcBef>
                <a:spcPts val="27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sz="800" b="1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1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CHAUD</a:t>
            </a:r>
            <a:r>
              <a:rPr kumimoji="0" sz="800" b="1" i="0" u="none" strike="noStrike" kern="1200" cap="none" spc="18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lang="en-IN" sz="800" b="1" i="0" u="none" strike="noStrike" kern="1200" cap="none" spc="18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5125" marR="22526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5125" marR="22526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Choix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d’œufs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(pochés,</a:t>
            </a:r>
            <a:r>
              <a:rPr kumimoji="0" sz="800" b="0" i="0" u="none" strike="noStrike" kern="1200" cap="none" spc="5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brouillés,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bouillis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332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Pain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doré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(pain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français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trempé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dans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pâte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œufs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frit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peu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profond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beurre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assaisonnements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multiples)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332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Crêpes</a:t>
            </a:r>
            <a:r>
              <a:rPr kumimoji="0" sz="800" b="0" i="0" u="none" strike="noStrike" kern="1200" cap="none" spc="4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(types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crêpes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sirop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d’érable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lang="en-IN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332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Choix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choux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croissants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(choux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salés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croissants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fourrés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viande,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œufs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légumes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5992" marR="2339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48592" name="object 7"/>
          <p:cNvSpPr txBox="1"/>
          <p:nvPr/>
        </p:nvSpPr>
        <p:spPr>
          <a:xfrm>
            <a:off x="6411135" y="2633603"/>
            <a:ext cx="2298463" cy="1384723"/>
          </a:xfrm>
          <a:prstGeom prst="rect">
            <a:avLst/>
          </a:prstGeom>
        </p:spPr>
        <p:txBody>
          <a:bodyPr vert="horz" wrap="square" lIns="0" tIns="26210" rIns="0" bIns="0" rtlCol="0">
            <a:spAutoFit/>
          </a:bodyPr>
          <a:lstStyle/>
          <a:p>
            <a:pPr marL="315151" marR="0" lvl="0" indent="0" algn="ctr" defTabSz="311902" rtl="0" eaLnBrk="1" fontAlgn="auto" latinLnBrk="0" hangingPunct="1">
              <a:lnSpc>
                <a:spcPct val="100000"/>
              </a:lnSpc>
              <a:spcBef>
                <a:spcPts val="20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CHEF'S</a:t>
            </a:r>
            <a:r>
              <a:rPr kumimoji="0" sz="800" b="1" i="0" u="none" strike="noStrike" kern="1200" cap="none" spc="-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1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SPECIAL</a:t>
            </a:r>
            <a:r>
              <a:rPr kumimoji="0" sz="800" b="1" i="0" u="none" strike="noStrike" kern="1200" cap="none" spc="-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lang="en-IN" sz="800" b="1" i="0" u="none" strike="noStrike" kern="1200" cap="none" spc="-9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315151" marR="0" lvl="0" indent="0" algn="ctr" defTabSz="311902" rtl="0" eaLnBrk="1" fontAlgn="auto" latinLnBrk="0" hangingPunct="1">
              <a:lnSpc>
                <a:spcPct val="100000"/>
              </a:lnSpc>
              <a:spcBef>
                <a:spcPts val="206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5162" marR="0" lvl="0" indent="0" algn="just" defTabSz="311902" rtl="0" eaLnBrk="1" fontAlgn="auto" latinLnBrk="0" hangingPunct="1">
              <a:lnSpc>
                <a:spcPct val="100000"/>
              </a:lnSpc>
              <a:spcBef>
                <a:spcPts val="1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Bouillie </a:t>
            </a:r>
            <a:r>
              <a:rPr kumimoji="0" lang="fr-FR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d’avoine </a:t>
            </a:r>
            <a:r>
              <a:rPr kumimoji="0" lang="fr-FR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entière (avoine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 </a:t>
            </a:r>
            <a:r>
              <a:rPr kumimoji="0" lang="fr-FR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 </a:t>
            </a:r>
            <a:r>
              <a:rPr kumimoji="0" lang="fr-FR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granola, </a:t>
            </a:r>
            <a:r>
              <a:rPr kumimoji="0" lang="fr-FR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 </a:t>
            </a:r>
            <a:r>
              <a:rPr kumimoji="0" lang="fr-FR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miel </a:t>
            </a:r>
            <a:r>
              <a:rPr kumimoji="0" lang="fr-FR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 </a:t>
            </a:r>
            <a:r>
              <a:rPr kumimoji="0" lang="fr-FR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 </a:t>
            </a:r>
            <a:r>
              <a:rPr kumimoji="0" lang="fr-FR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fruits </a:t>
            </a:r>
            <a:r>
              <a:rPr kumimoji="0" lang="fr-FR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secs </a:t>
            </a:r>
            <a:r>
              <a:rPr kumimoji="0" lang="fr-FR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mélangés </a:t>
            </a:r>
            <a:r>
              <a:rPr kumimoji="0" lang="fr-FR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consommés</a:t>
            </a:r>
            <a:r>
              <a:rPr kumimoji="0" lang="fr-FR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lait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lang="fr-FR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soya)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5162" marR="0" lvl="0" indent="0" algn="just" defTabSz="311902" rtl="0" eaLnBrk="1" fontAlgn="auto" latinLnBrk="0" hangingPunct="1">
              <a:lnSpc>
                <a:spcPct val="100000"/>
              </a:lnSpc>
              <a:spcBef>
                <a:spcPts val="1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2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Farine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d’avoine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bleuets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(avoine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sucrée,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bleuet,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framboise,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amandes aux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pêches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abricots)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115" marR="1733" lvl="0" indent="0" algn="just" defTabSz="311902" rtl="0" eaLnBrk="1" fontAlgn="auto" latinLnBrk="0" hangingPunct="1">
              <a:lnSpc>
                <a:spcPct val="113399"/>
              </a:lnSpc>
              <a:spcBef>
                <a:spcPts val="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Pudding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(graines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grillées,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créat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plantes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et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graisse avec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sirop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d’érable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pour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développer </a:t>
            </a:r>
            <a:r>
              <a:rPr kumimoji="0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 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pudding)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48593" name="object 8"/>
          <p:cNvSpPr txBox="1"/>
          <p:nvPr/>
        </p:nvSpPr>
        <p:spPr>
          <a:xfrm>
            <a:off x="6412399" y="1236285"/>
            <a:ext cx="2298463" cy="1235262"/>
          </a:xfrm>
          <a:prstGeom prst="rect">
            <a:avLst/>
          </a:prstGeom>
        </p:spPr>
        <p:txBody>
          <a:bodyPr vert="horz" wrap="square" lIns="0" tIns="4116" rIns="0" bIns="0" rtlCol="0">
            <a:spAutoFit/>
          </a:bodyPr>
          <a:lstStyle/>
          <a:p>
            <a:pPr marL="56316" marR="53716" lvl="0" indent="0" algn="just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À base de plantes (épinards sautés, tomates cerises et haricots, avec sauté de tofu et d'oignons)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  <a:p>
            <a:pPr marL="56316" marR="53716" lvl="0" indent="0" algn="just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English Breakfast (haricots au lard, terrine de légumes variés, champignons sautés, tomates frites)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  <a:p>
            <a:pPr marL="56316" marR="53716" lvl="0" indent="0" algn="just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Roulade d'épinards au tofu (garniture de tofu aux épinards cuite avec une roulade de pâte à choux)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  <a:p>
            <a:pPr marL="56316" marR="53716" lvl="0" indent="0" algn="just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Pâté de champignons (champignons écrasés dans un moule à pâté avec assaisonnements râpés)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48595" name="object 10"/>
          <p:cNvSpPr txBox="1"/>
          <p:nvPr/>
        </p:nvSpPr>
        <p:spPr>
          <a:xfrm>
            <a:off x="6411135" y="4113861"/>
            <a:ext cx="2298463" cy="1305231"/>
          </a:xfrm>
          <a:prstGeom prst="rect">
            <a:avLst/>
          </a:prstGeom>
        </p:spPr>
        <p:txBody>
          <a:bodyPr vert="horz" wrap="square" lIns="0" tIns="35308" rIns="0" bIns="0" rtlCol="0">
            <a:spAutoFit/>
          </a:bodyPr>
          <a:lstStyle/>
          <a:p>
            <a:pPr marL="0" marR="101151" lvl="0" indent="0" algn="ctr" defTabSz="311902" rtl="0" eaLnBrk="1" fontAlgn="auto" latinLnBrk="0" hangingPunct="1">
              <a:lnSpc>
                <a:spcPct val="100000"/>
              </a:lnSpc>
              <a:spcBef>
                <a:spcPts val="27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DESSERT</a:t>
            </a:r>
            <a:r>
              <a:rPr kumimoji="0" sz="800" b="1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lang="en-IN" sz="800" b="1" i="0" u="none" strike="noStrike" kern="1200" cap="none" spc="-14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0" marR="101151" lvl="0" indent="0" algn="ctr" defTabSz="311902" rtl="0" eaLnBrk="1" fontAlgn="auto" latinLnBrk="0" hangingPunct="1">
              <a:lnSpc>
                <a:spcPct val="100000"/>
              </a:lnSpc>
              <a:spcBef>
                <a:spcPts val="27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332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Gâteau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fromage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bleuets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(pâtisserie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fromages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crème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sucrés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aromatisés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bleuets)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lang="en-US" sz="800" b="0" i="0" u="none" strike="noStrike" kern="1200" cap="none" spc="9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332" marR="173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Muffins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raisins </a:t>
            </a:r>
            <a:r>
              <a:rPr kumimoji="0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secs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l’orange (muffins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aromatisés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l’orange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raisins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secs)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3393" marR="2079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7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Gaufres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as</a:t>
            </a:r>
            <a:r>
              <a:rPr kumimoji="0" lang="en-IN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sorties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(gaufres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fruits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avec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sirop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chocolat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lang="en-IN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3393" marR="20793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Tartelettes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aux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fruits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assorties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(tartelettes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à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confiture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fruits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48596" name="object 11"/>
          <p:cNvSpPr txBox="1"/>
          <p:nvPr/>
        </p:nvSpPr>
        <p:spPr>
          <a:xfrm>
            <a:off x="2625886" y="5139508"/>
            <a:ext cx="3470114" cy="672084"/>
          </a:xfrm>
          <a:prstGeom prst="rect">
            <a:avLst/>
          </a:prstGeom>
        </p:spPr>
        <p:txBody>
          <a:bodyPr vert="horz" wrap="square" lIns="0" tIns="50904" rIns="0" bIns="0" rtlCol="0">
            <a:spAutoFit/>
          </a:bodyPr>
          <a:lstStyle/>
          <a:p>
            <a:pPr marL="0" marR="121945" lvl="0" indent="0" algn="just" defTabSz="311902" rtl="0" eaLnBrk="1" fontAlgn="auto" latinLnBrk="0" hangingPunct="1">
              <a:lnSpc>
                <a:spcPct val="100000"/>
              </a:lnSpc>
              <a:spcBef>
                <a:spcPts val="401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est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</a:t>
            </a:r>
            <a:r>
              <a:rPr kumimoji="0" lang="en-US" sz="800" b="0" i="0" u="none" strike="noStrike" kern="1200" cap="none" spc="15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gratuit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pour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-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petit-déjeuner</a:t>
            </a:r>
            <a:r>
              <a:rPr kumimoji="0" lang="en-US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pour residents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l’hôtel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.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0" marR="121945" lvl="0" indent="0" algn="just" defTabSz="311902" rtl="0" eaLnBrk="1" fontAlgn="auto" latinLnBrk="0" hangingPunct="1">
              <a:lnSpc>
                <a:spcPct val="100000"/>
              </a:lnSpc>
              <a:spcBef>
                <a:spcPts val="401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</a:t>
            </a:r>
            <a:r>
              <a:rPr kumimoji="0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prix</a:t>
            </a:r>
            <a:r>
              <a:rPr kumimoji="0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</a:t>
            </a:r>
            <a:r>
              <a:rPr kumimoji="0" lang="en-GB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5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est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IN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185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£ </a:t>
            </a:r>
            <a:r>
              <a:rPr kumimoji="0" lang="en-GB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pour </a:t>
            </a:r>
            <a:r>
              <a:rPr kumimoji="0" lang="fr-FR" sz="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les </a:t>
            </a:r>
            <a:r>
              <a:rPr kumimoji="0" lang="fr-FR" sz="800" b="0" i="0" u="none" strike="noStrike" kern="1200" cap="none" spc="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consommateurs </a:t>
            </a:r>
            <a:r>
              <a:rPr kumimoji="0" lang="fr-FR" sz="8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non </a:t>
            </a:r>
            <a:r>
              <a:rPr kumimoji="0" lang="fr-FR" sz="800" b="0" i="0" u="none" strike="noStrike" kern="1200" cap="none" spc="35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residents</a:t>
            </a:r>
            <a:r>
              <a:rPr kumimoji="0" lang="fr-FR" sz="8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.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29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5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est</a:t>
            </a:r>
            <a:r>
              <a:rPr kumimoji="0" lang="en-GB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livré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1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</a:t>
            </a:r>
            <a:r>
              <a:rPr kumimoji="0" lang="en-GB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room</a:t>
            </a:r>
            <a:r>
              <a:rPr kumimoji="0" lang="en-GB" sz="800" b="0" i="0" u="none" strike="noStrike" kern="1200" cap="none" spc="-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service.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29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L’horaire</a:t>
            </a:r>
            <a:r>
              <a:rPr kumimoji="0" lang="fr-FR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du</a:t>
            </a:r>
            <a:r>
              <a:rPr kumimoji="0" lang="fr-FR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lang="fr-FR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fr-FR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 7H 00  a 10H 00</a:t>
            </a:r>
            <a:r>
              <a:rPr lang="fr-FR" sz="800" spc="5" dirty="0">
                <a:solidFill>
                  <a:prstClr val="black"/>
                </a:solidFill>
                <a:latin typeface="Times New Roman"/>
                <a:cs typeface="Times New Roman"/>
              </a:rPr>
              <a:t> Lundi a Dimanche 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48597" name="object 12"/>
          <p:cNvSpPr txBox="1"/>
          <p:nvPr/>
        </p:nvSpPr>
        <p:spPr>
          <a:xfrm>
            <a:off x="2565147" y="5847189"/>
            <a:ext cx="3198305" cy="128579"/>
          </a:xfrm>
          <a:prstGeom prst="rect">
            <a:avLst/>
          </a:prstGeom>
        </p:spPr>
        <p:txBody>
          <a:bodyPr vert="horz" wrap="square" lIns="0" tIns="5415" rIns="0" bIns="0" rtlCol="0">
            <a:spAutoFit/>
          </a:bodyPr>
          <a:lstStyle/>
          <a:p>
            <a:pPr marL="4332" marR="0" lvl="0" indent="0" algn="l" defTabSz="311902" rtl="0" eaLnBrk="1" fontAlgn="auto" latinLnBrk="0" hangingPunct="1">
              <a:lnSpc>
                <a:spcPct val="100000"/>
              </a:lnSpc>
              <a:spcBef>
                <a:spcPts val="4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1st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CROSS-LANE,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BIRMINGHAM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IN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AA123BB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UNITED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KINGDOM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48598" name="TextBox 12"/>
          <p:cNvSpPr txBox="1"/>
          <p:nvPr/>
        </p:nvSpPr>
        <p:spPr>
          <a:xfrm>
            <a:off x="3553113" y="3900732"/>
            <a:ext cx="1932339" cy="945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CHOIX DE PAINS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14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
</a:t>
            </a:r>
            <a:r>
              <a:rPr kumimoji="0" lang="fr-FR" sz="614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 Baguette, Brioche, Focaccia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614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CHOIX DE BOISSONS</a:t>
            </a:r>
            <a:r>
              <a:rPr kumimoji="0" lang="en-US" sz="47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54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
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Espresso, Macchiato, Café au lait, The, Jus de fruit frais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78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47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	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8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DE01C0-FFF8-5B30-DD55-0F9424E4F253}"/>
              </a:ext>
            </a:extLst>
          </p:cNvPr>
          <p:cNvSpPr txBox="1"/>
          <p:nvPr/>
        </p:nvSpPr>
        <p:spPr>
          <a:xfrm>
            <a:off x="4595091" y="966921"/>
            <a:ext cx="395703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397096" marR="0" lvl="0" indent="0" algn="l" defTabSz="311902" rtl="0" eaLnBrk="1" fontAlgn="auto" latinLnBrk="0" hangingPunct="1">
              <a:lnSpc>
                <a:spcPct val="100000"/>
              </a:lnSpc>
              <a:spcBef>
                <a:spcPts val="2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VÉGÉTARIEN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10AA13-DFEB-9F67-46EC-1548F812F160}"/>
              </a:ext>
            </a:extLst>
          </p:cNvPr>
          <p:cNvSpPr txBox="1"/>
          <p:nvPr/>
        </p:nvSpPr>
        <p:spPr>
          <a:xfrm>
            <a:off x="4110037" y="925669"/>
            <a:ext cx="20982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2586" marR="0" lvl="0" indent="0" algn="l" defTabSz="311902" rtl="0" eaLnBrk="1" fontAlgn="auto" latinLnBrk="0" hangingPunct="1">
              <a:lnSpc>
                <a:spcPct val="100000"/>
              </a:lnSpc>
              <a:spcBef>
                <a:spcPts val="56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200" b="1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APPETIZERS</a:t>
            </a:r>
            <a:r>
              <a:rPr kumimoji="0" lang="en-IN" sz="1200" b="1" i="0" u="none" strike="noStrike" kern="1200" cap="none" spc="-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lang="en-IN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FF4E98-E474-6BEF-C4AF-A8FE2F65ADB8}"/>
              </a:ext>
            </a:extLst>
          </p:cNvPr>
          <p:cNvSpPr txBox="1"/>
          <p:nvPr/>
        </p:nvSpPr>
        <p:spPr>
          <a:xfrm>
            <a:off x="4162869" y="513157"/>
            <a:ext cx="32359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23348" marR="0" lvl="0" indent="0" algn="l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spc="30" dirty="0">
                <a:latin typeface="Times New Roman"/>
                <a:cs typeface="Times New Roman"/>
              </a:rPr>
              <a:t> </a:t>
            </a:r>
            <a:r>
              <a:rPr lang="en-GB" sz="1600" u="sng" spc="30" dirty="0">
                <a:latin typeface="Times New Roman"/>
                <a:cs typeface="Times New Roman"/>
              </a:rPr>
              <a:t>PETIT-DÉJEUNER </a:t>
            </a:r>
            <a:endParaRPr kumimoji="0" lang="en-IN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1026" name="Picture 2" descr="Breakfast Salad with Espresso Vinaigrette | Saveur">
            <a:extLst>
              <a:ext uri="{FF2B5EF4-FFF2-40B4-BE49-F238E27FC236}">
                <a16:creationId xmlns:a16="http://schemas.microsoft.com/office/drawing/2014/main" id="{C5DFF61E-C527-7A7C-8947-23C772E5D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178" y="1110761"/>
            <a:ext cx="1679935" cy="125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asy Homemade French Toast Recipe">
            <a:extLst>
              <a:ext uri="{FF2B5EF4-FFF2-40B4-BE49-F238E27FC236}">
                <a16:creationId xmlns:a16="http://schemas.microsoft.com/office/drawing/2014/main" id="{A11B6091-45B7-1F22-273E-30B2D2E81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598" y="2720262"/>
            <a:ext cx="1631093" cy="10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egan spinach rolls">
            <a:extLst>
              <a:ext uri="{FF2B5EF4-FFF2-40B4-BE49-F238E27FC236}">
                <a16:creationId xmlns:a16="http://schemas.microsoft.com/office/drawing/2014/main" id="{5D7EC122-A04B-59AC-51FE-1D67F6D87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285" y="1180741"/>
            <a:ext cx="1855548" cy="138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ven-grain porridge with seeds and berries | Tesco Real Food">
            <a:extLst>
              <a:ext uri="{FF2B5EF4-FFF2-40B4-BE49-F238E27FC236}">
                <a16:creationId xmlns:a16="http://schemas.microsoft.com/office/drawing/2014/main" id="{5DF654BE-A49A-6033-77C9-60B1F4A7D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285" y="2767586"/>
            <a:ext cx="1855548" cy="121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Eggless Blueberry Cheesecake - Bake with Shivesh">
            <a:extLst>
              <a:ext uri="{FF2B5EF4-FFF2-40B4-BE49-F238E27FC236}">
                <a16:creationId xmlns:a16="http://schemas.microsoft.com/office/drawing/2014/main" id="{AF7F425A-62C8-4FA6-41E2-AF36C98E60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99" b="12952"/>
          <a:stretch/>
        </p:blipFill>
        <p:spPr bwMode="auto">
          <a:xfrm>
            <a:off x="8793285" y="4103129"/>
            <a:ext cx="1855548" cy="147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26D4071-57BD-6E2D-8834-657F2A8F89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3966" y="234872"/>
            <a:ext cx="1149178" cy="762899"/>
          </a:xfrm>
          <a:prstGeom prst="rect">
            <a:avLst/>
          </a:prstGeom>
        </p:spPr>
      </p:pic>
      <p:pic>
        <p:nvPicPr>
          <p:cNvPr id="12" name="Picture 6" descr="French Bread VS Italian Bread - The Foreign Fork">
            <a:extLst>
              <a:ext uri="{FF2B5EF4-FFF2-40B4-BE49-F238E27FC236}">
                <a16:creationId xmlns:a16="http://schemas.microsoft.com/office/drawing/2014/main" id="{7B15371E-C6DD-CEDC-257A-8B47FDB8A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258" y="3892947"/>
            <a:ext cx="1626011" cy="10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030165" y="650265"/>
            <a:ext cx="2283668" cy="271922"/>
          </a:xfrm>
          <a:prstGeom prst="rect">
            <a:avLst/>
          </a:prstGeom>
        </p:spPr>
        <p:txBody>
          <a:bodyPr vert="horz" wrap="square" lIns="0" tIns="4116" rIns="0" bIns="0" rtlCol="0">
            <a:spAutoFit/>
          </a:bodyPr>
          <a:lstStyle/>
          <a:p>
            <a:pPr marL="4332" marR="0" lvl="0" indent="0" algn="l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0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BREAKFAST</a:t>
            </a:r>
            <a:r>
              <a:rPr kumimoji="0" lang="en-IN" sz="1740" i="0" u="none" strike="noStrike" kern="1200" cap="none" spc="-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IN" sz="160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endParaRPr kumimoji="0" lang="en-IN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14272" y="1203824"/>
            <a:ext cx="1214480" cy="128141"/>
          </a:xfrm>
          <a:prstGeom prst="rect">
            <a:avLst/>
          </a:prstGeom>
        </p:spPr>
        <p:txBody>
          <a:bodyPr vert="horz" wrap="square" lIns="0" tIns="4982" rIns="0" bIns="0" rtlCol="0">
            <a:spAutoFit/>
          </a:bodyPr>
          <a:lstStyle/>
          <a:p>
            <a:pPr marL="4332" marR="0" lvl="0" indent="0" algn="l" defTabSz="311902" rtl="0" eaLnBrk="1" fontAlgn="auto" latinLnBrk="0" hangingPunct="1">
              <a:lnSpc>
                <a:spcPct val="100000"/>
              </a:lnSpc>
              <a:spcBef>
                <a:spcPts val="3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APPETIZERS</a:t>
            </a:r>
            <a:r>
              <a:rPr kumimoji="0" sz="800" b="1" i="0" u="none" strike="noStrike" kern="1200" cap="none" spc="-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sz="800" b="1" i="0" u="none" strike="noStrike" kern="1200" cap="none" spc="-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53113" y="1351404"/>
            <a:ext cx="2283669" cy="865931"/>
          </a:xfrm>
          <a:prstGeom prst="rect">
            <a:avLst/>
          </a:prstGeom>
        </p:spPr>
        <p:txBody>
          <a:bodyPr vert="horz" wrap="square" lIns="0" tIns="4116" rIns="0" bIns="0" rtlCol="0">
            <a:spAutoFit/>
          </a:bodyPr>
          <a:lstStyle/>
          <a:p>
            <a:pPr marL="209355" marR="35306" lvl="1" indent="-171450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Arial" panose="020B0604020202020204" pitchFamily="34" charset="0"/>
              <a:buChar char="•"/>
              <a:tabLst>
                <a:tab pos="115014" algn="l"/>
              </a:tabLst>
              <a:defRPr/>
            </a:pP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Sweet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potato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breakfast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salad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(roasted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sweet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potato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cheese,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pine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nuts,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lemon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vinaigrette)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78598" marR="4549" lvl="2" indent="-171450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Arial" panose="020B0604020202020204" pitchFamily="34" charset="0"/>
              <a:buChar char="•"/>
              <a:tabLst>
                <a:tab pos="137107" algn="l"/>
              </a:tabLst>
              <a:defRPr/>
            </a:pP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Pomegranate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Salad (baby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spinach,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lettuce,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bacon,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pomegranate</a:t>
            </a:r>
            <a:r>
              <a:rPr kumimoji="0" lang="en-GB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lemon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dressing)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71450" marR="22526" lvl="1" indent="-171450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Arial" panose="020B0604020202020204" pitchFamily="34" charset="0"/>
              <a:buChar char="•"/>
              <a:tabLst>
                <a:tab pos="102018" algn="l"/>
              </a:tabLst>
              <a:defRPr/>
            </a:pP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Berry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Quinoa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salad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(boiled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quinoa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berries,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crushed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sugar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balsamic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vinaigrette)</a:t>
            </a:r>
            <a:r>
              <a:rPr kumimoji="0" lang="en-US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53113" y="2539647"/>
            <a:ext cx="2199399" cy="1551452"/>
          </a:xfrm>
          <a:prstGeom prst="rect">
            <a:avLst/>
          </a:prstGeom>
        </p:spPr>
        <p:txBody>
          <a:bodyPr vert="horz" wrap="square" lIns="0" tIns="35308" rIns="0" bIns="0" rtlCol="0">
            <a:spAutoFit/>
          </a:bodyPr>
          <a:lstStyle/>
          <a:p>
            <a:pPr marL="0" marR="0" lvl="0" indent="0" algn="ctr" defTabSz="311902" rtl="0" eaLnBrk="1" fontAlgn="auto" latinLnBrk="0" hangingPunct="1">
              <a:lnSpc>
                <a:spcPct val="100000"/>
              </a:lnSpc>
              <a:spcBef>
                <a:spcPts val="27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HOT</a:t>
            </a:r>
            <a:r>
              <a:rPr kumimoji="0" sz="800" b="1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1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</a:t>
            </a:r>
            <a:r>
              <a:rPr kumimoji="0" sz="800" b="1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1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UFFE</a:t>
            </a:r>
            <a:r>
              <a:rPr kumimoji="0" lang="en-GB" sz="800" b="1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</a:t>
            </a:r>
            <a:r>
              <a:rPr kumimoji="0" lang="en-GB" sz="800" b="1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0" marR="0" lvl="0" indent="0" algn="ctr" defTabSz="311902" rtl="0" eaLnBrk="1" fontAlgn="auto" latinLnBrk="0" hangingPunct="1">
              <a:lnSpc>
                <a:spcPct val="100000"/>
              </a:lnSpc>
              <a:spcBef>
                <a:spcPts val="27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41655" marR="56532" lvl="0" indent="-141655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41655" algn="l"/>
              </a:tabLst>
              <a:defRPr/>
            </a:pP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Choice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of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Eggs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(poached,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scrambled,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boiled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89022" marR="3682" lvl="0" indent="-89022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89022" algn="l"/>
              </a:tabLst>
              <a:defRPr/>
            </a:pPr>
            <a:r>
              <a:rPr kumimoji="0" sz="800" b="0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French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Toast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(french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bread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dipped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egg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batter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shallow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fried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butter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multiple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seasonings)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12198" marR="26858" lvl="1" indent="-112198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12198" algn="l"/>
              </a:tabLst>
              <a:defRPr/>
            </a:pP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Pancakes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types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of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pancakes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maple</a:t>
            </a:r>
            <a:r>
              <a:rPr kumimoji="0" sz="800" b="0" i="0" u="none" strike="noStrike" kern="1200" cap="none" spc="4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syrup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2633" marR="1733" lvl="0" indent="-48518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86856" algn="l"/>
              </a:tabLst>
              <a:defRPr/>
            </a:pPr>
            <a:r>
              <a:rPr kumimoji="0" sz="800" b="0" i="0" u="none" strike="noStrike" kern="1200" cap="none" spc="3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Choice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of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puffs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&amp;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Croissants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(savoury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puffs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croissants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meat,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egg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4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4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vegetable</a:t>
            </a:r>
            <a:r>
              <a:rPr kumimoji="0" sz="800" b="0" i="0" u="none" strike="noStrike" kern="1200" cap="none" spc="48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fillings)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83665" y="2645242"/>
            <a:ext cx="1156505" cy="127923"/>
          </a:xfrm>
          <a:prstGeom prst="rect">
            <a:avLst/>
          </a:prstGeom>
        </p:spPr>
        <p:txBody>
          <a:bodyPr vert="horz" wrap="square" lIns="0" tIns="4766" rIns="0" bIns="0" rtlCol="0">
            <a:spAutoFit/>
          </a:bodyPr>
          <a:lstStyle/>
          <a:p>
            <a:pPr marL="4332" marR="0" lvl="0" indent="0" algn="l" defTabSz="311902" rtl="0" eaLnBrk="1" fontAlgn="auto" latinLnBrk="0" hangingPunct="1">
              <a:lnSpc>
                <a:spcPct val="100000"/>
              </a:lnSpc>
              <a:spcBef>
                <a:spcPts val="3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CHEF'S</a:t>
            </a:r>
            <a:r>
              <a:rPr kumimoji="0" sz="800" b="1" i="0" u="none" strike="noStrike" kern="1200" cap="none" spc="-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1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SPECIAL</a:t>
            </a:r>
            <a:r>
              <a:rPr kumimoji="0" sz="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36781" y="2758247"/>
            <a:ext cx="2832733" cy="865931"/>
          </a:xfrm>
          <a:prstGeom prst="rect">
            <a:avLst/>
          </a:prstGeom>
        </p:spPr>
        <p:txBody>
          <a:bodyPr vert="horz" wrap="square" lIns="0" tIns="4116" rIns="0" bIns="0" rtlCol="0">
            <a:spAutoFit/>
          </a:bodyPr>
          <a:lstStyle/>
          <a:p>
            <a:pPr marL="0" marR="1733" lvl="0" indent="0" algn="l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Pct val="89285"/>
              <a:buFontTx/>
              <a:buNone/>
              <a:tabLst>
                <a:tab pos="80791" algn="l"/>
              </a:tabLst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11765" marR="32490" lvl="1" indent="-111765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11765" algn="l"/>
              </a:tabLst>
              <a:defRPr/>
            </a:pP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Whole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oat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porridge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oat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granola,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honey,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dry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fruits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consumed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soy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milk)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61366" marR="50251" lvl="2" indent="-108732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29309" algn="l"/>
              </a:tabLst>
              <a:defRPr/>
            </a:pP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Blueberry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oatmeal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(sweetened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oat,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blueberry,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raspberry,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almonds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peaches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apricots)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22811" marR="43536" lvl="2" indent="-122811" algn="l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22811" algn="l"/>
              </a:tabLst>
              <a:defRPr/>
            </a:pP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Chia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Pudding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(Chia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Seeds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toasted,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plant-based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creat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fat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maple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syrup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develop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pudding)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77104" y="1190801"/>
            <a:ext cx="1122071" cy="127923"/>
          </a:xfrm>
          <a:prstGeom prst="rect">
            <a:avLst/>
          </a:prstGeom>
        </p:spPr>
        <p:txBody>
          <a:bodyPr vert="horz" wrap="square" lIns="0" tIns="4766" rIns="0" bIns="0" rtlCol="0">
            <a:spAutoFit/>
          </a:bodyPr>
          <a:lstStyle/>
          <a:p>
            <a:pPr marL="4332" marR="0" lvl="0" indent="0" algn="l" defTabSz="311902" rtl="0" eaLnBrk="1" fontAlgn="auto" latinLnBrk="0" hangingPunct="1">
              <a:lnSpc>
                <a:spcPct val="100000"/>
              </a:lnSpc>
              <a:spcBef>
                <a:spcPts val="3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VEGETARIAN</a:t>
            </a:r>
            <a:r>
              <a:rPr kumimoji="0" sz="800" b="1" i="0" u="none" strike="noStrike" kern="1200" cap="none" spc="-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6782" y="1248336"/>
            <a:ext cx="2826234" cy="1156449"/>
          </a:xfrm>
          <a:prstGeom prst="rect">
            <a:avLst/>
          </a:prstGeom>
        </p:spPr>
        <p:txBody>
          <a:bodyPr vert="horz" wrap="square" lIns="0" tIns="4116" rIns="0" bIns="0" rtlCol="0">
            <a:spAutoFit/>
          </a:bodyPr>
          <a:lstStyle/>
          <a:p>
            <a:pPr marL="0" marR="3899" lvl="0" indent="0" algn="just" defTabSz="311902" rtl="0" eaLnBrk="1" fontAlgn="auto" latinLnBrk="0" hangingPunct="1">
              <a:lnSpc>
                <a:spcPct val="100000"/>
              </a:lnSpc>
              <a:spcBef>
                <a:spcPts val="32"/>
              </a:spcBef>
              <a:spcAft>
                <a:spcPts val="0"/>
              </a:spcAft>
              <a:buClrTx/>
              <a:buSzPct val="89285"/>
              <a:buFontTx/>
              <a:buNone/>
              <a:tabLst>
                <a:tab pos="83174" algn="l"/>
              </a:tabLst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21728" marR="42453" lvl="1" indent="-121728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21728" algn="l"/>
              </a:tabLst>
              <a:defRPr/>
            </a:pP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Plant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(saute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spinach,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cherry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tomato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beans,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tofu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onion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saute)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80791" marR="1733" lvl="0" indent="-80791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80791" algn="l"/>
              </a:tabLst>
              <a:defRPr/>
            </a:pP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English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Breakfast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(baked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beans,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vegetable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terrine,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saute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mushroom,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frilled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tomato)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11765" marR="32490" lvl="1" indent="-111765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11765" algn="l"/>
              </a:tabLst>
              <a:defRPr/>
            </a:pP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Spinach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Roulade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tofu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(Spinach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tofu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filling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baked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choux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pastry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roulade)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34074" marR="54799" lvl="2" indent="-134074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34074" algn="l"/>
              </a:tabLst>
              <a:defRPr/>
            </a:pP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Mushroom</a:t>
            </a:r>
            <a:r>
              <a:rPr kumimoji="0" sz="800" b="0" i="0" u="none" strike="noStrike" kern="1200" cap="none" spc="11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pate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(Crushed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mushroom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pate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mould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grated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seasonings)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76282" y="3758018"/>
            <a:ext cx="2946011" cy="991877"/>
          </a:xfrm>
          <a:prstGeom prst="rect">
            <a:avLst/>
          </a:prstGeom>
        </p:spPr>
        <p:txBody>
          <a:bodyPr vert="horz" wrap="square" lIns="0" tIns="35308" rIns="0" bIns="0" rtlCol="0">
            <a:spAutoFit/>
          </a:bodyPr>
          <a:lstStyle/>
          <a:p>
            <a:pPr marL="0" marR="0" lvl="0" indent="0" algn="ctr" defTabSz="311902" rtl="0" eaLnBrk="1" fontAlgn="auto" latinLnBrk="0" hangingPunct="1">
              <a:lnSpc>
                <a:spcPct val="100000"/>
              </a:lnSpc>
              <a:spcBef>
                <a:spcPts val="27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DESSERT</a:t>
            </a:r>
            <a:r>
              <a:rPr kumimoji="0" sz="800" b="1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36890" marR="57832" lvl="0" indent="-136890" algn="l" defTabSz="311902" rtl="0" eaLnBrk="1" fontAlgn="auto" latinLnBrk="0" hangingPunct="1">
              <a:lnSpc>
                <a:spcPct val="1428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36890" algn="l"/>
              </a:tabLst>
              <a:defRPr/>
            </a:pP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Blueberry Cheesecake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(blueberry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flavoured 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sweet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cream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cheese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 pastry</a:t>
            </a:r>
            <a:r>
              <a:rPr kumimoji="0" sz="8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80791" marR="1733" lvl="0" indent="-80791" algn="l" defTabSz="311902" rtl="0" eaLnBrk="1" fontAlgn="auto" latinLnBrk="0" hangingPunct="1">
              <a:lnSpc>
                <a:spcPct val="1428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80791" algn="l"/>
              </a:tabLst>
              <a:defRPr/>
            </a:pP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Orange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raisin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muffins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(Orange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flavoured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muffins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 </a:t>
            </a:r>
            <a:r>
              <a:rPr kumimoji="0" sz="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raisin </a:t>
            </a:r>
            <a:r>
              <a:rPr kumimoji="0" sz="800" b="0" i="0" u="none" strike="noStrike" kern="1200" cap="none" spc="-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07866" marR="0" lvl="1" indent="-76459" algn="l" defTabSz="311902" rtl="0" eaLnBrk="1" fontAlgn="auto" latinLnBrk="0" hangingPunct="1">
              <a:lnSpc>
                <a:spcPct val="100000"/>
              </a:lnSpc>
              <a:spcBef>
                <a:spcPts val="244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08083" algn="l"/>
              </a:tabLst>
              <a:defRPr/>
            </a:pP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Assorted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waffles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(fruit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waffle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chocolate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syrup)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150103" marR="71044" lvl="2" indent="-150103" algn="l" defTabSz="311902" rtl="0" eaLnBrk="1" fontAlgn="auto" latinLnBrk="0" hangingPunct="1">
              <a:lnSpc>
                <a:spcPct val="142800"/>
              </a:lnSpc>
              <a:spcBef>
                <a:spcPts val="0"/>
              </a:spcBef>
              <a:spcAft>
                <a:spcPts val="0"/>
              </a:spcAft>
              <a:buClrTx/>
              <a:buSzPct val="89285"/>
              <a:buFont typeface="Lucida Sans Unicode"/>
              <a:buChar char="●"/>
              <a:tabLst>
                <a:tab pos="150103" algn="l"/>
              </a:tabLst>
              <a:defRPr/>
            </a:pP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Assorted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fruit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tartlets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(fruit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jam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based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tarts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)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92666" y="4913466"/>
            <a:ext cx="2806668" cy="817343"/>
          </a:xfrm>
          <a:prstGeom prst="rect">
            <a:avLst/>
          </a:prstGeom>
        </p:spPr>
        <p:txBody>
          <a:bodyPr vert="horz" wrap="square" lIns="0" tIns="47438" rIns="0" bIns="0" rtlCol="0">
            <a:spAutoFit/>
          </a:bodyPr>
          <a:lstStyle/>
          <a:p>
            <a:pPr marL="0" marR="0" lvl="0" indent="0" algn="ctr" defTabSz="311902" rtl="0" eaLnBrk="1" fontAlgn="auto" latinLnBrk="0" hangingPunct="1">
              <a:lnSpc>
                <a:spcPct val="100000"/>
              </a:lnSpc>
              <a:spcBef>
                <a:spcPts val="37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4366" marR="0" lvl="0" indent="0" algn="ctr" defTabSz="311902" rtl="0" eaLnBrk="1" fontAlgn="auto" latinLnBrk="0" hangingPunct="1">
              <a:lnSpc>
                <a:spcPct val="100000"/>
              </a:lnSpc>
              <a:spcBef>
                <a:spcPts val="343"/>
              </a:spcBef>
              <a:spcAft>
                <a:spcPts val="0"/>
              </a:spcAft>
              <a:buClrTx/>
              <a:buSzPct val="91428"/>
              <a:buFontTx/>
              <a:buNone/>
              <a:tabLst>
                <a:tab pos="151619" algn="l"/>
              </a:tabLst>
              <a:defRPr/>
            </a:pP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complimentary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</a:t>
            </a:r>
            <a:r>
              <a:rPr kumimoji="0" lang="en-US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residents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within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the </a:t>
            </a: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Hotel.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4366" marR="0" lvl="0" indent="0" algn="ctr" defTabSz="311902" rtl="0" eaLnBrk="1" fontAlgn="auto" latinLnBrk="0" hangingPunct="1">
              <a:lnSpc>
                <a:spcPct val="100000"/>
              </a:lnSpc>
              <a:spcBef>
                <a:spcPts val="343"/>
              </a:spcBef>
              <a:spcAft>
                <a:spcPts val="0"/>
              </a:spcAft>
              <a:buClrTx/>
              <a:buSzPct val="91428"/>
              <a:buFontTx/>
              <a:buNone/>
              <a:tabLst>
                <a:tab pos="151619" algn="l"/>
              </a:tabLst>
              <a:defRPr/>
            </a:pP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price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of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2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185£</a:t>
            </a:r>
            <a:r>
              <a:rPr kumimoji="0" lang="en-US" sz="800" b="0" i="0" u="none" strike="noStrike" kern="1200" cap="none" spc="3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US" sz="8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</a:t>
            </a:r>
            <a:r>
              <a:rPr kumimoji="0" lang="en-US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non residents.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4366" marR="0" lvl="0" indent="0" algn="ctr" defTabSz="311902" rtl="0" eaLnBrk="1" fontAlgn="auto" latinLnBrk="0" hangingPunct="1">
              <a:lnSpc>
                <a:spcPct val="100000"/>
              </a:lnSpc>
              <a:spcBef>
                <a:spcPts val="343"/>
              </a:spcBef>
              <a:spcAft>
                <a:spcPts val="0"/>
              </a:spcAft>
              <a:buClrTx/>
              <a:buSzPct val="91428"/>
              <a:buFontTx/>
              <a:buNone/>
              <a:tabLst>
                <a:tab pos="151619" algn="l"/>
              </a:tabLst>
              <a:defRPr/>
            </a:pPr>
            <a:r>
              <a:rPr kumimoji="0" sz="8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buffet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delivered</a:t>
            </a:r>
            <a:r>
              <a:rPr kumimoji="0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1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as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room</a:t>
            </a:r>
            <a:r>
              <a:rPr kumimoji="0" sz="800" b="0" i="0" u="none" strike="noStrike" kern="1200" cap="none" spc="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service</a:t>
            </a:r>
            <a:r>
              <a:rPr kumimoji="0" lang="en-US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.</a:t>
            </a:r>
          </a:p>
          <a:p>
            <a:pPr marL="54366" marR="0" lvl="0" indent="0" algn="ctr" defTabSz="311902" rtl="0" eaLnBrk="1" fontAlgn="auto" latinLnBrk="0" hangingPunct="1">
              <a:lnSpc>
                <a:spcPct val="100000"/>
              </a:lnSpc>
              <a:spcBef>
                <a:spcPts val="343"/>
              </a:spcBef>
              <a:spcAft>
                <a:spcPts val="0"/>
              </a:spcAft>
              <a:buClrTx/>
              <a:buSzPct val="91428"/>
              <a:buFontTx/>
              <a:buNone/>
              <a:tabLst>
                <a:tab pos="151619" algn="l"/>
              </a:tabLst>
              <a:defRPr/>
            </a:pPr>
            <a:r>
              <a:rPr kumimoji="0" lang="en-GB" sz="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Breakfast is served between 7 am to 10 am Monday to Sunday</a:t>
            </a: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73884" y="5903760"/>
            <a:ext cx="3982590" cy="159356"/>
          </a:xfrm>
          <a:prstGeom prst="rect">
            <a:avLst/>
          </a:prstGeom>
        </p:spPr>
        <p:txBody>
          <a:bodyPr vert="horz" wrap="square" lIns="0" tIns="5415" rIns="0" bIns="0" rtlCol="0">
            <a:spAutoFit/>
          </a:bodyPr>
          <a:lstStyle/>
          <a:p>
            <a:pPr marL="4332" marR="0" lvl="0" indent="0" algn="l" defTabSz="311902" rtl="0" eaLnBrk="1" fontAlgn="auto" latinLnBrk="0" hangingPunct="1">
              <a:lnSpc>
                <a:spcPct val="100000"/>
              </a:lnSpc>
              <a:spcBef>
                <a:spcPts val="4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1st</a:t>
            </a:r>
            <a:r>
              <a:rPr kumimoji="0" sz="10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1000" b="0" i="0" u="none" strike="noStrike" kern="1200" cap="none" spc="2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CROSS-LANE,</a:t>
            </a:r>
            <a:r>
              <a:rPr kumimoji="0" sz="10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10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BIRMINGHAM</a:t>
            </a:r>
            <a:r>
              <a:rPr kumimoji="0" sz="10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,</a:t>
            </a:r>
            <a:r>
              <a:rPr kumimoji="0" lang="en-IN" sz="1000" b="0" i="0" u="none" strike="noStrike" kern="1200" cap="none" spc="17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IN" sz="1000" b="0" i="0" u="none" strike="noStrike" kern="1200" cap="none" spc="2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AA123BB</a:t>
            </a:r>
            <a:r>
              <a:rPr kumimoji="0" sz="10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1000" b="0" i="0" u="none" strike="noStrike" kern="1200" cap="none" spc="36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UNITED</a:t>
            </a:r>
            <a:r>
              <a:rPr kumimoji="0" sz="1000" b="0" i="0" u="none" strike="noStrike" kern="1200" cap="none" spc="-2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sz="1000" b="0" i="0" u="none" strike="noStrike" kern="1200" cap="none" spc="39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KINGDOM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7E8567-85BD-998D-47C9-98B2574E78C7}"/>
              </a:ext>
            </a:extLst>
          </p:cNvPr>
          <p:cNvSpPr txBox="1"/>
          <p:nvPr/>
        </p:nvSpPr>
        <p:spPr>
          <a:xfrm>
            <a:off x="3504010" y="4133443"/>
            <a:ext cx="189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CHOICE OF BREADS 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 Baguette, Brioche, Focaccia</a:t>
            </a:r>
            <a:endParaRPr kumimoji="0" lang="en-IN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126EF3-410E-D83B-602D-AFBB57CD6053}"/>
              </a:ext>
            </a:extLst>
          </p:cNvPr>
          <p:cNvSpPr txBox="1"/>
          <p:nvPr/>
        </p:nvSpPr>
        <p:spPr>
          <a:xfrm>
            <a:off x="3504010" y="4474319"/>
            <a:ext cx="3052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CHOICE OF DRINKS </a:t>
            </a:r>
          </a:p>
          <a:p>
            <a:pPr marL="0" marR="0" lvl="0" indent="0" algn="just" defTabSz="3119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Espresso, Macchiato, Café au lait, Tea, </a:t>
            </a:r>
            <a:r>
              <a:rPr kumimoji="0" lang="en-IN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Fresh juices</a:t>
            </a:r>
            <a:endParaRPr kumimoji="0" lang="en-IN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2" descr="Breakfast Salad with Espresso Vinaigrette | Saveur">
            <a:extLst>
              <a:ext uri="{FF2B5EF4-FFF2-40B4-BE49-F238E27FC236}">
                <a16:creationId xmlns:a16="http://schemas.microsoft.com/office/drawing/2014/main" id="{9D2E3239-0AA1-5710-EB0E-7761B9743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178" y="1098404"/>
            <a:ext cx="1679935" cy="125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asy Homemade French Toast Recipe">
            <a:extLst>
              <a:ext uri="{FF2B5EF4-FFF2-40B4-BE49-F238E27FC236}">
                <a16:creationId xmlns:a16="http://schemas.microsoft.com/office/drawing/2014/main" id="{B9C2364D-5A37-715A-80DB-44567F924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178" y="2805591"/>
            <a:ext cx="1631093" cy="10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Seven-grain porridge with seeds and berries | Tesco Real Food">
            <a:extLst>
              <a:ext uri="{FF2B5EF4-FFF2-40B4-BE49-F238E27FC236}">
                <a16:creationId xmlns:a16="http://schemas.microsoft.com/office/drawing/2014/main" id="{0818BF34-7B9E-ABE0-3A88-C7BB49195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285" y="2767586"/>
            <a:ext cx="1855548" cy="121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Vegan spinach rolls">
            <a:extLst>
              <a:ext uri="{FF2B5EF4-FFF2-40B4-BE49-F238E27FC236}">
                <a16:creationId xmlns:a16="http://schemas.microsoft.com/office/drawing/2014/main" id="{C2D5BB93-3F0A-ED6E-41EB-E35610261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285" y="1180741"/>
            <a:ext cx="1855548" cy="138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ggless Blueberry Cheesecake - Bake with Shivesh">
            <a:extLst>
              <a:ext uri="{FF2B5EF4-FFF2-40B4-BE49-F238E27FC236}">
                <a16:creationId xmlns:a16="http://schemas.microsoft.com/office/drawing/2014/main" id="{4B5F20F2-2882-B562-72B8-FDF6A75A68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99" b="12952"/>
          <a:stretch/>
        </p:blipFill>
        <p:spPr bwMode="auto">
          <a:xfrm>
            <a:off x="8793285" y="4074712"/>
            <a:ext cx="1855548" cy="147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CA64A33-F787-5919-0500-65B8B3230A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9546" y="268815"/>
            <a:ext cx="1149178" cy="76289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FD8CAC1-C52C-5AA9-7D7D-4740328B53FB}"/>
              </a:ext>
            </a:extLst>
          </p:cNvPr>
          <p:cNvSpPr txBox="1"/>
          <p:nvPr/>
        </p:nvSpPr>
        <p:spPr>
          <a:xfrm>
            <a:off x="4181087" y="267045"/>
            <a:ext cx="39753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BREAKFAST WITH BAGUETTE</a:t>
            </a:r>
          </a:p>
        </p:txBody>
      </p:sp>
      <p:pic>
        <p:nvPicPr>
          <p:cNvPr id="2054" name="Picture 6" descr="French Bread VS Italian Bread - The Foreign Fork">
            <a:extLst>
              <a:ext uri="{FF2B5EF4-FFF2-40B4-BE49-F238E27FC236}">
                <a16:creationId xmlns:a16="http://schemas.microsoft.com/office/drawing/2014/main" id="{96AB9235-C78E-875E-1CE7-873A85575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999" y="4067256"/>
            <a:ext cx="1626011" cy="10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790</TotalTime>
  <Words>812</Words>
  <Application>Microsoft Office PowerPoint</Application>
  <PresentationFormat>Widescreen</PresentationFormat>
  <Paragraphs>78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Lucida Sans Unicode</vt:lpstr>
      <vt:lpstr>Times New Roman</vt:lpstr>
      <vt:lpstr>1_Office Theme</vt:lpstr>
      <vt:lpstr>2_Office Theme</vt:lpstr>
      <vt:lpstr>3_Office Theme</vt:lpstr>
      <vt:lpstr>          BREAKFAST BOARD           Foreign Languages and Cultural Awareness  Maria Magdalena Radu Student id: 2126508   BMIH5003  Module tutor: Rodrigo F. Aguilera</vt:lpstr>
      <vt:lpstr>PETIT-DÉJEUNER AVEC BAGUETTE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Maria-Magdalena</dc:creator>
  <cp:lastModifiedBy>Maria-Magdalena</cp:lastModifiedBy>
  <cp:revision>6</cp:revision>
  <dcterms:created xsi:type="dcterms:W3CDTF">2023-06-09T06:24:01Z</dcterms:created>
  <dcterms:modified xsi:type="dcterms:W3CDTF">2023-06-09T21:07:36Z</dcterms:modified>
</cp:coreProperties>
</file>