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6" r:id="rId8"/>
    <p:sldId id="264" r:id="rId9"/>
    <p:sldId id="268" r:id="rId10"/>
    <p:sldId id="263" r:id="rId11"/>
    <p:sldId id="265" r:id="rId12"/>
    <p:sldId id="267" r:id="rId13"/>
    <p:sldId id="269" r:id="rId14"/>
    <p:sldId id="262"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927"/>
    <p:restoredTop sz="95915"/>
  </p:normalViewPr>
  <p:slideViewPr>
    <p:cSldViewPr snapToGrid="0" snapToObjects="1">
      <p:cViewPr varScale="1">
        <p:scale>
          <a:sx n="105" d="100"/>
          <a:sy n="105" d="100"/>
        </p:scale>
        <p:origin x="192" y="7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2213A55-4759-E54E-9E69-918B64D913AF}" type="datetimeFigureOut">
              <a:rPr lang="en-US" smtClean="0"/>
              <a:t>5/5/21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E6A0BD-D0C2-D046-B7D8-9A02D18A4DD1}" type="slidenum">
              <a:rPr lang="en-US" smtClean="0"/>
              <a:t>‹#›</a:t>
            </a:fld>
            <a:endParaRPr lang="en-US"/>
          </a:p>
        </p:txBody>
      </p:sp>
    </p:spTree>
    <p:extLst>
      <p:ext uri="{BB962C8B-B14F-4D97-AF65-F5344CB8AC3E}">
        <p14:creationId xmlns:p14="http://schemas.microsoft.com/office/powerpoint/2010/main" val="35703556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67AF3E7-3A0A-7841-AE37-57FDB4E19DC9}"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C006C9F-228D-DB41-B9AC-5529D7ED6C2A}"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9A19C51-CA96-0C4E-865B-98C430AFCFAA}"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C71EDE-5065-C84C-BE27-45A34D4EC51F}" type="datetime1">
              <a:rPr lang="en-GB" smtClean="0"/>
              <a:t>05/05/2021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DBCF63-8A99-D54C-8F93-1975F771B2B2}" type="datetime1">
              <a:rPr lang="en-GB" smtClean="0"/>
              <a:t>05/05/2021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648D672-88F8-264C-9B64-8EF20F68B738}" type="datetime1">
              <a:rPr lang="en-GB" smtClean="0"/>
              <a:t>05/05/2021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A2C5429-4625-884A-AD30-6197A4DF3391}" type="datetime1">
              <a:rPr lang="en-GB" smtClean="0"/>
              <a:t>05/05/2021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FCAAFA0C-889C-7B4B-AAAA-D536890C529A}" type="datetime1">
              <a:rPr lang="en-GB" smtClean="0"/>
              <a:t>05/05/2021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5190379-FD40-5744-A973-E764C1CD1ABF}" type="datetime1">
              <a:rPr lang="en-GB" smtClean="0"/>
              <a:t>05/05/2021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B8EEF24-5CA0-A14A-A66B-1086C61B33F9}" type="datetime1">
              <a:rPr lang="en-GB" smtClean="0"/>
              <a:t>05/05/2021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6B8762DF-B40C-C342-8E2E-A2487D092D26}"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8AEC2B66-30CE-E640-9535-E9766279489E}"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911B2D-8792-214C-A557-4F6BF4FFA2BA}"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6246601-F00F-0544-A9F5-3E8B4F7701F6}" type="datetime1">
              <a:rPr lang="en-GB" smtClean="0"/>
              <a:t>05/05/2021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38EF29D-2903-8040-9AC4-4A47E42B0F47}" type="datetime1">
              <a:rPr lang="en-GB" smtClean="0"/>
              <a:t>05/05/2021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B29176-7341-384D-BEFE-11E469705153}"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3698C2-3214-2543-8961-BDEC1614EA87}" type="datetime1">
              <a:rPr lang="en-GB" smtClean="0"/>
              <a:t>05/05/2021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BF5D929-A76B-1E45-B0BA-F27A7699850A}" type="datetime1">
              <a:rPr lang="en-GB" smtClean="0"/>
              <a:t>05/05/2021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transition spd="slow">
    <p:push dir="u"/>
  </p:transition>
  <p:hf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merthyr.gov.uk/media/1244/think-wildlife-think-protected-species.pdf" TargetMode="External"/><Relationship Id="rId2" Type="http://schemas.openxmlformats.org/officeDocument/2006/relationships/hyperlink" Target="https://computationalarchaeology.wordpress.com/2020/10/04/intro-to-lidar-for-archaeology/"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F162F-100E-1C4F-986A-8DC6D47C0BC8}"/>
              </a:ext>
            </a:extLst>
          </p:cNvPr>
          <p:cNvSpPr>
            <a:spLocks noGrp="1"/>
          </p:cNvSpPr>
          <p:nvPr>
            <p:ph type="ctrTitle"/>
          </p:nvPr>
        </p:nvSpPr>
        <p:spPr>
          <a:xfrm>
            <a:off x="6742112" y="1454963"/>
            <a:ext cx="4802187" cy="3308380"/>
          </a:xfrm>
        </p:spPr>
        <p:txBody>
          <a:bodyPr>
            <a:normAutofit/>
          </a:bodyPr>
          <a:lstStyle/>
          <a:p>
            <a:pPr>
              <a:lnSpc>
                <a:spcPct val="90000"/>
              </a:lnSpc>
            </a:pPr>
            <a:r>
              <a:rPr lang="en-US" sz="5000" b="1" dirty="0"/>
              <a:t>EIA Evaluation- </a:t>
            </a:r>
            <a:r>
              <a:rPr lang="en-US" sz="5000" b="1" dirty="0" err="1"/>
              <a:t>Mynydd</a:t>
            </a:r>
            <a:r>
              <a:rPr lang="en-US" sz="5000" b="1" dirty="0"/>
              <a:t> Y </a:t>
            </a:r>
            <a:r>
              <a:rPr lang="en-US" sz="5000" b="1" dirty="0" err="1"/>
              <a:t>Gwyrhyd</a:t>
            </a:r>
            <a:r>
              <a:rPr lang="en-US" sz="5000" b="1" dirty="0"/>
              <a:t> Solar Farm</a:t>
            </a:r>
          </a:p>
        </p:txBody>
      </p:sp>
      <p:sp>
        <p:nvSpPr>
          <p:cNvPr id="3" name="Subtitle 2">
            <a:extLst>
              <a:ext uri="{FF2B5EF4-FFF2-40B4-BE49-F238E27FC236}">
                <a16:creationId xmlns:a16="http://schemas.microsoft.com/office/drawing/2014/main" id="{891AE833-54B6-F046-BA98-741A27A51B97}"/>
              </a:ext>
            </a:extLst>
          </p:cNvPr>
          <p:cNvSpPr>
            <a:spLocks noGrp="1"/>
          </p:cNvSpPr>
          <p:nvPr>
            <p:ph type="subTitle" idx="1"/>
          </p:nvPr>
        </p:nvSpPr>
        <p:spPr>
          <a:xfrm>
            <a:off x="6742112" y="4763342"/>
            <a:ext cx="4802187" cy="1485055"/>
          </a:xfrm>
        </p:spPr>
        <p:txBody>
          <a:bodyPr>
            <a:normAutofit/>
          </a:bodyPr>
          <a:lstStyle/>
          <a:p>
            <a:r>
              <a:rPr lang="en-US"/>
              <a:t>Joseph Blackmore- UWTSD</a:t>
            </a:r>
            <a:endParaRPr lang="en-US" dirty="0"/>
          </a:p>
        </p:txBody>
      </p:sp>
      <p:sp>
        <p:nvSpPr>
          <p:cNvPr id="4" name="Slide Number Placeholder 3">
            <a:extLst>
              <a:ext uri="{FF2B5EF4-FFF2-40B4-BE49-F238E27FC236}">
                <a16:creationId xmlns:a16="http://schemas.microsoft.com/office/drawing/2014/main" id="{670026C1-2539-644E-9069-CA79EECD609C}"/>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1</a:t>
            </a:fld>
            <a:endParaRPr lang="en-US"/>
          </a:p>
        </p:txBody>
      </p:sp>
      <p:pic>
        <p:nvPicPr>
          <p:cNvPr id="2049" name="Picture 1" descr="page4image2790382000">
            <a:extLst>
              <a:ext uri="{FF2B5EF4-FFF2-40B4-BE49-F238E27FC236}">
                <a16:creationId xmlns:a16="http://schemas.microsoft.com/office/drawing/2014/main" id="{3B861916-1126-404E-8B95-BFAE16E5AE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016" r="8036"/>
          <a:stretch/>
        </p:blipFill>
        <p:spPr bwMode="auto">
          <a:xfrm>
            <a:off x="607848" y="609601"/>
            <a:ext cx="5486561" cy="5266943"/>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03FC67B-6B39-9144-8091-EF19189BDE32}"/>
              </a:ext>
            </a:extLst>
          </p:cNvPr>
          <p:cNvSpPr txBox="1"/>
          <p:nvPr/>
        </p:nvSpPr>
        <p:spPr>
          <a:xfrm>
            <a:off x="768096" y="6022848"/>
            <a:ext cx="2779776" cy="369332"/>
          </a:xfrm>
          <a:prstGeom prst="rect">
            <a:avLst/>
          </a:prstGeom>
          <a:noFill/>
        </p:spPr>
        <p:txBody>
          <a:bodyPr wrap="square" rtlCol="0">
            <a:spAutoFit/>
          </a:bodyPr>
          <a:lstStyle/>
          <a:p>
            <a:r>
              <a:rPr lang="en-US" dirty="0" err="1"/>
              <a:t>Dulas</a:t>
            </a:r>
            <a:r>
              <a:rPr lang="en-US" dirty="0"/>
              <a:t> Ltd. 2019</a:t>
            </a:r>
          </a:p>
        </p:txBody>
      </p:sp>
    </p:spTree>
    <p:extLst>
      <p:ext uri="{BB962C8B-B14F-4D97-AF65-F5344CB8AC3E}">
        <p14:creationId xmlns:p14="http://schemas.microsoft.com/office/powerpoint/2010/main" val="631571524"/>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6C824-CA6F-ED4F-B02B-1F18CFB9614E}"/>
              </a:ext>
            </a:extLst>
          </p:cNvPr>
          <p:cNvSpPr>
            <a:spLocks noGrp="1"/>
          </p:cNvSpPr>
          <p:nvPr>
            <p:ph type="title"/>
          </p:nvPr>
        </p:nvSpPr>
        <p:spPr/>
        <p:txBody>
          <a:bodyPr/>
          <a:lstStyle/>
          <a:p>
            <a:r>
              <a:rPr lang="en-US" b="1" dirty="0"/>
              <a:t>Contents</a:t>
            </a:r>
          </a:p>
        </p:txBody>
      </p:sp>
      <p:sp>
        <p:nvSpPr>
          <p:cNvPr id="3" name="Content Placeholder 2">
            <a:extLst>
              <a:ext uri="{FF2B5EF4-FFF2-40B4-BE49-F238E27FC236}">
                <a16:creationId xmlns:a16="http://schemas.microsoft.com/office/drawing/2014/main" id="{5271C2D5-F82D-F74F-9241-9F7797ADBB7E}"/>
              </a:ext>
            </a:extLst>
          </p:cNvPr>
          <p:cNvSpPr>
            <a:spLocks noGrp="1"/>
          </p:cNvSpPr>
          <p:nvPr>
            <p:ph idx="1"/>
          </p:nvPr>
        </p:nvSpPr>
        <p:spPr>
          <a:xfrm>
            <a:off x="1103312" y="1304544"/>
            <a:ext cx="8946541" cy="5303520"/>
          </a:xfrm>
        </p:spPr>
        <p:txBody>
          <a:bodyPr>
            <a:normAutofit fontScale="92500" lnSpcReduction="10000"/>
          </a:bodyPr>
          <a:lstStyle/>
          <a:p>
            <a:pPr marL="457200" indent="-457200">
              <a:buFont typeface="+mj-lt"/>
              <a:buAutoNum type="arabicPeriod"/>
            </a:pPr>
            <a:r>
              <a:rPr lang="en-US" dirty="0"/>
              <a:t>Project Location</a:t>
            </a:r>
          </a:p>
          <a:p>
            <a:pPr marL="457200" indent="-457200">
              <a:buFont typeface="+mj-lt"/>
              <a:buAutoNum type="arabicPeriod"/>
            </a:pPr>
            <a:r>
              <a:rPr lang="en-US" dirty="0"/>
              <a:t>Scale of project</a:t>
            </a:r>
          </a:p>
          <a:p>
            <a:pPr marL="457200" indent="-457200">
              <a:buFont typeface="+mj-lt"/>
              <a:buAutoNum type="arabicPeriod"/>
            </a:pPr>
            <a:r>
              <a:rPr lang="en-US" dirty="0"/>
              <a:t>The environmental assessment in question</a:t>
            </a:r>
          </a:p>
          <a:p>
            <a:pPr marL="457200" indent="-457200">
              <a:buFont typeface="+mj-lt"/>
              <a:buAutoNum type="arabicPeriod"/>
            </a:pPr>
            <a:r>
              <a:rPr lang="en-US" dirty="0"/>
              <a:t>Impact significance and the phase 1 habitat survey</a:t>
            </a:r>
          </a:p>
          <a:p>
            <a:pPr marL="457200" indent="-457200">
              <a:buFont typeface="+mj-lt"/>
              <a:buAutoNum type="arabicPeriod"/>
            </a:pPr>
            <a:r>
              <a:rPr lang="en-US" dirty="0"/>
              <a:t>Habitat risk assessment</a:t>
            </a:r>
          </a:p>
          <a:p>
            <a:pPr marL="457200" indent="-457200">
              <a:buFont typeface="+mj-lt"/>
              <a:buAutoNum type="arabicPeriod"/>
            </a:pPr>
            <a:r>
              <a:rPr lang="en-US" dirty="0"/>
              <a:t>Construction operation and decommissioning </a:t>
            </a:r>
          </a:p>
          <a:p>
            <a:pPr marL="457200" indent="-457200">
              <a:buFont typeface="+mj-lt"/>
              <a:buAutoNum type="arabicPeriod"/>
            </a:pPr>
            <a:r>
              <a:rPr lang="en-US" dirty="0"/>
              <a:t>Mitigation and enhancement </a:t>
            </a:r>
          </a:p>
          <a:p>
            <a:pPr marL="457200" indent="-457200">
              <a:buFont typeface="+mj-lt"/>
              <a:buAutoNum type="arabicPeriod"/>
            </a:pPr>
            <a:r>
              <a:rPr lang="en-US" dirty="0"/>
              <a:t>2014 EIA directive amendment</a:t>
            </a:r>
          </a:p>
          <a:p>
            <a:pPr marL="457200" indent="-457200">
              <a:buFont typeface="+mj-lt"/>
              <a:buAutoNum type="arabicPeriod"/>
            </a:pPr>
            <a:r>
              <a:rPr lang="en-US" dirty="0"/>
              <a:t>…….</a:t>
            </a:r>
          </a:p>
          <a:p>
            <a:pPr marL="457200" indent="-457200">
              <a:buFont typeface="+mj-lt"/>
              <a:buAutoNum type="arabicPeriod"/>
            </a:pPr>
            <a:r>
              <a:rPr lang="en-US" dirty="0"/>
              <a:t>Significant omissions</a:t>
            </a:r>
          </a:p>
          <a:p>
            <a:pPr marL="457200" indent="-457200">
              <a:buFont typeface="+mj-lt"/>
              <a:buAutoNum type="arabicPeriod"/>
            </a:pPr>
            <a:r>
              <a:rPr lang="en-US" dirty="0"/>
              <a:t>Conclusion</a:t>
            </a:r>
          </a:p>
          <a:p>
            <a:pPr marL="457200" indent="-457200">
              <a:buFont typeface="+mj-lt"/>
              <a:buAutoNum type="arabicPeriod"/>
            </a:pPr>
            <a:r>
              <a:rPr lang="en-US" dirty="0"/>
              <a:t>References</a:t>
            </a:r>
          </a:p>
          <a:p>
            <a:pPr marL="457200" indent="-457200">
              <a:buFont typeface="+mj-lt"/>
              <a:buAutoNum type="arabicPeriod"/>
            </a:pPr>
            <a:r>
              <a:rPr lang="en-US" dirty="0"/>
              <a:t>Questions?</a:t>
            </a:r>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a:p>
            <a:pPr marL="457200" indent="-457200">
              <a:buFont typeface="+mj-lt"/>
              <a:buAutoNum type="arabicPeriod"/>
            </a:pPr>
            <a:endParaRPr lang="en-US" dirty="0"/>
          </a:p>
        </p:txBody>
      </p:sp>
      <p:sp>
        <p:nvSpPr>
          <p:cNvPr id="4" name="Slide Number Placeholder 3">
            <a:extLst>
              <a:ext uri="{FF2B5EF4-FFF2-40B4-BE49-F238E27FC236}">
                <a16:creationId xmlns:a16="http://schemas.microsoft.com/office/drawing/2014/main" id="{885AA26F-72BF-F644-BD1B-9138210BEF3A}"/>
              </a:ext>
            </a:extLst>
          </p:cNvPr>
          <p:cNvSpPr>
            <a:spLocks noGrp="1"/>
          </p:cNvSpPr>
          <p:nvPr>
            <p:ph type="sldNum" sz="quarter" idx="12"/>
          </p:nvPr>
        </p:nvSpPr>
        <p:spPr/>
        <p:txBody>
          <a:bodyPr/>
          <a:lstStyle/>
          <a:p>
            <a:fld id="{D57F1E4F-1CFF-5643-939E-02111984F565}" type="slidenum">
              <a:rPr lang="en-US" smtClean="0"/>
              <a:t>2</a:t>
            </a:fld>
            <a:endParaRPr lang="en-US" dirty="0"/>
          </a:p>
        </p:txBody>
      </p:sp>
    </p:spTree>
    <p:extLst>
      <p:ext uri="{BB962C8B-B14F-4D97-AF65-F5344CB8AC3E}">
        <p14:creationId xmlns:p14="http://schemas.microsoft.com/office/powerpoint/2010/main" val="2187573520"/>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65000">
              <a:schemeClr val="accent1">
                <a:lumMod val="5000"/>
                <a:lumOff val="95000"/>
              </a:schemeClr>
            </a:gs>
            <a:gs pos="14000">
              <a:srgbClr val="7030A0"/>
            </a:gs>
            <a:gs pos="8000">
              <a:srgbClr val="7030A0"/>
            </a:gs>
            <a:gs pos="47000">
              <a:srgbClr val="7030A0"/>
            </a:gs>
          </a:gsLst>
          <a:lin ang="5400000" scaled="1"/>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F3F4807A-5068-4492-8025-D75F320E9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67FF895-D1F4-1343-972C-60A9732BF226}"/>
              </a:ext>
            </a:extLst>
          </p:cNvPr>
          <p:cNvSpPr>
            <a:spLocks noGrp="1"/>
          </p:cNvSpPr>
          <p:nvPr>
            <p:ph type="title"/>
          </p:nvPr>
        </p:nvSpPr>
        <p:spPr>
          <a:xfrm>
            <a:off x="8397499" y="-391343"/>
            <a:ext cx="3543464" cy="1682682"/>
          </a:xfrm>
        </p:spPr>
        <p:txBody>
          <a:bodyPr vert="horz" lIns="91440" tIns="45720" rIns="91440" bIns="45720" rtlCol="0" anchor="b">
            <a:normAutofit/>
          </a:bodyPr>
          <a:lstStyle/>
          <a:p>
            <a:r>
              <a:rPr lang="en-US" sz="3600" b="1" dirty="0">
                <a:solidFill>
                  <a:srgbClr val="EBEBEB"/>
                </a:solidFill>
              </a:rPr>
              <a:t>Project Location</a:t>
            </a:r>
          </a:p>
        </p:txBody>
      </p:sp>
      <p:sp>
        <p:nvSpPr>
          <p:cNvPr id="23" name="Freeform 36">
            <a:extLst>
              <a:ext uri="{FF2B5EF4-FFF2-40B4-BE49-F238E27FC236}">
                <a16:creationId xmlns:a16="http://schemas.microsoft.com/office/drawing/2014/main" id="{B24996F8-180C-4DCB-8A26-DFA336CDE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413666"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25" name="Rectangle 24">
            <a:extLst>
              <a:ext uri="{FF2B5EF4-FFF2-40B4-BE49-F238E27FC236}">
                <a16:creationId xmlns:a16="http://schemas.microsoft.com/office/drawing/2014/main" id="{630182B0-3559-41D5-9EBC-0BD86BEDA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16" name="Content Placeholder 15">
            <a:extLst>
              <a:ext uri="{FF2B5EF4-FFF2-40B4-BE49-F238E27FC236}">
                <a16:creationId xmlns:a16="http://schemas.microsoft.com/office/drawing/2014/main" id="{57EC7F9E-7840-1C4C-BE11-846F50E675AF}"/>
              </a:ext>
            </a:extLst>
          </p:cNvPr>
          <p:cNvPicPr>
            <a:picLocks noGrp="1"/>
          </p:cNvPicPr>
          <p:nvPr>
            <p:ph idx="1"/>
          </p:nvPr>
        </p:nvPicPr>
        <p:blipFill>
          <a:blip r:embed="rId6">
            <a:extLst>
              <a:ext uri="{28A0092B-C50C-407E-A947-70E740481C1C}">
                <a14:useLocalDpi xmlns:a14="http://schemas.microsoft.com/office/drawing/2010/main" val="0"/>
              </a:ext>
            </a:extLst>
          </a:blip>
          <a:stretch>
            <a:fillRect/>
          </a:stretch>
        </p:blipFill>
        <p:spPr>
          <a:xfrm>
            <a:off x="0" y="0"/>
            <a:ext cx="8397499" cy="6857999"/>
          </a:xfrm>
          <a:prstGeom prst="rect">
            <a:avLst/>
          </a:prstGeom>
        </p:spPr>
      </p:pic>
      <p:sp>
        <p:nvSpPr>
          <p:cNvPr id="18" name="Up Arrow 17">
            <a:extLst>
              <a:ext uri="{FF2B5EF4-FFF2-40B4-BE49-F238E27FC236}">
                <a16:creationId xmlns:a16="http://schemas.microsoft.com/office/drawing/2014/main" id="{35620D8B-76EA-CD40-87E1-C785794A610F}"/>
              </a:ext>
            </a:extLst>
          </p:cNvPr>
          <p:cNvSpPr/>
          <p:nvPr/>
        </p:nvSpPr>
        <p:spPr>
          <a:xfrm rot="14994271">
            <a:off x="6118897" y="-824525"/>
            <a:ext cx="300987" cy="6420529"/>
          </a:xfrm>
          <a:prstGeom prst="upArrow">
            <a:avLst>
              <a:gd name="adj1" fmla="val 50000"/>
              <a:gd name="adj2" fmla="val 152482"/>
            </a:avLst>
          </a:prstGeom>
          <a:gradFill>
            <a:gsLst>
              <a:gs pos="11000">
                <a:srgbClr val="7030A0"/>
              </a:gs>
              <a:gs pos="28000">
                <a:srgbClr val="7030A0"/>
              </a:gs>
              <a:gs pos="57000">
                <a:schemeClr val="accent1">
                  <a:lumMod val="45000"/>
                  <a:lumOff val="55000"/>
                </a:schemeClr>
              </a:gs>
              <a:gs pos="44000">
                <a:schemeClr val="accent1">
                  <a:lumMod val="30000"/>
                  <a:lumOff val="70000"/>
                </a:schemeClr>
              </a:gs>
            </a:gsLst>
            <a:lin ang="5400000" scaled="1"/>
          </a:gradFill>
          <a:ln>
            <a:solidFill>
              <a:srgbClr val="C00000"/>
            </a:solidFill>
          </a:ln>
          <a:effectLst>
            <a:outerShdw blurRad="50800" dist="50800" dir="5400000" sx="96000" sy="96000" algn="ctr" rotWithShape="0">
              <a:srgbClr val="000000">
                <a:alpha val="43137"/>
              </a:srgbClr>
            </a:outerShdw>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7" name="TextBox 6">
            <a:extLst>
              <a:ext uri="{FF2B5EF4-FFF2-40B4-BE49-F238E27FC236}">
                <a16:creationId xmlns:a16="http://schemas.microsoft.com/office/drawing/2014/main" id="{F1DA6A7B-12D5-8646-B427-60508AA159FC}"/>
              </a:ext>
            </a:extLst>
          </p:cNvPr>
          <p:cNvSpPr txBox="1"/>
          <p:nvPr/>
        </p:nvSpPr>
        <p:spPr>
          <a:xfrm>
            <a:off x="8752114" y="1676400"/>
            <a:ext cx="3188849" cy="3970318"/>
          </a:xfrm>
          <a:prstGeom prst="rect">
            <a:avLst/>
          </a:prstGeom>
          <a:noFill/>
        </p:spPr>
        <p:txBody>
          <a:bodyPr wrap="square" rtlCol="0">
            <a:spAutoFit/>
          </a:bodyPr>
          <a:lstStyle/>
          <a:p>
            <a:pPr marL="285750" indent="-285750">
              <a:buFont typeface="Arial" panose="020B0604020202020204" pitchFamily="34" charset="0"/>
              <a:buChar char="•"/>
            </a:pPr>
            <a:r>
              <a:rPr lang="en-US" dirty="0"/>
              <a:t>Neath Port Talbot County, South Wales</a:t>
            </a:r>
          </a:p>
          <a:p>
            <a:endParaRPr lang="en-US" dirty="0"/>
          </a:p>
          <a:p>
            <a:pPr marL="285750" indent="-285750">
              <a:buFont typeface="Arial" panose="020B0604020202020204" pitchFamily="34" charset="0"/>
              <a:buChar char="•"/>
            </a:pPr>
            <a:r>
              <a:rPr lang="en-US" dirty="0"/>
              <a:t>Moorland area situated between the villages of </a:t>
            </a:r>
            <a:r>
              <a:rPr lang="en-US" dirty="0" err="1"/>
              <a:t>Tairgwaith</a:t>
            </a:r>
            <a:r>
              <a:rPr lang="en-US" dirty="0"/>
              <a:t> and cwm </a:t>
            </a:r>
            <a:r>
              <a:rPr lang="en-US" dirty="0" err="1"/>
              <a:t>twrch</a:t>
            </a:r>
            <a:r>
              <a:rPr lang="en-US" dirty="0"/>
              <a:t> </a:t>
            </a:r>
            <a:r>
              <a:rPr lang="en-US" dirty="0" err="1"/>
              <a:t>Uchaf</a:t>
            </a:r>
            <a:endParaRPr lang="en-US" dirty="0"/>
          </a:p>
          <a:p>
            <a:endParaRPr lang="en-US" dirty="0"/>
          </a:p>
          <a:p>
            <a:pPr marL="285750" indent="-285750">
              <a:buFont typeface="Arial" panose="020B0604020202020204" pitchFamily="34" charset="0"/>
              <a:buChar char="•"/>
            </a:pPr>
            <a:r>
              <a:rPr lang="en-US" dirty="0"/>
              <a:t>Not within any recognized area of protection</a:t>
            </a:r>
          </a:p>
          <a:p>
            <a:endParaRPr lang="en-US" dirty="0"/>
          </a:p>
          <a:p>
            <a:pPr marL="285750" indent="-285750">
              <a:buFont typeface="Arial" panose="020B0604020202020204" pitchFamily="34" charset="0"/>
              <a:buChar char="•"/>
            </a:pPr>
            <a:r>
              <a:rPr lang="en-US" dirty="0"/>
              <a:t>Grade 5 very poor quality agricultural land</a:t>
            </a:r>
          </a:p>
        </p:txBody>
      </p:sp>
      <p:sp>
        <p:nvSpPr>
          <p:cNvPr id="8" name="Rectangle 7">
            <a:extLst>
              <a:ext uri="{FF2B5EF4-FFF2-40B4-BE49-F238E27FC236}">
                <a16:creationId xmlns:a16="http://schemas.microsoft.com/office/drawing/2014/main" id="{F21DF83B-F6F8-C644-AE00-2B4B34FE28EB}"/>
              </a:ext>
            </a:extLst>
          </p:cNvPr>
          <p:cNvSpPr/>
          <p:nvPr/>
        </p:nvSpPr>
        <p:spPr>
          <a:xfrm>
            <a:off x="8605878" y="6067693"/>
            <a:ext cx="3438076" cy="646331"/>
          </a:xfrm>
          <a:prstGeom prst="rect">
            <a:avLst/>
          </a:prstGeom>
        </p:spPr>
        <p:txBody>
          <a:bodyPr wrap="square">
            <a:spAutoFit/>
          </a:bodyPr>
          <a:lstStyle/>
          <a:p>
            <a:r>
              <a:rPr lang="en-GB" dirty="0">
                <a:latin typeface="Times New Roman" panose="02020603050405020304" pitchFamily="18" charset="0"/>
                <a:ea typeface="DengXian" panose="02010600030101010101" pitchFamily="2" charset="-122"/>
              </a:rPr>
              <a:t>Figure 1: OS map of site location (</a:t>
            </a:r>
            <a:r>
              <a:rPr lang="en-GB" dirty="0" err="1">
                <a:latin typeface="Times New Roman" panose="02020603050405020304" pitchFamily="18" charset="0"/>
                <a:ea typeface="DengXian" panose="02010600030101010101" pitchFamily="2" charset="-122"/>
              </a:rPr>
              <a:t>Dulas</a:t>
            </a:r>
            <a:r>
              <a:rPr lang="en-GB" dirty="0">
                <a:latin typeface="Times New Roman" panose="02020603050405020304" pitchFamily="18" charset="0"/>
                <a:ea typeface="DengXian" panose="02010600030101010101" pitchFamily="2" charset="-122"/>
              </a:rPr>
              <a:t> Ltd., 2019)</a:t>
            </a:r>
            <a:r>
              <a:rPr lang="en-GB" dirty="0"/>
              <a:t> </a:t>
            </a:r>
            <a:endParaRPr lang="en-US" dirty="0"/>
          </a:p>
        </p:txBody>
      </p:sp>
      <p:sp>
        <p:nvSpPr>
          <p:cNvPr id="10" name="Slide Number Placeholder 9">
            <a:extLst>
              <a:ext uri="{FF2B5EF4-FFF2-40B4-BE49-F238E27FC236}">
                <a16:creationId xmlns:a16="http://schemas.microsoft.com/office/drawing/2014/main" id="{8A4BD710-C46E-434B-AF3E-268F1CF8CF9F}"/>
              </a:ext>
            </a:extLst>
          </p:cNvPr>
          <p:cNvSpPr>
            <a:spLocks noGrp="1"/>
          </p:cNvSpPr>
          <p:nvPr>
            <p:ph type="sldNum" sz="quarter" idx="12"/>
          </p:nvPr>
        </p:nvSpPr>
        <p:spPr/>
        <p:txBody>
          <a:bodyPr/>
          <a:lstStyle/>
          <a:p>
            <a:fld id="{D57F1E4F-1CFF-5643-939E-02111984F565}" type="slidenum">
              <a:rPr lang="en-US" smtClean="0"/>
              <a:t>3</a:t>
            </a:fld>
            <a:endParaRPr lang="en-US" dirty="0"/>
          </a:p>
        </p:txBody>
      </p:sp>
    </p:spTree>
    <p:extLst>
      <p:ext uri="{BB962C8B-B14F-4D97-AF65-F5344CB8AC3E}">
        <p14:creationId xmlns:p14="http://schemas.microsoft.com/office/powerpoint/2010/main" val="3653173136"/>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Content Placeholder 3" descr="page33image50324416">
            <a:extLst>
              <a:ext uri="{FF2B5EF4-FFF2-40B4-BE49-F238E27FC236}">
                <a16:creationId xmlns:a16="http://schemas.microsoft.com/office/drawing/2014/main" id="{6F05BDE3-BAD5-A943-9C04-2C744FAA9906}"/>
              </a:ext>
            </a:extLst>
          </p:cNvPr>
          <p:cNvPicPr>
            <a:picLocks/>
          </p:cNvPicPr>
          <p:nvPr/>
        </p:nvPicPr>
        <p:blipFill rotWithShape="1">
          <a:blip r:embed="rId2">
            <a:alphaModFix amt="35000"/>
            <a:extLst>
              <a:ext uri="{28A0092B-C50C-407E-A947-70E740481C1C}">
                <a14:useLocalDpi xmlns:a14="http://schemas.microsoft.com/office/drawing/2010/main" val="0"/>
              </a:ext>
            </a:extLst>
          </a:blip>
          <a:srcRect t="3846"/>
          <a:stretch/>
        </p:blipFill>
        <p:spPr bwMode="auto">
          <a:xfrm>
            <a:off x="20" y="-1"/>
            <a:ext cx="12191980" cy="6858000"/>
          </a:xfrm>
          <a:prstGeom prst="rect">
            <a:avLst/>
          </a:prstGeom>
          <a:gradFill>
            <a:gsLst>
              <a:gs pos="85000">
                <a:schemeClr val="bg2"/>
              </a:gs>
              <a:gs pos="57000">
                <a:schemeClr val="bg2"/>
              </a:gs>
              <a:gs pos="40000">
                <a:schemeClr val="bg1"/>
              </a:gs>
              <a:gs pos="69000">
                <a:schemeClr val="bg2"/>
              </a:gs>
            </a:gsLst>
            <a:lin ang="5400000" scaled="1"/>
          </a:gradFill>
          <a:effectLst>
            <a:outerShdw dist="50800" dir="5400000" algn="ctr" rotWithShape="0">
              <a:srgbClr val="000000"/>
            </a:outerShdw>
          </a:effectLst>
        </p:spPr>
      </p:pic>
      <p:sp>
        <p:nvSpPr>
          <p:cNvPr id="2" name="Title 1">
            <a:extLst>
              <a:ext uri="{FF2B5EF4-FFF2-40B4-BE49-F238E27FC236}">
                <a16:creationId xmlns:a16="http://schemas.microsoft.com/office/drawing/2014/main" id="{3CEB86D2-DB2B-744A-B67B-B7AD51EEDBF2}"/>
              </a:ext>
            </a:extLst>
          </p:cNvPr>
          <p:cNvSpPr>
            <a:spLocks noGrp="1"/>
          </p:cNvSpPr>
          <p:nvPr>
            <p:ph type="title"/>
          </p:nvPr>
        </p:nvSpPr>
        <p:spPr>
          <a:xfrm>
            <a:off x="646111" y="452718"/>
            <a:ext cx="9404723" cy="1400530"/>
          </a:xfrm>
        </p:spPr>
        <p:txBody>
          <a:bodyPr>
            <a:normAutofit/>
          </a:bodyPr>
          <a:lstStyle/>
          <a:p>
            <a:r>
              <a:rPr lang="en-US" b="1" u="sng" dirty="0"/>
              <a:t>Scale of Project</a:t>
            </a:r>
          </a:p>
        </p:txBody>
      </p:sp>
      <p:sp>
        <p:nvSpPr>
          <p:cNvPr id="15" name="Rectangle 11">
            <a:extLst>
              <a:ext uri="{FF2B5EF4-FFF2-40B4-BE49-F238E27FC236}">
                <a16:creationId xmlns:a16="http://schemas.microsoft.com/office/drawing/2014/main" id="{0D187C4E-14B9-4504-B200-5127823FA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Content Placeholder 8">
            <a:extLst>
              <a:ext uri="{FF2B5EF4-FFF2-40B4-BE49-F238E27FC236}">
                <a16:creationId xmlns:a16="http://schemas.microsoft.com/office/drawing/2014/main" id="{3884C1D5-C39E-4F95-97AD-202245CC40B0}"/>
              </a:ext>
            </a:extLst>
          </p:cNvPr>
          <p:cNvSpPr>
            <a:spLocks noGrp="1"/>
          </p:cNvSpPr>
          <p:nvPr>
            <p:ph idx="1"/>
          </p:nvPr>
        </p:nvSpPr>
        <p:spPr>
          <a:xfrm>
            <a:off x="1103312" y="2052918"/>
            <a:ext cx="8946541" cy="4195481"/>
          </a:xfrm>
        </p:spPr>
        <p:txBody>
          <a:bodyPr>
            <a:normAutofit/>
          </a:bodyPr>
          <a:lstStyle/>
          <a:p>
            <a:r>
              <a:rPr lang="en-US" b="1" dirty="0"/>
              <a:t>Boundary area encompasses 3.3 hectares</a:t>
            </a:r>
          </a:p>
          <a:p>
            <a:r>
              <a:rPr lang="en-US" b="1" dirty="0"/>
              <a:t>6972 panels measuring 1m x 1.67m each</a:t>
            </a:r>
          </a:p>
          <a:p>
            <a:r>
              <a:rPr lang="en-US" b="1" dirty="0"/>
              <a:t>Extruded </a:t>
            </a:r>
            <a:r>
              <a:rPr lang="en-GB" b="1" dirty="0"/>
              <a:t>aluminium</a:t>
            </a:r>
            <a:r>
              <a:rPr lang="en-US" b="1" dirty="0"/>
              <a:t> mounting frames installed on galvanized steel piles driven 1.5m into the ground</a:t>
            </a:r>
          </a:p>
          <a:p>
            <a:r>
              <a:rPr lang="en-US" b="1" dirty="0"/>
              <a:t>Battery storage units measure 6.1m long x 2.9m high x 2.4m wide</a:t>
            </a:r>
          </a:p>
          <a:p>
            <a:r>
              <a:rPr lang="en-US" b="1" dirty="0"/>
              <a:t>Capacity = 2.23 Megawatts</a:t>
            </a:r>
          </a:p>
          <a:p>
            <a:r>
              <a:rPr lang="en-US" b="1" dirty="0"/>
              <a:t>12 week construction phase, </a:t>
            </a:r>
            <a:r>
              <a:rPr lang="en-GB" b="1" dirty="0"/>
              <a:t>approximately 109 articulated lorry loads (precautionary principle)</a:t>
            </a:r>
          </a:p>
          <a:p>
            <a:pPr marL="0" indent="0">
              <a:buNone/>
            </a:pPr>
            <a:endParaRPr lang="en-US" dirty="0"/>
          </a:p>
        </p:txBody>
      </p:sp>
      <p:sp>
        <p:nvSpPr>
          <p:cNvPr id="4" name="Slide Number Placeholder 3">
            <a:extLst>
              <a:ext uri="{FF2B5EF4-FFF2-40B4-BE49-F238E27FC236}">
                <a16:creationId xmlns:a16="http://schemas.microsoft.com/office/drawing/2014/main" id="{38914683-C95D-4049-AF75-66544386BBD5}"/>
              </a:ext>
            </a:extLst>
          </p:cNvPr>
          <p:cNvSpPr>
            <a:spLocks noGrp="1"/>
          </p:cNvSpPr>
          <p:nvPr>
            <p:ph type="sldNum" sz="quarter" idx="12"/>
          </p:nvPr>
        </p:nvSpPr>
        <p:spPr/>
        <p:txBody>
          <a:bodyPr/>
          <a:lstStyle/>
          <a:p>
            <a:fld id="{D57F1E4F-1CFF-5643-939E-02111984F565}" type="slidenum">
              <a:rPr lang="en-US" smtClean="0"/>
              <a:t>4</a:t>
            </a:fld>
            <a:endParaRPr lang="en-US" dirty="0"/>
          </a:p>
        </p:txBody>
      </p:sp>
      <p:sp>
        <p:nvSpPr>
          <p:cNvPr id="5" name="TextBox 4">
            <a:extLst>
              <a:ext uri="{FF2B5EF4-FFF2-40B4-BE49-F238E27FC236}">
                <a16:creationId xmlns:a16="http://schemas.microsoft.com/office/drawing/2014/main" id="{3F147DFF-2444-AC42-9911-4E92A67A05C3}"/>
              </a:ext>
            </a:extLst>
          </p:cNvPr>
          <p:cNvSpPr txBox="1"/>
          <p:nvPr/>
        </p:nvSpPr>
        <p:spPr>
          <a:xfrm>
            <a:off x="6630875" y="314186"/>
            <a:ext cx="3766619" cy="1384995"/>
          </a:xfrm>
          <a:prstGeom prst="rect">
            <a:avLst/>
          </a:prstGeom>
          <a:noFill/>
        </p:spPr>
        <p:txBody>
          <a:bodyPr wrap="square" rtlCol="0">
            <a:spAutoFit/>
          </a:bodyPr>
          <a:lstStyle/>
          <a:p>
            <a:r>
              <a:rPr lang="en-GB" sz="1200" dirty="0"/>
              <a:t>As prescribed in ‘The Town and Country Planning (Environmental Impact Assessment) Regulations 2017’, developments applicable to the definition of  ‘schedule 2’ include any industrial installation for the production of electricity where the area of construction exceeds 0.5 hectares (UK Government , 2017). </a:t>
            </a:r>
            <a:endParaRPr lang="en-US" sz="1200" dirty="0"/>
          </a:p>
        </p:txBody>
      </p:sp>
    </p:spTree>
    <p:extLst>
      <p:ext uri="{BB962C8B-B14F-4D97-AF65-F5344CB8AC3E}">
        <p14:creationId xmlns:p14="http://schemas.microsoft.com/office/powerpoint/2010/main" val="2605399248"/>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BD9A2-B892-1244-910E-5D4D37DFE9F6}"/>
              </a:ext>
            </a:extLst>
          </p:cNvPr>
          <p:cNvSpPr>
            <a:spLocks noGrp="1"/>
          </p:cNvSpPr>
          <p:nvPr>
            <p:ph type="title"/>
          </p:nvPr>
        </p:nvSpPr>
        <p:spPr/>
        <p:txBody>
          <a:bodyPr/>
          <a:lstStyle/>
          <a:p>
            <a:r>
              <a:rPr lang="en-US" b="1" dirty="0"/>
              <a:t>The Environmental Assessment</a:t>
            </a:r>
          </a:p>
        </p:txBody>
      </p:sp>
      <p:sp>
        <p:nvSpPr>
          <p:cNvPr id="3" name="Content Placeholder 2">
            <a:extLst>
              <a:ext uri="{FF2B5EF4-FFF2-40B4-BE49-F238E27FC236}">
                <a16:creationId xmlns:a16="http://schemas.microsoft.com/office/drawing/2014/main" id="{D969C877-0716-BF48-A62D-653BA9C396DC}"/>
              </a:ext>
            </a:extLst>
          </p:cNvPr>
          <p:cNvSpPr>
            <a:spLocks noGrp="1"/>
          </p:cNvSpPr>
          <p:nvPr>
            <p:ph idx="1"/>
          </p:nvPr>
        </p:nvSpPr>
        <p:spPr>
          <a:xfrm>
            <a:off x="344406" y="1345474"/>
            <a:ext cx="9705448" cy="4902925"/>
          </a:xfrm>
        </p:spPr>
        <p:txBody>
          <a:bodyPr>
            <a:normAutofit fontScale="92500" lnSpcReduction="10000"/>
          </a:bodyPr>
          <a:lstStyle/>
          <a:p>
            <a:r>
              <a:rPr lang="en-US" dirty="0"/>
              <a:t>Published on 9/01/2019 by </a:t>
            </a:r>
            <a:r>
              <a:rPr lang="en-US" dirty="0" err="1"/>
              <a:t>Dulas</a:t>
            </a:r>
            <a:r>
              <a:rPr lang="en-US" dirty="0"/>
              <a:t> Ltd (a Welsh renewable energy installer and consultancy agency)</a:t>
            </a:r>
          </a:p>
          <a:p>
            <a:r>
              <a:rPr lang="en-GB" dirty="0"/>
              <a:t>The key sections of the report include;</a:t>
            </a:r>
          </a:p>
          <a:p>
            <a:pPr marL="457200" lvl="0" indent="-457200">
              <a:buFont typeface="+mj-lt"/>
              <a:buAutoNum type="arabicPeriod"/>
            </a:pPr>
            <a:r>
              <a:rPr lang="en-GB" dirty="0"/>
              <a:t>Introduction</a:t>
            </a:r>
          </a:p>
          <a:p>
            <a:pPr marL="457200" lvl="0" indent="-457200">
              <a:buFont typeface="+mj-lt"/>
              <a:buAutoNum type="arabicPeriod"/>
            </a:pPr>
            <a:r>
              <a:rPr lang="en-GB" dirty="0"/>
              <a:t>Planning Policy Context</a:t>
            </a:r>
          </a:p>
          <a:p>
            <a:pPr marL="457200" lvl="0" indent="-457200">
              <a:buFont typeface="+mj-lt"/>
              <a:buAutoNum type="arabicPeriod"/>
            </a:pPr>
            <a:r>
              <a:rPr lang="en-GB" dirty="0"/>
              <a:t>Description of Proposed Development</a:t>
            </a:r>
          </a:p>
          <a:p>
            <a:pPr marL="457200" lvl="0" indent="-457200">
              <a:buFont typeface="+mj-lt"/>
              <a:buAutoNum type="arabicPeriod"/>
            </a:pPr>
            <a:r>
              <a:rPr lang="en-GB" dirty="0"/>
              <a:t>Landscape and Visual Assessment</a:t>
            </a:r>
          </a:p>
          <a:p>
            <a:pPr marL="457200" lvl="0" indent="-457200">
              <a:buFont typeface="+mj-lt"/>
              <a:buAutoNum type="arabicPeriod"/>
            </a:pPr>
            <a:r>
              <a:rPr lang="en-GB" dirty="0"/>
              <a:t>Preliminary Ecological Appraisal </a:t>
            </a:r>
          </a:p>
          <a:p>
            <a:pPr marL="457200" lvl="0" indent="-457200">
              <a:buFont typeface="+mj-lt"/>
              <a:buAutoNum type="arabicPeriod"/>
            </a:pPr>
            <a:r>
              <a:rPr lang="en-GB" dirty="0"/>
              <a:t>Archaeology and Cultural Heritage Assessment</a:t>
            </a:r>
          </a:p>
          <a:p>
            <a:pPr marL="457200" lvl="0" indent="-457200">
              <a:buFont typeface="+mj-lt"/>
              <a:buAutoNum type="arabicPeriod"/>
            </a:pPr>
            <a:r>
              <a:rPr lang="en-GB" dirty="0"/>
              <a:t>Hydrology and Hydrogeology</a:t>
            </a:r>
          </a:p>
          <a:p>
            <a:pPr marL="457200" lvl="0" indent="-457200">
              <a:buFont typeface="+mj-lt"/>
              <a:buAutoNum type="arabicPeriod"/>
            </a:pPr>
            <a:r>
              <a:rPr lang="en-GB" dirty="0"/>
              <a:t>Traffic and Transport</a:t>
            </a:r>
          </a:p>
          <a:p>
            <a:pPr marL="457200" lvl="0" indent="-457200">
              <a:buFont typeface="+mj-lt"/>
              <a:buAutoNum type="arabicPeriod"/>
            </a:pPr>
            <a:r>
              <a:rPr lang="en-GB" dirty="0"/>
              <a:t>Glint and Glare</a:t>
            </a:r>
          </a:p>
          <a:p>
            <a:pPr marL="457200" lvl="0" indent="-457200">
              <a:buFont typeface="+mj-lt"/>
              <a:buAutoNum type="arabicPeriod"/>
            </a:pPr>
            <a:r>
              <a:rPr lang="en-GB" dirty="0"/>
              <a:t>Noise</a:t>
            </a:r>
          </a:p>
          <a:p>
            <a:pPr marL="0" indent="0">
              <a:buNone/>
            </a:pPr>
            <a:endParaRPr lang="en-US" dirty="0"/>
          </a:p>
        </p:txBody>
      </p:sp>
      <p:sp>
        <p:nvSpPr>
          <p:cNvPr id="4" name="Slide Number Placeholder 3">
            <a:extLst>
              <a:ext uri="{FF2B5EF4-FFF2-40B4-BE49-F238E27FC236}">
                <a16:creationId xmlns:a16="http://schemas.microsoft.com/office/drawing/2014/main" id="{F204F126-78CF-534D-9DF9-50A7DC61739B}"/>
              </a:ext>
            </a:extLst>
          </p:cNvPr>
          <p:cNvSpPr>
            <a:spLocks noGrp="1"/>
          </p:cNvSpPr>
          <p:nvPr>
            <p:ph type="sldNum" sz="quarter" idx="12"/>
          </p:nvPr>
        </p:nvSpPr>
        <p:spPr/>
        <p:txBody>
          <a:bodyPr/>
          <a:lstStyle/>
          <a:p>
            <a:fld id="{D57F1E4F-1CFF-5643-939E-02111984F565}" type="slidenum">
              <a:rPr lang="en-US" smtClean="0"/>
              <a:t>5</a:t>
            </a:fld>
            <a:endParaRPr lang="en-US" dirty="0"/>
          </a:p>
        </p:txBody>
      </p:sp>
      <p:pic>
        <p:nvPicPr>
          <p:cNvPr id="1026" name="Picture 2" descr="page1image2792833520">
            <a:extLst>
              <a:ext uri="{FF2B5EF4-FFF2-40B4-BE49-F238E27FC236}">
                <a16:creationId xmlns:a16="http://schemas.microsoft.com/office/drawing/2014/main" id="{6B20B0EB-80C7-B444-BB53-E38A5FD61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44445" y="5584732"/>
            <a:ext cx="2677844" cy="1155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6336922"/>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284E8-88D4-1E4F-9201-A92B9D6C7F5F}"/>
              </a:ext>
            </a:extLst>
          </p:cNvPr>
          <p:cNvSpPr>
            <a:spLocks noGrp="1"/>
          </p:cNvSpPr>
          <p:nvPr>
            <p:ph type="title"/>
          </p:nvPr>
        </p:nvSpPr>
        <p:spPr>
          <a:xfrm>
            <a:off x="646111" y="452718"/>
            <a:ext cx="9404723" cy="610698"/>
          </a:xfrm>
        </p:spPr>
        <p:txBody>
          <a:bodyPr/>
          <a:lstStyle/>
          <a:p>
            <a:r>
              <a:rPr lang="en-US" sz="2800" b="1" u="sng" dirty="0"/>
              <a:t>Phase 1 Habitat Risk Assessment- Hierarchy of impact significance</a:t>
            </a:r>
          </a:p>
        </p:txBody>
      </p:sp>
      <p:sp>
        <p:nvSpPr>
          <p:cNvPr id="3" name="Content Placeholder 2">
            <a:extLst>
              <a:ext uri="{FF2B5EF4-FFF2-40B4-BE49-F238E27FC236}">
                <a16:creationId xmlns:a16="http://schemas.microsoft.com/office/drawing/2014/main" id="{76F1011B-0E9F-C84C-A3ED-A4531A4BC666}"/>
              </a:ext>
            </a:extLst>
          </p:cNvPr>
          <p:cNvSpPr>
            <a:spLocks noGrp="1"/>
          </p:cNvSpPr>
          <p:nvPr>
            <p:ph idx="1"/>
          </p:nvPr>
        </p:nvSpPr>
        <p:spPr>
          <a:xfrm>
            <a:off x="287384" y="1410790"/>
            <a:ext cx="9762470" cy="4837610"/>
          </a:xfrm>
        </p:spPr>
        <p:txBody>
          <a:bodyPr/>
          <a:lstStyle/>
          <a:p>
            <a:r>
              <a:rPr lang="en-GB" sz="1800" b="1" dirty="0"/>
              <a:t>Impact = Effect x Sensitivity </a:t>
            </a:r>
            <a:r>
              <a:rPr lang="en-GB" dirty="0"/>
              <a:t>(</a:t>
            </a:r>
            <a:r>
              <a:rPr lang="en-GB" sz="1600" dirty="0" err="1"/>
              <a:t>Boughton</a:t>
            </a:r>
            <a:r>
              <a:rPr lang="en-GB" sz="1600" dirty="0"/>
              <a:t>, et al., 1999)</a:t>
            </a:r>
            <a:r>
              <a:rPr lang="en-GB" sz="1600" b="1" dirty="0"/>
              <a:t>.</a:t>
            </a:r>
            <a:endParaRPr lang="en-GB" sz="1600" dirty="0"/>
          </a:p>
          <a:p>
            <a:pPr marL="0" indent="0">
              <a:buNone/>
            </a:pPr>
            <a:endParaRPr lang="en-US" dirty="0"/>
          </a:p>
        </p:txBody>
      </p:sp>
      <p:sp>
        <p:nvSpPr>
          <p:cNvPr id="4" name="Slide Number Placeholder 3">
            <a:extLst>
              <a:ext uri="{FF2B5EF4-FFF2-40B4-BE49-F238E27FC236}">
                <a16:creationId xmlns:a16="http://schemas.microsoft.com/office/drawing/2014/main" id="{E12DFD67-7738-F449-BE63-A5FBE48A01F0}"/>
              </a:ext>
            </a:extLst>
          </p:cNvPr>
          <p:cNvSpPr>
            <a:spLocks noGrp="1"/>
          </p:cNvSpPr>
          <p:nvPr>
            <p:ph type="sldNum" sz="quarter" idx="12"/>
          </p:nvPr>
        </p:nvSpPr>
        <p:spPr/>
        <p:txBody>
          <a:bodyPr/>
          <a:lstStyle/>
          <a:p>
            <a:fld id="{D57F1E4F-1CFF-5643-939E-02111984F565}" type="slidenum">
              <a:rPr lang="en-US" smtClean="0"/>
              <a:t>6</a:t>
            </a:fld>
            <a:endParaRPr lang="en-US" dirty="0"/>
          </a:p>
        </p:txBody>
      </p:sp>
      <p:pic>
        <p:nvPicPr>
          <p:cNvPr id="5" name="Picture 4" descr="Mitigation hierarchy triangle">
            <a:extLst>
              <a:ext uri="{FF2B5EF4-FFF2-40B4-BE49-F238E27FC236}">
                <a16:creationId xmlns:a16="http://schemas.microsoft.com/office/drawing/2014/main" id="{B3A4CF4D-E5A5-C044-8001-7504F670F251}"/>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87384" y="1881052"/>
            <a:ext cx="5727700" cy="3418252"/>
          </a:xfrm>
          <a:prstGeom prst="rect">
            <a:avLst/>
          </a:prstGeom>
          <a:noFill/>
          <a:ln>
            <a:noFill/>
          </a:ln>
        </p:spPr>
      </p:pic>
      <p:sp>
        <p:nvSpPr>
          <p:cNvPr id="6" name="Rectangle 5">
            <a:extLst>
              <a:ext uri="{FF2B5EF4-FFF2-40B4-BE49-F238E27FC236}">
                <a16:creationId xmlns:a16="http://schemas.microsoft.com/office/drawing/2014/main" id="{70125BA1-CE7A-0F41-848D-D47AB22029E1}"/>
              </a:ext>
            </a:extLst>
          </p:cNvPr>
          <p:cNvSpPr/>
          <p:nvPr/>
        </p:nvSpPr>
        <p:spPr>
          <a:xfrm>
            <a:off x="103234" y="5481936"/>
            <a:ext cx="6096000" cy="923330"/>
          </a:xfrm>
          <a:prstGeom prst="rect">
            <a:avLst/>
          </a:prstGeom>
        </p:spPr>
        <p:txBody>
          <a:bodyPr>
            <a:spAutoFit/>
          </a:bodyPr>
          <a:lstStyle/>
          <a:p>
            <a:pPr>
              <a:spcAft>
                <a:spcPts val="0"/>
              </a:spcAft>
            </a:pPr>
            <a:r>
              <a:rPr lang="en-GB" b="1" dirty="0">
                <a:latin typeface="Times New Roman" panose="02020603050405020304" pitchFamily="18" charset="0"/>
                <a:ea typeface="DengXian" panose="02010600030101010101" pitchFamily="2" charset="-122"/>
                <a:cs typeface="Arial" panose="020B0604020202020204" pitchFamily="34" charset="0"/>
              </a:rPr>
              <a:t>Figure 2: </a:t>
            </a:r>
            <a:r>
              <a:rPr lang="en-GB" dirty="0">
                <a:latin typeface="Times New Roman" panose="02020603050405020304" pitchFamily="18" charset="0"/>
                <a:ea typeface="DengXian" panose="02010600030101010101" pitchFamily="2" charset="-122"/>
                <a:cs typeface="Arial" panose="020B0604020202020204" pitchFamily="34" charset="0"/>
              </a:rPr>
              <a:t>A 5 step mitigation hierarchy for environmental impacts.</a:t>
            </a:r>
            <a:endParaRPr lang="en-GB" dirty="0">
              <a:latin typeface="Calibri" panose="020F0502020204030204" pitchFamily="34" charset="0"/>
              <a:ea typeface="DengXian" panose="02010600030101010101" pitchFamily="2" charset="-122"/>
              <a:cs typeface="Arial" panose="020B0604020202020204" pitchFamily="34" charset="0"/>
            </a:endParaRPr>
          </a:p>
          <a:p>
            <a:pPr>
              <a:spcAft>
                <a:spcPts val="0"/>
              </a:spcAft>
            </a:pPr>
            <a:r>
              <a:rPr lang="en-GB" dirty="0">
                <a:latin typeface="Calibri" panose="020F0502020204030204" pitchFamily="34" charset="0"/>
                <a:ea typeface="DengXian" panose="02010600030101010101" pitchFamily="2" charset="-122"/>
                <a:cs typeface="Arial" panose="020B0604020202020204" pitchFamily="34" charset="0"/>
              </a:rPr>
              <a:t>(</a:t>
            </a:r>
            <a:r>
              <a:rPr lang="en-GB" dirty="0" err="1">
                <a:latin typeface="Calibri" panose="020F0502020204030204" pitchFamily="34" charset="0"/>
                <a:ea typeface="DengXian" panose="02010600030101010101" pitchFamily="2" charset="-122"/>
                <a:cs typeface="Arial" panose="020B0604020202020204" pitchFamily="34" charset="0"/>
              </a:rPr>
              <a:t>Babu</a:t>
            </a:r>
            <a:r>
              <a:rPr lang="en-GB" dirty="0">
                <a:latin typeface="Calibri" panose="020F0502020204030204" pitchFamily="34" charset="0"/>
                <a:ea typeface="DengXian" panose="02010600030101010101" pitchFamily="2" charset="-122"/>
                <a:cs typeface="Arial" panose="020B0604020202020204" pitchFamily="34" charset="0"/>
              </a:rPr>
              <a:t>, 2016).</a:t>
            </a:r>
          </a:p>
        </p:txBody>
      </p:sp>
      <p:pic>
        <p:nvPicPr>
          <p:cNvPr id="7" name="Picture 6">
            <a:extLst>
              <a:ext uri="{FF2B5EF4-FFF2-40B4-BE49-F238E27FC236}">
                <a16:creationId xmlns:a16="http://schemas.microsoft.com/office/drawing/2014/main" id="{E7723C9D-53EE-E64B-A25C-E2E28016E215}"/>
              </a:ext>
            </a:extLst>
          </p:cNvPr>
          <p:cNvPicPr/>
          <p:nvPr/>
        </p:nvPicPr>
        <p:blipFill>
          <a:blip r:embed="rId3">
            <a:extLst>
              <a:ext uri="{28A0092B-C50C-407E-A947-70E740481C1C}">
                <a14:useLocalDpi xmlns:a14="http://schemas.microsoft.com/office/drawing/2010/main" val="0"/>
              </a:ext>
            </a:extLst>
          </a:blip>
          <a:stretch>
            <a:fillRect/>
          </a:stretch>
        </p:blipFill>
        <p:spPr>
          <a:xfrm>
            <a:off x="6383384" y="1167880"/>
            <a:ext cx="5492750" cy="4844596"/>
          </a:xfrm>
          <a:prstGeom prst="rect">
            <a:avLst/>
          </a:prstGeom>
        </p:spPr>
      </p:pic>
      <p:sp>
        <p:nvSpPr>
          <p:cNvPr id="8" name="Rectangle 7">
            <a:extLst>
              <a:ext uri="{FF2B5EF4-FFF2-40B4-BE49-F238E27FC236}">
                <a16:creationId xmlns:a16="http://schemas.microsoft.com/office/drawing/2014/main" id="{EA027210-7DC7-DA49-BE82-01AA0BA18AF6}"/>
              </a:ext>
            </a:extLst>
          </p:cNvPr>
          <p:cNvSpPr/>
          <p:nvPr/>
        </p:nvSpPr>
        <p:spPr>
          <a:xfrm>
            <a:off x="6199234" y="6072331"/>
            <a:ext cx="5911850" cy="646331"/>
          </a:xfrm>
          <a:prstGeom prst="rect">
            <a:avLst/>
          </a:prstGeom>
        </p:spPr>
        <p:txBody>
          <a:bodyPr wrap="square">
            <a:spAutoFit/>
          </a:bodyPr>
          <a:lstStyle/>
          <a:p>
            <a:pPr>
              <a:spcAft>
                <a:spcPts val="0"/>
              </a:spcAft>
            </a:pPr>
            <a:r>
              <a:rPr lang="en-GB" b="1" dirty="0">
                <a:latin typeface="Times New Roman" panose="02020603050405020304" pitchFamily="18" charset="0"/>
                <a:ea typeface="DengXian" panose="02010600030101010101" pitchFamily="2" charset="-122"/>
                <a:cs typeface="Arial" panose="020B0604020202020204" pitchFamily="34" charset="0"/>
              </a:rPr>
              <a:t>Table 1</a:t>
            </a:r>
            <a:r>
              <a:rPr lang="en-GB" dirty="0">
                <a:latin typeface="Times New Roman" panose="02020603050405020304" pitchFamily="18" charset="0"/>
                <a:ea typeface="DengXian" panose="02010600030101010101" pitchFamily="2" charset="-122"/>
                <a:cs typeface="Arial" panose="020B0604020202020204" pitchFamily="34" charset="0"/>
              </a:rPr>
              <a:t>: Criteria for determining significance of impacts (</a:t>
            </a:r>
            <a:r>
              <a:rPr lang="en-GB" dirty="0" err="1">
                <a:latin typeface="Times New Roman" panose="02020603050405020304" pitchFamily="18" charset="0"/>
                <a:ea typeface="DengXian" panose="02010600030101010101" pitchFamily="2" charset="-122"/>
                <a:cs typeface="Arial" panose="020B0604020202020204" pitchFamily="34" charset="0"/>
              </a:rPr>
              <a:t>Dulas</a:t>
            </a:r>
            <a:r>
              <a:rPr lang="en-GB" dirty="0">
                <a:latin typeface="Times New Roman" panose="02020603050405020304" pitchFamily="18" charset="0"/>
                <a:ea typeface="DengXian" panose="02010600030101010101" pitchFamily="2" charset="-122"/>
                <a:cs typeface="Arial" panose="020B0604020202020204" pitchFamily="34" charset="0"/>
              </a:rPr>
              <a:t> Ltd., 2019).</a:t>
            </a:r>
            <a:endParaRPr lang="en-GB" dirty="0">
              <a:latin typeface="Calibri" panose="020F050202020403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148523634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0B13FF8-2B3C-4BC1-B3E4-254B3F8C3E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987D58-D1B0-4047-ADCF-F3A7C2E51529}"/>
              </a:ext>
            </a:extLst>
          </p:cNvPr>
          <p:cNvSpPr>
            <a:spLocks noGrp="1"/>
          </p:cNvSpPr>
          <p:nvPr>
            <p:ph type="title"/>
          </p:nvPr>
        </p:nvSpPr>
        <p:spPr>
          <a:xfrm>
            <a:off x="635223" y="629266"/>
            <a:ext cx="3116690" cy="5594554"/>
          </a:xfrm>
        </p:spPr>
        <p:txBody>
          <a:bodyPr anchor="ctr">
            <a:normAutofit/>
          </a:bodyPr>
          <a:lstStyle/>
          <a:p>
            <a:pPr>
              <a:lnSpc>
                <a:spcPct val="90000"/>
              </a:lnSpc>
            </a:pPr>
            <a:r>
              <a:rPr lang="en-US" sz="2800" b="1" dirty="0">
                <a:solidFill>
                  <a:srgbClr val="EBEBEB"/>
                </a:solidFill>
              </a:rPr>
              <a:t>Habitat Risk Assessment (HRA)~</a:t>
            </a:r>
            <a:br>
              <a:rPr lang="en-US" sz="2300" dirty="0">
                <a:solidFill>
                  <a:srgbClr val="EBEBEB"/>
                </a:solidFill>
              </a:rPr>
            </a:br>
            <a:r>
              <a:rPr lang="en-GB" sz="2000" i="1" dirty="0">
                <a:solidFill>
                  <a:srgbClr val="EBEBEB"/>
                </a:solidFill>
              </a:rPr>
              <a:t>Despite the UK leaving the European Union in 2020, legislation protecting European sites has been maintained within the Conservation of Habitats and Species Regulations (2017).</a:t>
            </a:r>
            <a:br>
              <a:rPr lang="en-GB" sz="2000" i="1" dirty="0">
                <a:solidFill>
                  <a:srgbClr val="EBEBEB"/>
                </a:solidFill>
              </a:rPr>
            </a:br>
            <a:endParaRPr lang="en-US" sz="2000" i="1" dirty="0">
              <a:solidFill>
                <a:srgbClr val="EBEBEB"/>
              </a:solidFill>
            </a:endParaRPr>
          </a:p>
        </p:txBody>
      </p:sp>
      <p:sp>
        <p:nvSpPr>
          <p:cNvPr id="12" name="Freeform 7">
            <a:extLst>
              <a:ext uri="{FF2B5EF4-FFF2-40B4-BE49-F238E27FC236}">
                <a16:creationId xmlns:a16="http://schemas.microsoft.com/office/drawing/2014/main" id="{B9C1207E-FFD8-4821-AFE6-71C7243609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811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14" name="Freeform: Shape 13">
            <a:extLst>
              <a:ext uri="{FF2B5EF4-FFF2-40B4-BE49-F238E27FC236}">
                <a16:creationId xmlns:a16="http://schemas.microsoft.com/office/drawing/2014/main" id="{2B199503-2632-490F-8EB2-759D88708F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4747655" y="-586345"/>
            <a:ext cx="6858001" cy="8030691"/>
          </a:xfrm>
          <a:custGeom>
            <a:avLst/>
            <a:gdLst>
              <a:gd name="connsiteX0" fmla="*/ 6858001 w 6858001"/>
              <a:gd name="connsiteY0" fmla="*/ 1177 h 8030691"/>
              <a:gd name="connsiteX1" fmla="*/ 6858001 w 6858001"/>
              <a:gd name="connsiteY1" fmla="*/ 1344715 h 8030691"/>
              <a:gd name="connsiteX2" fmla="*/ 6858000 w 6858001"/>
              <a:gd name="connsiteY2" fmla="*/ 1344715 h 8030691"/>
              <a:gd name="connsiteX3" fmla="*/ 6858000 w 6858001"/>
              <a:gd name="connsiteY3" fmla="*/ 8030691 h 8030691"/>
              <a:gd name="connsiteX4" fmla="*/ 0 w 6858001"/>
              <a:gd name="connsiteY4" fmla="*/ 8030690 h 8030691"/>
              <a:gd name="connsiteX5" fmla="*/ 0 w 6858001"/>
              <a:gd name="connsiteY5" fmla="*/ 477747 h 8030691"/>
              <a:gd name="connsiteX6" fmla="*/ 1 w 6858001"/>
              <a:gd name="connsiteY6" fmla="*/ 477747 h 8030691"/>
              <a:gd name="connsiteX7" fmla="*/ 1 w 6858001"/>
              <a:gd name="connsiteY7" fmla="*/ 0 h 8030691"/>
              <a:gd name="connsiteX8" fmla="*/ 40463 w 6858001"/>
              <a:gd name="connsiteY8" fmla="*/ 5883 h 8030691"/>
              <a:gd name="connsiteX9" fmla="*/ 159107 w 6858001"/>
              <a:gd name="connsiteY9" fmla="*/ 23196 h 8030691"/>
              <a:gd name="connsiteX10" fmla="*/ 245518 w 6858001"/>
              <a:gd name="connsiteY10" fmla="*/ 35299 h 8030691"/>
              <a:gd name="connsiteX11" fmla="*/ 348388 w 6858001"/>
              <a:gd name="connsiteY11" fmla="*/ 48074 h 8030691"/>
              <a:gd name="connsiteX12" fmla="*/ 470460 w 6858001"/>
              <a:gd name="connsiteY12" fmla="*/ 63370 h 8030691"/>
              <a:gd name="connsiteX13" fmla="*/ 605563 w 6858001"/>
              <a:gd name="connsiteY13" fmla="*/ 79507 h 8030691"/>
              <a:gd name="connsiteX14" fmla="*/ 757810 w 6858001"/>
              <a:gd name="connsiteY14" fmla="*/ 96484 h 8030691"/>
              <a:gd name="connsiteX15" fmla="*/ 923774 w 6858001"/>
              <a:gd name="connsiteY15" fmla="*/ 114469 h 8030691"/>
              <a:gd name="connsiteX16" fmla="*/ 1104139 w 6858001"/>
              <a:gd name="connsiteY16" fmla="*/ 132455 h 8030691"/>
              <a:gd name="connsiteX17" fmla="*/ 1296163 w 6858001"/>
              <a:gd name="connsiteY17" fmla="*/ 150776 h 8030691"/>
              <a:gd name="connsiteX18" fmla="*/ 1503275 w 6858001"/>
              <a:gd name="connsiteY18" fmla="*/ 167753 h 8030691"/>
              <a:gd name="connsiteX19" fmla="*/ 1719988 w 6858001"/>
              <a:gd name="connsiteY19" fmla="*/ 184058 h 8030691"/>
              <a:gd name="connsiteX20" fmla="*/ 1949045 w 6858001"/>
              <a:gd name="connsiteY20" fmla="*/ 198850 h 8030691"/>
              <a:gd name="connsiteX21" fmla="*/ 2187703 w 6858001"/>
              <a:gd name="connsiteY21" fmla="*/ 212969 h 8030691"/>
              <a:gd name="connsiteX22" fmla="*/ 2436649 w 6858001"/>
              <a:gd name="connsiteY22" fmla="*/ 226249 h 8030691"/>
              <a:gd name="connsiteX23" fmla="*/ 2564208 w 6858001"/>
              <a:gd name="connsiteY23" fmla="*/ 230955 h 8030691"/>
              <a:gd name="connsiteX24" fmla="*/ 2694509 w 6858001"/>
              <a:gd name="connsiteY24" fmla="*/ 236166 h 8030691"/>
              <a:gd name="connsiteX25" fmla="*/ 2826869 w 6858001"/>
              <a:gd name="connsiteY25" fmla="*/ 241040 h 8030691"/>
              <a:gd name="connsiteX26" fmla="*/ 2959914 w 6858001"/>
              <a:gd name="connsiteY26" fmla="*/ 244234 h 8030691"/>
              <a:gd name="connsiteX27" fmla="*/ 3095702 w 6858001"/>
              <a:gd name="connsiteY27" fmla="*/ 247092 h 8030691"/>
              <a:gd name="connsiteX28" fmla="*/ 3232862 w 6858001"/>
              <a:gd name="connsiteY28" fmla="*/ 250117 h 8030691"/>
              <a:gd name="connsiteX29" fmla="*/ 3372766 w 6858001"/>
              <a:gd name="connsiteY29" fmla="*/ 252134 h 8030691"/>
              <a:gd name="connsiteX30" fmla="*/ 3514040 w 6858001"/>
              <a:gd name="connsiteY30" fmla="*/ 252134 h 8030691"/>
              <a:gd name="connsiteX31" fmla="*/ 3656686 w 6858001"/>
              <a:gd name="connsiteY31" fmla="*/ 253143 h 8030691"/>
              <a:gd name="connsiteX32" fmla="*/ 3800705 w 6858001"/>
              <a:gd name="connsiteY32" fmla="*/ 252134 h 8030691"/>
              <a:gd name="connsiteX33" fmla="*/ 3946780 w 6858001"/>
              <a:gd name="connsiteY33" fmla="*/ 250117 h 8030691"/>
              <a:gd name="connsiteX34" fmla="*/ 4092856 w 6858001"/>
              <a:gd name="connsiteY34" fmla="*/ 248268 h 8030691"/>
              <a:gd name="connsiteX35" fmla="*/ 4240988 w 6858001"/>
              <a:gd name="connsiteY35" fmla="*/ 244234 h 8030691"/>
              <a:gd name="connsiteX36" fmla="*/ 4390492 w 6858001"/>
              <a:gd name="connsiteY36" fmla="*/ 240032 h 8030691"/>
              <a:gd name="connsiteX37" fmla="*/ 4539997 w 6858001"/>
              <a:gd name="connsiteY37" fmla="*/ 235157 h 8030691"/>
              <a:gd name="connsiteX38" fmla="*/ 4690873 w 6858001"/>
              <a:gd name="connsiteY38" fmla="*/ 228266 h 8030691"/>
              <a:gd name="connsiteX39" fmla="*/ 4843120 w 6858001"/>
              <a:gd name="connsiteY39" fmla="*/ 220029 h 8030691"/>
              <a:gd name="connsiteX40" fmla="*/ 4996054 w 6858001"/>
              <a:gd name="connsiteY40" fmla="*/ 212129 h 8030691"/>
              <a:gd name="connsiteX41" fmla="*/ 5148987 w 6858001"/>
              <a:gd name="connsiteY41" fmla="*/ 202044 h 8030691"/>
              <a:gd name="connsiteX42" fmla="*/ 5303978 w 6858001"/>
              <a:gd name="connsiteY42" fmla="*/ 189941 h 8030691"/>
              <a:gd name="connsiteX43" fmla="*/ 5456911 w 6858001"/>
              <a:gd name="connsiteY43" fmla="*/ 177839 h 8030691"/>
              <a:gd name="connsiteX44" fmla="*/ 5612588 w 6858001"/>
              <a:gd name="connsiteY44" fmla="*/ 163887 h 8030691"/>
              <a:gd name="connsiteX45" fmla="*/ 5768950 w 6858001"/>
              <a:gd name="connsiteY45" fmla="*/ 148591 h 8030691"/>
              <a:gd name="connsiteX46" fmla="*/ 5923255 w 6858001"/>
              <a:gd name="connsiteY46" fmla="*/ 132455 h 8030691"/>
              <a:gd name="connsiteX47" fmla="*/ 6079618 w 6858001"/>
              <a:gd name="connsiteY47" fmla="*/ 113629 h 8030691"/>
              <a:gd name="connsiteX48" fmla="*/ 6235294 w 6858001"/>
              <a:gd name="connsiteY48" fmla="*/ 93458 h 8030691"/>
              <a:gd name="connsiteX49" fmla="*/ 6391657 w 6858001"/>
              <a:gd name="connsiteY49" fmla="*/ 73455 h 8030691"/>
              <a:gd name="connsiteX50" fmla="*/ 6547333 w 6858001"/>
              <a:gd name="connsiteY50" fmla="*/ 50091 h 8030691"/>
              <a:gd name="connsiteX51" fmla="*/ 6702324 w 6858001"/>
              <a:gd name="connsiteY51" fmla="*/ 26222 h 8030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8030691">
                <a:moveTo>
                  <a:pt x="6858001" y="1177"/>
                </a:moveTo>
                <a:lnTo>
                  <a:pt x="6858001" y="1344715"/>
                </a:lnTo>
                <a:lnTo>
                  <a:pt x="6858000" y="1344715"/>
                </a:lnTo>
                <a:lnTo>
                  <a:pt x="6858000" y="8030691"/>
                </a:lnTo>
                <a:lnTo>
                  <a:pt x="0" y="8030690"/>
                </a:lnTo>
                <a:lnTo>
                  <a:pt x="0" y="477747"/>
                </a:lnTo>
                <a:lnTo>
                  <a:pt x="1" y="477747"/>
                </a:lnTo>
                <a:lnTo>
                  <a:pt x="1" y="0"/>
                </a:lnTo>
                <a:lnTo>
                  <a:pt x="40463" y="5883"/>
                </a:lnTo>
                <a:lnTo>
                  <a:pt x="159107" y="23196"/>
                </a:lnTo>
                <a:lnTo>
                  <a:pt x="245518" y="35299"/>
                </a:lnTo>
                <a:lnTo>
                  <a:pt x="348388" y="48074"/>
                </a:lnTo>
                <a:lnTo>
                  <a:pt x="470460" y="63370"/>
                </a:lnTo>
                <a:lnTo>
                  <a:pt x="605563" y="79507"/>
                </a:lnTo>
                <a:lnTo>
                  <a:pt x="757810" y="96484"/>
                </a:lnTo>
                <a:lnTo>
                  <a:pt x="923774" y="114469"/>
                </a:lnTo>
                <a:lnTo>
                  <a:pt x="1104139" y="132455"/>
                </a:lnTo>
                <a:lnTo>
                  <a:pt x="1296163" y="150776"/>
                </a:lnTo>
                <a:lnTo>
                  <a:pt x="1503275" y="167753"/>
                </a:lnTo>
                <a:lnTo>
                  <a:pt x="1719988" y="184058"/>
                </a:lnTo>
                <a:lnTo>
                  <a:pt x="1949045" y="198850"/>
                </a:lnTo>
                <a:lnTo>
                  <a:pt x="2187703" y="212969"/>
                </a:lnTo>
                <a:lnTo>
                  <a:pt x="2436649" y="226249"/>
                </a:lnTo>
                <a:lnTo>
                  <a:pt x="2564208" y="230955"/>
                </a:lnTo>
                <a:lnTo>
                  <a:pt x="2694509" y="236166"/>
                </a:lnTo>
                <a:lnTo>
                  <a:pt x="2826869" y="241040"/>
                </a:lnTo>
                <a:lnTo>
                  <a:pt x="2959914" y="244234"/>
                </a:lnTo>
                <a:lnTo>
                  <a:pt x="3095702" y="247092"/>
                </a:lnTo>
                <a:lnTo>
                  <a:pt x="3232862" y="250117"/>
                </a:lnTo>
                <a:lnTo>
                  <a:pt x="3372766" y="252134"/>
                </a:lnTo>
                <a:lnTo>
                  <a:pt x="3514040" y="252134"/>
                </a:lnTo>
                <a:lnTo>
                  <a:pt x="3656686" y="253143"/>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16" name="Rectangle 15">
            <a:extLst>
              <a:ext uri="{FF2B5EF4-FFF2-40B4-BE49-F238E27FC236}">
                <a16:creationId xmlns:a16="http://schemas.microsoft.com/office/drawing/2014/main" id="{F11C7CB4-0228-486A-931A-262ABB670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a:extLst>
              <a:ext uri="{FF2B5EF4-FFF2-40B4-BE49-F238E27FC236}">
                <a16:creationId xmlns:a16="http://schemas.microsoft.com/office/drawing/2014/main" id="{7CDCEBCC-63EF-634D-A886-F6541342CC6C}"/>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a:solidFill>
                  <a:srgbClr val="FFFFFF"/>
                </a:solidFill>
              </a:rPr>
              <a:pPr>
                <a:spcAft>
                  <a:spcPts val="600"/>
                </a:spcAft>
              </a:pPr>
              <a:t>7</a:t>
            </a:fld>
            <a:endParaRPr lang="en-US">
              <a:solidFill>
                <a:srgbClr val="FFFFFF"/>
              </a:solidFill>
            </a:endParaRPr>
          </a:p>
        </p:txBody>
      </p:sp>
      <p:sp>
        <p:nvSpPr>
          <p:cNvPr id="3" name="Content Placeholder 2">
            <a:extLst>
              <a:ext uri="{FF2B5EF4-FFF2-40B4-BE49-F238E27FC236}">
                <a16:creationId xmlns:a16="http://schemas.microsoft.com/office/drawing/2014/main" id="{6D4FA924-8616-6846-B9DD-22A6196A1275}"/>
              </a:ext>
            </a:extLst>
          </p:cNvPr>
          <p:cNvSpPr>
            <a:spLocks noGrp="1"/>
          </p:cNvSpPr>
          <p:nvPr>
            <p:ph idx="1"/>
          </p:nvPr>
        </p:nvSpPr>
        <p:spPr>
          <a:xfrm>
            <a:off x="4489290" y="135952"/>
            <a:ext cx="5658552" cy="2232189"/>
          </a:xfrm>
        </p:spPr>
        <p:txBody>
          <a:bodyPr>
            <a:normAutofit/>
          </a:bodyPr>
          <a:lstStyle/>
          <a:p>
            <a:pPr>
              <a:lnSpc>
                <a:spcPct val="90000"/>
              </a:lnSpc>
            </a:pPr>
            <a:r>
              <a:rPr lang="en-GB" sz="1400" dirty="0"/>
              <a:t>A desk study was completed- No European Protected Species present</a:t>
            </a:r>
          </a:p>
          <a:p>
            <a:pPr>
              <a:lnSpc>
                <a:spcPct val="90000"/>
              </a:lnSpc>
            </a:pPr>
            <a:r>
              <a:rPr lang="en-GB" sz="1400" dirty="0"/>
              <a:t>South East Wales Biodiversity Record Centre (</a:t>
            </a:r>
            <a:r>
              <a:rPr lang="en-GB" sz="1400" dirty="0" err="1"/>
              <a:t>SEWBReC</a:t>
            </a:r>
            <a:r>
              <a:rPr lang="en-GB" sz="1400" dirty="0"/>
              <a:t>) information relating to protected species and sites of statutory designation was used.</a:t>
            </a:r>
          </a:p>
          <a:p>
            <a:pPr>
              <a:lnSpc>
                <a:spcPct val="90000"/>
              </a:lnSpc>
            </a:pPr>
            <a:r>
              <a:rPr lang="en-GB" sz="1400" dirty="0"/>
              <a:t>6 records of species of local conservation concern, the nearest being 160m from the site, all of which were bryophytes except for one vascular plant. </a:t>
            </a:r>
            <a:endParaRPr lang="en-US" sz="1400" dirty="0"/>
          </a:p>
        </p:txBody>
      </p:sp>
      <p:pic>
        <p:nvPicPr>
          <p:cNvPr id="5" name="Picture 4">
            <a:extLst>
              <a:ext uri="{FF2B5EF4-FFF2-40B4-BE49-F238E27FC236}">
                <a16:creationId xmlns:a16="http://schemas.microsoft.com/office/drawing/2014/main" id="{8AF5432A-FB2C-1D41-8167-2AF81F668E6D}"/>
              </a:ext>
            </a:extLst>
          </p:cNvPr>
          <p:cNvPicPr/>
          <p:nvPr/>
        </p:nvPicPr>
        <p:blipFill>
          <a:blip r:embed="rId2">
            <a:extLst>
              <a:ext uri="{28A0092B-C50C-407E-A947-70E740481C1C}">
                <a14:useLocalDpi xmlns:a14="http://schemas.microsoft.com/office/drawing/2010/main" val="0"/>
              </a:ext>
            </a:extLst>
          </a:blip>
          <a:stretch>
            <a:fillRect/>
          </a:stretch>
        </p:blipFill>
        <p:spPr>
          <a:xfrm>
            <a:off x="4507583" y="2090058"/>
            <a:ext cx="7684418" cy="4121610"/>
          </a:xfrm>
          <a:prstGeom prst="rect">
            <a:avLst/>
          </a:prstGeom>
          <a:effectLst/>
        </p:spPr>
      </p:pic>
      <p:sp>
        <p:nvSpPr>
          <p:cNvPr id="6" name="Rectangle 5">
            <a:extLst>
              <a:ext uri="{FF2B5EF4-FFF2-40B4-BE49-F238E27FC236}">
                <a16:creationId xmlns:a16="http://schemas.microsoft.com/office/drawing/2014/main" id="{6E90BAAD-A81B-B340-87DD-3142A117FAD4}"/>
              </a:ext>
            </a:extLst>
          </p:cNvPr>
          <p:cNvSpPr/>
          <p:nvPr/>
        </p:nvSpPr>
        <p:spPr>
          <a:xfrm>
            <a:off x="4813404" y="6211669"/>
            <a:ext cx="3398316" cy="646331"/>
          </a:xfrm>
          <a:prstGeom prst="rect">
            <a:avLst/>
          </a:prstGeom>
        </p:spPr>
        <p:txBody>
          <a:bodyPr wrap="square">
            <a:spAutoFit/>
          </a:bodyPr>
          <a:lstStyle/>
          <a:p>
            <a:pPr>
              <a:spcAft>
                <a:spcPts val="0"/>
              </a:spcAft>
            </a:pPr>
            <a:r>
              <a:rPr lang="en-GB" sz="1200" b="1" dirty="0">
                <a:latin typeface="Times New Roman" panose="02020603050405020304" pitchFamily="18" charset="0"/>
                <a:ea typeface="DengXian" panose="02010600030101010101" pitchFamily="2" charset="-122"/>
                <a:cs typeface="Arial" panose="020B0604020202020204" pitchFamily="34" charset="0"/>
              </a:rPr>
              <a:t>Table 4: </a:t>
            </a:r>
            <a:r>
              <a:rPr lang="en-GB" sz="1200" dirty="0">
                <a:latin typeface="Times New Roman" panose="02020603050405020304" pitchFamily="18" charset="0"/>
                <a:ea typeface="DengXian" panose="02010600030101010101" pitchFamily="2" charset="-122"/>
                <a:cs typeface="Arial" panose="020B0604020202020204" pitchFamily="34" charset="0"/>
              </a:rPr>
              <a:t>Optimum times for surveying species in Wales  (Glamorgan Biodiversity Advisory Group; Gwent Biodiversity Action Group, 2010)</a:t>
            </a:r>
            <a:endParaRPr lang="en-GB" sz="1200" dirty="0">
              <a:latin typeface="Calibri" panose="020F050202020403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3660057938"/>
      </p:ext>
    </p:extLst>
  </p:cSld>
  <p:clrMapOvr>
    <a:overrideClrMapping bg1="lt1" tx1="dk1" bg2="lt2" tx2="dk2" accent1="accent1" accent2="accent2" accent3="accent3" accent4="accent4" accent5="accent5" accent6="accent6" hlink="hlink" folHlink="folHlink"/>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E0C76-F9AA-FE48-A376-04B582FC5DC4}"/>
              </a:ext>
            </a:extLst>
          </p:cNvPr>
          <p:cNvSpPr>
            <a:spLocks noGrp="1"/>
          </p:cNvSpPr>
          <p:nvPr>
            <p:ph type="title"/>
          </p:nvPr>
        </p:nvSpPr>
        <p:spPr/>
        <p:txBody>
          <a:bodyPr/>
          <a:lstStyle/>
          <a:p>
            <a:r>
              <a:rPr lang="en-US" sz="3200" b="1" dirty="0"/>
              <a:t>Construction, Operation &amp; Decommissioning Phases</a:t>
            </a:r>
          </a:p>
        </p:txBody>
      </p:sp>
      <p:sp>
        <p:nvSpPr>
          <p:cNvPr id="3" name="Content Placeholder 2">
            <a:extLst>
              <a:ext uri="{FF2B5EF4-FFF2-40B4-BE49-F238E27FC236}">
                <a16:creationId xmlns:a16="http://schemas.microsoft.com/office/drawing/2014/main" id="{17EDCD77-6471-1345-B3AB-7976D525A465}"/>
              </a:ext>
            </a:extLst>
          </p:cNvPr>
          <p:cNvSpPr>
            <a:spLocks noGrp="1"/>
          </p:cNvSpPr>
          <p:nvPr>
            <p:ph idx="1"/>
          </p:nvPr>
        </p:nvSpPr>
        <p:spPr>
          <a:xfrm>
            <a:off x="344406" y="1582655"/>
            <a:ext cx="6931606" cy="4195481"/>
          </a:xfrm>
        </p:spPr>
        <p:txBody>
          <a:bodyPr/>
          <a:lstStyle/>
          <a:p>
            <a:r>
              <a:rPr lang="en-GB" dirty="0"/>
              <a:t>Reference made to the requirement of a Construction Environmental Management Plan (CEMP) e.g. temporary geotextile membrane used for construction roads.</a:t>
            </a:r>
          </a:p>
          <a:p>
            <a:r>
              <a:rPr lang="en-GB" dirty="0"/>
              <a:t>Minimal disturbance during site operation</a:t>
            </a:r>
          </a:p>
          <a:p>
            <a:r>
              <a:rPr lang="en-GB" dirty="0"/>
              <a:t>Reference is made to the Waste Electrical &amp; Electronic Equipment (WEEE) EU Directive (2012/19/EU), illustrating a considered approach to the life cycle environmental impact of the scheme.</a:t>
            </a:r>
          </a:p>
          <a:p>
            <a:pPr marL="0" indent="0">
              <a:buNone/>
            </a:pPr>
            <a:endParaRPr lang="en-US" dirty="0"/>
          </a:p>
        </p:txBody>
      </p:sp>
      <p:sp>
        <p:nvSpPr>
          <p:cNvPr id="4" name="Slide Number Placeholder 3">
            <a:extLst>
              <a:ext uri="{FF2B5EF4-FFF2-40B4-BE49-F238E27FC236}">
                <a16:creationId xmlns:a16="http://schemas.microsoft.com/office/drawing/2014/main" id="{B015F728-5B72-4540-B6AA-224A9B0A585D}"/>
              </a:ext>
            </a:extLst>
          </p:cNvPr>
          <p:cNvSpPr>
            <a:spLocks noGrp="1"/>
          </p:cNvSpPr>
          <p:nvPr>
            <p:ph type="sldNum" sz="quarter" idx="12"/>
          </p:nvPr>
        </p:nvSpPr>
        <p:spPr/>
        <p:txBody>
          <a:bodyPr/>
          <a:lstStyle/>
          <a:p>
            <a:fld id="{D57F1E4F-1CFF-5643-939E-02111984F565}" type="slidenum">
              <a:rPr lang="en-US" smtClean="0"/>
              <a:t>8</a:t>
            </a:fld>
            <a:endParaRPr lang="en-US" dirty="0"/>
          </a:p>
        </p:txBody>
      </p:sp>
      <p:pic>
        <p:nvPicPr>
          <p:cNvPr id="5" name="Picture 4">
            <a:extLst>
              <a:ext uri="{FF2B5EF4-FFF2-40B4-BE49-F238E27FC236}">
                <a16:creationId xmlns:a16="http://schemas.microsoft.com/office/drawing/2014/main" id="{A00557E1-C273-ED4E-8FA8-853D55D198C0}"/>
              </a:ext>
            </a:extLst>
          </p:cNvPr>
          <p:cNvPicPr>
            <a:picLocks noChangeAspect="1"/>
          </p:cNvPicPr>
          <p:nvPr/>
        </p:nvPicPr>
        <p:blipFill>
          <a:blip r:embed="rId2"/>
          <a:stretch>
            <a:fillRect/>
          </a:stretch>
        </p:blipFill>
        <p:spPr>
          <a:xfrm>
            <a:off x="7577717" y="1735683"/>
            <a:ext cx="4258682" cy="2914694"/>
          </a:xfrm>
          <a:prstGeom prst="rect">
            <a:avLst/>
          </a:prstGeom>
        </p:spPr>
      </p:pic>
      <p:sp>
        <p:nvSpPr>
          <p:cNvPr id="6" name="TextBox 5">
            <a:extLst>
              <a:ext uri="{FF2B5EF4-FFF2-40B4-BE49-F238E27FC236}">
                <a16:creationId xmlns:a16="http://schemas.microsoft.com/office/drawing/2014/main" id="{679AD4C1-8A02-1E40-8E18-5B27361FF461}"/>
              </a:ext>
            </a:extLst>
          </p:cNvPr>
          <p:cNvSpPr txBox="1"/>
          <p:nvPr/>
        </p:nvSpPr>
        <p:spPr>
          <a:xfrm>
            <a:off x="8343036" y="4754879"/>
            <a:ext cx="2847703" cy="307777"/>
          </a:xfrm>
          <a:prstGeom prst="rect">
            <a:avLst/>
          </a:prstGeom>
          <a:noFill/>
        </p:spPr>
        <p:txBody>
          <a:bodyPr wrap="square" rtlCol="0">
            <a:spAutoFit/>
          </a:bodyPr>
          <a:lstStyle/>
          <a:p>
            <a:r>
              <a:rPr lang="en-US" sz="1400" b="1" dirty="0"/>
              <a:t>Figure 3: </a:t>
            </a:r>
            <a:r>
              <a:rPr lang="en-US" sz="1400" dirty="0"/>
              <a:t>Strategic Solar Group </a:t>
            </a:r>
          </a:p>
        </p:txBody>
      </p:sp>
    </p:spTree>
    <p:extLst>
      <p:ext uri="{BB962C8B-B14F-4D97-AF65-F5344CB8AC3E}">
        <p14:creationId xmlns:p14="http://schemas.microsoft.com/office/powerpoint/2010/main" val="713450476"/>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6F1BF-181B-1A4C-8365-2D323E8D013E}"/>
              </a:ext>
            </a:extLst>
          </p:cNvPr>
          <p:cNvSpPr>
            <a:spLocks noGrp="1"/>
          </p:cNvSpPr>
          <p:nvPr>
            <p:ph type="title"/>
          </p:nvPr>
        </p:nvSpPr>
        <p:spPr>
          <a:xfrm>
            <a:off x="646111" y="452718"/>
            <a:ext cx="9404723" cy="918882"/>
          </a:xfrm>
        </p:spPr>
        <p:txBody>
          <a:bodyPr/>
          <a:lstStyle/>
          <a:p>
            <a:r>
              <a:rPr lang="en-US" sz="2800" b="1" dirty="0"/>
              <a:t>Mitigation and Enhancement </a:t>
            </a:r>
          </a:p>
        </p:txBody>
      </p:sp>
      <p:sp>
        <p:nvSpPr>
          <p:cNvPr id="3" name="Content Placeholder 2">
            <a:extLst>
              <a:ext uri="{FF2B5EF4-FFF2-40B4-BE49-F238E27FC236}">
                <a16:creationId xmlns:a16="http://schemas.microsoft.com/office/drawing/2014/main" id="{965ECF77-812B-A240-95C8-55857BBF89EE}"/>
              </a:ext>
            </a:extLst>
          </p:cNvPr>
          <p:cNvSpPr>
            <a:spLocks noGrp="1"/>
          </p:cNvSpPr>
          <p:nvPr>
            <p:ph idx="1"/>
          </p:nvPr>
        </p:nvSpPr>
        <p:spPr>
          <a:xfrm>
            <a:off x="1103312" y="1371600"/>
            <a:ext cx="8946541" cy="4876799"/>
          </a:xfrm>
        </p:spPr>
        <p:txBody>
          <a:bodyPr>
            <a:normAutofit/>
          </a:bodyPr>
          <a:lstStyle/>
          <a:p>
            <a:r>
              <a:rPr lang="en-GB" dirty="0"/>
              <a:t>Native planting to be introduced along boundary during operational phase, Rowan, Holly and Hawthorn which will provide berries for birds and flowers for pollinators, together with Pedunculate Oak, Ash and Lodgepole Pine  (150m length of existing boundary)</a:t>
            </a:r>
          </a:p>
          <a:p>
            <a:r>
              <a:rPr lang="en-GB" dirty="0"/>
              <a:t>Trenches dug for cabling will be refilled, any damaged land reseeded</a:t>
            </a:r>
          </a:p>
          <a:p>
            <a:r>
              <a:rPr lang="en-GB" dirty="0"/>
              <a:t>Reseeding and restoration of tracks (2 years to restore)</a:t>
            </a:r>
          </a:p>
          <a:p>
            <a:r>
              <a:rPr lang="en-GB" dirty="0"/>
              <a:t>Lighting to comply with the Bat Conservation Trust guidelines</a:t>
            </a:r>
          </a:p>
          <a:p>
            <a:r>
              <a:rPr lang="en-GB" dirty="0"/>
              <a:t>all construction works taking place when amphibians and reptiles are active i.e. April to September rather than in the hibernation period &amp; a suitably experienced ecologist present during construction in order to catch and move any animals. </a:t>
            </a:r>
          </a:p>
          <a:p>
            <a:pPr marL="0" indent="0">
              <a:buNone/>
            </a:pPr>
            <a:endParaRPr lang="en-GB" dirty="0"/>
          </a:p>
          <a:p>
            <a:endParaRPr lang="en-GB" dirty="0"/>
          </a:p>
          <a:p>
            <a:endParaRPr lang="en-GB" dirty="0"/>
          </a:p>
          <a:p>
            <a:endParaRPr lang="en-US" dirty="0"/>
          </a:p>
        </p:txBody>
      </p:sp>
      <p:sp>
        <p:nvSpPr>
          <p:cNvPr id="4" name="Slide Number Placeholder 3">
            <a:extLst>
              <a:ext uri="{FF2B5EF4-FFF2-40B4-BE49-F238E27FC236}">
                <a16:creationId xmlns:a16="http://schemas.microsoft.com/office/drawing/2014/main" id="{D9964170-CF95-1C4E-85E1-98C876650ACD}"/>
              </a:ext>
            </a:extLst>
          </p:cNvPr>
          <p:cNvSpPr>
            <a:spLocks noGrp="1"/>
          </p:cNvSpPr>
          <p:nvPr>
            <p:ph type="sldNum" sz="quarter" idx="12"/>
          </p:nvPr>
        </p:nvSpPr>
        <p:spPr/>
        <p:txBody>
          <a:bodyPr/>
          <a:lstStyle/>
          <a:p>
            <a:fld id="{D57F1E4F-1CFF-5643-939E-02111984F565}" type="slidenum">
              <a:rPr lang="en-US" smtClean="0"/>
              <a:t>9</a:t>
            </a:fld>
            <a:endParaRPr lang="en-US" dirty="0"/>
          </a:p>
        </p:txBody>
      </p:sp>
    </p:spTree>
    <p:extLst>
      <p:ext uri="{BB962C8B-B14F-4D97-AF65-F5344CB8AC3E}">
        <p14:creationId xmlns:p14="http://schemas.microsoft.com/office/powerpoint/2010/main" val="1063032828"/>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30AAC-5A68-884E-B393-78FD109185DB}"/>
              </a:ext>
            </a:extLst>
          </p:cNvPr>
          <p:cNvSpPr>
            <a:spLocks noGrp="1"/>
          </p:cNvSpPr>
          <p:nvPr>
            <p:ph type="title"/>
          </p:nvPr>
        </p:nvSpPr>
        <p:spPr>
          <a:xfrm>
            <a:off x="502420" y="295729"/>
            <a:ext cx="9404723" cy="1400530"/>
          </a:xfrm>
        </p:spPr>
        <p:txBody>
          <a:bodyPr/>
          <a:lstStyle/>
          <a:p>
            <a:r>
              <a:rPr lang="en-US" sz="2800" b="1" dirty="0"/>
              <a:t>The Role of the 2014 EIA Directive Amendment (historical &amp; cultural heritage)</a:t>
            </a:r>
          </a:p>
        </p:txBody>
      </p:sp>
      <p:sp>
        <p:nvSpPr>
          <p:cNvPr id="3" name="Content Placeholder 2">
            <a:extLst>
              <a:ext uri="{FF2B5EF4-FFF2-40B4-BE49-F238E27FC236}">
                <a16:creationId xmlns:a16="http://schemas.microsoft.com/office/drawing/2014/main" id="{9EEA7F8C-F338-5A41-8622-559E8ACA75D3}"/>
              </a:ext>
            </a:extLst>
          </p:cNvPr>
          <p:cNvSpPr>
            <a:spLocks noGrp="1"/>
          </p:cNvSpPr>
          <p:nvPr>
            <p:ph idx="1"/>
          </p:nvPr>
        </p:nvSpPr>
        <p:spPr>
          <a:xfrm>
            <a:off x="502419" y="1463041"/>
            <a:ext cx="7818621" cy="5020490"/>
          </a:xfrm>
        </p:spPr>
        <p:txBody>
          <a:bodyPr>
            <a:normAutofit/>
          </a:bodyPr>
          <a:lstStyle/>
          <a:p>
            <a:r>
              <a:rPr lang="en-US" sz="1600" dirty="0"/>
              <a:t>Desk study completed on previous archaeological assessments in addition to site visit</a:t>
            </a:r>
          </a:p>
          <a:p>
            <a:r>
              <a:rPr lang="en-GB" sz="1600" dirty="0"/>
              <a:t>The site lies within the </a:t>
            </a:r>
            <a:r>
              <a:rPr lang="en-GB" sz="1600" dirty="0" err="1"/>
              <a:t>Landmap</a:t>
            </a:r>
            <a:r>
              <a:rPr lang="en-GB" sz="1600" dirty="0"/>
              <a:t> Historic Landscape of </a:t>
            </a:r>
            <a:r>
              <a:rPr lang="en-GB" sz="1600" dirty="0" err="1"/>
              <a:t>Clydach</a:t>
            </a:r>
            <a:r>
              <a:rPr lang="en-GB" sz="1600" dirty="0"/>
              <a:t> Cwm Du (NPTHL041) - a well-preserved extensive upland valley of medieval or post-medieval origin with evidence of prehistoric ritual activity </a:t>
            </a:r>
          </a:p>
          <a:p>
            <a:r>
              <a:rPr lang="en-GB" sz="1600" dirty="0"/>
              <a:t>No Scheduled Ancient Monuments lie within the boundary of the proposed development area. </a:t>
            </a:r>
          </a:p>
          <a:p>
            <a:r>
              <a:rPr lang="en-GB" sz="1600" dirty="0"/>
              <a:t>“As with the Iron Age, there is currently no recorded evidence of activity during the Roman, or Romano-British period within the study area”</a:t>
            </a:r>
          </a:p>
          <a:p>
            <a:r>
              <a:rPr lang="en-GB" sz="1600" dirty="0"/>
              <a:t>“remains of the post-medieval farmsteads of Pen-y-</a:t>
            </a:r>
            <a:r>
              <a:rPr lang="en-GB" sz="1600" dirty="0" err="1"/>
              <a:t>waun</a:t>
            </a:r>
            <a:r>
              <a:rPr lang="en-GB" sz="1600" dirty="0"/>
              <a:t> (PRN 3352w) 95m to the southwest, and </a:t>
            </a:r>
            <a:r>
              <a:rPr lang="en-GB" sz="1600" dirty="0" err="1"/>
              <a:t>Penwaun-uchaf</a:t>
            </a:r>
            <a:r>
              <a:rPr lang="en-GB" sz="1600" dirty="0"/>
              <a:t> (PRN 3406w) 100m to the northeast, and post- medieval boundary stone (PRN 3395w) 55m to the north”</a:t>
            </a:r>
          </a:p>
          <a:p>
            <a:endParaRPr lang="en-GB" dirty="0"/>
          </a:p>
          <a:p>
            <a:endParaRPr lang="en-GB" dirty="0"/>
          </a:p>
          <a:p>
            <a:endParaRPr lang="en-US" dirty="0"/>
          </a:p>
        </p:txBody>
      </p:sp>
      <p:sp>
        <p:nvSpPr>
          <p:cNvPr id="4" name="Slide Number Placeholder 3">
            <a:extLst>
              <a:ext uri="{FF2B5EF4-FFF2-40B4-BE49-F238E27FC236}">
                <a16:creationId xmlns:a16="http://schemas.microsoft.com/office/drawing/2014/main" id="{66D20C87-6174-5C44-A39D-799549D18096}"/>
              </a:ext>
            </a:extLst>
          </p:cNvPr>
          <p:cNvSpPr>
            <a:spLocks noGrp="1"/>
          </p:cNvSpPr>
          <p:nvPr>
            <p:ph type="sldNum" sz="quarter" idx="12"/>
          </p:nvPr>
        </p:nvSpPr>
        <p:spPr/>
        <p:txBody>
          <a:bodyPr/>
          <a:lstStyle/>
          <a:p>
            <a:fld id="{D57F1E4F-1CFF-5643-939E-02111984F565}" type="slidenum">
              <a:rPr lang="en-US" smtClean="0"/>
              <a:t>10</a:t>
            </a:fld>
            <a:endParaRPr lang="en-US" dirty="0"/>
          </a:p>
        </p:txBody>
      </p:sp>
      <p:pic>
        <p:nvPicPr>
          <p:cNvPr id="5" name="Picture 4">
            <a:extLst>
              <a:ext uri="{FF2B5EF4-FFF2-40B4-BE49-F238E27FC236}">
                <a16:creationId xmlns:a16="http://schemas.microsoft.com/office/drawing/2014/main" id="{6F40D420-4FC3-5F48-8757-E211BFD0FE40}"/>
              </a:ext>
            </a:extLst>
          </p:cNvPr>
          <p:cNvPicPr>
            <a:picLocks noChangeAspect="1"/>
          </p:cNvPicPr>
          <p:nvPr/>
        </p:nvPicPr>
        <p:blipFill>
          <a:blip r:embed="rId2"/>
          <a:stretch>
            <a:fillRect/>
          </a:stretch>
        </p:blipFill>
        <p:spPr>
          <a:xfrm>
            <a:off x="8321040" y="1245095"/>
            <a:ext cx="3657600" cy="2556196"/>
          </a:xfrm>
          <a:prstGeom prst="rect">
            <a:avLst/>
          </a:prstGeom>
        </p:spPr>
      </p:pic>
      <p:sp>
        <p:nvSpPr>
          <p:cNvPr id="7" name="TextBox 6">
            <a:extLst>
              <a:ext uri="{FF2B5EF4-FFF2-40B4-BE49-F238E27FC236}">
                <a16:creationId xmlns:a16="http://schemas.microsoft.com/office/drawing/2014/main" id="{91DC67F0-D537-BE4D-BCD7-781893B31533}"/>
              </a:ext>
            </a:extLst>
          </p:cNvPr>
          <p:cNvSpPr txBox="1"/>
          <p:nvPr/>
        </p:nvSpPr>
        <p:spPr>
          <a:xfrm>
            <a:off x="8516983" y="3892731"/>
            <a:ext cx="3108960" cy="1015663"/>
          </a:xfrm>
          <a:prstGeom prst="rect">
            <a:avLst/>
          </a:prstGeom>
          <a:noFill/>
        </p:spPr>
        <p:txBody>
          <a:bodyPr wrap="square" rtlCol="0">
            <a:spAutoFit/>
          </a:bodyPr>
          <a:lstStyle/>
          <a:p>
            <a:r>
              <a:rPr lang="en-US" b="1" dirty="0"/>
              <a:t>Figure 4: </a:t>
            </a:r>
            <a:r>
              <a:rPr lang="en-US" dirty="0"/>
              <a:t>LIDAR Drone </a:t>
            </a:r>
          </a:p>
          <a:p>
            <a:r>
              <a:rPr lang="en-GB" sz="1200" dirty="0"/>
              <a:t>Intro to Lidar for Archaeology- Kristina Georgieva 2020</a:t>
            </a:r>
          </a:p>
          <a:p>
            <a:endParaRPr lang="en-US" dirty="0"/>
          </a:p>
        </p:txBody>
      </p:sp>
    </p:spTree>
    <p:extLst>
      <p:ext uri="{BB962C8B-B14F-4D97-AF65-F5344CB8AC3E}">
        <p14:creationId xmlns:p14="http://schemas.microsoft.com/office/powerpoint/2010/main" val="320837428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BF1ED6-AEBB-0447-9386-9FCCC401DA1D}"/>
              </a:ext>
            </a:extLst>
          </p:cNvPr>
          <p:cNvSpPr>
            <a:spLocks noGrp="1"/>
          </p:cNvSpPr>
          <p:nvPr>
            <p:ph type="title"/>
          </p:nvPr>
        </p:nvSpPr>
        <p:spPr>
          <a:xfrm>
            <a:off x="648930" y="629266"/>
            <a:ext cx="9252154" cy="1223983"/>
          </a:xfrm>
        </p:spPr>
        <p:txBody>
          <a:bodyPr>
            <a:normAutofit/>
          </a:bodyPr>
          <a:lstStyle/>
          <a:p>
            <a:pPr>
              <a:lnSpc>
                <a:spcPct val="90000"/>
              </a:lnSpc>
            </a:pPr>
            <a:r>
              <a:rPr lang="en-US" sz="3900" b="1"/>
              <a:t>The Role of the 2014 EIA Directive Amendment~ Climate change</a:t>
            </a:r>
            <a:endParaRPr lang="en-US" sz="3900"/>
          </a:p>
        </p:txBody>
      </p:sp>
      <p:sp>
        <p:nvSpPr>
          <p:cNvPr id="4" name="Slide Number Placeholder 3">
            <a:extLst>
              <a:ext uri="{FF2B5EF4-FFF2-40B4-BE49-F238E27FC236}">
                <a16:creationId xmlns:a16="http://schemas.microsoft.com/office/drawing/2014/main" id="{BE925315-3188-3D47-ACDA-DA35F8B8E2ED}"/>
              </a:ext>
            </a:extLst>
          </p:cNvPr>
          <p:cNvSpPr>
            <a:spLocks noGrp="1"/>
          </p:cNvSpPr>
          <p:nvPr>
            <p:ph type="sldNum" sz="quarter" idx="12"/>
          </p:nvPr>
        </p:nvSpPr>
        <p:spPr>
          <a:xfrm>
            <a:off x="10352540" y="295729"/>
            <a:ext cx="838199" cy="767687"/>
          </a:xfrm>
        </p:spPr>
        <p:txBody>
          <a:bodyPr>
            <a:normAutofit/>
          </a:bodyPr>
          <a:lstStyle/>
          <a:p>
            <a:pPr>
              <a:spcAft>
                <a:spcPts val="600"/>
              </a:spcAft>
            </a:pPr>
            <a:fld id="{D57F1E4F-1CFF-5643-939E-02111984F565}" type="slidenum">
              <a:rPr lang="en-US" smtClean="0"/>
              <a:pPr>
                <a:spcAft>
                  <a:spcPts val="600"/>
                </a:spcAft>
              </a:pPr>
              <a:t>11</a:t>
            </a:fld>
            <a:endParaRPr lang="en-US"/>
          </a:p>
        </p:txBody>
      </p:sp>
      <p:sp>
        <p:nvSpPr>
          <p:cNvPr id="3" name="Content Placeholder 2">
            <a:extLst>
              <a:ext uri="{FF2B5EF4-FFF2-40B4-BE49-F238E27FC236}">
                <a16:creationId xmlns:a16="http://schemas.microsoft.com/office/drawing/2014/main" id="{197AE857-6DE1-9E49-BFD5-7401B2F09B40}"/>
              </a:ext>
            </a:extLst>
          </p:cNvPr>
          <p:cNvSpPr>
            <a:spLocks noGrp="1"/>
          </p:cNvSpPr>
          <p:nvPr>
            <p:ph idx="1"/>
          </p:nvPr>
        </p:nvSpPr>
        <p:spPr>
          <a:xfrm>
            <a:off x="1103311" y="2052214"/>
            <a:ext cx="5965394" cy="4196185"/>
          </a:xfrm>
        </p:spPr>
        <p:txBody>
          <a:bodyPr>
            <a:normAutofit/>
          </a:bodyPr>
          <a:lstStyle/>
          <a:p>
            <a:pPr>
              <a:lnSpc>
                <a:spcPct val="90000"/>
              </a:lnSpc>
            </a:pPr>
            <a:r>
              <a:rPr lang="en-US" sz="1700"/>
              <a:t>CO2 offsets~ </a:t>
            </a:r>
          </a:p>
          <a:p>
            <a:pPr marL="0" indent="0">
              <a:lnSpc>
                <a:spcPct val="90000"/>
              </a:lnSpc>
              <a:buNone/>
            </a:pPr>
            <a:r>
              <a:rPr lang="en-GB" sz="1700"/>
              <a:t>annual domestic electricity requirements of approximately 672 households per year </a:t>
            </a:r>
          </a:p>
          <a:p>
            <a:pPr marL="0" indent="0">
              <a:lnSpc>
                <a:spcPct val="90000"/>
              </a:lnSpc>
              <a:buNone/>
            </a:pPr>
            <a:r>
              <a:rPr lang="en-GB" sz="1700"/>
              <a:t>annual offsetting of carbon dioxide emissions associated with fossil fuels equal to approximately 630 tonnes. </a:t>
            </a:r>
          </a:p>
          <a:p>
            <a:pPr marL="0" indent="0">
              <a:lnSpc>
                <a:spcPct val="90000"/>
              </a:lnSpc>
              <a:buNone/>
            </a:pPr>
            <a:endParaRPr lang="en-GB" sz="1700"/>
          </a:p>
          <a:p>
            <a:pPr>
              <a:lnSpc>
                <a:spcPct val="90000"/>
              </a:lnSpc>
            </a:pPr>
            <a:r>
              <a:rPr lang="en-US" sz="1700"/>
              <a:t>Does the site damage carbon sinks? What is the embedded emissions within the materials?</a:t>
            </a:r>
          </a:p>
          <a:p>
            <a:pPr>
              <a:lnSpc>
                <a:spcPct val="90000"/>
              </a:lnSpc>
            </a:pPr>
            <a:endParaRPr lang="en-US" sz="1700"/>
          </a:p>
          <a:p>
            <a:pPr>
              <a:lnSpc>
                <a:spcPct val="90000"/>
              </a:lnSpc>
            </a:pPr>
            <a:r>
              <a:rPr lang="en-US" sz="1700"/>
              <a:t>Renewable energy projects themselves can be considered as a response to climate change</a:t>
            </a:r>
          </a:p>
          <a:p>
            <a:pPr marL="0" indent="0">
              <a:lnSpc>
                <a:spcPct val="90000"/>
              </a:lnSpc>
              <a:buNone/>
            </a:pPr>
            <a:endParaRPr lang="en-US" sz="1700"/>
          </a:p>
        </p:txBody>
      </p:sp>
      <p:pic>
        <p:nvPicPr>
          <p:cNvPr id="5" name="Picture 4">
            <a:extLst>
              <a:ext uri="{FF2B5EF4-FFF2-40B4-BE49-F238E27FC236}">
                <a16:creationId xmlns:a16="http://schemas.microsoft.com/office/drawing/2014/main" id="{DE8C1A02-13F3-7D49-A929-38C270985087}"/>
              </a:ext>
            </a:extLst>
          </p:cNvPr>
          <p:cNvPicPr>
            <a:picLocks noChangeAspect="1"/>
          </p:cNvPicPr>
          <p:nvPr/>
        </p:nvPicPr>
        <p:blipFill>
          <a:blip r:embed="rId3"/>
          <a:stretch>
            <a:fillRect/>
          </a:stretch>
        </p:blipFill>
        <p:spPr>
          <a:xfrm>
            <a:off x="7473695" y="2052214"/>
            <a:ext cx="4008888" cy="3006666"/>
          </a:xfrm>
          <a:prstGeom prst="rect">
            <a:avLst/>
          </a:prstGeom>
          <a:effectLst>
            <a:outerShdw blurRad="50800" dist="38100" dir="5400000" algn="t" rotWithShape="0">
              <a:prstClr val="black">
                <a:alpha val="43000"/>
              </a:prstClr>
            </a:outerShdw>
          </a:effectLst>
        </p:spPr>
      </p:pic>
      <p:sp>
        <p:nvSpPr>
          <p:cNvPr id="6" name="TextBox 5">
            <a:extLst>
              <a:ext uri="{FF2B5EF4-FFF2-40B4-BE49-F238E27FC236}">
                <a16:creationId xmlns:a16="http://schemas.microsoft.com/office/drawing/2014/main" id="{8FCA6A1D-7CEE-2A4B-A743-4B947F2F5ACB}"/>
              </a:ext>
            </a:extLst>
          </p:cNvPr>
          <p:cNvSpPr txBox="1"/>
          <p:nvPr/>
        </p:nvSpPr>
        <p:spPr>
          <a:xfrm>
            <a:off x="7717536" y="5254752"/>
            <a:ext cx="2635004" cy="646331"/>
          </a:xfrm>
          <a:prstGeom prst="rect">
            <a:avLst/>
          </a:prstGeom>
          <a:noFill/>
        </p:spPr>
        <p:txBody>
          <a:bodyPr wrap="square" rtlCol="0">
            <a:spAutoFit/>
          </a:bodyPr>
          <a:lstStyle/>
          <a:p>
            <a:r>
              <a:rPr lang="en-US" sz="1200" dirty="0"/>
              <a:t>IEEE- </a:t>
            </a:r>
            <a:r>
              <a:rPr lang="en-GB" sz="1200" i="1" dirty="0"/>
              <a:t>Maybe we won't need to bury carbon dioxide after all</a:t>
            </a:r>
          </a:p>
          <a:p>
            <a:r>
              <a:rPr lang="en-US" sz="1200" dirty="0"/>
              <a:t> 2013</a:t>
            </a:r>
          </a:p>
        </p:txBody>
      </p:sp>
    </p:spTree>
    <p:extLst>
      <p:ext uri="{BB962C8B-B14F-4D97-AF65-F5344CB8AC3E}">
        <p14:creationId xmlns:p14="http://schemas.microsoft.com/office/powerpoint/2010/main" val="3231379155"/>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2EE73-11A6-6644-8881-8FCB6F5DCAFC}"/>
              </a:ext>
            </a:extLst>
          </p:cNvPr>
          <p:cNvSpPr>
            <a:spLocks noGrp="1"/>
          </p:cNvSpPr>
          <p:nvPr>
            <p:ph type="title"/>
          </p:nvPr>
        </p:nvSpPr>
        <p:spPr>
          <a:xfrm>
            <a:off x="646111" y="452718"/>
            <a:ext cx="9404723" cy="1077908"/>
          </a:xfrm>
        </p:spPr>
        <p:txBody>
          <a:bodyPr/>
          <a:lstStyle/>
          <a:p>
            <a:r>
              <a:rPr lang="en-US" sz="3600" b="1" dirty="0"/>
              <a:t>Significant Omissions from the </a:t>
            </a:r>
            <a:r>
              <a:rPr lang="en-US" sz="3600" b="1" dirty="0" err="1"/>
              <a:t>Mynydd</a:t>
            </a:r>
            <a:r>
              <a:rPr lang="en-US" sz="3600" b="1" dirty="0"/>
              <a:t> Y </a:t>
            </a:r>
            <a:r>
              <a:rPr lang="en-US" sz="3600" b="1" dirty="0" err="1"/>
              <a:t>Gwyrhyd</a:t>
            </a:r>
            <a:r>
              <a:rPr lang="en-US" sz="3600" b="1" dirty="0"/>
              <a:t> Assessment</a:t>
            </a:r>
          </a:p>
        </p:txBody>
      </p:sp>
      <p:sp>
        <p:nvSpPr>
          <p:cNvPr id="3" name="Content Placeholder 2">
            <a:extLst>
              <a:ext uri="{FF2B5EF4-FFF2-40B4-BE49-F238E27FC236}">
                <a16:creationId xmlns:a16="http://schemas.microsoft.com/office/drawing/2014/main" id="{9DBA0D07-B056-3847-ACEB-26F9DDD2ABDF}"/>
              </a:ext>
            </a:extLst>
          </p:cNvPr>
          <p:cNvSpPr>
            <a:spLocks noGrp="1"/>
          </p:cNvSpPr>
          <p:nvPr>
            <p:ph idx="1"/>
          </p:nvPr>
        </p:nvSpPr>
        <p:spPr>
          <a:xfrm>
            <a:off x="646111" y="1920770"/>
            <a:ext cx="9403742" cy="4717773"/>
          </a:xfrm>
        </p:spPr>
        <p:txBody>
          <a:bodyPr/>
          <a:lstStyle/>
          <a:p>
            <a:r>
              <a:rPr lang="en-GB" b="1" dirty="0"/>
              <a:t>voluntary accreditation- </a:t>
            </a:r>
            <a:r>
              <a:rPr lang="en-GB" dirty="0"/>
              <a:t>UK Institute of Environmental Management and Assessment's (IEMA's) EIA quality mark- no mention within report</a:t>
            </a:r>
          </a:p>
          <a:p>
            <a:r>
              <a:rPr lang="en-GB" b="1" dirty="0"/>
              <a:t>Public participation such as surveys or meetings – </a:t>
            </a:r>
            <a:r>
              <a:rPr lang="en-GB" dirty="0"/>
              <a:t>No plans for this presented</a:t>
            </a:r>
            <a:endParaRPr lang="en-US" b="1" dirty="0"/>
          </a:p>
        </p:txBody>
      </p:sp>
      <p:sp>
        <p:nvSpPr>
          <p:cNvPr id="4" name="Slide Number Placeholder 3">
            <a:extLst>
              <a:ext uri="{FF2B5EF4-FFF2-40B4-BE49-F238E27FC236}">
                <a16:creationId xmlns:a16="http://schemas.microsoft.com/office/drawing/2014/main" id="{C1D418DE-4481-3249-BC45-EB622B20C4DF}"/>
              </a:ext>
            </a:extLst>
          </p:cNvPr>
          <p:cNvSpPr>
            <a:spLocks noGrp="1"/>
          </p:cNvSpPr>
          <p:nvPr>
            <p:ph type="sldNum" sz="quarter" idx="12"/>
          </p:nvPr>
        </p:nvSpPr>
        <p:spPr/>
        <p:txBody>
          <a:bodyPr/>
          <a:lstStyle/>
          <a:p>
            <a:fld id="{D57F1E4F-1CFF-5643-939E-02111984F565}" type="slidenum">
              <a:rPr lang="en-US" smtClean="0"/>
              <a:t>12</a:t>
            </a:fld>
            <a:endParaRPr lang="en-US" dirty="0"/>
          </a:p>
        </p:txBody>
      </p:sp>
    </p:spTree>
    <p:extLst>
      <p:ext uri="{BB962C8B-B14F-4D97-AF65-F5344CB8AC3E}">
        <p14:creationId xmlns:p14="http://schemas.microsoft.com/office/powerpoint/2010/main" val="2508946800"/>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C7D25-89B8-8C4A-B8CC-C060DB3759F4}"/>
              </a:ext>
            </a:extLst>
          </p:cNvPr>
          <p:cNvSpPr>
            <a:spLocks noGrp="1"/>
          </p:cNvSpPr>
          <p:nvPr>
            <p:ph type="title"/>
          </p:nvPr>
        </p:nvSpPr>
        <p:spPr>
          <a:xfrm>
            <a:off x="646111" y="452718"/>
            <a:ext cx="9404723" cy="1048091"/>
          </a:xfrm>
        </p:spPr>
        <p:txBody>
          <a:bodyPr/>
          <a:lstStyle/>
          <a:p>
            <a:r>
              <a:rPr lang="en-US" b="1" dirty="0"/>
              <a:t>Conclusion</a:t>
            </a:r>
          </a:p>
        </p:txBody>
      </p:sp>
      <p:sp>
        <p:nvSpPr>
          <p:cNvPr id="4" name="Slide Number Placeholder 3">
            <a:extLst>
              <a:ext uri="{FF2B5EF4-FFF2-40B4-BE49-F238E27FC236}">
                <a16:creationId xmlns:a16="http://schemas.microsoft.com/office/drawing/2014/main" id="{0716C336-E678-7145-A6D6-477EB6257637}"/>
              </a:ext>
            </a:extLst>
          </p:cNvPr>
          <p:cNvSpPr>
            <a:spLocks noGrp="1"/>
          </p:cNvSpPr>
          <p:nvPr>
            <p:ph type="sldNum" sz="quarter" idx="12"/>
          </p:nvPr>
        </p:nvSpPr>
        <p:spPr/>
        <p:txBody>
          <a:bodyPr/>
          <a:lstStyle/>
          <a:p>
            <a:fld id="{D57F1E4F-1CFF-5643-939E-02111984F565}" type="slidenum">
              <a:rPr lang="en-US" smtClean="0"/>
              <a:t>13</a:t>
            </a:fld>
            <a:endParaRPr lang="en-US" dirty="0"/>
          </a:p>
        </p:txBody>
      </p:sp>
      <p:sp>
        <p:nvSpPr>
          <p:cNvPr id="16" name="TextBox 15">
            <a:extLst>
              <a:ext uri="{FF2B5EF4-FFF2-40B4-BE49-F238E27FC236}">
                <a16:creationId xmlns:a16="http://schemas.microsoft.com/office/drawing/2014/main" id="{4DEAB550-A0A3-8248-A624-DA1B4221456F}"/>
              </a:ext>
            </a:extLst>
          </p:cNvPr>
          <p:cNvSpPr txBox="1"/>
          <p:nvPr/>
        </p:nvSpPr>
        <p:spPr>
          <a:xfrm>
            <a:off x="938784" y="1804416"/>
            <a:ext cx="9112050" cy="3323987"/>
          </a:xfrm>
          <a:prstGeom prst="rect">
            <a:avLst/>
          </a:prstGeom>
          <a:noFill/>
        </p:spPr>
        <p:txBody>
          <a:bodyPr wrap="square" rtlCol="0">
            <a:spAutoFit/>
          </a:bodyPr>
          <a:lstStyle/>
          <a:p>
            <a:pPr marL="285750" indent="-285750">
              <a:buFont typeface="Arial" panose="020B0604020202020204" pitchFamily="34" charset="0"/>
              <a:buChar char="•"/>
            </a:pPr>
            <a:r>
              <a:rPr lang="en-US" sz="2400" dirty="0"/>
              <a:t>There are some significant omissions when compared to published guides on good EIA practice- </a:t>
            </a:r>
            <a:r>
              <a:rPr lang="en-US" sz="2400" i="1" dirty="0"/>
              <a:t>however</a:t>
            </a:r>
          </a:p>
          <a:p>
            <a:endParaRPr lang="en-US" sz="2400" i="1" dirty="0"/>
          </a:p>
          <a:p>
            <a:pPr marL="285750" indent="-285750">
              <a:buFont typeface="Arial" panose="020B0604020202020204" pitchFamily="34" charset="0"/>
              <a:buChar char="•"/>
            </a:pPr>
            <a:r>
              <a:rPr lang="en-US" sz="2400" dirty="0"/>
              <a:t>The project has a minimal environmental impact</a:t>
            </a:r>
          </a:p>
          <a:p>
            <a:endParaRPr lang="en-US" sz="2400" dirty="0"/>
          </a:p>
          <a:p>
            <a:pPr marL="285750" indent="-285750">
              <a:buFont typeface="Arial" panose="020B0604020202020204" pitchFamily="34" charset="0"/>
              <a:buChar char="•"/>
            </a:pPr>
            <a:r>
              <a:rPr lang="en-US" sz="2400" dirty="0"/>
              <a:t>The EIA provides practical mitigation solutions</a:t>
            </a:r>
          </a:p>
          <a:p>
            <a:endParaRPr lang="en-US" sz="2400" dirty="0"/>
          </a:p>
          <a:p>
            <a:pPr marL="285750" indent="-285750">
              <a:buFont typeface="Arial" panose="020B0604020202020204" pitchFamily="34" charset="0"/>
              <a:buChar char="•"/>
            </a:pPr>
            <a:r>
              <a:rPr lang="en-US" sz="2400" dirty="0"/>
              <a:t>The EIA considers contemporary developments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06405053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0DD56-4D72-7C4F-8F45-1273E9BEE2E3}"/>
              </a:ext>
            </a:extLst>
          </p:cNvPr>
          <p:cNvSpPr>
            <a:spLocks noGrp="1"/>
          </p:cNvSpPr>
          <p:nvPr>
            <p:ph type="title"/>
          </p:nvPr>
        </p:nvSpPr>
        <p:spPr>
          <a:xfrm>
            <a:off x="646111" y="452718"/>
            <a:ext cx="9404723" cy="912786"/>
          </a:xfrm>
        </p:spPr>
        <p:txBody>
          <a:bodyPr/>
          <a:lstStyle/>
          <a:p>
            <a:r>
              <a:rPr lang="en-US" b="1" dirty="0"/>
              <a:t>References</a:t>
            </a:r>
          </a:p>
        </p:txBody>
      </p:sp>
      <p:sp>
        <p:nvSpPr>
          <p:cNvPr id="3" name="Content Placeholder 2">
            <a:extLst>
              <a:ext uri="{FF2B5EF4-FFF2-40B4-BE49-F238E27FC236}">
                <a16:creationId xmlns:a16="http://schemas.microsoft.com/office/drawing/2014/main" id="{C36ED067-A1CF-074B-B15D-764E75AFA6E3}"/>
              </a:ext>
            </a:extLst>
          </p:cNvPr>
          <p:cNvSpPr>
            <a:spLocks noGrp="1"/>
          </p:cNvSpPr>
          <p:nvPr>
            <p:ph idx="1"/>
          </p:nvPr>
        </p:nvSpPr>
        <p:spPr>
          <a:xfrm>
            <a:off x="243840" y="1463040"/>
            <a:ext cx="11545824" cy="4785359"/>
          </a:xfrm>
        </p:spPr>
        <p:txBody>
          <a:bodyPr>
            <a:normAutofit/>
          </a:bodyPr>
          <a:lstStyle/>
          <a:p>
            <a:r>
              <a:rPr lang="en-GB" sz="1050" dirty="0" err="1"/>
              <a:t>Babu</a:t>
            </a:r>
            <a:r>
              <a:rPr lang="en-GB" sz="1050" dirty="0"/>
              <a:t>, S., 2016. </a:t>
            </a:r>
            <a:r>
              <a:rPr lang="en-GB" sz="1050" i="1" dirty="0"/>
              <a:t>Mitigation Hierarchy: Levels of mitigation in Environmental Impact Assessment. </a:t>
            </a:r>
            <a:r>
              <a:rPr lang="en-GB" sz="1050" dirty="0"/>
              <a:t>[Online] </a:t>
            </a:r>
            <a:br>
              <a:rPr lang="en-GB" sz="1050" dirty="0"/>
            </a:br>
            <a:r>
              <a:rPr lang="en-GB" sz="1050" dirty="0"/>
              <a:t>Available at: </a:t>
            </a:r>
            <a:r>
              <a:rPr lang="en-GB" sz="1050" u="sng" dirty="0"/>
              <a:t>https://eco-</a:t>
            </a:r>
            <a:r>
              <a:rPr lang="en-GB" sz="1050" u="sng" dirty="0" err="1"/>
              <a:t>intelligent.com</a:t>
            </a:r>
            <a:r>
              <a:rPr lang="en-GB" sz="1050" u="sng" dirty="0"/>
              <a:t>/2016/12/11/levels-of-mitigation-in-environmental-impact-assessment/</a:t>
            </a:r>
            <a:br>
              <a:rPr lang="en-GB" sz="1050" dirty="0"/>
            </a:br>
            <a:r>
              <a:rPr lang="en-GB" sz="1050" dirty="0"/>
              <a:t>[Accessed 24 March 2021].</a:t>
            </a:r>
          </a:p>
          <a:p>
            <a:r>
              <a:rPr lang="en-GB" sz="1050" dirty="0"/>
              <a:t>Bond, A., Fischer, T. B. &amp; Fothergill, J., 2017. Progressing quality control in environmental impact assessment beyond legislative compliance: An evaluation of the IEMA EIA Quality Mark certification scheme. </a:t>
            </a:r>
            <a:r>
              <a:rPr lang="en-GB" sz="1050" i="1" dirty="0"/>
              <a:t>Environmental Impact Assessment Review, </a:t>
            </a:r>
            <a:r>
              <a:rPr lang="en-GB" sz="1050" dirty="0"/>
              <a:t>63(1), pp. 160-171.</a:t>
            </a:r>
          </a:p>
          <a:p>
            <a:r>
              <a:rPr lang="en-GB" sz="1050" dirty="0" err="1"/>
              <a:t>Boughton</a:t>
            </a:r>
            <a:r>
              <a:rPr lang="en-GB" sz="1050" dirty="0"/>
              <a:t>, D. A., Smith, E. R. &amp; </a:t>
            </a:r>
            <a:r>
              <a:rPr lang="en-GB" sz="1050" dirty="0" err="1"/>
              <a:t>O'neill</a:t>
            </a:r>
            <a:r>
              <a:rPr lang="en-GB" sz="1050" dirty="0"/>
              <a:t>, R. V., 1999. Regional Vulnerability: A Conceptual Framework. </a:t>
            </a:r>
            <a:r>
              <a:rPr lang="en-GB" sz="1050" i="1" dirty="0"/>
              <a:t>Ecosystem Loss, </a:t>
            </a:r>
            <a:r>
              <a:rPr lang="en-GB" sz="1050" dirty="0"/>
              <a:t>5(4), pp. 312-322.</a:t>
            </a:r>
          </a:p>
          <a:p>
            <a:r>
              <a:rPr lang="en-GB" sz="1050" dirty="0"/>
              <a:t>UK Government , 2017. </a:t>
            </a:r>
            <a:r>
              <a:rPr lang="en-GB" sz="1050" i="1" dirty="0"/>
              <a:t>The Town and Country Planning (Environmental Impact Assessment) Regulations 2017. </a:t>
            </a:r>
            <a:r>
              <a:rPr lang="en-GB" sz="1050" dirty="0"/>
              <a:t>[Online] </a:t>
            </a:r>
            <a:br>
              <a:rPr lang="en-GB" sz="1050" dirty="0"/>
            </a:br>
            <a:r>
              <a:rPr lang="en-GB" sz="1050" dirty="0"/>
              <a:t>Available at: </a:t>
            </a:r>
            <a:r>
              <a:rPr lang="en-GB" sz="1050" u="sng" dirty="0"/>
              <a:t>https://</a:t>
            </a:r>
            <a:r>
              <a:rPr lang="en-GB" sz="1050" u="sng" dirty="0" err="1"/>
              <a:t>www.legislation.gov.uk</a:t>
            </a:r>
            <a:r>
              <a:rPr lang="en-GB" sz="1050" u="sng" dirty="0"/>
              <a:t>/</a:t>
            </a:r>
            <a:r>
              <a:rPr lang="en-GB" sz="1050" u="sng" dirty="0" err="1"/>
              <a:t>uksi</a:t>
            </a:r>
            <a:r>
              <a:rPr lang="en-GB" sz="1050" u="sng" dirty="0"/>
              <a:t>/2017/571/schedule/2/made</a:t>
            </a:r>
            <a:r>
              <a:rPr lang="en-GB" sz="1050" dirty="0"/>
              <a:t> </a:t>
            </a:r>
          </a:p>
          <a:p>
            <a:r>
              <a:rPr lang="en-GB" sz="1050" dirty="0"/>
              <a:t>Lawrence, D. P., 2007. Impact significance determination—Back to basics. </a:t>
            </a:r>
            <a:r>
              <a:rPr lang="en-GB" sz="1050" i="1" dirty="0"/>
              <a:t>Environmental impact assessment review,, </a:t>
            </a:r>
            <a:r>
              <a:rPr lang="en-GB" sz="1050" dirty="0"/>
              <a:t>27(8), pp. 755-769.</a:t>
            </a:r>
          </a:p>
          <a:p>
            <a:r>
              <a:rPr lang="en-GB" sz="1050" dirty="0" err="1"/>
              <a:t>Maron</a:t>
            </a:r>
            <a:r>
              <a:rPr lang="en-GB" sz="1050" dirty="0"/>
              <a:t>, M., 2015. Conservation: Stop misuse of biodiversity offsets. </a:t>
            </a:r>
            <a:r>
              <a:rPr lang="en-GB" sz="1050" i="1" dirty="0"/>
              <a:t>Nature, </a:t>
            </a:r>
            <a:r>
              <a:rPr lang="en-GB" sz="1050" dirty="0"/>
              <a:t>523(7561), pp. 401-403.</a:t>
            </a:r>
          </a:p>
          <a:p>
            <a:r>
              <a:rPr lang="en-GB" sz="1050" dirty="0"/>
              <a:t>Georgieva, Kristina 2020. Intro to LIDAR for Archaeology, Computational Archaeology  </a:t>
            </a:r>
            <a:r>
              <a:rPr lang="en-GB" sz="1050" dirty="0">
                <a:hlinkClick r:id="rId2"/>
              </a:rPr>
              <a:t>https://computationalarchaeology.wordpress.com/2020/10/04/intro-to-lidar-for-archaeology/</a:t>
            </a:r>
            <a:endParaRPr lang="en-GB" sz="1050" dirty="0"/>
          </a:p>
          <a:p>
            <a:r>
              <a:rPr lang="en-GB" sz="1050" dirty="0"/>
              <a:t>Glamorgan Biodiversity Advisory Group; Gwent Biodiversity Action Group, 2010. </a:t>
            </a:r>
            <a:r>
              <a:rPr lang="en-GB" sz="1050" i="1" dirty="0"/>
              <a:t>Quick Reference Guide for Planning Officers. </a:t>
            </a:r>
            <a:r>
              <a:rPr lang="en-GB" sz="1050" dirty="0"/>
              <a:t>[Online] </a:t>
            </a:r>
            <a:br>
              <a:rPr lang="en-GB" sz="1050" dirty="0"/>
            </a:br>
            <a:r>
              <a:rPr lang="en-GB" sz="1050" dirty="0"/>
              <a:t>Available at: </a:t>
            </a:r>
            <a:r>
              <a:rPr lang="en-GB" sz="1050" u="sng" dirty="0">
                <a:hlinkClick r:id="rId3"/>
              </a:rPr>
              <a:t>https://www.merthyr.gov.uk/media/1244/think-wildlife-think-protected-species.pdf</a:t>
            </a:r>
            <a:endParaRPr lang="en-GB" sz="1050" u="sng" dirty="0"/>
          </a:p>
          <a:p>
            <a:r>
              <a:rPr lang="en-GB" sz="1050" dirty="0"/>
              <a:t>Lawrence, D. P., 2007. Impact significance determination—Back to basics. </a:t>
            </a:r>
            <a:r>
              <a:rPr lang="en-GB" sz="1050" i="1" dirty="0"/>
              <a:t>Environmental impact assessment review,, </a:t>
            </a:r>
            <a:r>
              <a:rPr lang="en-GB" sz="1050" dirty="0"/>
              <a:t>27(8), pp. 755-769.</a:t>
            </a:r>
          </a:p>
          <a:p>
            <a:r>
              <a:rPr lang="en-GB" sz="1050" dirty="0" err="1"/>
              <a:t>Josimović</a:t>
            </a:r>
            <a:r>
              <a:rPr lang="en-GB" sz="1050" dirty="0"/>
              <a:t>, B., </a:t>
            </a:r>
            <a:r>
              <a:rPr lang="en-GB" sz="1050" dirty="0" err="1"/>
              <a:t>Cvjetić</a:t>
            </a:r>
            <a:r>
              <a:rPr lang="en-GB" sz="1050" dirty="0"/>
              <a:t>, A. &amp; </a:t>
            </a:r>
            <a:r>
              <a:rPr lang="en-GB" sz="1050" dirty="0" err="1"/>
              <a:t>Furundžić</a:t>
            </a:r>
            <a:r>
              <a:rPr lang="en-GB" sz="1050" dirty="0"/>
              <a:t>, D., 2021. Strategic Environmental Assessment and the precautionary principle in the spatial planning of wind farms. </a:t>
            </a:r>
            <a:r>
              <a:rPr lang="en-GB" sz="1050" i="1" dirty="0"/>
              <a:t>Renewable &amp; sustainable energy reviews, </a:t>
            </a:r>
            <a:r>
              <a:rPr lang="en-GB" sz="1050" dirty="0"/>
              <a:t>Volume 136.</a:t>
            </a:r>
          </a:p>
          <a:p>
            <a:r>
              <a:rPr lang="en-GB" sz="1050" dirty="0"/>
              <a:t>Tweed, Katherine, 2013A Cheaper Option to Turn Carbon Dioxide Into Synthetic Fuel Maybe we won't need to bury carbon dioxide after all https://</a:t>
            </a:r>
            <a:r>
              <a:rPr lang="en-GB" sz="1050" dirty="0" err="1"/>
              <a:t>spectrum.ieee.org</a:t>
            </a:r>
            <a:r>
              <a:rPr lang="en-GB" sz="1050" dirty="0"/>
              <a:t>/</a:t>
            </a:r>
            <a:r>
              <a:rPr lang="en-GB" sz="1050" dirty="0" err="1"/>
              <a:t>energywise</a:t>
            </a:r>
            <a:r>
              <a:rPr lang="en-GB" sz="1050" dirty="0"/>
              <a:t>/green-tech/clean-coal/a-cheaper-way-to-turn-co2-into-synthetic-fuel</a:t>
            </a:r>
            <a:br>
              <a:rPr lang="en-GB" sz="1050" dirty="0"/>
            </a:br>
            <a:endParaRPr lang="en-GB" sz="1050" dirty="0"/>
          </a:p>
          <a:p>
            <a:endParaRPr lang="en-GB" sz="1100" dirty="0"/>
          </a:p>
          <a:p>
            <a:endParaRPr lang="en-US" sz="1100" dirty="0"/>
          </a:p>
        </p:txBody>
      </p:sp>
      <p:sp>
        <p:nvSpPr>
          <p:cNvPr id="4" name="Slide Number Placeholder 3">
            <a:extLst>
              <a:ext uri="{FF2B5EF4-FFF2-40B4-BE49-F238E27FC236}">
                <a16:creationId xmlns:a16="http://schemas.microsoft.com/office/drawing/2014/main" id="{D8945592-7DBF-5542-B209-877464A011EE}"/>
              </a:ext>
            </a:extLst>
          </p:cNvPr>
          <p:cNvSpPr>
            <a:spLocks noGrp="1"/>
          </p:cNvSpPr>
          <p:nvPr>
            <p:ph type="sldNum" sz="quarter" idx="12"/>
          </p:nvPr>
        </p:nvSpPr>
        <p:spPr/>
        <p:txBody>
          <a:bodyPr/>
          <a:lstStyle/>
          <a:p>
            <a:fld id="{D57F1E4F-1CFF-5643-939E-02111984F565}" type="slidenum">
              <a:rPr lang="en-US" smtClean="0"/>
              <a:t>14</a:t>
            </a:fld>
            <a:endParaRPr lang="en-US" dirty="0"/>
          </a:p>
        </p:txBody>
      </p:sp>
    </p:spTree>
    <p:extLst>
      <p:ext uri="{BB962C8B-B14F-4D97-AF65-F5344CB8AC3E}">
        <p14:creationId xmlns:p14="http://schemas.microsoft.com/office/powerpoint/2010/main" val="3277640424"/>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F92CD-1857-A544-9F0C-E7BB1DF29B8E}"/>
              </a:ext>
            </a:extLst>
          </p:cNvPr>
          <p:cNvSpPr>
            <a:spLocks noGrp="1"/>
          </p:cNvSpPr>
          <p:nvPr>
            <p:ph type="title"/>
          </p:nvPr>
        </p:nvSpPr>
        <p:spPr/>
        <p:txBody>
          <a:bodyPr/>
          <a:lstStyle/>
          <a:p>
            <a:r>
              <a:rPr lang="en-US" b="1" dirty="0"/>
              <a:t>Thank you for listening!</a:t>
            </a:r>
          </a:p>
        </p:txBody>
      </p:sp>
      <p:sp>
        <p:nvSpPr>
          <p:cNvPr id="3" name="Content Placeholder 2">
            <a:extLst>
              <a:ext uri="{FF2B5EF4-FFF2-40B4-BE49-F238E27FC236}">
                <a16:creationId xmlns:a16="http://schemas.microsoft.com/office/drawing/2014/main" id="{D27DE887-AA6F-D444-B5C9-22841AFA2254}"/>
              </a:ext>
            </a:extLst>
          </p:cNvPr>
          <p:cNvSpPr>
            <a:spLocks noGrp="1"/>
          </p:cNvSpPr>
          <p:nvPr>
            <p:ph idx="1"/>
          </p:nvPr>
        </p:nvSpPr>
        <p:spPr/>
        <p:txBody>
          <a:bodyPr>
            <a:normAutofit/>
          </a:bodyPr>
          <a:lstStyle/>
          <a:p>
            <a:pPr marL="0" indent="0" algn="ctr">
              <a:buNone/>
            </a:pPr>
            <a:r>
              <a:rPr lang="en-US" sz="8000" b="1" i="1" dirty="0">
                <a:solidFill>
                  <a:schemeClr val="accent3">
                    <a:lumMod val="40000"/>
                    <a:lumOff val="60000"/>
                  </a:schemeClr>
                </a:solidFill>
              </a:rPr>
              <a:t>Any questions?</a:t>
            </a:r>
          </a:p>
        </p:txBody>
      </p:sp>
      <p:sp>
        <p:nvSpPr>
          <p:cNvPr id="4" name="Slide Number Placeholder 3">
            <a:extLst>
              <a:ext uri="{FF2B5EF4-FFF2-40B4-BE49-F238E27FC236}">
                <a16:creationId xmlns:a16="http://schemas.microsoft.com/office/drawing/2014/main" id="{486EF811-F315-5C41-BBD6-054794100808}"/>
              </a:ext>
            </a:extLst>
          </p:cNvPr>
          <p:cNvSpPr>
            <a:spLocks noGrp="1"/>
          </p:cNvSpPr>
          <p:nvPr>
            <p:ph type="sldNum" sz="quarter" idx="12"/>
          </p:nvPr>
        </p:nvSpPr>
        <p:spPr/>
        <p:txBody>
          <a:bodyPr/>
          <a:lstStyle/>
          <a:p>
            <a:fld id="{D57F1E4F-1CFF-5643-939E-02111984F565}" type="slidenum">
              <a:rPr lang="en-US" smtClean="0"/>
              <a:t>15</a:t>
            </a:fld>
            <a:endParaRPr lang="en-US" dirty="0"/>
          </a:p>
        </p:txBody>
      </p:sp>
    </p:spTree>
    <p:extLst>
      <p:ext uri="{BB962C8B-B14F-4D97-AF65-F5344CB8AC3E}">
        <p14:creationId xmlns:p14="http://schemas.microsoft.com/office/powerpoint/2010/main" val="419624754"/>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2808</TotalTime>
  <Words>958</Words>
  <Application>Microsoft Macintosh PowerPoint</Application>
  <PresentationFormat>Widescreen</PresentationFormat>
  <Paragraphs>134</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DengXian</vt:lpstr>
      <vt:lpstr>Arial</vt:lpstr>
      <vt:lpstr>Calibri</vt:lpstr>
      <vt:lpstr>Century Gothic</vt:lpstr>
      <vt:lpstr>Times New Roman</vt:lpstr>
      <vt:lpstr>Wingdings 3</vt:lpstr>
      <vt:lpstr>Ion</vt:lpstr>
      <vt:lpstr>EIA Evaluation- Mynydd Y Gwyrhyd Solar Farm</vt:lpstr>
      <vt:lpstr>Contents</vt:lpstr>
      <vt:lpstr>Project Location</vt:lpstr>
      <vt:lpstr>Scale of Project</vt:lpstr>
      <vt:lpstr>The Environmental Assessment</vt:lpstr>
      <vt:lpstr>Phase 1 Habitat Risk Assessment- Hierarchy of impact significance</vt:lpstr>
      <vt:lpstr>Habitat Risk Assessment (HRA)~ Despite the UK leaving the European Union in 2020, legislation protecting European sites has been maintained within the Conservation of Habitats and Species Regulations (2017). </vt:lpstr>
      <vt:lpstr>Construction, Operation &amp; Decommissioning Phases</vt:lpstr>
      <vt:lpstr>Mitigation and Enhancement </vt:lpstr>
      <vt:lpstr>The Role of the 2014 EIA Directive Amendment (historical &amp; cultural heritage)</vt:lpstr>
      <vt:lpstr>The Role of the 2014 EIA Directive Amendment~ Climate change</vt:lpstr>
      <vt:lpstr>Significant Omissions from the Mynydd Y Gwyrhyd Assessment</vt:lpstr>
      <vt:lpstr>Conclusion</vt:lpstr>
      <vt:lpstr>References</vt:lpstr>
      <vt:lpstr>Thank you for listening!</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EIA Evaluation- Mynydd Y Gwyrhyd Solar Farm</dc:title>
  <dc:creator>Joseph Julian Blackmore (1702858)</dc:creator>
  <cp:lastModifiedBy>Joseph Julian Blackmore (1702858)</cp:lastModifiedBy>
  <cp:revision>33</cp:revision>
  <dcterms:created xsi:type="dcterms:W3CDTF">2021-05-04T13:35:49Z</dcterms:created>
  <dcterms:modified xsi:type="dcterms:W3CDTF">2021-05-06T20:02:12Z</dcterms:modified>
</cp:coreProperties>
</file>