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059577-DAC3-D8CC-0462-0DA8F7B0FB98}" v="115" dt="2024-04-19T15:57:59.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presProps" Target="presProps.xml" Id="rId8" /><Relationship Type="http://schemas.microsoft.com/office/2015/10/relationships/revisionInfo" Target="revisionInfo.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ableStyles" Target="tableStyles.xml" Id="rId11" /><Relationship Type="http://schemas.openxmlformats.org/officeDocument/2006/relationships/slide" Target="slides/slide4.xml" Id="rId5" /><Relationship Type="http://schemas.openxmlformats.org/officeDocument/2006/relationships/theme" Target="theme/theme1.xml" Id="rId10" /><Relationship Type="http://schemas.openxmlformats.org/officeDocument/2006/relationships/slide" Target="slides/slide3.xml" Id="rId4" /><Relationship Type="http://schemas.openxmlformats.org/officeDocument/2006/relationships/viewProps" Target="viewProps.xml" Id="rId9" /></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B45259-BD37-434D-8B89-23BB4A4824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90F398-DE01-4A5D-A056-04956B791726}">
      <dgm:prSet/>
      <dgm:spPr/>
      <dgm:t>
        <a:bodyPr/>
        <a:lstStyle/>
        <a:p>
          <a:pPr>
            <a:lnSpc>
              <a:spcPct val="100000"/>
            </a:lnSpc>
          </a:pPr>
          <a:r>
            <a:rPr lang="en-US" dirty="0"/>
            <a:t>Being a university student can sometimes come across difficult, being a university student myself I know some things that can boost the morale of university life and health and well being in general.</a:t>
          </a:r>
        </a:p>
      </dgm:t>
    </dgm:pt>
    <dgm:pt modelId="{339ECE5A-4140-4A4A-9319-6F50E1D508D2}" type="parTrans" cxnId="{D6E58844-2091-4158-A7BD-08E2F74E35F4}">
      <dgm:prSet/>
      <dgm:spPr/>
      <dgm:t>
        <a:bodyPr/>
        <a:lstStyle/>
        <a:p>
          <a:endParaRPr lang="en-US"/>
        </a:p>
      </dgm:t>
    </dgm:pt>
    <dgm:pt modelId="{2B7502CA-F630-46AF-9669-20772AA5CC4B}" type="sibTrans" cxnId="{D6E58844-2091-4158-A7BD-08E2F74E35F4}">
      <dgm:prSet/>
      <dgm:spPr/>
      <dgm:t>
        <a:bodyPr/>
        <a:lstStyle/>
        <a:p>
          <a:endParaRPr lang="en-US"/>
        </a:p>
      </dgm:t>
    </dgm:pt>
    <dgm:pt modelId="{75315099-948D-4C40-A2A3-4D716FC46896}">
      <dgm:prSet/>
      <dgm:spPr/>
      <dgm:t>
        <a:bodyPr/>
        <a:lstStyle/>
        <a:p>
          <a:pPr>
            <a:lnSpc>
              <a:spcPct val="100000"/>
            </a:lnSpc>
          </a:pPr>
          <a:r>
            <a:rPr lang="en-US" dirty="0"/>
            <a:t>One thing that I feel like makes people more alert and want to do well is exercising. Exercising is a great way to not only stay in shape but to also maintain a positive mindset on things. When you exercise not only do you feel good but you do good too.</a:t>
          </a:r>
        </a:p>
      </dgm:t>
    </dgm:pt>
    <dgm:pt modelId="{9578EF6C-1147-4F12-BE92-3429717B27D2}" type="parTrans" cxnId="{A5F1A78A-0F6B-4C0D-9D74-0CCC345B04F3}">
      <dgm:prSet/>
      <dgm:spPr/>
      <dgm:t>
        <a:bodyPr/>
        <a:lstStyle/>
        <a:p>
          <a:endParaRPr lang="en-US"/>
        </a:p>
      </dgm:t>
    </dgm:pt>
    <dgm:pt modelId="{69701E55-E588-4143-A92E-D7D5F7ABD94C}" type="sibTrans" cxnId="{A5F1A78A-0F6B-4C0D-9D74-0CCC345B04F3}">
      <dgm:prSet/>
      <dgm:spPr/>
      <dgm:t>
        <a:bodyPr/>
        <a:lstStyle/>
        <a:p>
          <a:endParaRPr lang="en-US"/>
        </a:p>
      </dgm:t>
    </dgm:pt>
    <dgm:pt modelId="{6F8F3C9E-8B28-47A9-8CD5-4568FD49E593}">
      <dgm:prSet/>
      <dgm:spPr/>
      <dgm:t>
        <a:bodyPr/>
        <a:lstStyle/>
        <a:p>
          <a:pPr rtl="0">
            <a:lnSpc>
              <a:spcPct val="100000"/>
            </a:lnSpc>
          </a:pPr>
          <a:r>
            <a:rPr lang="en-US" dirty="0"/>
            <a:t>Exercising increases your motivation and your attention also, it’s a great way to not only stay motivated but to stay healthy and well.</a:t>
          </a:r>
          <a:r>
            <a:rPr lang="en-US" dirty="0">
              <a:latin typeface="Gill Sans Nova"/>
            </a:rPr>
            <a:t> I know not everyone likes to exercise but it is a great hobby and keeps you occupied and in shape and keeps you motivated always.</a:t>
          </a:r>
        </a:p>
      </dgm:t>
    </dgm:pt>
    <dgm:pt modelId="{3674CF0F-66A0-436D-AAA6-31DF507CA8D9}" type="parTrans" cxnId="{6FDCC164-EA7C-4D2F-936B-64FC97096D05}">
      <dgm:prSet/>
      <dgm:spPr/>
      <dgm:t>
        <a:bodyPr/>
        <a:lstStyle/>
        <a:p>
          <a:endParaRPr lang="en-US"/>
        </a:p>
      </dgm:t>
    </dgm:pt>
    <dgm:pt modelId="{BAE868BC-FD42-420B-AAA3-81F3B459640B}" type="sibTrans" cxnId="{6FDCC164-EA7C-4D2F-936B-64FC97096D05}">
      <dgm:prSet/>
      <dgm:spPr/>
      <dgm:t>
        <a:bodyPr/>
        <a:lstStyle/>
        <a:p>
          <a:endParaRPr lang="en-US"/>
        </a:p>
      </dgm:t>
    </dgm:pt>
    <dgm:pt modelId="{1BD86BD3-E54C-4879-B864-C826118A0912}">
      <dgm:prSet phldr="0"/>
      <dgm:spPr/>
      <dgm:t>
        <a:bodyPr/>
        <a:lstStyle/>
        <a:p>
          <a:pPr rtl="0">
            <a:lnSpc>
              <a:spcPct val="100000"/>
            </a:lnSpc>
          </a:pPr>
          <a:r>
            <a:rPr lang="en-US" dirty="0">
              <a:latin typeface="Gill Sans Nova"/>
            </a:rPr>
            <a:t>Exercising is quite important at this age in university, when people feel run down they tend to stay in bed and not do anything about it, whereas exercising even in your own home can boost your own moral, it can make you feel like the day is going to be a good day.</a:t>
          </a:r>
          <a:endParaRPr lang="en-US" dirty="0"/>
        </a:p>
      </dgm:t>
    </dgm:pt>
    <dgm:pt modelId="{09B8A6B5-6313-4798-90B7-B619B2320DAE}" type="parTrans" cxnId="{6FB931DF-704E-4D16-B0DF-FBFCC4A89BDC}">
      <dgm:prSet/>
      <dgm:spPr/>
    </dgm:pt>
    <dgm:pt modelId="{A9E4CFAE-007A-4DF7-9FF0-A344378DAB14}" type="sibTrans" cxnId="{6FB931DF-704E-4D16-B0DF-FBFCC4A89BDC}">
      <dgm:prSet/>
      <dgm:spPr/>
    </dgm:pt>
    <dgm:pt modelId="{14F13A10-EE1C-4588-8B79-178AFCDB56C3}" type="pres">
      <dgm:prSet presAssocID="{ECB45259-BD37-434D-8B89-23BB4A48244D}" presName="root" presStyleCnt="0">
        <dgm:presLayoutVars>
          <dgm:dir/>
          <dgm:resizeHandles val="exact"/>
        </dgm:presLayoutVars>
      </dgm:prSet>
      <dgm:spPr/>
    </dgm:pt>
    <dgm:pt modelId="{5917FEB0-E83C-4234-A2AA-304029942433}" type="pres">
      <dgm:prSet presAssocID="{FE90F398-DE01-4A5D-A056-04956B791726}" presName="compNode" presStyleCnt="0"/>
      <dgm:spPr/>
    </dgm:pt>
    <dgm:pt modelId="{16FB1E38-A625-41F0-B34B-82D1368DB868}" type="pres">
      <dgm:prSet presAssocID="{FE90F398-DE01-4A5D-A056-04956B791726}" presName="bgRect" presStyleLbl="bgShp" presStyleIdx="0" presStyleCnt="4"/>
      <dgm:spPr/>
    </dgm:pt>
    <dgm:pt modelId="{721274EE-6607-4DAF-BC64-EA16F7636A1F}" type="pres">
      <dgm:prSet presAssocID="{FE90F398-DE01-4A5D-A056-04956B7917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70FA5AD-FAE8-42D2-8508-CD016EEDEE06}" type="pres">
      <dgm:prSet presAssocID="{FE90F398-DE01-4A5D-A056-04956B791726}" presName="spaceRect" presStyleCnt="0"/>
      <dgm:spPr/>
    </dgm:pt>
    <dgm:pt modelId="{A1192136-B13A-4758-A8F5-48FB9529BCAC}" type="pres">
      <dgm:prSet presAssocID="{FE90F398-DE01-4A5D-A056-04956B791726}" presName="parTx" presStyleLbl="revTx" presStyleIdx="0" presStyleCnt="4">
        <dgm:presLayoutVars>
          <dgm:chMax val="0"/>
          <dgm:chPref val="0"/>
        </dgm:presLayoutVars>
      </dgm:prSet>
      <dgm:spPr/>
    </dgm:pt>
    <dgm:pt modelId="{9A2911AD-F589-461D-B0DB-0855CA17EB72}" type="pres">
      <dgm:prSet presAssocID="{2B7502CA-F630-46AF-9669-20772AA5CC4B}" presName="sibTrans" presStyleCnt="0"/>
      <dgm:spPr/>
    </dgm:pt>
    <dgm:pt modelId="{CDF25DB2-B59D-4B38-83B6-90A718185C8E}" type="pres">
      <dgm:prSet presAssocID="{75315099-948D-4C40-A2A3-4D716FC46896}" presName="compNode" presStyleCnt="0"/>
      <dgm:spPr/>
    </dgm:pt>
    <dgm:pt modelId="{D2F5136F-A850-43AC-BE52-5300E989233A}" type="pres">
      <dgm:prSet presAssocID="{75315099-948D-4C40-A2A3-4D716FC46896}" presName="bgRect" presStyleLbl="bgShp" presStyleIdx="1" presStyleCnt="4"/>
      <dgm:spPr/>
    </dgm:pt>
    <dgm:pt modelId="{4221EC33-875D-427F-A475-A53E6B536BC7}" type="pres">
      <dgm:prSet presAssocID="{75315099-948D-4C40-A2A3-4D716FC4689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ke"/>
        </a:ext>
      </dgm:extLst>
    </dgm:pt>
    <dgm:pt modelId="{25B27287-82AF-4575-B605-E4596456EBCB}" type="pres">
      <dgm:prSet presAssocID="{75315099-948D-4C40-A2A3-4D716FC46896}" presName="spaceRect" presStyleCnt="0"/>
      <dgm:spPr/>
    </dgm:pt>
    <dgm:pt modelId="{CDB0B4BC-FE49-4D6B-AC6F-7D247C73BDAC}" type="pres">
      <dgm:prSet presAssocID="{75315099-948D-4C40-A2A3-4D716FC46896}" presName="parTx" presStyleLbl="revTx" presStyleIdx="1" presStyleCnt="4">
        <dgm:presLayoutVars>
          <dgm:chMax val="0"/>
          <dgm:chPref val="0"/>
        </dgm:presLayoutVars>
      </dgm:prSet>
      <dgm:spPr/>
    </dgm:pt>
    <dgm:pt modelId="{91461C4C-216C-477E-8559-57EA8CF5467A}" type="pres">
      <dgm:prSet presAssocID="{69701E55-E588-4143-A92E-D7D5F7ABD94C}" presName="sibTrans" presStyleCnt="0"/>
      <dgm:spPr/>
    </dgm:pt>
    <dgm:pt modelId="{803B7C5B-C5BB-4871-9B12-CFE42D224713}" type="pres">
      <dgm:prSet presAssocID="{6F8F3C9E-8B28-47A9-8CD5-4568FD49E593}" presName="compNode" presStyleCnt="0"/>
      <dgm:spPr/>
    </dgm:pt>
    <dgm:pt modelId="{6B98EB1D-B1EE-4A69-94AD-0F90751D78E0}" type="pres">
      <dgm:prSet presAssocID="{6F8F3C9E-8B28-47A9-8CD5-4568FD49E593}" presName="bgRect" presStyleLbl="bgShp" presStyleIdx="2" presStyleCnt="4"/>
      <dgm:spPr/>
    </dgm:pt>
    <dgm:pt modelId="{A156082F-134D-4150-B63C-B04760A53EA1}" type="pres">
      <dgm:prSet presAssocID="{6F8F3C9E-8B28-47A9-8CD5-4568FD49E5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31893127-9237-454A-84B5-0D42460927BD}" type="pres">
      <dgm:prSet presAssocID="{6F8F3C9E-8B28-47A9-8CD5-4568FD49E593}" presName="spaceRect" presStyleCnt="0"/>
      <dgm:spPr/>
    </dgm:pt>
    <dgm:pt modelId="{731A9839-E0BF-4A8E-9904-C0AAF4A6B4ED}" type="pres">
      <dgm:prSet presAssocID="{6F8F3C9E-8B28-47A9-8CD5-4568FD49E593}" presName="parTx" presStyleLbl="revTx" presStyleIdx="2" presStyleCnt="4">
        <dgm:presLayoutVars>
          <dgm:chMax val="0"/>
          <dgm:chPref val="0"/>
        </dgm:presLayoutVars>
      </dgm:prSet>
      <dgm:spPr/>
    </dgm:pt>
    <dgm:pt modelId="{09FB2A6E-E87D-426D-AF3F-22F09D425EA4}" type="pres">
      <dgm:prSet presAssocID="{BAE868BC-FD42-420B-AAA3-81F3B459640B}" presName="sibTrans" presStyleCnt="0"/>
      <dgm:spPr/>
    </dgm:pt>
    <dgm:pt modelId="{CE48BCE4-D349-4B84-9090-0FCAC705DCBE}" type="pres">
      <dgm:prSet presAssocID="{1BD86BD3-E54C-4879-B864-C826118A0912}" presName="compNode" presStyleCnt="0"/>
      <dgm:spPr/>
    </dgm:pt>
    <dgm:pt modelId="{2279F23F-1493-456F-BC96-938014D4AD7C}" type="pres">
      <dgm:prSet presAssocID="{1BD86BD3-E54C-4879-B864-C826118A0912}" presName="bgRect" presStyleLbl="bgShp" presStyleIdx="3" presStyleCnt="4"/>
      <dgm:spPr/>
    </dgm:pt>
    <dgm:pt modelId="{7DF2763E-BB57-4695-9DBD-075D65652078}" type="pres">
      <dgm:prSet presAssocID="{1BD86BD3-E54C-4879-B864-C826118A0912}" presName="iconRect" presStyleLbl="node1" presStyleIdx="3" presStyleCnt="4"/>
      <dgm:spPr/>
    </dgm:pt>
    <dgm:pt modelId="{3CCF4ACB-3EED-44E3-A384-A4B13351AB61}" type="pres">
      <dgm:prSet presAssocID="{1BD86BD3-E54C-4879-B864-C826118A0912}" presName="spaceRect" presStyleCnt="0"/>
      <dgm:spPr/>
    </dgm:pt>
    <dgm:pt modelId="{1A0E0A2B-5541-4B9F-99DC-C438517DD1A7}" type="pres">
      <dgm:prSet presAssocID="{1BD86BD3-E54C-4879-B864-C826118A0912}" presName="parTx" presStyleLbl="revTx" presStyleIdx="3" presStyleCnt="4">
        <dgm:presLayoutVars>
          <dgm:chMax val="0"/>
          <dgm:chPref val="0"/>
        </dgm:presLayoutVars>
      </dgm:prSet>
      <dgm:spPr/>
    </dgm:pt>
  </dgm:ptLst>
  <dgm:cxnLst>
    <dgm:cxn modelId="{7A57B83C-377F-4B99-8B79-67AF5795982C}" type="presOf" srcId="{1BD86BD3-E54C-4879-B864-C826118A0912}" destId="{1A0E0A2B-5541-4B9F-99DC-C438517DD1A7}" srcOrd="0" destOrd="0" presId="urn:microsoft.com/office/officeart/2018/2/layout/IconVerticalSolidList"/>
    <dgm:cxn modelId="{D6E58844-2091-4158-A7BD-08E2F74E35F4}" srcId="{ECB45259-BD37-434D-8B89-23BB4A48244D}" destId="{FE90F398-DE01-4A5D-A056-04956B791726}" srcOrd="0" destOrd="0" parTransId="{339ECE5A-4140-4A4A-9319-6F50E1D508D2}" sibTransId="{2B7502CA-F630-46AF-9669-20772AA5CC4B}"/>
    <dgm:cxn modelId="{6FDCC164-EA7C-4D2F-936B-64FC97096D05}" srcId="{ECB45259-BD37-434D-8B89-23BB4A48244D}" destId="{6F8F3C9E-8B28-47A9-8CD5-4568FD49E593}" srcOrd="2" destOrd="0" parTransId="{3674CF0F-66A0-436D-AAA6-31DF507CA8D9}" sibTransId="{BAE868BC-FD42-420B-AAA3-81F3B459640B}"/>
    <dgm:cxn modelId="{5F96F365-55EF-4F14-B1D7-739AC4C8AA8A}" type="presOf" srcId="{FE90F398-DE01-4A5D-A056-04956B791726}" destId="{A1192136-B13A-4758-A8F5-48FB9529BCAC}" srcOrd="0" destOrd="0" presId="urn:microsoft.com/office/officeart/2018/2/layout/IconVerticalSolidList"/>
    <dgm:cxn modelId="{A5F1A78A-0F6B-4C0D-9D74-0CCC345B04F3}" srcId="{ECB45259-BD37-434D-8B89-23BB4A48244D}" destId="{75315099-948D-4C40-A2A3-4D716FC46896}" srcOrd="1" destOrd="0" parTransId="{9578EF6C-1147-4F12-BE92-3429717B27D2}" sibTransId="{69701E55-E588-4143-A92E-D7D5F7ABD94C}"/>
    <dgm:cxn modelId="{51B2D8A2-45F1-4468-8380-DFEC3FE76C8B}" type="presOf" srcId="{ECB45259-BD37-434D-8B89-23BB4A48244D}" destId="{14F13A10-EE1C-4588-8B79-178AFCDB56C3}" srcOrd="0" destOrd="0" presId="urn:microsoft.com/office/officeart/2018/2/layout/IconVerticalSolidList"/>
    <dgm:cxn modelId="{175ED1A6-18E5-463D-B0C3-3C0378E89D2D}" type="presOf" srcId="{75315099-948D-4C40-A2A3-4D716FC46896}" destId="{CDB0B4BC-FE49-4D6B-AC6F-7D247C73BDAC}" srcOrd="0" destOrd="0" presId="urn:microsoft.com/office/officeart/2018/2/layout/IconVerticalSolidList"/>
    <dgm:cxn modelId="{063DD7CB-F250-4E51-9FE8-69CD70A15663}" type="presOf" srcId="{6F8F3C9E-8B28-47A9-8CD5-4568FD49E593}" destId="{731A9839-E0BF-4A8E-9904-C0AAF4A6B4ED}" srcOrd="0" destOrd="0" presId="urn:microsoft.com/office/officeart/2018/2/layout/IconVerticalSolidList"/>
    <dgm:cxn modelId="{6FB931DF-704E-4D16-B0DF-FBFCC4A89BDC}" srcId="{ECB45259-BD37-434D-8B89-23BB4A48244D}" destId="{1BD86BD3-E54C-4879-B864-C826118A0912}" srcOrd="3" destOrd="0" parTransId="{09B8A6B5-6313-4798-90B7-B619B2320DAE}" sibTransId="{A9E4CFAE-007A-4DF7-9FF0-A344378DAB14}"/>
    <dgm:cxn modelId="{14448CE2-2360-4CE6-9457-A661C5B0A347}" type="presParOf" srcId="{14F13A10-EE1C-4588-8B79-178AFCDB56C3}" destId="{5917FEB0-E83C-4234-A2AA-304029942433}" srcOrd="0" destOrd="0" presId="urn:microsoft.com/office/officeart/2018/2/layout/IconVerticalSolidList"/>
    <dgm:cxn modelId="{27FD56CA-426C-435B-AB8E-F0A5237D84B0}" type="presParOf" srcId="{5917FEB0-E83C-4234-A2AA-304029942433}" destId="{16FB1E38-A625-41F0-B34B-82D1368DB868}" srcOrd="0" destOrd="0" presId="urn:microsoft.com/office/officeart/2018/2/layout/IconVerticalSolidList"/>
    <dgm:cxn modelId="{D7CADEB3-4E25-4A4A-A149-A70B0B46CFC1}" type="presParOf" srcId="{5917FEB0-E83C-4234-A2AA-304029942433}" destId="{721274EE-6607-4DAF-BC64-EA16F7636A1F}" srcOrd="1" destOrd="0" presId="urn:microsoft.com/office/officeart/2018/2/layout/IconVerticalSolidList"/>
    <dgm:cxn modelId="{32680EB8-92F2-4D6A-9204-24BD647C6AA2}" type="presParOf" srcId="{5917FEB0-E83C-4234-A2AA-304029942433}" destId="{970FA5AD-FAE8-42D2-8508-CD016EEDEE06}" srcOrd="2" destOrd="0" presId="urn:microsoft.com/office/officeart/2018/2/layout/IconVerticalSolidList"/>
    <dgm:cxn modelId="{A1A1230B-04F1-42BF-AF94-26C422735D42}" type="presParOf" srcId="{5917FEB0-E83C-4234-A2AA-304029942433}" destId="{A1192136-B13A-4758-A8F5-48FB9529BCAC}" srcOrd="3" destOrd="0" presId="urn:microsoft.com/office/officeart/2018/2/layout/IconVerticalSolidList"/>
    <dgm:cxn modelId="{627435CB-F036-4C36-9F0B-8A58A6F229A8}" type="presParOf" srcId="{14F13A10-EE1C-4588-8B79-178AFCDB56C3}" destId="{9A2911AD-F589-461D-B0DB-0855CA17EB72}" srcOrd="1" destOrd="0" presId="urn:microsoft.com/office/officeart/2018/2/layout/IconVerticalSolidList"/>
    <dgm:cxn modelId="{D66E71E4-9817-49D2-A2E1-F4734238C3CA}" type="presParOf" srcId="{14F13A10-EE1C-4588-8B79-178AFCDB56C3}" destId="{CDF25DB2-B59D-4B38-83B6-90A718185C8E}" srcOrd="2" destOrd="0" presId="urn:microsoft.com/office/officeart/2018/2/layout/IconVerticalSolidList"/>
    <dgm:cxn modelId="{419FF468-B9F1-4548-B11C-591DEBBF04BD}" type="presParOf" srcId="{CDF25DB2-B59D-4B38-83B6-90A718185C8E}" destId="{D2F5136F-A850-43AC-BE52-5300E989233A}" srcOrd="0" destOrd="0" presId="urn:microsoft.com/office/officeart/2018/2/layout/IconVerticalSolidList"/>
    <dgm:cxn modelId="{E68E0452-8D6B-4012-A2A5-C2862D152360}" type="presParOf" srcId="{CDF25DB2-B59D-4B38-83B6-90A718185C8E}" destId="{4221EC33-875D-427F-A475-A53E6B536BC7}" srcOrd="1" destOrd="0" presId="urn:microsoft.com/office/officeart/2018/2/layout/IconVerticalSolidList"/>
    <dgm:cxn modelId="{C33F3761-9C04-448B-BFC4-D33EE36CE657}" type="presParOf" srcId="{CDF25DB2-B59D-4B38-83B6-90A718185C8E}" destId="{25B27287-82AF-4575-B605-E4596456EBCB}" srcOrd="2" destOrd="0" presId="urn:microsoft.com/office/officeart/2018/2/layout/IconVerticalSolidList"/>
    <dgm:cxn modelId="{08763D73-009C-4186-A7FD-17F676E51541}" type="presParOf" srcId="{CDF25DB2-B59D-4B38-83B6-90A718185C8E}" destId="{CDB0B4BC-FE49-4D6B-AC6F-7D247C73BDAC}" srcOrd="3" destOrd="0" presId="urn:microsoft.com/office/officeart/2018/2/layout/IconVerticalSolidList"/>
    <dgm:cxn modelId="{C134C8D6-A268-4738-AB33-4080F880282D}" type="presParOf" srcId="{14F13A10-EE1C-4588-8B79-178AFCDB56C3}" destId="{91461C4C-216C-477E-8559-57EA8CF5467A}" srcOrd="3" destOrd="0" presId="urn:microsoft.com/office/officeart/2018/2/layout/IconVerticalSolidList"/>
    <dgm:cxn modelId="{75E57149-DB43-46C7-9FB5-ABDAD45E90AE}" type="presParOf" srcId="{14F13A10-EE1C-4588-8B79-178AFCDB56C3}" destId="{803B7C5B-C5BB-4871-9B12-CFE42D224713}" srcOrd="4" destOrd="0" presId="urn:microsoft.com/office/officeart/2018/2/layout/IconVerticalSolidList"/>
    <dgm:cxn modelId="{9F9FB05B-74EF-4E00-98F8-E500112752BF}" type="presParOf" srcId="{803B7C5B-C5BB-4871-9B12-CFE42D224713}" destId="{6B98EB1D-B1EE-4A69-94AD-0F90751D78E0}" srcOrd="0" destOrd="0" presId="urn:microsoft.com/office/officeart/2018/2/layout/IconVerticalSolidList"/>
    <dgm:cxn modelId="{4B13ED61-248B-4B69-A074-0B319B96E5E9}" type="presParOf" srcId="{803B7C5B-C5BB-4871-9B12-CFE42D224713}" destId="{A156082F-134D-4150-B63C-B04760A53EA1}" srcOrd="1" destOrd="0" presId="urn:microsoft.com/office/officeart/2018/2/layout/IconVerticalSolidList"/>
    <dgm:cxn modelId="{15555186-61BD-49C9-AB74-7CE0D20D6113}" type="presParOf" srcId="{803B7C5B-C5BB-4871-9B12-CFE42D224713}" destId="{31893127-9237-454A-84B5-0D42460927BD}" srcOrd="2" destOrd="0" presId="urn:microsoft.com/office/officeart/2018/2/layout/IconVerticalSolidList"/>
    <dgm:cxn modelId="{7597F3CC-99A1-4698-A079-91676C2A71F5}" type="presParOf" srcId="{803B7C5B-C5BB-4871-9B12-CFE42D224713}" destId="{731A9839-E0BF-4A8E-9904-C0AAF4A6B4ED}" srcOrd="3" destOrd="0" presId="urn:microsoft.com/office/officeart/2018/2/layout/IconVerticalSolidList"/>
    <dgm:cxn modelId="{88E2DC1A-6D51-4F34-9594-1589AFFECA5B}" type="presParOf" srcId="{14F13A10-EE1C-4588-8B79-178AFCDB56C3}" destId="{09FB2A6E-E87D-426D-AF3F-22F09D425EA4}" srcOrd="5" destOrd="0" presId="urn:microsoft.com/office/officeart/2018/2/layout/IconVerticalSolidList"/>
    <dgm:cxn modelId="{5BE8070D-17FD-4524-82C8-463043A8949F}" type="presParOf" srcId="{14F13A10-EE1C-4588-8B79-178AFCDB56C3}" destId="{CE48BCE4-D349-4B84-9090-0FCAC705DCBE}" srcOrd="6" destOrd="0" presId="urn:microsoft.com/office/officeart/2018/2/layout/IconVerticalSolidList"/>
    <dgm:cxn modelId="{86108DFF-A703-4C61-9119-81B2C28D84FE}" type="presParOf" srcId="{CE48BCE4-D349-4B84-9090-0FCAC705DCBE}" destId="{2279F23F-1493-456F-BC96-938014D4AD7C}" srcOrd="0" destOrd="0" presId="urn:microsoft.com/office/officeart/2018/2/layout/IconVerticalSolidList"/>
    <dgm:cxn modelId="{6C0F5D4F-8B6B-4133-8D16-1EA8896A7872}" type="presParOf" srcId="{CE48BCE4-D349-4B84-9090-0FCAC705DCBE}" destId="{7DF2763E-BB57-4695-9DBD-075D65652078}" srcOrd="1" destOrd="0" presId="urn:microsoft.com/office/officeart/2018/2/layout/IconVerticalSolidList"/>
    <dgm:cxn modelId="{B3F38D81-4049-4971-8F09-0F433B162CEF}" type="presParOf" srcId="{CE48BCE4-D349-4B84-9090-0FCAC705DCBE}" destId="{3CCF4ACB-3EED-44E3-A384-A4B13351AB61}" srcOrd="2" destOrd="0" presId="urn:microsoft.com/office/officeart/2018/2/layout/IconVerticalSolidList"/>
    <dgm:cxn modelId="{A2C9B4D8-4AA8-4423-A6E7-CB1E7C70563F}" type="presParOf" srcId="{CE48BCE4-D349-4B84-9090-0FCAC705DCBE}" destId="{1A0E0A2B-5541-4B9F-99DC-C438517DD1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B1E38-A625-41F0-B34B-82D1368DB868}">
      <dsp:nvSpPr>
        <dsp:cNvPr id="0" name=""/>
        <dsp:cNvSpPr/>
      </dsp:nvSpPr>
      <dsp:spPr>
        <a:xfrm>
          <a:off x="0" y="2537"/>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1274EE-6607-4DAF-BC64-EA16F7636A1F}">
      <dsp:nvSpPr>
        <dsp:cNvPr id="0" name=""/>
        <dsp:cNvSpPr/>
      </dsp:nvSpPr>
      <dsp:spPr>
        <a:xfrm>
          <a:off x="388972" y="291855"/>
          <a:ext cx="707222" cy="7072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192136-B13A-4758-A8F5-48FB9529BCAC}">
      <dsp:nvSpPr>
        <dsp:cNvPr id="0" name=""/>
        <dsp:cNvSpPr/>
      </dsp:nvSpPr>
      <dsp:spPr>
        <a:xfrm>
          <a:off x="1485168" y="2537"/>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622300">
            <a:lnSpc>
              <a:spcPct val="100000"/>
            </a:lnSpc>
            <a:spcBef>
              <a:spcPct val="0"/>
            </a:spcBef>
            <a:spcAft>
              <a:spcPct val="35000"/>
            </a:spcAft>
            <a:buNone/>
          </a:pPr>
          <a:r>
            <a:rPr lang="en-US" sz="1400" kern="1200" dirty="0"/>
            <a:t>Being a university student can sometimes come across difficult, being a university student myself I know some things that can boost the morale of university life and health and well being in general.</a:t>
          </a:r>
        </a:p>
      </dsp:txBody>
      <dsp:txXfrm>
        <a:off x="1485168" y="2537"/>
        <a:ext cx="5351787" cy="1285859"/>
      </dsp:txXfrm>
    </dsp:sp>
    <dsp:sp modelId="{D2F5136F-A850-43AC-BE52-5300E989233A}">
      <dsp:nvSpPr>
        <dsp:cNvPr id="0" name=""/>
        <dsp:cNvSpPr/>
      </dsp:nvSpPr>
      <dsp:spPr>
        <a:xfrm>
          <a:off x="0" y="1609862"/>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21EC33-875D-427F-A475-A53E6B536BC7}">
      <dsp:nvSpPr>
        <dsp:cNvPr id="0" name=""/>
        <dsp:cNvSpPr/>
      </dsp:nvSpPr>
      <dsp:spPr>
        <a:xfrm>
          <a:off x="388972" y="1899180"/>
          <a:ext cx="707222" cy="7072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0B4BC-FE49-4D6B-AC6F-7D247C73BDAC}">
      <dsp:nvSpPr>
        <dsp:cNvPr id="0" name=""/>
        <dsp:cNvSpPr/>
      </dsp:nvSpPr>
      <dsp:spPr>
        <a:xfrm>
          <a:off x="1485168" y="1609862"/>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622300">
            <a:lnSpc>
              <a:spcPct val="100000"/>
            </a:lnSpc>
            <a:spcBef>
              <a:spcPct val="0"/>
            </a:spcBef>
            <a:spcAft>
              <a:spcPct val="35000"/>
            </a:spcAft>
            <a:buNone/>
          </a:pPr>
          <a:r>
            <a:rPr lang="en-US" sz="1400" kern="1200" dirty="0"/>
            <a:t>One thing that I feel like makes people more alert and want to do well is exercising. Exercising is a great way to not only stay in shape but to also maintain a positive mindset on things. When you exercise not only do you feel good but you do good too.</a:t>
          </a:r>
        </a:p>
      </dsp:txBody>
      <dsp:txXfrm>
        <a:off x="1485168" y="1609862"/>
        <a:ext cx="5351787" cy="1285859"/>
      </dsp:txXfrm>
    </dsp:sp>
    <dsp:sp modelId="{6B98EB1D-B1EE-4A69-94AD-0F90751D78E0}">
      <dsp:nvSpPr>
        <dsp:cNvPr id="0" name=""/>
        <dsp:cNvSpPr/>
      </dsp:nvSpPr>
      <dsp:spPr>
        <a:xfrm>
          <a:off x="0" y="3217186"/>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6082F-134D-4150-B63C-B04760A53EA1}">
      <dsp:nvSpPr>
        <dsp:cNvPr id="0" name=""/>
        <dsp:cNvSpPr/>
      </dsp:nvSpPr>
      <dsp:spPr>
        <a:xfrm>
          <a:off x="388972" y="3506505"/>
          <a:ext cx="707222" cy="7072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1A9839-E0BF-4A8E-9904-C0AAF4A6B4ED}">
      <dsp:nvSpPr>
        <dsp:cNvPr id="0" name=""/>
        <dsp:cNvSpPr/>
      </dsp:nvSpPr>
      <dsp:spPr>
        <a:xfrm>
          <a:off x="1485168" y="3217186"/>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622300" rtl="0">
            <a:lnSpc>
              <a:spcPct val="100000"/>
            </a:lnSpc>
            <a:spcBef>
              <a:spcPct val="0"/>
            </a:spcBef>
            <a:spcAft>
              <a:spcPct val="35000"/>
            </a:spcAft>
            <a:buNone/>
          </a:pPr>
          <a:r>
            <a:rPr lang="en-US" sz="1400" kern="1200" dirty="0"/>
            <a:t>Exercising increases your motivation and your attention also, it’s a great way to not only stay motivated but to stay healthy and well.</a:t>
          </a:r>
          <a:r>
            <a:rPr lang="en-US" sz="1400" kern="1200" dirty="0">
              <a:latin typeface="Gill Sans Nova"/>
            </a:rPr>
            <a:t> I know not everyone likes to exercise but it is a great hobby and keeps you occupied and in shape and keeps you motivated always.</a:t>
          </a:r>
        </a:p>
      </dsp:txBody>
      <dsp:txXfrm>
        <a:off x="1485168" y="3217186"/>
        <a:ext cx="5351787" cy="1285859"/>
      </dsp:txXfrm>
    </dsp:sp>
    <dsp:sp modelId="{2279F23F-1493-456F-BC96-938014D4AD7C}">
      <dsp:nvSpPr>
        <dsp:cNvPr id="0" name=""/>
        <dsp:cNvSpPr/>
      </dsp:nvSpPr>
      <dsp:spPr>
        <a:xfrm>
          <a:off x="0" y="4824511"/>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2763E-BB57-4695-9DBD-075D65652078}">
      <dsp:nvSpPr>
        <dsp:cNvPr id="0" name=""/>
        <dsp:cNvSpPr/>
      </dsp:nvSpPr>
      <dsp:spPr>
        <a:xfrm>
          <a:off x="388972" y="5113830"/>
          <a:ext cx="707222" cy="707222"/>
        </a:xfrm>
        <a:prstGeom prst="rect">
          <a:avLst/>
        </a:prstGeom>
        <a:solidFill>
          <a:schemeClr val="accent5">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0E0A2B-5541-4B9F-99DC-C438517DD1A7}">
      <dsp:nvSpPr>
        <dsp:cNvPr id="0" name=""/>
        <dsp:cNvSpPr/>
      </dsp:nvSpPr>
      <dsp:spPr>
        <a:xfrm>
          <a:off x="1485168" y="4824511"/>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622300" rtl="0">
            <a:lnSpc>
              <a:spcPct val="100000"/>
            </a:lnSpc>
            <a:spcBef>
              <a:spcPct val="0"/>
            </a:spcBef>
            <a:spcAft>
              <a:spcPct val="35000"/>
            </a:spcAft>
            <a:buNone/>
          </a:pPr>
          <a:r>
            <a:rPr lang="en-US" sz="1400" kern="1200" dirty="0">
              <a:latin typeface="Gill Sans Nova"/>
            </a:rPr>
            <a:t>Exercising is quite important at this age in university, when people feel run down they tend to stay in bed and not do anything about it, whereas exercising even in your own home can boost your own moral, it can make you feel like the day is going to be a good day.</a:t>
          </a:r>
          <a:endParaRPr lang="en-US" sz="1400" kern="1200" dirty="0"/>
        </a:p>
      </dsp:txBody>
      <dsp:txXfrm>
        <a:off x="1485168" y="4824511"/>
        <a:ext cx="5351787" cy="128585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33226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4446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62459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13039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94619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35922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19579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5900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42792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59549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4/19/2024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73862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4/19/2024</a:t>
            </a:fld>
            <a:endParaRPr lang="en-US"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4147735539"/>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jpeg"/><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mentalhealth.org.uk/explore-mental-health/podcasts/stress-and-mental-health"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s://www.higheredjobs.com/Articles/articleDisplay.cfm?ID=263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fpf.org/2016/05/11/student-privacy-goes-college/"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entalhealth.org.uk/explore-mental-health/publications/how-look-after-your-mental-health-using-exercise#:~:text=Physical%20activity%20has%20a%20huge,can%20reduce%20stress%20and%20anxiety" TargetMode="External"/><Relationship Id="rId2" Type="http://schemas.openxmlformats.org/officeDocument/2006/relationships/hyperlink" Target="https://developingchild.harvard.edu/science/key-concepts/resilience/" TargetMode="External"/><Relationship Id="rId1" Type="http://schemas.openxmlformats.org/officeDocument/2006/relationships/slideLayout" Target="../slideLayouts/slideLayout2.xml"/><Relationship Id="rId4" Type="http://schemas.openxmlformats.org/officeDocument/2006/relationships/hyperlink" Target="https://www.betterhealth.vic.gov.au/health/healthyliving/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Graduates Throwing Hats">
            <a:extLst>
              <a:ext uri="{FF2B5EF4-FFF2-40B4-BE49-F238E27FC236}">
                <a16:creationId xmlns:a16="http://schemas.microsoft.com/office/drawing/2014/main" id="{2C98E88B-C902-8AB8-2DFF-994D74D9624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alphaModFix/>
          </a:blip>
          <a:srcRect r="6250" b="625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7240" y="3688205"/>
            <a:ext cx="8731683" cy="1236943"/>
          </a:xfrm>
        </p:spPr>
        <p:txBody>
          <a:bodyPr anchor="b">
            <a:normAutofit/>
          </a:bodyPr>
          <a:lstStyle/>
          <a:p>
            <a:pPr algn="l"/>
            <a:r>
              <a:rPr lang="en-US" sz="3800">
                <a:solidFill>
                  <a:srgbClr val="FFFFFF"/>
                </a:solidFill>
                <a:cs typeface="Calibri Light"/>
              </a:rPr>
              <a:t>The importance of resilence, health and well being as a university student</a:t>
            </a:r>
            <a:endParaRPr lang="en-US" sz="3800">
              <a:solidFill>
                <a:srgbClr val="FFFFFF"/>
              </a:solidFill>
            </a:endParaRPr>
          </a:p>
          <a:p>
            <a:endParaRPr lang="en-US" dirty="0"/>
          </a:p>
        </p:txBody>
      </p:sp>
      <p:sp>
        <p:nvSpPr>
          <p:cNvPr id="3" name="Subtitle 2"/>
          <p:cNvSpPr>
            <a:spLocks noGrp="1"/>
          </p:cNvSpPr>
          <p:nvPr>
            <p:ph type="subTitle" idx="1"/>
          </p:nvPr>
        </p:nvSpPr>
        <p:spPr>
          <a:xfrm>
            <a:off x="777240" y="5121835"/>
            <a:ext cx="8731683" cy="615577"/>
          </a:xfrm>
        </p:spPr>
        <p:txBody>
          <a:bodyPr vert="horz" lIns="91440" tIns="45720" rIns="91440" bIns="45720" rtlCol="0" anchor="t">
            <a:normAutofit/>
          </a:bodyPr>
          <a:lstStyle/>
          <a:p>
            <a:pPr algn="l"/>
            <a:r>
              <a:rPr lang="en-US" sz="2200" dirty="0">
                <a:solidFill>
                  <a:srgbClr val="FFFFFF"/>
                </a:solidFill>
                <a:cs typeface="Calibri"/>
              </a:rPr>
              <a:t>By Skye Newman </a:t>
            </a:r>
            <a:endParaRPr lang="en-US" sz="2200" dirty="0">
              <a:solidFill>
                <a:srgbClr val="FFFFFF"/>
              </a:solidFill>
            </a:endParaRPr>
          </a:p>
        </p:txBody>
      </p:sp>
      <p:pic>
        <p:nvPicPr>
          <p:cNvPr id="6" name="New Recording 13">
            <a:hlinkClick r:id="" action="ppaction://media"/>
            <a:extLst>
              <a:ext uri="{FF2B5EF4-FFF2-40B4-BE49-F238E27FC236}">
                <a16:creationId xmlns:a16="http://schemas.microsoft.com/office/drawing/2014/main" id="{0E0759F4-BE45-2D34-8A52-93FEDCD5B15B}"/>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3042309" y="4918554"/>
            <a:ext cx="730250" cy="73025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7" repeatCount="indefinite"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6" name="Rectangle 15">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9CC44678-15CC-CFE4-908E-6D09BFDD5B2D}"/>
              </a:ext>
            </a:extLst>
          </p:cNvPr>
          <p:cNvSpPr>
            <a:spLocks noGrp="1"/>
          </p:cNvSpPr>
          <p:nvPr>
            <p:ph type="title"/>
          </p:nvPr>
        </p:nvSpPr>
        <p:spPr>
          <a:xfrm>
            <a:off x="777240" y="493988"/>
            <a:ext cx="3948953" cy="5817056"/>
          </a:xfrm>
        </p:spPr>
        <p:txBody>
          <a:bodyPr anchor="ctr">
            <a:normAutofit/>
          </a:bodyPr>
          <a:lstStyle/>
          <a:p>
            <a:r>
              <a:rPr lang="en-US" sz="4400" dirty="0"/>
              <a:t>University student and their health</a:t>
            </a:r>
          </a:p>
        </p:txBody>
      </p:sp>
      <p:graphicFrame>
        <p:nvGraphicFramePr>
          <p:cNvPr id="10" name="Content Placeholder 7">
            <a:extLst>
              <a:ext uri="{FF2B5EF4-FFF2-40B4-BE49-F238E27FC236}">
                <a16:creationId xmlns:a16="http://schemas.microsoft.com/office/drawing/2014/main" id="{DC3A18BB-9211-F224-D7A0-367D2C8826E8}"/>
              </a:ext>
            </a:extLst>
          </p:cNvPr>
          <p:cNvGraphicFramePr>
            <a:graphicFrameLocks noGrp="1"/>
          </p:cNvGraphicFramePr>
          <p:nvPr>
            <p:ph idx="1"/>
            <p:extLst>
              <p:ext uri="{D42A27DB-BD31-4B8C-83A1-F6EECF244321}">
                <p14:modId xmlns:p14="http://schemas.microsoft.com/office/powerpoint/2010/main" val="556285859"/>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308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0"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2" name="Rectangle 11">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B16BC15-CD4B-5369-B6C6-AF049AA42703}"/>
              </a:ext>
            </a:extLst>
          </p:cNvPr>
          <p:cNvSpPr>
            <a:spLocks noGrp="1"/>
          </p:cNvSpPr>
          <p:nvPr>
            <p:ph type="title"/>
          </p:nvPr>
        </p:nvSpPr>
        <p:spPr>
          <a:xfrm>
            <a:off x="777240" y="777240"/>
            <a:ext cx="4459295" cy="1812537"/>
          </a:xfrm>
        </p:spPr>
        <p:txBody>
          <a:bodyPr anchor="b">
            <a:normAutofit/>
          </a:bodyPr>
          <a:lstStyle/>
          <a:p>
            <a:r>
              <a:rPr lang="en-US" sz="4400"/>
              <a:t>importance</a:t>
            </a:r>
          </a:p>
        </p:txBody>
      </p:sp>
      <p:sp>
        <p:nvSpPr>
          <p:cNvPr id="3" name="Content Placeholder 2">
            <a:extLst>
              <a:ext uri="{FF2B5EF4-FFF2-40B4-BE49-F238E27FC236}">
                <a16:creationId xmlns:a16="http://schemas.microsoft.com/office/drawing/2014/main" id="{29C0F6F7-FEEA-CFF8-9C58-529E411160F3}"/>
              </a:ext>
            </a:extLst>
          </p:cNvPr>
          <p:cNvSpPr>
            <a:spLocks noGrp="1"/>
          </p:cNvSpPr>
          <p:nvPr>
            <p:ph idx="1"/>
          </p:nvPr>
        </p:nvSpPr>
        <p:spPr>
          <a:xfrm>
            <a:off x="777240" y="2786743"/>
            <a:ext cx="4459295" cy="3390220"/>
          </a:xfrm>
        </p:spPr>
        <p:txBody>
          <a:bodyPr vert="horz" lIns="91440" tIns="45720" rIns="91440" bIns="45720" rtlCol="0" anchor="t">
            <a:normAutofit fontScale="85000" lnSpcReduction="10000"/>
          </a:bodyPr>
          <a:lstStyle/>
          <a:p>
            <a:pPr marL="0" indent="0">
              <a:buNone/>
            </a:pPr>
            <a:r>
              <a:rPr lang="en-US" sz="1400" dirty="0">
                <a:cs typeface="Calibri"/>
              </a:rPr>
              <a:t>Exercising is also affordable if you are unable to go to the gym you could exercise at home, or if you didn’t want to be around others you could simply just do it at home.</a:t>
            </a:r>
            <a:endParaRPr lang="en-US" sz="1400" dirty="0"/>
          </a:p>
          <a:p>
            <a:pPr marL="0" indent="0">
              <a:buNone/>
            </a:pPr>
            <a:r>
              <a:rPr lang="en-US" sz="1400" dirty="0">
                <a:cs typeface="Calibri"/>
              </a:rPr>
              <a:t>It is important that us university student stay positive and motivated to carry on with our studies. Without motivation we wouldn’t be where we are today, if university student don’t stay motivated grades will slip and this would lead to no further education if unable to maintain what they were trying to achieve. </a:t>
            </a:r>
          </a:p>
          <a:p>
            <a:pPr marL="0" indent="0">
              <a:buNone/>
            </a:pPr>
            <a:r>
              <a:rPr lang="en-US" sz="1400" dirty="0">
                <a:cs typeface="Calibri"/>
              </a:rPr>
              <a:t>It says here "</a:t>
            </a:r>
            <a:r>
              <a:rPr lang="en-US" sz="1400" dirty="0">
                <a:ea typeface="+mn-lt"/>
                <a:cs typeface="+mn-lt"/>
              </a:rPr>
              <a:t>Participation in regular physical activity can increase our self-esteem and can reduce </a:t>
            </a:r>
            <a:r>
              <a:rPr lang="en-US" sz="1400" dirty="0">
                <a:ea typeface="+mn-lt"/>
                <a:cs typeface="+mn-lt"/>
                <a:hlinkClick r:id="rId2">
                  <a:extLst>
                    <a:ext uri="{A12FA001-AC4F-418D-AE19-62706E023703}">
                      <ahyp:hlinkClr xmlns:ahyp="http://schemas.microsoft.com/office/drawing/2018/hyperlinkcolor" val="tx"/>
                    </a:ext>
                  </a:extLst>
                </a:hlinkClick>
              </a:rPr>
              <a:t>stress</a:t>
            </a:r>
            <a:r>
              <a:rPr lang="en-US" sz="1400" dirty="0">
                <a:ea typeface="+mn-lt"/>
                <a:cs typeface="+mn-lt"/>
              </a:rPr>
              <a:t> and anxiety" this was said by </a:t>
            </a:r>
            <a:r>
              <a:rPr lang="en-US" sz="1300" dirty="0">
                <a:ea typeface="+mn-lt"/>
                <a:cs typeface="+mn-lt"/>
              </a:rPr>
              <a:t>Alfermann, D. &amp; Stoll, O (2000). T</a:t>
            </a:r>
            <a:r>
              <a:rPr lang="en-US" sz="1400" dirty="0">
                <a:ea typeface="+mn-lt"/>
                <a:cs typeface="+mn-lt"/>
              </a:rPr>
              <a:t>herefore stating that exercising is good for us and reduces stress and anxiety levels. </a:t>
            </a:r>
            <a:endParaRPr lang="en-US" sz="1400" dirty="0">
              <a:cs typeface="Calibri"/>
            </a:endParaRPr>
          </a:p>
          <a:p>
            <a:pPr marL="0" indent="0">
              <a:buNone/>
            </a:pPr>
            <a:r>
              <a:rPr lang="en-US" sz="1400" dirty="0">
                <a:cs typeface="Calibri"/>
              </a:rPr>
              <a:t>It is also ideal that university students are supported financially as I know financial problems are a huge thing for us university students and I know it can run down the motivation to want to attend university, sometimes students may not even be able to afford to attend university, it is </a:t>
            </a:r>
            <a:r>
              <a:rPr lang="en-US" sz="1400" dirty="0" err="1">
                <a:cs typeface="Calibri"/>
              </a:rPr>
              <a:t>cruical</a:t>
            </a:r>
            <a:r>
              <a:rPr lang="en-US" sz="1400" dirty="0">
                <a:cs typeface="Calibri"/>
              </a:rPr>
              <a:t> that students know what kind of support the university offer, such as grants, bursaries and scholarships.</a:t>
            </a:r>
            <a:endParaRPr lang="en-US" sz="1400" dirty="0">
              <a:ea typeface="Calibri"/>
              <a:cs typeface="Calibri"/>
            </a:endParaRPr>
          </a:p>
        </p:txBody>
      </p:sp>
      <p:sp>
        <p:nvSpPr>
          <p:cNvPr id="14" name="Rectangle 13">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women sitting on steps looking at a computer&#10;&#10;Description automatically generated">
            <a:extLst>
              <a:ext uri="{FF2B5EF4-FFF2-40B4-BE49-F238E27FC236}">
                <a16:creationId xmlns:a16="http://schemas.microsoft.com/office/drawing/2014/main" id="{BC77E6E5-C3CF-E042-655F-2C5E591629E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4623" r="8627"/>
          <a:stretch/>
        </p:blipFill>
        <p:spPr>
          <a:xfrm>
            <a:off x="5821119" y="493987"/>
            <a:ext cx="5888959" cy="5888959"/>
          </a:xfrm>
          <a:prstGeom prst="rect">
            <a:avLst/>
          </a:prstGeom>
        </p:spPr>
      </p:pic>
      <p:sp>
        <p:nvSpPr>
          <p:cNvPr id="5" name="TextBox 4">
            <a:extLst>
              <a:ext uri="{FF2B5EF4-FFF2-40B4-BE49-F238E27FC236}">
                <a16:creationId xmlns:a16="http://schemas.microsoft.com/office/drawing/2014/main" id="{BD6B735C-71A6-3E65-F5B1-949C88BADE98}"/>
              </a:ext>
            </a:extLst>
          </p:cNvPr>
          <p:cNvSpPr txBox="1"/>
          <p:nvPr/>
        </p:nvSpPr>
        <p:spPr>
          <a:xfrm>
            <a:off x="9369374" y="6182891"/>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240813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7" presetClass="entr" presetSubtype="1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anim calcmode="lin" valueType="num">
                                      <p:cBhvr>
                                        <p:cTn id="47" dur="500" fill="hold"/>
                                        <p:tgtEl>
                                          <p:spTgt spid="4"/>
                                        </p:tgtEl>
                                        <p:attrNameLst>
                                          <p:attrName>ppt_w</p:attrName>
                                        </p:attrNameLst>
                                      </p:cBhvr>
                                      <p:tavLst>
                                        <p:tav tm="0">
                                          <p:val>
                                            <p:fltVal val="0"/>
                                          </p:val>
                                        </p:tav>
                                        <p:tav tm="100000">
                                          <p:val>
                                            <p:strVal val="#ppt_w"/>
                                          </p:val>
                                        </p:tav>
                                      </p:tavLst>
                                    </p:anim>
                                    <p:anim calcmode="lin" valueType="num">
                                      <p:cBhvr>
                                        <p:cTn id="48" dur="5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2" name="Rectangle 11">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557FBB29-AD8C-A044-AC2C-342E35B1C4BE}"/>
              </a:ext>
            </a:extLst>
          </p:cNvPr>
          <p:cNvSpPr>
            <a:spLocks noGrp="1"/>
          </p:cNvSpPr>
          <p:nvPr>
            <p:ph type="title"/>
          </p:nvPr>
        </p:nvSpPr>
        <p:spPr>
          <a:xfrm>
            <a:off x="777240" y="777240"/>
            <a:ext cx="4459295" cy="1812537"/>
          </a:xfrm>
        </p:spPr>
        <p:txBody>
          <a:bodyPr anchor="b">
            <a:normAutofit/>
          </a:bodyPr>
          <a:lstStyle/>
          <a:p>
            <a:r>
              <a:rPr lang="en-US" sz="4400"/>
              <a:t>Resilience</a:t>
            </a:r>
          </a:p>
        </p:txBody>
      </p:sp>
      <p:sp>
        <p:nvSpPr>
          <p:cNvPr id="3" name="Content Placeholder 2">
            <a:extLst>
              <a:ext uri="{FF2B5EF4-FFF2-40B4-BE49-F238E27FC236}">
                <a16:creationId xmlns:a16="http://schemas.microsoft.com/office/drawing/2014/main" id="{D30FD266-FBAA-1754-A8A0-B335B31CFDBF}"/>
              </a:ext>
            </a:extLst>
          </p:cNvPr>
          <p:cNvSpPr>
            <a:spLocks noGrp="1"/>
          </p:cNvSpPr>
          <p:nvPr>
            <p:ph idx="1"/>
          </p:nvPr>
        </p:nvSpPr>
        <p:spPr>
          <a:xfrm>
            <a:off x="777240" y="2786743"/>
            <a:ext cx="4459295" cy="3390220"/>
          </a:xfrm>
        </p:spPr>
        <p:txBody>
          <a:bodyPr vert="horz" lIns="91440" tIns="45720" rIns="91440" bIns="45720" rtlCol="0" anchor="t">
            <a:normAutofit fontScale="92500" lnSpcReduction="20000"/>
          </a:bodyPr>
          <a:lstStyle/>
          <a:p>
            <a:pPr marL="0" indent="0">
              <a:buNone/>
            </a:pPr>
            <a:r>
              <a:rPr lang="en-US" sz="1400" dirty="0">
                <a:cs typeface="Calibri"/>
              </a:rPr>
              <a:t>Students must be able to pick themselves up or others in tough situations, being a university student is not easy for everyone and it is important to show that you are there for one another. It is important that student also know where they can find support from if they seek more than a friends support for example the university's support that they offer whether that is Finacial support, </a:t>
            </a:r>
            <a:r>
              <a:rPr lang="en-US" sz="1400" err="1">
                <a:cs typeface="Calibri"/>
              </a:rPr>
              <a:t>disibility</a:t>
            </a:r>
            <a:r>
              <a:rPr lang="en-US" sz="1400" dirty="0">
                <a:cs typeface="Calibri"/>
              </a:rPr>
              <a:t> support or support in general.</a:t>
            </a:r>
          </a:p>
          <a:p>
            <a:pPr marL="0" indent="0">
              <a:buNone/>
            </a:pPr>
            <a:r>
              <a:rPr lang="en-US" sz="1400" dirty="0">
                <a:cs typeface="Calibri"/>
              </a:rPr>
              <a:t>It is important that lecturers show there student that there is support that can be offered and to show the students that they can talk to them if needed.</a:t>
            </a:r>
          </a:p>
          <a:p>
            <a:pPr marL="0" indent="0">
              <a:buNone/>
            </a:pPr>
            <a:r>
              <a:rPr lang="en-US" sz="1400" dirty="0">
                <a:cs typeface="Calibri"/>
              </a:rPr>
              <a:t>Some children when born develop resilience where as some children cannot develop resilience which therefor leads to struggles for that child later down the line, for example here is something that says something a little similar," </a:t>
            </a:r>
            <a:r>
              <a:rPr lang="en-US" sz="1300" dirty="0">
                <a:ea typeface="+mn-lt"/>
                <a:cs typeface="+mn-lt"/>
              </a:rPr>
              <a:t>Science tells us that some children develop resilience, or the ability to overcome serious hardship, while others do not"(Harvard university 2023)</a:t>
            </a:r>
          </a:p>
          <a:p>
            <a:pPr marL="0" indent="0">
              <a:buNone/>
            </a:pPr>
            <a:r>
              <a:rPr lang="en-US" sz="1400" dirty="0">
                <a:cs typeface="Calibri"/>
              </a:rPr>
              <a:t>It is ideal that university students stick together and try to uplift one another in the tough times. Everyone knows and understands how difficult some work can be and if they work together they would feel a lot better knowing someone has their back.</a:t>
            </a:r>
            <a:endParaRPr lang="en-US" sz="1400" dirty="0">
              <a:ea typeface="Calibri"/>
              <a:cs typeface="Calibri"/>
            </a:endParaRPr>
          </a:p>
        </p:txBody>
      </p:sp>
      <p:sp>
        <p:nvSpPr>
          <p:cNvPr id="14" name="Rectangle 13">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on the grass with a computer and a coffee cup&#10;&#10;Description automatically generated">
            <a:extLst>
              <a:ext uri="{FF2B5EF4-FFF2-40B4-BE49-F238E27FC236}">
                <a16:creationId xmlns:a16="http://schemas.microsoft.com/office/drawing/2014/main" id="{143363EF-4565-2888-166A-6752022F3CE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1374" r="12375" b="-1"/>
          <a:stretch/>
        </p:blipFill>
        <p:spPr>
          <a:xfrm>
            <a:off x="5821119" y="493987"/>
            <a:ext cx="5888959" cy="5888959"/>
          </a:xfrm>
          <a:prstGeom prst="rect">
            <a:avLst/>
          </a:prstGeom>
        </p:spPr>
      </p:pic>
      <p:sp>
        <p:nvSpPr>
          <p:cNvPr id="5" name="TextBox 4">
            <a:extLst>
              <a:ext uri="{FF2B5EF4-FFF2-40B4-BE49-F238E27FC236}">
                <a16:creationId xmlns:a16="http://schemas.microsoft.com/office/drawing/2014/main" id="{BB6B881C-A1F9-47C0-58C2-869BA003FC5A}"/>
              </a:ext>
            </a:extLst>
          </p:cNvPr>
          <p:cNvSpPr txBox="1"/>
          <p:nvPr/>
        </p:nvSpPr>
        <p:spPr>
          <a:xfrm>
            <a:off x="9508834" y="6182891"/>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547656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ox(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93E89D8D-11B1-7463-E325-33BEF45D28F8}"/>
              </a:ext>
            </a:extLst>
          </p:cNvPr>
          <p:cNvSpPr>
            <a:spLocks noGrp="1"/>
          </p:cNvSpPr>
          <p:nvPr>
            <p:ph type="title"/>
          </p:nvPr>
        </p:nvSpPr>
        <p:spPr>
          <a:xfrm>
            <a:off x="777240" y="777240"/>
            <a:ext cx="3948953" cy="1812537"/>
          </a:xfrm>
        </p:spPr>
        <p:txBody>
          <a:bodyPr anchor="b">
            <a:normAutofit/>
          </a:bodyPr>
          <a:lstStyle/>
          <a:p>
            <a:r>
              <a:rPr lang="en-US" sz="4400"/>
              <a:t>Well-being </a:t>
            </a:r>
          </a:p>
        </p:txBody>
      </p:sp>
      <p:sp>
        <p:nvSpPr>
          <p:cNvPr id="3" name="Content Placeholder 2">
            <a:extLst>
              <a:ext uri="{FF2B5EF4-FFF2-40B4-BE49-F238E27FC236}">
                <a16:creationId xmlns:a16="http://schemas.microsoft.com/office/drawing/2014/main" id="{F6432ECC-F0B3-BA79-51A6-18BFC5E68467}"/>
              </a:ext>
            </a:extLst>
          </p:cNvPr>
          <p:cNvSpPr>
            <a:spLocks noGrp="1"/>
          </p:cNvSpPr>
          <p:nvPr>
            <p:ph idx="1"/>
          </p:nvPr>
        </p:nvSpPr>
        <p:spPr>
          <a:xfrm>
            <a:off x="777240" y="2786743"/>
            <a:ext cx="3948953" cy="3390220"/>
          </a:xfrm>
        </p:spPr>
        <p:txBody>
          <a:bodyPr vert="horz" lIns="91440" tIns="45720" rIns="91440" bIns="45720" rtlCol="0" anchor="t">
            <a:normAutofit/>
          </a:bodyPr>
          <a:lstStyle/>
          <a:p>
            <a:pPr marL="0" indent="0">
              <a:buNone/>
            </a:pPr>
            <a:r>
              <a:rPr lang="en-US" sz="1000">
                <a:cs typeface="Calibri"/>
              </a:rPr>
              <a:t>As I have said it is important that students maintain a good and healthy well being, it is very important that student maintain a happy and positive mindset while in university as this could lead to the students not wanting to send in work o time which leads to poor grades and maybe no career later down the line that they had wanted.</a:t>
            </a:r>
          </a:p>
          <a:p>
            <a:pPr marL="0" indent="0">
              <a:buClr>
                <a:srgbClr val="DBBA94"/>
              </a:buClr>
              <a:buNone/>
            </a:pPr>
            <a:r>
              <a:rPr lang="en-US" sz="1000">
                <a:cs typeface="Calibri"/>
              </a:rPr>
              <a:t>Here are some factors that are supposed to influence well-being:" </a:t>
            </a:r>
            <a:r>
              <a:rPr lang="en-US" sz="1000">
                <a:ea typeface="+mn-lt"/>
                <a:cs typeface="+mn-lt"/>
              </a:rPr>
              <a:t>healthy self-esteem, optimistic outlook, realistic and achievable goals, sense of purpose and meaning, and a sense of belonging".</a:t>
            </a:r>
            <a:endParaRPr lang="en-US" sz="1000">
              <a:cs typeface="Calibri"/>
            </a:endParaRPr>
          </a:p>
          <a:p>
            <a:pPr marL="0" indent="0">
              <a:buNone/>
            </a:pPr>
            <a:r>
              <a:rPr lang="en-US" sz="1000">
                <a:cs typeface="Calibri"/>
              </a:rPr>
              <a:t>As I have said it is very important for university students to maintain that well being, to stay positive, talk to friends, keep a positive outlook on things or at least try too. It is very important to keep all of that maintained in order to be a healthy and positive university student.</a:t>
            </a:r>
          </a:p>
          <a:p>
            <a:pPr marL="0" indent="0">
              <a:buNone/>
            </a:pPr>
            <a:r>
              <a:rPr lang="en-US" sz="1000">
                <a:cs typeface="Calibri"/>
              </a:rPr>
              <a:t>There are many ways you can do this, exercising is one of them, going out more often with friends, finding a new hobby like a sport or swimming, or you could try hiking or exploring, its always good to have a positive outlook. </a:t>
            </a:r>
          </a:p>
          <a:p>
            <a:pPr marL="0" indent="0">
              <a:buNone/>
            </a:pPr>
            <a:r>
              <a:rPr lang="en-US" sz="1000">
                <a:cs typeface="Calibri"/>
              </a:rPr>
              <a:t>And to always show your friends or your students that there is support, that they are not alone and that you are always there for a chat.</a:t>
            </a:r>
          </a:p>
          <a:p>
            <a:pPr marL="0" indent="0">
              <a:buNone/>
            </a:pPr>
            <a:endParaRPr lang="en-US" sz="1000">
              <a:cs typeface="Calibri"/>
            </a:endParaRPr>
          </a:p>
          <a:p>
            <a:pPr marL="0" indent="0">
              <a:buNone/>
            </a:pPr>
            <a:endParaRPr lang="en-US" sz="1000">
              <a:cs typeface="Calibri"/>
            </a:endParaRPr>
          </a:p>
          <a:p>
            <a:pPr marL="0" indent="0">
              <a:buNone/>
            </a:pPr>
            <a:endParaRPr lang="en-US" sz="1000">
              <a:cs typeface="Calibri"/>
            </a:endParaRPr>
          </a:p>
        </p:txBody>
      </p:sp>
      <p:sp>
        <p:nvSpPr>
          <p:cNvPr id="13" name="Rectangle 12">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9063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oyalty Free Outlook Stock Photos | rawpixel">
            <a:extLst>
              <a:ext uri="{FF2B5EF4-FFF2-40B4-BE49-F238E27FC236}">
                <a16:creationId xmlns:a16="http://schemas.microsoft.com/office/drawing/2014/main" id="{B3F455ED-1653-0FAE-5335-FEBB5DFC777A}"/>
              </a:ext>
            </a:extLst>
          </p:cNvPr>
          <p:cNvPicPr>
            <a:picLocks noChangeAspect="1"/>
          </p:cNvPicPr>
          <p:nvPr/>
        </p:nvPicPr>
        <p:blipFill>
          <a:blip r:embed="rId2"/>
          <a:stretch>
            <a:fillRect/>
          </a:stretch>
        </p:blipFill>
        <p:spPr>
          <a:xfrm>
            <a:off x="5821119" y="928298"/>
            <a:ext cx="5888959" cy="5020337"/>
          </a:xfrm>
          <a:prstGeom prst="rect">
            <a:avLst/>
          </a:prstGeom>
        </p:spPr>
      </p:pic>
    </p:spTree>
    <p:extLst>
      <p:ext uri="{BB962C8B-B14F-4D97-AF65-F5344CB8AC3E}">
        <p14:creationId xmlns:p14="http://schemas.microsoft.com/office/powerpoint/2010/main" val="156594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xit" presetSubtype="4" fill="hold" nodeType="clickEffect">
                                  <p:stCondLst>
                                    <p:cond delay="0"/>
                                  </p:stCondLst>
                                  <p:childTnLst>
                                    <p:anim calcmode="lin" valueType="num">
                                      <p:cBhvr additive="base">
                                        <p:cTn id="44" dur="500"/>
                                        <p:tgtEl>
                                          <p:spTgt spid="4"/>
                                        </p:tgtEl>
                                        <p:attrNameLst>
                                          <p:attrName>ppt_x</p:attrName>
                                        </p:attrNameLst>
                                      </p:cBhvr>
                                      <p:tavLst>
                                        <p:tav tm="0">
                                          <p:val>
                                            <p:strVal val="ppt_x"/>
                                          </p:val>
                                        </p:tav>
                                        <p:tav tm="100000">
                                          <p:val>
                                            <p:strVal val="ppt_x"/>
                                          </p:val>
                                        </p:tav>
                                      </p:tavLst>
                                    </p:anim>
                                    <p:anim calcmode="lin" valueType="num">
                                      <p:cBhvr additive="base">
                                        <p:cTn id="45" dur="500"/>
                                        <p:tgtEl>
                                          <p:spTgt spid="4"/>
                                        </p:tgtEl>
                                        <p:attrNameLst>
                                          <p:attrName>ppt_y</p:attrName>
                                        </p:attrNameLst>
                                      </p:cBhvr>
                                      <p:tavLst>
                                        <p:tav tm="0">
                                          <p:val>
                                            <p:strVal val="ppt_y"/>
                                          </p:val>
                                        </p:tav>
                                        <p:tav tm="100000">
                                          <p:val>
                                            <p:strVal val="1+ppt_h/2"/>
                                          </p:val>
                                        </p:tav>
                                      </p:tavLst>
                                    </p:anim>
                                    <p:set>
                                      <p:cBhvr>
                                        <p:cTn id="46"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3568-F419-D552-77FB-8DD9605A87B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5B89D47-A09F-65B1-E81A-025EE30CD749}"/>
              </a:ext>
            </a:extLst>
          </p:cNvPr>
          <p:cNvSpPr>
            <a:spLocks noGrp="1"/>
          </p:cNvSpPr>
          <p:nvPr>
            <p:ph idx="1"/>
          </p:nvPr>
        </p:nvSpPr>
        <p:spPr/>
        <p:txBody>
          <a:bodyPr vert="horz" lIns="91440" tIns="45720" rIns="91440" bIns="45720" rtlCol="0" anchor="t">
            <a:normAutofit/>
          </a:bodyPr>
          <a:lstStyle/>
          <a:p>
            <a:pPr marL="0" indent="0">
              <a:buNone/>
            </a:pPr>
            <a:endParaRPr lang="en-US" dirty="0">
              <a:ea typeface="Calibri"/>
              <a:cs typeface="Calibri"/>
            </a:endParaRPr>
          </a:p>
          <a:p>
            <a:pPr marL="0" indent="0">
              <a:buNone/>
            </a:pPr>
            <a:r>
              <a:rPr lang="en-US" dirty="0">
                <a:ea typeface="+mn-lt"/>
                <a:cs typeface="+mn-lt"/>
                <a:hlinkClick r:id="rId2"/>
              </a:rPr>
              <a:t>https://developingchild.harvard.edu/science/key-concepts/resilience/</a:t>
            </a:r>
            <a:endParaRPr lang="en-US">
              <a:ea typeface="+mn-lt"/>
              <a:cs typeface="+mn-lt"/>
            </a:endParaRPr>
          </a:p>
          <a:p>
            <a:pPr marL="0" indent="0">
              <a:buNone/>
            </a:pPr>
            <a:r>
              <a:rPr lang="en-US" dirty="0">
                <a:ea typeface="+mn-lt"/>
                <a:cs typeface="+mn-lt"/>
                <a:hlinkClick r:id="rId3"/>
              </a:rPr>
              <a:t>https://www.mentalhealth.org.uk/explore-mental-health/publications/how-look-after-your-mental-health-using-exercise#:~:text=Physical%20activity%20has%20a%20huge,can%20reduce%20stress%20and%20anxiety</a:t>
            </a:r>
            <a:r>
              <a:rPr lang="en-US" dirty="0">
                <a:ea typeface="+mn-lt"/>
                <a:cs typeface="+mn-lt"/>
              </a:rPr>
              <a:t>.</a:t>
            </a:r>
            <a:endParaRPr lang="en-US">
              <a:ea typeface="+mn-lt"/>
              <a:cs typeface="+mn-lt"/>
            </a:endParaRPr>
          </a:p>
          <a:p>
            <a:pPr marL="0" indent="0">
              <a:buNone/>
            </a:pPr>
            <a:r>
              <a:rPr lang="en-US" dirty="0">
                <a:ea typeface="+mn-lt"/>
                <a:cs typeface="+mn-lt"/>
                <a:hlinkClick r:id="rId4"/>
              </a:rPr>
              <a:t>https://www.betterhealth.vic.gov.au/health/healthyliving/wellbeing</a:t>
            </a:r>
            <a:endParaRPr lang="en-US">
              <a:ea typeface="+mn-lt"/>
              <a:cs typeface="+mn-lt"/>
            </a:endParaRPr>
          </a:p>
          <a:p>
            <a:pPr marL="0" indent="0">
              <a:buNone/>
            </a:pPr>
            <a:endParaRPr lang="en-US" dirty="0">
              <a:cs typeface="Calibri"/>
            </a:endParaRPr>
          </a:p>
        </p:txBody>
      </p:sp>
    </p:spTree>
    <p:extLst>
      <p:ext uri="{BB962C8B-B14F-4D97-AF65-F5344CB8AC3E}">
        <p14:creationId xmlns:p14="http://schemas.microsoft.com/office/powerpoint/2010/main" val="1607045321"/>
      </p:ext>
    </p:extLst>
  </p:cSld>
  <p:clrMapOvr>
    <a:masterClrMapping/>
  </p:clrMapOvr>
</p:sld>
</file>

<file path=ppt/theme/theme1.xml><?xml version="1.0" encoding="utf-8"?>
<a:theme xmlns:a="http://schemas.openxmlformats.org/drawingml/2006/main" name="CelebrationVTI">
  <a:themeElements>
    <a:clrScheme name="AnalogousFromRegularSeedRightStep">
      <a:dk1>
        <a:srgbClr val="000000"/>
      </a:dk1>
      <a:lt1>
        <a:srgbClr val="FFFFFF"/>
      </a:lt1>
      <a:dk2>
        <a:srgbClr val="1E3136"/>
      </a:dk2>
      <a:lt2>
        <a:srgbClr val="E2E5E8"/>
      </a:lt2>
      <a:accent1>
        <a:srgbClr val="C38C4D"/>
      </a:accent1>
      <a:accent2>
        <a:srgbClr val="AAA438"/>
      </a:accent2>
      <a:accent3>
        <a:srgbClr val="87AD44"/>
      </a:accent3>
      <a:accent4>
        <a:srgbClr val="54B13B"/>
      </a:accent4>
      <a:accent5>
        <a:srgbClr val="48B65E"/>
      </a:accent5>
      <a:accent6>
        <a:srgbClr val="3BB184"/>
      </a:accent6>
      <a:hlink>
        <a:srgbClr val="3F7ABF"/>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CelebrationVTI</vt:lpstr>
      <vt:lpstr>The importance of resilence, health and well being as a university student </vt:lpstr>
      <vt:lpstr>University student and their health</vt:lpstr>
      <vt:lpstr>importance</vt:lpstr>
      <vt:lpstr>Resilience</vt:lpstr>
      <vt:lpstr>Well-being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345</cp:revision>
  <dcterms:created xsi:type="dcterms:W3CDTF">2023-11-07T12:23:48Z</dcterms:created>
  <dcterms:modified xsi:type="dcterms:W3CDTF">2024-04-19T16:02:41Z</dcterms:modified>
</cp:coreProperties>
</file>