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3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4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5" r:id="rId2"/>
    <p:sldMasterId id="2147483688" r:id="rId3"/>
    <p:sldMasterId id="2147483696" r:id="rId4"/>
    <p:sldMasterId id="2147483711" r:id="rId5"/>
  </p:sldMasterIdLst>
  <p:notesMasterIdLst>
    <p:notesMasterId r:id="rId24"/>
  </p:notesMasterIdLst>
  <p:sldIdLst>
    <p:sldId id="364" r:id="rId6"/>
    <p:sldId id="366" r:id="rId7"/>
    <p:sldId id="375" r:id="rId8"/>
    <p:sldId id="381" r:id="rId9"/>
    <p:sldId id="367" r:id="rId10"/>
    <p:sldId id="368" r:id="rId11"/>
    <p:sldId id="379" r:id="rId12"/>
    <p:sldId id="371" r:id="rId13"/>
    <p:sldId id="372" r:id="rId14"/>
    <p:sldId id="373" r:id="rId15"/>
    <p:sldId id="374" r:id="rId16"/>
    <p:sldId id="285" r:id="rId17"/>
    <p:sldId id="334" r:id="rId18"/>
    <p:sldId id="378" r:id="rId19"/>
    <p:sldId id="380" r:id="rId20"/>
    <p:sldId id="376" r:id="rId21"/>
    <p:sldId id="343" r:id="rId22"/>
    <p:sldId id="263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FFAF026-669A-4E1B-AE25-78EB6042765C}">
          <p14:sldIdLst>
            <p14:sldId id="364"/>
            <p14:sldId id="366"/>
            <p14:sldId id="375"/>
            <p14:sldId id="381"/>
            <p14:sldId id="367"/>
            <p14:sldId id="368"/>
            <p14:sldId id="379"/>
            <p14:sldId id="371"/>
            <p14:sldId id="372"/>
            <p14:sldId id="373"/>
            <p14:sldId id="374"/>
            <p14:sldId id="285"/>
            <p14:sldId id="334"/>
            <p14:sldId id="378"/>
            <p14:sldId id="380"/>
            <p14:sldId id="376"/>
            <p14:sldId id="343"/>
            <p14:sldId id="26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40EC85-E1A1-47C8-9E36-EC2DBAD67ABF}" v="4" dt="2026-09-21T12:02:21.6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4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 Rees" userId="0ebfcd58-bd4b-46a4-b8e0-1d3affeab87c" providerId="ADAL" clId="{FC949B4F-5F49-453E-8D0F-B3924273B843}"/>
    <pc:docChg chg="custSel addSld modSld">
      <pc:chgData name="Marian Rees" userId="0ebfcd58-bd4b-46a4-b8e0-1d3affeab87c" providerId="ADAL" clId="{FC949B4F-5F49-453E-8D0F-B3924273B843}" dt="2026-09-22T09:32:12.047" v="1688" actId="790"/>
      <pc:docMkLst>
        <pc:docMk/>
      </pc:docMkLst>
      <pc:sldChg chg="modSp mod">
        <pc:chgData name="Marian Rees" userId="0ebfcd58-bd4b-46a4-b8e0-1d3affeab87c" providerId="ADAL" clId="{FC949B4F-5F49-453E-8D0F-B3924273B843}" dt="2026-09-21T11:27:01.603" v="1162" actId="790"/>
        <pc:sldMkLst>
          <pc:docMk/>
          <pc:sldMk cId="651729444" sldId="334"/>
        </pc:sldMkLst>
        <pc:spChg chg="mod">
          <ac:chgData name="Marian Rees" userId="0ebfcd58-bd4b-46a4-b8e0-1d3affeab87c" providerId="ADAL" clId="{FC949B4F-5F49-453E-8D0F-B3924273B843}" dt="2026-09-21T11:27:01.603" v="1162" actId="790"/>
          <ac:spMkLst>
            <pc:docMk/>
            <pc:sldMk cId="651729444" sldId="334"/>
            <ac:spMk id="8" creationId="{73EB854D-F7D6-D85C-FF31-0210B01A0AD3}"/>
          </ac:spMkLst>
        </pc:spChg>
      </pc:sldChg>
      <pc:sldChg chg="addSp modSp mod">
        <pc:chgData name="Marian Rees" userId="0ebfcd58-bd4b-46a4-b8e0-1d3affeab87c" providerId="ADAL" clId="{FC949B4F-5F49-453E-8D0F-B3924273B843}" dt="2026-09-22T09:12:37.714" v="1639" actId="20577"/>
        <pc:sldMkLst>
          <pc:docMk/>
          <pc:sldMk cId="2055619240" sldId="366"/>
        </pc:sldMkLst>
        <pc:spChg chg="add mod">
          <ac:chgData name="Marian Rees" userId="0ebfcd58-bd4b-46a4-b8e0-1d3affeab87c" providerId="ADAL" clId="{FC949B4F-5F49-453E-8D0F-B3924273B843}" dt="2026-09-22T09:12:37.714" v="1639" actId="20577"/>
          <ac:spMkLst>
            <pc:docMk/>
            <pc:sldMk cId="2055619240" sldId="366"/>
            <ac:spMk id="4" creationId="{5785C162-4F23-8521-0345-A52EC9F3BC86}"/>
          </ac:spMkLst>
        </pc:spChg>
      </pc:sldChg>
      <pc:sldChg chg="modSp mod">
        <pc:chgData name="Marian Rees" userId="0ebfcd58-bd4b-46a4-b8e0-1d3affeab87c" providerId="ADAL" clId="{FC949B4F-5F49-453E-8D0F-B3924273B843}" dt="2026-09-21T12:02:06.102" v="1258" actId="207"/>
        <pc:sldMkLst>
          <pc:docMk/>
          <pc:sldMk cId="669042499" sldId="367"/>
        </pc:sldMkLst>
        <pc:spChg chg="mod">
          <ac:chgData name="Marian Rees" userId="0ebfcd58-bd4b-46a4-b8e0-1d3affeab87c" providerId="ADAL" clId="{FC949B4F-5F49-453E-8D0F-B3924273B843}" dt="2026-09-21T11:09:11.638" v="992" actId="790"/>
          <ac:spMkLst>
            <pc:docMk/>
            <pc:sldMk cId="669042499" sldId="367"/>
            <ac:spMk id="4" creationId="{672309F6-7E22-F91C-B43E-7C8AA7695E95}"/>
          </ac:spMkLst>
        </pc:spChg>
        <pc:spChg chg="mod">
          <ac:chgData name="Marian Rees" userId="0ebfcd58-bd4b-46a4-b8e0-1d3affeab87c" providerId="ADAL" clId="{FC949B4F-5F49-453E-8D0F-B3924273B843}" dt="2026-09-21T12:02:06.102" v="1258" actId="207"/>
          <ac:spMkLst>
            <pc:docMk/>
            <pc:sldMk cId="669042499" sldId="367"/>
            <ac:spMk id="5" creationId="{F6C66741-3351-D01C-7521-15A8D3307C8B}"/>
          </ac:spMkLst>
        </pc:spChg>
        <pc:spChg chg="mod">
          <ac:chgData name="Marian Rees" userId="0ebfcd58-bd4b-46a4-b8e0-1d3affeab87c" providerId="ADAL" clId="{FC949B4F-5F49-453E-8D0F-B3924273B843}" dt="2026-09-21T12:02:00.340" v="1256" actId="27636"/>
          <ac:spMkLst>
            <pc:docMk/>
            <pc:sldMk cId="669042499" sldId="367"/>
            <ac:spMk id="6" creationId="{D326D56C-6883-B510-DF32-BF7A0859AA70}"/>
          </ac:spMkLst>
        </pc:spChg>
      </pc:sldChg>
      <pc:sldChg chg="addSp delSp modSp mod">
        <pc:chgData name="Marian Rees" userId="0ebfcd58-bd4b-46a4-b8e0-1d3affeab87c" providerId="ADAL" clId="{FC949B4F-5F49-453E-8D0F-B3924273B843}" dt="2026-09-22T09:23:21.677" v="1687" actId="20577"/>
        <pc:sldMkLst>
          <pc:docMk/>
          <pc:sldMk cId="3317987247" sldId="368"/>
        </pc:sldMkLst>
        <pc:spChg chg="del">
          <ac:chgData name="Marian Rees" userId="0ebfcd58-bd4b-46a4-b8e0-1d3affeab87c" providerId="ADAL" clId="{FC949B4F-5F49-453E-8D0F-B3924273B843}" dt="2026-09-21T12:02:28.589" v="1261" actId="478"/>
          <ac:spMkLst>
            <pc:docMk/>
            <pc:sldMk cId="3317987247" sldId="368"/>
            <ac:spMk id="2" creationId="{D9845F6D-FEBA-2334-316F-0FFE1656CE50}"/>
          </ac:spMkLst>
        </pc:spChg>
        <pc:spChg chg="mod">
          <ac:chgData name="Marian Rees" userId="0ebfcd58-bd4b-46a4-b8e0-1d3affeab87c" providerId="ADAL" clId="{FC949B4F-5F49-453E-8D0F-B3924273B843}" dt="2026-09-22T09:23:21.677" v="1687" actId="20577"/>
          <ac:spMkLst>
            <pc:docMk/>
            <pc:sldMk cId="3317987247" sldId="368"/>
            <ac:spMk id="3" creationId="{1E78D76B-5A99-44F0-59B6-515768385115}"/>
          </ac:spMkLst>
        </pc:spChg>
        <pc:spChg chg="add mod">
          <ac:chgData name="Marian Rees" userId="0ebfcd58-bd4b-46a4-b8e0-1d3affeab87c" providerId="ADAL" clId="{FC949B4F-5F49-453E-8D0F-B3924273B843}" dt="2026-09-21T12:02:37.043" v="1263" actId="1076"/>
          <ac:spMkLst>
            <pc:docMk/>
            <pc:sldMk cId="3317987247" sldId="368"/>
            <ac:spMk id="5" creationId="{9E6185E7-D806-A965-3C80-D23FAC217D25}"/>
          </ac:spMkLst>
        </pc:spChg>
        <pc:spChg chg="add del mod">
          <ac:chgData name="Marian Rees" userId="0ebfcd58-bd4b-46a4-b8e0-1d3affeab87c" providerId="ADAL" clId="{FC949B4F-5F49-453E-8D0F-B3924273B843}" dt="2026-09-21T12:02:30.922" v="1262" actId="478"/>
          <ac:spMkLst>
            <pc:docMk/>
            <pc:sldMk cId="3317987247" sldId="368"/>
            <ac:spMk id="7" creationId="{565A272F-943F-0CD3-C01E-67425DF96935}"/>
          </ac:spMkLst>
        </pc:spChg>
      </pc:sldChg>
      <pc:sldChg chg="modSp mod">
        <pc:chgData name="Marian Rees" userId="0ebfcd58-bd4b-46a4-b8e0-1d3affeab87c" providerId="ADAL" clId="{FC949B4F-5F49-453E-8D0F-B3924273B843}" dt="2026-09-21T11:12:00.314" v="1143" actId="20577"/>
        <pc:sldMkLst>
          <pc:docMk/>
          <pc:sldMk cId="2000569088" sldId="373"/>
        </pc:sldMkLst>
        <pc:spChg chg="mod">
          <ac:chgData name="Marian Rees" userId="0ebfcd58-bd4b-46a4-b8e0-1d3affeab87c" providerId="ADAL" clId="{FC949B4F-5F49-453E-8D0F-B3924273B843}" dt="2026-09-21T11:12:00.314" v="1143" actId="20577"/>
          <ac:spMkLst>
            <pc:docMk/>
            <pc:sldMk cId="2000569088" sldId="373"/>
            <ac:spMk id="2" creationId="{2D00F303-B8A0-0A79-3B8D-2094C10B5761}"/>
          </ac:spMkLst>
        </pc:spChg>
      </pc:sldChg>
      <pc:sldChg chg="modSp mod">
        <pc:chgData name="Marian Rees" userId="0ebfcd58-bd4b-46a4-b8e0-1d3affeab87c" providerId="ADAL" clId="{FC949B4F-5F49-453E-8D0F-B3924273B843}" dt="2026-09-22T09:32:12.047" v="1688" actId="790"/>
        <pc:sldMkLst>
          <pc:docMk/>
          <pc:sldMk cId="3854187374" sldId="374"/>
        </pc:sldMkLst>
        <pc:spChg chg="mod">
          <ac:chgData name="Marian Rees" userId="0ebfcd58-bd4b-46a4-b8e0-1d3affeab87c" providerId="ADAL" clId="{FC949B4F-5F49-453E-8D0F-B3924273B843}" dt="2026-09-22T09:32:12.047" v="1688" actId="790"/>
          <ac:spMkLst>
            <pc:docMk/>
            <pc:sldMk cId="3854187374" sldId="374"/>
            <ac:spMk id="2" creationId="{E74C90CB-8E4E-D788-A4E4-587259D61D82}"/>
          </ac:spMkLst>
        </pc:spChg>
        <pc:spChg chg="mod">
          <ac:chgData name="Marian Rees" userId="0ebfcd58-bd4b-46a4-b8e0-1d3affeab87c" providerId="ADAL" clId="{FC949B4F-5F49-453E-8D0F-B3924273B843}" dt="2026-09-21T11:22:36.028" v="1156"/>
          <ac:spMkLst>
            <pc:docMk/>
            <pc:sldMk cId="3854187374" sldId="374"/>
            <ac:spMk id="4" creationId="{FEB2D93B-A052-10A2-D7CF-F39A1E211BF4}"/>
          </ac:spMkLst>
        </pc:spChg>
      </pc:sldChg>
      <pc:sldChg chg="modSp mod">
        <pc:chgData name="Marian Rees" userId="0ebfcd58-bd4b-46a4-b8e0-1d3affeab87c" providerId="ADAL" clId="{FC949B4F-5F49-453E-8D0F-B3924273B843}" dt="2026-09-21T11:50:17.940" v="1190" actId="20577"/>
        <pc:sldMkLst>
          <pc:docMk/>
          <pc:sldMk cId="2015852636" sldId="375"/>
        </pc:sldMkLst>
        <pc:spChg chg="mod">
          <ac:chgData name="Marian Rees" userId="0ebfcd58-bd4b-46a4-b8e0-1d3affeab87c" providerId="ADAL" clId="{FC949B4F-5F49-453E-8D0F-B3924273B843}" dt="2026-09-21T11:50:17.940" v="1190" actId="20577"/>
          <ac:spMkLst>
            <pc:docMk/>
            <pc:sldMk cId="2015852636" sldId="375"/>
            <ac:spMk id="2" creationId="{80137294-BA08-3742-D2C2-F2F5D61727BC}"/>
          </ac:spMkLst>
        </pc:spChg>
        <pc:spChg chg="mod">
          <ac:chgData name="Marian Rees" userId="0ebfcd58-bd4b-46a4-b8e0-1d3affeab87c" providerId="ADAL" clId="{FC949B4F-5F49-453E-8D0F-B3924273B843}" dt="2026-09-21T10:30:04.904" v="571" actId="790"/>
          <ac:spMkLst>
            <pc:docMk/>
            <pc:sldMk cId="2015852636" sldId="375"/>
            <ac:spMk id="3" creationId="{F93363F8-4269-2AE7-EE45-A1DBD1687884}"/>
          </ac:spMkLst>
        </pc:spChg>
      </pc:sldChg>
      <pc:sldChg chg="addSp modSp mod">
        <pc:chgData name="Marian Rees" userId="0ebfcd58-bd4b-46a4-b8e0-1d3affeab87c" providerId="ADAL" clId="{FC949B4F-5F49-453E-8D0F-B3924273B843}" dt="2026-09-21T11:11:21.056" v="1119" actId="790"/>
        <pc:sldMkLst>
          <pc:docMk/>
          <pc:sldMk cId="248820130" sldId="379"/>
        </pc:sldMkLst>
        <pc:spChg chg="add mod">
          <ac:chgData name="Marian Rees" userId="0ebfcd58-bd4b-46a4-b8e0-1d3affeab87c" providerId="ADAL" clId="{FC949B4F-5F49-453E-8D0F-B3924273B843}" dt="2026-09-21T11:11:21.056" v="1119" actId="790"/>
          <ac:spMkLst>
            <pc:docMk/>
            <pc:sldMk cId="248820130" sldId="379"/>
            <ac:spMk id="2" creationId="{CB7C219B-0940-DCA5-0CB1-534C34D8E4A1}"/>
          </ac:spMkLst>
        </pc:spChg>
        <pc:spChg chg="mod">
          <ac:chgData name="Marian Rees" userId="0ebfcd58-bd4b-46a4-b8e0-1d3affeab87c" providerId="ADAL" clId="{FC949B4F-5F49-453E-8D0F-B3924273B843}" dt="2026-09-21T11:10:29.134" v="994" actId="1076"/>
          <ac:spMkLst>
            <pc:docMk/>
            <pc:sldMk cId="248820130" sldId="379"/>
            <ac:spMk id="5" creationId="{B875A5A5-78D8-35AD-8424-38AB14912B58}"/>
          </ac:spMkLst>
        </pc:spChg>
        <pc:spChg chg="mod">
          <ac:chgData name="Marian Rees" userId="0ebfcd58-bd4b-46a4-b8e0-1d3affeab87c" providerId="ADAL" clId="{FC949B4F-5F49-453E-8D0F-B3924273B843}" dt="2026-09-21T11:10:23.987" v="993" actId="1076"/>
          <ac:spMkLst>
            <pc:docMk/>
            <pc:sldMk cId="248820130" sldId="379"/>
            <ac:spMk id="6" creationId="{B28BB666-49E1-F846-2AC5-D3E5B37EA102}"/>
          </ac:spMkLst>
        </pc:spChg>
      </pc:sldChg>
      <pc:sldChg chg="add">
        <pc:chgData name="Marian Rees" userId="0ebfcd58-bd4b-46a4-b8e0-1d3affeab87c" providerId="ADAL" clId="{FC949B4F-5F49-453E-8D0F-B3924273B843}" dt="2026-09-18T15:08:22.678" v="373"/>
        <pc:sldMkLst>
          <pc:docMk/>
          <pc:sldMk cId="2796020362" sldId="38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0CC2C9-661F-4848-ABE2-F66B68370F6A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518C25-DFE8-44D0-AA2B-AE8A5F406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729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painting by Rene </a:t>
            </a:r>
            <a:r>
              <a:rPr lang="en-GB" dirty="0" err="1"/>
              <a:t>Magrite</a:t>
            </a:r>
            <a:r>
              <a:rPr lang="en-GB" dirty="0"/>
              <a:t> here explore this idea  Ceci </a:t>
            </a:r>
            <a:r>
              <a:rPr lang="en-GB" dirty="0" err="1"/>
              <a:t>n’est</a:t>
            </a:r>
            <a:r>
              <a:rPr lang="en-GB" dirty="0"/>
              <a:t> pas </a:t>
            </a:r>
            <a:r>
              <a:rPr lang="en-GB" dirty="0" err="1"/>
              <a:t>une</a:t>
            </a:r>
            <a:r>
              <a:rPr lang="en-GB"/>
              <a:t> pipe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518C25-DFE8-44D0-AA2B-AE8A5F4067E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103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will leave the classroom and go outside.  Take a mindful walk and observe the environment, notice, touch feel talk out loud and share the experience.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518C25-DFE8-44D0-AA2B-AE8A5F4067E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417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Taken from the curriculum for funded non-maintained .</a:t>
            </a:r>
          </a:p>
          <a:p>
            <a:pPr marL="228600" indent="-228600">
              <a:buAutoNum type="arabicPeriod"/>
            </a:pPr>
            <a:r>
              <a:rPr lang="en-GB" dirty="0"/>
              <a:t>Take notice</a:t>
            </a:r>
          </a:p>
          <a:p>
            <a:pPr marL="228600" indent="-228600">
              <a:buAutoNum type="arabicPeriod"/>
            </a:pPr>
            <a:r>
              <a:rPr lang="en-GB" dirty="0"/>
              <a:t>Analyse/reflect </a:t>
            </a:r>
          </a:p>
          <a:p>
            <a:pPr marL="228600" indent="-228600">
              <a:buAutoNum type="arabicPeriod"/>
            </a:pPr>
            <a:r>
              <a:rPr lang="en-GB" dirty="0"/>
              <a:t>Respond with planning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83A06D-66CB-42CB-A295-BE4F74E0D1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857918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observation - Reggio Emilia  What is happening here?</a:t>
            </a:r>
          </a:p>
          <a:p>
            <a:endParaRPr lang="en-GB" dirty="0"/>
          </a:p>
          <a:p>
            <a:r>
              <a:rPr lang="en-GB" dirty="0"/>
              <a:t>Isn’t it fantastic?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9F30B5-3DCA-4A93-A7FE-792D611F306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56174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046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523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131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208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809153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5576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85600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53996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97262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21851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4254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/>
              <a:t>Click to edit Master title style</a:t>
            </a:r>
            <a:endParaRPr lang="en-US" sz="2500"/>
          </a:p>
        </p:txBody>
      </p:sp>
    </p:spTree>
    <p:extLst>
      <p:ext uri="{BB962C8B-B14F-4D97-AF65-F5344CB8AC3E}">
        <p14:creationId xmlns:p14="http://schemas.microsoft.com/office/powerpoint/2010/main" val="6339555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64109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89015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678046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61896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116457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90893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137579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0926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657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81278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00281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1314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37680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63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659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24654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29128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8427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310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51547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/>
              <a:t>Click to edit Master title style</a:t>
            </a:r>
            <a:endParaRPr lang="en-US" sz="2500"/>
          </a:p>
        </p:txBody>
      </p:sp>
    </p:spTree>
    <p:extLst>
      <p:ext uri="{BB962C8B-B14F-4D97-AF65-F5344CB8AC3E}">
        <p14:creationId xmlns:p14="http://schemas.microsoft.com/office/powerpoint/2010/main" val="231610198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364755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3136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71278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30268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63951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264162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4012268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C8E3CB2-1CF2-4995-A5FE-D409EFFC65D6}" type="datetimeFigureOut">
              <a:rPr lang="en-GB" smtClean="0"/>
              <a:pPr>
                <a:defRPr/>
              </a:pPr>
              <a:t>22/09/2026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91408-BBF5-4FE7-9F09-3C9DF13A05F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231793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345790-51AC-404F-BA55-9F6878987568}" type="datetimeFigureOut">
              <a:rPr lang="en-GB" smtClean="0"/>
              <a:pPr>
                <a:defRPr/>
              </a:pPr>
              <a:t>22/09/2026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C8E66-FDAC-403B-96DB-D2F75ECA054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129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11" Type="http://schemas.openxmlformats.org/officeDocument/2006/relationships/image" Target="../media/image2.png"/><Relationship Id="rId5" Type="http://schemas.openxmlformats.org/officeDocument/2006/relationships/slideLayout" Target="../slideLayouts/slideLayout9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Relationship Id="rId9" Type="http://schemas.openxmlformats.org/officeDocument/2006/relationships/image" Target="../media/image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13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12" Type="http://schemas.openxmlformats.org/officeDocument/2006/relationships/slideLayout" Target="../slideLayouts/slideLayout32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11" Type="http://schemas.openxmlformats.org/officeDocument/2006/relationships/slideLayout" Target="../slideLayouts/slideLayout31.xml"/><Relationship Id="rId5" Type="http://schemas.openxmlformats.org/officeDocument/2006/relationships/slideLayout" Target="../slideLayouts/slideLayout25.xml"/><Relationship Id="rId15" Type="http://schemas.openxmlformats.org/officeDocument/2006/relationships/theme" Target="../theme/theme4.xml"/><Relationship Id="rId10" Type="http://schemas.openxmlformats.org/officeDocument/2006/relationships/slideLayout" Target="../slideLayouts/slideLayout30.xml"/><Relationship Id="rId4" Type="http://schemas.openxmlformats.org/officeDocument/2006/relationships/slideLayout" Target="../slideLayouts/slideLayout24.xml"/><Relationship Id="rId9" Type="http://schemas.openxmlformats.org/officeDocument/2006/relationships/slideLayout" Target="../slideLayouts/slideLayout29.xml"/><Relationship Id="rId14" Type="http://schemas.openxmlformats.org/officeDocument/2006/relationships/slideLayout" Target="../slideLayouts/slideLayout3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9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38.xml"/><Relationship Id="rId9" Type="http://schemas.openxmlformats.org/officeDocument/2006/relationships/theme" Target="../theme/theme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315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761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87" r:id="rId7"/>
    <p:sldLayoutId id="2147483685" r:id="rId8"/>
    <p:sldLayoutId id="2147483686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934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469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585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vJG698U2Mvo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6.xml"/><Relationship Id="rId6" Type="http://schemas.openxmlformats.org/officeDocument/2006/relationships/hyperlink" Target="https://hwb.gov.wales/api/storage/3e89a21c-60fb-416c-99dd-6e1af3982409/a-curriculum-for-funded-non-maintained-nursery-settings2.pdf" TargetMode="External"/><Relationship Id="rId5" Type="http://schemas.openxmlformats.org/officeDocument/2006/relationships/hyperlink" Target="https://hwb.gov.wales/api/storage/cd3892b4-7709-4035-afce-1e5c519c5855/cwricwlwm-ar-gyfer-lleoliadau-meithrina-ariennir-nas-cynhelir2.pdf" TargetMode="External"/><Relationship Id="rId4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479675"/>
          </a:xfrm>
        </p:spPr>
        <p:txBody>
          <a:bodyPr/>
          <a:lstStyle/>
          <a:p>
            <a:br>
              <a:rPr lang="en-US" dirty="0"/>
            </a:br>
            <a:r>
              <a:rPr lang="en-GB" sz="2400" i="1" dirty="0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ECEY4014/C</a:t>
            </a:r>
            <a:endParaRPr lang="en-US" sz="2400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r>
              <a:rPr lang="en-US" dirty="0" err="1">
                <a:solidFill>
                  <a:schemeClr val="bg1"/>
                </a:solidFill>
              </a:rPr>
              <a:t>Arsylwi</a:t>
            </a:r>
            <a:r>
              <a:rPr lang="en-US" dirty="0">
                <a:solidFill>
                  <a:schemeClr val="bg1"/>
                </a:solidFill>
              </a:rPr>
              <a:t> ac </a:t>
            </a:r>
            <a:r>
              <a:rPr lang="en-US" dirty="0" err="1">
                <a:solidFill>
                  <a:schemeClr val="bg1"/>
                </a:solidFill>
              </a:rPr>
              <a:t>Asesu</a:t>
            </a:r>
            <a:r>
              <a:rPr lang="en-US" dirty="0">
                <a:solidFill>
                  <a:schemeClr val="bg1"/>
                </a:solidFill>
              </a:rPr>
              <a:t>/Observation and Assessment</a:t>
            </a:r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783772" y="1095062"/>
            <a:ext cx="461950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cy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kumimoji="0" lang="cy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Rectangle 5">
            <a:extLst>
              <a:ext uri="{FF2B5EF4-FFF2-40B4-BE49-F238E27FC236}">
                <a16:creationId xmlns:a16="http://schemas.microsoft.com/office/drawing/2014/main" id="{68945E77-DCAA-2A0F-AD2C-5895FE5D9A0D}"/>
              </a:ext>
            </a:extLst>
          </p:cNvPr>
          <p:cNvSpPr/>
          <p:nvPr/>
        </p:nvSpPr>
        <p:spPr>
          <a:xfrm>
            <a:off x="6225309" y="1090997"/>
            <a:ext cx="558932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i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Link to Module Aims</a:t>
            </a:r>
            <a:r>
              <a:rPr kumimoji="0" lang="en-GB" sz="36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  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75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•Recognise the significance of the observation and planning process in delivering individualised, objective and inclusive interventions. </a:t>
            </a:r>
            <a:b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5785C162-4F23-8521-0345-A52EC9F3BC86}"/>
              </a:ext>
            </a:extLst>
          </p:cNvPr>
          <p:cNvSpPr/>
          <p:nvPr/>
        </p:nvSpPr>
        <p:spPr>
          <a:xfrm>
            <a:off x="506680" y="1090996"/>
            <a:ext cx="558932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600" b="0" i="1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Cysylltia</a:t>
            </a:r>
            <a:r>
              <a:rPr lang="cy-GB" sz="3600" i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d</a:t>
            </a:r>
            <a:r>
              <a:rPr kumimoji="0" lang="cy-GB" sz="36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lang="cy-GB" sz="3600" i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ag</a:t>
            </a:r>
            <a:r>
              <a:rPr kumimoji="0" lang="cy-GB" sz="36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Amcanion </a:t>
            </a:r>
            <a:r>
              <a:rPr lang="cy-GB" sz="3600" i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y Modwl</a:t>
            </a:r>
            <a:r>
              <a:rPr kumimoji="0" lang="cy-GB" sz="36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  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36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75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6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•Cydnabod arwyddocâd y broses arsylwi a chynllunio wrth gyflawni ymyraethau  unigol, </a:t>
            </a:r>
            <a:r>
              <a:rPr lang="cy-GB" sz="360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g</a:t>
            </a:r>
            <a:r>
              <a:rPr kumimoji="0" lang="cy-GB" sz="36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wrthrychol a chynhwysol . </a:t>
            </a:r>
            <a:br>
              <a:rPr kumimoji="0" lang="cy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kumimoji="0" lang="cy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5619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37294-BA08-3742-D2C2-F2F5D6172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Testunau sy’n cefnogi’r Ddarlith 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363F8-4269-2AE7-EE45-A1DBD16878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Dolya, G. (2009) </a:t>
            </a:r>
            <a:r>
              <a:rPr lang="en-GB" i="1" dirty="0"/>
              <a:t>Vygotsky in action in the early years : the key to learning curriculum.</a:t>
            </a:r>
            <a:r>
              <a:rPr lang="en-GB" dirty="0"/>
              <a:t> Routledge (</a:t>
            </a:r>
            <a:r>
              <a:rPr lang="cy-GB" noProof="0" dirty="0"/>
              <a:t>Ar gael yn y rhestr ddarllen</a:t>
            </a:r>
            <a:r>
              <a:rPr lang="en-GB" dirty="0"/>
              <a:t>).</a:t>
            </a:r>
          </a:p>
          <a:p>
            <a:r>
              <a:rPr lang="cy-GB" noProof="0" dirty="0"/>
              <a:t>Cwricwlwm ar gyfer lleoliadau nas cynhelir.</a:t>
            </a:r>
          </a:p>
          <a:p>
            <a:r>
              <a:rPr lang="en-GB" dirty="0"/>
              <a:t>Johnston, J. (2018) </a:t>
            </a:r>
            <a:r>
              <a:rPr lang="en-GB" i="1" dirty="0"/>
              <a:t>Early childhood studies : principles and practice</a:t>
            </a:r>
            <a:r>
              <a:rPr lang="en-GB" dirty="0"/>
              <a:t>. 2nd edition. Routledge, Taylor &amp; Francis Group (</a:t>
            </a:r>
            <a:r>
              <a:rPr lang="cy-GB" dirty="0"/>
              <a:t>Ar gael yn y rhestr ddarllen</a:t>
            </a:r>
            <a:r>
              <a:rPr lang="en-GB" dirty="0"/>
              <a:t>).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5852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3D7195-3DDB-5169-80B4-6EBCD67F46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C4C0E-B80A-11FD-4AE2-66FC6E618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Texts to support this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AFEBC-3ACC-4CC1-AA0D-4779C27761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Dolya, G. (2009) </a:t>
            </a:r>
            <a:r>
              <a:rPr lang="en-GB" i="1" dirty="0"/>
              <a:t>Vygotsky in action in the early years : the key to learning curriculum.</a:t>
            </a:r>
            <a:r>
              <a:rPr lang="en-GB" dirty="0"/>
              <a:t> Routledge (Available in the reading list).</a:t>
            </a:r>
          </a:p>
          <a:p>
            <a:r>
              <a:rPr lang="en-GB" dirty="0"/>
              <a:t>Curriculum for non-maintained settings.</a:t>
            </a:r>
          </a:p>
          <a:p>
            <a:r>
              <a:rPr lang="en-GB" dirty="0"/>
              <a:t>Johnston, J. (2018) </a:t>
            </a:r>
            <a:r>
              <a:rPr lang="en-GB" i="1" dirty="0"/>
              <a:t>Early childhood studies : principles and practice</a:t>
            </a:r>
            <a:r>
              <a:rPr lang="en-GB" dirty="0"/>
              <a:t>. 2nd edition. Routledge, Taylor &amp; Francis Group (Available in the reading list).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020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2309F6-7E22-F91C-B43E-7C8AA7695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Arsylwi ar Blant                </a:t>
            </a:r>
            <a:r>
              <a:rPr lang="en-GB" dirty="0"/>
              <a:t>Observing Children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6C66741-3351-D01C-7521-15A8D3307C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noProof="0" dirty="0"/>
              <a:t>Mae arsylwi’n chwarae rhan allweddol yn ein harfer. Dylid ei seilio yn ein gwybodaeth drylwyr o ddatblygiad plant, a dylai’r plentyn fod yn ganolog i’r broses.</a:t>
            </a:r>
          </a:p>
          <a:p>
            <a:r>
              <a:rPr lang="cy-GB" dirty="0"/>
              <a:t>Mae arsylwi’n ein helpu i ddarganfod yr hyn sy’n ysgogi, sy’n ymddiddori ac sy’n ennyn diddordeb plant ifanc. </a:t>
            </a:r>
            <a:endParaRPr lang="cy-GB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26D56C-6883-B510-DF32-BF7A0859AA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Observation plays a key role in our practice. It should be grounded in our thorough knowledge of child development, and the child should be at the centre of the process. </a:t>
            </a:r>
          </a:p>
          <a:p>
            <a:r>
              <a:rPr lang="en-GB" dirty="0"/>
              <a:t>Observation helps us to find out what motivates, interests and engages young children. ​</a:t>
            </a:r>
          </a:p>
        </p:txBody>
      </p:sp>
    </p:spTree>
    <p:extLst>
      <p:ext uri="{BB962C8B-B14F-4D97-AF65-F5344CB8AC3E}">
        <p14:creationId xmlns:p14="http://schemas.microsoft.com/office/powerpoint/2010/main" val="669042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8D76B-5A99-44F0-59B6-51576838511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noProof="0" dirty="0"/>
              <a:t>Bydd defnyddio ystod o dechnegau arsylwi’n sicrhau ein bod yn cael dealltwriaeth fanwl o bob plentyn.</a:t>
            </a:r>
          </a:p>
          <a:p>
            <a:endParaRPr lang="cy-GB" dirty="0"/>
          </a:p>
          <a:p>
            <a:r>
              <a:rPr lang="cy-GB" noProof="0" dirty="0"/>
              <a:t>Dylem ystyried pryd yw’r adeg gorau a beth yw’r ffordd orau o ryngweithio gyda’r plentyn yn ystod sesiwn  ddysgu.</a:t>
            </a:r>
          </a:p>
          <a:p>
            <a:endParaRPr lang="cy-GB" dirty="0"/>
          </a:p>
          <a:p>
            <a:r>
              <a:rPr lang="cy-GB" noProof="0" dirty="0"/>
              <a:t>Dylem sicrhau bod ein harsylwadau’n cael eu cofnodi mewn modd cryno a hawdd eu trin.</a:t>
            </a:r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92325A-EE72-071F-E5FD-367EE6C93F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Using a range of observation techniques will ensure that we obtain detailed understanding of each child.​</a:t>
            </a:r>
          </a:p>
          <a:p>
            <a:endParaRPr lang="en-GB" dirty="0"/>
          </a:p>
          <a:p>
            <a:r>
              <a:rPr lang="en-GB" dirty="0"/>
              <a:t>We should consider when and how best to interact with the child during learning.​</a:t>
            </a:r>
          </a:p>
          <a:p>
            <a:endParaRPr lang="en-GB" dirty="0"/>
          </a:p>
          <a:p>
            <a:r>
              <a:rPr lang="en-GB" dirty="0"/>
              <a:t>We should ensure we record our observations in a concise and manageable way​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9E6185E7-D806-A965-3C80-D23FAC217D25}"/>
              </a:ext>
            </a:extLst>
          </p:cNvPr>
          <p:cNvSpPr txBox="1">
            <a:spLocks/>
          </p:cNvSpPr>
          <p:nvPr/>
        </p:nvSpPr>
        <p:spPr>
          <a:xfrm>
            <a:off x="838200" y="38951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/>
              <a:t>Arsylwi ar Blant                </a:t>
            </a:r>
            <a:r>
              <a:rPr lang="en-GB" dirty="0"/>
              <a:t>Observing Children</a:t>
            </a:r>
          </a:p>
        </p:txBody>
      </p:sp>
    </p:spTree>
    <p:extLst>
      <p:ext uri="{BB962C8B-B14F-4D97-AF65-F5344CB8AC3E}">
        <p14:creationId xmlns:p14="http://schemas.microsoft.com/office/powerpoint/2010/main" val="3317987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875A5A5-78D8-35AD-8424-38AB14912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024" y="1643063"/>
            <a:ext cx="10515600" cy="1325563"/>
          </a:xfrm>
        </p:spPr>
        <p:txBody>
          <a:bodyPr/>
          <a:lstStyle/>
          <a:p>
            <a:r>
              <a:rPr lang="en-GB" dirty="0"/>
              <a:t>Watch the video and follow the instructions carefully.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8BB666-49E1-F846-2AC5-D3E5B37EA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024" y="2968626"/>
            <a:ext cx="10515600" cy="3640897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https://youtu.be/vJG698U2Mvo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4">
            <a:extLst>
              <a:ext uri="{FF2B5EF4-FFF2-40B4-BE49-F238E27FC236}">
                <a16:creationId xmlns:a16="http://schemas.microsoft.com/office/drawing/2014/main" id="{CB7C219B-0940-DCA5-0CB1-534C34D8E4A1}"/>
              </a:ext>
            </a:extLst>
          </p:cNvPr>
          <p:cNvSpPr txBox="1">
            <a:spLocks/>
          </p:cNvSpPr>
          <p:nvPr/>
        </p:nvSpPr>
        <p:spPr>
          <a:xfrm>
            <a:off x="573024" y="478727"/>
            <a:ext cx="1104595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noProof="0" dirty="0"/>
              <a:t>Gwyliwch y fideo a dilynwch y cyfarwyddiadau’n ofalus.</a:t>
            </a:r>
          </a:p>
        </p:txBody>
      </p:sp>
    </p:spTree>
    <p:extLst>
      <p:ext uri="{BB962C8B-B14F-4D97-AF65-F5344CB8AC3E}">
        <p14:creationId xmlns:p14="http://schemas.microsoft.com/office/powerpoint/2010/main" val="2488201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HIS IS NOT A PIPE, 2000 | Deutscher and Hackett">
            <a:extLst>
              <a:ext uri="{FF2B5EF4-FFF2-40B4-BE49-F238E27FC236}">
                <a16:creationId xmlns:a16="http://schemas.microsoft.com/office/drawing/2014/main" id="{C51795E9-F59D-BF8A-6F4B-FEB7F60FD50B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3"/>
          <a:srcRect t="19"/>
          <a:stretch>
            <a:fillRect/>
          </a:stretch>
        </p:blipFill>
        <p:spPr>
          <a:xfrm>
            <a:off x="0" y="1588"/>
            <a:ext cx="12192000" cy="6856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2761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icture frame with a pipe in it&#10;&#10;Description automatically generated">
            <a:extLst>
              <a:ext uri="{FF2B5EF4-FFF2-40B4-BE49-F238E27FC236}">
                <a16:creationId xmlns:a16="http://schemas.microsoft.com/office/drawing/2014/main" id="{9F2C1188-574D-2FA2-7EE4-F58C9887A4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518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0F303-B8A0-0A79-3B8D-2094C10B5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Amser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Archwilio</a:t>
            </a:r>
            <a:r>
              <a:rPr lang="en-GB" dirty="0"/>
              <a:t>!      Time to Explore!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866907-2B48-927F-673D-BED183A767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15634" r="-1" b="57965"/>
          <a:stretch>
            <a:fillRect/>
          </a:stretch>
        </p:blipFill>
        <p:spPr>
          <a:xfrm>
            <a:off x="838200" y="1825626"/>
            <a:ext cx="10515600" cy="364089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005690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C90CB-8E4E-D788-A4E4-587259D61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Theori</a:t>
            </a:r>
            <a:r>
              <a:rPr lang="en-GB" dirty="0"/>
              <a:t>     Theory.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B2D93B-A052-10A2-D7CF-F39A1E211B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Vygotsky</a:t>
            </a:r>
          </a:p>
          <a:p>
            <a:r>
              <a:rPr lang="cy-GB" dirty="0"/>
              <a:t>Cwricwlwm ar gyfer lleoliadau nas cynhelir</a:t>
            </a:r>
            <a:r>
              <a:rPr lang="en-GB" dirty="0"/>
              <a:t>.</a:t>
            </a:r>
          </a:p>
          <a:p>
            <a:r>
              <a:rPr lang="en-GB" dirty="0"/>
              <a:t>Bruner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77B1342-E81A-40A8-D9B2-A2A474EFDF8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Vygotsky</a:t>
            </a:r>
          </a:p>
          <a:p>
            <a:r>
              <a:rPr lang="en-GB" dirty="0"/>
              <a:t>Curriculum for Non maintained settings.</a:t>
            </a:r>
          </a:p>
          <a:p>
            <a:r>
              <a:rPr lang="en-GB" dirty="0"/>
              <a:t>Bruner</a:t>
            </a:r>
          </a:p>
        </p:txBody>
      </p:sp>
    </p:spTree>
    <p:extLst>
      <p:ext uri="{BB962C8B-B14F-4D97-AF65-F5344CB8AC3E}">
        <p14:creationId xmlns:p14="http://schemas.microsoft.com/office/powerpoint/2010/main" val="38541873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9CC0F-D0DE-CB39-EE35-5D5333DC5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kern="1200">
                <a:latin typeface="+mn-lt"/>
                <a:ea typeface="+mj-ea"/>
                <a:cs typeface="+mj-cs"/>
              </a:rPr>
              <a:t>Vygotsky</a:t>
            </a:r>
          </a:p>
        </p:txBody>
      </p:sp>
      <p:pic>
        <p:nvPicPr>
          <p:cNvPr id="2050" name="Picture 2" descr="Psicología y Mente">
            <a:extLst>
              <a:ext uri="{FF2B5EF4-FFF2-40B4-BE49-F238E27FC236}">
                <a16:creationId xmlns:a16="http://schemas.microsoft.com/office/drawing/2014/main" id="{1E4E5793-27E4-3113-E038-AE3EB4BE43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7458" y="3332642"/>
            <a:ext cx="4451700" cy="2499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Diagram, venn diagram">
            <a:extLst>
              <a:ext uri="{FF2B5EF4-FFF2-40B4-BE49-F238E27FC236}">
                <a16:creationId xmlns:a16="http://schemas.microsoft.com/office/drawing/2014/main" id="{AC54A30B-70E8-E33A-174A-73B5EC35EF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42842" y="1135588"/>
            <a:ext cx="6849935" cy="4381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6031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BEC4E5C-755B-AE6C-9481-581755F84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Bruner</a:t>
            </a:r>
            <a:endParaRPr lang="en-US" b="1" dirty="0">
              <a:latin typeface="+mn-l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3EB854D-F7D6-D85C-FF31-0210B01A0AD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Galluogi profiadau</a:t>
            </a:r>
          </a:p>
          <a:p>
            <a:r>
              <a:rPr lang="cy-GB" noProof="0" dirty="0"/>
              <a:t>Ailymweld</a:t>
            </a:r>
          </a:p>
          <a:p>
            <a:r>
              <a:rPr lang="cy-GB" noProof="0" dirty="0"/>
              <a:t>Atgyfnerthu</a:t>
            </a:r>
          </a:p>
          <a:p>
            <a:r>
              <a:rPr lang="cy-GB" noProof="0" dirty="0"/>
              <a:t>Adnabod patrymau</a:t>
            </a:r>
          </a:p>
          <a:p>
            <a:r>
              <a:rPr lang="cy-GB" noProof="0" dirty="0"/>
              <a:t>Hwyluso Dilyniant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3788396-CC8E-91AF-69D6-86062A2A28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01933" y="1823792"/>
            <a:ext cx="5156200" cy="3809862"/>
          </a:xfrm>
        </p:spPr>
        <p:txBody>
          <a:bodyPr/>
          <a:lstStyle/>
          <a:p>
            <a:r>
              <a:rPr lang="en-GB" i="1" dirty="0">
                <a:solidFill>
                  <a:schemeClr val="accent1"/>
                </a:solidFill>
              </a:rPr>
              <a:t>Enabling experiences</a:t>
            </a:r>
          </a:p>
          <a:p>
            <a:r>
              <a:rPr lang="en-GB" i="1" dirty="0">
                <a:solidFill>
                  <a:schemeClr val="accent1"/>
                </a:solidFill>
              </a:rPr>
              <a:t>Revisiting </a:t>
            </a:r>
          </a:p>
          <a:p>
            <a:r>
              <a:rPr lang="en-GB" i="1" dirty="0">
                <a:solidFill>
                  <a:schemeClr val="accent1"/>
                </a:solidFill>
              </a:rPr>
              <a:t>Reinforcing</a:t>
            </a:r>
          </a:p>
          <a:p>
            <a:r>
              <a:rPr lang="en-GB" i="1" dirty="0">
                <a:solidFill>
                  <a:schemeClr val="accent1"/>
                </a:solidFill>
              </a:rPr>
              <a:t>Recognising patterns</a:t>
            </a:r>
          </a:p>
          <a:p>
            <a:r>
              <a:rPr lang="en-GB" i="1" dirty="0">
                <a:solidFill>
                  <a:schemeClr val="accent1"/>
                </a:solidFill>
              </a:rPr>
              <a:t>Facilitating Progression</a:t>
            </a:r>
          </a:p>
          <a:p>
            <a:endParaRPr lang="en-US" dirty="0"/>
          </a:p>
        </p:txBody>
      </p:sp>
      <p:pic>
        <p:nvPicPr>
          <p:cNvPr id="11" name="Picture 2" descr="See the source image">
            <a:extLst>
              <a:ext uri="{FF2B5EF4-FFF2-40B4-BE49-F238E27FC236}">
                <a16:creationId xmlns:a16="http://schemas.microsoft.com/office/drawing/2014/main" id="{F77BF31C-862E-EA93-8C55-E6B3CD4BB6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91240" y="815844"/>
            <a:ext cx="3287950" cy="460313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17294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portance of the environment in providing opportunities to support ...">
            <a:extLst>
              <a:ext uri="{FF2B5EF4-FFF2-40B4-BE49-F238E27FC236}">
                <a16:creationId xmlns:a16="http://schemas.microsoft.com/office/drawing/2014/main" id="{CD39E986-C811-A530-1CA5-E2D97F47ED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86" y="220436"/>
            <a:ext cx="11781064" cy="5780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5776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urriculum for Wales: Five Developmental Pathways - NDNA">
            <a:extLst>
              <a:ext uri="{FF2B5EF4-FFF2-40B4-BE49-F238E27FC236}">
                <a16:creationId xmlns:a16="http://schemas.microsoft.com/office/drawing/2014/main" id="{5CC3553A-6723-59FA-37A7-23CAB64B4F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6727" y="1133475"/>
            <a:ext cx="4695825" cy="4591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4732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1502618-E326-3858-7669-49612361A2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62" y="62821"/>
            <a:ext cx="11963982" cy="5856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3971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02AA1D1-20DF-445F-8923-9EF22C49094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21829" y="390212"/>
            <a:ext cx="4442837" cy="411575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E69A6FE-C919-45C1-9B0C-A229E4FE30E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93607" y="390212"/>
            <a:ext cx="4244947" cy="411575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BE8E571-EADA-4887-B124-076F720EAEB7}"/>
              </a:ext>
            </a:extLst>
          </p:cNvPr>
          <p:cNvSpPr txBox="1"/>
          <p:nvPr/>
        </p:nvSpPr>
        <p:spPr>
          <a:xfrm>
            <a:off x="1693607" y="5131827"/>
            <a:ext cx="4244947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00"/>
            <a:r>
              <a:rPr lang="en-GB" sz="1500" dirty="0">
                <a:solidFill>
                  <a:prstClr val="black"/>
                </a:solidFill>
                <a:latin typeface="Calibri" panose="020F0502020204030204"/>
                <a:hlinkClick r:id="rId5"/>
              </a:rPr>
              <a:t>https://hwb.gov.wales/api/storage/cd3892b4-7709-4035-afce-1e5c519c5855/cwricwlwm-ar-gyfer-lleoliadau-meithrina-ariennir-nas-cynhelir2.pdf</a:t>
            </a:r>
            <a:r>
              <a:rPr lang="en-GB" sz="1500" dirty="0">
                <a:solidFill>
                  <a:prstClr val="black"/>
                </a:solidFill>
                <a:latin typeface="Calibri" panose="020F0502020204030204"/>
              </a:rPr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6DA0559-B1A7-458D-AA8A-703F16C68197}"/>
              </a:ext>
            </a:extLst>
          </p:cNvPr>
          <p:cNvSpPr txBox="1"/>
          <p:nvPr/>
        </p:nvSpPr>
        <p:spPr>
          <a:xfrm>
            <a:off x="6523704" y="5131827"/>
            <a:ext cx="4040961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00"/>
            <a:r>
              <a:rPr lang="en-GB" sz="1500" dirty="0">
                <a:solidFill>
                  <a:prstClr val="black"/>
                </a:solidFill>
                <a:latin typeface="Calibri" panose="020F0502020204030204"/>
                <a:hlinkClick r:id="rId6"/>
              </a:rPr>
              <a:t>https://hwb.gov.wales/api/storage/3e89a21c-60fb-416c-99dd-6e1af3982409/a-curriculum-for-funded-non-maintained-nursery-settings2.pdf</a:t>
            </a:r>
            <a:r>
              <a:rPr lang="en-GB" sz="1500" dirty="0">
                <a:solidFill>
                  <a:prstClr val="black"/>
                </a:solidFill>
                <a:latin typeface="Calibri" panose="020F0502020204030204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687874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DA07602-CC43-4EA3-82BD-E184F8B29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01" y="0"/>
            <a:ext cx="12061703" cy="6756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5959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1_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5.xml><?xml version="1.0" encoding="utf-8"?>
<a:theme xmlns:a="http://schemas.openxmlformats.org/drawingml/2006/main" name="2_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597</Words>
  <Application>Microsoft Office PowerPoint</Application>
  <PresentationFormat>Widescreen</PresentationFormat>
  <Paragraphs>73</Paragraphs>
  <Slides>18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18</vt:i4>
      </vt:variant>
    </vt:vector>
  </HeadingPairs>
  <TitlesOfParts>
    <vt:vector size="28" baseType="lpstr">
      <vt:lpstr>Aptos</vt:lpstr>
      <vt:lpstr>Aptos Display</vt:lpstr>
      <vt:lpstr>Arial</vt:lpstr>
      <vt:lpstr>Calibri</vt:lpstr>
      <vt:lpstr>Calibri Light</vt:lpstr>
      <vt:lpstr>UWTSD Holding Page</vt:lpstr>
      <vt:lpstr>Accessible 2</vt:lpstr>
      <vt:lpstr>1_Accessible 2</vt:lpstr>
      <vt:lpstr>office theme</vt:lpstr>
      <vt:lpstr>2_Accessible 2</vt:lpstr>
      <vt:lpstr> ECEY4014/C</vt:lpstr>
      <vt:lpstr>PowerPoint Presentation</vt:lpstr>
      <vt:lpstr>Testunau sy’n cefnogi’r Ddarlith hon</vt:lpstr>
      <vt:lpstr>Texts to support this Lecture</vt:lpstr>
      <vt:lpstr>Arsylwi ar Blant                Observing Children</vt:lpstr>
      <vt:lpstr>PowerPoint Presentation</vt:lpstr>
      <vt:lpstr>Watch the video and follow the instructions carefully.</vt:lpstr>
      <vt:lpstr>PowerPoint Presentation</vt:lpstr>
      <vt:lpstr>PowerPoint Presentation</vt:lpstr>
      <vt:lpstr>Amser i Archwilio!      Time to Explore!</vt:lpstr>
      <vt:lpstr>Theori     Theory.</vt:lpstr>
      <vt:lpstr>Vygotsky</vt:lpstr>
      <vt:lpstr>Bruner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Darby</dc:creator>
  <cp:lastModifiedBy>Marian Rees</cp:lastModifiedBy>
  <cp:revision>6</cp:revision>
  <dcterms:created xsi:type="dcterms:W3CDTF">2026-08-18T13:15:48Z</dcterms:created>
  <dcterms:modified xsi:type="dcterms:W3CDTF">2026-09-22T09:32:22Z</dcterms:modified>
</cp:coreProperties>
</file>