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8" r:id="rId3"/>
    <p:sldId id="259" r:id="rId4"/>
    <p:sldId id="261" r:id="rId5"/>
    <p:sldId id="262" r:id="rId6"/>
    <p:sldId id="271" r:id="rId7"/>
    <p:sldId id="263" r:id="rId8"/>
    <p:sldId id="264" r:id="rId9"/>
    <p:sldId id="269" r:id="rId10"/>
    <p:sldId id="270" r:id="rId11"/>
    <p:sldId id="266" r:id="rId12"/>
    <p:sldId id="267" r:id="rId13"/>
    <p:sldId id="273" r:id="rId14"/>
    <p:sldId id="272" r:id="rId15"/>
    <p:sldId id="260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F6000"/>
    <a:srgbClr val="BF9000"/>
    <a:srgbClr val="DEEB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2/10/2023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8.jpeg" /><Relationship Id="rId5" Type="http://schemas.openxmlformats.org/officeDocument/2006/relationships/image" Target="../media/image7.jpeg" /><Relationship Id="rId4" Type="http://schemas.openxmlformats.org/officeDocument/2006/relationships/image" Target="../media/image6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11.jpeg" /><Relationship Id="rId4" Type="http://schemas.openxmlformats.org/officeDocument/2006/relationships/image" Target="../media/image10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 /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itzcarlton.com/en/about/gold-standards#The_Employee_Promise" TargetMode="External" /><Relationship Id="rId3" Type="http://schemas.openxmlformats.org/officeDocument/2006/relationships/hyperlink" Target="https://www.ritzcarlton.com/en/about/gold-standards#The_Credo" TargetMode="External" /><Relationship Id="rId7" Type="http://schemas.openxmlformats.org/officeDocument/2006/relationships/hyperlink" Target="https://www.ritzcarlton.com/en/about/gold-standards#The_6th_Diamond" TargetMode="External" /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ritzcarlton.com/en/about/gold-standards#Service_Values" TargetMode="External" /><Relationship Id="rId5" Type="http://schemas.openxmlformats.org/officeDocument/2006/relationships/hyperlink" Target="https://www.ritzcarlton.com/en/about/gold-standards#Three_Steps_of_Service" TargetMode="External" /><Relationship Id="rId4" Type="http://schemas.openxmlformats.org/officeDocument/2006/relationships/hyperlink" Target="https://www.ritzcarlton.com/en/about/gold-standards#Motto" TargetMode="Externa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 /><Relationship Id="rId2" Type="http://schemas.openxmlformats.org/officeDocument/2006/relationships/image" Target="../media/image15.jpeg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17.jpeg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bocaraton.com/suites-rooms/cloister/" TargetMode="External" /><Relationship Id="rId3" Type="http://schemas.openxmlformats.org/officeDocument/2006/relationships/hyperlink" Target="https://leaderinfluence.net/category/exceeding-expectations/" TargetMode="External" /><Relationship Id="rId7" Type="http://schemas.openxmlformats.org/officeDocument/2006/relationships/hyperlink" Target="https://www.revechat.com/blog/customer-service-in-hotel-industry/amp/" TargetMode="External" /><Relationship Id="rId2" Type="http://schemas.openxmlformats.org/officeDocument/2006/relationships/hyperlink" Target="https://www.atlanticcityexperience.org/?view=article&amp;id=179:ritz-carlton-hotel&amp;catid=10012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hotelierlife.com/importance-of-hotel-industry/" TargetMode="External" /><Relationship Id="rId11" Type="http://schemas.openxmlformats.org/officeDocument/2006/relationships/hyperlink" Target="https://www.ritzcarlton.com/pt/hotels/philadelphia#HOTEL" TargetMode="External" /><Relationship Id="rId5" Type="http://schemas.openxmlformats.org/officeDocument/2006/relationships/hyperlink" Target="https://www.stevegutzler.com/ritz-carlton-delivers-emotional-intelligence-exceptional-customer-service/" TargetMode="External" /><Relationship Id="rId10" Type="http://schemas.openxmlformats.org/officeDocument/2006/relationships/hyperlink" Target="https://www.ritzcarlton.com/en/hotels/boston#Hotel" TargetMode="External" /><Relationship Id="rId4" Type="http://schemas.openxmlformats.org/officeDocument/2006/relationships/hyperlink" Target="https://hotello.com/en/customer-service-hotels/" TargetMode="External" /><Relationship Id="rId9" Type="http://schemas.openxmlformats.org/officeDocument/2006/relationships/hyperlink" Target="https://www.ritzcarlton.com/en/about/history" TargetMode="External" 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chikwok.net/2019/05/luxury-vs-millennials-and-their.html" TargetMode="External" /><Relationship Id="rId3" Type="http://schemas.openxmlformats.org/officeDocument/2006/relationships/hyperlink" Target="https://www.ritzcarlton.com/en/hotels/georgia/reynolds/dining#LINGER%20LONGER%20STEAKHOUSE" TargetMode="External" /><Relationship Id="rId7" Type="http://schemas.openxmlformats.org/officeDocument/2006/relationships/hyperlink" Target="https://customersthatstick.com/blog/customer-loyalty/the-ritz-carltons-famous-2000-rule/" TargetMode="External" /><Relationship Id="rId2" Type="http://schemas.openxmlformats.org/officeDocument/2006/relationships/hyperlink" Target="https://www.ritzcarlton.com/en/hotels/georgia/reynolds/area-activities/floral-seasons-south-workshop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ritzcarlton.com/en/hotels/spain/abama/spa/fitness-center" TargetMode="External" /><Relationship Id="rId5" Type="http://schemas.openxmlformats.org/officeDocument/2006/relationships/hyperlink" Target="https://www.journey.ritzcarlton.com/explore/spa" TargetMode="External" /><Relationship Id="rId4" Type="http://schemas.openxmlformats.org/officeDocument/2006/relationships/hyperlink" Target="https://www.ritzcarlton.com/en/about/gold-standards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94DA32C-BD9D-8DE4-1577-60D0DC24B6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0136" y="5608235"/>
            <a:ext cx="4991728" cy="1195200"/>
          </a:xfrm>
          <a:solidFill>
            <a:schemeClr val="accent6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 algn="r"/>
            <a:endParaRPr lang="en-GB" dirty="0"/>
          </a:p>
          <a:p>
            <a:r>
              <a:rPr lang="en-GB" b="1" dirty="0"/>
              <a:t>Jessica Tatiana Santos Gomes </a:t>
            </a:r>
          </a:p>
          <a:p>
            <a:r>
              <a:rPr lang="en-GB" b="1" dirty="0"/>
              <a:t>2210702</a:t>
            </a:r>
          </a:p>
          <a:p>
            <a:r>
              <a:rPr lang="en-GB" b="1" dirty="0"/>
              <a:t>Hospitality and Guest Service BMIH4003</a:t>
            </a:r>
          </a:p>
          <a:p>
            <a:r>
              <a:rPr lang="en-GB" b="1" dirty="0"/>
              <a:t>Muhammad </a:t>
            </a:r>
            <a:r>
              <a:rPr lang="en-GB" b="1" dirty="0" err="1"/>
              <a:t>Cassamo</a:t>
            </a:r>
            <a:endParaRPr lang="en-US" b="1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31B6B27-FFE1-48DC-93E2-D965F2535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424" y="2038352"/>
            <a:ext cx="4138664" cy="34003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8741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35A04F-E6FC-5F81-D4D7-1FA26DE87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5329" y="3061836"/>
            <a:ext cx="8322130" cy="1388740"/>
          </a:xfrm>
        </p:spPr>
        <p:txBody>
          <a:bodyPr>
            <a:normAutofit/>
          </a:bodyPr>
          <a:lstStyle/>
          <a:p>
            <a:pPr algn="ctr"/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Ritz-Carlton Investing Company was established by Albert Keller;</a:t>
            </a:r>
          </a:p>
          <a:p>
            <a:pPr algn="ctr"/>
            <a:r>
              <a:rPr lang="en-GB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arly 1900s</a:t>
            </a:r>
            <a:r>
              <a:rPr lang="en-GB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United States;</a:t>
            </a:r>
          </a:p>
          <a:p>
            <a:pPr algn="ctr"/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Philadelphia, Atlantic City, Boca Raton and Boston.</a:t>
            </a:r>
            <a:endParaRPr lang="en-US" dirty="0"/>
          </a:p>
        </p:txBody>
      </p:sp>
      <p:pic>
        <p:nvPicPr>
          <p:cNvPr id="10" name="Picture 10">
            <a:extLst>
              <a:ext uri="{FF2B5EF4-FFF2-40B4-BE49-F238E27FC236}">
                <a16:creationId xmlns:a16="http://schemas.microsoft.com/office/drawing/2014/main" id="{27ABB644-E94E-CBF9-394E-853C70AF5F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1640" y="4434383"/>
            <a:ext cx="2577521" cy="17100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D346FC6-BCBC-D32C-7228-C9EAABCA9C82}"/>
              </a:ext>
            </a:extLst>
          </p:cNvPr>
          <p:cNvSpPr txBox="1"/>
          <p:nvPr/>
        </p:nvSpPr>
        <p:spPr>
          <a:xfrm>
            <a:off x="6921300" y="6111467"/>
            <a:ext cx="2237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/>
              <a:t>“In Boca Raton, opened in 1926”(Boca Raton, 2023) </a:t>
            </a:r>
            <a:endParaRPr lang="en-US" sz="12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DF86467-150D-0365-87DF-38F5228B74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7716" y="4420208"/>
            <a:ext cx="3122202" cy="17562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DADAFC4-7121-B0BF-9844-1C2D07D7E9CA}"/>
              </a:ext>
            </a:extLst>
          </p:cNvPr>
          <p:cNvSpPr txBox="1"/>
          <p:nvPr/>
        </p:nvSpPr>
        <p:spPr>
          <a:xfrm>
            <a:off x="3758533" y="6151927"/>
            <a:ext cx="2237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/>
              <a:t>“In Atlantic City, opened in 1921”(Atlantic City, 2023) </a:t>
            </a:r>
            <a:endParaRPr lang="en-US" sz="1200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51B8A58-59B3-4AAD-93B0-0CCA932EB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712" y="4450576"/>
            <a:ext cx="2623282" cy="17497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FB4F031-3CAB-BBCF-5885-CD921EB23F9E}"/>
              </a:ext>
            </a:extLst>
          </p:cNvPr>
          <p:cNvSpPr txBox="1"/>
          <p:nvPr/>
        </p:nvSpPr>
        <p:spPr>
          <a:xfrm>
            <a:off x="493988" y="6111468"/>
            <a:ext cx="2497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/>
              <a:t>“In Philadelphia, opened in 1908”(The Ritz-Carlton, 2022c) </a:t>
            </a:r>
            <a:endParaRPr lang="en-US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1B12779-4CC0-DD38-5DED-559E15D40957}"/>
              </a:ext>
            </a:extLst>
          </p:cNvPr>
          <p:cNvSpPr txBox="1"/>
          <p:nvPr/>
        </p:nvSpPr>
        <p:spPr>
          <a:xfrm>
            <a:off x="9248831" y="6132273"/>
            <a:ext cx="25504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/>
              <a:t>“In Boston, opened in 1927”(The Ritz-Carlton, 2022b) </a:t>
            </a:r>
            <a:endParaRPr lang="en-US" sz="12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309BF74-8CAE-54D0-CF61-36FDA5A429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14139" y="4462706"/>
            <a:ext cx="2510627" cy="16695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988CAC-2FBA-DEBA-40AF-AF9E64C608D7}"/>
              </a:ext>
            </a:extLst>
          </p:cNvPr>
          <p:cNvSpPr txBox="1"/>
          <p:nvPr/>
        </p:nvSpPr>
        <p:spPr>
          <a:xfrm>
            <a:off x="5047995" y="4110386"/>
            <a:ext cx="2845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(The Ritz-Carlton, 2022a)</a:t>
            </a:r>
          </a:p>
          <a:p>
            <a:pPr algn="l"/>
            <a:endParaRPr lang="en-US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67B6C23B-C050-431D-07D3-E155549C3EB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67689" y="250257"/>
            <a:ext cx="4690800" cy="2611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13600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D5DF3-841A-E2F5-94F5-41855E0BA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923" y="2958586"/>
            <a:ext cx="8469033" cy="34952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1C1C1C"/>
                </a:solidFill>
                <a:latin typeface="proxima-nova"/>
              </a:rPr>
              <a:t>“B</a:t>
            </a:r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y 1940 none of the hotels were operating except The Ritz-Carlton, Boston;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Boston revolutionized hospitality in America by creating luxury in a hotel setting: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Private bath in rooms;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Lighter fabrics in the guest room;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Formal and professional uniforms;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Extensive fresh flowers throughout the public areas;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A la carte dining;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Gourmet cuisine...”</a:t>
            </a:r>
          </a:p>
          <a:p>
            <a:endParaRPr lang="en-US" dirty="0"/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FF2848FB-B22A-636A-CF14-8A6C5E54F5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7689" y="250257"/>
            <a:ext cx="4690800" cy="2611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D19E17-0DBD-A08A-8AB4-A2205852762B}"/>
              </a:ext>
            </a:extLst>
          </p:cNvPr>
          <p:cNvSpPr txBox="1"/>
          <p:nvPr/>
        </p:nvSpPr>
        <p:spPr>
          <a:xfrm>
            <a:off x="2607756" y="6299966"/>
            <a:ext cx="250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2022a)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BD104EC-42DE-FF46-FAE1-ADB1EEFB8D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3641" y="3654209"/>
            <a:ext cx="2773112" cy="18348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10E0F93-BEF6-0EDD-B834-579F6FA3FE66}"/>
              </a:ext>
            </a:extLst>
          </p:cNvPr>
          <p:cNvSpPr txBox="1"/>
          <p:nvPr/>
        </p:nvSpPr>
        <p:spPr>
          <a:xfrm>
            <a:off x="7152490" y="5393832"/>
            <a:ext cx="1828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Gutzler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endParaRPr lang="en-US" sz="12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F615022-6353-A28A-1C02-7BC5880049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3495" y="4446396"/>
            <a:ext cx="2880590" cy="16996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50C16AB5-BA9C-E1AD-E9D6-8623287F50D8}"/>
              </a:ext>
            </a:extLst>
          </p:cNvPr>
          <p:cNvSpPr txBox="1"/>
          <p:nvPr/>
        </p:nvSpPr>
        <p:spPr>
          <a:xfrm>
            <a:off x="9975394" y="6146078"/>
            <a:ext cx="25064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2022d)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443090-1808-3E59-7366-57A19FC051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1290" y="1464090"/>
            <a:ext cx="2945892" cy="19649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EF80829-0A14-F7DD-E676-FB756A2EA6F6}"/>
              </a:ext>
            </a:extLst>
          </p:cNvPr>
          <p:cNvSpPr txBox="1"/>
          <p:nvPr/>
        </p:nvSpPr>
        <p:spPr>
          <a:xfrm>
            <a:off x="9685564" y="3458056"/>
            <a:ext cx="25064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2022e)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2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E509E-9F2B-D67E-1F03-728E2FB0E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9672" y="3304703"/>
            <a:ext cx="9619937" cy="1706912"/>
          </a:xfrm>
        </p:spPr>
        <p:txBody>
          <a:bodyPr/>
          <a:lstStyle/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“1983, The Ritz-Carlton Hotel Company, LLC was formed. Led by president and founding father, Colgate Holmes... Within two years, the brand had opened five hotels;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1998, the success of The Ritz-Carlton Hotel Company had attracted the attention of the hospitality industry, and the brand was purchased by Marriott International</a:t>
            </a:r>
            <a:r>
              <a:rPr lang="en-GB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solidFill>
                  <a:srgbClr val="1C1C1C"/>
                </a:solidFill>
                <a:latin typeface="proxima-nova"/>
              </a:rPr>
              <a:t>180 Luxury Hotels in 30 countries”.</a:t>
            </a:r>
            <a:endParaRPr lang="en-US" dirty="0"/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1008E274-8444-672D-29E0-C11D221359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7689" y="250257"/>
            <a:ext cx="4690800" cy="2611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100966-01DB-2EC4-364F-F23398AC73FB}"/>
              </a:ext>
            </a:extLst>
          </p:cNvPr>
          <p:cNvSpPr txBox="1"/>
          <p:nvPr/>
        </p:nvSpPr>
        <p:spPr>
          <a:xfrm>
            <a:off x="9685564" y="6274845"/>
            <a:ext cx="250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2022a)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AFA16A9-C3E5-83DE-0361-A08BCA471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2781" y="4600596"/>
            <a:ext cx="2775125" cy="1717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7564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F5BC8-F5EE-6266-2785-721526FB7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5703" y="1198642"/>
            <a:ext cx="4464539" cy="1175281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Main Consumers: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44C5688-C3FB-61DD-7BB2-72475A3600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8" r="4704" b="1"/>
          <a:stretch/>
        </p:blipFill>
        <p:spPr>
          <a:xfrm>
            <a:off x="407432" y="419292"/>
            <a:ext cx="5522976" cy="60533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EBCCE-7CA2-0383-F2F7-4EF4A9C03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2175" y="2507518"/>
            <a:ext cx="4602152" cy="32012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Ritz-Carlton’s main consumers includes: </a:t>
            </a:r>
          </a:p>
          <a:p>
            <a:r>
              <a:rPr lang="en-GB" dirty="0">
                <a:solidFill>
                  <a:srgbClr val="29292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executives,</a:t>
            </a:r>
          </a:p>
          <a:p>
            <a:r>
              <a:rPr lang="en-GB" b="0" i="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Corporate,</a:t>
            </a:r>
          </a:p>
          <a:p>
            <a:r>
              <a:rPr lang="en-GB" b="0" i="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Leisure Travellers,</a:t>
            </a:r>
          </a:p>
          <a:p>
            <a:r>
              <a:rPr lang="en-GB" dirty="0">
                <a:solidFill>
                  <a:srgbClr val="29292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Typically middle-aged and elders,</a:t>
            </a:r>
          </a:p>
          <a:p>
            <a:r>
              <a:rPr lang="en-GB" b="0" i="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Families from the upper and upper-middle class section of society.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73258F-68C6-A73F-2689-1FDF3D657758}"/>
              </a:ext>
            </a:extLst>
          </p:cNvPr>
          <p:cNvSpPr txBox="1"/>
          <p:nvPr/>
        </p:nvSpPr>
        <p:spPr>
          <a:xfrm>
            <a:off x="10724019" y="6200513"/>
            <a:ext cx="2449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Kwok, 2019</a:t>
            </a:r>
            <a:r>
              <a:rPr lang="en-GB" dirty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7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8ED88-0A43-9348-E04A-498FDE57F8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2134" y="3027066"/>
            <a:ext cx="5913871" cy="352948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Fitness Center </a:t>
            </a:r>
          </a:p>
          <a:p>
            <a:pPr algn="ctr"/>
            <a:r>
              <a:rPr lang="en-GB" dirty="0">
                <a:solidFill>
                  <a:srgbClr val="1C1C1C"/>
                </a:solidFill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O</a:t>
            </a:r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pen 24h with room key access</a:t>
            </a:r>
          </a:p>
          <a:p>
            <a:pPr algn="ctr"/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 A fully equipped</a:t>
            </a:r>
          </a:p>
          <a:p>
            <a:pPr algn="ctr"/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Fitness Center is reserved for hotel guests aged 16 and over.</a:t>
            </a:r>
          </a:p>
          <a:p>
            <a:pPr algn="ctr"/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Full range of cardio equipment</a:t>
            </a:r>
          </a:p>
          <a:p>
            <a:pPr algn="ctr"/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Terrace with spinning bikes</a:t>
            </a:r>
            <a:b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</a:br>
            <a:endParaRPr lang="en-GB" b="0" i="0" dirty="0">
              <a:solidFill>
                <a:srgbClr val="1C1C1C"/>
              </a:solidFill>
              <a:effectLst/>
              <a:latin typeface="Arial" panose="020B0604020202020204" pitchFamily="34" charset="0"/>
              <a:ea typeface="Aharoni" panose="02000000000000000000" pitchFamily="2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Outdoor Fitness</a:t>
            </a:r>
          </a:p>
          <a:p>
            <a:pPr algn="ctr"/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Jogging, hiking trails and golf course. </a:t>
            </a:r>
          </a:p>
          <a:p>
            <a:pPr algn="ctr"/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ea typeface="Aharoni" panose="02000000000000000000" pitchFamily="2" charset="0"/>
                <a:cs typeface="Arial" panose="020B0604020202020204" pitchFamily="34" charset="0"/>
              </a:rPr>
              <a:t>Seven clay tennis and four paddle courts.</a:t>
            </a:r>
            <a:endParaRPr lang="en-US" dirty="0">
              <a:latin typeface="Arial" panose="020B0604020202020204" pitchFamily="34" charset="0"/>
              <a:ea typeface="Aharoni" panose="02000000000000000000" pitchFamily="2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6A3A17-1ADD-5D66-D38E-B56C7CB0ED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1620" y="395654"/>
            <a:ext cx="5174901" cy="2631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0965B6D-EBC9-1337-7CBD-CEB431D7C339}"/>
              </a:ext>
            </a:extLst>
          </p:cNvPr>
          <p:cNvSpPr txBox="1">
            <a:spLocks/>
          </p:cNvSpPr>
          <p:nvPr/>
        </p:nvSpPr>
        <p:spPr>
          <a:xfrm>
            <a:off x="2253849" y="6556551"/>
            <a:ext cx="3172348" cy="415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aramond" pitchFamily="18" charset="0"/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2022g)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E2F921C-B385-F803-0716-126FF7F15F23}"/>
              </a:ext>
            </a:extLst>
          </p:cNvPr>
          <p:cNvSpPr txBox="1">
            <a:spLocks/>
          </p:cNvSpPr>
          <p:nvPr/>
        </p:nvSpPr>
        <p:spPr>
          <a:xfrm>
            <a:off x="7945727" y="6515729"/>
            <a:ext cx="2886602" cy="3461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aramond" pitchFamily="18" charset="0"/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2022h)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6AC9EB9-E45E-E402-FA30-6C87F70428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186" y="395654"/>
            <a:ext cx="4344207" cy="26314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93C3AB0-529C-E9AC-168E-37E299EFB982}"/>
              </a:ext>
            </a:extLst>
          </p:cNvPr>
          <p:cNvSpPr txBox="1"/>
          <p:nvPr/>
        </p:nvSpPr>
        <p:spPr>
          <a:xfrm>
            <a:off x="1136091" y="3261946"/>
            <a:ext cx="4184302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7F6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Luxury Spa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Spa and Restorative Retreats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Bali,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Arizona,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Istanbul,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All over the world</a:t>
            </a:r>
          </a:p>
          <a:p>
            <a:pPr algn="l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59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FFDD6D7-E15E-45B2-8E57-B524DCCF8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6A155833-C900-D449-DFD6-F96CA625D2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t="10287" r="9091"/>
          <a:stretch/>
        </p:blipFill>
        <p:spPr>
          <a:xfrm>
            <a:off x="-766186" y="0"/>
            <a:ext cx="13897719" cy="7817455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EEE183A-3885-48A5-9148-CD66C3258C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alpha val="9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7B0CD-4FEA-7A50-976A-604F48F96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4"/>
            <a:ext cx="6281928" cy="174650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BF9000"/>
                </a:solidFill>
                <a:latin typeface="Arial" panose="020B0604020202020204" pitchFamily="34" charset="0"/>
                <a:ea typeface="Brush Script MT" panose="02000000000000000000" pitchFamily="2" charset="0"/>
                <a:cs typeface="Arial" panose="020B0604020202020204" pitchFamily="34" charset="0"/>
              </a:rPr>
              <a:t>Gold Standards</a:t>
            </a:r>
            <a:endParaRPr lang="en-US" dirty="0">
              <a:solidFill>
                <a:srgbClr val="BF9000"/>
              </a:solidFill>
              <a:latin typeface="Arial" panose="020B0604020202020204" pitchFamily="34" charset="0"/>
              <a:ea typeface="Brush Script MT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30CE2-2BE0-24ED-EF8E-8284F8FA4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9098"/>
            <a:ext cx="6281928" cy="364594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1C1C1C"/>
                </a:solidFill>
                <a:latin typeface="proxima-nova"/>
              </a:rPr>
              <a:t>With 100 years of history, </a:t>
            </a:r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The Ritz-Carlton has been recognized with numerous awards for being the gold standard of hospitality. </a:t>
            </a:r>
            <a:r>
              <a:rPr lang="en-GB" dirty="0">
                <a:solidFill>
                  <a:srgbClr val="1C1C1C"/>
                </a:solidFill>
                <a:latin typeface="proxima-nova"/>
              </a:rPr>
              <a:t>T</a:t>
            </a:r>
            <a:r>
              <a:rPr lang="en-GB" b="0" i="0" dirty="0">
                <a:solidFill>
                  <a:srgbClr val="1C1C1C"/>
                </a:solidFill>
                <a:effectLst/>
                <a:latin typeface="proxima-nova"/>
              </a:rPr>
              <a:t>hey encompass the values and philosophy by which we operate and include:</a:t>
            </a:r>
          </a:p>
          <a:p>
            <a:pPr algn="ctr"/>
            <a:r>
              <a:rPr lang="en-GB" b="0" i="0" u="none" strike="noStrike" dirty="0">
                <a:solidFill>
                  <a:srgbClr val="BF9000"/>
                </a:solidFill>
                <a:effectLst/>
                <a:latin typeface="inheri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Credo</a:t>
            </a:r>
            <a:endParaRPr lang="en-GB" b="0" i="0" dirty="0">
              <a:solidFill>
                <a:srgbClr val="BF9000"/>
              </a:solidFill>
              <a:effectLst/>
              <a:latin typeface="inherit"/>
            </a:endParaRPr>
          </a:p>
          <a:p>
            <a:pPr algn="ctr"/>
            <a:r>
              <a:rPr lang="en-GB" b="0" i="0" dirty="0">
                <a:solidFill>
                  <a:srgbClr val="BF9000"/>
                </a:solidFill>
                <a:effectLst/>
                <a:latin typeface="inherit"/>
              </a:rPr>
              <a:t> </a:t>
            </a:r>
            <a:r>
              <a:rPr lang="en-GB" b="0" i="0" u="none" strike="noStrike" dirty="0">
                <a:solidFill>
                  <a:srgbClr val="BF9000"/>
                </a:solidFill>
                <a:effectLst/>
                <a:latin typeface="inheri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Motto</a:t>
            </a:r>
            <a:endParaRPr lang="en-GB" b="0" i="0" dirty="0">
              <a:solidFill>
                <a:srgbClr val="BF9000"/>
              </a:solidFill>
              <a:effectLst/>
              <a:latin typeface="inherit"/>
            </a:endParaRPr>
          </a:p>
          <a:p>
            <a:pPr algn="ctr"/>
            <a:r>
              <a:rPr lang="en-GB" b="0" i="0" dirty="0">
                <a:solidFill>
                  <a:srgbClr val="BF9000"/>
                </a:solidFill>
                <a:effectLst/>
                <a:latin typeface="inherit"/>
              </a:rPr>
              <a:t> </a:t>
            </a:r>
            <a:r>
              <a:rPr lang="en-GB" b="0" i="0" u="none" strike="noStrike" dirty="0">
                <a:solidFill>
                  <a:srgbClr val="BF9000"/>
                </a:solidFill>
                <a:effectLst/>
                <a:latin typeface="inheri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Three Steps of Service</a:t>
            </a:r>
            <a:endParaRPr lang="en-GB" b="0" i="0" dirty="0">
              <a:solidFill>
                <a:srgbClr val="BF9000"/>
              </a:solidFill>
              <a:effectLst/>
              <a:latin typeface="inherit"/>
            </a:endParaRPr>
          </a:p>
          <a:p>
            <a:pPr algn="ctr"/>
            <a:r>
              <a:rPr lang="en-GB" b="0" i="0" dirty="0">
                <a:solidFill>
                  <a:srgbClr val="BF9000"/>
                </a:solidFill>
                <a:effectLst/>
                <a:latin typeface="inherit"/>
              </a:rPr>
              <a:t> </a:t>
            </a:r>
            <a:r>
              <a:rPr lang="en-GB" b="0" i="0" u="none" strike="noStrike" dirty="0">
                <a:solidFill>
                  <a:srgbClr val="BF9000"/>
                </a:solidFill>
                <a:effectLst/>
                <a:latin typeface="inheri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Service Values</a:t>
            </a:r>
            <a:endParaRPr lang="en-GB" b="0" i="0" dirty="0">
              <a:solidFill>
                <a:srgbClr val="BF9000"/>
              </a:solidFill>
              <a:effectLst/>
              <a:latin typeface="inherit"/>
            </a:endParaRPr>
          </a:p>
          <a:p>
            <a:pPr algn="ctr"/>
            <a:r>
              <a:rPr lang="en-GB" b="0" i="0" dirty="0">
                <a:solidFill>
                  <a:srgbClr val="BF9000"/>
                </a:solidFill>
                <a:effectLst/>
                <a:latin typeface="inherit"/>
              </a:rPr>
              <a:t> </a:t>
            </a:r>
            <a:r>
              <a:rPr lang="en-GB" b="0" i="0" u="none" strike="noStrike" dirty="0">
                <a:solidFill>
                  <a:srgbClr val="BF9000"/>
                </a:solidFill>
                <a:effectLst/>
                <a:latin typeface="inheri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6th Diamond</a:t>
            </a:r>
            <a:endParaRPr lang="en-GB" b="0" i="0" dirty="0">
              <a:solidFill>
                <a:srgbClr val="BF9000"/>
              </a:solidFill>
              <a:effectLst/>
              <a:latin typeface="inherit"/>
            </a:endParaRPr>
          </a:p>
          <a:p>
            <a:pPr algn="ctr"/>
            <a:r>
              <a:rPr lang="en-GB" b="0" i="0" dirty="0">
                <a:solidFill>
                  <a:srgbClr val="BF9000"/>
                </a:solidFill>
                <a:effectLst/>
                <a:latin typeface="inherit"/>
              </a:rPr>
              <a:t> </a:t>
            </a:r>
            <a:r>
              <a:rPr lang="en-GB" b="0" i="0" u="none" strike="noStrike" dirty="0">
                <a:solidFill>
                  <a:srgbClr val="BF9000"/>
                </a:solidFill>
                <a:effectLst/>
                <a:latin typeface="inheri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Employee Promise</a:t>
            </a:r>
            <a:endParaRPr lang="en-GB" b="0" i="0" dirty="0">
              <a:solidFill>
                <a:srgbClr val="BF9000"/>
              </a:solidFill>
              <a:effectLst/>
              <a:latin typeface="inherit"/>
            </a:endParaRPr>
          </a:p>
          <a:p>
            <a:pPr marL="0" indent="0">
              <a:buNone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35DF7A-D805-B91E-83C8-ABB7C3BAF24D}"/>
              </a:ext>
            </a:extLst>
          </p:cNvPr>
          <p:cNvSpPr txBox="1"/>
          <p:nvPr/>
        </p:nvSpPr>
        <p:spPr>
          <a:xfrm>
            <a:off x="5800700" y="6360879"/>
            <a:ext cx="250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2022f)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9472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C7ABCBA-7411-94BD-4752-9DA6B9844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9118" y="426300"/>
            <a:ext cx="10426002" cy="58790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Credo</a:t>
            </a:r>
          </a:p>
          <a:p>
            <a:r>
              <a:rPr lang="en-GB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enuine care and comfort of their guests is their highest mission.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Providing the finest personal service and facilities for their guests to enjoy on a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refined ambience.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Ritz-Carlton experience enlivens the senses, well-being, and fulfils needs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their guests.</a:t>
            </a:r>
          </a:p>
          <a:p>
            <a:pPr marL="0" indent="0">
              <a:buNone/>
            </a:pPr>
            <a:endParaRPr lang="en-GB" b="0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Motto</a:t>
            </a:r>
          </a:p>
          <a:p>
            <a:r>
              <a:rPr lang="en-GB" b="0" i="1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"We are Ladies and Gentlemen serving Ladies and Gentlemen."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motto exemplifies the anticipatory service provided by all staff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members.</a:t>
            </a:r>
          </a:p>
          <a:p>
            <a:pPr marL="0" indent="0">
              <a:buNone/>
            </a:pPr>
            <a:endParaRPr lang="en-GB" b="0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Three Steps Of Service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warm and sincere greeting.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the guest's name. Anticipation and fulfillment of each guest's needs.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Fond farewell. Give a warm good-bye and use the guest's name.</a:t>
            </a:r>
          </a:p>
          <a:p>
            <a:endParaRPr lang="en-GB" b="0" i="0" dirty="0">
              <a:solidFill>
                <a:srgbClr val="1C1C1C"/>
              </a:solidFill>
              <a:effectLst/>
              <a:latin typeface="proxima-nova"/>
            </a:endParaRPr>
          </a:p>
          <a:p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67AF8761-E7DB-70AC-F062-E14706864D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6431" y="273041"/>
            <a:ext cx="1779704" cy="28510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2C05A8B2-ACD3-B52F-6621-761721C174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8838" y="2346244"/>
            <a:ext cx="1826578" cy="29040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45E22D1D-458D-6A26-A878-57F0AA11F2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11168" y="3616529"/>
            <a:ext cx="1710808" cy="2688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F25BAB-0F11-545E-89D9-66D516095C90}"/>
              </a:ext>
            </a:extLst>
          </p:cNvPr>
          <p:cNvSpPr txBox="1"/>
          <p:nvPr/>
        </p:nvSpPr>
        <p:spPr>
          <a:xfrm>
            <a:off x="9943053" y="6330458"/>
            <a:ext cx="250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2022f)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8818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AE5458-EA29-1B70-B50A-CD1213739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8201" y="766185"/>
            <a:ext cx="10765134" cy="56835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100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 Values: I Am Proud To Be Ritz-Carlton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build strong relationships and create Ritz-Carlton guests for life.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am always responsive to the expressed and unexpressed wishes and needs of our guests.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am empowered to create unique, memorable and personal experiences for our guests.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have the opportunity to continuously learn and grow.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am proud of my professional appearance, language and behaviour.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 protect the privacy and security of our guests,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 many others.</a:t>
            </a:r>
          </a:p>
          <a:p>
            <a:pPr marL="0" indent="0">
              <a:buNone/>
            </a:pPr>
            <a:endParaRPr lang="en-GB" b="0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0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Employee Promise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 The Ritz-Carlton, our Ladies and Gentlemen are the most important resource in our service commitment to our guests.</a:t>
            </a: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Trust, honesty, respect, integrity and commitment</a:t>
            </a:r>
            <a:r>
              <a:rPr lang="en-GB" dirty="0">
                <a:solidFill>
                  <a:srgbClr val="1C1C1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endParaRPr lang="en-GB" b="0" i="0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1C1C1C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Work environment where diversity is valued, quality of life is enhanced, individual aspirations are fulfilled, and The Ritz-Carlton Mystique is strengthened.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4F5FF4DE-3C85-8FAC-4FA8-77A1799EB6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5635" y="1704117"/>
            <a:ext cx="1940502" cy="30939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013890-A107-1A6F-AF86-98DE09B7B342}"/>
              </a:ext>
            </a:extLst>
          </p:cNvPr>
          <p:cNvSpPr txBox="1"/>
          <p:nvPr/>
        </p:nvSpPr>
        <p:spPr>
          <a:xfrm>
            <a:off x="9811168" y="6224603"/>
            <a:ext cx="250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2022f)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0224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65B2778-6678-45B6-9A79-C0910CFCA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76A97-6829-A470-C66F-F1F55F5AA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71972"/>
            <a:ext cx="7652977" cy="1329396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7F6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Exceed/meet guest </a:t>
            </a:r>
            <a:br>
              <a:rPr lang="en-GB" sz="4000" dirty="0">
                <a:solidFill>
                  <a:srgbClr val="7F6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7F6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  <a:endParaRPr lang="en-US" sz="4000" dirty="0">
              <a:solidFill>
                <a:srgbClr val="7F6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0DE94-78B1-248A-9A62-5DEDC0140F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636" y="1934466"/>
            <a:ext cx="6171981" cy="388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6th Diamond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Mystique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Emotional Engagement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Functional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i="0" dirty="0">
                <a:solidFill>
                  <a:srgbClr val="7F6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$2,000 Rule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Ritz-Carlton employees can spend up to $2,000 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 incident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not per year, to rescue a guest experience without asking for a manager. </a:t>
            </a:r>
            <a:endParaRPr lang="en-GB" b="1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2C57F61-3F6E-4BE5-B964-003AA9B35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7370" y="0"/>
            <a:ext cx="4354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6E50F09-7653-8F97-FE16-24CE68701F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9528" y="1770177"/>
            <a:ext cx="3318836" cy="33188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6D9559-E04D-9B74-C093-239C3D19F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1705" y="5183913"/>
            <a:ext cx="2995665" cy="15727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916DF29-7817-79FE-0A34-75B0F1156BC3}"/>
              </a:ext>
            </a:extLst>
          </p:cNvPr>
          <p:cNvSpPr txBox="1"/>
          <p:nvPr/>
        </p:nvSpPr>
        <p:spPr>
          <a:xfrm>
            <a:off x="5813092" y="6585240"/>
            <a:ext cx="250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Toporek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2012)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ACC23A9-31ED-1C44-2026-B40AA53DCE3B}"/>
              </a:ext>
            </a:extLst>
          </p:cNvPr>
          <p:cNvSpPr txBox="1"/>
          <p:nvPr/>
        </p:nvSpPr>
        <p:spPr>
          <a:xfrm>
            <a:off x="1772486" y="3402757"/>
            <a:ext cx="25064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(The Ritz-Carlton 2022f)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6567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49DA0-1428-3C1D-4204-42075B86C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750" y="828234"/>
            <a:ext cx="10058400" cy="524473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>
                <a:solidFill>
                  <a:srgbClr val="7F6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and function of guest service in the hospitality industry</a:t>
            </a:r>
          </a:p>
          <a:p>
            <a:pPr marL="0" indent="0">
              <a:buNone/>
            </a:pPr>
            <a:endParaRPr lang="en-GB" sz="2000" b="1" dirty="0">
              <a:solidFill>
                <a:srgbClr val="7F6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0" i="0" dirty="0">
                <a:solidFill>
                  <a:srgbClr val="18233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to be available and present for guests before, during and after their stay. </a:t>
            </a:r>
          </a:p>
          <a:p>
            <a:pPr algn="just"/>
            <a:r>
              <a:rPr lang="en-GB" sz="2000" b="0" i="0" dirty="0">
                <a:solidFill>
                  <a:srgbClr val="18233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Providing information, advice or helping guests feel comfortable and confident.</a:t>
            </a:r>
          </a:p>
          <a:p>
            <a:pPr algn="just"/>
            <a:r>
              <a:rPr lang="en-GB" sz="2000" b="0" i="0" dirty="0">
                <a:solidFill>
                  <a:srgbClr val="18233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a positive experience to the guests.</a:t>
            </a:r>
          </a:p>
          <a:p>
            <a:pPr algn="just"/>
            <a:r>
              <a:rPr lang="en-GB" sz="2000" b="0" i="0" dirty="0">
                <a:solidFill>
                  <a:srgbClr val="18233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can also educate your employees on the importance of providing excellent service and being welcoming for your customers through training.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0" i="0" dirty="0">
                <a:solidFill>
                  <a:srgbClr val="18233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Providing responsive, efficient and quality 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service.</a:t>
            </a:r>
            <a:endParaRPr lang="en-GB" sz="2000" u="none" strike="noStrik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b="0" i="0" dirty="0">
                <a:solidFill>
                  <a:srgbClr val="18233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excellent customer service will improve the relationship between your guests and your establishment.</a:t>
            </a:r>
          </a:p>
          <a:p>
            <a:pPr algn="just"/>
            <a:r>
              <a:rPr lang="en-GB" sz="2000" b="0" i="0" dirty="0">
                <a:solidFill>
                  <a:srgbClr val="18233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Satisfied guest are more likely to come back and be loyal to your hotel, as they will become true brand ambassadors.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B4609A-9663-B65F-5F41-69A667C24B49}"/>
              </a:ext>
            </a:extLst>
          </p:cNvPr>
          <p:cNvSpPr txBox="1"/>
          <p:nvPr/>
        </p:nvSpPr>
        <p:spPr>
          <a:xfrm>
            <a:off x="9482504" y="607297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Daoust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713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49763-C4CD-BB0E-ED20-8611D848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7F6000"/>
                </a:solidFill>
              </a:rPr>
              <a:t>Importance of hospitality</a:t>
            </a:r>
            <a:endParaRPr lang="en-US" b="1" dirty="0">
              <a:solidFill>
                <a:srgbClr val="7F6000"/>
              </a:solidFill>
            </a:endParaRPr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8" name="Rectangle 13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18219A-D99E-E975-3DDC-3F9548AD3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714" y="1369088"/>
            <a:ext cx="4958781" cy="418890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191DF-C1D8-C37C-F98A-D29F76B91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2928" y="2507518"/>
            <a:ext cx="4957554" cy="349612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importance of hospitality </a:t>
            </a:r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generates revenue for local economies directly when tourists visit and spend money in hotels, restaurants, and entertainment venues. It helps to boost the economy indirectly.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generates Income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generates employment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a source of foreign exchange earnings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Developing Infrastructure</a:t>
            </a:r>
          </a:p>
          <a:p>
            <a:pPr>
              <a:lnSpc>
                <a:spcPct val="90000"/>
              </a:lnSpc>
            </a:pPr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Increases government revenue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Hotels are definitely one of the fastest-growing sectors in the tourism sector and it is the main source as accommodation is the key part and important aspect in the development of any country. </a:t>
            </a:r>
          </a:p>
          <a:p>
            <a:pPr>
              <a:lnSpc>
                <a:spcPct val="90000"/>
              </a:lnSpc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8EB9BE-79B0-F882-DE8A-17C962A1ADB0}"/>
              </a:ext>
            </a:extLst>
          </p:cNvPr>
          <p:cNvSpPr txBox="1"/>
          <p:nvPr/>
        </p:nvSpPr>
        <p:spPr>
          <a:xfrm>
            <a:off x="9806039" y="6227966"/>
            <a:ext cx="26006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(Hotelier, 2020)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33741C-8CA8-2CAD-B1A3-50A17204FC0C}"/>
              </a:ext>
            </a:extLst>
          </p:cNvPr>
          <p:cNvSpPr txBox="1"/>
          <p:nvPr/>
        </p:nvSpPr>
        <p:spPr>
          <a:xfrm>
            <a:off x="727654" y="5894287"/>
            <a:ext cx="26006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Rana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493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3">
            <a:extLst>
              <a:ext uri="{FF2B5EF4-FFF2-40B4-BE49-F238E27FC236}">
                <a16:creationId xmlns:a16="http://schemas.microsoft.com/office/drawing/2014/main" id="{565B2778-6678-45B6-9A79-C0910CFCA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15B7C-8F69-09F8-2741-961FFCE91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GB" sz="4700" b="1" dirty="0">
                <a:solidFill>
                  <a:srgbClr val="7F6000"/>
                </a:solidFill>
              </a:rPr>
              <a:t>How meet/exceed guest expectations</a:t>
            </a:r>
            <a:endParaRPr lang="en-US" sz="4700" b="1" dirty="0">
              <a:solidFill>
                <a:srgbClr val="7F6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C0AB2-2B76-6381-BE83-96D0BB727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/>
          </a:bodyPr>
          <a:lstStyle/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 a good listener;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Identify and anticipate needs;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Make customers feel important and appreciated;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 the power of “Yes”;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Say you’re sorry;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 above and beyond the basics;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Get feedback from your customers;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Always be polite and appreciative;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 your staff well;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Have help available precisely when they need it.</a:t>
            </a:r>
          </a:p>
          <a:p>
            <a:pPr>
              <a:lnSpc>
                <a:spcPct val="90000"/>
              </a:lnSpc>
            </a:pPr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2C57F61-3F6E-4BE5-B964-003AA9B35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7370" y="0"/>
            <a:ext cx="4354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3F62EBD-F639-CA52-D450-58592331A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9528" y="1897825"/>
            <a:ext cx="3318836" cy="306354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EA426BC-71E7-1A03-BB89-6E6A4D334F8A}"/>
              </a:ext>
            </a:extLst>
          </p:cNvPr>
          <p:cNvSpPr txBox="1"/>
          <p:nvPr/>
        </p:nvSpPr>
        <p:spPr>
          <a:xfrm>
            <a:off x="10830360" y="6519446"/>
            <a:ext cx="1828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(Baker, 2020)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906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8CEA4-17FA-FA34-299E-9CF000D55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7F6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b="1" dirty="0">
              <a:solidFill>
                <a:srgbClr val="7F6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6E24C-29B4-FEDA-2010-BC2D701D26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 fontAlgn="base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</a:rPr>
              <a:t>The hospitality industry is important for a wide range of reasons. </a:t>
            </a:r>
          </a:p>
          <a:p>
            <a:pPr marL="0" indent="0" algn="just" fontAlgn="base">
              <a:buNone/>
            </a:pPr>
            <a:r>
              <a:rPr lang="en-GB" sz="1800" b="0" i="0" dirty="0">
                <a:effectLst/>
                <a:latin typeface="arial" panose="020B0604020202020204" pitchFamily="34" charset="0"/>
              </a:rPr>
              <a:t>Many islands, communities would struggle if they were not supported by the money that comes in, as they</a:t>
            </a:r>
            <a:r>
              <a:rPr lang="en-GB" dirty="0">
                <a:latin typeface="arial" panose="020B0604020202020204" pitchFamily="34" charset="0"/>
              </a:rPr>
              <a:t> explore the surrenders.</a:t>
            </a:r>
            <a:r>
              <a:rPr lang="en-GB" dirty="0">
                <a:latin typeface="open sans" panose="02000000000000000000" pitchFamily="2" charset="0"/>
              </a:rPr>
              <a:t> </a:t>
            </a:r>
            <a:r>
              <a:rPr lang="en-GB" sz="1800" b="0" i="0" dirty="0">
                <a:effectLst/>
                <a:latin typeface="arial" panose="020B0604020202020204" pitchFamily="34" charset="0"/>
              </a:rPr>
              <a:t>Beyond all of that, not only the hospitality industry provides services for travellers but for the locals as well.</a:t>
            </a:r>
          </a:p>
          <a:p>
            <a:pPr marL="0" indent="0" algn="just" fontAlgn="base">
              <a:buNone/>
            </a:pP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important to meet and exceed the customer expectations because when a business fulfills them, it would boost the </a:t>
            </a:r>
            <a:r>
              <a:rPr lang="en-GB" sz="18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economy indirectly.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conclusion, t</a:t>
            </a:r>
            <a:r>
              <a:rPr lang="en-GB" sz="1800" b="0" i="0" dirty="0">
                <a:effectLst/>
                <a:latin typeface="arial" panose="020B0604020202020204" pitchFamily="34" charset="0"/>
              </a:rPr>
              <a:t>he hospitality industry supports local economies and create new jobs opportunities.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269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BA36B-4F09-2EA2-CB5F-19B63C7EF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9565612" cy="651131"/>
          </a:xfrm>
        </p:spPr>
        <p:txBody>
          <a:bodyPr>
            <a:normAutofit/>
          </a:bodyPr>
          <a:lstStyle/>
          <a:p>
            <a:r>
              <a:rPr lang="en-GB" sz="2200" b="1" dirty="0"/>
              <a:t>References: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A4B42-D117-BE25-B57F-9F0699CC4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558" y="1224644"/>
            <a:ext cx="10058400" cy="5243982"/>
          </a:xfrm>
        </p:spPr>
        <p:txBody>
          <a:bodyPr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Atlantic City (2023). The Atlantic experience.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https://www.atlanticcityexperience.org/?view=article&amp;id=179:ritz-carlton-hotel&amp;catid=10012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Baker, D. (2020). 6 Safety Leadership Attributes Most Effective in Changing 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https://leaderinfluence.net/category/exceeding-expectations/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Daoust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 (2021).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importance of customer service in the hospitality industry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https://hotello.com/en/customer-service-hotels/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fontAlgn="base"/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Gutzler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S. (2020). </a:t>
            </a:r>
            <a:r>
              <a:rPr lang="en-GB" sz="1400" i="0" cap="all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THE RITZ CARLTON DELIVERS EMOTIONAL INTELLIGENCE FOR EXCEPTIONAL CUSTOMER SERVICE.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https://www.stevegutzler.com/ritz-carlton-delivers-emotional-intelligence-exceptional-customer-service/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Hotelier, L. (2020). </a:t>
            </a:r>
            <a:r>
              <a:rPr lang="en-GB" sz="1400" i="0" cap="all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THE IMPORTANCE OF HOTEL INDUSTRY IN 21ST CENTURY.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https://www.hotelierlife.com/importance-of-hotel-industry/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Rana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 (2022). </a:t>
            </a:r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Customer Service in the Hotel Industry. Retrieved from: </a:t>
            </a:r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https://www.revechat.com/blog/customer-service-in-hotel-industry/amp/</a:t>
            </a:r>
            <a:r>
              <a:rPr lang="en-GB" sz="14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Boca Raton (2023). Iconic Landmark. Retrieved from: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https://www.thebocaraton.com/suites-rooms/cloister/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Hotel Company (2022a). The history of The Ritz-Carlton Hotel Company.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https://www.ritzcarlton.com/en/about/history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Hotel Company (2022b). Boston, Massachusetts.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https://www.ritzcarlton.com/en/hotels/boston#Hotel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Hotel Company (2022c). Philadelphia.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https://www.ritzcarlton.com/pt/hotels/philadelphia#HOTEL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0" i="0" cap="all" dirty="0">
              <a:solidFill>
                <a:srgbClr val="1C1C1C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52412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F6ACA-8055-8148-AB41-F8DAC6173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559" y="1343969"/>
            <a:ext cx="10058400" cy="5281664"/>
          </a:xfrm>
        </p:spPr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Hotel Company (2022d). Floral Seasons of the South workshop.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https://www.ritzcarlton.com/en/hotels/georgia/reynolds/area-activities/floral-seasons-south-workshop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Hotel Company (2022e). Restaurants overlooking lake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ogonee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https://www.ritzcarlton.com/en/hotels/georgia/reynolds/dining#LINGER%20LONGER%20STEAKHOUSE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Hotel Company (2022f). Gold Standards.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https://www.ritzcarlton.com/en/about/gold-standards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Hotel Company (2022g). </a:t>
            </a:r>
            <a:r>
              <a:rPr lang="en-GB" sz="1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Experience True Relaxation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https://www.journey.ritzcarlton.com/explore/spa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Ritz-Carlton Hotel Company (2022h). Fitness center. Retrieved from: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https://www.ritzcarlton.com/en/hotels/spain/abama/spa/fitness-center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Toporel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A. (2012). </a:t>
            </a:r>
            <a:r>
              <a:rPr lang="en-GB" sz="1400" i="0" cap="all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RITZ-CARLTON’S FAMOUS $2,000 RULE.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Retrieved from: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https://customersthatstick.com/blog/customer-loyalty/the-ritz-carltons-famous-2000-rule/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i="0" cap="all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Kwok, L. (2019).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Luxury vs. Millennials and Their Technology: The Ritz-Carlton. Retrieved from: 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https://www.linchikwok.net/2019/05/luxury-vs-millennials-and-their.html</a:t>
            </a:r>
            <a:r>
              <a:rPr lang="en-GB" sz="1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97E21E4-6450-1003-6CFB-B0039C3E8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9565612" cy="651131"/>
          </a:xfrm>
        </p:spPr>
        <p:txBody>
          <a:bodyPr>
            <a:normAutofit/>
          </a:bodyPr>
          <a:lstStyle/>
          <a:p>
            <a:r>
              <a:rPr lang="en-GB" sz="2200" b="1" dirty="0"/>
              <a:t>References: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45482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Savon</vt:lpstr>
      <vt:lpstr>PowerPoint Presentation</vt:lpstr>
      <vt:lpstr>PowerPoint Presentation</vt:lpstr>
      <vt:lpstr>PowerPoint Presentation</vt:lpstr>
      <vt:lpstr>PowerPoint Presentation</vt:lpstr>
      <vt:lpstr>Main Consumers:</vt:lpstr>
      <vt:lpstr>PowerPoint Presentation</vt:lpstr>
      <vt:lpstr>Gold Standards</vt:lpstr>
      <vt:lpstr>PowerPoint Presentation</vt:lpstr>
      <vt:lpstr>PowerPoint Presentation</vt:lpstr>
      <vt:lpstr>Exceed/meet guest  expectations</vt:lpstr>
      <vt:lpstr>PowerPoint Presentation</vt:lpstr>
      <vt:lpstr>Importance of hospitality</vt:lpstr>
      <vt:lpstr>How meet/exceed guest expectations</vt:lpstr>
      <vt:lpstr>Conclusion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Tatiana Gomes</dc:creator>
  <cp:lastModifiedBy>Tatiana Gomes</cp:lastModifiedBy>
  <cp:revision>17</cp:revision>
  <dcterms:created xsi:type="dcterms:W3CDTF">2023-01-31T22:40:42Z</dcterms:created>
  <dcterms:modified xsi:type="dcterms:W3CDTF">2023-02-10T13:32:16Z</dcterms:modified>
</cp:coreProperties>
</file>