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1"/>
  </p:notesMasterIdLst>
  <p:sldIdLst>
    <p:sldId id="293" r:id="rId5"/>
    <p:sldId id="296" r:id="rId6"/>
    <p:sldId id="298" r:id="rId7"/>
    <p:sldId id="299" r:id="rId8"/>
    <p:sldId id="300" r:id="rId9"/>
    <p:sldId id="30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506" autoAdjust="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9F4B5-08FA-4F86-8B3E-FA7D60BCEBEF}" type="datetimeFigureOut">
              <a:rPr lang="en-CA" smtClean="0"/>
              <a:t>2022-07-04</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7F16B-0D0F-4E80-BC31-FA7D011FDBAF}" type="slidenum">
              <a:rPr lang="en-CA" smtClean="0"/>
              <a:t>‹#›</a:t>
            </a:fld>
            <a:endParaRPr lang="en-CA"/>
          </a:p>
        </p:txBody>
      </p:sp>
    </p:spTree>
    <p:extLst>
      <p:ext uri="{BB962C8B-B14F-4D97-AF65-F5344CB8AC3E}">
        <p14:creationId xmlns:p14="http://schemas.microsoft.com/office/powerpoint/2010/main" val="3345544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organisation for developing the marketing plan Is Best Western Hotel. It is one of the leading hotel chains situated in the US. First the 4P was discussed. The products for the organisation were the hotels and hospitality services it offered. It offered prices based on mid-level and upper-level income employees. The organisation operates in more than 100 countries. It uses travel card discounts and conventional media such as TV and Newspaper to promote itself. </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CA" dirty="0"/>
          </a:p>
        </p:txBody>
      </p:sp>
      <p:sp>
        <p:nvSpPr>
          <p:cNvPr id="4" name="Slide Number Placeholder 3"/>
          <p:cNvSpPr>
            <a:spLocks noGrp="1"/>
          </p:cNvSpPr>
          <p:nvPr>
            <p:ph type="sldNum" sz="quarter" idx="5"/>
          </p:nvPr>
        </p:nvSpPr>
        <p:spPr/>
        <p:txBody>
          <a:bodyPr/>
          <a:lstStyle/>
          <a:p>
            <a:fld id="{7207F16B-0D0F-4E80-BC31-FA7D011FDBAF}" type="slidenum">
              <a:rPr lang="en-CA" smtClean="0"/>
              <a:t>2</a:t>
            </a:fld>
            <a:endParaRPr lang="en-CA"/>
          </a:p>
        </p:txBody>
      </p:sp>
    </p:spTree>
    <p:extLst>
      <p:ext uri="{BB962C8B-B14F-4D97-AF65-F5344CB8AC3E}">
        <p14:creationId xmlns:p14="http://schemas.microsoft.com/office/powerpoint/2010/main" val="3574562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SWOT analysis was then implemented. </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strengths that we found out were: </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Its various hotel in its chain, the price range they offered, and the discount services they had.</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As for weaknesses: </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hotel had no management control over member hotels and had fewer hotels compared to global competitors like Hilton and Premier Inn.</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opportunities found were:</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They could increase the use of innovation through which they could engage with more customers and increase their online presence.</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These threats were also found.</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organisation had tough competitors, and the organisation was targeted toward high inflation rates and covid.</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CA" dirty="0"/>
          </a:p>
        </p:txBody>
      </p:sp>
      <p:sp>
        <p:nvSpPr>
          <p:cNvPr id="4" name="Slide Number Placeholder 3"/>
          <p:cNvSpPr>
            <a:spLocks noGrp="1"/>
          </p:cNvSpPr>
          <p:nvPr>
            <p:ph type="sldNum" sz="quarter" idx="5"/>
          </p:nvPr>
        </p:nvSpPr>
        <p:spPr/>
        <p:txBody>
          <a:bodyPr/>
          <a:lstStyle/>
          <a:p>
            <a:fld id="{7207F16B-0D0F-4E80-BC31-FA7D011FDBAF}" type="slidenum">
              <a:rPr lang="en-CA" smtClean="0"/>
              <a:t>3</a:t>
            </a:fld>
            <a:endParaRPr lang="en-CA"/>
          </a:p>
        </p:txBody>
      </p:sp>
    </p:spTree>
    <p:extLst>
      <p:ext uri="{BB962C8B-B14F-4D97-AF65-F5344CB8AC3E}">
        <p14:creationId xmlns:p14="http://schemas.microsoft.com/office/powerpoint/2010/main" val="4055363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Through the Pestle Analysis these factors were found:</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Political: Political Instability affected the hospitality sector (Chiang, </a:t>
            </a:r>
            <a:r>
              <a:rPr lang="en-CA"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Zlateva</a:t>
            </a: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and Ivanov, 2020). </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Economical: Rising inflation directly impacts the hospitality industry (Partridge, 2022). </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Social: Social trends are another influencing factor.</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Technological: According to </a:t>
            </a:r>
            <a:r>
              <a:rPr lang="en-CA" sz="1800" dirty="0" err="1">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Ristova</a:t>
            </a: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and Dimitrov (2019), digital innovation can lead to positive impacts on the organisation.</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Legal: The organisation has to follow all laws and regulations of the country it is situated in.</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Organisation has to focus on new strategies to promote sustainability of the environment.</a:t>
            </a:r>
            <a:endParaRPr lang="en-CA"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CA" dirty="0"/>
          </a:p>
        </p:txBody>
      </p:sp>
      <p:sp>
        <p:nvSpPr>
          <p:cNvPr id="4" name="Slide Number Placeholder 3"/>
          <p:cNvSpPr>
            <a:spLocks noGrp="1"/>
          </p:cNvSpPr>
          <p:nvPr>
            <p:ph type="sldNum" sz="quarter" idx="5"/>
          </p:nvPr>
        </p:nvSpPr>
        <p:spPr/>
        <p:txBody>
          <a:bodyPr/>
          <a:lstStyle/>
          <a:p>
            <a:fld id="{7207F16B-0D0F-4E80-BC31-FA7D011FDBAF}" type="slidenum">
              <a:rPr lang="en-CA" smtClean="0"/>
              <a:t>4</a:t>
            </a:fld>
            <a:endParaRPr lang="en-CA"/>
          </a:p>
        </p:txBody>
      </p:sp>
    </p:spTree>
    <p:extLst>
      <p:ext uri="{BB962C8B-B14F-4D97-AF65-F5344CB8AC3E}">
        <p14:creationId xmlns:p14="http://schemas.microsoft.com/office/powerpoint/2010/main" val="39586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organisation implements Travel cards as a promotion through which it can retain customers and increase brand loyalty. The organisation can use social media to engage with customers. It would allow us to engage with the different communities as well as the target audience. </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CA"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The organisation can effectively use digital marketing to promote Covid guidelines as well as offer insight into their business and connect and engage with customers. They could also present the sanitation measures taken through which customer concern can be reduced. </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CA" dirty="0"/>
          </a:p>
        </p:txBody>
      </p:sp>
      <p:sp>
        <p:nvSpPr>
          <p:cNvPr id="4" name="Slide Number Placeholder 3"/>
          <p:cNvSpPr>
            <a:spLocks noGrp="1"/>
          </p:cNvSpPr>
          <p:nvPr>
            <p:ph type="sldNum" sz="quarter" idx="5"/>
          </p:nvPr>
        </p:nvSpPr>
        <p:spPr/>
        <p:txBody>
          <a:bodyPr/>
          <a:lstStyle/>
          <a:p>
            <a:fld id="{7207F16B-0D0F-4E80-BC31-FA7D011FDBAF}" type="slidenum">
              <a:rPr lang="en-CA" smtClean="0"/>
              <a:t>5</a:t>
            </a:fld>
            <a:endParaRPr lang="en-CA"/>
          </a:p>
        </p:txBody>
      </p:sp>
    </p:spTree>
    <p:extLst>
      <p:ext uri="{BB962C8B-B14F-4D97-AF65-F5344CB8AC3E}">
        <p14:creationId xmlns:p14="http://schemas.microsoft.com/office/powerpoint/2010/main" val="469622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7/4/2022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7/4/2022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7/4/2022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7/4/2022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7/4/2022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bin"/><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1986936"/>
            <a:ext cx="4775075" cy="1253221"/>
          </a:xfrm>
        </p:spPr>
        <p:txBody>
          <a:bodyPr>
            <a:normAutofit fontScale="90000"/>
          </a:bodyPr>
          <a:lstStyle/>
          <a:p>
            <a:r>
              <a:rPr lang="en-US" sz="4400" dirty="0">
                <a:solidFill>
                  <a:schemeClr val="tx1"/>
                </a:solidFill>
              </a:rPr>
              <a:t>Marketing Plan For Best Western</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240157"/>
            <a:ext cx="4775075" cy="1315487"/>
          </a:xfrm>
        </p:spPr>
        <p:txBody>
          <a:bodyPr>
            <a:normAutofit fontScale="92500" lnSpcReduction="20000"/>
          </a:bodyPr>
          <a:lstStyle/>
          <a:p>
            <a:pPr>
              <a:spcAft>
                <a:spcPts val="600"/>
              </a:spcAft>
            </a:pPr>
            <a:r>
              <a:rPr lang="en-US" dirty="0">
                <a:solidFill>
                  <a:schemeClr val="tx1"/>
                </a:solidFill>
              </a:rPr>
              <a:t>Andrei Munteanu</a:t>
            </a:r>
          </a:p>
          <a:p>
            <a:pPr>
              <a:spcAft>
                <a:spcPts val="600"/>
              </a:spcAft>
            </a:pPr>
            <a:r>
              <a:rPr lang="en-US" dirty="0">
                <a:solidFill>
                  <a:schemeClr val="tx1"/>
                </a:solidFill>
              </a:rPr>
              <a:t>2127116</a:t>
            </a:r>
          </a:p>
          <a:p>
            <a:pPr>
              <a:spcAft>
                <a:spcPts val="600"/>
              </a:spcAft>
            </a:pPr>
            <a:r>
              <a:rPr lang="en-US" dirty="0">
                <a:solidFill>
                  <a:schemeClr val="tx1"/>
                </a:solidFill>
              </a:rPr>
              <a:t> Marketing Essentials BMIH4005</a:t>
            </a:r>
          </a:p>
          <a:p>
            <a:pPr>
              <a:spcAft>
                <a:spcPts val="600"/>
              </a:spcAft>
            </a:pPr>
            <a:r>
              <a:rPr lang="en-US" dirty="0">
                <a:solidFill>
                  <a:schemeClr val="tx1"/>
                </a:solidFill>
              </a:rPr>
              <a:t>Ruth Taylor</a:t>
            </a:r>
          </a:p>
        </p:txBody>
      </p:sp>
      <p:pic>
        <p:nvPicPr>
          <p:cNvPr id="5" name="Picture 4">
            <a:extLst>
              <a:ext uri="{FF2B5EF4-FFF2-40B4-BE49-F238E27FC236}">
                <a16:creationId xmlns:a16="http://schemas.microsoft.com/office/drawing/2014/main" id="{A5E02843-0345-6BCD-2D84-B27CE7A8405E}"/>
              </a:ext>
            </a:extLst>
          </p:cNvPr>
          <p:cNvPicPr>
            <a:picLocks noChangeAspect="1"/>
          </p:cNvPicPr>
          <p:nvPr/>
        </p:nvPicPr>
        <p:blipFill>
          <a:blip r:embed="rId4"/>
          <a:stretch>
            <a:fillRect/>
          </a:stretch>
        </p:blipFill>
        <p:spPr>
          <a:xfrm>
            <a:off x="548640" y="2401166"/>
            <a:ext cx="4597808" cy="16779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7C15-21CE-685A-3B94-5CCE1ABB0A2C}"/>
              </a:ext>
            </a:extLst>
          </p:cNvPr>
          <p:cNvSpPr>
            <a:spLocks noGrp="1"/>
          </p:cNvSpPr>
          <p:nvPr>
            <p:ph type="title"/>
          </p:nvPr>
        </p:nvSpPr>
        <p:spPr/>
        <p:txBody>
          <a:bodyPr/>
          <a:lstStyle/>
          <a:p>
            <a:pPr algn="ctr"/>
            <a:r>
              <a:rPr lang="en-US" dirty="0"/>
              <a:t>Marketing Mix</a:t>
            </a:r>
          </a:p>
        </p:txBody>
      </p:sp>
      <p:sp>
        <p:nvSpPr>
          <p:cNvPr id="3" name="Content Placeholder 2">
            <a:extLst>
              <a:ext uri="{FF2B5EF4-FFF2-40B4-BE49-F238E27FC236}">
                <a16:creationId xmlns:a16="http://schemas.microsoft.com/office/drawing/2014/main" id="{A0D1EE11-5051-01EF-8A51-8AFCCD08AF11}"/>
              </a:ext>
            </a:extLst>
          </p:cNvPr>
          <p:cNvSpPr>
            <a:spLocks noGrp="1"/>
          </p:cNvSpPr>
          <p:nvPr>
            <p:ph sz="half" idx="1"/>
          </p:nvPr>
        </p:nvSpPr>
        <p:spPr/>
        <p:txBody>
          <a:bodyPr>
            <a:normAutofit fontScale="92500" lnSpcReduction="10000"/>
          </a:bodyPr>
          <a:lstStyle/>
          <a:p>
            <a:r>
              <a:rPr lang="en-US" dirty="0"/>
              <a:t>Name of Company: Best Western</a:t>
            </a:r>
          </a:p>
          <a:p>
            <a:r>
              <a:rPr lang="en-US" dirty="0"/>
              <a:t>Product: Hospitality Service, including Hotels and Resorts.</a:t>
            </a:r>
          </a:p>
          <a:p>
            <a:r>
              <a:rPr lang="en-US" dirty="0"/>
              <a:t>Price: Target Mid-level and upper-level income employees. Prices related to them and services.</a:t>
            </a:r>
          </a:p>
          <a:p>
            <a:r>
              <a:rPr lang="en-US" dirty="0"/>
              <a:t>Place: Based on over more than 100 countries and own more than 4000 hotels and resorts.</a:t>
            </a:r>
          </a:p>
          <a:p>
            <a:r>
              <a:rPr lang="en-US" dirty="0"/>
              <a:t>Promotion: Travel Cards, and Marketing Via Conventional Media such as TV, Newspapers.</a:t>
            </a:r>
          </a:p>
        </p:txBody>
      </p:sp>
      <p:pic>
        <p:nvPicPr>
          <p:cNvPr id="6" name="Content Placeholder 5">
            <a:extLst>
              <a:ext uri="{FF2B5EF4-FFF2-40B4-BE49-F238E27FC236}">
                <a16:creationId xmlns:a16="http://schemas.microsoft.com/office/drawing/2014/main" id="{F4129A8C-F05C-2619-B879-5C3AF1CE0C26}"/>
              </a:ext>
            </a:extLst>
          </p:cNvPr>
          <p:cNvPicPr>
            <a:picLocks noGrp="1" noChangeAspect="1"/>
          </p:cNvPicPr>
          <p:nvPr>
            <p:ph sz="half" idx="2"/>
          </p:nvPr>
        </p:nvPicPr>
        <p:blipFill>
          <a:blip r:embed="rId3"/>
          <a:stretch>
            <a:fillRect/>
          </a:stretch>
        </p:blipFill>
        <p:spPr>
          <a:xfrm>
            <a:off x="6762949" y="2103438"/>
            <a:ext cx="4060427" cy="3748087"/>
          </a:xfrm>
        </p:spPr>
      </p:pic>
    </p:spTree>
    <p:extLst>
      <p:ext uri="{BB962C8B-B14F-4D97-AF65-F5344CB8AC3E}">
        <p14:creationId xmlns:p14="http://schemas.microsoft.com/office/powerpoint/2010/main" val="1761510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FB6357-0473-BDE6-AD79-3254B3F3A456}"/>
              </a:ext>
            </a:extLst>
          </p:cNvPr>
          <p:cNvSpPr>
            <a:spLocks noGrp="1"/>
          </p:cNvSpPr>
          <p:nvPr>
            <p:ph type="title"/>
          </p:nvPr>
        </p:nvSpPr>
        <p:spPr/>
        <p:txBody>
          <a:bodyPr/>
          <a:lstStyle/>
          <a:p>
            <a:pPr algn="ctr"/>
            <a:r>
              <a:rPr lang="en-US" dirty="0"/>
              <a:t>SWOT Analysis</a:t>
            </a:r>
          </a:p>
        </p:txBody>
      </p:sp>
      <p:sp>
        <p:nvSpPr>
          <p:cNvPr id="5" name="Content Placeholder 4">
            <a:extLst>
              <a:ext uri="{FF2B5EF4-FFF2-40B4-BE49-F238E27FC236}">
                <a16:creationId xmlns:a16="http://schemas.microsoft.com/office/drawing/2014/main" id="{D2F49C06-A843-042F-9CD4-274BC008D6F3}"/>
              </a:ext>
            </a:extLst>
          </p:cNvPr>
          <p:cNvSpPr>
            <a:spLocks noGrp="1"/>
          </p:cNvSpPr>
          <p:nvPr>
            <p:ph sz="half" idx="1"/>
          </p:nvPr>
        </p:nvSpPr>
        <p:spPr>
          <a:xfrm>
            <a:off x="1066800" y="1554480"/>
            <a:ext cx="4663440" cy="4660926"/>
          </a:xfrm>
        </p:spPr>
        <p:txBody>
          <a:bodyPr>
            <a:normAutofit fontScale="85000" lnSpcReduction="20000"/>
          </a:bodyPr>
          <a:lstStyle/>
          <a:p>
            <a:r>
              <a:rPr lang="en-US" dirty="0"/>
              <a:t>Strengths</a:t>
            </a:r>
          </a:p>
          <a:p>
            <a:pPr marL="342900" indent="-342900">
              <a:buFont typeface="+mj-lt"/>
              <a:buAutoNum type="arabicPeriod"/>
            </a:pPr>
            <a:r>
              <a:rPr lang="en-US" dirty="0"/>
              <a:t>Various hotels.</a:t>
            </a:r>
          </a:p>
          <a:p>
            <a:pPr marL="342900" indent="-342900">
              <a:buFont typeface="+mj-lt"/>
              <a:buAutoNum type="arabicPeriod"/>
            </a:pPr>
            <a:r>
              <a:rPr lang="en-US" dirty="0"/>
              <a:t>Versatility</a:t>
            </a:r>
          </a:p>
          <a:p>
            <a:pPr marL="342900" indent="-342900">
              <a:buFont typeface="+mj-lt"/>
              <a:buAutoNum type="arabicPeriod"/>
            </a:pPr>
            <a:r>
              <a:rPr lang="en-US" dirty="0"/>
              <a:t>Discount services</a:t>
            </a:r>
          </a:p>
          <a:p>
            <a:r>
              <a:rPr lang="en-US" dirty="0"/>
              <a:t>Weaknesses</a:t>
            </a:r>
          </a:p>
          <a:p>
            <a:pPr marL="342900" indent="-342900">
              <a:buFont typeface="+mj-lt"/>
              <a:buAutoNum type="arabicPeriod"/>
            </a:pPr>
            <a:r>
              <a:rPr lang="en-US" dirty="0"/>
              <a:t>No control over management</a:t>
            </a:r>
          </a:p>
          <a:p>
            <a:pPr marL="342900" indent="-342900">
              <a:buFont typeface="+mj-lt"/>
              <a:buAutoNum type="arabicPeriod"/>
            </a:pPr>
            <a:r>
              <a:rPr lang="en-US" dirty="0"/>
              <a:t>Hotel chains are lower compared to competitor such as Premier Inn, and Hilton.</a:t>
            </a:r>
          </a:p>
          <a:p>
            <a:r>
              <a:rPr lang="en-US" dirty="0"/>
              <a:t>Opportunities</a:t>
            </a:r>
          </a:p>
          <a:p>
            <a:pPr marL="342900" indent="-342900">
              <a:buFont typeface="+mj-lt"/>
              <a:buAutoNum type="arabicPeriod"/>
            </a:pPr>
            <a:r>
              <a:rPr lang="en-US" dirty="0"/>
              <a:t>Increase engagement through digitalization.</a:t>
            </a:r>
          </a:p>
          <a:p>
            <a:pPr marL="342900" indent="-342900">
              <a:buFont typeface="+mj-lt"/>
              <a:buAutoNum type="arabicPeriod"/>
            </a:pPr>
            <a:r>
              <a:rPr lang="en-US" dirty="0"/>
              <a:t>Increase its online presence.</a:t>
            </a:r>
          </a:p>
          <a:p>
            <a:r>
              <a:rPr lang="en-US" dirty="0"/>
              <a:t>Threats</a:t>
            </a:r>
          </a:p>
          <a:p>
            <a:pPr marL="342900" indent="-342900">
              <a:buFont typeface="+mj-lt"/>
              <a:buAutoNum type="arabicPeriod"/>
            </a:pPr>
            <a:r>
              <a:rPr lang="en-US" dirty="0"/>
              <a:t>Tough competitors in the market.</a:t>
            </a:r>
          </a:p>
          <a:p>
            <a:pPr marL="342900" indent="-342900">
              <a:buFont typeface="+mj-lt"/>
              <a:buAutoNum type="arabicPeriod"/>
            </a:pPr>
            <a:r>
              <a:rPr lang="en-US" dirty="0"/>
              <a:t>Inflation and Covid </a:t>
            </a:r>
            <a:r>
              <a:rPr lang="en-US"/>
              <a:t>strains business. </a:t>
            </a:r>
            <a:endParaRPr lang="en-US" dirty="0"/>
          </a:p>
          <a:p>
            <a:endParaRPr lang="en-US" dirty="0"/>
          </a:p>
        </p:txBody>
      </p:sp>
      <p:pic>
        <p:nvPicPr>
          <p:cNvPr id="6" name="Content Placeholder 5">
            <a:extLst>
              <a:ext uri="{FF2B5EF4-FFF2-40B4-BE49-F238E27FC236}">
                <a16:creationId xmlns:a16="http://schemas.microsoft.com/office/drawing/2014/main" id="{4BE42100-4D1E-9D2F-B7FD-D1C40117D6CC}"/>
              </a:ext>
            </a:extLst>
          </p:cNvPr>
          <p:cNvPicPr>
            <a:picLocks noGrp="1" noChangeAspect="1"/>
          </p:cNvPicPr>
          <p:nvPr>
            <p:ph sz="half" idx="2"/>
          </p:nvPr>
        </p:nvPicPr>
        <p:blipFill>
          <a:blip r:embed="rId3"/>
          <a:stretch>
            <a:fillRect/>
          </a:stretch>
        </p:blipFill>
        <p:spPr>
          <a:xfrm>
            <a:off x="6919119" y="2103438"/>
            <a:ext cx="3748087" cy="3748087"/>
          </a:xfrm>
        </p:spPr>
      </p:pic>
    </p:spTree>
    <p:extLst>
      <p:ext uri="{BB962C8B-B14F-4D97-AF65-F5344CB8AC3E}">
        <p14:creationId xmlns:p14="http://schemas.microsoft.com/office/powerpoint/2010/main" val="202979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705AD38-E321-A5F4-B559-4F6CBDD15A93}"/>
              </a:ext>
            </a:extLst>
          </p:cNvPr>
          <p:cNvSpPr>
            <a:spLocks noGrp="1"/>
          </p:cNvSpPr>
          <p:nvPr>
            <p:ph type="title"/>
          </p:nvPr>
        </p:nvSpPr>
        <p:spPr/>
        <p:txBody>
          <a:bodyPr/>
          <a:lstStyle/>
          <a:p>
            <a:pPr algn="ctr"/>
            <a:r>
              <a:rPr lang="en-US" dirty="0"/>
              <a:t>PESTLE Analysis</a:t>
            </a:r>
            <a:endParaRPr lang="en-CA" dirty="0"/>
          </a:p>
        </p:txBody>
      </p:sp>
      <p:pic>
        <p:nvPicPr>
          <p:cNvPr id="9" name="Content Placeholder 8">
            <a:extLst>
              <a:ext uri="{FF2B5EF4-FFF2-40B4-BE49-F238E27FC236}">
                <a16:creationId xmlns:a16="http://schemas.microsoft.com/office/drawing/2014/main" id="{5BE33E41-0BC6-9433-2297-341D8C1181C6}"/>
              </a:ext>
            </a:extLst>
          </p:cNvPr>
          <p:cNvPicPr>
            <a:picLocks noGrp="1" noChangeAspect="1"/>
          </p:cNvPicPr>
          <p:nvPr>
            <p:ph idx="1"/>
          </p:nvPr>
        </p:nvPicPr>
        <p:blipFill>
          <a:blip r:embed="rId3"/>
          <a:stretch>
            <a:fillRect/>
          </a:stretch>
        </p:blipFill>
        <p:spPr>
          <a:xfrm>
            <a:off x="2043112" y="2632869"/>
            <a:ext cx="8105775" cy="2790825"/>
          </a:xfrm>
        </p:spPr>
      </p:pic>
    </p:spTree>
    <p:extLst>
      <p:ext uri="{BB962C8B-B14F-4D97-AF65-F5344CB8AC3E}">
        <p14:creationId xmlns:p14="http://schemas.microsoft.com/office/powerpoint/2010/main" val="328262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705A8-CBDF-A218-EE44-D46FADBCF054}"/>
              </a:ext>
            </a:extLst>
          </p:cNvPr>
          <p:cNvSpPr>
            <a:spLocks noGrp="1"/>
          </p:cNvSpPr>
          <p:nvPr>
            <p:ph type="title"/>
          </p:nvPr>
        </p:nvSpPr>
        <p:spPr/>
        <p:txBody>
          <a:bodyPr/>
          <a:lstStyle/>
          <a:p>
            <a:pPr algn="ctr"/>
            <a:r>
              <a:rPr lang="en-US" dirty="0"/>
              <a:t>Customer Value Engagement/ Digital Marketing</a:t>
            </a:r>
            <a:endParaRPr lang="en-CA" dirty="0"/>
          </a:p>
        </p:txBody>
      </p:sp>
      <p:sp>
        <p:nvSpPr>
          <p:cNvPr id="3" name="Content Placeholder 2">
            <a:extLst>
              <a:ext uri="{FF2B5EF4-FFF2-40B4-BE49-F238E27FC236}">
                <a16:creationId xmlns:a16="http://schemas.microsoft.com/office/drawing/2014/main" id="{90C52FBE-CAFD-88BD-2EC9-29DF66BD443B}"/>
              </a:ext>
            </a:extLst>
          </p:cNvPr>
          <p:cNvSpPr>
            <a:spLocks noGrp="1"/>
          </p:cNvSpPr>
          <p:nvPr>
            <p:ph sz="half" idx="1"/>
          </p:nvPr>
        </p:nvSpPr>
        <p:spPr/>
        <p:txBody>
          <a:bodyPr/>
          <a:lstStyle/>
          <a:p>
            <a:r>
              <a:rPr lang="en-US" dirty="0"/>
              <a:t>Customer Values Engagement</a:t>
            </a:r>
          </a:p>
          <a:p>
            <a:pPr marL="342900" indent="-342900">
              <a:buFont typeface="+mj-lt"/>
              <a:buAutoNum type="arabicPeriod"/>
            </a:pPr>
            <a:r>
              <a:rPr lang="en-US" dirty="0"/>
              <a:t>Use travel cards for customer retention.</a:t>
            </a:r>
          </a:p>
          <a:p>
            <a:pPr marL="342900" indent="-342900">
              <a:buFont typeface="+mj-lt"/>
              <a:buAutoNum type="arabicPeriod"/>
            </a:pPr>
            <a:r>
              <a:rPr lang="en-US" dirty="0"/>
              <a:t>Social Media for engaging with customers.</a:t>
            </a:r>
          </a:p>
          <a:p>
            <a:pPr marL="342900" indent="-342900">
              <a:buFont typeface="+mj-lt"/>
              <a:buAutoNum type="arabicPeriod"/>
            </a:pPr>
            <a:r>
              <a:rPr lang="en-US" dirty="0"/>
              <a:t>Connect with communities online.</a:t>
            </a:r>
          </a:p>
          <a:p>
            <a:r>
              <a:rPr lang="en-US" dirty="0"/>
              <a:t>Delivery Management</a:t>
            </a:r>
          </a:p>
          <a:p>
            <a:pPr marL="342900" indent="-342900">
              <a:buFont typeface="+mj-lt"/>
              <a:buAutoNum type="arabicPeriod"/>
            </a:pPr>
            <a:r>
              <a:rPr lang="en-US" dirty="0"/>
              <a:t>Offer Covid guidelines.</a:t>
            </a:r>
          </a:p>
          <a:p>
            <a:pPr marL="342900" indent="-342900">
              <a:buFont typeface="+mj-lt"/>
              <a:buAutoNum type="arabicPeriod"/>
            </a:pPr>
            <a:r>
              <a:rPr lang="en-US" dirty="0"/>
              <a:t>Showcase business and sanitary measures taken. </a:t>
            </a:r>
          </a:p>
        </p:txBody>
      </p:sp>
      <p:pic>
        <p:nvPicPr>
          <p:cNvPr id="6" name="Content Placeholder 5">
            <a:extLst>
              <a:ext uri="{FF2B5EF4-FFF2-40B4-BE49-F238E27FC236}">
                <a16:creationId xmlns:a16="http://schemas.microsoft.com/office/drawing/2014/main" id="{685817E5-B042-C284-F08B-F16370D29EA3}"/>
              </a:ext>
            </a:extLst>
          </p:cNvPr>
          <p:cNvPicPr>
            <a:picLocks noGrp="1" noChangeAspect="1"/>
          </p:cNvPicPr>
          <p:nvPr>
            <p:ph sz="half" idx="2"/>
          </p:nvPr>
        </p:nvPicPr>
        <p:blipFill>
          <a:blip r:embed="rId3"/>
          <a:stretch>
            <a:fillRect/>
          </a:stretch>
        </p:blipFill>
        <p:spPr>
          <a:xfrm>
            <a:off x="6461125" y="2422790"/>
            <a:ext cx="4664075" cy="3109383"/>
          </a:xfrm>
        </p:spPr>
      </p:pic>
    </p:spTree>
    <p:extLst>
      <p:ext uri="{BB962C8B-B14F-4D97-AF65-F5344CB8AC3E}">
        <p14:creationId xmlns:p14="http://schemas.microsoft.com/office/powerpoint/2010/main" val="712738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68F3A-9DA7-BBE3-BBF2-0776A0277033}"/>
              </a:ext>
            </a:extLst>
          </p:cNvPr>
          <p:cNvSpPr>
            <a:spLocks noGrp="1"/>
          </p:cNvSpPr>
          <p:nvPr>
            <p:ph type="title"/>
          </p:nvPr>
        </p:nvSpPr>
        <p:spPr/>
        <p:txBody>
          <a:bodyPr/>
          <a:lstStyle/>
          <a:p>
            <a:pPr algn="ctr"/>
            <a:r>
              <a:rPr lang="en-US" dirty="0"/>
              <a:t>References</a:t>
            </a:r>
            <a:endParaRPr lang="en-CA" dirty="0"/>
          </a:p>
        </p:txBody>
      </p:sp>
      <p:sp>
        <p:nvSpPr>
          <p:cNvPr id="3" name="Content Placeholder 2">
            <a:extLst>
              <a:ext uri="{FF2B5EF4-FFF2-40B4-BE49-F238E27FC236}">
                <a16:creationId xmlns:a16="http://schemas.microsoft.com/office/drawing/2014/main" id="{A4F8F508-5791-D224-6032-17EADB8709CD}"/>
              </a:ext>
            </a:extLst>
          </p:cNvPr>
          <p:cNvSpPr>
            <a:spLocks noGrp="1"/>
          </p:cNvSpPr>
          <p:nvPr>
            <p:ph idx="1"/>
          </p:nvPr>
        </p:nvSpPr>
        <p:spPr/>
        <p:txBody>
          <a:bodyPr>
            <a:normAutofit fontScale="92500" lnSpcReduction="20000"/>
          </a:bodyPr>
          <a:lstStyle/>
          <a:p>
            <a:pPr marL="457200" indent="-457200">
              <a:lnSpc>
                <a:spcPct val="115000"/>
              </a:lnSpc>
              <a:spcAft>
                <a:spcPts val="10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Chiang, 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Zlateva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and Ivanov, S., 2020. Political Instability and Its Impact on the Hospitality Industry in Honduras.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Yearbook of Varna University of Management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13, pp.389-404. Available at: &lt;https://papers.ssrn.com/sol3/papers.cfm?abstract_id=3824257&gt; [Accessed 28 June 2022].</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Partridge, J., 2022. Restaurants and hotels facing ‘terrifying’ 18% inflation, MPs told.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Guardian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p.19th June. Available at: &lt;https://www.theguardian.com/business/2021/oct/19/restaurants-and-hotels-facing-terrifying-18-inflation-mps-told&gt; [Accessed 28 June 2022].</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Ristova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and Dimitrov, N., 2019. Digitalisation in the hospitality industry - trends that might shape the next stay of guests.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Information Business and Management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11(3), pp.144-154. Available at: &lt;http://eprints.ugd.edu.mk/21976/&gt; [Accessed 28 June 2022].</a:t>
            </a:r>
            <a:endParaRPr lang="en-CA"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CA" dirty="0"/>
          </a:p>
        </p:txBody>
      </p:sp>
    </p:spTree>
    <p:extLst>
      <p:ext uri="{BB962C8B-B14F-4D97-AF65-F5344CB8AC3E}">
        <p14:creationId xmlns:p14="http://schemas.microsoft.com/office/powerpoint/2010/main" val="1512691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975FBC4-9D33-46BE-911D-419763BA9AF9}">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4F055B-D391-44D3-A87A-BCD07BD5A3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{FAF3F8ED-B30F-45D3-B7D0-A3D707BBC728}tf56219246_win32</Template>
  <TotalTime>113</TotalTime>
  <Words>769</Words>
  <Application>Microsoft Office PowerPoint</Application>
  <PresentationFormat>Widescreen</PresentationFormat>
  <Paragraphs>61</Paragraphs>
  <Slides>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Avenir Next LT Pro</vt:lpstr>
      <vt:lpstr>Avenir Next LT Pro Light</vt:lpstr>
      <vt:lpstr>Calibri</vt:lpstr>
      <vt:lpstr>Garamond</vt:lpstr>
      <vt:lpstr>Symbol</vt:lpstr>
      <vt:lpstr>Times New Roman</vt:lpstr>
      <vt:lpstr>SavonVTI</vt:lpstr>
      <vt:lpstr>Marketing Plan For Best Western</vt:lpstr>
      <vt:lpstr>Marketing Mix</vt:lpstr>
      <vt:lpstr>SWOT Analysis</vt:lpstr>
      <vt:lpstr>PESTLE Analysis</vt:lpstr>
      <vt:lpstr>Customer Value Engagement/ Digital Marketing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For Best Western</dc:title>
  <dc:creator>Dell</dc:creator>
  <cp:lastModifiedBy>andrei</cp:lastModifiedBy>
  <cp:revision>5</cp:revision>
  <dcterms:created xsi:type="dcterms:W3CDTF">2022-06-28T15:47:13Z</dcterms:created>
  <dcterms:modified xsi:type="dcterms:W3CDTF">2022-07-04T18:01:05Z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