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7" r:id="rId2"/>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30" d="100"/>
          <a:sy n="30" d="100"/>
        </p:scale>
        <p:origin x="1662" y="-163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6/2/2023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6/2/2023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6/2/2023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6/2/2023</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72" name="Rectangle 2071">
            <a:extLst>
              <a:ext uri="{FF2B5EF4-FFF2-40B4-BE49-F238E27FC236}">
                <a16:creationId xmlns:a16="http://schemas.microsoft.com/office/drawing/2014/main" id="{345DA66C-1C56-82CD-A179-C070B0A1577F}"/>
              </a:ext>
            </a:extLst>
          </p:cNvPr>
          <p:cNvSpPr/>
          <p:nvPr/>
        </p:nvSpPr>
        <p:spPr>
          <a:xfrm>
            <a:off x="348597" y="1854042"/>
            <a:ext cx="20688676" cy="28063549"/>
          </a:xfrm>
          <a:prstGeom prst="rect">
            <a:avLst/>
          </a:prstGeom>
          <a:noFill/>
          <a:ln w="38100">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sp>
        <p:nvSpPr>
          <p:cNvPr id="14" name="Text Box 5">
            <a:extLst>
              <a:ext uri="{FF2B5EF4-FFF2-40B4-BE49-F238E27FC236}">
                <a16:creationId xmlns:a16="http://schemas.microsoft.com/office/drawing/2014/main" id="{B3E86595-AF60-3E6A-ECAD-ED076BB44585}"/>
              </a:ext>
            </a:extLst>
          </p:cNvPr>
          <p:cNvSpPr txBox="1">
            <a:spLocks noChangeArrowheads="1"/>
          </p:cNvSpPr>
          <p:nvPr/>
        </p:nvSpPr>
        <p:spPr bwMode="auto">
          <a:xfrm>
            <a:off x="5391150" y="2221893"/>
            <a:ext cx="13136563" cy="4665641"/>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800" b="0" i="0" u="none" strike="noStrike" cap="none" normalizeH="0" baseline="0" dirty="0">
                <a:ln>
                  <a:noFill/>
                </a:ln>
                <a:solidFill>
                  <a:srgbClr val="000000"/>
                </a:solidFill>
                <a:effectLst/>
                <a:latin typeface="Arial" panose="020B0604020202020204" pitchFamily="34" charset="0"/>
              </a:rPr>
              <a:t>Improvement of customer satisfaction within FSG Tool and Die Limited</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4000" b="1" i="0" u="none" strike="noStrike" cap="none" normalizeH="0" baseline="0" dirty="0">
                <a:ln>
                  <a:noFill/>
                </a:ln>
                <a:solidFill>
                  <a:srgbClr val="000000"/>
                </a:solidFill>
                <a:effectLst/>
                <a:latin typeface="Arial" panose="020B0604020202020204" pitchFamily="34" charset="0"/>
              </a:rPr>
              <a:t>Harveer Singh (1912321)</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rgbClr val="000000"/>
                </a:solidFill>
                <a:effectLst/>
                <a:latin typeface="Arial" panose="020B0604020202020204" pitchFamily="34" charset="0"/>
              </a:rPr>
              <a:t>Chris Wyatt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0" i="0" u="none" strike="noStrike" cap="none" normalizeH="0" baseline="0" dirty="0">
                <a:ln>
                  <a:noFill/>
                </a:ln>
                <a:solidFill>
                  <a:srgbClr val="000000"/>
                </a:solidFill>
                <a:effectLst/>
                <a:latin typeface="Arial" panose="020B0604020202020204" pitchFamily="34" charset="0"/>
              </a:rPr>
              <a:t>University of Wales Trinity Saint David (Swansea)</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200" b="0" i="0" u="none" strike="noStrike" cap="none" normalizeH="0" baseline="0" dirty="0">
                <a:ln>
                  <a:noFill/>
                </a:ln>
                <a:solidFill>
                  <a:srgbClr val="000000"/>
                </a:solidFill>
                <a:effectLst/>
                <a:latin typeface="Arial" panose="020B0604020202020204" pitchFamily="34" charset="0"/>
              </a:rPr>
              <a:t>BEng (Hons) Advanced Manufacturing Operations</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054" name="Picture 6">
            <a:extLst>
              <a:ext uri="{FF2B5EF4-FFF2-40B4-BE49-F238E27FC236}">
                <a16:creationId xmlns:a16="http://schemas.microsoft.com/office/drawing/2014/main" id="{CEE54A61-1387-9405-5B8A-041AA3A9E21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96875" y="117475"/>
            <a:ext cx="20237450" cy="153670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sp>
        <p:nvSpPr>
          <p:cNvPr id="15" name="Text Box 7">
            <a:extLst>
              <a:ext uri="{FF2B5EF4-FFF2-40B4-BE49-F238E27FC236}">
                <a16:creationId xmlns:a16="http://schemas.microsoft.com/office/drawing/2014/main" id="{46B77CF9-3595-519C-6710-7140F08E7D7F}"/>
              </a:ext>
            </a:extLst>
          </p:cNvPr>
          <p:cNvSpPr txBox="1">
            <a:spLocks noChangeArrowheads="1"/>
          </p:cNvSpPr>
          <p:nvPr/>
        </p:nvSpPr>
        <p:spPr bwMode="auto">
          <a:xfrm>
            <a:off x="612775" y="6795521"/>
            <a:ext cx="19778663" cy="3243829"/>
          </a:xfrm>
          <a:prstGeom prst="rect">
            <a:avLst/>
          </a:prstGeom>
          <a:solidFill>
            <a:srgbClr val="FFFFFF"/>
          </a:solidFill>
          <a:ln w="31750" algn="ctr">
            <a:solidFill>
              <a:srgbClr val="00B0F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0000"/>
                </a:solidFill>
                <a:effectLst/>
                <a:latin typeface="Calibri" panose="020F0502020204030204" pitchFamily="34" charset="0"/>
              </a:rPr>
              <a:t>Introduction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1" i="0" u="none" strike="noStrike" cap="none" normalizeH="0" baseline="0" dirty="0">
              <a:ln>
                <a:noFill/>
              </a:ln>
              <a:solidFill>
                <a:srgbClr val="000000"/>
              </a:solidFill>
              <a:effectLst/>
              <a:latin typeface="Calibri" panose="020F050202020403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chemeClr val="tx1"/>
                </a:solidFill>
                <a:effectLst/>
                <a:latin typeface="Arial" panose="020B0604020202020204" pitchFamily="34" charset="0"/>
              </a:rPr>
              <a:t>This poster examines a project carried out based around customer satisfaction within FSG Tool and Die Limited. Various types of research were carried out, leading into how the areas for improvement were found. Documents within the company, as well as types of complaints were also studied. The voice of the customer was used when finding root causes. From here, potential solutions were considered to try and improve customer satisfaction. </a:t>
            </a:r>
            <a:endParaRPr kumimoji="0" lang="en-US" altLang="en-US" sz="2000" b="0" i="0" u="none" strike="noStrike" cap="none" normalizeH="0" baseline="0" dirty="0">
              <a:ln>
                <a:noFill/>
              </a:ln>
              <a:solidFill>
                <a:schemeClr val="tx1"/>
              </a:solidFill>
              <a:effectLst/>
              <a:latin typeface="Arial" panose="020B0604020202020204" pitchFamily="34" charset="0"/>
            </a:endParaRPr>
          </a:p>
        </p:txBody>
      </p:sp>
      <p:sp>
        <p:nvSpPr>
          <p:cNvPr id="16" name="Text Box 8">
            <a:extLst>
              <a:ext uri="{FF2B5EF4-FFF2-40B4-BE49-F238E27FC236}">
                <a16:creationId xmlns:a16="http://schemas.microsoft.com/office/drawing/2014/main" id="{57951A98-92A3-0FFA-9334-F9E09D3D24AA}"/>
              </a:ext>
            </a:extLst>
          </p:cNvPr>
          <p:cNvSpPr txBox="1">
            <a:spLocks noChangeArrowheads="1"/>
          </p:cNvSpPr>
          <p:nvPr/>
        </p:nvSpPr>
        <p:spPr bwMode="auto">
          <a:xfrm>
            <a:off x="587375" y="10814506"/>
            <a:ext cx="9251950" cy="4605925"/>
          </a:xfrm>
          <a:prstGeom prst="rect">
            <a:avLst/>
          </a:prstGeom>
          <a:solidFill>
            <a:srgbClr val="FFFFFF"/>
          </a:solidFill>
          <a:ln>
            <a:noFill/>
          </a:ln>
          <a:effectLst/>
          <a:extLst>
            <a:ext uri="{91240B29-F687-4F45-9708-019B960494DF}">
              <a14:hiddenLine xmlns:a14="http://schemas.microsoft.com/office/drawing/2010/main" w="31750" algn="ctr">
                <a:solidFill>
                  <a:srgbClr val="00B0F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0000"/>
                </a:solidFill>
                <a:effectLst/>
                <a:latin typeface="Calibri" panose="020F0502020204030204" pitchFamily="34" charset="0"/>
              </a:rPr>
              <a:t>Aims and objectives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rgbClr val="000000"/>
                </a:solidFill>
                <a:effectLst/>
                <a:latin typeface="Arial" panose="020B0604020202020204" pitchFamily="34" charset="0"/>
              </a:rPr>
              <a:t>It was found that there were customers who had returned an order often. This results in different types of cost towards a company, such as expense and reputation. The aims and objectives consisted of the following:</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514350" marR="0" lvl="0" indent="-514350" algn="l" defTabSz="914400" rtl="0" eaLnBrk="0" fontAlgn="base" latinLnBrk="0" hangingPunct="0">
              <a:lnSpc>
                <a:spcPct val="100000"/>
              </a:lnSpc>
              <a:spcBef>
                <a:spcPct val="0"/>
              </a:spcBef>
              <a:spcAft>
                <a:spcPct val="0"/>
              </a:spcAft>
              <a:buClrTx/>
              <a:buSzPts val="1200"/>
              <a:buFont typeface="+mj-lt"/>
              <a:buAutoNum type="arabicParenR"/>
              <a:tabLst/>
            </a:pPr>
            <a:r>
              <a:rPr kumimoji="0" lang="en-GB" altLang="en-US" sz="2800" b="0" i="0" u="none" strike="noStrike" cap="none" normalizeH="0" baseline="0" dirty="0">
                <a:ln>
                  <a:noFill/>
                </a:ln>
                <a:solidFill>
                  <a:srgbClr val="000000"/>
                </a:solidFill>
                <a:effectLst/>
                <a:latin typeface="Arial" panose="020B0604020202020204" pitchFamily="34" charset="0"/>
              </a:rPr>
              <a:t>Reduce the number of reworks by 10% per year </a:t>
            </a:r>
          </a:p>
          <a:p>
            <a:pPr marL="514350" marR="0" lvl="0" indent="-514350" algn="l" defTabSz="914400" rtl="0" eaLnBrk="0" fontAlgn="base" latinLnBrk="0" hangingPunct="0">
              <a:lnSpc>
                <a:spcPct val="100000"/>
              </a:lnSpc>
              <a:spcBef>
                <a:spcPct val="0"/>
              </a:spcBef>
              <a:spcAft>
                <a:spcPct val="0"/>
              </a:spcAft>
              <a:buClrTx/>
              <a:buSzPts val="1200"/>
              <a:buFont typeface="+mj-lt"/>
              <a:buAutoNum type="arabicParenR"/>
              <a:tabLst/>
            </a:pPr>
            <a:r>
              <a:rPr kumimoji="0" lang="en-GB" altLang="en-US" sz="2800" b="0" i="0" u="none" strike="noStrike" cap="none" normalizeH="0" baseline="0" dirty="0">
                <a:ln>
                  <a:noFill/>
                </a:ln>
                <a:solidFill>
                  <a:srgbClr val="000000"/>
                </a:solidFill>
                <a:effectLst/>
                <a:latin typeface="Arial" panose="020B0604020202020204" pitchFamily="34" charset="0"/>
              </a:rPr>
              <a:t>Reduce number of customer complaints </a:t>
            </a:r>
          </a:p>
          <a:p>
            <a:pPr marL="514350" marR="0" lvl="0" indent="-514350" algn="l" defTabSz="914400" rtl="0" eaLnBrk="0" fontAlgn="base" latinLnBrk="0" hangingPunct="0">
              <a:lnSpc>
                <a:spcPct val="100000"/>
              </a:lnSpc>
              <a:spcBef>
                <a:spcPct val="0"/>
              </a:spcBef>
              <a:spcAft>
                <a:spcPct val="0"/>
              </a:spcAft>
              <a:buClrTx/>
              <a:buSzPts val="1200"/>
              <a:buFont typeface="+mj-lt"/>
              <a:buAutoNum type="arabicParenR"/>
              <a:tabLst/>
            </a:pPr>
            <a:r>
              <a:rPr kumimoji="0" lang="en-GB" altLang="en-US" sz="2800" b="0" i="0" u="none" strike="noStrike" cap="none" normalizeH="0" baseline="0" dirty="0">
                <a:ln>
                  <a:noFill/>
                </a:ln>
                <a:solidFill>
                  <a:srgbClr val="000000"/>
                </a:solidFill>
                <a:effectLst/>
                <a:latin typeface="Arial" panose="020B0604020202020204" pitchFamily="34" charset="0"/>
              </a:rPr>
              <a:t>Increase quality of components dispatched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7" name="Text Box 9">
            <a:extLst>
              <a:ext uri="{FF2B5EF4-FFF2-40B4-BE49-F238E27FC236}">
                <a16:creationId xmlns:a16="http://schemas.microsoft.com/office/drawing/2014/main" id="{F0146E60-4D91-4F47-D3B4-F983666C15E8}"/>
              </a:ext>
            </a:extLst>
          </p:cNvPr>
          <p:cNvSpPr txBox="1">
            <a:spLocks noChangeArrowheads="1"/>
          </p:cNvSpPr>
          <p:nvPr/>
        </p:nvSpPr>
        <p:spPr bwMode="auto">
          <a:xfrm>
            <a:off x="612775" y="15930736"/>
            <a:ext cx="8232775" cy="6650341"/>
          </a:xfrm>
          <a:prstGeom prst="rect">
            <a:avLst/>
          </a:prstGeom>
          <a:solidFill>
            <a:srgbClr val="FFFFFF"/>
          </a:solidFill>
          <a:ln>
            <a:noFill/>
          </a:ln>
          <a:effectLst/>
          <a:extLst>
            <a:ext uri="{91240B29-F687-4F45-9708-019B960494DF}">
              <a14:hiddenLine xmlns:a14="http://schemas.microsoft.com/office/drawing/2010/main" w="31750" algn="ctr">
                <a:solidFill>
                  <a:srgbClr val="00B0F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0000"/>
                </a:solidFill>
                <a:effectLst/>
                <a:latin typeface="Calibri" panose="020F0502020204030204" pitchFamily="34" charset="0"/>
              </a:rPr>
              <a:t>Methodology</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rgbClr val="000000"/>
                </a:solidFill>
                <a:effectLst/>
                <a:latin typeface="Arial" panose="020B0604020202020204" pitchFamily="34" charset="0"/>
              </a:rPr>
              <a:t>The path of the project was identified through the means of a questionnaire being conducted by six     random customers.</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rgbClr val="000000"/>
                </a:solidFill>
                <a:effectLst/>
                <a:latin typeface="Arial" panose="020B0604020202020204" pitchFamily="34" charset="0"/>
              </a:rPr>
              <a:t>A continuous improvement approach was used.        Research was carried out in relation to root cause   analysis, moreover FMEA, Ishikawa and the five whys. The voice of the customer was retrieved through multiple documents.</a:t>
            </a: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2800" dirty="0">
              <a:solidFill>
                <a:srgbClr val="000000"/>
              </a:solidFill>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800" b="0" i="0" u="none" strike="noStrike" cap="none" normalizeH="0" baseline="0" dirty="0">
                <a:ln>
                  <a:noFill/>
                </a:ln>
                <a:solidFill>
                  <a:srgbClr val="000000"/>
                </a:solidFill>
                <a:effectLst/>
                <a:latin typeface="Arial" panose="020B0604020202020204" pitchFamily="34" charset="0"/>
              </a:rPr>
              <a:t>From conducting the root cause analysis, a solution was generated to resolve the systematic errors found.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18" name="Text Box 10">
            <a:extLst>
              <a:ext uri="{FF2B5EF4-FFF2-40B4-BE49-F238E27FC236}">
                <a16:creationId xmlns:a16="http://schemas.microsoft.com/office/drawing/2014/main" id="{73F55927-2B49-581B-8105-FE31AC66CBB3}"/>
              </a:ext>
            </a:extLst>
          </p:cNvPr>
          <p:cNvSpPr txBox="1">
            <a:spLocks noChangeArrowheads="1"/>
          </p:cNvSpPr>
          <p:nvPr/>
        </p:nvSpPr>
        <p:spPr bwMode="auto">
          <a:xfrm>
            <a:off x="12073058" y="22460657"/>
            <a:ext cx="8667750" cy="7210998"/>
          </a:xfrm>
          <a:prstGeom prst="rect">
            <a:avLst/>
          </a:prstGeom>
          <a:solidFill>
            <a:srgbClr val="FFFFFF"/>
          </a:solidFill>
          <a:ln w="31750" algn="ctr">
            <a:solidFill>
              <a:srgbClr val="00B0F0"/>
            </a:solidFill>
            <a:miter lim="800000"/>
            <a:headEnd/>
            <a:tailEnd/>
          </a:ln>
          <a:effectLst/>
          <a:extLs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3600" b="1" i="0" u="none" strike="noStrike" cap="none" normalizeH="0" baseline="0" dirty="0">
                <a:ln>
                  <a:noFill/>
                </a:ln>
                <a:solidFill>
                  <a:srgbClr val="000000"/>
                </a:solidFill>
                <a:effectLst/>
                <a:latin typeface="Calibri" panose="020F0502020204030204" pitchFamily="34" charset="0"/>
              </a:rPr>
              <a:t>Conclusion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3600" b="1" i="0" u="none" strike="noStrike" cap="none" normalizeH="0" baseline="0" dirty="0">
              <a:ln>
                <a:noFill/>
              </a:ln>
              <a:solidFill>
                <a:srgbClr val="000000"/>
              </a:solidFill>
              <a:effectLst/>
              <a:latin typeface="Calibri" panose="020F0502020204030204" pitchFamily="34" charset="0"/>
            </a:endParaRPr>
          </a:p>
          <a:p>
            <a:pPr marL="457200" marR="0" lvl="0" indent="-457200" algn="l" defTabSz="914400" rtl="0" eaLnBrk="0" fontAlgn="base" latinLnBrk="0" hangingPunct="0">
              <a:lnSpc>
                <a:spcPct val="100000"/>
              </a:lnSpc>
              <a:spcBef>
                <a:spcPct val="0"/>
              </a:spcBef>
              <a:spcAft>
                <a:spcPct val="0"/>
              </a:spcAft>
              <a:buClrTx/>
              <a:buSzPts val="1200"/>
              <a:buFont typeface="Wingdings" panose="05000000000000000000" pitchFamily="2" charset="2"/>
              <a:buChar char="Ø"/>
              <a:tabLst/>
            </a:pPr>
            <a:r>
              <a:rPr kumimoji="0" lang="en-GB" altLang="en-US" sz="2800" b="0" i="0" u="none" strike="noStrike" cap="none" normalizeH="0" baseline="0" dirty="0">
                <a:ln>
                  <a:noFill/>
                </a:ln>
                <a:solidFill>
                  <a:srgbClr val="000000"/>
                </a:solidFill>
                <a:effectLst/>
                <a:latin typeface="Arial" panose="020B0604020202020204" pitchFamily="34" charset="0"/>
              </a:rPr>
              <a:t>A questionnaire conducted by six customers found that there is improvement from a quality perspective.</a:t>
            </a: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457200" marR="0" lvl="0" indent="-457200" algn="l" defTabSz="914400" rtl="0" eaLnBrk="0" fontAlgn="base" latinLnBrk="0" hangingPunct="0">
              <a:lnSpc>
                <a:spcPct val="100000"/>
              </a:lnSpc>
              <a:spcBef>
                <a:spcPct val="0"/>
              </a:spcBef>
              <a:spcAft>
                <a:spcPct val="0"/>
              </a:spcAft>
              <a:buClrTx/>
              <a:buSzPts val="1200"/>
              <a:buFont typeface="Wingdings" panose="05000000000000000000" pitchFamily="2" charset="2"/>
              <a:buChar char="Ø"/>
              <a:tabLst/>
            </a:pPr>
            <a:r>
              <a:rPr kumimoji="0" lang="en-GB" altLang="en-US" sz="2800" b="0" i="0" u="none" strike="noStrike" cap="none" normalizeH="0" baseline="0" dirty="0">
                <a:ln>
                  <a:noFill/>
                </a:ln>
                <a:solidFill>
                  <a:srgbClr val="000000"/>
                </a:solidFill>
                <a:effectLst/>
                <a:latin typeface="Arial" panose="020B0604020202020204" pitchFamily="34" charset="0"/>
              </a:rPr>
              <a:t>64% of the complaints found resulted in rework.</a:t>
            </a: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457200" marR="0" lvl="0" indent="-457200" algn="l" defTabSz="914400" rtl="0" eaLnBrk="0" fontAlgn="base" latinLnBrk="0" hangingPunct="0">
              <a:lnSpc>
                <a:spcPct val="100000"/>
              </a:lnSpc>
              <a:spcBef>
                <a:spcPct val="0"/>
              </a:spcBef>
              <a:spcAft>
                <a:spcPct val="0"/>
              </a:spcAft>
              <a:buClrTx/>
              <a:buSzPts val="1200"/>
              <a:buFont typeface="Wingdings" panose="05000000000000000000" pitchFamily="2" charset="2"/>
              <a:buChar char="Ø"/>
              <a:tabLst/>
            </a:pPr>
            <a:r>
              <a:rPr kumimoji="0" lang="en-GB" altLang="en-US" sz="2800" b="0" i="0" u="none" strike="noStrike" cap="none" normalizeH="0" baseline="0" dirty="0">
                <a:ln>
                  <a:noFill/>
                </a:ln>
                <a:solidFill>
                  <a:srgbClr val="000000"/>
                </a:solidFill>
                <a:effectLst/>
                <a:latin typeface="Arial" panose="020B0604020202020204" pitchFamily="34" charset="0"/>
              </a:rPr>
              <a:t>The three techniques were used on five recent         customer complaints. Three human errors and two   systematic errors were identified. </a:t>
            </a: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457200" marR="0" lvl="0" indent="-457200" algn="l" defTabSz="914400" rtl="0" eaLnBrk="0" fontAlgn="base" latinLnBrk="0" hangingPunct="0">
              <a:lnSpc>
                <a:spcPct val="100000"/>
              </a:lnSpc>
              <a:spcBef>
                <a:spcPct val="0"/>
              </a:spcBef>
              <a:spcAft>
                <a:spcPct val="0"/>
              </a:spcAft>
              <a:buClrTx/>
              <a:buSzPts val="1200"/>
              <a:buFont typeface="Wingdings" panose="05000000000000000000" pitchFamily="2" charset="2"/>
              <a:buChar char="Ø"/>
              <a:tabLst/>
            </a:pPr>
            <a:r>
              <a:rPr kumimoji="0" lang="en-GB" altLang="en-US" sz="2800" b="0" i="0" u="none" strike="noStrike" cap="none" normalizeH="0" baseline="0" dirty="0">
                <a:ln>
                  <a:noFill/>
                </a:ln>
                <a:solidFill>
                  <a:srgbClr val="000000"/>
                </a:solidFill>
                <a:effectLst/>
                <a:latin typeface="Arial" panose="020B0604020202020204" pitchFamily="34" charset="0"/>
              </a:rPr>
              <a:t>A flow chart checklist was comprised as a solution.</a:t>
            </a:r>
          </a:p>
          <a:p>
            <a:pPr marL="457200" marR="0" lvl="0" indent="-457200" algn="l" defTabSz="914400" rtl="0" eaLnBrk="0" fontAlgn="base" latinLnBrk="0" hangingPunct="0">
              <a:lnSpc>
                <a:spcPct val="100000"/>
              </a:lnSpc>
              <a:spcBef>
                <a:spcPct val="0"/>
              </a:spcBef>
              <a:spcAft>
                <a:spcPct val="0"/>
              </a:spcAft>
              <a:buClrTx/>
              <a:buSzTx/>
              <a:buFont typeface="Wingdings" panose="05000000000000000000" pitchFamily="2" charset="2"/>
              <a:buChar char="Ø"/>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457200" marR="0" lvl="0" indent="-457200" algn="l" defTabSz="914400" rtl="0" eaLnBrk="0" fontAlgn="base" latinLnBrk="0" hangingPunct="0">
              <a:lnSpc>
                <a:spcPct val="100000"/>
              </a:lnSpc>
              <a:spcBef>
                <a:spcPct val="0"/>
              </a:spcBef>
              <a:spcAft>
                <a:spcPct val="0"/>
              </a:spcAft>
              <a:buClrTx/>
              <a:buSzPts val="1200"/>
              <a:buFont typeface="Wingdings" panose="05000000000000000000" pitchFamily="2" charset="2"/>
              <a:buChar char="Ø"/>
              <a:tabLst/>
            </a:pPr>
            <a:r>
              <a:rPr kumimoji="0" lang="en-GB" altLang="en-US" sz="2800" b="0" i="0" u="none" strike="noStrike" cap="none" normalizeH="0" baseline="0" dirty="0">
                <a:ln>
                  <a:noFill/>
                </a:ln>
                <a:solidFill>
                  <a:srgbClr val="000000"/>
                </a:solidFill>
                <a:effectLst/>
                <a:latin typeface="Arial" panose="020B0604020202020204" pitchFamily="34" charset="0"/>
              </a:rPr>
              <a:t>The concept was improved further with the machinists in mind.</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2800" b="0" i="0" u="none" strike="noStrike" cap="none" normalizeH="0" baseline="0" dirty="0">
              <a:ln>
                <a:noFill/>
              </a:ln>
              <a:solidFill>
                <a:srgbClr val="000000"/>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grpSp>
        <p:nvGrpSpPr>
          <p:cNvPr id="19" name="Group 94">
            <a:extLst>
              <a:ext uri="{FF2B5EF4-FFF2-40B4-BE49-F238E27FC236}">
                <a16:creationId xmlns:a16="http://schemas.microsoft.com/office/drawing/2014/main" id="{0E3B9FF0-C3A3-6E08-5361-C1E15372F2ED}"/>
              </a:ext>
            </a:extLst>
          </p:cNvPr>
          <p:cNvGrpSpPr>
            <a:grpSpLocks/>
          </p:cNvGrpSpPr>
          <p:nvPr/>
        </p:nvGrpSpPr>
        <p:grpSpPr bwMode="auto">
          <a:xfrm>
            <a:off x="10321925" y="10200859"/>
            <a:ext cx="9798050" cy="11630025"/>
            <a:chOff x="-996444" y="-1020555"/>
            <a:chExt cx="65913" cy="98626"/>
          </a:xfrm>
        </p:grpSpPr>
        <p:grpSp>
          <p:nvGrpSpPr>
            <p:cNvPr id="20" name="Group 95">
              <a:extLst>
                <a:ext uri="{FF2B5EF4-FFF2-40B4-BE49-F238E27FC236}">
                  <a16:creationId xmlns:a16="http://schemas.microsoft.com/office/drawing/2014/main" id="{3B63A40C-73DD-8C96-8A27-04D4BA32D799}"/>
                </a:ext>
              </a:extLst>
            </p:cNvPr>
            <p:cNvGrpSpPr>
              <a:grpSpLocks/>
            </p:cNvGrpSpPr>
            <p:nvPr/>
          </p:nvGrpSpPr>
          <p:grpSpPr bwMode="auto">
            <a:xfrm>
              <a:off x="-996444" y="-1020555"/>
              <a:ext cx="65913" cy="79724"/>
              <a:chOff x="-100208844" y="-94746555"/>
              <a:chExt cx="65913" cy="79724"/>
            </a:xfrm>
          </p:grpSpPr>
          <p:grpSp>
            <p:nvGrpSpPr>
              <p:cNvPr id="28" name="Group 106">
                <a:extLst>
                  <a:ext uri="{FF2B5EF4-FFF2-40B4-BE49-F238E27FC236}">
                    <a16:creationId xmlns:a16="http://schemas.microsoft.com/office/drawing/2014/main" id="{BAD38750-3D44-7F4F-2738-D96B63CC3D47}"/>
                  </a:ext>
                </a:extLst>
              </p:cNvPr>
              <p:cNvGrpSpPr>
                <a:grpSpLocks/>
              </p:cNvGrpSpPr>
              <p:nvPr/>
            </p:nvGrpSpPr>
            <p:grpSpPr bwMode="auto">
              <a:xfrm>
                <a:off x="-100208844" y="-94746555"/>
                <a:ext cx="65913" cy="67056"/>
                <a:chOff x="-199421244" y="-188472555"/>
                <a:chExt cx="65913" cy="67056"/>
              </a:xfrm>
            </p:grpSpPr>
            <p:grpSp>
              <p:nvGrpSpPr>
                <p:cNvPr id="35" name="Group 114">
                  <a:extLst>
                    <a:ext uri="{FF2B5EF4-FFF2-40B4-BE49-F238E27FC236}">
                      <a16:creationId xmlns:a16="http://schemas.microsoft.com/office/drawing/2014/main" id="{90685C47-4EF5-55E8-06B1-EE176722913D}"/>
                    </a:ext>
                  </a:extLst>
                </p:cNvPr>
                <p:cNvGrpSpPr>
                  <a:grpSpLocks/>
                </p:cNvGrpSpPr>
                <p:nvPr/>
              </p:nvGrpSpPr>
              <p:grpSpPr bwMode="auto">
                <a:xfrm>
                  <a:off x="-199421244" y="-188472555"/>
                  <a:ext cx="65913" cy="67056"/>
                  <a:chOff x="-298633644" y="-282198555"/>
                  <a:chExt cx="65913" cy="67056"/>
                </a:xfrm>
              </p:grpSpPr>
              <p:grpSp>
                <p:nvGrpSpPr>
                  <p:cNvPr id="37" name="Group 116">
                    <a:extLst>
                      <a:ext uri="{FF2B5EF4-FFF2-40B4-BE49-F238E27FC236}">
                        <a16:creationId xmlns:a16="http://schemas.microsoft.com/office/drawing/2014/main" id="{96DD06E0-D583-194F-7EB7-2C1F80A5B3C5}"/>
                      </a:ext>
                    </a:extLst>
                  </p:cNvPr>
                  <p:cNvGrpSpPr>
                    <a:grpSpLocks/>
                  </p:cNvGrpSpPr>
                  <p:nvPr/>
                </p:nvGrpSpPr>
                <p:grpSpPr bwMode="auto">
                  <a:xfrm>
                    <a:off x="-298633644" y="-282198555"/>
                    <a:ext cx="62293" cy="67056"/>
                    <a:chOff x="-397846044" y="-375924555"/>
                    <a:chExt cx="62293" cy="67056"/>
                  </a:xfrm>
                </p:grpSpPr>
                <p:cxnSp>
                  <p:nvCxnSpPr>
                    <p:cNvPr id="2064" name="Connector: Elbow 119">
                      <a:extLst>
                        <a:ext uri="{FF2B5EF4-FFF2-40B4-BE49-F238E27FC236}">
                          <a16:creationId xmlns:a16="http://schemas.microsoft.com/office/drawing/2014/main" id="{5DC9DC11-7AF9-F1AD-9AF4-1EC1F5E26FA2}"/>
                        </a:ext>
                      </a:extLst>
                    </p:cNvPr>
                    <p:cNvCxnSpPr>
                      <a:cxnSpLocks noChangeShapeType="1"/>
                    </p:cNvCxnSpPr>
                    <p:nvPr/>
                  </p:nvCxnSpPr>
                  <p:spPr bwMode="auto">
                    <a:xfrm>
                      <a:off x="-397815564" y="-375889027"/>
                      <a:ext cx="14287" cy="11811"/>
                    </a:xfrm>
                    <a:prstGeom prst="bentConnector3">
                      <a:avLst>
                        <a:gd name="adj1" fmla="val 449"/>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grpSp>
                  <p:nvGrpSpPr>
                    <p:cNvPr id="39" name="Group 120">
                      <a:extLst>
                        <a:ext uri="{FF2B5EF4-FFF2-40B4-BE49-F238E27FC236}">
                          <a16:creationId xmlns:a16="http://schemas.microsoft.com/office/drawing/2014/main" id="{9FADD462-5D97-1406-4411-E6D6C8BACC42}"/>
                        </a:ext>
                      </a:extLst>
                    </p:cNvPr>
                    <p:cNvGrpSpPr>
                      <a:grpSpLocks/>
                    </p:cNvGrpSpPr>
                    <p:nvPr/>
                  </p:nvGrpSpPr>
                  <p:grpSpPr bwMode="auto">
                    <a:xfrm>
                      <a:off x="-397846044" y="-375924555"/>
                      <a:ext cx="62293" cy="67056"/>
                      <a:chOff x="-497058444" y="-469650555"/>
                      <a:chExt cx="62293" cy="67056"/>
                    </a:xfrm>
                  </p:grpSpPr>
                  <p:grpSp>
                    <p:nvGrpSpPr>
                      <p:cNvPr id="41" name="Group 121">
                        <a:extLst>
                          <a:ext uri="{FF2B5EF4-FFF2-40B4-BE49-F238E27FC236}">
                            <a16:creationId xmlns:a16="http://schemas.microsoft.com/office/drawing/2014/main" id="{5FC4A3F4-E473-C8C1-3F80-3C26C9FAD03E}"/>
                          </a:ext>
                        </a:extLst>
                      </p:cNvPr>
                      <p:cNvGrpSpPr>
                        <a:grpSpLocks/>
                      </p:cNvGrpSpPr>
                      <p:nvPr/>
                    </p:nvGrpSpPr>
                    <p:grpSpPr bwMode="auto">
                      <a:xfrm>
                        <a:off x="-497058444" y="-469650555"/>
                        <a:ext cx="62293" cy="67056"/>
                        <a:chOff x="-596270844" y="-563376555"/>
                        <a:chExt cx="62293" cy="67056"/>
                      </a:xfrm>
                    </p:grpSpPr>
                    <p:grpSp>
                      <p:nvGrpSpPr>
                        <p:cNvPr id="57" name="Group 125">
                          <a:extLst>
                            <a:ext uri="{FF2B5EF4-FFF2-40B4-BE49-F238E27FC236}">
                              <a16:creationId xmlns:a16="http://schemas.microsoft.com/office/drawing/2014/main" id="{07DED447-CAEA-2EE8-8947-0644CEC0549F}"/>
                            </a:ext>
                          </a:extLst>
                        </p:cNvPr>
                        <p:cNvGrpSpPr>
                          <a:grpSpLocks/>
                        </p:cNvGrpSpPr>
                        <p:nvPr/>
                      </p:nvGrpSpPr>
                      <p:grpSpPr bwMode="auto">
                        <a:xfrm>
                          <a:off x="-596270844" y="-563374784"/>
                          <a:ext cx="60549" cy="65285"/>
                          <a:chOff x="-695483244" y="-656624445"/>
                          <a:chExt cx="60549" cy="65230"/>
                        </a:xfrm>
                      </p:grpSpPr>
                      <p:sp>
                        <p:nvSpPr>
                          <p:cNvPr id="63" name="Text Box 12">
                            <a:extLst>
                              <a:ext uri="{FF2B5EF4-FFF2-40B4-BE49-F238E27FC236}">
                                <a16:creationId xmlns:a16="http://schemas.microsoft.com/office/drawing/2014/main" id="{F97A3704-8CD6-BFA5-3573-8E02BE2DBBDF}"/>
                              </a:ext>
                            </a:extLst>
                          </p:cNvPr>
                          <p:cNvSpPr txBox="1">
                            <a:spLocks noChangeArrowheads="1"/>
                          </p:cNvSpPr>
                          <p:nvPr/>
                        </p:nvSpPr>
                        <p:spPr bwMode="auto">
                          <a:xfrm>
                            <a:off x="-695457908" y="-656586742"/>
                            <a:ext cx="4953" cy="2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100" b="0" i="0" u="none" strike="noStrike" cap="none" normalizeH="0" baseline="0">
                                <a:ln>
                                  <a:noFill/>
                                </a:ln>
                                <a:solidFill>
                                  <a:srgbClr val="000000"/>
                                </a:solidFill>
                                <a:effectLst/>
                                <a:latin typeface="Calibri" panose="020F0502020204030204" pitchFamily="34" charset="0"/>
                              </a:rPr>
                              <a:t>Yes</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2048" name="Flowchart: Decision 129">
                            <a:extLst>
                              <a:ext uri="{FF2B5EF4-FFF2-40B4-BE49-F238E27FC236}">
                                <a16:creationId xmlns:a16="http://schemas.microsoft.com/office/drawing/2014/main" id="{2CFAC488-A92C-E3B6-A2A9-464DFF55696D}"/>
                              </a:ext>
                            </a:extLst>
                          </p:cNvPr>
                          <p:cNvSpPr>
                            <a:spLocks noChangeArrowheads="1"/>
                          </p:cNvSpPr>
                          <p:nvPr/>
                        </p:nvSpPr>
                        <p:spPr bwMode="auto">
                          <a:xfrm>
                            <a:off x="-695438667" y="-656585408"/>
                            <a:ext cx="15972" cy="13712"/>
                          </a:xfrm>
                          <a:prstGeom prst="flowChartDecision">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400" b="0" i="0" u="none" strike="noStrike" cap="none" normalizeH="0" baseline="0" dirty="0">
                                <a:ln>
                                  <a:noFill/>
                                </a:ln>
                                <a:solidFill>
                                  <a:srgbClr val="000000"/>
                                </a:solidFill>
                                <a:effectLst/>
                                <a:latin typeface="Calibri" panose="020F0502020204030204" pitchFamily="34" charset="0"/>
                              </a:rPr>
                              <a:t>Are the components going to be heat treated?</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grpSp>
                        <p:nvGrpSpPr>
                          <p:cNvPr id="2049" name="Group 130">
                            <a:extLst>
                              <a:ext uri="{FF2B5EF4-FFF2-40B4-BE49-F238E27FC236}">
                                <a16:creationId xmlns:a16="http://schemas.microsoft.com/office/drawing/2014/main" id="{D5ECDC70-2E1D-643F-62AA-1F8E215C3379}"/>
                              </a:ext>
                            </a:extLst>
                          </p:cNvPr>
                          <p:cNvGrpSpPr>
                            <a:grpSpLocks/>
                          </p:cNvGrpSpPr>
                          <p:nvPr/>
                        </p:nvGrpSpPr>
                        <p:grpSpPr bwMode="auto">
                          <a:xfrm>
                            <a:off x="-695483244" y="-656624445"/>
                            <a:ext cx="38862" cy="33606"/>
                            <a:chOff x="-794695644" y="-765641900"/>
                            <a:chExt cx="38862" cy="34388"/>
                          </a:xfrm>
                        </p:grpSpPr>
                        <p:sp>
                          <p:nvSpPr>
                            <p:cNvPr id="2053" name="Rectangle: Rounded Corners 136">
                              <a:extLst>
                                <a:ext uri="{FF2B5EF4-FFF2-40B4-BE49-F238E27FC236}">
                                  <a16:creationId xmlns:a16="http://schemas.microsoft.com/office/drawing/2014/main" id="{96509A26-C319-87A2-A561-741F6CE262D2}"/>
                                </a:ext>
                              </a:extLst>
                            </p:cNvPr>
                            <p:cNvSpPr>
                              <a:spLocks noChangeArrowheads="1"/>
                            </p:cNvSpPr>
                            <p:nvPr/>
                          </p:nvSpPr>
                          <p:spPr bwMode="auto">
                            <a:xfrm>
                              <a:off x="-794672308" y="-765631881"/>
                              <a:ext cx="14002" cy="6908"/>
                            </a:xfrm>
                            <a:prstGeom prst="roundRect">
                              <a:avLst>
                                <a:gd name="adj" fmla="val 0"/>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Machine component(s) to drawing  </a:t>
                              </a:r>
                              <a:endParaRPr kumimoji="0" lang="en-US" altLang="en-US" sz="2400" b="0" i="0" u="none" strike="noStrike" cap="none" normalizeH="0" baseline="0">
                                <a:ln>
                                  <a:noFill/>
                                </a:ln>
                                <a:solidFill>
                                  <a:schemeClr val="tx1"/>
                                </a:solidFill>
                                <a:effectLst/>
                                <a:latin typeface="Arial" panose="020B0604020202020204" pitchFamily="34" charset="0"/>
                              </a:endParaRPr>
                            </a:p>
                          </p:txBody>
                        </p:sp>
                        <p:grpSp>
                          <p:nvGrpSpPr>
                            <p:cNvPr id="2055" name="Group 137">
                              <a:extLst>
                                <a:ext uri="{FF2B5EF4-FFF2-40B4-BE49-F238E27FC236}">
                                  <a16:creationId xmlns:a16="http://schemas.microsoft.com/office/drawing/2014/main" id="{168D3708-3766-22D7-8580-7712D03FDCFA}"/>
                                </a:ext>
                              </a:extLst>
                            </p:cNvPr>
                            <p:cNvGrpSpPr>
                              <a:grpSpLocks/>
                            </p:cNvGrpSpPr>
                            <p:nvPr/>
                          </p:nvGrpSpPr>
                          <p:grpSpPr bwMode="auto">
                            <a:xfrm>
                              <a:off x="-794695644" y="-765639829"/>
                              <a:ext cx="38481" cy="32317"/>
                              <a:chOff x="-893908044" y="-855313496"/>
                              <a:chExt cx="38481" cy="32146"/>
                            </a:xfrm>
                          </p:grpSpPr>
                          <p:grpSp>
                            <p:nvGrpSpPr>
                              <p:cNvPr id="2058" name="Group 141">
                                <a:extLst>
                                  <a:ext uri="{FF2B5EF4-FFF2-40B4-BE49-F238E27FC236}">
                                    <a16:creationId xmlns:a16="http://schemas.microsoft.com/office/drawing/2014/main" id="{4A107BB4-1E4B-B6F8-08EB-0B5A0CDE4641}"/>
                                  </a:ext>
                                </a:extLst>
                              </p:cNvPr>
                              <p:cNvGrpSpPr>
                                <a:grpSpLocks/>
                              </p:cNvGrpSpPr>
                              <p:nvPr/>
                            </p:nvGrpSpPr>
                            <p:grpSpPr bwMode="auto">
                              <a:xfrm>
                                <a:off x="-893908044" y="-855313496"/>
                                <a:ext cx="16668" cy="29955"/>
                                <a:chOff x="-993120444" y="-949039496"/>
                                <a:chExt cx="16668" cy="29955"/>
                              </a:xfrm>
                            </p:grpSpPr>
                            <p:sp>
                              <p:nvSpPr>
                                <p:cNvPr id="2060" name="Rectangle: Rounded Corners 145">
                                  <a:extLst>
                                    <a:ext uri="{FF2B5EF4-FFF2-40B4-BE49-F238E27FC236}">
                                      <a16:creationId xmlns:a16="http://schemas.microsoft.com/office/drawing/2014/main" id="{F22D7471-D927-F14A-D103-B2B85EC341D9}"/>
                                    </a:ext>
                                  </a:extLst>
                                </p:cNvPr>
                                <p:cNvSpPr>
                                  <a:spLocks noChangeArrowheads="1"/>
                                </p:cNvSpPr>
                                <p:nvPr/>
                              </p:nvSpPr>
                              <p:spPr bwMode="auto">
                                <a:xfrm>
                                  <a:off x="-993120444" y="-949039496"/>
                                  <a:ext cx="16668" cy="7909"/>
                                </a:xfrm>
                                <a:prstGeom prst="roundRect">
                                  <a:avLst>
                                    <a:gd name="adj" fmla="val 16667"/>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Drawing is retrieved </a:t>
                                  </a:r>
                                </a:p>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(Start)</a:t>
                                  </a:r>
                                  <a:endParaRPr kumimoji="0" lang="en-US" altLang="en-US" sz="2400" b="0" i="0" u="none" strike="noStrike" cap="none" normalizeH="0" baseline="0">
                                    <a:ln>
                                      <a:noFill/>
                                    </a:ln>
                                    <a:solidFill>
                                      <a:schemeClr val="tx1"/>
                                    </a:solidFill>
                                    <a:effectLst/>
                                    <a:latin typeface="Arial" panose="020B0604020202020204" pitchFamily="34" charset="0"/>
                                  </a:endParaRPr>
                                </a:p>
                              </p:txBody>
                            </p:sp>
                            <p:cxnSp>
                              <p:nvCxnSpPr>
                                <p:cNvPr id="2075" name="Straight Arrow Connector 146">
                                  <a:extLst>
                                    <a:ext uri="{FF2B5EF4-FFF2-40B4-BE49-F238E27FC236}">
                                      <a16:creationId xmlns:a16="http://schemas.microsoft.com/office/drawing/2014/main" id="{4B80A33F-D3FD-242A-8C50-6031775269F0}"/>
                                    </a:ext>
                                  </a:extLst>
                                </p:cNvPr>
                                <p:cNvCxnSpPr>
                                  <a:cxnSpLocks noChangeShapeType="1"/>
                                  <a:stCxn id="2060" idx="2"/>
                                </p:cNvCxnSpPr>
                                <p:nvPr/>
                              </p:nvCxnSpPr>
                              <p:spPr bwMode="auto">
                                <a:xfrm>
                                  <a:off x="-993112110" y="-949031587"/>
                                  <a:ext cx="239" cy="2902"/>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2061" name="Rectangle: Rounded Corners 147">
                                  <a:extLst>
                                    <a:ext uri="{FF2B5EF4-FFF2-40B4-BE49-F238E27FC236}">
                                      <a16:creationId xmlns:a16="http://schemas.microsoft.com/office/drawing/2014/main" id="{BC574431-6ECA-9648-A6BB-50B4D7F591BE}"/>
                                    </a:ext>
                                  </a:extLst>
                                </p:cNvPr>
                                <p:cNvSpPr>
                                  <a:spLocks noChangeArrowheads="1"/>
                                </p:cNvSpPr>
                                <p:nvPr/>
                              </p:nvSpPr>
                              <p:spPr bwMode="auto">
                                <a:xfrm>
                                  <a:off x="-993119111" y="-949028685"/>
                                  <a:ext cx="14002" cy="5904"/>
                                </a:xfrm>
                                <a:prstGeom prst="roundRect">
                                  <a:avLst>
                                    <a:gd name="adj" fmla="val 0"/>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Stores issues material  </a:t>
                                  </a:r>
                                  <a:endParaRPr kumimoji="0" lang="en-US" altLang="en-US" sz="2400" b="0" i="0" u="none" strike="noStrike" cap="none" normalizeH="0" baseline="0">
                                    <a:ln>
                                      <a:noFill/>
                                    </a:ln>
                                    <a:solidFill>
                                      <a:schemeClr val="tx1"/>
                                    </a:solidFill>
                                    <a:effectLst/>
                                    <a:latin typeface="Arial" panose="020B0604020202020204" pitchFamily="34" charset="0"/>
                                  </a:endParaRPr>
                                </a:p>
                              </p:txBody>
                            </p:sp>
                            <p:cxnSp>
                              <p:nvCxnSpPr>
                                <p:cNvPr id="2077" name="Straight Arrow Connector 148">
                                  <a:extLst>
                                    <a:ext uri="{FF2B5EF4-FFF2-40B4-BE49-F238E27FC236}">
                                      <a16:creationId xmlns:a16="http://schemas.microsoft.com/office/drawing/2014/main" id="{6E875C7A-1A07-69C4-3516-CC2D4C082635}"/>
                                    </a:ext>
                                  </a:extLst>
                                </p:cNvPr>
                                <p:cNvCxnSpPr>
                                  <a:cxnSpLocks noChangeShapeType="1"/>
                                </p:cNvCxnSpPr>
                                <p:nvPr/>
                              </p:nvCxnSpPr>
                              <p:spPr bwMode="auto">
                                <a:xfrm>
                                  <a:off x="-993111872" y="-949022781"/>
                                  <a:ext cx="1" cy="5239"/>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2062" name="Rectangle: Rounded Corners 149">
                                  <a:extLst>
                                    <a:ext uri="{FF2B5EF4-FFF2-40B4-BE49-F238E27FC236}">
                                      <a16:creationId xmlns:a16="http://schemas.microsoft.com/office/drawing/2014/main" id="{E1405C20-ADF2-DC60-8C30-B9DA547E7CB9}"/>
                                    </a:ext>
                                  </a:extLst>
                                </p:cNvPr>
                                <p:cNvSpPr>
                                  <a:spLocks noChangeArrowheads="1"/>
                                </p:cNvSpPr>
                                <p:nvPr/>
                              </p:nvSpPr>
                              <p:spPr bwMode="auto">
                                <a:xfrm>
                                  <a:off x="-993119968" y="-949017542"/>
                                  <a:ext cx="15621" cy="8001"/>
                                </a:xfrm>
                                <a:prstGeom prst="roundRect">
                                  <a:avLst>
                                    <a:gd name="adj" fmla="val 0"/>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Determine which machine is appropriate based off drawing and stock provided  </a:t>
                                  </a:r>
                                  <a:endParaRPr kumimoji="0" lang="en-US" altLang="en-US" sz="2400" b="0" i="0" u="none" strike="noStrike" cap="none" normalizeH="0" baseline="0">
                                    <a:ln>
                                      <a:noFill/>
                                    </a:ln>
                                    <a:solidFill>
                                      <a:schemeClr val="tx1"/>
                                    </a:solidFill>
                                    <a:effectLst/>
                                    <a:latin typeface="Arial" panose="020B0604020202020204" pitchFamily="34" charset="0"/>
                                  </a:endParaRPr>
                                </a:p>
                              </p:txBody>
                            </p:sp>
                          </p:grpSp>
                          <p:cxnSp>
                            <p:nvCxnSpPr>
                              <p:cNvPr id="2079" name="Straight Arrow Connector 142">
                                <a:extLst>
                                  <a:ext uri="{FF2B5EF4-FFF2-40B4-BE49-F238E27FC236}">
                                    <a16:creationId xmlns:a16="http://schemas.microsoft.com/office/drawing/2014/main" id="{22C11DDE-1937-8BD7-2301-3C7C69136EDA}"/>
                                  </a:ext>
                                </a:extLst>
                              </p:cNvPr>
                              <p:cNvCxnSpPr>
                                <a:cxnSpLocks noChangeShapeType="1"/>
                              </p:cNvCxnSpPr>
                              <p:nvPr/>
                            </p:nvCxnSpPr>
                            <p:spPr bwMode="auto">
                              <a:xfrm>
                                <a:off x="-893891947" y="-855287831"/>
                                <a:ext cx="6572" cy="1"/>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2059" name="Flowchart: Decision 143">
                                <a:extLst>
                                  <a:ext uri="{FF2B5EF4-FFF2-40B4-BE49-F238E27FC236}">
                                    <a16:creationId xmlns:a16="http://schemas.microsoft.com/office/drawing/2014/main" id="{420A619E-6112-CA98-62FF-F322D6771E79}"/>
                                  </a:ext>
                                </a:extLst>
                              </p:cNvPr>
                              <p:cNvSpPr>
                                <a:spLocks noChangeArrowheads="1"/>
                              </p:cNvSpPr>
                              <p:nvPr/>
                            </p:nvSpPr>
                            <p:spPr bwMode="auto">
                              <a:xfrm>
                                <a:off x="-893885470" y="-855294211"/>
                                <a:ext cx="15907" cy="12861"/>
                              </a:xfrm>
                              <a:prstGeom prst="flowChartDecision">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Are there any tied up features?</a:t>
                                </a:r>
                                <a:endParaRPr kumimoji="0" lang="en-US" altLang="en-US" sz="2400" b="0" i="0" u="none" strike="noStrike" cap="none" normalizeH="0" baseline="0">
                                  <a:ln>
                                    <a:noFill/>
                                  </a:ln>
                                  <a:solidFill>
                                    <a:schemeClr val="tx1"/>
                                  </a:solidFill>
                                  <a:effectLst/>
                                  <a:latin typeface="Arial" panose="020B0604020202020204" pitchFamily="34" charset="0"/>
                                </a:endParaRPr>
                              </a:p>
                            </p:txBody>
                          </p:sp>
                          <p:cxnSp>
                            <p:nvCxnSpPr>
                              <p:cNvPr id="2081" name="Straight Arrow Connector 144">
                                <a:extLst>
                                  <a:ext uri="{FF2B5EF4-FFF2-40B4-BE49-F238E27FC236}">
                                    <a16:creationId xmlns:a16="http://schemas.microsoft.com/office/drawing/2014/main" id="{80C39C7F-D04B-2E69-20E2-F55389EE241A}"/>
                                  </a:ext>
                                </a:extLst>
                              </p:cNvPr>
                              <p:cNvCxnSpPr>
                                <a:cxnSpLocks noChangeShapeType="1"/>
                                <a:endCxn id="2053" idx="2"/>
                              </p:cNvCxnSpPr>
                              <p:nvPr/>
                            </p:nvCxnSpPr>
                            <p:spPr bwMode="auto">
                              <a:xfrm flipH="1" flipV="1">
                                <a:off x="-893877707" y="-855298719"/>
                                <a:ext cx="143" cy="4513"/>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grpSp>
                        <p:sp>
                          <p:nvSpPr>
                            <p:cNvPr id="2056" name="Text Box 16">
                              <a:extLst>
                                <a:ext uri="{FF2B5EF4-FFF2-40B4-BE49-F238E27FC236}">
                                  <a16:creationId xmlns:a16="http://schemas.microsoft.com/office/drawing/2014/main" id="{8A5A62D3-0BF2-EC1A-BB24-AC92EB02745D}"/>
                                </a:ext>
                              </a:extLst>
                            </p:cNvPr>
                            <p:cNvSpPr txBox="1">
                              <a:spLocks noChangeArrowheads="1"/>
                            </p:cNvSpPr>
                            <p:nvPr/>
                          </p:nvSpPr>
                          <p:spPr bwMode="auto">
                            <a:xfrm>
                              <a:off x="-794664734" y="-765623324"/>
                              <a:ext cx="3856" cy="2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No</a:t>
                              </a:r>
                              <a:endParaRPr kumimoji="0" lang="en-US" altLang="en-US" sz="2400" b="0" i="0" u="none" strike="noStrike" cap="none" normalizeH="0" baseline="0">
                                <a:ln>
                                  <a:noFill/>
                                </a:ln>
                                <a:solidFill>
                                  <a:schemeClr val="tx1"/>
                                </a:solidFill>
                                <a:effectLst/>
                                <a:latin typeface="Arial" panose="020B0604020202020204" pitchFamily="34" charset="0"/>
                              </a:endParaRPr>
                            </a:p>
                          </p:txBody>
                        </p:sp>
                        <p:cxnSp>
                          <p:nvCxnSpPr>
                            <p:cNvPr id="2083" name="Straight Arrow Connector 139">
                              <a:extLst>
                                <a:ext uri="{FF2B5EF4-FFF2-40B4-BE49-F238E27FC236}">
                                  <a16:creationId xmlns:a16="http://schemas.microsoft.com/office/drawing/2014/main" id="{380E864A-EAF7-5595-8481-246A6A06AB6C}"/>
                                </a:ext>
                              </a:extLst>
                            </p:cNvPr>
                            <p:cNvCxnSpPr>
                              <a:cxnSpLocks noChangeShapeType="1"/>
                              <a:stCxn id="2053" idx="0"/>
                            </p:cNvCxnSpPr>
                            <p:nvPr/>
                          </p:nvCxnSpPr>
                          <p:spPr bwMode="auto">
                            <a:xfrm flipV="1">
                              <a:off x="-794665307" y="-765634565"/>
                              <a:ext cx="144" cy="2684"/>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2057" name="Rectangle: Rounded Corners 140">
                              <a:extLst>
                                <a:ext uri="{FF2B5EF4-FFF2-40B4-BE49-F238E27FC236}">
                                  <a16:creationId xmlns:a16="http://schemas.microsoft.com/office/drawing/2014/main" id="{42477C43-D37B-D8EC-0C9A-A6A4B3CA80C0}"/>
                                </a:ext>
                              </a:extLst>
                            </p:cNvPr>
                            <p:cNvSpPr>
                              <a:spLocks noChangeArrowheads="1"/>
                            </p:cNvSpPr>
                            <p:nvPr/>
                          </p:nvSpPr>
                          <p:spPr bwMode="auto">
                            <a:xfrm>
                              <a:off x="-794673546" y="-765641900"/>
                              <a:ext cx="16764" cy="7333"/>
                            </a:xfrm>
                            <a:prstGeom prst="roundRect">
                              <a:avLst>
                                <a:gd name="adj" fmla="val 0"/>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Move to QA for final inspection</a:t>
                              </a:r>
                              <a:endParaRPr kumimoji="0" lang="en-US" altLang="en-US" sz="2400" b="0" i="0" u="none" strike="noStrike" cap="none" normalizeH="0" baseline="0">
                                <a:ln>
                                  <a:noFill/>
                                </a:ln>
                                <a:solidFill>
                                  <a:schemeClr val="tx1"/>
                                </a:solidFill>
                                <a:effectLst/>
                                <a:latin typeface="Arial" panose="020B0604020202020204" pitchFamily="34" charset="0"/>
                              </a:endParaRPr>
                            </a:p>
                          </p:txBody>
                        </p:sp>
                      </p:grpSp>
                      <p:cxnSp>
                        <p:nvCxnSpPr>
                          <p:cNvPr id="2085" name="Straight Arrow Connector 131">
                            <a:extLst>
                              <a:ext uri="{FF2B5EF4-FFF2-40B4-BE49-F238E27FC236}">
                                <a16:creationId xmlns:a16="http://schemas.microsoft.com/office/drawing/2014/main" id="{66AD0127-B8AF-4BD9-A1C9-45EA310BDCA5}"/>
                              </a:ext>
                            </a:extLst>
                          </p:cNvPr>
                          <p:cNvCxnSpPr>
                            <a:cxnSpLocks noChangeShapeType="1"/>
                          </p:cNvCxnSpPr>
                          <p:nvPr/>
                        </p:nvCxnSpPr>
                        <p:spPr bwMode="auto">
                          <a:xfrm>
                            <a:off x="-695430666" y="-656571695"/>
                            <a:ext cx="1" cy="4478"/>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2050" name="Text Box 3">
                            <a:extLst>
                              <a:ext uri="{FF2B5EF4-FFF2-40B4-BE49-F238E27FC236}">
                                <a16:creationId xmlns:a16="http://schemas.microsoft.com/office/drawing/2014/main" id="{418BCB13-BEFA-1876-0A12-F08885B4258A}"/>
                              </a:ext>
                            </a:extLst>
                          </p:cNvPr>
                          <p:cNvSpPr txBox="1">
                            <a:spLocks noChangeArrowheads="1"/>
                          </p:cNvSpPr>
                          <p:nvPr/>
                        </p:nvSpPr>
                        <p:spPr bwMode="auto">
                          <a:xfrm>
                            <a:off x="-695434667" y="-656571695"/>
                            <a:ext cx="4953" cy="26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Yes</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2051" name="Rectangle: Rounded Corners 133">
                            <a:extLst>
                              <a:ext uri="{FF2B5EF4-FFF2-40B4-BE49-F238E27FC236}">
                                <a16:creationId xmlns:a16="http://schemas.microsoft.com/office/drawing/2014/main" id="{2D2D7F51-D083-116D-DA76-E81AF87E25DA}"/>
                              </a:ext>
                            </a:extLst>
                          </p:cNvPr>
                          <p:cNvSpPr>
                            <a:spLocks noChangeArrowheads="1"/>
                          </p:cNvSpPr>
                          <p:nvPr/>
                        </p:nvSpPr>
                        <p:spPr bwMode="auto">
                          <a:xfrm>
                            <a:off x="-695438572" y="-656567217"/>
                            <a:ext cx="15621" cy="8002"/>
                          </a:xfrm>
                          <a:prstGeom prst="roundRect">
                            <a:avLst>
                              <a:gd name="adj" fmla="val 0"/>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dirty="0">
                                <a:ln>
                                  <a:noFill/>
                                </a:ln>
                                <a:solidFill>
                                  <a:srgbClr val="000000"/>
                                </a:solidFill>
                                <a:effectLst/>
                                <a:latin typeface="Calibri" panose="020F0502020204030204" pitchFamily="34" charset="0"/>
                              </a:rPr>
                              <a:t>Specify that there needs to be material left on tied up features to be finished later  </a:t>
                            </a: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cxnSp>
                        <p:nvCxnSpPr>
                          <p:cNvPr id="2088" name="Connector: Elbow 134">
                            <a:extLst>
                              <a:ext uri="{FF2B5EF4-FFF2-40B4-BE49-F238E27FC236}">
                                <a16:creationId xmlns:a16="http://schemas.microsoft.com/office/drawing/2014/main" id="{70ADC8A1-CA4B-F3BC-CD5A-D989961A368A}"/>
                              </a:ext>
                            </a:extLst>
                          </p:cNvPr>
                          <p:cNvCxnSpPr>
                            <a:cxnSpLocks noChangeShapeType="1"/>
                          </p:cNvCxnSpPr>
                          <p:nvPr/>
                        </p:nvCxnSpPr>
                        <p:spPr bwMode="auto">
                          <a:xfrm rot="10800000">
                            <a:off x="-695446002" y="-656611222"/>
                            <a:ext cx="15431" cy="7049"/>
                          </a:xfrm>
                          <a:prstGeom prst="bentConnector3">
                            <a:avLst>
                              <a:gd name="adj1" fmla="val 616"/>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2052" name="Text Box 21">
                            <a:extLst>
                              <a:ext uri="{FF2B5EF4-FFF2-40B4-BE49-F238E27FC236}">
                                <a16:creationId xmlns:a16="http://schemas.microsoft.com/office/drawing/2014/main" id="{25054842-90AB-BBF6-F38B-321208C9B74A}"/>
                              </a:ext>
                            </a:extLst>
                          </p:cNvPr>
                          <p:cNvSpPr txBox="1">
                            <a:spLocks noChangeArrowheads="1"/>
                          </p:cNvSpPr>
                          <p:nvPr/>
                        </p:nvSpPr>
                        <p:spPr bwMode="auto">
                          <a:xfrm>
                            <a:off x="-695435905" y="-656608362"/>
                            <a:ext cx="4953" cy="266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Yes</a:t>
                            </a:r>
                            <a:endParaRPr kumimoji="0" lang="en-US" altLang="en-US" sz="2400" b="0" i="0" u="none" strike="noStrike" cap="none" normalizeH="0" baseline="0">
                              <a:ln>
                                <a:noFill/>
                              </a:ln>
                              <a:solidFill>
                                <a:schemeClr val="tx1"/>
                              </a:solidFill>
                              <a:effectLst/>
                              <a:latin typeface="Arial" panose="020B0604020202020204" pitchFamily="34" charset="0"/>
                            </a:endParaRPr>
                          </a:p>
                        </p:txBody>
                      </p:sp>
                    </p:grpSp>
                    <p:sp>
                      <p:nvSpPr>
                        <p:cNvPr id="62" name="Rectangle: Rounded Corners 126">
                          <a:extLst>
                            <a:ext uri="{FF2B5EF4-FFF2-40B4-BE49-F238E27FC236}">
                              <a16:creationId xmlns:a16="http://schemas.microsoft.com/office/drawing/2014/main" id="{7B99FF27-5B9A-8E7E-2780-217C23D41DA0}"/>
                            </a:ext>
                          </a:extLst>
                        </p:cNvPr>
                        <p:cNvSpPr>
                          <a:spLocks noChangeArrowheads="1"/>
                        </p:cNvSpPr>
                        <p:nvPr/>
                      </p:nvSpPr>
                      <p:spPr bwMode="auto">
                        <a:xfrm>
                          <a:off x="-596225982" y="-563376555"/>
                          <a:ext cx="17431" cy="10578"/>
                        </a:xfrm>
                        <a:prstGeom prst="roundRect">
                          <a:avLst>
                            <a:gd name="adj" fmla="val 16667"/>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rgbClr val="000000"/>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Calibri" panose="020F0502020204030204" pitchFamily="34" charset="0"/>
                            </a:rPr>
                            <a:t>Move to stores for dispatch or to tool build for assembly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Calibri" panose="020F0502020204030204" pitchFamily="34" charset="0"/>
                            </a:rPr>
                            <a:t>(End)</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cxnSp>
                      <p:nvCxnSpPr>
                        <p:cNvPr id="2091" name="Straight Arrow Connector 127">
                          <a:extLst>
                            <a:ext uri="{FF2B5EF4-FFF2-40B4-BE49-F238E27FC236}">
                              <a16:creationId xmlns:a16="http://schemas.microsoft.com/office/drawing/2014/main" id="{4F5EAEC3-BD6D-DF60-C3B1-D22BC98F82F2}"/>
                            </a:ext>
                          </a:extLst>
                        </p:cNvPr>
                        <p:cNvCxnSpPr>
                          <a:cxnSpLocks noChangeShapeType="1"/>
                        </p:cNvCxnSpPr>
                        <p:nvPr/>
                      </p:nvCxnSpPr>
                      <p:spPr bwMode="auto">
                        <a:xfrm>
                          <a:off x="-596231887" y="-563372079"/>
                          <a:ext cx="6001" cy="1"/>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grpSp>
                  <p:sp>
                    <p:nvSpPr>
                      <p:cNvPr id="45" name="Flowchart: Decision 122">
                        <a:extLst>
                          <a:ext uri="{FF2B5EF4-FFF2-40B4-BE49-F238E27FC236}">
                            <a16:creationId xmlns:a16="http://schemas.microsoft.com/office/drawing/2014/main" id="{AD9944A1-5307-1CF3-B6C9-531B5D35CE19}"/>
                          </a:ext>
                        </a:extLst>
                      </p:cNvPr>
                      <p:cNvSpPr>
                        <a:spLocks noChangeArrowheads="1"/>
                      </p:cNvSpPr>
                      <p:nvPr/>
                    </p:nvSpPr>
                    <p:spPr bwMode="auto">
                      <a:xfrm>
                        <a:off x="-497014630" y="-469628458"/>
                        <a:ext cx="17050" cy="14511"/>
                      </a:xfrm>
                      <a:prstGeom prst="flowChartDecision">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Are the features achievable?</a:t>
                        </a:r>
                        <a:endParaRPr kumimoji="0" lang="en-US" altLang="en-US" sz="2400" b="0" i="0" u="none" strike="noStrike" cap="none" normalizeH="0" baseline="0">
                          <a:ln>
                            <a:noFill/>
                          </a:ln>
                          <a:solidFill>
                            <a:schemeClr val="tx1"/>
                          </a:solidFill>
                          <a:effectLst/>
                          <a:latin typeface="Arial" panose="020B0604020202020204" pitchFamily="34" charset="0"/>
                        </a:endParaRPr>
                      </a:p>
                    </p:txBody>
                  </p:sp>
                  <p:cxnSp>
                    <p:nvCxnSpPr>
                      <p:cNvPr id="2093" name="Straight Arrow Connector 123">
                        <a:extLst>
                          <a:ext uri="{FF2B5EF4-FFF2-40B4-BE49-F238E27FC236}">
                            <a16:creationId xmlns:a16="http://schemas.microsoft.com/office/drawing/2014/main" id="{09B4D8B3-DFB5-0CE7-6D4F-36855E1D6001}"/>
                          </a:ext>
                        </a:extLst>
                      </p:cNvPr>
                      <p:cNvCxnSpPr>
                        <a:cxnSpLocks noChangeShapeType="1"/>
                      </p:cNvCxnSpPr>
                      <p:nvPr/>
                    </p:nvCxnSpPr>
                    <p:spPr bwMode="auto">
                      <a:xfrm flipV="1">
                        <a:off x="-497005866" y="-469614360"/>
                        <a:ext cx="1" cy="4667"/>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55" name="Text Box 33">
                        <a:extLst>
                          <a:ext uri="{FF2B5EF4-FFF2-40B4-BE49-F238E27FC236}">
                            <a16:creationId xmlns:a16="http://schemas.microsoft.com/office/drawing/2014/main" id="{4B596661-C59E-FB16-BCBA-6E3235049218}"/>
                          </a:ext>
                        </a:extLst>
                      </p:cNvPr>
                      <p:cNvSpPr txBox="1">
                        <a:spLocks noChangeArrowheads="1"/>
                      </p:cNvSpPr>
                      <p:nvPr/>
                    </p:nvSpPr>
                    <p:spPr bwMode="auto">
                      <a:xfrm>
                        <a:off x="-497010057" y="-469612741"/>
                        <a:ext cx="4953" cy="2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100" b="0" i="0" u="none" strike="noStrike" cap="none" normalizeH="0" baseline="0">
                            <a:ln>
                              <a:noFill/>
                            </a:ln>
                            <a:solidFill>
                              <a:srgbClr val="000000"/>
                            </a:solidFill>
                            <a:effectLst/>
                            <a:latin typeface="Calibri" panose="020F0502020204030204" pitchFamily="34" charset="0"/>
                          </a:rPr>
                          <a:t>No</a:t>
                        </a:r>
                        <a:endParaRPr kumimoji="0" lang="en-US" altLang="en-US" sz="2400" b="0" i="0" u="none" strike="noStrike" cap="none" normalizeH="0" baseline="0">
                          <a:ln>
                            <a:noFill/>
                          </a:ln>
                          <a:solidFill>
                            <a:schemeClr val="tx1"/>
                          </a:solidFill>
                          <a:effectLst/>
                          <a:latin typeface="Arial" panose="020B0604020202020204" pitchFamily="34" charset="0"/>
                        </a:endParaRPr>
                      </a:p>
                    </p:txBody>
                  </p:sp>
                </p:grpSp>
              </p:grpSp>
              <p:cxnSp>
                <p:nvCxnSpPr>
                  <p:cNvPr id="2095" name="Connector: Elbow 117">
                    <a:extLst>
                      <a:ext uri="{FF2B5EF4-FFF2-40B4-BE49-F238E27FC236}">
                        <a16:creationId xmlns:a16="http://schemas.microsoft.com/office/drawing/2014/main" id="{D4985CF9-E5DE-580F-72F6-534D2225D3C3}"/>
                      </a:ext>
                    </a:extLst>
                  </p:cNvPr>
                  <p:cNvCxnSpPr>
                    <a:cxnSpLocks noChangeShapeType="1"/>
                  </p:cNvCxnSpPr>
                  <p:nvPr/>
                </p:nvCxnSpPr>
                <p:spPr bwMode="auto">
                  <a:xfrm flipH="1">
                    <a:off x="-298573351" y="-282169409"/>
                    <a:ext cx="476" cy="34004"/>
                  </a:xfrm>
                  <a:prstGeom prst="bentConnector3">
                    <a:avLst>
                      <a:gd name="adj1" fmla="val -1210000"/>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38" name="Text Box 35">
                    <a:extLst>
                      <a:ext uri="{FF2B5EF4-FFF2-40B4-BE49-F238E27FC236}">
                        <a16:creationId xmlns:a16="http://schemas.microsoft.com/office/drawing/2014/main" id="{D2385044-6710-CD47-B725-A440F66407E2}"/>
                      </a:ext>
                    </a:extLst>
                  </p:cNvPr>
                  <p:cNvSpPr txBox="1">
                    <a:spLocks noChangeArrowheads="1"/>
                  </p:cNvSpPr>
                  <p:nvPr/>
                </p:nvSpPr>
                <p:spPr bwMode="auto">
                  <a:xfrm>
                    <a:off x="-298572684" y="-282171981"/>
                    <a:ext cx="4953" cy="2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No</a:t>
                    </a:r>
                    <a:endParaRPr kumimoji="0" lang="en-US" altLang="en-US" sz="2400" b="0" i="0" u="none" strike="noStrike" cap="none" normalizeH="0" baseline="0">
                      <a:ln>
                        <a:noFill/>
                      </a:ln>
                      <a:solidFill>
                        <a:schemeClr val="tx1"/>
                      </a:solidFill>
                      <a:effectLst/>
                      <a:latin typeface="Arial" panose="020B0604020202020204" pitchFamily="34" charset="0"/>
                    </a:endParaRPr>
                  </a:p>
                </p:txBody>
              </p:sp>
            </p:grpSp>
            <p:cxnSp>
              <p:nvCxnSpPr>
                <p:cNvPr id="2097" name="Straight Arrow Connector 115">
                  <a:extLst>
                    <a:ext uri="{FF2B5EF4-FFF2-40B4-BE49-F238E27FC236}">
                      <a16:creationId xmlns:a16="http://schemas.microsoft.com/office/drawing/2014/main" id="{626118C3-ECE7-AA47-43AC-F170F53948C1}"/>
                    </a:ext>
                  </a:extLst>
                </p:cNvPr>
                <p:cNvCxnSpPr>
                  <a:cxnSpLocks noChangeShapeType="1"/>
                </p:cNvCxnSpPr>
                <p:nvPr/>
              </p:nvCxnSpPr>
              <p:spPr bwMode="auto">
                <a:xfrm flipH="1">
                  <a:off x="-199381430" y="-188409309"/>
                  <a:ext cx="4858" cy="1"/>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grpSp>
          <p:sp>
            <p:nvSpPr>
              <p:cNvPr id="29" name="Rectangle: Rounded Corners 107">
                <a:extLst>
                  <a:ext uri="{FF2B5EF4-FFF2-40B4-BE49-F238E27FC236}">
                    <a16:creationId xmlns:a16="http://schemas.microsoft.com/office/drawing/2014/main" id="{C2C3455F-BC92-B9BA-1E39-22E340C58754}"/>
                  </a:ext>
                </a:extLst>
              </p:cNvPr>
              <p:cNvSpPr>
                <a:spLocks noChangeArrowheads="1"/>
              </p:cNvSpPr>
              <p:nvPr/>
            </p:nvSpPr>
            <p:spPr bwMode="auto">
              <a:xfrm>
                <a:off x="-100164077" y="-94674832"/>
                <a:ext cx="15621" cy="8001"/>
              </a:xfrm>
              <a:prstGeom prst="roundRect">
                <a:avLst>
                  <a:gd name="adj" fmla="val 0"/>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Sub contract components to be heat treated</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33" name="Rectangle: Rounded Corners 108">
                <a:extLst>
                  <a:ext uri="{FF2B5EF4-FFF2-40B4-BE49-F238E27FC236}">
                    <a16:creationId xmlns:a16="http://schemas.microsoft.com/office/drawing/2014/main" id="{8894CC1C-D357-BED1-956D-653DDCC033EE}"/>
                  </a:ext>
                </a:extLst>
              </p:cNvPr>
              <p:cNvSpPr>
                <a:spLocks noChangeArrowheads="1"/>
              </p:cNvSpPr>
              <p:nvPr/>
            </p:nvSpPr>
            <p:spPr bwMode="auto">
              <a:xfrm>
                <a:off x="-100184937" y="-94687500"/>
                <a:ext cx="16002" cy="8096"/>
              </a:xfrm>
              <a:prstGeom prst="roundRect">
                <a:avLst>
                  <a:gd name="adj" fmla="val 0"/>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Determine which processes are appropriate for achieving tied up features</a:t>
                </a:r>
                <a:endParaRPr kumimoji="0" lang="en-US" altLang="en-US" sz="2400" b="0" i="0" u="none" strike="noStrike" cap="none" normalizeH="0" baseline="0">
                  <a:ln>
                    <a:noFill/>
                  </a:ln>
                  <a:solidFill>
                    <a:schemeClr val="tx1"/>
                  </a:solidFill>
                  <a:effectLst/>
                  <a:latin typeface="Arial" panose="020B0604020202020204" pitchFamily="34" charset="0"/>
                </a:endParaRPr>
              </a:p>
            </p:txBody>
          </p:sp>
          <p:cxnSp>
            <p:nvCxnSpPr>
              <p:cNvPr id="2100" name="Straight Arrow Connector 109">
                <a:extLst>
                  <a:ext uri="{FF2B5EF4-FFF2-40B4-BE49-F238E27FC236}">
                    <a16:creationId xmlns:a16="http://schemas.microsoft.com/office/drawing/2014/main" id="{70FD4264-86EE-504D-E77D-279908671807}"/>
                  </a:ext>
                </a:extLst>
              </p:cNvPr>
              <p:cNvCxnSpPr>
                <a:cxnSpLocks noChangeShapeType="1"/>
              </p:cNvCxnSpPr>
              <p:nvPr/>
            </p:nvCxnSpPr>
            <p:spPr bwMode="auto">
              <a:xfrm>
                <a:off x="-100156266" y="-94679499"/>
                <a:ext cx="1" cy="4667"/>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cxnSp>
            <p:nvCxnSpPr>
              <p:cNvPr id="2101" name="Connector: Elbow 110">
                <a:extLst>
                  <a:ext uri="{FF2B5EF4-FFF2-40B4-BE49-F238E27FC236}">
                    <a16:creationId xmlns:a16="http://schemas.microsoft.com/office/drawing/2014/main" id="{4F4C660F-2BC7-4704-87F9-52EAB4EA2E73}"/>
                  </a:ext>
                </a:extLst>
              </p:cNvPr>
              <p:cNvCxnSpPr>
                <a:cxnSpLocks noChangeShapeType="1"/>
              </p:cNvCxnSpPr>
              <p:nvPr/>
            </p:nvCxnSpPr>
            <p:spPr bwMode="auto">
              <a:xfrm flipH="1" flipV="1">
                <a:off x="-100177221" y="-94679499"/>
                <a:ext cx="13144" cy="8572"/>
              </a:xfrm>
              <a:prstGeom prst="bentConnector3">
                <a:avLst>
                  <a:gd name="adj1" fmla="val 100000"/>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cxnSp>
            <p:nvCxnSpPr>
              <p:cNvPr id="2102" name="Straight Arrow Connector 111">
                <a:extLst>
                  <a:ext uri="{FF2B5EF4-FFF2-40B4-BE49-F238E27FC236}">
                    <a16:creationId xmlns:a16="http://schemas.microsoft.com/office/drawing/2014/main" id="{F3C3B54D-BC0C-F715-076E-5722B5254F98}"/>
                  </a:ext>
                </a:extLst>
              </p:cNvPr>
              <p:cNvCxnSpPr>
                <a:cxnSpLocks noChangeShapeType="1"/>
              </p:cNvCxnSpPr>
              <p:nvPr/>
            </p:nvCxnSpPr>
            <p:spPr bwMode="auto">
              <a:xfrm flipH="1">
                <a:off x="-100189794" y="-94683214"/>
                <a:ext cx="4857" cy="1"/>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34" name="Rectangle: Rounded Corners 112">
                <a:extLst>
                  <a:ext uri="{FF2B5EF4-FFF2-40B4-BE49-F238E27FC236}">
                    <a16:creationId xmlns:a16="http://schemas.microsoft.com/office/drawing/2014/main" id="{B92A0E67-9E23-C421-8034-886DB9987A10}"/>
                  </a:ext>
                </a:extLst>
              </p:cNvPr>
              <p:cNvSpPr>
                <a:spLocks noChangeArrowheads="1"/>
              </p:cNvSpPr>
              <p:nvPr/>
            </p:nvSpPr>
            <p:spPr bwMode="auto">
              <a:xfrm>
                <a:off x="-100205796" y="-94687310"/>
                <a:ext cx="16002" cy="8096"/>
              </a:xfrm>
              <a:prstGeom prst="roundRect">
                <a:avLst>
                  <a:gd name="adj" fmla="val 0"/>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Machine component(s) to drawing</a:t>
                </a:r>
                <a:endParaRPr kumimoji="0" lang="en-US" altLang="en-US" sz="2400" b="0" i="0" u="none" strike="noStrike" cap="none" normalizeH="0" baseline="0">
                  <a:ln>
                    <a:noFill/>
                  </a:ln>
                  <a:solidFill>
                    <a:schemeClr val="tx1"/>
                  </a:solidFill>
                  <a:effectLst/>
                  <a:latin typeface="Arial" panose="020B0604020202020204" pitchFamily="34" charset="0"/>
                </a:endParaRPr>
              </a:p>
            </p:txBody>
          </p:sp>
          <p:cxnSp>
            <p:nvCxnSpPr>
              <p:cNvPr id="2104" name="Straight Arrow Connector 113">
                <a:extLst>
                  <a:ext uri="{FF2B5EF4-FFF2-40B4-BE49-F238E27FC236}">
                    <a16:creationId xmlns:a16="http://schemas.microsoft.com/office/drawing/2014/main" id="{B5D828C3-C84B-073B-645E-572B0D063186}"/>
                  </a:ext>
                </a:extLst>
              </p:cNvPr>
              <p:cNvCxnSpPr>
                <a:cxnSpLocks noChangeShapeType="1"/>
              </p:cNvCxnSpPr>
              <p:nvPr/>
            </p:nvCxnSpPr>
            <p:spPr bwMode="auto">
              <a:xfrm>
                <a:off x="-100197795" y="-94679118"/>
                <a:ext cx="1" cy="4667"/>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grpSp>
        <p:sp>
          <p:nvSpPr>
            <p:cNvPr id="21" name="Flowchart: Decision 96">
              <a:extLst>
                <a:ext uri="{FF2B5EF4-FFF2-40B4-BE49-F238E27FC236}">
                  <a16:creationId xmlns:a16="http://schemas.microsoft.com/office/drawing/2014/main" id="{5DD6D2DF-5144-0D04-A9C2-C27CDEC6CA87}"/>
                </a:ext>
              </a:extLst>
            </p:cNvPr>
            <p:cNvSpPr>
              <a:spLocks noChangeArrowheads="1"/>
            </p:cNvSpPr>
            <p:nvPr/>
          </p:nvSpPr>
          <p:spPr bwMode="auto">
            <a:xfrm>
              <a:off x="-993862" y="-948451"/>
              <a:ext cx="16563" cy="13564"/>
            </a:xfrm>
            <a:prstGeom prst="flowChartDecision">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Are additional processes required?</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22" name="Rectangle: Rounded Corners 97">
              <a:extLst>
                <a:ext uri="{FF2B5EF4-FFF2-40B4-BE49-F238E27FC236}">
                  <a16:creationId xmlns:a16="http://schemas.microsoft.com/office/drawing/2014/main" id="{E841E168-D6D9-3900-9083-D392FDFC89E9}"/>
                </a:ext>
              </a:extLst>
            </p:cNvPr>
            <p:cNvSpPr>
              <a:spLocks noChangeArrowheads="1"/>
            </p:cNvSpPr>
            <p:nvPr/>
          </p:nvSpPr>
          <p:spPr bwMode="auto">
            <a:xfrm>
              <a:off x="-971965" y="-931211"/>
              <a:ext cx="16002" cy="8096"/>
            </a:xfrm>
            <a:prstGeom prst="roundRect">
              <a:avLst>
                <a:gd name="adj" fmla="val 0"/>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Move to QA for final inspection</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24" name="Rectangle: Rounded Corners 98">
              <a:extLst>
                <a:ext uri="{FF2B5EF4-FFF2-40B4-BE49-F238E27FC236}">
                  <a16:creationId xmlns:a16="http://schemas.microsoft.com/office/drawing/2014/main" id="{BF984068-AEBA-6C54-7313-6DBA5E8078E4}"/>
                </a:ext>
              </a:extLst>
            </p:cNvPr>
            <p:cNvSpPr>
              <a:spLocks noChangeArrowheads="1"/>
            </p:cNvSpPr>
            <p:nvPr/>
          </p:nvSpPr>
          <p:spPr bwMode="auto">
            <a:xfrm>
              <a:off x="-993396" y="-931401"/>
              <a:ext cx="16002" cy="8096"/>
            </a:xfrm>
            <a:prstGeom prst="roundRect">
              <a:avLst>
                <a:gd name="adj" fmla="val 0"/>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Sub con/ work to drawing to achieve requirements</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25" name="Rectangle: Rounded Corners 99">
              <a:extLst>
                <a:ext uri="{FF2B5EF4-FFF2-40B4-BE49-F238E27FC236}">
                  <a16:creationId xmlns:a16="http://schemas.microsoft.com/office/drawing/2014/main" id="{C0F23840-2C44-03CE-6F60-8C2433AA045F}"/>
                </a:ext>
              </a:extLst>
            </p:cNvPr>
            <p:cNvSpPr>
              <a:spLocks noChangeArrowheads="1"/>
            </p:cNvSpPr>
            <p:nvPr/>
          </p:nvSpPr>
          <p:spPr bwMode="auto">
            <a:xfrm>
              <a:off x="-949105" y="-932544"/>
              <a:ext cx="17808" cy="10615"/>
            </a:xfrm>
            <a:prstGeom prst="roundRect">
              <a:avLst>
                <a:gd name="adj" fmla="val 16667"/>
              </a:avLst>
            </a:prstGeom>
            <a:noFill/>
            <a:ln w="12700" algn="ctr">
              <a:solidFill>
                <a:srgbClr val="000000"/>
              </a:solidFill>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ctr" anchorCtr="0" compatLnSpc="1">
              <a:prstTxWarp prst="textNoShape">
                <a:avLst/>
              </a:prstTxWarp>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GB" altLang="en-US" sz="1600" b="0" i="0" u="none" strike="noStrike" cap="none" normalizeH="0" baseline="0" dirty="0">
                <a:ln>
                  <a:noFill/>
                </a:ln>
                <a:solidFill>
                  <a:srgbClr val="000000"/>
                </a:solidFill>
                <a:effectLst/>
                <a:latin typeface="Calibri" panose="020F050202020403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Calibri" panose="020F0502020204030204" pitchFamily="34" charset="0"/>
                </a:rPr>
                <a:t>Move to stores for dispatch or to tool build for assembly </a:t>
              </a:r>
            </a:p>
            <a:p>
              <a:pPr marL="0" marR="0" lvl="0" indent="0" algn="ctr" defTabSz="914400" rtl="0" eaLnBrk="0" fontAlgn="base" latinLnBrk="0" hangingPunct="0">
                <a:lnSpc>
                  <a:spcPct val="100000"/>
                </a:lnSpc>
                <a:spcBef>
                  <a:spcPct val="0"/>
                </a:spcBef>
                <a:spcAft>
                  <a:spcPct val="0"/>
                </a:spcAft>
                <a:buClrTx/>
                <a:buSzTx/>
                <a:buFontTx/>
                <a:buNone/>
                <a:tabLst/>
              </a:pPr>
              <a:r>
                <a:rPr kumimoji="0" lang="en-GB" altLang="en-US" sz="1600" b="0" i="0" u="none" strike="noStrike" cap="none" normalizeH="0" baseline="0" dirty="0">
                  <a:ln>
                    <a:noFill/>
                  </a:ln>
                  <a:solidFill>
                    <a:srgbClr val="000000"/>
                  </a:solidFill>
                  <a:effectLst/>
                  <a:latin typeface="Calibri" panose="020F0502020204030204" pitchFamily="34" charset="0"/>
                </a:rPr>
                <a:t>(End)</a:t>
              </a: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sz="2400" b="0" i="0" u="none" strike="noStrike" cap="none" normalizeH="0" baseline="0" dirty="0">
                <a:ln>
                  <a:noFill/>
                </a:ln>
                <a:solidFill>
                  <a:schemeClr val="tx1"/>
                </a:solidFill>
                <a:effectLst/>
                <a:latin typeface="Arial" panose="020B0604020202020204" pitchFamily="34" charset="0"/>
              </a:endParaRPr>
            </a:p>
          </p:txBody>
        </p:sp>
        <p:cxnSp>
          <p:nvCxnSpPr>
            <p:cNvPr id="2109" name="Straight Arrow Connector 100">
              <a:extLst>
                <a:ext uri="{FF2B5EF4-FFF2-40B4-BE49-F238E27FC236}">
                  <a16:creationId xmlns:a16="http://schemas.microsoft.com/office/drawing/2014/main" id="{C4BCF4A7-9138-5857-AD34-790E07FE703D}"/>
                </a:ext>
              </a:extLst>
            </p:cNvPr>
            <p:cNvCxnSpPr>
              <a:cxnSpLocks noChangeShapeType="1"/>
            </p:cNvCxnSpPr>
            <p:nvPr/>
          </p:nvCxnSpPr>
          <p:spPr bwMode="auto">
            <a:xfrm>
              <a:off x="-985778" y="-934783"/>
              <a:ext cx="1" cy="3382"/>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cxnSp>
          <p:nvCxnSpPr>
            <p:cNvPr id="2110" name="Straight Arrow Connector 101">
              <a:extLst>
                <a:ext uri="{FF2B5EF4-FFF2-40B4-BE49-F238E27FC236}">
                  <a16:creationId xmlns:a16="http://schemas.microsoft.com/office/drawing/2014/main" id="{BFA82173-ADEC-9864-D109-253FEAF4C7F5}"/>
                </a:ext>
              </a:extLst>
            </p:cNvPr>
            <p:cNvCxnSpPr>
              <a:cxnSpLocks noChangeShapeType="1"/>
            </p:cNvCxnSpPr>
            <p:nvPr/>
          </p:nvCxnSpPr>
          <p:spPr bwMode="auto">
            <a:xfrm>
              <a:off x="-977299" y="-927496"/>
              <a:ext cx="5429" cy="1"/>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cxnSp>
          <p:nvCxnSpPr>
            <p:cNvPr id="2111" name="Straight Arrow Connector 102">
              <a:extLst>
                <a:ext uri="{FF2B5EF4-FFF2-40B4-BE49-F238E27FC236}">
                  <a16:creationId xmlns:a16="http://schemas.microsoft.com/office/drawing/2014/main" id="{4820AB4C-241F-2042-03D4-9D0C1380F659}"/>
                </a:ext>
              </a:extLst>
            </p:cNvPr>
            <p:cNvCxnSpPr>
              <a:cxnSpLocks noChangeShapeType="1"/>
            </p:cNvCxnSpPr>
            <p:nvPr/>
          </p:nvCxnSpPr>
          <p:spPr bwMode="auto">
            <a:xfrm>
              <a:off x="-955963" y="-927401"/>
              <a:ext cx="6858" cy="1"/>
            </a:xfrm>
            <a:prstGeom prst="straightConnector1">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cxnSp>
          <p:nvCxnSpPr>
            <p:cNvPr id="2112" name="Connector: Elbow 103">
              <a:extLst>
                <a:ext uri="{FF2B5EF4-FFF2-40B4-BE49-F238E27FC236}">
                  <a16:creationId xmlns:a16="http://schemas.microsoft.com/office/drawing/2014/main" id="{6D36AF2E-C93B-3326-6D92-A42179744B25}"/>
                </a:ext>
              </a:extLst>
            </p:cNvPr>
            <p:cNvCxnSpPr>
              <a:cxnSpLocks noChangeShapeType="1"/>
              <a:stCxn id="21" idx="3"/>
            </p:cNvCxnSpPr>
            <p:nvPr/>
          </p:nvCxnSpPr>
          <p:spPr bwMode="auto">
            <a:xfrm>
              <a:off x="-977299" y="-941669"/>
              <a:ext cx="13811" cy="10458"/>
            </a:xfrm>
            <a:prstGeom prst="bentConnector3">
              <a:avLst>
                <a:gd name="adj1" fmla="val 100565"/>
              </a:avLst>
            </a:prstGeom>
            <a:noFill/>
            <a:ln w="6350" algn="ctr">
              <a:solidFill>
                <a:srgbClr val="000000"/>
              </a:solidFill>
              <a:miter lim="800000"/>
              <a:headEnd/>
              <a:tailEnd type="triangle" w="med" len="med"/>
            </a:ln>
            <a:extLst>
              <a:ext uri="{909E8E84-426E-40DD-AFC4-6F175D3DCCD1}">
                <a14:hiddenFill xmlns:a14="http://schemas.microsoft.com/office/drawing/2010/main">
                  <a:noFill/>
                </a14:hiddenFill>
              </a:ext>
            </a:extLst>
          </p:spPr>
        </p:cxnSp>
        <p:sp>
          <p:nvSpPr>
            <p:cNvPr id="26" name="Text Box 55">
              <a:extLst>
                <a:ext uri="{FF2B5EF4-FFF2-40B4-BE49-F238E27FC236}">
                  <a16:creationId xmlns:a16="http://schemas.microsoft.com/office/drawing/2014/main" id="{7B6C6D5C-C43F-BCBD-C4B5-72F826FA572A}"/>
                </a:ext>
              </a:extLst>
            </p:cNvPr>
            <p:cNvSpPr txBox="1">
              <a:spLocks noChangeArrowheads="1"/>
            </p:cNvSpPr>
            <p:nvPr/>
          </p:nvSpPr>
          <p:spPr bwMode="auto">
            <a:xfrm>
              <a:off x="-989491" y="-935211"/>
              <a:ext cx="4953" cy="2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Yes</a:t>
              </a:r>
              <a:endParaRPr kumimoji="0" lang="en-US" altLang="en-US" sz="2400" b="0" i="0" u="none" strike="noStrike" cap="none" normalizeH="0" baseline="0">
                <a:ln>
                  <a:noFill/>
                </a:ln>
                <a:solidFill>
                  <a:schemeClr val="tx1"/>
                </a:solidFill>
                <a:effectLst/>
                <a:latin typeface="Arial" panose="020B0604020202020204" pitchFamily="34" charset="0"/>
              </a:endParaRPr>
            </a:p>
          </p:txBody>
        </p:sp>
        <p:sp>
          <p:nvSpPr>
            <p:cNvPr id="27" name="Text Box 56">
              <a:extLst>
                <a:ext uri="{FF2B5EF4-FFF2-40B4-BE49-F238E27FC236}">
                  <a16:creationId xmlns:a16="http://schemas.microsoft.com/office/drawing/2014/main" id="{0DB0CC17-0184-8863-FA19-C2CF5353787B}"/>
                </a:ext>
              </a:extLst>
            </p:cNvPr>
            <p:cNvSpPr txBox="1">
              <a:spLocks noChangeArrowheads="1"/>
            </p:cNvSpPr>
            <p:nvPr/>
          </p:nvSpPr>
          <p:spPr bwMode="auto">
            <a:xfrm>
              <a:off x="-973394" y="-944832"/>
              <a:ext cx="4953" cy="26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6350" algn="ctr">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marL="0" marR="0" lvl="0" indent="0" algn="ctr" defTabSz="914400" rtl="0" eaLnBrk="0" fontAlgn="base" latinLnBrk="0" hangingPunct="0">
                <a:lnSpc>
                  <a:spcPct val="100000"/>
                </a:lnSpc>
                <a:spcBef>
                  <a:spcPct val="0"/>
                </a:spcBef>
                <a:spcAft>
                  <a:spcPts val="800"/>
                </a:spcAft>
                <a:buClrTx/>
                <a:buSzTx/>
                <a:buFontTx/>
                <a:buNone/>
                <a:tabLst/>
              </a:pPr>
              <a:r>
                <a:rPr kumimoji="0" lang="en-GB" altLang="en-US" sz="1600" b="0" i="0" u="none" strike="noStrike" cap="none" normalizeH="0" baseline="0">
                  <a:ln>
                    <a:noFill/>
                  </a:ln>
                  <a:solidFill>
                    <a:srgbClr val="000000"/>
                  </a:solidFill>
                  <a:effectLst/>
                  <a:latin typeface="Calibri" panose="020F0502020204030204" pitchFamily="34" charset="0"/>
                </a:rPr>
                <a:t>No</a:t>
              </a:r>
              <a:endParaRPr kumimoji="0" lang="en-US" altLang="en-US" sz="2400" b="0" i="0" u="none" strike="noStrike" cap="none" normalizeH="0" baseline="0">
                <a:ln>
                  <a:noFill/>
                </a:ln>
                <a:solidFill>
                  <a:schemeClr val="tx1"/>
                </a:solidFill>
                <a:effectLst/>
                <a:latin typeface="Arial" panose="020B0604020202020204" pitchFamily="34" charset="0"/>
              </a:endParaRPr>
            </a:p>
          </p:txBody>
        </p:sp>
      </p:grpSp>
      <p:sp>
        <p:nvSpPr>
          <p:cNvPr id="2063" name="Text Box 67">
            <a:extLst>
              <a:ext uri="{FF2B5EF4-FFF2-40B4-BE49-F238E27FC236}">
                <a16:creationId xmlns:a16="http://schemas.microsoft.com/office/drawing/2014/main" id="{02BC3387-077C-5F6E-9DED-7C2876FDF8EF}"/>
              </a:ext>
            </a:extLst>
          </p:cNvPr>
          <p:cNvSpPr txBox="1">
            <a:spLocks noChangeArrowheads="1"/>
          </p:cNvSpPr>
          <p:nvPr/>
        </p:nvSpPr>
        <p:spPr bwMode="auto">
          <a:xfrm>
            <a:off x="10490201" y="21962598"/>
            <a:ext cx="6868726" cy="635109"/>
          </a:xfrm>
          <a:prstGeom prst="rect">
            <a:avLst/>
          </a:prstGeom>
          <a:noFill/>
          <a:ln>
            <a:noFill/>
          </a:ln>
          <a:effec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1" u="none" strike="noStrike" cap="none" normalizeH="0" baseline="0" dirty="0">
                <a:ln>
                  <a:noFill/>
                </a:ln>
                <a:solidFill>
                  <a:srgbClr val="000000"/>
                </a:solidFill>
                <a:effectLst/>
                <a:latin typeface="Times New Roman" panose="02020603050405020304" pitchFamily="18" charset="0"/>
              </a:rPr>
              <a:t>Flowchart checklist generated as a solution for the project</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
        <p:nvSpPr>
          <p:cNvPr id="2066" name="Text Box 69">
            <a:extLst>
              <a:ext uri="{FF2B5EF4-FFF2-40B4-BE49-F238E27FC236}">
                <a16:creationId xmlns:a16="http://schemas.microsoft.com/office/drawing/2014/main" id="{EA06746D-93F4-6B28-D818-8CB7AF1D8651}"/>
              </a:ext>
            </a:extLst>
          </p:cNvPr>
          <p:cNvSpPr txBox="1">
            <a:spLocks noChangeArrowheads="1"/>
          </p:cNvSpPr>
          <p:nvPr/>
        </p:nvSpPr>
        <p:spPr bwMode="auto">
          <a:xfrm>
            <a:off x="620032" y="23261310"/>
            <a:ext cx="8874125" cy="588962"/>
          </a:xfrm>
          <a:prstGeom prst="rect">
            <a:avLst/>
          </a:prstGeom>
          <a:solidFill>
            <a:srgbClr val="FFFFFF"/>
          </a:solidFill>
          <a:ln>
            <a:noFill/>
          </a:ln>
          <a:effectLst/>
          <a:extLst>
            <a:ext uri="{91240B29-F687-4F45-9708-019B960494DF}">
              <a14:hiddenLine xmlns:a14="http://schemas.microsoft.com/office/drawing/2010/main" w="31750" algn="ctr">
                <a:solidFill>
                  <a:srgbClr val="00B0F0"/>
                </a:solidFill>
                <a:miter lim="800000"/>
                <a:headEnd/>
                <a:tailEnd/>
              </a14:hiddenLine>
            </a:ext>
            <a:ext uri="{AF507438-7753-43E0-B8FC-AC1667EBCBE1}">
              <a14:hiddenEffects xmlns:a14="http://schemas.microsoft.com/office/drawing/2010/main">
                <a:effectLst>
                  <a:outerShdw dist="35921" dir="2700000" algn="ctr" rotWithShape="0">
                    <a:srgbClr val="868686"/>
                  </a:outerShdw>
                </a:effectLst>
              </a14:hiddenEffects>
            </a:ext>
          </a:extLst>
        </p:spPr>
        <p:txBody>
          <a:bodyPr vert="horz" wrap="square" lIns="36576" tIns="36576" rIns="36576" bIns="36576" numCol="1" anchor="t" anchorCtr="0" compatLnSpc="1">
            <a:prstTxWarp prst="textNoShape">
              <a:avLst/>
            </a:prstTxWarp>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2000" b="0" i="1" u="none" strike="noStrike" cap="none" normalizeH="0" baseline="0" dirty="0">
                <a:ln>
                  <a:noFill/>
                </a:ln>
                <a:solidFill>
                  <a:srgbClr val="000000"/>
                </a:solidFill>
                <a:effectLst/>
                <a:latin typeface="Times New Roman" panose="02020603050405020304" pitchFamily="18" charset="0"/>
              </a:rPr>
              <a:t>FMEA carried out on one of the customer complaints to determine the root cause</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2118" name="Picture 70">
            <a:extLst>
              <a:ext uri="{FF2B5EF4-FFF2-40B4-BE49-F238E27FC236}">
                <a16:creationId xmlns:a16="http://schemas.microsoft.com/office/drawing/2014/main" id="{1B473AD5-1C68-E1E2-1EA5-AC284625123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l="5156" t="13879" r="78943" b="71495"/>
          <a:stretch>
            <a:fillRect/>
          </a:stretch>
        </p:blipFill>
        <p:spPr bwMode="auto">
          <a:xfrm>
            <a:off x="462189" y="28918505"/>
            <a:ext cx="1828800" cy="895350"/>
          </a:xfrm>
          <a:prstGeom prst="rect">
            <a:avLst/>
          </a:prstGeom>
          <a:noFill/>
          <a:ln>
            <a:noFill/>
          </a:ln>
          <a:effectLst/>
          <a:extLst>
            <a:ext uri="{909E8E84-426E-40DD-AFC4-6F175D3DCCD1}">
              <a14:hiddenFill xmlns:a14="http://schemas.microsoft.com/office/drawing/2010/main">
                <a:solidFill>
                  <a:srgbClr val="5B9BD5"/>
                </a:solidFill>
              </a14:hiddenFill>
            </a:ext>
            <a:ext uri="{91240B29-F687-4F45-9708-019B960494DF}">
              <a14:hiddenLine xmlns:a14="http://schemas.microsoft.com/office/drawing/2010/main" w="25400" algn="ctr">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pic>
      <p:graphicFrame>
        <p:nvGraphicFramePr>
          <p:cNvPr id="2067" name="Table 2066">
            <a:extLst>
              <a:ext uri="{FF2B5EF4-FFF2-40B4-BE49-F238E27FC236}">
                <a16:creationId xmlns:a16="http://schemas.microsoft.com/office/drawing/2014/main" id="{88683778-39E6-652C-2DA7-CA3ACA2E1114}"/>
              </a:ext>
            </a:extLst>
          </p:cNvPr>
          <p:cNvGraphicFramePr>
            <a:graphicFrameLocks noGrp="1"/>
          </p:cNvGraphicFramePr>
          <p:nvPr>
            <p:extLst>
              <p:ext uri="{D42A27DB-BD31-4B8C-83A1-F6EECF244321}">
                <p14:modId xmlns:p14="http://schemas.microsoft.com/office/powerpoint/2010/main" val="4128652523"/>
              </p:ext>
            </p:extLst>
          </p:nvPr>
        </p:nvGraphicFramePr>
        <p:xfrm>
          <a:off x="542294" y="24024109"/>
          <a:ext cx="11222863" cy="4735576"/>
        </p:xfrm>
        <a:graphic>
          <a:graphicData uri="http://schemas.openxmlformats.org/drawingml/2006/table">
            <a:tbl>
              <a:tblPr/>
              <a:tblGrid>
                <a:gridCol w="1895998">
                  <a:extLst>
                    <a:ext uri="{9D8B030D-6E8A-4147-A177-3AD203B41FA5}">
                      <a16:colId xmlns:a16="http://schemas.microsoft.com/office/drawing/2014/main" val="611090172"/>
                    </a:ext>
                  </a:extLst>
                </a:gridCol>
                <a:gridCol w="1299313">
                  <a:extLst>
                    <a:ext uri="{9D8B030D-6E8A-4147-A177-3AD203B41FA5}">
                      <a16:colId xmlns:a16="http://schemas.microsoft.com/office/drawing/2014/main" val="1929810653"/>
                    </a:ext>
                  </a:extLst>
                </a:gridCol>
                <a:gridCol w="1198627">
                  <a:extLst>
                    <a:ext uri="{9D8B030D-6E8A-4147-A177-3AD203B41FA5}">
                      <a16:colId xmlns:a16="http://schemas.microsoft.com/office/drawing/2014/main" val="299633986"/>
                    </a:ext>
                  </a:extLst>
                </a:gridCol>
                <a:gridCol w="1011327">
                  <a:extLst>
                    <a:ext uri="{9D8B030D-6E8A-4147-A177-3AD203B41FA5}">
                      <a16:colId xmlns:a16="http://schemas.microsoft.com/office/drawing/2014/main" val="3797520920"/>
                    </a:ext>
                  </a:extLst>
                </a:gridCol>
                <a:gridCol w="1386702">
                  <a:extLst>
                    <a:ext uri="{9D8B030D-6E8A-4147-A177-3AD203B41FA5}">
                      <a16:colId xmlns:a16="http://schemas.microsoft.com/office/drawing/2014/main" val="2229363446"/>
                    </a:ext>
                  </a:extLst>
                </a:gridCol>
                <a:gridCol w="1374117">
                  <a:extLst>
                    <a:ext uri="{9D8B030D-6E8A-4147-A177-3AD203B41FA5}">
                      <a16:colId xmlns:a16="http://schemas.microsoft.com/office/drawing/2014/main" val="3464051297"/>
                    </a:ext>
                  </a:extLst>
                </a:gridCol>
                <a:gridCol w="1248589">
                  <a:extLst>
                    <a:ext uri="{9D8B030D-6E8A-4147-A177-3AD203B41FA5}">
                      <a16:colId xmlns:a16="http://schemas.microsoft.com/office/drawing/2014/main" val="3759972730"/>
                    </a:ext>
                  </a:extLst>
                </a:gridCol>
                <a:gridCol w="982600">
                  <a:extLst>
                    <a:ext uri="{9D8B030D-6E8A-4147-A177-3AD203B41FA5}">
                      <a16:colId xmlns:a16="http://schemas.microsoft.com/office/drawing/2014/main" val="1305746275"/>
                    </a:ext>
                  </a:extLst>
                </a:gridCol>
                <a:gridCol w="825590">
                  <a:extLst>
                    <a:ext uri="{9D8B030D-6E8A-4147-A177-3AD203B41FA5}">
                      <a16:colId xmlns:a16="http://schemas.microsoft.com/office/drawing/2014/main" val="4239525259"/>
                    </a:ext>
                  </a:extLst>
                </a:gridCol>
              </a:tblGrid>
              <a:tr h="416179">
                <a:tc gridSpan="9">
                  <a:txBody>
                    <a:bodyPr/>
                    <a:lstStyle/>
                    <a:p>
                      <a:pPr marR="0" indent="0" algn="ctr" rtl="0">
                        <a:lnSpc>
                          <a:spcPct val="119000"/>
                        </a:lnSpc>
                        <a:spcBef>
                          <a:spcPts val="0"/>
                        </a:spcBef>
                        <a:spcAft>
                          <a:spcPts val="0"/>
                        </a:spcAft>
                      </a:pPr>
                      <a:r>
                        <a:rPr lang="en-GB" sz="1800" b="1" kern="1200" dirty="0">
                          <a:ln>
                            <a:noFill/>
                          </a:ln>
                          <a:solidFill>
                            <a:srgbClr val="000000"/>
                          </a:solidFill>
                          <a:effectLst/>
                          <a:latin typeface="Arial" panose="020B0604020202020204" pitchFamily="34" charset="0"/>
                        </a:rPr>
                        <a:t>Dowel hole not finish size</a:t>
                      </a:r>
                      <a:endParaRPr lang="en-GB" sz="1000" kern="1400" dirty="0">
                        <a:ln>
                          <a:noFill/>
                        </a:ln>
                        <a:solidFill>
                          <a:srgbClr val="000000"/>
                        </a:solidFill>
                        <a:effectLst/>
                        <a:latin typeface="Calibri" panose="020F0502020204030204" pitchFamily="34" charset="0"/>
                      </a:endParaRPr>
                    </a:p>
                  </a:txBody>
                  <a:tcPr>
                    <a:lnL>
                      <a:noFill/>
                    </a:lnL>
                    <a:lnR>
                      <a:noFill/>
                    </a:lnR>
                    <a:lnT w="25400" cap="flat" cmpd="sng" algn="ctr">
                      <a:solidFill>
                        <a:srgbClr val="000000"/>
                      </a:solidFill>
                      <a:prstDash val="solid"/>
                      <a:round/>
                      <a:headEnd type="none" w="med" len="med"/>
                      <a:tailEnd type="none" w="med" len="med"/>
                    </a:lnT>
                    <a:lnB>
                      <a:noFill/>
                    </a:lnB>
                    <a:solidFill>
                      <a:srgbClr val="00B0F0"/>
                    </a:solid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181366108"/>
                  </a:ext>
                </a:extLst>
              </a:tr>
              <a:tr h="1205395">
                <a:tc>
                  <a:txBody>
                    <a:bodyPr/>
                    <a:lstStyle/>
                    <a:p>
                      <a:pPr marR="0" indent="0" algn="l" rtl="0">
                        <a:lnSpc>
                          <a:spcPct val="119000"/>
                        </a:lnSpc>
                        <a:spcBef>
                          <a:spcPts val="0"/>
                        </a:spcBef>
                        <a:spcAft>
                          <a:spcPts val="0"/>
                        </a:spcAft>
                      </a:pPr>
                      <a:r>
                        <a:rPr lang="en-GB" sz="1400" u="sng" kern="1200">
                          <a:ln>
                            <a:noFill/>
                          </a:ln>
                          <a:solidFill>
                            <a:srgbClr val="000000"/>
                          </a:solidFill>
                          <a:effectLst/>
                          <a:latin typeface="Arial" panose="020B0604020202020204" pitchFamily="34" charset="0"/>
                        </a:rPr>
                        <a:t>Process step</a:t>
                      </a:r>
                      <a:endParaRPr lang="en-GB" sz="1000" kern="1400">
                        <a:ln>
                          <a:noFill/>
                        </a:ln>
                        <a:solidFill>
                          <a:srgbClr val="000000"/>
                        </a:solidFill>
                        <a:effectLst/>
                        <a:latin typeface="Calibri" panose="020F0502020204030204" pitchFamily="34" charset="0"/>
                      </a:endParaRPr>
                    </a:p>
                  </a:txBody>
                  <a:tcPr>
                    <a:lnL>
                      <a:noFill/>
                    </a:lnL>
                    <a:lnR>
                      <a:noFill/>
                    </a:lnR>
                    <a:lnT>
                      <a:noFill/>
                    </a:lnT>
                    <a:lnB>
                      <a:noFill/>
                    </a:lnB>
                    <a:solidFill>
                      <a:srgbClr val="E7E7E7"/>
                    </a:solidFill>
                  </a:tcPr>
                </a:tc>
                <a:tc>
                  <a:txBody>
                    <a:bodyPr/>
                    <a:lstStyle/>
                    <a:p>
                      <a:pPr marR="0" indent="0" algn="l" rtl="0">
                        <a:lnSpc>
                          <a:spcPct val="119000"/>
                        </a:lnSpc>
                        <a:spcBef>
                          <a:spcPts val="0"/>
                        </a:spcBef>
                        <a:spcAft>
                          <a:spcPts val="0"/>
                        </a:spcAft>
                      </a:pPr>
                      <a:r>
                        <a:rPr lang="en-GB" sz="1400" u="sng" kern="1200">
                          <a:ln>
                            <a:noFill/>
                          </a:ln>
                          <a:solidFill>
                            <a:srgbClr val="000000"/>
                          </a:solidFill>
                          <a:effectLst/>
                          <a:latin typeface="Arial" panose="020B0604020202020204" pitchFamily="34" charset="0"/>
                        </a:rPr>
                        <a:t>Potential failure mode</a:t>
                      </a:r>
                      <a:endParaRPr lang="en-GB" sz="1000" kern="1400">
                        <a:ln>
                          <a:noFill/>
                        </a:ln>
                        <a:solidFill>
                          <a:srgbClr val="000000"/>
                        </a:solidFill>
                        <a:effectLst/>
                        <a:latin typeface="Calibri" panose="020F0502020204030204" pitchFamily="34" charset="0"/>
                      </a:endParaRPr>
                    </a:p>
                  </a:txBody>
                  <a:tcPr>
                    <a:lnL>
                      <a:noFill/>
                    </a:lnL>
                    <a:lnR>
                      <a:noFill/>
                    </a:lnR>
                    <a:lnT>
                      <a:noFill/>
                    </a:lnT>
                    <a:lnB>
                      <a:noFill/>
                    </a:lnB>
                    <a:solidFill>
                      <a:srgbClr val="E7E7E7"/>
                    </a:solidFill>
                  </a:tcPr>
                </a:tc>
                <a:tc>
                  <a:txBody>
                    <a:bodyPr/>
                    <a:lstStyle/>
                    <a:p>
                      <a:pPr marR="0" indent="0" algn="l" rtl="0">
                        <a:lnSpc>
                          <a:spcPct val="119000"/>
                        </a:lnSpc>
                        <a:spcBef>
                          <a:spcPts val="0"/>
                        </a:spcBef>
                        <a:spcAft>
                          <a:spcPts val="0"/>
                        </a:spcAft>
                      </a:pPr>
                      <a:r>
                        <a:rPr lang="en-GB" sz="1400" u="sng" kern="1200">
                          <a:ln>
                            <a:noFill/>
                          </a:ln>
                          <a:solidFill>
                            <a:srgbClr val="000000"/>
                          </a:solidFill>
                          <a:effectLst/>
                          <a:latin typeface="Arial" panose="020B0604020202020204" pitchFamily="34" charset="0"/>
                        </a:rPr>
                        <a:t>Potential failure effect</a:t>
                      </a:r>
                      <a:endParaRPr lang="en-GB" sz="1000" kern="1400">
                        <a:ln>
                          <a:noFill/>
                        </a:ln>
                        <a:solidFill>
                          <a:srgbClr val="000000"/>
                        </a:solidFill>
                        <a:effectLst/>
                        <a:latin typeface="Calibri" panose="020F0502020204030204" pitchFamily="34" charset="0"/>
                      </a:endParaRPr>
                    </a:p>
                  </a:txBody>
                  <a:tcPr>
                    <a:lnL>
                      <a:noFill/>
                    </a:lnL>
                    <a:lnR>
                      <a:noFill/>
                    </a:lnR>
                    <a:lnT>
                      <a:noFill/>
                    </a:lnT>
                    <a:lnB>
                      <a:noFill/>
                    </a:lnB>
                    <a:solidFill>
                      <a:srgbClr val="E7E7E7"/>
                    </a:solidFill>
                  </a:tcPr>
                </a:tc>
                <a:tc>
                  <a:txBody>
                    <a:bodyPr/>
                    <a:lstStyle/>
                    <a:p>
                      <a:pPr marR="0" indent="0" algn="l" rtl="0">
                        <a:lnSpc>
                          <a:spcPct val="119000"/>
                        </a:lnSpc>
                        <a:spcBef>
                          <a:spcPts val="0"/>
                        </a:spcBef>
                        <a:spcAft>
                          <a:spcPts val="0"/>
                        </a:spcAft>
                      </a:pPr>
                      <a:r>
                        <a:rPr lang="en-GB" sz="1400" u="sng" kern="1200">
                          <a:ln>
                            <a:noFill/>
                          </a:ln>
                          <a:solidFill>
                            <a:srgbClr val="000000"/>
                          </a:solidFill>
                          <a:effectLst/>
                          <a:latin typeface="Arial" panose="020B0604020202020204" pitchFamily="34" charset="0"/>
                        </a:rPr>
                        <a:t>Severity of effect on      customer (1-10)</a:t>
                      </a:r>
                      <a:endParaRPr lang="en-GB" sz="1000" kern="1400">
                        <a:ln>
                          <a:noFill/>
                        </a:ln>
                        <a:solidFill>
                          <a:srgbClr val="000000"/>
                        </a:solidFill>
                        <a:effectLst/>
                        <a:latin typeface="Calibri" panose="020F0502020204030204" pitchFamily="34" charset="0"/>
                      </a:endParaRPr>
                    </a:p>
                  </a:txBody>
                  <a:tcPr>
                    <a:lnL>
                      <a:noFill/>
                    </a:lnL>
                    <a:lnR>
                      <a:noFill/>
                    </a:lnR>
                    <a:lnT>
                      <a:noFill/>
                    </a:lnT>
                    <a:lnB>
                      <a:noFill/>
                    </a:lnB>
                    <a:solidFill>
                      <a:srgbClr val="E7E7E7"/>
                    </a:solidFill>
                  </a:tcPr>
                </a:tc>
                <a:tc>
                  <a:txBody>
                    <a:bodyPr/>
                    <a:lstStyle/>
                    <a:p>
                      <a:pPr marR="0" indent="0" algn="l" rtl="0">
                        <a:lnSpc>
                          <a:spcPct val="119000"/>
                        </a:lnSpc>
                        <a:spcBef>
                          <a:spcPts val="0"/>
                        </a:spcBef>
                        <a:spcAft>
                          <a:spcPts val="0"/>
                        </a:spcAft>
                      </a:pPr>
                      <a:r>
                        <a:rPr lang="en-GB" sz="1400" u="sng" kern="1200">
                          <a:ln>
                            <a:noFill/>
                          </a:ln>
                          <a:solidFill>
                            <a:srgbClr val="000000"/>
                          </a:solidFill>
                          <a:effectLst/>
                          <a:latin typeface="Arial" panose="020B0604020202020204" pitchFamily="34" charset="0"/>
                        </a:rPr>
                        <a:t>Potential   causes</a:t>
                      </a:r>
                      <a:endParaRPr lang="en-GB" sz="1000" kern="1400">
                        <a:ln>
                          <a:noFill/>
                        </a:ln>
                        <a:solidFill>
                          <a:srgbClr val="000000"/>
                        </a:solidFill>
                        <a:effectLst/>
                        <a:latin typeface="Calibri" panose="020F0502020204030204" pitchFamily="34" charset="0"/>
                      </a:endParaRPr>
                    </a:p>
                  </a:txBody>
                  <a:tcPr>
                    <a:lnL>
                      <a:noFill/>
                    </a:lnL>
                    <a:lnR>
                      <a:noFill/>
                    </a:lnR>
                    <a:lnT>
                      <a:noFill/>
                    </a:lnT>
                    <a:lnB>
                      <a:noFill/>
                    </a:lnB>
                    <a:solidFill>
                      <a:srgbClr val="E7E7E7"/>
                    </a:solidFill>
                  </a:tcPr>
                </a:tc>
                <a:tc>
                  <a:txBody>
                    <a:bodyPr/>
                    <a:lstStyle/>
                    <a:p>
                      <a:pPr marR="0" indent="0" algn="l" rtl="0">
                        <a:lnSpc>
                          <a:spcPct val="119000"/>
                        </a:lnSpc>
                        <a:spcBef>
                          <a:spcPts val="0"/>
                        </a:spcBef>
                        <a:spcAft>
                          <a:spcPts val="0"/>
                        </a:spcAft>
                      </a:pPr>
                      <a:r>
                        <a:rPr lang="en-GB" sz="1400" u="sng" kern="1200">
                          <a:ln>
                            <a:noFill/>
                          </a:ln>
                          <a:solidFill>
                            <a:srgbClr val="000000"/>
                          </a:solidFill>
                          <a:effectLst/>
                          <a:latin typeface="Arial" panose="020B0604020202020204" pitchFamily="34" charset="0"/>
                        </a:rPr>
                        <a:t>How frequently is the           occurrence happening?   (1-10)</a:t>
                      </a:r>
                      <a:endParaRPr lang="en-GB" sz="1000" kern="1400">
                        <a:ln>
                          <a:noFill/>
                        </a:ln>
                        <a:solidFill>
                          <a:srgbClr val="000000"/>
                        </a:solidFill>
                        <a:effectLst/>
                        <a:latin typeface="Calibri" panose="020F0502020204030204" pitchFamily="34" charset="0"/>
                      </a:endParaRPr>
                    </a:p>
                  </a:txBody>
                  <a:tcPr>
                    <a:lnL>
                      <a:noFill/>
                    </a:lnL>
                    <a:lnR>
                      <a:noFill/>
                    </a:lnR>
                    <a:lnT>
                      <a:noFill/>
                    </a:lnT>
                    <a:lnB>
                      <a:noFill/>
                    </a:lnB>
                    <a:solidFill>
                      <a:srgbClr val="E7E7E7"/>
                    </a:solidFill>
                  </a:tcPr>
                </a:tc>
                <a:tc>
                  <a:txBody>
                    <a:bodyPr/>
                    <a:lstStyle/>
                    <a:p>
                      <a:pPr marR="0" indent="0" algn="l" rtl="0">
                        <a:lnSpc>
                          <a:spcPct val="119000"/>
                        </a:lnSpc>
                        <a:spcBef>
                          <a:spcPts val="0"/>
                        </a:spcBef>
                        <a:spcAft>
                          <a:spcPts val="0"/>
                        </a:spcAft>
                      </a:pPr>
                      <a:r>
                        <a:rPr lang="en-GB" sz="1400" u="sng" kern="1200" dirty="0">
                          <a:ln>
                            <a:noFill/>
                          </a:ln>
                          <a:solidFill>
                            <a:srgbClr val="000000"/>
                          </a:solidFill>
                          <a:effectLst/>
                          <a:latin typeface="Arial" panose="020B0604020202020204" pitchFamily="34" charset="0"/>
                        </a:rPr>
                        <a:t>Existing      controls</a:t>
                      </a:r>
                      <a:endParaRPr lang="en-GB" sz="1000" kern="1400" dirty="0">
                        <a:ln>
                          <a:noFill/>
                        </a:ln>
                        <a:solidFill>
                          <a:srgbClr val="000000"/>
                        </a:solidFill>
                        <a:effectLst/>
                        <a:latin typeface="Calibri" panose="020F0502020204030204" pitchFamily="34" charset="0"/>
                      </a:endParaRPr>
                    </a:p>
                  </a:txBody>
                  <a:tcPr>
                    <a:lnL>
                      <a:noFill/>
                    </a:lnL>
                    <a:lnR>
                      <a:noFill/>
                    </a:lnR>
                    <a:lnT>
                      <a:noFill/>
                    </a:lnT>
                    <a:lnB>
                      <a:noFill/>
                    </a:lnB>
                    <a:solidFill>
                      <a:srgbClr val="E7E7E7"/>
                    </a:solidFill>
                  </a:tcPr>
                </a:tc>
                <a:tc>
                  <a:txBody>
                    <a:bodyPr/>
                    <a:lstStyle/>
                    <a:p>
                      <a:pPr marR="0" indent="0" algn="l" rtl="0">
                        <a:lnSpc>
                          <a:spcPct val="119000"/>
                        </a:lnSpc>
                        <a:spcBef>
                          <a:spcPts val="0"/>
                        </a:spcBef>
                        <a:spcAft>
                          <a:spcPts val="0"/>
                        </a:spcAft>
                      </a:pPr>
                      <a:r>
                        <a:rPr lang="en-GB" sz="1400" u="sng" kern="1200" dirty="0">
                          <a:ln>
                            <a:noFill/>
                          </a:ln>
                          <a:solidFill>
                            <a:srgbClr val="000000"/>
                          </a:solidFill>
                          <a:effectLst/>
                          <a:latin typeface="Arial" panose="020B0604020202020204" pitchFamily="34" charset="0"/>
                        </a:rPr>
                        <a:t>How easy is it to   detect?  (1-10) </a:t>
                      </a:r>
                      <a:endParaRPr lang="en-GB" sz="1000" kern="1400" dirty="0">
                        <a:ln>
                          <a:noFill/>
                        </a:ln>
                        <a:solidFill>
                          <a:srgbClr val="000000"/>
                        </a:solidFill>
                        <a:effectLst/>
                        <a:latin typeface="Calibri" panose="020F0502020204030204" pitchFamily="34" charset="0"/>
                      </a:endParaRPr>
                    </a:p>
                  </a:txBody>
                  <a:tcPr>
                    <a:lnL>
                      <a:noFill/>
                    </a:lnL>
                    <a:lnR>
                      <a:noFill/>
                    </a:lnR>
                    <a:lnT>
                      <a:noFill/>
                    </a:lnT>
                    <a:lnB>
                      <a:noFill/>
                    </a:lnB>
                    <a:solidFill>
                      <a:srgbClr val="E7E7E7"/>
                    </a:solidFill>
                  </a:tcPr>
                </a:tc>
                <a:tc>
                  <a:txBody>
                    <a:bodyPr/>
                    <a:lstStyle/>
                    <a:p>
                      <a:pPr marR="0" indent="0" algn="l" rtl="0">
                        <a:lnSpc>
                          <a:spcPct val="119000"/>
                        </a:lnSpc>
                        <a:spcBef>
                          <a:spcPts val="0"/>
                        </a:spcBef>
                        <a:spcAft>
                          <a:spcPts val="0"/>
                        </a:spcAft>
                      </a:pPr>
                      <a:r>
                        <a:rPr lang="en-GB" sz="1400" u="sng" kern="1200">
                          <a:ln>
                            <a:noFill/>
                          </a:ln>
                          <a:solidFill>
                            <a:srgbClr val="000000"/>
                          </a:solidFill>
                          <a:effectLst/>
                          <a:latin typeface="Arial" panose="020B0604020202020204" pitchFamily="34" charset="0"/>
                        </a:rPr>
                        <a:t>Risk    priority number</a:t>
                      </a:r>
                      <a:endParaRPr lang="en-GB" sz="1000" kern="1400">
                        <a:ln>
                          <a:noFill/>
                        </a:ln>
                        <a:solidFill>
                          <a:srgbClr val="000000"/>
                        </a:solidFill>
                        <a:effectLst/>
                        <a:latin typeface="Calibri" panose="020F0502020204030204" pitchFamily="34" charset="0"/>
                      </a:endParaRPr>
                    </a:p>
                  </a:txBody>
                  <a:tcPr>
                    <a:lnL>
                      <a:noFill/>
                    </a:lnL>
                    <a:lnR>
                      <a:noFill/>
                    </a:lnR>
                    <a:lnT>
                      <a:noFill/>
                    </a:lnT>
                    <a:lnB>
                      <a:noFill/>
                    </a:lnB>
                    <a:solidFill>
                      <a:srgbClr val="E7E7E7"/>
                    </a:solidFill>
                  </a:tcPr>
                </a:tc>
                <a:extLst>
                  <a:ext uri="{0D108BD9-81ED-4DB2-BD59-A6C34878D82A}">
                    <a16:rowId xmlns:a16="http://schemas.microsoft.com/office/drawing/2014/main" val="1204779240"/>
                  </a:ext>
                </a:extLst>
              </a:tr>
              <a:tr h="2533193">
                <a:tc>
                  <a:txBody>
                    <a:bodyPr/>
                    <a:lstStyle/>
                    <a:p>
                      <a:pPr marR="0" indent="0" algn="l" rtl="0">
                        <a:lnSpc>
                          <a:spcPct val="119000"/>
                        </a:lnSpc>
                        <a:spcBef>
                          <a:spcPts val="0"/>
                        </a:spcBef>
                        <a:spcAft>
                          <a:spcPts val="0"/>
                        </a:spcAft>
                      </a:pPr>
                      <a:r>
                        <a:rPr lang="en-GB" sz="1400" kern="1200">
                          <a:ln>
                            <a:noFill/>
                          </a:ln>
                          <a:solidFill>
                            <a:srgbClr val="000000"/>
                          </a:solidFill>
                          <a:effectLst/>
                          <a:latin typeface="Arial" panose="020B0604020202020204" pitchFamily="34" charset="0"/>
                        </a:rPr>
                        <a:t>Machine components to drawing, allowing for hard machining on tighter tolerances.</a:t>
                      </a:r>
                      <a:endParaRPr lang="en-GB" sz="1000" kern="1400">
                        <a:ln>
                          <a:noFill/>
                        </a:ln>
                        <a:solidFill>
                          <a:srgbClr val="000000"/>
                        </a:solidFill>
                        <a:effectLst/>
                        <a:latin typeface="Calibri" panose="020F0502020204030204" pitchFamily="34" charset="0"/>
                      </a:endParaRPr>
                    </a:p>
                  </a:txBody>
                  <a:tcPr>
                    <a:lnL>
                      <a:noFill/>
                    </a:lnL>
                    <a:lnR>
                      <a:noFill/>
                    </a:lnR>
                    <a:lnT>
                      <a:noFill/>
                    </a:lnT>
                    <a:lnB w="25400" cap="flat" cmpd="sng" algn="ctr">
                      <a:solidFill>
                        <a:srgbClr val="000000"/>
                      </a:solidFill>
                      <a:prstDash val="solid"/>
                      <a:round/>
                      <a:headEnd type="none" w="med" len="med"/>
                      <a:tailEnd type="none" w="med" len="med"/>
                    </a:lnB>
                    <a:solidFill>
                      <a:srgbClr val="FFFFFF"/>
                    </a:solidFill>
                  </a:tcPr>
                </a:tc>
                <a:tc>
                  <a:txBody>
                    <a:bodyPr/>
                    <a:lstStyle/>
                    <a:p>
                      <a:pPr marR="0" indent="0" algn="l" rtl="0">
                        <a:lnSpc>
                          <a:spcPct val="119000"/>
                        </a:lnSpc>
                        <a:spcBef>
                          <a:spcPts val="0"/>
                        </a:spcBef>
                        <a:spcAft>
                          <a:spcPts val="1400"/>
                        </a:spcAft>
                      </a:pPr>
                      <a:r>
                        <a:rPr lang="en-GB" sz="1400" kern="1400" dirty="0">
                          <a:ln>
                            <a:noFill/>
                          </a:ln>
                          <a:solidFill>
                            <a:srgbClr val="000000"/>
                          </a:solidFill>
                          <a:effectLst/>
                          <a:latin typeface="Arial" panose="020B0604020202020204" pitchFamily="34" charset="0"/>
                        </a:rPr>
                        <a:t>•</a:t>
                      </a:r>
                      <a:r>
                        <a:rPr lang="en-GB" sz="1400" kern="1200" dirty="0">
                          <a:ln>
                            <a:noFill/>
                          </a:ln>
                          <a:solidFill>
                            <a:srgbClr val="000000"/>
                          </a:solidFill>
                          <a:effectLst/>
                          <a:latin typeface="Arial" panose="020B0604020202020204" pitchFamily="34" charset="0"/>
                        </a:rPr>
                        <a:t>No further hard          machining is mentioned on the route pack,       leaving            unnecessary    material on     component.</a:t>
                      </a:r>
                      <a:endParaRPr lang="en-GB" sz="1000" kern="1400" dirty="0">
                        <a:ln>
                          <a:noFill/>
                        </a:ln>
                        <a:solidFill>
                          <a:srgbClr val="000000"/>
                        </a:solidFill>
                        <a:effectLst/>
                        <a:latin typeface="Calibri" panose="020F0502020204030204" pitchFamily="34" charset="0"/>
                      </a:endParaRPr>
                    </a:p>
                    <a:p>
                      <a:pPr marR="0" indent="0" algn="l" rtl="0">
                        <a:lnSpc>
                          <a:spcPct val="119000"/>
                        </a:lnSpc>
                        <a:spcBef>
                          <a:spcPts val="0"/>
                        </a:spcBef>
                        <a:spcAft>
                          <a:spcPts val="0"/>
                        </a:spcAft>
                      </a:pPr>
                      <a:r>
                        <a:rPr lang="en-GB" sz="1000" kern="1400" dirty="0">
                          <a:ln>
                            <a:noFill/>
                          </a:ln>
                          <a:solidFill>
                            <a:srgbClr val="000000"/>
                          </a:solidFill>
                          <a:effectLst/>
                          <a:latin typeface="Arial" panose="020B0604020202020204" pitchFamily="34" charset="0"/>
                        </a:rPr>
                        <a:t> </a:t>
                      </a:r>
                      <a:endParaRPr lang="en-GB" sz="1000" kern="1400" dirty="0">
                        <a:ln>
                          <a:noFill/>
                        </a:ln>
                        <a:solidFill>
                          <a:srgbClr val="000000"/>
                        </a:solidFill>
                        <a:effectLst/>
                        <a:latin typeface="Calibri" panose="020F0502020204030204" pitchFamily="34" charset="0"/>
                      </a:endParaRPr>
                    </a:p>
                  </a:txBody>
                  <a:tcPr>
                    <a:lnL>
                      <a:noFill/>
                    </a:lnL>
                    <a:lnR>
                      <a:noFill/>
                    </a:lnR>
                    <a:lnT>
                      <a:noFill/>
                    </a:lnT>
                    <a:lnB w="25400" cap="flat" cmpd="sng" algn="ctr">
                      <a:solidFill>
                        <a:srgbClr val="000000"/>
                      </a:solidFill>
                      <a:prstDash val="solid"/>
                      <a:round/>
                      <a:headEnd type="none" w="med" len="med"/>
                      <a:tailEnd type="none" w="med" len="med"/>
                    </a:lnB>
                    <a:solidFill>
                      <a:srgbClr val="FFFFFF"/>
                    </a:solidFill>
                  </a:tcPr>
                </a:tc>
                <a:tc>
                  <a:txBody>
                    <a:bodyPr/>
                    <a:lstStyle/>
                    <a:p>
                      <a:pPr marR="0" indent="0" algn="l" rtl="0">
                        <a:lnSpc>
                          <a:spcPct val="119000"/>
                        </a:lnSpc>
                        <a:spcBef>
                          <a:spcPts val="0"/>
                        </a:spcBef>
                        <a:spcAft>
                          <a:spcPts val="1400"/>
                        </a:spcAft>
                      </a:pPr>
                      <a:r>
                        <a:rPr lang="en-GB" sz="1400" kern="1400" dirty="0">
                          <a:ln>
                            <a:noFill/>
                          </a:ln>
                          <a:solidFill>
                            <a:srgbClr val="000000"/>
                          </a:solidFill>
                          <a:effectLst/>
                          <a:latin typeface="Arial" panose="020B0604020202020204" pitchFamily="34" charset="0"/>
                        </a:rPr>
                        <a:t>•</a:t>
                      </a:r>
                      <a:r>
                        <a:rPr lang="en-GB" sz="1400" kern="1200" dirty="0">
                          <a:ln>
                            <a:noFill/>
                          </a:ln>
                          <a:solidFill>
                            <a:srgbClr val="000000"/>
                          </a:solidFill>
                          <a:effectLst/>
                          <a:latin typeface="Arial" panose="020B0604020202020204" pitchFamily="34" charset="0"/>
                        </a:rPr>
                        <a:t>Component does not fit its purpose.</a:t>
                      </a:r>
                      <a:endParaRPr lang="en-GB" sz="1000" kern="1400" dirty="0">
                        <a:ln>
                          <a:noFill/>
                        </a:ln>
                        <a:solidFill>
                          <a:srgbClr val="000000"/>
                        </a:solidFill>
                        <a:effectLst/>
                        <a:latin typeface="Calibri" panose="020F0502020204030204" pitchFamily="34" charset="0"/>
                      </a:endParaRPr>
                    </a:p>
                    <a:p>
                      <a:pPr marR="0" indent="0" algn="l" rtl="0">
                        <a:lnSpc>
                          <a:spcPct val="119000"/>
                        </a:lnSpc>
                        <a:spcBef>
                          <a:spcPts val="0"/>
                        </a:spcBef>
                        <a:spcAft>
                          <a:spcPts val="0"/>
                        </a:spcAft>
                      </a:pPr>
                      <a:r>
                        <a:rPr lang="en-GB" sz="1000" kern="1400" dirty="0">
                          <a:ln>
                            <a:noFill/>
                          </a:ln>
                          <a:solidFill>
                            <a:srgbClr val="000000"/>
                          </a:solidFill>
                          <a:effectLst/>
                          <a:latin typeface="Arial" panose="020B0604020202020204" pitchFamily="34" charset="0"/>
                        </a:rPr>
                        <a:t> </a:t>
                      </a:r>
                      <a:endParaRPr lang="en-GB" sz="1000" kern="1400" dirty="0">
                        <a:ln>
                          <a:noFill/>
                        </a:ln>
                        <a:solidFill>
                          <a:srgbClr val="000000"/>
                        </a:solidFill>
                        <a:effectLst/>
                        <a:latin typeface="Calibri" panose="020F0502020204030204" pitchFamily="34" charset="0"/>
                      </a:endParaRPr>
                    </a:p>
                    <a:p>
                      <a:pPr marR="0" indent="0" algn="l" rtl="0">
                        <a:lnSpc>
                          <a:spcPct val="119000"/>
                        </a:lnSpc>
                        <a:spcBef>
                          <a:spcPts val="0"/>
                        </a:spcBef>
                        <a:spcAft>
                          <a:spcPts val="1400"/>
                        </a:spcAft>
                      </a:pPr>
                      <a:r>
                        <a:rPr lang="en-GB" sz="1400" kern="1400" dirty="0">
                          <a:ln>
                            <a:noFill/>
                          </a:ln>
                          <a:solidFill>
                            <a:srgbClr val="000000"/>
                          </a:solidFill>
                          <a:effectLst/>
                          <a:latin typeface="Arial" panose="020B0604020202020204" pitchFamily="34" charset="0"/>
                        </a:rPr>
                        <a:t>•</a:t>
                      </a:r>
                      <a:r>
                        <a:rPr lang="en-GB" sz="1400" kern="1200" dirty="0">
                          <a:ln>
                            <a:noFill/>
                          </a:ln>
                          <a:solidFill>
                            <a:srgbClr val="000000"/>
                          </a:solidFill>
                          <a:effectLst/>
                          <a:latin typeface="Arial" panose="020B0604020202020204" pitchFamily="34" charset="0"/>
                        </a:rPr>
                        <a:t>Customer is not satisfied with final    product.</a:t>
                      </a:r>
                      <a:endParaRPr lang="en-GB" sz="1000" kern="1400" dirty="0">
                        <a:ln>
                          <a:noFill/>
                        </a:ln>
                        <a:solidFill>
                          <a:srgbClr val="000000"/>
                        </a:solidFill>
                        <a:effectLst/>
                        <a:latin typeface="Calibri" panose="020F0502020204030204" pitchFamily="34" charset="0"/>
                      </a:endParaRPr>
                    </a:p>
                    <a:p>
                      <a:pPr marR="0" indent="0" algn="l" rtl="0">
                        <a:lnSpc>
                          <a:spcPct val="119000"/>
                        </a:lnSpc>
                        <a:spcBef>
                          <a:spcPts val="0"/>
                        </a:spcBef>
                        <a:spcAft>
                          <a:spcPts val="0"/>
                        </a:spcAft>
                      </a:pPr>
                      <a:r>
                        <a:rPr lang="en-GB" sz="1000" kern="1400" dirty="0">
                          <a:ln>
                            <a:noFill/>
                          </a:ln>
                          <a:solidFill>
                            <a:srgbClr val="000000"/>
                          </a:solidFill>
                          <a:effectLst/>
                          <a:latin typeface="Arial" panose="020B0604020202020204" pitchFamily="34" charset="0"/>
                        </a:rPr>
                        <a:t> </a:t>
                      </a:r>
                      <a:endParaRPr lang="en-GB" sz="1000" kern="1400" dirty="0">
                        <a:ln>
                          <a:noFill/>
                        </a:ln>
                        <a:solidFill>
                          <a:srgbClr val="000000"/>
                        </a:solidFill>
                        <a:effectLst/>
                        <a:latin typeface="Calibri" panose="020F0502020204030204" pitchFamily="34" charset="0"/>
                      </a:endParaRPr>
                    </a:p>
                  </a:txBody>
                  <a:tcPr>
                    <a:lnL>
                      <a:noFill/>
                    </a:lnL>
                    <a:lnR>
                      <a:noFill/>
                    </a:lnR>
                    <a:lnT>
                      <a:noFill/>
                    </a:lnT>
                    <a:lnB w="25400" cap="flat" cmpd="sng" algn="ctr">
                      <a:solidFill>
                        <a:srgbClr val="000000"/>
                      </a:solidFill>
                      <a:prstDash val="solid"/>
                      <a:round/>
                      <a:headEnd type="none" w="med" len="med"/>
                      <a:tailEnd type="none" w="med" len="med"/>
                    </a:lnB>
                    <a:solidFill>
                      <a:srgbClr val="FFFFFF"/>
                    </a:solidFill>
                  </a:tcPr>
                </a:tc>
                <a:tc>
                  <a:txBody>
                    <a:bodyPr/>
                    <a:lstStyle/>
                    <a:p>
                      <a:pPr marR="0" indent="0" algn="l" rtl="0">
                        <a:lnSpc>
                          <a:spcPct val="119000"/>
                        </a:lnSpc>
                        <a:spcBef>
                          <a:spcPts val="0"/>
                        </a:spcBef>
                        <a:spcAft>
                          <a:spcPts val="0"/>
                        </a:spcAft>
                      </a:pPr>
                      <a:r>
                        <a:rPr lang="en-GB" sz="1400" kern="1200">
                          <a:ln>
                            <a:noFill/>
                          </a:ln>
                          <a:solidFill>
                            <a:srgbClr val="000000"/>
                          </a:solidFill>
                          <a:effectLst/>
                          <a:latin typeface="Arial" panose="020B0604020202020204" pitchFamily="34" charset="0"/>
                        </a:rPr>
                        <a:t>10</a:t>
                      </a:r>
                      <a:endParaRPr lang="en-GB" sz="1000" kern="1400">
                        <a:ln>
                          <a:noFill/>
                        </a:ln>
                        <a:solidFill>
                          <a:srgbClr val="000000"/>
                        </a:solidFill>
                        <a:effectLst/>
                        <a:latin typeface="Calibri" panose="020F0502020204030204" pitchFamily="34" charset="0"/>
                      </a:endParaRPr>
                    </a:p>
                  </a:txBody>
                  <a:tcPr>
                    <a:lnL>
                      <a:noFill/>
                    </a:lnL>
                    <a:lnR>
                      <a:noFill/>
                    </a:lnR>
                    <a:lnT>
                      <a:noFill/>
                    </a:lnT>
                    <a:lnB w="25400" cap="flat" cmpd="sng" algn="ctr">
                      <a:solidFill>
                        <a:srgbClr val="000000"/>
                      </a:solidFill>
                      <a:prstDash val="solid"/>
                      <a:round/>
                      <a:headEnd type="none" w="med" len="med"/>
                      <a:tailEnd type="none" w="med" len="med"/>
                    </a:lnB>
                    <a:solidFill>
                      <a:srgbClr val="FFFFFF"/>
                    </a:solidFill>
                  </a:tcPr>
                </a:tc>
                <a:tc>
                  <a:txBody>
                    <a:bodyPr/>
                    <a:lstStyle/>
                    <a:p>
                      <a:pPr marR="0" indent="0" algn="l" rtl="0">
                        <a:lnSpc>
                          <a:spcPct val="119000"/>
                        </a:lnSpc>
                        <a:spcBef>
                          <a:spcPts val="0"/>
                        </a:spcBef>
                        <a:spcAft>
                          <a:spcPts val="1400"/>
                        </a:spcAft>
                      </a:pPr>
                      <a:r>
                        <a:rPr lang="en-GB" sz="1400" kern="1400">
                          <a:ln>
                            <a:noFill/>
                          </a:ln>
                          <a:solidFill>
                            <a:srgbClr val="000000"/>
                          </a:solidFill>
                          <a:effectLst/>
                          <a:latin typeface="Arial" panose="020B0604020202020204" pitchFamily="34" charset="0"/>
                        </a:rPr>
                        <a:t>•</a:t>
                      </a:r>
                      <a:r>
                        <a:rPr lang="en-GB" sz="1400" kern="1200">
                          <a:ln>
                            <a:noFill/>
                          </a:ln>
                          <a:solidFill>
                            <a:srgbClr val="000000"/>
                          </a:solidFill>
                          <a:effectLst/>
                          <a:latin typeface="Arial" panose="020B0604020202020204" pitchFamily="34" charset="0"/>
                        </a:rPr>
                        <a:t>Inadequate process set out.</a:t>
                      </a:r>
                      <a:endParaRPr lang="en-GB" sz="1000" kern="1400">
                        <a:ln>
                          <a:noFill/>
                        </a:ln>
                        <a:solidFill>
                          <a:srgbClr val="000000"/>
                        </a:solidFill>
                        <a:effectLst/>
                        <a:latin typeface="Calibri" panose="020F0502020204030204" pitchFamily="34" charset="0"/>
                      </a:endParaRPr>
                    </a:p>
                    <a:p>
                      <a:pPr marR="0" indent="0" algn="l" rtl="0">
                        <a:lnSpc>
                          <a:spcPct val="119000"/>
                        </a:lnSpc>
                        <a:spcBef>
                          <a:spcPts val="0"/>
                        </a:spcBef>
                        <a:spcAft>
                          <a:spcPts val="1400"/>
                        </a:spcAft>
                      </a:pPr>
                      <a:r>
                        <a:rPr lang="en-GB" sz="1000" kern="1400">
                          <a:ln>
                            <a:noFill/>
                          </a:ln>
                          <a:solidFill>
                            <a:srgbClr val="000000"/>
                          </a:solidFill>
                          <a:effectLst/>
                          <a:latin typeface="Arial" panose="020B0604020202020204" pitchFamily="34" charset="0"/>
                        </a:rPr>
                        <a:t> </a:t>
                      </a:r>
                      <a:r>
                        <a:rPr lang="en-GB" sz="1400" kern="1400">
                          <a:ln>
                            <a:noFill/>
                          </a:ln>
                          <a:solidFill>
                            <a:srgbClr val="000000"/>
                          </a:solidFill>
                          <a:effectLst/>
                          <a:latin typeface="Arial" panose="020B0604020202020204" pitchFamily="34" charset="0"/>
                        </a:rPr>
                        <a:t>•</a:t>
                      </a:r>
                      <a:r>
                        <a:rPr lang="en-GB" sz="1400" kern="1200">
                          <a:ln>
                            <a:noFill/>
                          </a:ln>
                          <a:solidFill>
                            <a:srgbClr val="000000"/>
                          </a:solidFill>
                          <a:effectLst/>
                          <a:latin typeface="Arial" panose="020B0604020202020204" pitchFamily="34" charset="0"/>
                        </a:rPr>
                        <a:t>Lack of     communication from planning.</a:t>
                      </a:r>
                      <a:endParaRPr lang="en-GB" sz="1000" kern="1400">
                        <a:ln>
                          <a:noFill/>
                        </a:ln>
                        <a:solidFill>
                          <a:srgbClr val="000000"/>
                        </a:solidFill>
                        <a:effectLst/>
                        <a:latin typeface="Calibri" panose="020F0502020204030204" pitchFamily="34" charset="0"/>
                      </a:endParaRPr>
                    </a:p>
                    <a:p>
                      <a:pPr marR="0" indent="0" algn="l" rtl="0">
                        <a:lnSpc>
                          <a:spcPct val="119000"/>
                        </a:lnSpc>
                        <a:spcBef>
                          <a:spcPts val="0"/>
                        </a:spcBef>
                        <a:spcAft>
                          <a:spcPts val="0"/>
                        </a:spcAft>
                      </a:pPr>
                      <a:r>
                        <a:rPr lang="en-GB" sz="1000" kern="1400">
                          <a:ln>
                            <a:noFill/>
                          </a:ln>
                          <a:solidFill>
                            <a:srgbClr val="000000"/>
                          </a:solidFill>
                          <a:effectLst/>
                          <a:latin typeface="Arial" panose="020B0604020202020204" pitchFamily="34" charset="0"/>
                        </a:rPr>
                        <a:t> </a:t>
                      </a:r>
                      <a:endParaRPr lang="en-GB" sz="1000" kern="1400">
                        <a:ln>
                          <a:noFill/>
                        </a:ln>
                        <a:solidFill>
                          <a:srgbClr val="000000"/>
                        </a:solidFill>
                        <a:effectLst/>
                        <a:latin typeface="Calibri" panose="020F0502020204030204" pitchFamily="34" charset="0"/>
                      </a:endParaRPr>
                    </a:p>
                  </a:txBody>
                  <a:tcPr>
                    <a:lnL>
                      <a:noFill/>
                    </a:lnL>
                    <a:lnR>
                      <a:noFill/>
                    </a:lnR>
                    <a:lnT>
                      <a:noFill/>
                    </a:lnT>
                    <a:lnB w="25400" cap="flat" cmpd="sng" algn="ctr">
                      <a:solidFill>
                        <a:srgbClr val="000000"/>
                      </a:solidFill>
                      <a:prstDash val="solid"/>
                      <a:round/>
                      <a:headEnd type="none" w="med" len="med"/>
                      <a:tailEnd type="none" w="med" len="med"/>
                    </a:lnB>
                    <a:solidFill>
                      <a:srgbClr val="FFFFFF"/>
                    </a:solidFill>
                  </a:tcPr>
                </a:tc>
                <a:tc>
                  <a:txBody>
                    <a:bodyPr/>
                    <a:lstStyle/>
                    <a:p>
                      <a:pPr marR="0" indent="0" algn="l" rtl="0">
                        <a:lnSpc>
                          <a:spcPct val="119000"/>
                        </a:lnSpc>
                        <a:spcBef>
                          <a:spcPts val="0"/>
                        </a:spcBef>
                        <a:spcAft>
                          <a:spcPts val="0"/>
                        </a:spcAft>
                      </a:pPr>
                      <a:r>
                        <a:rPr lang="en-GB" sz="1400" kern="1200">
                          <a:ln>
                            <a:noFill/>
                          </a:ln>
                          <a:solidFill>
                            <a:srgbClr val="000000"/>
                          </a:solidFill>
                          <a:effectLst/>
                          <a:latin typeface="Arial" panose="020B0604020202020204" pitchFamily="34" charset="0"/>
                        </a:rPr>
                        <a:t>6</a:t>
                      </a:r>
                      <a:endParaRPr lang="en-GB" sz="1000" kern="1400">
                        <a:ln>
                          <a:noFill/>
                        </a:ln>
                        <a:solidFill>
                          <a:srgbClr val="000000"/>
                        </a:solidFill>
                        <a:effectLst/>
                        <a:latin typeface="Calibri" panose="020F0502020204030204" pitchFamily="34" charset="0"/>
                      </a:endParaRPr>
                    </a:p>
                  </a:txBody>
                  <a:tcPr>
                    <a:lnL>
                      <a:noFill/>
                    </a:lnL>
                    <a:lnR>
                      <a:noFill/>
                    </a:lnR>
                    <a:lnT>
                      <a:noFill/>
                    </a:lnT>
                    <a:lnB w="25400" cap="flat" cmpd="sng" algn="ctr">
                      <a:solidFill>
                        <a:srgbClr val="000000"/>
                      </a:solidFill>
                      <a:prstDash val="solid"/>
                      <a:round/>
                      <a:headEnd type="none" w="med" len="med"/>
                      <a:tailEnd type="none" w="med" len="med"/>
                    </a:lnB>
                    <a:solidFill>
                      <a:srgbClr val="FFFFFF"/>
                    </a:solidFill>
                  </a:tcPr>
                </a:tc>
                <a:tc>
                  <a:txBody>
                    <a:bodyPr/>
                    <a:lstStyle/>
                    <a:p>
                      <a:pPr marR="0" indent="0" algn="l" rtl="0">
                        <a:lnSpc>
                          <a:spcPct val="119000"/>
                        </a:lnSpc>
                        <a:spcBef>
                          <a:spcPts val="0"/>
                        </a:spcBef>
                        <a:spcAft>
                          <a:spcPts val="1400"/>
                        </a:spcAft>
                      </a:pPr>
                      <a:r>
                        <a:rPr lang="en-GB" sz="1400" kern="1400" dirty="0">
                          <a:ln>
                            <a:noFill/>
                          </a:ln>
                          <a:solidFill>
                            <a:srgbClr val="000000"/>
                          </a:solidFill>
                          <a:effectLst/>
                          <a:latin typeface="Arial" panose="020B0604020202020204" pitchFamily="34" charset="0"/>
                        </a:rPr>
                        <a:t>•</a:t>
                      </a:r>
                      <a:r>
                        <a:rPr lang="en-GB" sz="1400" kern="1200" dirty="0">
                          <a:ln>
                            <a:noFill/>
                          </a:ln>
                          <a:solidFill>
                            <a:srgbClr val="000000"/>
                          </a:solidFill>
                          <a:effectLst/>
                          <a:latin typeface="Arial" panose="020B0604020202020204" pitchFamily="34" charset="0"/>
                        </a:rPr>
                        <a:t>Route pack to determine which          processes the         component   undertakes.</a:t>
                      </a:r>
                      <a:r>
                        <a:rPr lang="en-GB" sz="1000" kern="1400" dirty="0">
                          <a:ln>
                            <a:noFill/>
                          </a:ln>
                          <a:solidFill>
                            <a:srgbClr val="000000"/>
                          </a:solidFill>
                          <a:effectLst/>
                          <a:latin typeface="Arial" panose="020B0604020202020204" pitchFamily="34" charset="0"/>
                        </a:rPr>
                        <a:t> </a:t>
                      </a:r>
                      <a:endParaRPr lang="en-GB" sz="1000" kern="1400" dirty="0">
                        <a:ln>
                          <a:noFill/>
                        </a:ln>
                        <a:solidFill>
                          <a:srgbClr val="000000"/>
                        </a:solidFill>
                        <a:effectLst/>
                        <a:latin typeface="Calibri" panose="020F0502020204030204" pitchFamily="34" charset="0"/>
                      </a:endParaRPr>
                    </a:p>
                    <a:p>
                      <a:pPr marR="0" indent="0" algn="l" rtl="0">
                        <a:lnSpc>
                          <a:spcPct val="119000"/>
                        </a:lnSpc>
                        <a:spcBef>
                          <a:spcPts val="0"/>
                        </a:spcBef>
                        <a:spcAft>
                          <a:spcPts val="1400"/>
                        </a:spcAft>
                      </a:pPr>
                      <a:r>
                        <a:rPr lang="en-GB" sz="1400" kern="1400" dirty="0">
                          <a:ln>
                            <a:noFill/>
                          </a:ln>
                          <a:solidFill>
                            <a:srgbClr val="000000"/>
                          </a:solidFill>
                          <a:effectLst/>
                          <a:latin typeface="Arial" panose="020B0604020202020204" pitchFamily="34" charset="0"/>
                        </a:rPr>
                        <a:t>•</a:t>
                      </a:r>
                      <a:r>
                        <a:rPr lang="en-GB" sz="1400" kern="1200" dirty="0">
                          <a:ln>
                            <a:noFill/>
                          </a:ln>
                          <a:solidFill>
                            <a:srgbClr val="000000"/>
                          </a:solidFill>
                          <a:effectLst/>
                          <a:latin typeface="Arial" panose="020B0604020202020204" pitchFamily="34" charset="0"/>
                        </a:rPr>
                        <a:t>Employee  checking part    dimensions.</a:t>
                      </a:r>
                      <a:r>
                        <a:rPr lang="en-GB" sz="1000" kern="1400" dirty="0">
                          <a:ln>
                            <a:noFill/>
                          </a:ln>
                          <a:solidFill>
                            <a:srgbClr val="000000"/>
                          </a:solidFill>
                          <a:effectLst/>
                          <a:latin typeface="Arial" panose="020B0604020202020204" pitchFamily="34" charset="0"/>
                        </a:rPr>
                        <a:t> </a:t>
                      </a:r>
                      <a:endParaRPr lang="en-GB" sz="1000" kern="1400" dirty="0">
                        <a:ln>
                          <a:noFill/>
                        </a:ln>
                        <a:solidFill>
                          <a:srgbClr val="000000"/>
                        </a:solidFill>
                        <a:effectLst/>
                        <a:latin typeface="Calibri" panose="020F0502020204030204" pitchFamily="34" charset="0"/>
                      </a:endParaRPr>
                    </a:p>
                  </a:txBody>
                  <a:tcPr>
                    <a:lnL>
                      <a:noFill/>
                    </a:lnL>
                    <a:lnR>
                      <a:noFill/>
                    </a:lnR>
                    <a:lnT>
                      <a:noFill/>
                    </a:lnT>
                    <a:lnB w="25400" cap="flat" cmpd="sng" algn="ctr">
                      <a:solidFill>
                        <a:srgbClr val="000000"/>
                      </a:solidFill>
                      <a:prstDash val="solid"/>
                      <a:round/>
                      <a:headEnd type="none" w="med" len="med"/>
                      <a:tailEnd type="none" w="med" len="med"/>
                    </a:lnB>
                    <a:solidFill>
                      <a:srgbClr val="FFFFFF"/>
                    </a:solidFill>
                  </a:tcPr>
                </a:tc>
                <a:tc>
                  <a:txBody>
                    <a:bodyPr/>
                    <a:lstStyle/>
                    <a:p>
                      <a:pPr marR="0" indent="0" algn="l" rtl="0">
                        <a:lnSpc>
                          <a:spcPct val="119000"/>
                        </a:lnSpc>
                        <a:spcBef>
                          <a:spcPts val="0"/>
                        </a:spcBef>
                        <a:spcAft>
                          <a:spcPts val="0"/>
                        </a:spcAft>
                      </a:pPr>
                      <a:r>
                        <a:rPr lang="en-GB" sz="1400" kern="1200" dirty="0">
                          <a:ln>
                            <a:noFill/>
                          </a:ln>
                          <a:solidFill>
                            <a:srgbClr val="000000"/>
                          </a:solidFill>
                          <a:effectLst/>
                          <a:latin typeface="Arial" panose="020B0604020202020204" pitchFamily="34" charset="0"/>
                        </a:rPr>
                        <a:t>8</a:t>
                      </a:r>
                      <a:endParaRPr lang="en-GB" sz="1000" kern="1400" dirty="0">
                        <a:ln>
                          <a:noFill/>
                        </a:ln>
                        <a:solidFill>
                          <a:srgbClr val="000000"/>
                        </a:solidFill>
                        <a:effectLst/>
                        <a:latin typeface="Calibri" panose="020F0502020204030204" pitchFamily="34" charset="0"/>
                      </a:endParaRPr>
                    </a:p>
                  </a:txBody>
                  <a:tcPr>
                    <a:lnL>
                      <a:noFill/>
                    </a:lnL>
                    <a:lnR>
                      <a:noFill/>
                    </a:lnR>
                    <a:lnT>
                      <a:noFill/>
                    </a:lnT>
                    <a:lnB w="25400" cap="flat" cmpd="sng" algn="ctr">
                      <a:solidFill>
                        <a:srgbClr val="000000"/>
                      </a:solidFill>
                      <a:prstDash val="solid"/>
                      <a:round/>
                      <a:headEnd type="none" w="med" len="med"/>
                      <a:tailEnd type="none" w="med" len="med"/>
                    </a:lnB>
                    <a:solidFill>
                      <a:srgbClr val="FFFFFF"/>
                    </a:solidFill>
                  </a:tcPr>
                </a:tc>
                <a:tc>
                  <a:txBody>
                    <a:bodyPr/>
                    <a:lstStyle/>
                    <a:p>
                      <a:pPr marR="0" indent="0" algn="l" rtl="0">
                        <a:lnSpc>
                          <a:spcPct val="119000"/>
                        </a:lnSpc>
                        <a:spcBef>
                          <a:spcPts val="0"/>
                        </a:spcBef>
                        <a:spcAft>
                          <a:spcPts val="0"/>
                        </a:spcAft>
                      </a:pPr>
                      <a:r>
                        <a:rPr lang="en-GB" sz="1400" kern="1200" dirty="0">
                          <a:ln>
                            <a:noFill/>
                          </a:ln>
                          <a:solidFill>
                            <a:srgbClr val="000000"/>
                          </a:solidFill>
                          <a:effectLst/>
                          <a:latin typeface="Arial" panose="020B0604020202020204" pitchFamily="34" charset="0"/>
                        </a:rPr>
                        <a:t>480</a:t>
                      </a:r>
                      <a:endParaRPr lang="en-GB" sz="1000" kern="1400" dirty="0">
                        <a:ln>
                          <a:noFill/>
                        </a:ln>
                        <a:solidFill>
                          <a:srgbClr val="000000"/>
                        </a:solidFill>
                        <a:effectLst/>
                        <a:latin typeface="Calibri" panose="020F0502020204030204" pitchFamily="34" charset="0"/>
                      </a:endParaRPr>
                    </a:p>
                  </a:txBody>
                  <a:tcPr>
                    <a:lnL>
                      <a:noFill/>
                    </a:lnL>
                    <a:lnR>
                      <a:noFill/>
                    </a:lnR>
                    <a:lnT>
                      <a:noFill/>
                    </a:lnT>
                    <a:lnB w="25400" cap="flat" cmpd="sng" algn="ctr">
                      <a:solidFill>
                        <a:srgbClr val="000000"/>
                      </a:solidFill>
                      <a:prstDash val="solid"/>
                      <a:round/>
                      <a:headEnd type="none" w="med" len="med"/>
                      <a:tailEnd type="none" w="med" len="med"/>
                    </a:lnB>
                    <a:solidFill>
                      <a:srgbClr val="FFFFFF"/>
                    </a:solidFill>
                  </a:tcPr>
                </a:tc>
                <a:extLst>
                  <a:ext uri="{0D108BD9-81ED-4DB2-BD59-A6C34878D82A}">
                    <a16:rowId xmlns:a16="http://schemas.microsoft.com/office/drawing/2014/main" val="970271195"/>
                  </a:ext>
                </a:extLst>
              </a:tr>
            </a:tbl>
          </a:graphicData>
        </a:graphic>
      </p:graphicFrame>
      <p:sp>
        <p:nvSpPr>
          <p:cNvPr id="2068" name="Control 71">
            <a:extLst>
              <a:ext uri="{FF2B5EF4-FFF2-40B4-BE49-F238E27FC236}">
                <a16:creationId xmlns:a16="http://schemas.microsoft.com/office/drawing/2014/main" id="{CF6F57A0-8F96-A49B-F77D-FC2705E6496D}"/>
              </a:ext>
            </a:extLst>
          </p:cNvPr>
          <p:cNvSpPr>
            <a:spLocks noChangeArrowheads="1" noChangeShapeType="1"/>
          </p:cNvSpPr>
          <p:nvPr/>
        </p:nvSpPr>
        <p:spPr bwMode="auto">
          <a:xfrm>
            <a:off x="1066696" y="50861087"/>
            <a:ext cx="11223625" cy="4154487"/>
          </a:xfrm>
          <a:prstGeom prst="rect">
            <a:avLst/>
          </a:prstGeom>
          <a:noFill/>
          <a:ln>
            <a:noFill/>
          </a:ln>
          <a:effectLst/>
          <a:extLst>
            <a:ext uri="{91240B29-F687-4F45-9708-019B960494DF}">
              <a14:hiddenLine xmlns:a14="http://schemas.microsoft.com/office/drawing/2010/main" w="25400">
                <a:noFill/>
                <a:miter lim="800000"/>
                <a:headEnd/>
                <a:tailEnd/>
              </a14:hiddenLine>
            </a:ext>
            <a:ext uri="{AF507438-7753-43E0-B8FC-AC1667EBCBE1}">
              <a14:hiddenEffects xmlns:a14="http://schemas.microsoft.com/office/drawing/2010/main">
                <a:effectLst>
                  <a:outerShdw dist="35921" dir="2700000" algn="ctr" rotWithShape="0">
                    <a:srgbClr val="000000"/>
                  </a:outerShdw>
                </a:effectLst>
              </a14:hiddenEffects>
            </a:ext>
          </a:extLst>
        </p:spPr>
        <p:txBody>
          <a:bodyPr vert="horz" wrap="square" lIns="0" tIns="0" rIns="0" bIns="0" numCol="1" anchor="t" anchorCtr="0" compatLnSpc="1">
            <a:prstTxWarp prst="textNoShape">
              <a:avLst/>
            </a:prstTxWarp>
          </a:bodyPr>
          <a:lstStyle/>
          <a:p>
            <a:endParaRPr lang="en-GB"/>
          </a:p>
        </p:txBody>
      </p:sp>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454</TotalTime>
  <Words>628</Words>
  <Application>Microsoft Office PowerPoint</Application>
  <PresentationFormat>Custom</PresentationFormat>
  <Paragraphs>92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Times New Roman</vt:lpstr>
      <vt:lpstr>Wingdings</vt:lpstr>
      <vt:lpstr>Office Theme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Harveer Singh (1912321)</cp:lastModifiedBy>
  <cp:revision>44</cp:revision>
  <dcterms:created xsi:type="dcterms:W3CDTF">2016-02-25T08:27:32Z</dcterms:created>
  <dcterms:modified xsi:type="dcterms:W3CDTF">2023-06-02T14:52:26Z</dcterms:modified>
</cp:coreProperties>
</file>