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4" r:id="rId2"/>
    <p:sldId id="271" r:id="rId3"/>
    <p:sldId id="284" r:id="rId4"/>
    <p:sldId id="285" r:id="rId5"/>
    <p:sldId id="286" r:id="rId6"/>
    <p:sldId id="272" r:id="rId7"/>
    <p:sldId id="270" r:id="rId8"/>
    <p:sldId id="259" r:id="rId9"/>
    <p:sldId id="258" r:id="rId10"/>
    <p:sldId id="260" r:id="rId11"/>
    <p:sldId id="275" r:id="rId12"/>
    <p:sldId id="261" r:id="rId13"/>
    <p:sldId id="257" r:id="rId14"/>
    <p:sldId id="262" r:id="rId15"/>
    <p:sldId id="276" r:id="rId16"/>
    <p:sldId id="263" r:id="rId17"/>
    <p:sldId id="277" r:id="rId18"/>
    <p:sldId id="264" r:id="rId19"/>
    <p:sldId id="278" r:id="rId20"/>
    <p:sldId id="281" r:id="rId21"/>
    <p:sldId id="266" r:id="rId22"/>
    <p:sldId id="279" r:id="rId23"/>
    <p:sldId id="267" r:id="rId24"/>
    <p:sldId id="282" r:id="rId25"/>
    <p:sldId id="280" r:id="rId26"/>
    <p:sldId id="283" r:id="rId27"/>
    <p:sldId id="268" r:id="rId28"/>
    <p:sldId id="269" r:id="rId29"/>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4F46A"/>
    <a:srgbClr val="E5F3FF"/>
    <a:srgbClr val="E4FED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0F402B-1AFB-4A7C-84BF-1CE520D5C1E6}" v="84" dt="2025-03-07T21:37:49.4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70" d="100"/>
          <a:sy n="70" d="100"/>
        </p:scale>
        <p:origin x="116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344AE-4628-A1AA-63AD-D92081A4CE8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cy-GB"/>
          </a:p>
        </p:txBody>
      </p:sp>
      <p:sp>
        <p:nvSpPr>
          <p:cNvPr id="3" name="Subtitle 2">
            <a:extLst>
              <a:ext uri="{FF2B5EF4-FFF2-40B4-BE49-F238E27FC236}">
                <a16:creationId xmlns:a16="http://schemas.microsoft.com/office/drawing/2014/main" id="{CF9CE278-507C-A302-AE0C-E1165454D0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cy-GB"/>
          </a:p>
        </p:txBody>
      </p:sp>
      <p:sp>
        <p:nvSpPr>
          <p:cNvPr id="4" name="Date Placeholder 3">
            <a:extLst>
              <a:ext uri="{FF2B5EF4-FFF2-40B4-BE49-F238E27FC236}">
                <a16:creationId xmlns:a16="http://schemas.microsoft.com/office/drawing/2014/main" id="{234B5690-7EB7-4912-3203-27BC7011AD31}"/>
              </a:ext>
            </a:extLst>
          </p:cNvPr>
          <p:cNvSpPr>
            <a:spLocks noGrp="1"/>
          </p:cNvSpPr>
          <p:nvPr>
            <p:ph type="dt" sz="half" idx="10"/>
          </p:nvPr>
        </p:nvSpPr>
        <p:spPr/>
        <p:txBody>
          <a:bodyPr/>
          <a:lstStyle/>
          <a:p>
            <a:fld id="{B25AB4BC-3AC2-4024-A81C-9E26C79E7FDD}" type="datetimeFigureOut">
              <a:rPr lang="cy-GB" smtClean="0"/>
              <a:t>06/03/2025</a:t>
            </a:fld>
            <a:endParaRPr lang="cy-GB"/>
          </a:p>
        </p:txBody>
      </p:sp>
      <p:sp>
        <p:nvSpPr>
          <p:cNvPr id="5" name="Footer Placeholder 4">
            <a:extLst>
              <a:ext uri="{FF2B5EF4-FFF2-40B4-BE49-F238E27FC236}">
                <a16:creationId xmlns:a16="http://schemas.microsoft.com/office/drawing/2014/main" id="{E15222A5-0CE6-2CB4-5A1E-98FC5D829C11}"/>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A8534AA0-2D0F-9B51-D657-151CCDBB46FE}"/>
              </a:ext>
            </a:extLst>
          </p:cNvPr>
          <p:cNvSpPr>
            <a:spLocks noGrp="1"/>
          </p:cNvSpPr>
          <p:nvPr>
            <p:ph type="sldNum" sz="quarter" idx="12"/>
          </p:nvPr>
        </p:nvSpPr>
        <p:spPr/>
        <p:txBody>
          <a:bodyPr/>
          <a:lstStyle/>
          <a:p>
            <a:fld id="{841ACD61-E249-464F-9B97-280F7D717C91}" type="slidenum">
              <a:rPr lang="cy-GB" smtClean="0"/>
              <a:t>‹#›</a:t>
            </a:fld>
            <a:endParaRPr lang="cy-GB"/>
          </a:p>
        </p:txBody>
      </p:sp>
    </p:spTree>
    <p:extLst>
      <p:ext uri="{BB962C8B-B14F-4D97-AF65-F5344CB8AC3E}">
        <p14:creationId xmlns:p14="http://schemas.microsoft.com/office/powerpoint/2010/main" val="20446268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379BC-40D1-C31F-D2F1-75862DD58578}"/>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F89BF9AB-766C-8A20-D6BC-D5606AC12B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AB13C858-1953-56F4-E46F-B608AE364261}"/>
              </a:ext>
            </a:extLst>
          </p:cNvPr>
          <p:cNvSpPr>
            <a:spLocks noGrp="1"/>
          </p:cNvSpPr>
          <p:nvPr>
            <p:ph type="dt" sz="half" idx="10"/>
          </p:nvPr>
        </p:nvSpPr>
        <p:spPr/>
        <p:txBody>
          <a:bodyPr/>
          <a:lstStyle/>
          <a:p>
            <a:fld id="{B25AB4BC-3AC2-4024-A81C-9E26C79E7FDD}" type="datetimeFigureOut">
              <a:rPr lang="cy-GB" smtClean="0"/>
              <a:t>06/03/2025</a:t>
            </a:fld>
            <a:endParaRPr lang="cy-GB"/>
          </a:p>
        </p:txBody>
      </p:sp>
      <p:sp>
        <p:nvSpPr>
          <p:cNvPr id="5" name="Footer Placeholder 4">
            <a:extLst>
              <a:ext uri="{FF2B5EF4-FFF2-40B4-BE49-F238E27FC236}">
                <a16:creationId xmlns:a16="http://schemas.microsoft.com/office/drawing/2014/main" id="{AE16EBFD-6234-833F-2125-D30CA5CA2237}"/>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FC4A257F-8B57-613F-0D44-F063121ED9A4}"/>
              </a:ext>
            </a:extLst>
          </p:cNvPr>
          <p:cNvSpPr>
            <a:spLocks noGrp="1"/>
          </p:cNvSpPr>
          <p:nvPr>
            <p:ph type="sldNum" sz="quarter" idx="12"/>
          </p:nvPr>
        </p:nvSpPr>
        <p:spPr/>
        <p:txBody>
          <a:bodyPr/>
          <a:lstStyle/>
          <a:p>
            <a:fld id="{841ACD61-E249-464F-9B97-280F7D717C91}" type="slidenum">
              <a:rPr lang="cy-GB" smtClean="0"/>
              <a:t>‹#›</a:t>
            </a:fld>
            <a:endParaRPr lang="cy-GB"/>
          </a:p>
        </p:txBody>
      </p:sp>
    </p:spTree>
    <p:extLst>
      <p:ext uri="{BB962C8B-B14F-4D97-AF65-F5344CB8AC3E}">
        <p14:creationId xmlns:p14="http://schemas.microsoft.com/office/powerpoint/2010/main" val="3588619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3841D-B7A8-C5FA-E9CB-EB6A17A65AA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cy-GB"/>
          </a:p>
        </p:txBody>
      </p:sp>
      <p:sp>
        <p:nvSpPr>
          <p:cNvPr id="3" name="Text Placeholder 2">
            <a:extLst>
              <a:ext uri="{FF2B5EF4-FFF2-40B4-BE49-F238E27FC236}">
                <a16:creationId xmlns:a16="http://schemas.microsoft.com/office/drawing/2014/main" id="{BBEA5B05-886D-56D2-9761-B89EB85D218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C5ABEE-BEFB-DB9C-D0BC-D51D10DBD6BC}"/>
              </a:ext>
            </a:extLst>
          </p:cNvPr>
          <p:cNvSpPr>
            <a:spLocks noGrp="1"/>
          </p:cNvSpPr>
          <p:nvPr>
            <p:ph type="dt" sz="half" idx="10"/>
          </p:nvPr>
        </p:nvSpPr>
        <p:spPr/>
        <p:txBody>
          <a:bodyPr/>
          <a:lstStyle/>
          <a:p>
            <a:fld id="{B25AB4BC-3AC2-4024-A81C-9E26C79E7FDD}" type="datetimeFigureOut">
              <a:rPr lang="cy-GB" smtClean="0"/>
              <a:t>06/03/2025</a:t>
            </a:fld>
            <a:endParaRPr lang="cy-GB"/>
          </a:p>
        </p:txBody>
      </p:sp>
      <p:sp>
        <p:nvSpPr>
          <p:cNvPr id="5" name="Footer Placeholder 4">
            <a:extLst>
              <a:ext uri="{FF2B5EF4-FFF2-40B4-BE49-F238E27FC236}">
                <a16:creationId xmlns:a16="http://schemas.microsoft.com/office/drawing/2014/main" id="{CCD23910-8A9D-EC1F-311B-DC1E3195DA3F}"/>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6C57EE1C-A131-98A9-EB3B-589923F595B8}"/>
              </a:ext>
            </a:extLst>
          </p:cNvPr>
          <p:cNvSpPr>
            <a:spLocks noGrp="1"/>
          </p:cNvSpPr>
          <p:nvPr>
            <p:ph type="sldNum" sz="quarter" idx="12"/>
          </p:nvPr>
        </p:nvSpPr>
        <p:spPr/>
        <p:txBody>
          <a:bodyPr/>
          <a:lstStyle/>
          <a:p>
            <a:fld id="{841ACD61-E249-464F-9B97-280F7D717C91}" type="slidenum">
              <a:rPr lang="cy-GB" smtClean="0"/>
              <a:t>‹#›</a:t>
            </a:fld>
            <a:endParaRPr lang="cy-GB"/>
          </a:p>
        </p:txBody>
      </p:sp>
    </p:spTree>
    <p:extLst>
      <p:ext uri="{BB962C8B-B14F-4D97-AF65-F5344CB8AC3E}">
        <p14:creationId xmlns:p14="http://schemas.microsoft.com/office/powerpoint/2010/main" val="1475871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5DAE2-D3C7-60A2-D835-BE690EE25477}"/>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7F55D593-EE84-2B61-86BB-5080FEC5B12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a:extLst>
              <a:ext uri="{FF2B5EF4-FFF2-40B4-BE49-F238E27FC236}">
                <a16:creationId xmlns:a16="http://schemas.microsoft.com/office/drawing/2014/main" id="{307C8DA8-1476-91FA-A5B5-176629FD6E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a:extLst>
              <a:ext uri="{FF2B5EF4-FFF2-40B4-BE49-F238E27FC236}">
                <a16:creationId xmlns:a16="http://schemas.microsoft.com/office/drawing/2014/main" id="{7FC718E9-8B5C-8A2A-C3E0-BB08122638E9}"/>
              </a:ext>
            </a:extLst>
          </p:cNvPr>
          <p:cNvSpPr>
            <a:spLocks noGrp="1"/>
          </p:cNvSpPr>
          <p:nvPr>
            <p:ph type="dt" sz="half" idx="10"/>
          </p:nvPr>
        </p:nvSpPr>
        <p:spPr/>
        <p:txBody>
          <a:bodyPr/>
          <a:lstStyle/>
          <a:p>
            <a:fld id="{B25AB4BC-3AC2-4024-A81C-9E26C79E7FDD}" type="datetimeFigureOut">
              <a:rPr lang="cy-GB" smtClean="0"/>
              <a:t>06/03/2025</a:t>
            </a:fld>
            <a:endParaRPr lang="cy-GB"/>
          </a:p>
        </p:txBody>
      </p:sp>
      <p:sp>
        <p:nvSpPr>
          <p:cNvPr id="6" name="Footer Placeholder 5">
            <a:extLst>
              <a:ext uri="{FF2B5EF4-FFF2-40B4-BE49-F238E27FC236}">
                <a16:creationId xmlns:a16="http://schemas.microsoft.com/office/drawing/2014/main" id="{436E1FA3-693E-05F7-A78C-6601B0851228}"/>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796A1B32-6943-0CED-3B15-ED61BB0C80AF}"/>
              </a:ext>
            </a:extLst>
          </p:cNvPr>
          <p:cNvSpPr>
            <a:spLocks noGrp="1"/>
          </p:cNvSpPr>
          <p:nvPr>
            <p:ph type="sldNum" sz="quarter" idx="12"/>
          </p:nvPr>
        </p:nvSpPr>
        <p:spPr/>
        <p:txBody>
          <a:bodyPr/>
          <a:lstStyle/>
          <a:p>
            <a:fld id="{841ACD61-E249-464F-9B97-280F7D717C91}" type="slidenum">
              <a:rPr lang="cy-GB" smtClean="0"/>
              <a:t>‹#›</a:t>
            </a:fld>
            <a:endParaRPr lang="cy-GB"/>
          </a:p>
        </p:txBody>
      </p:sp>
    </p:spTree>
    <p:extLst>
      <p:ext uri="{BB962C8B-B14F-4D97-AF65-F5344CB8AC3E}">
        <p14:creationId xmlns:p14="http://schemas.microsoft.com/office/powerpoint/2010/main" val="38650419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1B6E3-A19E-AD24-F476-E258388908A6}"/>
              </a:ext>
            </a:extLst>
          </p:cNvPr>
          <p:cNvSpPr>
            <a:spLocks noGrp="1"/>
          </p:cNvSpPr>
          <p:nvPr>
            <p:ph type="title"/>
          </p:nvPr>
        </p:nvSpPr>
        <p:spPr>
          <a:xfrm>
            <a:off x="839788" y="365125"/>
            <a:ext cx="10515600" cy="1325563"/>
          </a:xfrm>
        </p:spPr>
        <p:txBody>
          <a:bodyPr/>
          <a:lstStyle/>
          <a:p>
            <a:r>
              <a:rPr lang="en-US"/>
              <a:t>Click to edit Master title style</a:t>
            </a:r>
            <a:endParaRPr lang="cy-GB"/>
          </a:p>
        </p:txBody>
      </p:sp>
      <p:sp>
        <p:nvSpPr>
          <p:cNvPr id="3" name="Text Placeholder 2">
            <a:extLst>
              <a:ext uri="{FF2B5EF4-FFF2-40B4-BE49-F238E27FC236}">
                <a16:creationId xmlns:a16="http://schemas.microsoft.com/office/drawing/2014/main" id="{3598097F-BF1F-1850-3A21-33E94A0DF0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52DE14-9F23-BA79-DEE9-972D5A3D2AE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a:extLst>
              <a:ext uri="{FF2B5EF4-FFF2-40B4-BE49-F238E27FC236}">
                <a16:creationId xmlns:a16="http://schemas.microsoft.com/office/drawing/2014/main" id="{4DA9B46C-FBB6-86D0-DD8E-F5725F6526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9EC257-C9BC-BB8D-9915-FCB49F7FB3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a:extLst>
              <a:ext uri="{FF2B5EF4-FFF2-40B4-BE49-F238E27FC236}">
                <a16:creationId xmlns:a16="http://schemas.microsoft.com/office/drawing/2014/main" id="{59B36907-BEF9-E15F-0567-79A49D924334}"/>
              </a:ext>
            </a:extLst>
          </p:cNvPr>
          <p:cNvSpPr>
            <a:spLocks noGrp="1"/>
          </p:cNvSpPr>
          <p:nvPr>
            <p:ph type="dt" sz="half" idx="10"/>
          </p:nvPr>
        </p:nvSpPr>
        <p:spPr/>
        <p:txBody>
          <a:bodyPr/>
          <a:lstStyle/>
          <a:p>
            <a:fld id="{B25AB4BC-3AC2-4024-A81C-9E26C79E7FDD}" type="datetimeFigureOut">
              <a:rPr lang="cy-GB" smtClean="0"/>
              <a:t>06/03/2025</a:t>
            </a:fld>
            <a:endParaRPr lang="cy-GB"/>
          </a:p>
        </p:txBody>
      </p:sp>
      <p:sp>
        <p:nvSpPr>
          <p:cNvPr id="8" name="Footer Placeholder 7">
            <a:extLst>
              <a:ext uri="{FF2B5EF4-FFF2-40B4-BE49-F238E27FC236}">
                <a16:creationId xmlns:a16="http://schemas.microsoft.com/office/drawing/2014/main" id="{46E43C8D-85A4-FFD6-45E4-0AFF1FA40669}"/>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10FDB598-315B-452C-1C7B-CF9026076A5F}"/>
              </a:ext>
            </a:extLst>
          </p:cNvPr>
          <p:cNvSpPr>
            <a:spLocks noGrp="1"/>
          </p:cNvSpPr>
          <p:nvPr>
            <p:ph type="sldNum" sz="quarter" idx="12"/>
          </p:nvPr>
        </p:nvSpPr>
        <p:spPr/>
        <p:txBody>
          <a:bodyPr/>
          <a:lstStyle/>
          <a:p>
            <a:fld id="{841ACD61-E249-464F-9B97-280F7D717C91}" type="slidenum">
              <a:rPr lang="cy-GB" smtClean="0"/>
              <a:t>‹#›</a:t>
            </a:fld>
            <a:endParaRPr lang="cy-GB"/>
          </a:p>
        </p:txBody>
      </p:sp>
    </p:spTree>
    <p:extLst>
      <p:ext uri="{BB962C8B-B14F-4D97-AF65-F5344CB8AC3E}">
        <p14:creationId xmlns:p14="http://schemas.microsoft.com/office/powerpoint/2010/main" val="4270630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A091F-AA69-50C2-1DDF-331159D89D34}"/>
              </a:ext>
            </a:extLst>
          </p:cNvPr>
          <p:cNvSpPr>
            <a:spLocks noGrp="1"/>
          </p:cNvSpPr>
          <p:nvPr>
            <p:ph type="title"/>
          </p:nvPr>
        </p:nvSpPr>
        <p:spPr/>
        <p:txBody>
          <a:bodyPr/>
          <a:lstStyle/>
          <a:p>
            <a:r>
              <a:rPr lang="en-US"/>
              <a:t>Click to edit Master title style</a:t>
            </a:r>
            <a:endParaRPr lang="cy-GB"/>
          </a:p>
        </p:txBody>
      </p:sp>
      <p:sp>
        <p:nvSpPr>
          <p:cNvPr id="3" name="Date Placeholder 2">
            <a:extLst>
              <a:ext uri="{FF2B5EF4-FFF2-40B4-BE49-F238E27FC236}">
                <a16:creationId xmlns:a16="http://schemas.microsoft.com/office/drawing/2014/main" id="{8D205A00-D77A-58BD-9EFE-45910D05C0B8}"/>
              </a:ext>
            </a:extLst>
          </p:cNvPr>
          <p:cNvSpPr>
            <a:spLocks noGrp="1"/>
          </p:cNvSpPr>
          <p:nvPr>
            <p:ph type="dt" sz="half" idx="10"/>
          </p:nvPr>
        </p:nvSpPr>
        <p:spPr/>
        <p:txBody>
          <a:bodyPr/>
          <a:lstStyle/>
          <a:p>
            <a:fld id="{B25AB4BC-3AC2-4024-A81C-9E26C79E7FDD}" type="datetimeFigureOut">
              <a:rPr lang="cy-GB" smtClean="0"/>
              <a:t>06/03/2025</a:t>
            </a:fld>
            <a:endParaRPr lang="cy-GB"/>
          </a:p>
        </p:txBody>
      </p:sp>
      <p:sp>
        <p:nvSpPr>
          <p:cNvPr id="4" name="Footer Placeholder 3">
            <a:extLst>
              <a:ext uri="{FF2B5EF4-FFF2-40B4-BE49-F238E27FC236}">
                <a16:creationId xmlns:a16="http://schemas.microsoft.com/office/drawing/2014/main" id="{B7AEDCA7-EC2A-8BD7-A40A-429B0FD464ED}"/>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F32336A1-5A6A-B023-7D99-FB06ECA9EA0C}"/>
              </a:ext>
            </a:extLst>
          </p:cNvPr>
          <p:cNvSpPr>
            <a:spLocks noGrp="1"/>
          </p:cNvSpPr>
          <p:nvPr>
            <p:ph type="sldNum" sz="quarter" idx="12"/>
          </p:nvPr>
        </p:nvSpPr>
        <p:spPr/>
        <p:txBody>
          <a:bodyPr/>
          <a:lstStyle/>
          <a:p>
            <a:fld id="{841ACD61-E249-464F-9B97-280F7D717C91}" type="slidenum">
              <a:rPr lang="cy-GB" smtClean="0"/>
              <a:t>‹#›</a:t>
            </a:fld>
            <a:endParaRPr lang="cy-GB"/>
          </a:p>
        </p:txBody>
      </p:sp>
    </p:spTree>
    <p:extLst>
      <p:ext uri="{BB962C8B-B14F-4D97-AF65-F5344CB8AC3E}">
        <p14:creationId xmlns:p14="http://schemas.microsoft.com/office/powerpoint/2010/main" val="839407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D8729A-B659-00FB-3B2D-D492B5032BCC}"/>
              </a:ext>
            </a:extLst>
          </p:cNvPr>
          <p:cNvSpPr>
            <a:spLocks noGrp="1"/>
          </p:cNvSpPr>
          <p:nvPr>
            <p:ph type="dt" sz="half" idx="10"/>
          </p:nvPr>
        </p:nvSpPr>
        <p:spPr/>
        <p:txBody>
          <a:bodyPr/>
          <a:lstStyle/>
          <a:p>
            <a:fld id="{B25AB4BC-3AC2-4024-A81C-9E26C79E7FDD}" type="datetimeFigureOut">
              <a:rPr lang="cy-GB" smtClean="0"/>
              <a:t>06/03/2025</a:t>
            </a:fld>
            <a:endParaRPr lang="cy-GB"/>
          </a:p>
        </p:txBody>
      </p:sp>
      <p:sp>
        <p:nvSpPr>
          <p:cNvPr id="3" name="Footer Placeholder 2">
            <a:extLst>
              <a:ext uri="{FF2B5EF4-FFF2-40B4-BE49-F238E27FC236}">
                <a16:creationId xmlns:a16="http://schemas.microsoft.com/office/drawing/2014/main" id="{7E0A74AB-F561-A6A0-5CCA-C11E4CA3FE19}"/>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9C20907A-71B5-33A7-4920-11222AFB4BB1}"/>
              </a:ext>
            </a:extLst>
          </p:cNvPr>
          <p:cNvSpPr>
            <a:spLocks noGrp="1"/>
          </p:cNvSpPr>
          <p:nvPr>
            <p:ph type="sldNum" sz="quarter" idx="12"/>
          </p:nvPr>
        </p:nvSpPr>
        <p:spPr/>
        <p:txBody>
          <a:bodyPr/>
          <a:lstStyle/>
          <a:p>
            <a:fld id="{841ACD61-E249-464F-9B97-280F7D717C91}" type="slidenum">
              <a:rPr lang="cy-GB" smtClean="0"/>
              <a:t>‹#›</a:t>
            </a:fld>
            <a:endParaRPr lang="cy-GB"/>
          </a:p>
        </p:txBody>
      </p:sp>
    </p:spTree>
    <p:extLst>
      <p:ext uri="{BB962C8B-B14F-4D97-AF65-F5344CB8AC3E}">
        <p14:creationId xmlns:p14="http://schemas.microsoft.com/office/powerpoint/2010/main" val="90587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DCFC6-3033-F61E-FD4F-E85F076284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Content Placeholder 2">
            <a:extLst>
              <a:ext uri="{FF2B5EF4-FFF2-40B4-BE49-F238E27FC236}">
                <a16:creationId xmlns:a16="http://schemas.microsoft.com/office/drawing/2014/main" id="{6C92F72E-E177-4186-E39B-0ABEF151C5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a:extLst>
              <a:ext uri="{FF2B5EF4-FFF2-40B4-BE49-F238E27FC236}">
                <a16:creationId xmlns:a16="http://schemas.microsoft.com/office/drawing/2014/main" id="{A6002985-A8ED-BB7E-5117-ACB803D5DE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454222-5E62-D7FB-A21F-ED1C10A78395}"/>
              </a:ext>
            </a:extLst>
          </p:cNvPr>
          <p:cNvSpPr>
            <a:spLocks noGrp="1"/>
          </p:cNvSpPr>
          <p:nvPr>
            <p:ph type="dt" sz="half" idx="10"/>
          </p:nvPr>
        </p:nvSpPr>
        <p:spPr/>
        <p:txBody>
          <a:bodyPr/>
          <a:lstStyle/>
          <a:p>
            <a:fld id="{B25AB4BC-3AC2-4024-A81C-9E26C79E7FDD}" type="datetimeFigureOut">
              <a:rPr lang="cy-GB" smtClean="0"/>
              <a:t>06/03/2025</a:t>
            </a:fld>
            <a:endParaRPr lang="cy-GB"/>
          </a:p>
        </p:txBody>
      </p:sp>
      <p:sp>
        <p:nvSpPr>
          <p:cNvPr id="6" name="Footer Placeholder 5">
            <a:extLst>
              <a:ext uri="{FF2B5EF4-FFF2-40B4-BE49-F238E27FC236}">
                <a16:creationId xmlns:a16="http://schemas.microsoft.com/office/drawing/2014/main" id="{1EE13C29-371E-F9DE-B7CE-5D9DF339A6FC}"/>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4C72CF29-40ED-AD7F-EBCF-AE293A925817}"/>
              </a:ext>
            </a:extLst>
          </p:cNvPr>
          <p:cNvSpPr>
            <a:spLocks noGrp="1"/>
          </p:cNvSpPr>
          <p:nvPr>
            <p:ph type="sldNum" sz="quarter" idx="12"/>
          </p:nvPr>
        </p:nvSpPr>
        <p:spPr/>
        <p:txBody>
          <a:bodyPr/>
          <a:lstStyle/>
          <a:p>
            <a:fld id="{841ACD61-E249-464F-9B97-280F7D717C91}" type="slidenum">
              <a:rPr lang="cy-GB" smtClean="0"/>
              <a:t>‹#›</a:t>
            </a:fld>
            <a:endParaRPr lang="cy-GB"/>
          </a:p>
        </p:txBody>
      </p:sp>
    </p:spTree>
    <p:extLst>
      <p:ext uri="{BB962C8B-B14F-4D97-AF65-F5344CB8AC3E}">
        <p14:creationId xmlns:p14="http://schemas.microsoft.com/office/powerpoint/2010/main" val="3195089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32CB0-78FF-95B4-BFDF-F342BD7444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Picture Placeholder 2">
            <a:extLst>
              <a:ext uri="{FF2B5EF4-FFF2-40B4-BE49-F238E27FC236}">
                <a16:creationId xmlns:a16="http://schemas.microsoft.com/office/drawing/2014/main" id="{38FC2248-0FB7-942C-06E5-1664A0D8A7F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F9A21AFD-9139-82E0-E4B2-26A10CB435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17710E-5B65-20A6-1AA5-26004E8BD8CA}"/>
              </a:ext>
            </a:extLst>
          </p:cNvPr>
          <p:cNvSpPr>
            <a:spLocks noGrp="1"/>
          </p:cNvSpPr>
          <p:nvPr>
            <p:ph type="dt" sz="half" idx="10"/>
          </p:nvPr>
        </p:nvSpPr>
        <p:spPr/>
        <p:txBody>
          <a:bodyPr/>
          <a:lstStyle/>
          <a:p>
            <a:fld id="{B25AB4BC-3AC2-4024-A81C-9E26C79E7FDD}" type="datetimeFigureOut">
              <a:rPr lang="cy-GB" smtClean="0"/>
              <a:t>06/03/2025</a:t>
            </a:fld>
            <a:endParaRPr lang="cy-GB"/>
          </a:p>
        </p:txBody>
      </p:sp>
      <p:sp>
        <p:nvSpPr>
          <p:cNvPr id="6" name="Footer Placeholder 5">
            <a:extLst>
              <a:ext uri="{FF2B5EF4-FFF2-40B4-BE49-F238E27FC236}">
                <a16:creationId xmlns:a16="http://schemas.microsoft.com/office/drawing/2014/main" id="{9D97FA57-2E5C-23E3-D0C8-BDC32EFC9E83}"/>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D160738D-17B4-9FEC-FC1B-66705558CB28}"/>
              </a:ext>
            </a:extLst>
          </p:cNvPr>
          <p:cNvSpPr>
            <a:spLocks noGrp="1"/>
          </p:cNvSpPr>
          <p:nvPr>
            <p:ph type="sldNum" sz="quarter" idx="12"/>
          </p:nvPr>
        </p:nvSpPr>
        <p:spPr/>
        <p:txBody>
          <a:bodyPr/>
          <a:lstStyle/>
          <a:p>
            <a:fld id="{841ACD61-E249-464F-9B97-280F7D717C91}" type="slidenum">
              <a:rPr lang="cy-GB" smtClean="0"/>
              <a:t>‹#›</a:t>
            </a:fld>
            <a:endParaRPr lang="cy-GB"/>
          </a:p>
        </p:txBody>
      </p:sp>
    </p:spTree>
    <p:extLst>
      <p:ext uri="{BB962C8B-B14F-4D97-AF65-F5344CB8AC3E}">
        <p14:creationId xmlns:p14="http://schemas.microsoft.com/office/powerpoint/2010/main" val="966606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041B2-0E75-DC0B-C6A2-5E79F58044D5}"/>
              </a:ext>
            </a:extLst>
          </p:cNvPr>
          <p:cNvSpPr>
            <a:spLocks noGrp="1"/>
          </p:cNvSpPr>
          <p:nvPr>
            <p:ph type="title"/>
          </p:nvPr>
        </p:nvSpPr>
        <p:spPr/>
        <p:txBody>
          <a:bodyPr/>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A815909E-3585-D049-87DA-A5C8CEC95C2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A2C6B1BB-FCBD-62E5-516D-53A4D9C0E9CC}"/>
              </a:ext>
            </a:extLst>
          </p:cNvPr>
          <p:cNvSpPr>
            <a:spLocks noGrp="1"/>
          </p:cNvSpPr>
          <p:nvPr>
            <p:ph type="dt" sz="half" idx="10"/>
          </p:nvPr>
        </p:nvSpPr>
        <p:spPr/>
        <p:txBody>
          <a:bodyPr/>
          <a:lstStyle/>
          <a:p>
            <a:fld id="{B25AB4BC-3AC2-4024-A81C-9E26C79E7FDD}" type="datetimeFigureOut">
              <a:rPr lang="cy-GB" smtClean="0"/>
              <a:t>06/03/2025</a:t>
            </a:fld>
            <a:endParaRPr lang="cy-GB"/>
          </a:p>
        </p:txBody>
      </p:sp>
      <p:sp>
        <p:nvSpPr>
          <p:cNvPr id="5" name="Footer Placeholder 4">
            <a:extLst>
              <a:ext uri="{FF2B5EF4-FFF2-40B4-BE49-F238E27FC236}">
                <a16:creationId xmlns:a16="http://schemas.microsoft.com/office/drawing/2014/main" id="{3C0C7BD4-0475-1987-CBDA-92243010629F}"/>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414F2AD5-CAB7-C96C-3F97-FC7255CB9F4B}"/>
              </a:ext>
            </a:extLst>
          </p:cNvPr>
          <p:cNvSpPr>
            <a:spLocks noGrp="1"/>
          </p:cNvSpPr>
          <p:nvPr>
            <p:ph type="sldNum" sz="quarter" idx="12"/>
          </p:nvPr>
        </p:nvSpPr>
        <p:spPr/>
        <p:txBody>
          <a:bodyPr/>
          <a:lstStyle/>
          <a:p>
            <a:fld id="{841ACD61-E249-464F-9B97-280F7D717C91}" type="slidenum">
              <a:rPr lang="cy-GB" smtClean="0"/>
              <a:t>‹#›</a:t>
            </a:fld>
            <a:endParaRPr lang="cy-GB"/>
          </a:p>
        </p:txBody>
      </p:sp>
    </p:spTree>
    <p:extLst>
      <p:ext uri="{BB962C8B-B14F-4D97-AF65-F5344CB8AC3E}">
        <p14:creationId xmlns:p14="http://schemas.microsoft.com/office/powerpoint/2010/main" val="32282992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311D8F-23AD-9B22-632B-B094BDBE519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250A4871-C4BE-2326-887C-C7C539BE9A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54F61612-98FF-492D-B4A0-33C29E74B162}"/>
              </a:ext>
            </a:extLst>
          </p:cNvPr>
          <p:cNvSpPr>
            <a:spLocks noGrp="1"/>
          </p:cNvSpPr>
          <p:nvPr>
            <p:ph type="dt" sz="half" idx="10"/>
          </p:nvPr>
        </p:nvSpPr>
        <p:spPr/>
        <p:txBody>
          <a:bodyPr/>
          <a:lstStyle/>
          <a:p>
            <a:fld id="{B25AB4BC-3AC2-4024-A81C-9E26C79E7FDD}" type="datetimeFigureOut">
              <a:rPr lang="cy-GB" smtClean="0"/>
              <a:t>06/03/2025</a:t>
            </a:fld>
            <a:endParaRPr lang="cy-GB"/>
          </a:p>
        </p:txBody>
      </p:sp>
      <p:sp>
        <p:nvSpPr>
          <p:cNvPr id="5" name="Footer Placeholder 4">
            <a:extLst>
              <a:ext uri="{FF2B5EF4-FFF2-40B4-BE49-F238E27FC236}">
                <a16:creationId xmlns:a16="http://schemas.microsoft.com/office/drawing/2014/main" id="{227F6715-9B4B-8140-2691-55BCF3BF95F0}"/>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423ABE48-817B-4F28-BF0C-B9D095A4BF47}"/>
              </a:ext>
            </a:extLst>
          </p:cNvPr>
          <p:cNvSpPr>
            <a:spLocks noGrp="1"/>
          </p:cNvSpPr>
          <p:nvPr>
            <p:ph type="sldNum" sz="quarter" idx="12"/>
          </p:nvPr>
        </p:nvSpPr>
        <p:spPr/>
        <p:txBody>
          <a:bodyPr/>
          <a:lstStyle/>
          <a:p>
            <a:fld id="{841ACD61-E249-464F-9B97-280F7D717C91}" type="slidenum">
              <a:rPr lang="cy-GB" smtClean="0"/>
              <a:t>‹#›</a:t>
            </a:fld>
            <a:endParaRPr lang="cy-GB"/>
          </a:p>
        </p:txBody>
      </p:sp>
    </p:spTree>
    <p:extLst>
      <p:ext uri="{BB962C8B-B14F-4D97-AF65-F5344CB8AC3E}">
        <p14:creationId xmlns:p14="http://schemas.microsoft.com/office/powerpoint/2010/main" val="3658908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DB9DB0-E00E-15AC-D26A-E42200C2B6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a:extLst>
              <a:ext uri="{FF2B5EF4-FFF2-40B4-BE49-F238E27FC236}">
                <a16:creationId xmlns:a16="http://schemas.microsoft.com/office/drawing/2014/main" id="{A0E90CD3-65B5-9122-2BC4-798C30E4DF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0EB916B4-30F0-9DF6-0908-D287578CB2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25AB4BC-3AC2-4024-A81C-9E26C79E7FDD}" type="datetimeFigureOut">
              <a:rPr lang="cy-GB" smtClean="0"/>
              <a:t>06/03/2025</a:t>
            </a:fld>
            <a:endParaRPr lang="cy-GB"/>
          </a:p>
        </p:txBody>
      </p:sp>
      <p:sp>
        <p:nvSpPr>
          <p:cNvPr id="5" name="Footer Placeholder 4">
            <a:extLst>
              <a:ext uri="{FF2B5EF4-FFF2-40B4-BE49-F238E27FC236}">
                <a16:creationId xmlns:a16="http://schemas.microsoft.com/office/drawing/2014/main" id="{D9A9E371-810D-3502-26E2-BB2F2E5EE9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cy-GB"/>
          </a:p>
        </p:txBody>
      </p:sp>
      <p:sp>
        <p:nvSpPr>
          <p:cNvPr id="6" name="Slide Number Placeholder 5">
            <a:extLst>
              <a:ext uri="{FF2B5EF4-FFF2-40B4-BE49-F238E27FC236}">
                <a16:creationId xmlns:a16="http://schemas.microsoft.com/office/drawing/2014/main" id="{62CF4C44-1B0D-1C15-2417-DAD6D44F8A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41ACD61-E249-464F-9B97-280F7D717C91}" type="slidenum">
              <a:rPr lang="cy-GB" smtClean="0"/>
              <a:t>‹#›</a:t>
            </a:fld>
            <a:endParaRPr lang="cy-GB"/>
          </a:p>
        </p:txBody>
      </p:sp>
    </p:spTree>
    <p:extLst>
      <p:ext uri="{BB962C8B-B14F-4D97-AF65-F5344CB8AC3E}">
        <p14:creationId xmlns:p14="http://schemas.microsoft.com/office/powerpoint/2010/main" val="36122123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image" Target="../media/image33.jpg"/><Relationship Id="rId3" Type="http://schemas.openxmlformats.org/officeDocument/2006/relationships/image" Target="../media/image28.jpeg"/><Relationship Id="rId7" Type="http://schemas.openxmlformats.org/officeDocument/2006/relationships/image" Target="../media/image32.jpg"/><Relationship Id="rId2" Type="http://schemas.openxmlformats.org/officeDocument/2006/relationships/slideLayout" Target="../slideLayouts/slideLayout7.xml"/><Relationship Id="rId1" Type="http://schemas.openxmlformats.org/officeDocument/2006/relationships/video" Target="https://player.vimeo.com/video/1060528646?app_id=122963" TargetMode="External"/><Relationship Id="rId6" Type="http://schemas.openxmlformats.org/officeDocument/2006/relationships/image" Target="../media/image31.jpg"/><Relationship Id="rId5" Type="http://schemas.openxmlformats.org/officeDocument/2006/relationships/image" Target="../media/image30.jpg"/><Relationship Id="rId4" Type="http://schemas.openxmlformats.org/officeDocument/2006/relationships/image" Target="../media/image29.jpg"/><Relationship Id="rId9" Type="http://schemas.openxmlformats.org/officeDocument/2006/relationships/hyperlink" Target="https://vimeo.com/1060528646?share=copy" TargetMode="External"/></Relationships>
</file>

<file path=ppt/slides/_rels/slide14.xml.rels><?xml version="1.0" encoding="UTF-8" standalone="yes"?>
<Relationships xmlns="http://schemas.openxmlformats.org/package/2006/relationships"><Relationship Id="rId8" Type="http://schemas.openxmlformats.org/officeDocument/2006/relationships/image" Target="../media/image38.jpg"/><Relationship Id="rId3" Type="http://schemas.openxmlformats.org/officeDocument/2006/relationships/slideLayout" Target="../slideLayouts/slideLayout7.xml"/><Relationship Id="rId7" Type="http://schemas.openxmlformats.org/officeDocument/2006/relationships/image" Target="../media/image37.jp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6.jpg"/><Relationship Id="rId11" Type="http://schemas.openxmlformats.org/officeDocument/2006/relationships/image" Target="../media/image41.png"/><Relationship Id="rId5" Type="http://schemas.openxmlformats.org/officeDocument/2006/relationships/image" Target="../media/image35.jpg"/><Relationship Id="rId10" Type="http://schemas.openxmlformats.org/officeDocument/2006/relationships/image" Target="../media/image40.jpg"/><Relationship Id="rId4" Type="http://schemas.openxmlformats.org/officeDocument/2006/relationships/image" Target="../media/image34.jpg"/><Relationship Id="rId9" Type="http://schemas.openxmlformats.org/officeDocument/2006/relationships/image" Target="../media/image39.jpg"/></Relationships>
</file>

<file path=ppt/slides/_rels/slide15.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audio" Target="../media/media5.m4a"/><Relationship Id="rId13" Type="http://schemas.microsoft.com/office/2007/relationships/media" Target="../media/media8.m4a"/><Relationship Id="rId3" Type="http://schemas.microsoft.com/office/2007/relationships/media" Target="../media/media3.m4a"/><Relationship Id="rId7" Type="http://schemas.microsoft.com/office/2007/relationships/media" Target="../media/media5.m4a"/><Relationship Id="rId12" Type="http://schemas.openxmlformats.org/officeDocument/2006/relationships/audio" Target="../media/media7.m4a"/><Relationship Id="rId17" Type="http://schemas.openxmlformats.org/officeDocument/2006/relationships/image" Target="../media/image41.png"/><Relationship Id="rId2" Type="http://schemas.openxmlformats.org/officeDocument/2006/relationships/audio" Target="../media/media2.m4a"/><Relationship Id="rId16" Type="http://schemas.openxmlformats.org/officeDocument/2006/relationships/image" Target="../media/image43.png"/><Relationship Id="rId1" Type="http://schemas.microsoft.com/office/2007/relationships/media" Target="../media/media2.m4a"/><Relationship Id="rId6" Type="http://schemas.openxmlformats.org/officeDocument/2006/relationships/audio" Target="../media/media4.m4a"/><Relationship Id="rId11" Type="http://schemas.microsoft.com/office/2007/relationships/media" Target="../media/media7.m4a"/><Relationship Id="rId5" Type="http://schemas.microsoft.com/office/2007/relationships/media" Target="../media/media4.m4a"/><Relationship Id="rId15" Type="http://schemas.openxmlformats.org/officeDocument/2006/relationships/slideLayout" Target="../slideLayouts/slideLayout7.xml"/><Relationship Id="rId10" Type="http://schemas.openxmlformats.org/officeDocument/2006/relationships/audio" Target="../media/media6.m4a"/><Relationship Id="rId4" Type="http://schemas.openxmlformats.org/officeDocument/2006/relationships/audio" Target="../media/media3.m4a"/><Relationship Id="rId9" Type="http://schemas.microsoft.com/office/2007/relationships/media" Target="../media/media6.m4a"/><Relationship Id="rId14" Type="http://schemas.openxmlformats.org/officeDocument/2006/relationships/audio" Target="../media/media8.m4a"/></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1.png"/><Relationship Id="rId4" Type="http://schemas.openxmlformats.org/officeDocument/2006/relationships/image" Target="../media/image44.png"/></Relationships>
</file>

<file path=ppt/slides/_rels/slide1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47.png"/></Relationships>
</file>

<file path=ppt/slides/_rels/slide2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7.xml"/><Relationship Id="rId4" Type="http://schemas.openxmlformats.org/officeDocument/2006/relationships/image" Target="../media/image54.png"/></Relationships>
</file>

<file path=ppt/slides/_rels/slide26.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F50B8DB2-D314-656F-545B-B6E6D94B651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68345F4-D92F-5BFE-13EB-A996907471B7}"/>
              </a:ext>
            </a:extLst>
          </p:cNvPr>
          <p:cNvSpPr txBox="1"/>
          <p:nvPr/>
        </p:nvSpPr>
        <p:spPr>
          <a:xfrm>
            <a:off x="2430780" y="1177288"/>
            <a:ext cx="7490460" cy="2923877"/>
          </a:xfrm>
          <a:prstGeom prst="rect">
            <a:avLst/>
          </a:prstGeom>
          <a:solidFill>
            <a:schemeClr val="bg1"/>
          </a:solidFill>
        </p:spPr>
        <p:txBody>
          <a:bodyPr wrap="square" rtlCol="0">
            <a:spAutoFit/>
          </a:bodyPr>
          <a:lstStyle/>
          <a:p>
            <a:pPr algn="ctr"/>
            <a:r>
              <a:rPr lang="en-GB" sz="4800" dirty="0">
                <a:latin typeface="Comic Sans MS" panose="030F0702030302020204" pitchFamily="66" charset="0"/>
              </a:rPr>
              <a:t>Ein </a:t>
            </a:r>
            <a:r>
              <a:rPr lang="en-GB" sz="4800" dirty="0" err="1">
                <a:latin typeface="Comic Sans MS" panose="030F0702030302020204" pitchFamily="66" charset="0"/>
              </a:rPr>
              <a:t>Hardal</a:t>
            </a:r>
            <a:r>
              <a:rPr lang="en-GB" sz="4800" dirty="0">
                <a:latin typeface="Comic Sans MS" panose="030F0702030302020204" pitchFamily="66" charset="0"/>
              </a:rPr>
              <a:t> Ni:</a:t>
            </a:r>
          </a:p>
          <a:p>
            <a:pPr algn="ctr"/>
            <a:r>
              <a:rPr lang="en-GB" sz="4800" dirty="0" err="1">
                <a:latin typeface="Comic Sans MS" panose="030F0702030302020204" pitchFamily="66" charset="0"/>
              </a:rPr>
              <a:t>Llwchwr</a:t>
            </a:r>
            <a:r>
              <a:rPr lang="en-GB" sz="4800" dirty="0">
                <a:latin typeface="Comic Sans MS" panose="030F0702030302020204" pitchFamily="66" charset="0"/>
              </a:rPr>
              <a:t> a Gorseinon</a:t>
            </a:r>
          </a:p>
          <a:p>
            <a:pPr algn="ctr"/>
            <a:endParaRPr lang="en-GB" sz="4800" dirty="0">
              <a:latin typeface="Comic Sans MS" panose="030F0702030302020204" pitchFamily="66" charset="0"/>
            </a:endParaRPr>
          </a:p>
          <a:p>
            <a:pPr algn="ctr"/>
            <a:r>
              <a:rPr lang="en-GB" sz="2000" dirty="0" err="1">
                <a:latin typeface="Comic Sans MS" panose="030F0702030302020204" pitchFamily="66" charset="0"/>
              </a:rPr>
              <a:t>Pecyn</a:t>
            </a:r>
            <a:r>
              <a:rPr lang="en-GB" sz="2000" dirty="0">
                <a:latin typeface="Comic Sans MS" panose="030F0702030302020204" pitchFamily="66" charset="0"/>
              </a:rPr>
              <a:t> o </a:t>
            </a:r>
            <a:r>
              <a:rPr lang="en-GB" sz="2000" dirty="0" err="1">
                <a:latin typeface="Comic Sans MS" panose="030F0702030302020204" pitchFamily="66" charset="0"/>
              </a:rPr>
              <a:t>adnoddau</a:t>
            </a:r>
            <a:r>
              <a:rPr lang="en-GB" sz="2000" dirty="0">
                <a:latin typeface="Comic Sans MS" panose="030F0702030302020204" pitchFamily="66" charset="0"/>
              </a:rPr>
              <a:t> </a:t>
            </a:r>
            <a:r>
              <a:rPr lang="en-GB" sz="2000" dirty="0" err="1">
                <a:latin typeface="Comic Sans MS" panose="030F0702030302020204" pitchFamily="66" charset="0"/>
              </a:rPr>
              <a:t>gan</a:t>
            </a:r>
            <a:r>
              <a:rPr lang="en-GB" sz="2000" dirty="0">
                <a:latin typeface="Comic Sans MS" panose="030F0702030302020204" pitchFamily="66" charset="0"/>
              </a:rPr>
              <a:t> Alex Smith</a:t>
            </a:r>
          </a:p>
          <a:p>
            <a:pPr algn="ctr"/>
            <a:endParaRPr lang="cy-GB" sz="2000" dirty="0">
              <a:latin typeface="Comic Sans MS" panose="030F0702030302020204" pitchFamily="66" charset="0"/>
            </a:endParaRPr>
          </a:p>
        </p:txBody>
      </p:sp>
      <p:pic>
        <p:nvPicPr>
          <p:cNvPr id="6" name="Picture 5" descr="A map of a town&#10;&#10;AI-generated content may be incorrect.">
            <a:extLst>
              <a:ext uri="{FF2B5EF4-FFF2-40B4-BE49-F238E27FC236}">
                <a16:creationId xmlns:a16="http://schemas.microsoft.com/office/drawing/2014/main" id="{D5940654-5587-8C07-6BFB-12A965BC8D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921087">
            <a:off x="442344" y="2910227"/>
            <a:ext cx="3086883" cy="3275412"/>
          </a:xfrm>
          <a:prstGeom prst="rect">
            <a:avLst/>
          </a:prstGeom>
          <a:ln>
            <a:noFill/>
          </a:ln>
          <a:effectLst>
            <a:outerShdw blurRad="190500" algn="tl" rotWithShape="0">
              <a:srgbClr val="000000">
                <a:alpha val="70000"/>
              </a:srgbClr>
            </a:outerShdw>
          </a:effectLst>
        </p:spPr>
      </p:pic>
      <p:pic>
        <p:nvPicPr>
          <p:cNvPr id="8" name="Picture 7" descr="A map of a city&#10;&#10;AI-generated content may be incorrect.">
            <a:extLst>
              <a:ext uri="{FF2B5EF4-FFF2-40B4-BE49-F238E27FC236}">
                <a16:creationId xmlns:a16="http://schemas.microsoft.com/office/drawing/2014/main" id="{1AE53BD1-ED56-4385-9380-E5D4E5345F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02778">
            <a:off x="8261570" y="3472465"/>
            <a:ext cx="3616826" cy="2276498"/>
          </a:xfrm>
          <a:prstGeom prst="rect">
            <a:avLst/>
          </a:prstGeom>
          <a:ln>
            <a:noFill/>
          </a:ln>
          <a:effectLst>
            <a:outerShdw blurRad="190500" algn="tl" rotWithShape="0">
              <a:srgbClr val="000000">
                <a:alpha val="70000"/>
              </a:srgbClr>
            </a:outerShdw>
          </a:effectLst>
        </p:spPr>
      </p:pic>
      <p:pic>
        <p:nvPicPr>
          <p:cNvPr id="10" name="Picture 9" descr="A drawing of a building&#10;&#10;AI-generated content may be incorrect.">
            <a:extLst>
              <a:ext uri="{FF2B5EF4-FFF2-40B4-BE49-F238E27FC236}">
                <a16:creationId xmlns:a16="http://schemas.microsoft.com/office/drawing/2014/main" id="{44B8B96E-B7CF-39A8-2296-A3F2BF47793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35394" y="4424553"/>
            <a:ext cx="3467100" cy="1622425"/>
          </a:xfrm>
          <a:prstGeom prst="rect">
            <a:avLst/>
          </a:prstGeom>
          <a:ln>
            <a:noFill/>
          </a:ln>
          <a:effectLst>
            <a:outerShdw blurRad="190500" algn="tl" rotWithShape="0">
              <a:srgbClr val="000000">
                <a:alpha val="70000"/>
              </a:srgbClr>
            </a:outerShdw>
          </a:effectLst>
        </p:spPr>
      </p:pic>
      <p:pic>
        <p:nvPicPr>
          <p:cNvPr id="12" name="Picture 11" descr="A drawing of a triangular structure&#10;&#10;AI-generated content may be incorrect.">
            <a:extLst>
              <a:ext uri="{FF2B5EF4-FFF2-40B4-BE49-F238E27FC236}">
                <a16:creationId xmlns:a16="http://schemas.microsoft.com/office/drawing/2014/main" id="{298408F1-556E-F682-10DA-0615A795DD5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6854" y="588644"/>
            <a:ext cx="2293485" cy="1614762"/>
          </a:xfrm>
          <a:prstGeom prst="rect">
            <a:avLst/>
          </a:prstGeom>
          <a:ln>
            <a:noFill/>
          </a:ln>
          <a:effectLst>
            <a:outerShdw blurRad="190500" algn="tl" rotWithShape="0">
              <a:srgbClr val="000000">
                <a:alpha val="70000"/>
              </a:srgbClr>
            </a:outerShdw>
          </a:effectLst>
        </p:spPr>
      </p:pic>
      <p:pic>
        <p:nvPicPr>
          <p:cNvPr id="14" name="Picture 13" descr="A person pulling a horse&#10;&#10;AI-generated content may be incorrect.">
            <a:extLst>
              <a:ext uri="{FF2B5EF4-FFF2-40B4-BE49-F238E27FC236}">
                <a16:creationId xmlns:a16="http://schemas.microsoft.com/office/drawing/2014/main" id="{A1391CB3-DCE2-FB49-A9A7-22B145C26D1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H="1">
            <a:off x="9374611" y="658789"/>
            <a:ext cx="2390535" cy="168866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989179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A92FB5A3-950D-8E4E-02C0-C51DF0D4555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EC2D20C-C869-6C54-7277-01AB8114A397}"/>
              </a:ext>
            </a:extLst>
          </p:cNvPr>
          <p:cNvPicPr>
            <a:picLocks noChangeAspect="1"/>
          </p:cNvPicPr>
          <p:nvPr/>
        </p:nvPicPr>
        <p:blipFill>
          <a:blip r:embed="rId2"/>
          <a:stretch>
            <a:fillRect/>
          </a:stretch>
        </p:blipFill>
        <p:spPr>
          <a:xfrm>
            <a:off x="1394683" y="288802"/>
            <a:ext cx="9458374" cy="6302336"/>
          </a:xfrm>
          <a:prstGeom prst="rect">
            <a:avLst/>
          </a:prstGeom>
        </p:spPr>
      </p:pic>
    </p:spTree>
    <p:extLst>
      <p:ext uri="{BB962C8B-B14F-4D97-AF65-F5344CB8AC3E}">
        <p14:creationId xmlns:p14="http://schemas.microsoft.com/office/powerpoint/2010/main" val="16663826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1D520AD7-A4C6-B905-CFFC-D92FF7DBDE58}"/>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4C612C3F-F634-5E18-D1DC-730DE126A460}"/>
              </a:ext>
            </a:extLst>
          </p:cNvPr>
          <p:cNvPicPr>
            <a:picLocks noChangeAspect="1"/>
          </p:cNvPicPr>
          <p:nvPr/>
        </p:nvPicPr>
        <p:blipFill>
          <a:blip r:embed="rId2"/>
          <a:stretch>
            <a:fillRect/>
          </a:stretch>
        </p:blipFill>
        <p:spPr>
          <a:xfrm>
            <a:off x="1163250" y="570869"/>
            <a:ext cx="9865500" cy="5322310"/>
          </a:xfrm>
          <a:prstGeom prst="rect">
            <a:avLst/>
          </a:prstGeom>
        </p:spPr>
      </p:pic>
    </p:spTree>
    <p:extLst>
      <p:ext uri="{BB962C8B-B14F-4D97-AF65-F5344CB8AC3E}">
        <p14:creationId xmlns:p14="http://schemas.microsoft.com/office/powerpoint/2010/main" val="2979194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F2921E3E-A0D9-8B4D-EF02-BE9B9B87C70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D8F63CB-E43B-400C-9043-EAD9C6D5951A}"/>
              </a:ext>
            </a:extLst>
          </p:cNvPr>
          <p:cNvPicPr>
            <a:picLocks noChangeAspect="1"/>
          </p:cNvPicPr>
          <p:nvPr/>
        </p:nvPicPr>
        <p:blipFill>
          <a:blip r:embed="rId2"/>
          <a:stretch>
            <a:fillRect/>
          </a:stretch>
        </p:blipFill>
        <p:spPr>
          <a:xfrm>
            <a:off x="1072305" y="483006"/>
            <a:ext cx="10047389" cy="5891987"/>
          </a:xfrm>
          <a:prstGeom prst="rect">
            <a:avLst/>
          </a:prstGeom>
        </p:spPr>
      </p:pic>
    </p:spTree>
    <p:extLst>
      <p:ext uri="{BB962C8B-B14F-4D97-AF65-F5344CB8AC3E}">
        <p14:creationId xmlns:p14="http://schemas.microsoft.com/office/powerpoint/2010/main" val="3424367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CB5EA365-31E9-EEDB-D24C-169716C7E2F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41259C56-63C7-D983-96E0-CD728F476EF5}"/>
              </a:ext>
            </a:extLst>
          </p:cNvPr>
          <p:cNvPicPr>
            <a:picLocks noChangeAspect="1"/>
          </p:cNvPicPr>
          <p:nvPr/>
        </p:nvPicPr>
        <p:blipFill>
          <a:blip r:embed="rId2"/>
          <a:stretch>
            <a:fillRect/>
          </a:stretch>
        </p:blipFill>
        <p:spPr>
          <a:xfrm>
            <a:off x="876141" y="872885"/>
            <a:ext cx="10439718" cy="4871869"/>
          </a:xfrm>
          <a:prstGeom prst="rect">
            <a:avLst/>
          </a:prstGeom>
        </p:spPr>
      </p:pic>
    </p:spTree>
    <p:extLst>
      <p:ext uri="{BB962C8B-B14F-4D97-AF65-F5344CB8AC3E}">
        <p14:creationId xmlns:p14="http://schemas.microsoft.com/office/powerpoint/2010/main" val="3491441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ACC6329A-E8AB-A8C4-F2BA-364EF5F6F83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A3E5045-2399-751E-DDE1-287DCA54E81F}"/>
              </a:ext>
            </a:extLst>
          </p:cNvPr>
          <p:cNvPicPr>
            <a:picLocks noChangeAspect="1"/>
          </p:cNvPicPr>
          <p:nvPr/>
        </p:nvPicPr>
        <p:blipFill>
          <a:blip r:embed="rId2"/>
          <a:stretch>
            <a:fillRect/>
          </a:stretch>
        </p:blipFill>
        <p:spPr>
          <a:xfrm>
            <a:off x="1380967" y="181035"/>
            <a:ext cx="9430066" cy="6329499"/>
          </a:xfrm>
          <a:prstGeom prst="rect">
            <a:avLst/>
          </a:prstGeom>
        </p:spPr>
      </p:pic>
    </p:spTree>
    <p:extLst>
      <p:ext uri="{BB962C8B-B14F-4D97-AF65-F5344CB8AC3E}">
        <p14:creationId xmlns:p14="http://schemas.microsoft.com/office/powerpoint/2010/main" val="12252798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BB949BC6-09F9-51AE-A175-36E9A2888608}"/>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08474A0-9DA0-8CB2-2EA5-3A1DA4659D5D}"/>
              </a:ext>
            </a:extLst>
          </p:cNvPr>
          <p:cNvPicPr>
            <a:picLocks noChangeAspect="1"/>
          </p:cNvPicPr>
          <p:nvPr/>
        </p:nvPicPr>
        <p:blipFill>
          <a:blip r:embed="rId2"/>
          <a:stretch>
            <a:fillRect/>
          </a:stretch>
        </p:blipFill>
        <p:spPr>
          <a:xfrm>
            <a:off x="344298" y="834093"/>
            <a:ext cx="3574674" cy="2783008"/>
          </a:xfrm>
          <a:prstGeom prst="rect">
            <a:avLst/>
          </a:prstGeom>
          <a:ln>
            <a:noFill/>
          </a:ln>
          <a:effectLst>
            <a:outerShdw blurRad="190500" algn="tl" rotWithShape="0">
              <a:srgbClr val="000000">
                <a:alpha val="70000"/>
              </a:srgbClr>
            </a:outerShdw>
          </a:effectLst>
        </p:spPr>
      </p:pic>
      <p:pic>
        <p:nvPicPr>
          <p:cNvPr id="5" name="Picture 4">
            <a:extLst>
              <a:ext uri="{FF2B5EF4-FFF2-40B4-BE49-F238E27FC236}">
                <a16:creationId xmlns:a16="http://schemas.microsoft.com/office/drawing/2014/main" id="{045C6A32-2EC6-9F43-C958-681DFDF31251}"/>
              </a:ext>
            </a:extLst>
          </p:cNvPr>
          <p:cNvPicPr>
            <a:picLocks noChangeAspect="1"/>
          </p:cNvPicPr>
          <p:nvPr/>
        </p:nvPicPr>
        <p:blipFill>
          <a:blip r:embed="rId3"/>
          <a:stretch>
            <a:fillRect/>
          </a:stretch>
        </p:blipFill>
        <p:spPr>
          <a:xfrm>
            <a:off x="4088801" y="834093"/>
            <a:ext cx="3847289" cy="2276967"/>
          </a:xfrm>
          <a:prstGeom prst="rect">
            <a:avLst/>
          </a:prstGeom>
          <a:ln>
            <a:noFill/>
          </a:ln>
          <a:effectLst>
            <a:outerShdw blurRad="190500" algn="tl" rotWithShape="0">
              <a:srgbClr val="000000">
                <a:alpha val="70000"/>
              </a:srgbClr>
            </a:outerShdw>
          </a:effectLst>
        </p:spPr>
      </p:pic>
      <p:pic>
        <p:nvPicPr>
          <p:cNvPr id="7" name="Picture 6">
            <a:extLst>
              <a:ext uri="{FF2B5EF4-FFF2-40B4-BE49-F238E27FC236}">
                <a16:creationId xmlns:a16="http://schemas.microsoft.com/office/drawing/2014/main" id="{B3D633DB-EF77-1A50-90EA-FE5FBCA31E5B}"/>
              </a:ext>
            </a:extLst>
          </p:cNvPr>
          <p:cNvPicPr>
            <a:picLocks noChangeAspect="1"/>
          </p:cNvPicPr>
          <p:nvPr/>
        </p:nvPicPr>
        <p:blipFill>
          <a:blip r:embed="rId4"/>
          <a:stretch>
            <a:fillRect/>
          </a:stretch>
        </p:blipFill>
        <p:spPr>
          <a:xfrm>
            <a:off x="8129129" y="314325"/>
            <a:ext cx="3718573" cy="3009067"/>
          </a:xfrm>
          <a:prstGeom prst="rect">
            <a:avLst/>
          </a:prstGeom>
          <a:ln>
            <a:noFill/>
          </a:ln>
          <a:effectLst>
            <a:outerShdw blurRad="190500" algn="tl" rotWithShape="0">
              <a:srgbClr val="000000">
                <a:alpha val="70000"/>
              </a:srgbClr>
            </a:outerShdw>
          </a:effectLst>
        </p:spPr>
      </p:pic>
      <p:pic>
        <p:nvPicPr>
          <p:cNvPr id="9" name="Picture 8">
            <a:extLst>
              <a:ext uri="{FF2B5EF4-FFF2-40B4-BE49-F238E27FC236}">
                <a16:creationId xmlns:a16="http://schemas.microsoft.com/office/drawing/2014/main" id="{96CB327A-515F-4E43-B341-83C557E4A83C}"/>
              </a:ext>
            </a:extLst>
          </p:cNvPr>
          <p:cNvPicPr>
            <a:picLocks noChangeAspect="1"/>
          </p:cNvPicPr>
          <p:nvPr/>
        </p:nvPicPr>
        <p:blipFill>
          <a:blip r:embed="rId5"/>
          <a:stretch>
            <a:fillRect/>
          </a:stretch>
        </p:blipFill>
        <p:spPr>
          <a:xfrm>
            <a:off x="324855" y="3880645"/>
            <a:ext cx="3582512" cy="2783007"/>
          </a:xfrm>
          <a:prstGeom prst="rect">
            <a:avLst/>
          </a:prstGeom>
          <a:ln>
            <a:noFill/>
          </a:ln>
          <a:effectLst>
            <a:outerShdw blurRad="190500" algn="tl" rotWithShape="0">
              <a:srgbClr val="000000">
                <a:alpha val="70000"/>
              </a:srgbClr>
            </a:outerShdw>
          </a:effectLst>
        </p:spPr>
      </p:pic>
      <p:pic>
        <p:nvPicPr>
          <p:cNvPr id="11" name="Picture 10">
            <a:extLst>
              <a:ext uri="{FF2B5EF4-FFF2-40B4-BE49-F238E27FC236}">
                <a16:creationId xmlns:a16="http://schemas.microsoft.com/office/drawing/2014/main" id="{21C07385-6563-A8F6-E8E2-9CBC4D7C8AB8}"/>
              </a:ext>
            </a:extLst>
          </p:cNvPr>
          <p:cNvPicPr>
            <a:picLocks noChangeAspect="1"/>
          </p:cNvPicPr>
          <p:nvPr/>
        </p:nvPicPr>
        <p:blipFill>
          <a:blip r:embed="rId6"/>
          <a:stretch>
            <a:fillRect/>
          </a:stretch>
        </p:blipFill>
        <p:spPr>
          <a:xfrm>
            <a:off x="4088801" y="3337246"/>
            <a:ext cx="3858894" cy="3326406"/>
          </a:xfrm>
          <a:prstGeom prst="rect">
            <a:avLst/>
          </a:prstGeom>
          <a:ln>
            <a:noFill/>
          </a:ln>
          <a:effectLst>
            <a:outerShdw blurRad="190500" algn="tl" rotWithShape="0">
              <a:srgbClr val="000000">
                <a:alpha val="70000"/>
              </a:srgbClr>
            </a:outerShdw>
          </a:effectLst>
        </p:spPr>
      </p:pic>
      <p:pic>
        <p:nvPicPr>
          <p:cNvPr id="13" name="Picture 12">
            <a:extLst>
              <a:ext uri="{FF2B5EF4-FFF2-40B4-BE49-F238E27FC236}">
                <a16:creationId xmlns:a16="http://schemas.microsoft.com/office/drawing/2014/main" id="{A8A23888-5DD7-A210-50DB-DCBB7AB70662}"/>
              </a:ext>
            </a:extLst>
          </p:cNvPr>
          <p:cNvPicPr>
            <a:picLocks noChangeAspect="1"/>
          </p:cNvPicPr>
          <p:nvPr/>
        </p:nvPicPr>
        <p:blipFill>
          <a:blip r:embed="rId7"/>
          <a:stretch>
            <a:fillRect/>
          </a:stretch>
        </p:blipFill>
        <p:spPr>
          <a:xfrm>
            <a:off x="8117525" y="3615494"/>
            <a:ext cx="3721293" cy="3048158"/>
          </a:xfrm>
          <a:prstGeom prst="rect">
            <a:avLst/>
          </a:prstGeom>
          <a:ln>
            <a:noFill/>
          </a:ln>
          <a:effectLst>
            <a:outerShdw blurRad="190500" algn="tl" rotWithShape="0">
              <a:srgbClr val="000000">
                <a:alpha val="70000"/>
              </a:srgbClr>
            </a:outerShdw>
          </a:effectLst>
        </p:spPr>
      </p:pic>
      <p:sp>
        <p:nvSpPr>
          <p:cNvPr id="14" name="TextBox 13">
            <a:extLst>
              <a:ext uri="{FF2B5EF4-FFF2-40B4-BE49-F238E27FC236}">
                <a16:creationId xmlns:a16="http://schemas.microsoft.com/office/drawing/2014/main" id="{38062AF3-1DEF-2159-F64B-4DD240BE43C9}"/>
              </a:ext>
            </a:extLst>
          </p:cNvPr>
          <p:cNvSpPr txBox="1"/>
          <p:nvPr/>
        </p:nvSpPr>
        <p:spPr>
          <a:xfrm>
            <a:off x="344298" y="314325"/>
            <a:ext cx="7591792" cy="369332"/>
          </a:xfrm>
          <a:prstGeom prst="rect">
            <a:avLst/>
          </a:prstGeom>
          <a:solidFill>
            <a:schemeClr val="bg1"/>
          </a:solidFill>
          <a:ln w="38100">
            <a:solidFill>
              <a:schemeClr val="tx2">
                <a:lumMod val="75000"/>
                <a:lumOff val="25000"/>
              </a:schemeClr>
            </a:solidFill>
          </a:ln>
        </p:spPr>
        <p:txBody>
          <a:bodyPr wrap="square" rtlCol="0">
            <a:spAutoFit/>
          </a:bodyPr>
          <a:lstStyle/>
          <a:p>
            <a:pPr algn="ctr"/>
            <a:r>
              <a:rPr lang="en-GB" i="1" dirty="0">
                <a:latin typeface="Comic Sans MS" panose="030F0702030302020204" pitchFamily="66" charset="0"/>
              </a:rPr>
              <a:t>Y </a:t>
            </a:r>
            <a:r>
              <a:rPr lang="en-GB" i="1" dirty="0" err="1">
                <a:latin typeface="Comic Sans MS" panose="030F0702030302020204" pitchFamily="66" charset="0"/>
              </a:rPr>
              <a:t>Chwe</a:t>
            </a:r>
            <a:r>
              <a:rPr lang="en-GB" i="1" dirty="0">
                <a:latin typeface="Comic Sans MS" panose="030F0702030302020204" pitchFamily="66" charset="0"/>
              </a:rPr>
              <a:t> Maes </a:t>
            </a:r>
            <a:r>
              <a:rPr lang="en-GB" i="1" dirty="0" err="1">
                <a:latin typeface="Comic Sans MS" panose="030F0702030302020204" pitchFamily="66" charset="0"/>
              </a:rPr>
              <a:t>Dysgu</a:t>
            </a:r>
            <a:r>
              <a:rPr lang="en-GB" i="1" dirty="0">
                <a:latin typeface="Comic Sans MS" panose="030F0702030302020204" pitchFamily="66" charset="0"/>
              </a:rPr>
              <a:t> A </a:t>
            </a:r>
            <a:r>
              <a:rPr lang="en-GB" i="1" dirty="0" err="1">
                <a:latin typeface="Comic Sans MS" panose="030F0702030302020204" pitchFamily="66" charset="0"/>
              </a:rPr>
              <a:t>Phrofiad</a:t>
            </a:r>
            <a:endParaRPr lang="cy-GB" i="1" dirty="0">
              <a:latin typeface="Comic Sans MS" panose="030F0702030302020204" pitchFamily="66" charset="0"/>
            </a:endParaRPr>
          </a:p>
        </p:txBody>
      </p:sp>
    </p:spTree>
    <p:extLst>
      <p:ext uri="{BB962C8B-B14F-4D97-AF65-F5344CB8AC3E}">
        <p14:creationId xmlns:p14="http://schemas.microsoft.com/office/powerpoint/2010/main" val="434183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58006D1E-9F50-AA23-49B8-D675BEC6CB1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8A9674B-4776-08FF-16CD-CB07E67F8FAA}"/>
              </a:ext>
            </a:extLst>
          </p:cNvPr>
          <p:cNvSpPr txBox="1"/>
          <p:nvPr/>
        </p:nvSpPr>
        <p:spPr>
          <a:xfrm>
            <a:off x="1131570" y="117898"/>
            <a:ext cx="10184130" cy="461665"/>
          </a:xfrm>
          <a:prstGeom prst="rect">
            <a:avLst/>
          </a:prstGeom>
          <a:noFill/>
        </p:spPr>
        <p:txBody>
          <a:bodyPr wrap="square" rtlCol="0">
            <a:spAutoFit/>
          </a:bodyPr>
          <a:lstStyle/>
          <a:p>
            <a:pPr algn="ctr"/>
            <a:r>
              <a:rPr lang="en-GB" sz="2400" u="sng" dirty="0">
                <a:solidFill>
                  <a:srgbClr val="111111"/>
                </a:solidFill>
                <a:latin typeface="Comic Sans MS" panose="030F0702030302020204" pitchFamily="66" charset="0"/>
              </a:rPr>
              <a:t>A</a:t>
            </a:r>
            <a:r>
              <a:rPr lang="cy-GB" sz="2400" u="sng" dirty="0" err="1">
                <a:solidFill>
                  <a:srgbClr val="111111"/>
                </a:solidFill>
                <a:latin typeface="Comic Sans MS" panose="030F0702030302020204" pitchFamily="66" charset="0"/>
              </a:rPr>
              <a:t>dolygu</a:t>
            </a:r>
            <a:endParaRPr lang="cy-GB" sz="2400" u="sng" dirty="0">
              <a:latin typeface="Comic Sans MS" panose="030F0702030302020204" pitchFamily="66" charset="0"/>
            </a:endParaRPr>
          </a:p>
        </p:txBody>
      </p:sp>
      <p:pic>
        <p:nvPicPr>
          <p:cNvPr id="4" name="Picture 3" descr="A chart of different types of objects&#10;&#10;AI-generated content may be incorrect.">
            <a:extLst>
              <a:ext uri="{FF2B5EF4-FFF2-40B4-BE49-F238E27FC236}">
                <a16:creationId xmlns:a16="http://schemas.microsoft.com/office/drawing/2014/main" id="{D7D0EB29-632C-E1A8-5E02-4701485A61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1980" y="716280"/>
            <a:ext cx="5494020" cy="5691292"/>
          </a:xfrm>
          <a:prstGeom prst="rect">
            <a:avLst/>
          </a:prstGeom>
        </p:spPr>
      </p:pic>
      <p:sp>
        <p:nvSpPr>
          <p:cNvPr id="5" name="TextBox 4">
            <a:extLst>
              <a:ext uri="{FF2B5EF4-FFF2-40B4-BE49-F238E27FC236}">
                <a16:creationId xmlns:a16="http://schemas.microsoft.com/office/drawing/2014/main" id="{7138CF3C-524F-3C7F-5944-2588958D398A}"/>
              </a:ext>
            </a:extLst>
          </p:cNvPr>
          <p:cNvSpPr txBox="1"/>
          <p:nvPr/>
        </p:nvSpPr>
        <p:spPr>
          <a:xfrm>
            <a:off x="6732270" y="845820"/>
            <a:ext cx="4857750" cy="3785652"/>
          </a:xfrm>
          <a:prstGeom prst="rect">
            <a:avLst/>
          </a:prstGeom>
          <a:solidFill>
            <a:schemeClr val="bg1"/>
          </a:solidFill>
          <a:ln w="57150">
            <a:solidFill>
              <a:schemeClr val="accent6"/>
            </a:solidFill>
          </a:ln>
        </p:spPr>
        <p:txBody>
          <a:bodyPr wrap="square" rtlCol="0">
            <a:spAutoFit/>
          </a:bodyPr>
          <a:lstStyle/>
          <a:p>
            <a:r>
              <a:rPr lang="cy-GB" sz="2400" kern="1200" dirty="0">
                <a:solidFill>
                  <a:srgbClr val="000000"/>
                </a:solidFill>
                <a:latin typeface="Comic Sans MS" panose="030F0702030302020204" pitchFamily="66" charset="0"/>
              </a:rPr>
              <a:t>Bydd y plant wedi dod o hyd i’r geiriau hyn yng Ngham Cynnydd Dau, ond mae’n bwysig iddyn nhw adolygu yn ystod slotiau drilio cyn iddyn nhw ddechrau'r uned newydd. Efallai, eu bod nhw’n mwynhau chwarae ‘Stribyn Bingo’ i ymarfer gwrando ar y geiriau, neu ‘Signal Cyfrinachol’ i ymarfer ynganu.</a:t>
            </a:r>
          </a:p>
        </p:txBody>
      </p:sp>
      <p:sp>
        <p:nvSpPr>
          <p:cNvPr id="6" name="Rectangle 5">
            <a:extLst>
              <a:ext uri="{FF2B5EF4-FFF2-40B4-BE49-F238E27FC236}">
                <a16:creationId xmlns:a16="http://schemas.microsoft.com/office/drawing/2014/main" id="{2795B431-72D4-74D1-0BCB-E1A1AD847DC7}"/>
              </a:ext>
            </a:extLst>
          </p:cNvPr>
          <p:cNvSpPr/>
          <p:nvPr/>
        </p:nvSpPr>
        <p:spPr>
          <a:xfrm>
            <a:off x="0" y="0"/>
            <a:ext cx="2480310" cy="354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000" b="1" dirty="0">
                <a:effectLst/>
                <a:latin typeface="Comic Sans MS" panose="030F0702030302020204" pitchFamily="66" charset="0"/>
                <a:ea typeface="Aptos" panose="020B0004020202020204" pitchFamily="34" charset="0"/>
                <a:cs typeface="Arial" panose="020B0604020202020204" pitchFamily="34" charset="0"/>
              </a:rPr>
              <a:t>Ieithoedd, Llythrennedd a </a:t>
            </a:r>
            <a:r>
              <a:rPr lang="cy-GB" sz="1000" b="1" dirty="0" err="1">
                <a:effectLst/>
                <a:latin typeface="Comic Sans MS" panose="030F0702030302020204" pitchFamily="66" charset="0"/>
                <a:ea typeface="Aptos" panose="020B0004020202020204" pitchFamily="34" charset="0"/>
                <a:cs typeface="Arial" panose="020B0604020202020204" pitchFamily="34" charset="0"/>
              </a:rPr>
              <a:t>Chyfarthrebu</a:t>
            </a:r>
            <a:r>
              <a:rPr lang="cy-GB" sz="1000" b="1" dirty="0">
                <a:effectLst/>
                <a:latin typeface="Comic Sans MS" panose="030F0702030302020204" pitchFamily="66" charset="0"/>
                <a:ea typeface="Aptos" panose="020B0004020202020204" pitchFamily="34" charset="0"/>
                <a:cs typeface="Arial" panose="020B0604020202020204" pitchFamily="34" charset="0"/>
              </a:rPr>
              <a:t> </a:t>
            </a:r>
            <a:endParaRPr lang="cy-GB" sz="1000" b="1" dirty="0">
              <a:latin typeface="Comic Sans MS" panose="030F0702030302020204" pitchFamily="66" charset="0"/>
            </a:endParaRPr>
          </a:p>
        </p:txBody>
      </p:sp>
    </p:spTree>
    <p:extLst>
      <p:ext uri="{BB962C8B-B14F-4D97-AF65-F5344CB8AC3E}">
        <p14:creationId xmlns:p14="http://schemas.microsoft.com/office/powerpoint/2010/main" val="2383705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BC03E3B4-201C-CAFC-D242-AD3B2BD5DCFA}"/>
            </a:ext>
          </a:extLst>
        </p:cNvPr>
        <p:cNvGrpSpPr/>
        <p:nvPr/>
      </p:nvGrpSpPr>
      <p:grpSpPr>
        <a:xfrm>
          <a:off x="0" y="0"/>
          <a:ext cx="0" cy="0"/>
          <a:chOff x="0" y="0"/>
          <a:chExt cx="0" cy="0"/>
        </a:xfrm>
      </p:grpSpPr>
      <p:pic>
        <p:nvPicPr>
          <p:cNvPr id="3" name="Picture 2" descr="A map with red arrows&#10;&#10;AI-generated content may be incorrect.">
            <a:extLst>
              <a:ext uri="{FF2B5EF4-FFF2-40B4-BE49-F238E27FC236}">
                <a16:creationId xmlns:a16="http://schemas.microsoft.com/office/drawing/2014/main" id="{2D09EA6E-ADB1-14D2-733A-9636F0DB74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3148" y="689610"/>
            <a:ext cx="10880974" cy="5292533"/>
          </a:xfrm>
          <a:prstGeom prst="rect">
            <a:avLst/>
          </a:prstGeom>
        </p:spPr>
      </p:pic>
      <p:sp>
        <p:nvSpPr>
          <p:cNvPr id="4" name="TextBox 3">
            <a:extLst>
              <a:ext uri="{FF2B5EF4-FFF2-40B4-BE49-F238E27FC236}">
                <a16:creationId xmlns:a16="http://schemas.microsoft.com/office/drawing/2014/main" id="{225E0C5A-CE05-2A3B-75A8-7A4BE41A68FB}"/>
              </a:ext>
            </a:extLst>
          </p:cNvPr>
          <p:cNvSpPr txBox="1"/>
          <p:nvPr/>
        </p:nvSpPr>
        <p:spPr>
          <a:xfrm>
            <a:off x="1131570" y="6092190"/>
            <a:ext cx="10184130" cy="461665"/>
          </a:xfrm>
          <a:prstGeom prst="rect">
            <a:avLst/>
          </a:prstGeom>
          <a:noFill/>
        </p:spPr>
        <p:txBody>
          <a:bodyPr wrap="square" rtlCol="0">
            <a:spAutoFit/>
          </a:bodyPr>
          <a:lstStyle/>
          <a:p>
            <a:pPr algn="ctr"/>
            <a:r>
              <a:rPr lang="cy-GB" sz="2400" dirty="0">
                <a:solidFill>
                  <a:srgbClr val="111111"/>
                </a:solidFill>
                <a:latin typeface="Comic Sans MS" panose="030F0702030302020204" pitchFamily="66" charset="0"/>
              </a:rPr>
              <a:t>I</a:t>
            </a:r>
            <a:r>
              <a:rPr lang="cy-GB" sz="2400" b="0" i="0" dirty="0">
                <a:solidFill>
                  <a:srgbClr val="111111"/>
                </a:solidFill>
                <a:effectLst/>
                <a:latin typeface="Comic Sans MS" panose="030F0702030302020204" pitchFamily="66" charset="0"/>
              </a:rPr>
              <a:t> faint o'r lleoedd hyn ydych chi wedi bod? Beth ydy eu henwau nhw?</a:t>
            </a:r>
            <a:endParaRPr lang="cy-GB" sz="2400" dirty="0">
              <a:latin typeface="Comic Sans MS" panose="030F0702030302020204" pitchFamily="66" charset="0"/>
            </a:endParaRPr>
          </a:p>
        </p:txBody>
      </p:sp>
      <p:sp>
        <p:nvSpPr>
          <p:cNvPr id="5" name="TextBox 4">
            <a:extLst>
              <a:ext uri="{FF2B5EF4-FFF2-40B4-BE49-F238E27FC236}">
                <a16:creationId xmlns:a16="http://schemas.microsoft.com/office/drawing/2014/main" id="{1A71C3D3-2DDF-4423-76AF-D04D5A851BE5}"/>
              </a:ext>
            </a:extLst>
          </p:cNvPr>
          <p:cNvSpPr txBox="1"/>
          <p:nvPr/>
        </p:nvSpPr>
        <p:spPr>
          <a:xfrm>
            <a:off x="1131570" y="117898"/>
            <a:ext cx="10184130" cy="461665"/>
          </a:xfrm>
          <a:prstGeom prst="rect">
            <a:avLst/>
          </a:prstGeom>
          <a:noFill/>
        </p:spPr>
        <p:txBody>
          <a:bodyPr wrap="square" rtlCol="0">
            <a:spAutoFit/>
          </a:bodyPr>
          <a:lstStyle/>
          <a:p>
            <a:pPr algn="ctr"/>
            <a:r>
              <a:rPr lang="cy-GB" sz="2400" u="sng" dirty="0">
                <a:solidFill>
                  <a:srgbClr val="111111"/>
                </a:solidFill>
                <a:latin typeface="Comic Sans MS" panose="030F0702030302020204" pitchFamily="66" charset="0"/>
              </a:rPr>
              <a:t>Map O </a:t>
            </a:r>
            <a:r>
              <a:rPr lang="cy-GB" sz="2400" u="sng" dirty="0" err="1">
                <a:solidFill>
                  <a:srgbClr val="111111"/>
                </a:solidFill>
                <a:latin typeface="Comic Sans MS" panose="030F0702030302020204" pitchFamily="66" charset="0"/>
              </a:rPr>
              <a:t>Orseinon</a:t>
            </a:r>
            <a:endParaRPr lang="cy-GB" sz="2400" u="sng" dirty="0">
              <a:latin typeface="Comic Sans MS" panose="030F0702030302020204" pitchFamily="66" charset="0"/>
            </a:endParaRPr>
          </a:p>
        </p:txBody>
      </p:sp>
      <p:sp>
        <p:nvSpPr>
          <p:cNvPr id="6" name="Rectangle 5">
            <a:extLst>
              <a:ext uri="{FF2B5EF4-FFF2-40B4-BE49-F238E27FC236}">
                <a16:creationId xmlns:a16="http://schemas.microsoft.com/office/drawing/2014/main" id="{EBF858E7-C16B-4E46-124F-AE8118A53B5A}"/>
              </a:ext>
            </a:extLst>
          </p:cNvPr>
          <p:cNvSpPr/>
          <p:nvPr/>
        </p:nvSpPr>
        <p:spPr>
          <a:xfrm>
            <a:off x="0" y="0"/>
            <a:ext cx="2480310" cy="354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000" b="1" dirty="0">
                <a:effectLst/>
                <a:latin typeface="Comic Sans MS" panose="030F0702030302020204" pitchFamily="66" charset="0"/>
                <a:ea typeface="Aptos" panose="020B0004020202020204" pitchFamily="34" charset="0"/>
                <a:cs typeface="Arial" panose="020B0604020202020204" pitchFamily="34" charset="0"/>
              </a:rPr>
              <a:t>Ieithoedd, Llythrennedd a </a:t>
            </a:r>
            <a:r>
              <a:rPr lang="cy-GB" sz="1000" b="1" dirty="0" err="1">
                <a:effectLst/>
                <a:latin typeface="Comic Sans MS" panose="030F0702030302020204" pitchFamily="66" charset="0"/>
                <a:ea typeface="Aptos" panose="020B0004020202020204" pitchFamily="34" charset="0"/>
                <a:cs typeface="Arial" panose="020B0604020202020204" pitchFamily="34" charset="0"/>
              </a:rPr>
              <a:t>Chyfarthrebu</a:t>
            </a:r>
            <a:r>
              <a:rPr lang="cy-GB" sz="1000" b="1" dirty="0">
                <a:effectLst/>
                <a:latin typeface="Comic Sans MS" panose="030F0702030302020204" pitchFamily="66" charset="0"/>
                <a:ea typeface="Aptos" panose="020B0004020202020204" pitchFamily="34" charset="0"/>
                <a:cs typeface="Arial" panose="020B0604020202020204" pitchFamily="34" charset="0"/>
              </a:rPr>
              <a:t> </a:t>
            </a:r>
            <a:endParaRPr lang="cy-GB" sz="1000" b="1" dirty="0">
              <a:latin typeface="Comic Sans MS" panose="030F0702030302020204" pitchFamily="66" charset="0"/>
            </a:endParaRPr>
          </a:p>
        </p:txBody>
      </p:sp>
    </p:spTree>
    <p:extLst>
      <p:ext uri="{BB962C8B-B14F-4D97-AF65-F5344CB8AC3E}">
        <p14:creationId xmlns:p14="http://schemas.microsoft.com/office/powerpoint/2010/main" val="886019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1F4967F6-605F-8A3C-C835-2AA196DB042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16E01C7-7A20-512E-75F1-5B2102FE2FE3}"/>
              </a:ext>
            </a:extLst>
          </p:cNvPr>
          <p:cNvSpPr txBox="1"/>
          <p:nvPr/>
        </p:nvSpPr>
        <p:spPr>
          <a:xfrm>
            <a:off x="1131570" y="117898"/>
            <a:ext cx="10184130" cy="461665"/>
          </a:xfrm>
          <a:prstGeom prst="rect">
            <a:avLst/>
          </a:prstGeom>
          <a:noFill/>
        </p:spPr>
        <p:txBody>
          <a:bodyPr wrap="square" rtlCol="0">
            <a:spAutoFit/>
          </a:bodyPr>
          <a:lstStyle/>
          <a:p>
            <a:pPr algn="ctr"/>
            <a:r>
              <a:rPr lang="cy-GB" sz="2400" u="sng" dirty="0">
                <a:solidFill>
                  <a:srgbClr val="111111"/>
                </a:solidFill>
                <a:latin typeface="Comic Sans MS" panose="030F0702030302020204" pitchFamily="66" charset="0"/>
              </a:rPr>
              <a:t>Datblygu Geirfa Newydd: Cardiau Fflach </a:t>
            </a:r>
            <a:endParaRPr lang="cy-GB" sz="2400" u="sng" dirty="0">
              <a:latin typeface="Comic Sans MS" panose="030F0702030302020204" pitchFamily="66" charset="0"/>
            </a:endParaRPr>
          </a:p>
        </p:txBody>
      </p:sp>
      <p:pic>
        <p:nvPicPr>
          <p:cNvPr id="5" name="Picture 4">
            <a:extLst>
              <a:ext uri="{FF2B5EF4-FFF2-40B4-BE49-F238E27FC236}">
                <a16:creationId xmlns:a16="http://schemas.microsoft.com/office/drawing/2014/main" id="{B64CBE9A-E73A-E625-7456-4053778BEAC7}"/>
              </a:ext>
            </a:extLst>
          </p:cNvPr>
          <p:cNvPicPr>
            <a:picLocks noChangeAspect="1"/>
          </p:cNvPicPr>
          <p:nvPr/>
        </p:nvPicPr>
        <p:blipFill>
          <a:blip r:embed="rId2"/>
          <a:stretch>
            <a:fillRect/>
          </a:stretch>
        </p:blipFill>
        <p:spPr>
          <a:xfrm>
            <a:off x="472056" y="710528"/>
            <a:ext cx="5155314" cy="2892655"/>
          </a:xfrm>
          <a:prstGeom prst="rect">
            <a:avLst/>
          </a:prstGeom>
          <a:ln>
            <a:noFill/>
          </a:ln>
          <a:effectLst>
            <a:outerShdw blurRad="190500" algn="tl" rotWithShape="0">
              <a:srgbClr val="000000">
                <a:alpha val="70000"/>
              </a:srgbClr>
            </a:outerShdw>
          </a:effectLst>
        </p:spPr>
      </p:pic>
      <p:pic>
        <p:nvPicPr>
          <p:cNvPr id="7" name="Picture 6">
            <a:extLst>
              <a:ext uri="{FF2B5EF4-FFF2-40B4-BE49-F238E27FC236}">
                <a16:creationId xmlns:a16="http://schemas.microsoft.com/office/drawing/2014/main" id="{E45AC86C-6049-F856-9C19-7E1BD90DD0FE}"/>
              </a:ext>
            </a:extLst>
          </p:cNvPr>
          <p:cNvPicPr>
            <a:picLocks noChangeAspect="1"/>
          </p:cNvPicPr>
          <p:nvPr/>
        </p:nvPicPr>
        <p:blipFill>
          <a:blip r:embed="rId3"/>
          <a:stretch>
            <a:fillRect/>
          </a:stretch>
        </p:blipFill>
        <p:spPr>
          <a:xfrm>
            <a:off x="6739891" y="694935"/>
            <a:ext cx="4980053" cy="2908248"/>
          </a:xfrm>
          <a:prstGeom prst="rect">
            <a:avLst/>
          </a:prstGeom>
          <a:ln>
            <a:noFill/>
          </a:ln>
          <a:effectLst>
            <a:outerShdw blurRad="190500" algn="tl" rotWithShape="0">
              <a:srgbClr val="000000">
                <a:alpha val="70000"/>
              </a:srgbClr>
            </a:outerShdw>
          </a:effectLst>
        </p:spPr>
      </p:pic>
      <p:pic>
        <p:nvPicPr>
          <p:cNvPr id="9" name="Picture 8">
            <a:extLst>
              <a:ext uri="{FF2B5EF4-FFF2-40B4-BE49-F238E27FC236}">
                <a16:creationId xmlns:a16="http://schemas.microsoft.com/office/drawing/2014/main" id="{C5DD66A8-A28E-85F0-DC58-85DCA93A5D0A}"/>
              </a:ext>
            </a:extLst>
          </p:cNvPr>
          <p:cNvPicPr>
            <a:picLocks noChangeAspect="1"/>
          </p:cNvPicPr>
          <p:nvPr/>
        </p:nvPicPr>
        <p:blipFill>
          <a:blip r:embed="rId4"/>
          <a:stretch>
            <a:fillRect/>
          </a:stretch>
        </p:blipFill>
        <p:spPr>
          <a:xfrm>
            <a:off x="454677" y="3734149"/>
            <a:ext cx="5190071" cy="2924093"/>
          </a:xfrm>
          <a:prstGeom prst="rect">
            <a:avLst/>
          </a:prstGeom>
          <a:ln>
            <a:noFill/>
          </a:ln>
          <a:effectLst>
            <a:outerShdw blurRad="190500" algn="tl" rotWithShape="0">
              <a:srgbClr val="000000">
                <a:alpha val="70000"/>
              </a:srgbClr>
            </a:outerShdw>
          </a:effectLst>
        </p:spPr>
      </p:pic>
      <p:pic>
        <p:nvPicPr>
          <p:cNvPr id="11" name="Picture 10">
            <a:extLst>
              <a:ext uri="{FF2B5EF4-FFF2-40B4-BE49-F238E27FC236}">
                <a16:creationId xmlns:a16="http://schemas.microsoft.com/office/drawing/2014/main" id="{72EFBA44-3F44-C0A3-0AF2-F461870A7004}"/>
              </a:ext>
            </a:extLst>
          </p:cNvPr>
          <p:cNvPicPr>
            <a:picLocks noChangeAspect="1"/>
          </p:cNvPicPr>
          <p:nvPr/>
        </p:nvPicPr>
        <p:blipFill>
          <a:blip r:embed="rId5"/>
          <a:stretch>
            <a:fillRect/>
          </a:stretch>
        </p:blipFill>
        <p:spPr>
          <a:xfrm>
            <a:off x="6739891" y="3741415"/>
            <a:ext cx="4980053" cy="2916827"/>
          </a:xfrm>
          <a:prstGeom prst="rect">
            <a:avLst/>
          </a:prstGeom>
          <a:ln>
            <a:noFill/>
          </a:ln>
          <a:effectLst>
            <a:outerShdw blurRad="190500" algn="tl" rotWithShape="0">
              <a:srgbClr val="000000">
                <a:alpha val="70000"/>
              </a:srgbClr>
            </a:outerShdw>
          </a:effectLst>
        </p:spPr>
      </p:pic>
      <p:sp>
        <p:nvSpPr>
          <p:cNvPr id="12" name="Rectangle 11">
            <a:extLst>
              <a:ext uri="{FF2B5EF4-FFF2-40B4-BE49-F238E27FC236}">
                <a16:creationId xmlns:a16="http://schemas.microsoft.com/office/drawing/2014/main" id="{1EFA4BD0-5ED1-5EF0-BC05-F32852375458}"/>
              </a:ext>
            </a:extLst>
          </p:cNvPr>
          <p:cNvSpPr/>
          <p:nvPr/>
        </p:nvSpPr>
        <p:spPr>
          <a:xfrm>
            <a:off x="0" y="0"/>
            <a:ext cx="2480310" cy="354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000" b="1" dirty="0">
                <a:effectLst/>
                <a:latin typeface="Comic Sans MS" panose="030F0702030302020204" pitchFamily="66" charset="0"/>
                <a:ea typeface="Aptos" panose="020B0004020202020204" pitchFamily="34" charset="0"/>
                <a:cs typeface="Arial" panose="020B0604020202020204" pitchFamily="34" charset="0"/>
              </a:rPr>
              <a:t>Ieithoedd, Llythrennedd a </a:t>
            </a:r>
            <a:r>
              <a:rPr lang="cy-GB" sz="1000" b="1" dirty="0" err="1">
                <a:effectLst/>
                <a:latin typeface="Comic Sans MS" panose="030F0702030302020204" pitchFamily="66" charset="0"/>
                <a:ea typeface="Aptos" panose="020B0004020202020204" pitchFamily="34" charset="0"/>
                <a:cs typeface="Arial" panose="020B0604020202020204" pitchFamily="34" charset="0"/>
              </a:rPr>
              <a:t>Chyfarthrebu</a:t>
            </a:r>
            <a:r>
              <a:rPr lang="cy-GB" sz="1000" b="1" dirty="0">
                <a:effectLst/>
                <a:latin typeface="Comic Sans MS" panose="030F0702030302020204" pitchFamily="66" charset="0"/>
                <a:ea typeface="Aptos" panose="020B0004020202020204" pitchFamily="34" charset="0"/>
                <a:cs typeface="Arial" panose="020B0604020202020204" pitchFamily="34" charset="0"/>
              </a:rPr>
              <a:t> </a:t>
            </a:r>
            <a:endParaRPr lang="cy-GB" sz="1000" b="1" dirty="0">
              <a:latin typeface="Comic Sans MS" panose="030F0702030302020204" pitchFamily="66" charset="0"/>
            </a:endParaRPr>
          </a:p>
        </p:txBody>
      </p:sp>
    </p:spTree>
    <p:extLst>
      <p:ext uri="{BB962C8B-B14F-4D97-AF65-F5344CB8AC3E}">
        <p14:creationId xmlns:p14="http://schemas.microsoft.com/office/powerpoint/2010/main" val="1270888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9D7BF594-FA08-06B6-B267-C51A3EFDE48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D7F43C9-88B4-03EA-24F5-81EFE181BF2D}"/>
              </a:ext>
            </a:extLst>
          </p:cNvPr>
          <p:cNvSpPr txBox="1"/>
          <p:nvPr/>
        </p:nvSpPr>
        <p:spPr>
          <a:xfrm>
            <a:off x="1131570" y="117898"/>
            <a:ext cx="10184130" cy="461665"/>
          </a:xfrm>
          <a:prstGeom prst="rect">
            <a:avLst/>
          </a:prstGeom>
          <a:noFill/>
        </p:spPr>
        <p:txBody>
          <a:bodyPr wrap="square" rtlCol="0">
            <a:spAutoFit/>
          </a:bodyPr>
          <a:lstStyle/>
          <a:p>
            <a:pPr algn="ctr"/>
            <a:r>
              <a:rPr lang="cy-GB" sz="2400" u="sng" dirty="0">
                <a:solidFill>
                  <a:srgbClr val="111111"/>
                </a:solidFill>
                <a:latin typeface="Comic Sans MS" panose="030F0702030302020204" pitchFamily="66" charset="0"/>
              </a:rPr>
              <a:t>Datblygu Geirfa Newydd: Cardiau Fflach </a:t>
            </a:r>
            <a:endParaRPr lang="cy-GB" sz="2400" u="sng" dirty="0">
              <a:latin typeface="Comic Sans MS" panose="030F0702030302020204" pitchFamily="66" charset="0"/>
            </a:endParaRPr>
          </a:p>
        </p:txBody>
      </p:sp>
      <p:pic>
        <p:nvPicPr>
          <p:cNvPr id="5" name="Picture 4">
            <a:extLst>
              <a:ext uri="{FF2B5EF4-FFF2-40B4-BE49-F238E27FC236}">
                <a16:creationId xmlns:a16="http://schemas.microsoft.com/office/drawing/2014/main" id="{6CC07277-4A8A-5F2D-F650-F14AD8E63A49}"/>
              </a:ext>
            </a:extLst>
          </p:cNvPr>
          <p:cNvPicPr>
            <a:picLocks noChangeAspect="1"/>
          </p:cNvPicPr>
          <p:nvPr/>
        </p:nvPicPr>
        <p:blipFill>
          <a:blip r:embed="rId2"/>
          <a:stretch>
            <a:fillRect/>
          </a:stretch>
        </p:blipFill>
        <p:spPr>
          <a:xfrm>
            <a:off x="414907" y="600668"/>
            <a:ext cx="5233688" cy="3024810"/>
          </a:xfrm>
          <a:prstGeom prst="rect">
            <a:avLst/>
          </a:prstGeom>
          <a:ln>
            <a:noFill/>
          </a:ln>
          <a:effectLst>
            <a:outerShdw blurRad="190500" algn="tl" rotWithShape="0">
              <a:srgbClr val="000000">
                <a:alpha val="70000"/>
              </a:srgbClr>
            </a:outerShdw>
          </a:effectLst>
        </p:spPr>
      </p:pic>
      <p:pic>
        <p:nvPicPr>
          <p:cNvPr id="7" name="Picture 6">
            <a:extLst>
              <a:ext uri="{FF2B5EF4-FFF2-40B4-BE49-F238E27FC236}">
                <a16:creationId xmlns:a16="http://schemas.microsoft.com/office/drawing/2014/main" id="{4E7A319E-2C1F-6EFE-07E8-023FD7E8D6BF}"/>
              </a:ext>
            </a:extLst>
          </p:cNvPr>
          <p:cNvPicPr>
            <a:picLocks noChangeAspect="1"/>
          </p:cNvPicPr>
          <p:nvPr/>
        </p:nvPicPr>
        <p:blipFill>
          <a:blip r:embed="rId3"/>
          <a:stretch>
            <a:fillRect/>
          </a:stretch>
        </p:blipFill>
        <p:spPr>
          <a:xfrm>
            <a:off x="6586591" y="600668"/>
            <a:ext cx="5190502" cy="3024810"/>
          </a:xfrm>
          <a:prstGeom prst="rect">
            <a:avLst/>
          </a:prstGeom>
          <a:ln>
            <a:noFill/>
          </a:ln>
          <a:effectLst>
            <a:outerShdw blurRad="190500" algn="tl" rotWithShape="0">
              <a:srgbClr val="000000">
                <a:alpha val="70000"/>
              </a:srgbClr>
            </a:outerShdw>
          </a:effectLst>
        </p:spPr>
      </p:pic>
      <p:pic>
        <p:nvPicPr>
          <p:cNvPr id="9" name="Picture 8">
            <a:extLst>
              <a:ext uri="{FF2B5EF4-FFF2-40B4-BE49-F238E27FC236}">
                <a16:creationId xmlns:a16="http://schemas.microsoft.com/office/drawing/2014/main" id="{119A2301-5E30-67D9-1505-3C33936B0D6D}"/>
              </a:ext>
            </a:extLst>
          </p:cNvPr>
          <p:cNvPicPr>
            <a:picLocks noChangeAspect="1"/>
          </p:cNvPicPr>
          <p:nvPr/>
        </p:nvPicPr>
        <p:blipFill>
          <a:blip r:embed="rId4"/>
          <a:stretch>
            <a:fillRect/>
          </a:stretch>
        </p:blipFill>
        <p:spPr>
          <a:xfrm>
            <a:off x="414907" y="3690871"/>
            <a:ext cx="5233688" cy="3049231"/>
          </a:xfrm>
          <a:prstGeom prst="rect">
            <a:avLst/>
          </a:prstGeom>
          <a:ln>
            <a:noFill/>
          </a:ln>
          <a:effectLst>
            <a:outerShdw blurRad="190500" algn="tl" rotWithShape="0">
              <a:srgbClr val="000000">
                <a:alpha val="70000"/>
              </a:srgbClr>
            </a:outerShdw>
          </a:effectLst>
        </p:spPr>
      </p:pic>
      <p:pic>
        <p:nvPicPr>
          <p:cNvPr id="11" name="Picture 10">
            <a:extLst>
              <a:ext uri="{FF2B5EF4-FFF2-40B4-BE49-F238E27FC236}">
                <a16:creationId xmlns:a16="http://schemas.microsoft.com/office/drawing/2014/main" id="{9170062B-4DF7-48D0-903A-B227E323E178}"/>
              </a:ext>
            </a:extLst>
          </p:cNvPr>
          <p:cNvPicPr>
            <a:picLocks noChangeAspect="1"/>
          </p:cNvPicPr>
          <p:nvPr/>
        </p:nvPicPr>
        <p:blipFill>
          <a:blip r:embed="rId5"/>
          <a:stretch>
            <a:fillRect/>
          </a:stretch>
        </p:blipFill>
        <p:spPr>
          <a:xfrm>
            <a:off x="6586591" y="3691073"/>
            <a:ext cx="5190503" cy="3049029"/>
          </a:xfrm>
          <a:prstGeom prst="rect">
            <a:avLst/>
          </a:prstGeom>
          <a:ln>
            <a:noFill/>
          </a:ln>
          <a:effectLst>
            <a:outerShdw blurRad="190500" algn="tl" rotWithShape="0">
              <a:srgbClr val="000000">
                <a:alpha val="70000"/>
              </a:srgbClr>
            </a:outerShdw>
          </a:effectLst>
        </p:spPr>
      </p:pic>
      <p:sp>
        <p:nvSpPr>
          <p:cNvPr id="12" name="Rectangle 11">
            <a:extLst>
              <a:ext uri="{FF2B5EF4-FFF2-40B4-BE49-F238E27FC236}">
                <a16:creationId xmlns:a16="http://schemas.microsoft.com/office/drawing/2014/main" id="{37F9D209-8D7C-4315-85FD-2976B67F9065}"/>
              </a:ext>
            </a:extLst>
          </p:cNvPr>
          <p:cNvSpPr/>
          <p:nvPr/>
        </p:nvSpPr>
        <p:spPr>
          <a:xfrm>
            <a:off x="0" y="0"/>
            <a:ext cx="2480310" cy="354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000" b="1" dirty="0">
                <a:effectLst/>
                <a:latin typeface="Comic Sans MS" panose="030F0702030302020204" pitchFamily="66" charset="0"/>
                <a:ea typeface="Aptos" panose="020B0004020202020204" pitchFamily="34" charset="0"/>
                <a:cs typeface="Arial" panose="020B0604020202020204" pitchFamily="34" charset="0"/>
              </a:rPr>
              <a:t>Ieithoedd, Llythrennedd a </a:t>
            </a:r>
            <a:r>
              <a:rPr lang="cy-GB" sz="1000" b="1" dirty="0" err="1">
                <a:effectLst/>
                <a:latin typeface="Comic Sans MS" panose="030F0702030302020204" pitchFamily="66" charset="0"/>
                <a:ea typeface="Aptos" panose="020B0004020202020204" pitchFamily="34" charset="0"/>
                <a:cs typeface="Arial" panose="020B0604020202020204" pitchFamily="34" charset="0"/>
              </a:rPr>
              <a:t>Chyfarthrebu</a:t>
            </a:r>
            <a:r>
              <a:rPr lang="cy-GB" sz="1000" b="1" dirty="0">
                <a:effectLst/>
                <a:latin typeface="Comic Sans MS" panose="030F0702030302020204" pitchFamily="66" charset="0"/>
                <a:ea typeface="Aptos" panose="020B0004020202020204" pitchFamily="34" charset="0"/>
                <a:cs typeface="Arial" panose="020B0604020202020204" pitchFamily="34" charset="0"/>
              </a:rPr>
              <a:t> </a:t>
            </a:r>
            <a:endParaRPr lang="cy-GB" sz="1000" b="1" dirty="0">
              <a:latin typeface="Comic Sans MS" panose="030F0702030302020204" pitchFamily="66" charset="0"/>
            </a:endParaRPr>
          </a:p>
        </p:txBody>
      </p:sp>
    </p:spTree>
    <p:extLst>
      <p:ext uri="{BB962C8B-B14F-4D97-AF65-F5344CB8AC3E}">
        <p14:creationId xmlns:p14="http://schemas.microsoft.com/office/powerpoint/2010/main" val="2971489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2292E02C-D025-FFD7-272D-F1D426E8DB7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B16ABD6C-3AB7-CF73-0745-536E2759D920}"/>
              </a:ext>
            </a:extLst>
          </p:cNvPr>
          <p:cNvPicPr>
            <a:picLocks noChangeAspect="1"/>
          </p:cNvPicPr>
          <p:nvPr/>
        </p:nvPicPr>
        <p:blipFill>
          <a:blip r:embed="rId2"/>
          <a:stretch>
            <a:fillRect/>
          </a:stretch>
        </p:blipFill>
        <p:spPr>
          <a:xfrm>
            <a:off x="158094" y="931836"/>
            <a:ext cx="8814456" cy="5548569"/>
          </a:xfrm>
          <a:prstGeom prst="rect">
            <a:avLst/>
          </a:prstGeom>
          <a:ln>
            <a:noFill/>
          </a:ln>
          <a:effectLst>
            <a:outerShdw blurRad="190500" algn="tl" rotWithShape="0">
              <a:srgbClr val="000000">
                <a:alpha val="70000"/>
              </a:srgbClr>
            </a:outerShdw>
          </a:effectLst>
        </p:spPr>
      </p:pic>
      <p:sp>
        <p:nvSpPr>
          <p:cNvPr id="4" name="TextBox 3">
            <a:extLst>
              <a:ext uri="{FF2B5EF4-FFF2-40B4-BE49-F238E27FC236}">
                <a16:creationId xmlns:a16="http://schemas.microsoft.com/office/drawing/2014/main" id="{E8218DF8-F590-281C-66B7-E5B14B790780}"/>
              </a:ext>
            </a:extLst>
          </p:cNvPr>
          <p:cNvSpPr txBox="1"/>
          <p:nvPr/>
        </p:nvSpPr>
        <p:spPr>
          <a:xfrm>
            <a:off x="2651840" y="146762"/>
            <a:ext cx="7086600" cy="461665"/>
          </a:xfrm>
          <a:prstGeom prst="rect">
            <a:avLst/>
          </a:prstGeom>
          <a:noFill/>
        </p:spPr>
        <p:txBody>
          <a:bodyPr wrap="square" rtlCol="0">
            <a:spAutoFit/>
          </a:bodyPr>
          <a:lstStyle/>
          <a:p>
            <a:pPr algn="ctr"/>
            <a:r>
              <a:rPr lang="cy-GB" sz="2400" u="sng" dirty="0">
                <a:solidFill>
                  <a:srgbClr val="111111"/>
                </a:solidFill>
                <a:latin typeface="Comic Sans MS" panose="030F0702030302020204" pitchFamily="66" charset="0"/>
              </a:rPr>
              <a:t>Datblygu Geirfa Newydd: “Piff-</a:t>
            </a:r>
            <a:r>
              <a:rPr lang="cy-GB" sz="2400" u="sng" dirty="0" err="1">
                <a:solidFill>
                  <a:srgbClr val="111111"/>
                </a:solidFill>
                <a:latin typeface="Comic Sans MS" panose="030F0702030302020204" pitchFamily="66" charset="0"/>
              </a:rPr>
              <a:t>Paff</a:t>
            </a:r>
            <a:r>
              <a:rPr lang="cy-GB" sz="2400" u="sng" dirty="0">
                <a:solidFill>
                  <a:srgbClr val="111111"/>
                </a:solidFill>
                <a:latin typeface="Comic Sans MS" panose="030F0702030302020204" pitchFamily="66" charset="0"/>
              </a:rPr>
              <a:t>”</a:t>
            </a:r>
            <a:endParaRPr lang="cy-GB" sz="2400" u="sng" dirty="0">
              <a:latin typeface="Comic Sans MS" panose="030F0702030302020204" pitchFamily="66" charset="0"/>
            </a:endParaRPr>
          </a:p>
        </p:txBody>
      </p:sp>
      <p:sp>
        <p:nvSpPr>
          <p:cNvPr id="5" name="TextBox 4">
            <a:extLst>
              <a:ext uri="{FF2B5EF4-FFF2-40B4-BE49-F238E27FC236}">
                <a16:creationId xmlns:a16="http://schemas.microsoft.com/office/drawing/2014/main" id="{C10CAFBF-FC31-4A30-893E-538E73293290}"/>
              </a:ext>
            </a:extLst>
          </p:cNvPr>
          <p:cNvSpPr txBox="1"/>
          <p:nvPr/>
        </p:nvSpPr>
        <p:spPr>
          <a:xfrm>
            <a:off x="9098280" y="931836"/>
            <a:ext cx="2935626" cy="5632311"/>
          </a:xfrm>
          <a:prstGeom prst="rect">
            <a:avLst/>
          </a:prstGeom>
          <a:solidFill>
            <a:schemeClr val="bg1"/>
          </a:solidFill>
        </p:spPr>
        <p:txBody>
          <a:bodyPr wrap="square" rtlCol="0">
            <a:spAutoFit/>
          </a:bodyPr>
          <a:lstStyle/>
          <a:p>
            <a:r>
              <a:rPr lang="en-GB" dirty="0">
                <a:latin typeface="Comic Sans MS" panose="030F0702030302020204" pitchFamily="66" charset="0"/>
              </a:rPr>
              <a:t>Yn </a:t>
            </a:r>
            <a:r>
              <a:rPr lang="en-GB" dirty="0" err="1">
                <a:latin typeface="Comic Sans MS" panose="030F0702030302020204" pitchFamily="66" charset="0"/>
              </a:rPr>
              <a:t>gweithio</a:t>
            </a:r>
            <a:r>
              <a:rPr lang="en-GB" dirty="0">
                <a:latin typeface="Comic Sans MS" panose="030F0702030302020204" pitchFamily="66" charset="0"/>
              </a:rPr>
              <a:t> </a:t>
            </a:r>
            <a:r>
              <a:rPr lang="en-GB" dirty="0" err="1">
                <a:latin typeface="Comic Sans MS" panose="030F0702030302020204" pitchFamily="66" charset="0"/>
              </a:rPr>
              <a:t>mewn</a:t>
            </a:r>
            <a:r>
              <a:rPr lang="en-GB" dirty="0">
                <a:latin typeface="Comic Sans MS" panose="030F0702030302020204" pitchFamily="66" charset="0"/>
              </a:rPr>
              <a:t> </a:t>
            </a:r>
            <a:r>
              <a:rPr lang="en-GB" dirty="0" err="1">
                <a:latin typeface="Comic Sans MS" panose="030F0702030302020204" pitchFamily="66" charset="0"/>
              </a:rPr>
              <a:t>parau</a:t>
            </a:r>
            <a:r>
              <a:rPr lang="en-GB" dirty="0">
                <a:latin typeface="Comic Sans MS" panose="030F0702030302020204" pitchFamily="66" charset="0"/>
              </a:rPr>
              <a:t>, </a:t>
            </a:r>
            <a:r>
              <a:rPr lang="en-GB" dirty="0" err="1">
                <a:latin typeface="Comic Sans MS" panose="030F0702030302020204" pitchFamily="66" charset="0"/>
              </a:rPr>
              <a:t>bydd</a:t>
            </a:r>
            <a:r>
              <a:rPr lang="en-GB" dirty="0">
                <a:latin typeface="Comic Sans MS" panose="030F0702030302020204" pitchFamily="66" charset="0"/>
              </a:rPr>
              <a:t> y plant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chwarae’r</a:t>
            </a:r>
            <a:r>
              <a:rPr lang="en-GB" dirty="0">
                <a:latin typeface="Comic Sans MS" panose="030F0702030302020204" pitchFamily="66" charset="0"/>
              </a:rPr>
              <a:t> </a:t>
            </a:r>
            <a:r>
              <a:rPr lang="en-GB" dirty="0" err="1">
                <a:latin typeface="Comic Sans MS" panose="030F0702030302020204" pitchFamily="66" charset="0"/>
              </a:rPr>
              <a:t>gêm</a:t>
            </a:r>
            <a:r>
              <a:rPr lang="en-GB" dirty="0">
                <a:latin typeface="Comic Sans MS" panose="030F0702030302020204" pitchFamily="66" charset="0"/>
              </a:rPr>
              <a:t> hon </a:t>
            </a:r>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ôl</a:t>
            </a:r>
            <a:r>
              <a:rPr lang="en-GB" dirty="0">
                <a:latin typeface="Comic Sans MS" panose="030F0702030302020204" pitchFamily="66" charset="0"/>
              </a:rPr>
              <a:t> </a:t>
            </a:r>
            <a:r>
              <a:rPr lang="en-GB" dirty="0" err="1">
                <a:latin typeface="Comic Sans MS" panose="030F0702030302020204" pitchFamily="66" charset="0"/>
              </a:rPr>
              <a:t>iddyn</a:t>
            </a:r>
            <a:r>
              <a:rPr lang="en-GB" dirty="0">
                <a:latin typeface="Comic Sans MS" panose="030F0702030302020204" pitchFamily="66" charset="0"/>
              </a:rPr>
              <a:t> </a:t>
            </a:r>
            <a:r>
              <a:rPr lang="en-GB" dirty="0" err="1">
                <a:latin typeface="Comic Sans MS" panose="030F0702030302020204" pitchFamily="66" charset="0"/>
              </a:rPr>
              <a:t>nhw</a:t>
            </a:r>
            <a:r>
              <a:rPr lang="en-GB" dirty="0">
                <a:latin typeface="Comic Sans MS" panose="030F0702030302020204" pitchFamily="66" charset="0"/>
              </a:rPr>
              <a:t> </a:t>
            </a:r>
            <a:r>
              <a:rPr lang="en-GB" dirty="0" err="1">
                <a:latin typeface="Comic Sans MS" panose="030F0702030302020204" pitchFamily="66" charset="0"/>
              </a:rPr>
              <a:t>ymarfer</a:t>
            </a:r>
            <a:r>
              <a:rPr lang="en-GB" dirty="0">
                <a:latin typeface="Comic Sans MS" panose="030F0702030302020204" pitchFamily="66" charset="0"/>
              </a:rPr>
              <a:t> </a:t>
            </a:r>
            <a:r>
              <a:rPr lang="en-GB" dirty="0" err="1">
                <a:latin typeface="Comic Sans MS" panose="030F0702030302020204" pitchFamily="66" charset="0"/>
              </a:rPr>
              <a:t>gyda’r</a:t>
            </a:r>
            <a:r>
              <a:rPr lang="en-GB" dirty="0">
                <a:latin typeface="Comic Sans MS" panose="030F0702030302020204" pitchFamily="66" charset="0"/>
              </a:rPr>
              <a:t> </a:t>
            </a:r>
            <a:r>
              <a:rPr lang="en-GB" dirty="0" err="1">
                <a:latin typeface="Comic Sans MS" panose="030F0702030302020204" pitchFamily="66" charset="0"/>
              </a:rPr>
              <a:t>cardiau</a:t>
            </a:r>
            <a:r>
              <a:rPr lang="en-GB" dirty="0">
                <a:latin typeface="Comic Sans MS" panose="030F0702030302020204" pitchFamily="66" charset="0"/>
              </a:rPr>
              <a:t> </a:t>
            </a:r>
            <a:r>
              <a:rPr lang="en-GB" dirty="0" err="1">
                <a:latin typeface="Comic Sans MS" panose="030F0702030302020204" pitchFamily="66" charset="0"/>
              </a:rPr>
              <a:t>fflach</a:t>
            </a:r>
            <a:r>
              <a:rPr lang="en-GB" dirty="0">
                <a:latin typeface="Comic Sans MS" panose="030F0702030302020204" pitchFamily="66" charset="0"/>
              </a:rPr>
              <a:t>. </a:t>
            </a:r>
            <a:r>
              <a:rPr lang="en-GB" dirty="0" err="1">
                <a:latin typeface="Comic Sans MS" panose="030F0702030302020204" pitchFamily="66" charset="0"/>
              </a:rPr>
              <a:t>Bydd</a:t>
            </a:r>
            <a:r>
              <a:rPr lang="en-GB" dirty="0">
                <a:latin typeface="Comic Sans MS" panose="030F0702030302020204" pitchFamily="66" charset="0"/>
              </a:rPr>
              <a:t> </a:t>
            </a:r>
            <a:r>
              <a:rPr lang="en-GB" dirty="0" err="1">
                <a:latin typeface="Comic Sans MS" panose="030F0702030302020204" pitchFamily="66" charset="0"/>
              </a:rPr>
              <a:t>angen</a:t>
            </a:r>
            <a:r>
              <a:rPr lang="en-GB" dirty="0">
                <a:latin typeface="Comic Sans MS" panose="030F0702030302020204" pitchFamily="66" charset="0"/>
              </a:rPr>
              <a:t> </a:t>
            </a:r>
            <a:r>
              <a:rPr lang="en-GB" dirty="0" err="1">
                <a:latin typeface="Comic Sans MS" panose="030F0702030302020204" pitchFamily="66" charset="0"/>
              </a:rPr>
              <a:t>dau</a:t>
            </a:r>
            <a:r>
              <a:rPr lang="en-GB" dirty="0">
                <a:latin typeface="Comic Sans MS" panose="030F0702030302020204" pitchFamily="66" charset="0"/>
              </a:rPr>
              <a:t> </a:t>
            </a:r>
            <a:r>
              <a:rPr lang="en-GB" dirty="0" err="1">
                <a:latin typeface="Comic Sans MS" panose="030F0702030302020204" pitchFamily="66" charset="0"/>
              </a:rPr>
              <a:t>benysgrifennu</a:t>
            </a:r>
            <a:r>
              <a:rPr lang="en-GB" dirty="0">
                <a:latin typeface="Comic Sans MS" panose="030F0702030302020204" pitchFamily="66" charset="0"/>
              </a:rPr>
              <a:t> (neu </a:t>
            </a:r>
            <a:r>
              <a:rPr lang="en-GB" dirty="0" err="1">
                <a:latin typeface="Comic Sans MS" panose="030F0702030302020204" pitchFamily="66" charset="0"/>
              </a:rPr>
              <a:t>dwy</a:t>
            </a:r>
            <a:r>
              <a:rPr lang="en-GB" dirty="0">
                <a:latin typeface="Comic Sans MS" panose="030F0702030302020204" pitchFamily="66" charset="0"/>
              </a:rPr>
              <a:t> bensel) o </a:t>
            </a:r>
            <a:r>
              <a:rPr lang="en-GB" dirty="0" err="1">
                <a:latin typeface="Comic Sans MS" panose="030F0702030302020204" pitchFamily="66" charset="0"/>
              </a:rPr>
              <a:t>liwiau</a:t>
            </a:r>
            <a:r>
              <a:rPr lang="en-GB" dirty="0">
                <a:latin typeface="Comic Sans MS" panose="030F0702030302020204" pitchFamily="66" charset="0"/>
              </a:rPr>
              <a:t> </a:t>
            </a:r>
            <a:r>
              <a:rPr lang="en-GB" dirty="0" err="1">
                <a:latin typeface="Comic Sans MS" panose="030F0702030302020204" pitchFamily="66" charset="0"/>
              </a:rPr>
              <a:t>gwahanol</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bob </a:t>
            </a:r>
            <a:r>
              <a:rPr lang="en-GB" dirty="0" err="1">
                <a:latin typeface="Comic Sans MS" panose="030F0702030302020204" pitchFamily="66" charset="0"/>
              </a:rPr>
              <a:t>pâr</a:t>
            </a:r>
            <a:r>
              <a:rPr lang="en-GB" dirty="0">
                <a:latin typeface="Comic Sans MS" panose="030F0702030302020204" pitchFamily="66" charset="0"/>
              </a:rPr>
              <a:t>. </a:t>
            </a:r>
            <a:r>
              <a:rPr lang="en-GB" dirty="0" err="1">
                <a:latin typeface="Comic Sans MS" panose="030F0702030302020204" pitchFamily="66" charset="0"/>
              </a:rPr>
              <a:t>Bydd</a:t>
            </a:r>
            <a:r>
              <a:rPr lang="en-GB" dirty="0">
                <a:latin typeface="Comic Sans MS" panose="030F0702030302020204" pitchFamily="66" charset="0"/>
              </a:rPr>
              <a:t> yr </a:t>
            </a:r>
            <a:r>
              <a:rPr lang="en-GB" dirty="0" err="1">
                <a:latin typeface="Comic Sans MS" panose="030F0702030302020204" pitchFamily="66" charset="0"/>
              </a:rPr>
              <a:t>athro’n</a:t>
            </a:r>
            <a:r>
              <a:rPr lang="en-GB" dirty="0">
                <a:latin typeface="Comic Sans MS" panose="030F0702030302020204" pitchFamily="66" charset="0"/>
              </a:rPr>
              <a:t> </a:t>
            </a:r>
            <a:r>
              <a:rPr lang="en-GB" dirty="0" err="1">
                <a:latin typeface="Comic Sans MS" panose="030F0702030302020204" pitchFamily="66" charset="0"/>
              </a:rPr>
              <a:t>dweud</a:t>
            </a:r>
            <a:r>
              <a:rPr lang="en-GB" dirty="0">
                <a:latin typeface="Comic Sans MS" panose="030F0702030302020204" pitchFamily="66" charset="0"/>
              </a:rPr>
              <a:t> un </a:t>
            </a:r>
            <a:r>
              <a:rPr lang="en-GB" dirty="0" err="1">
                <a:latin typeface="Comic Sans MS" panose="030F0702030302020204" pitchFamily="66" charset="0"/>
              </a:rPr>
              <a:t>o’r</a:t>
            </a:r>
            <a:r>
              <a:rPr lang="en-GB" dirty="0">
                <a:latin typeface="Comic Sans MS" panose="030F0702030302020204" pitchFamily="66" charset="0"/>
              </a:rPr>
              <a:t> </a:t>
            </a:r>
            <a:r>
              <a:rPr lang="en-GB" dirty="0" err="1">
                <a:latin typeface="Comic Sans MS" panose="030F0702030302020204" pitchFamily="66" charset="0"/>
              </a:rPr>
              <a:t>geiriau</a:t>
            </a:r>
            <a:r>
              <a:rPr lang="en-GB" dirty="0">
                <a:latin typeface="Comic Sans MS" panose="030F0702030302020204" pitchFamily="66" charset="0"/>
              </a:rPr>
              <a:t> Newydd, er </a:t>
            </a:r>
            <a:r>
              <a:rPr lang="en-GB" dirty="0" err="1">
                <a:latin typeface="Comic Sans MS" panose="030F0702030302020204" pitchFamily="66" charset="0"/>
              </a:rPr>
              <a:t>enghraifft</a:t>
            </a:r>
            <a:r>
              <a:rPr lang="en-GB" dirty="0">
                <a:latin typeface="Comic Sans MS" panose="030F0702030302020204" pitchFamily="66" charset="0"/>
              </a:rPr>
              <a:t> “</a:t>
            </a:r>
            <a:r>
              <a:rPr lang="en-GB" dirty="0" err="1">
                <a:latin typeface="Comic Sans MS" panose="030F0702030302020204" pitchFamily="66" charset="0"/>
              </a:rPr>
              <a:t>archfarchnad</a:t>
            </a:r>
            <a:r>
              <a:rPr lang="en-GB" dirty="0">
                <a:latin typeface="Comic Sans MS" panose="030F0702030302020204" pitchFamily="66" charset="0"/>
              </a:rPr>
              <a:t>”, a </a:t>
            </a:r>
            <a:r>
              <a:rPr lang="en-GB" dirty="0" err="1">
                <a:latin typeface="Comic Sans MS" panose="030F0702030302020204" pitchFamily="66" charset="0"/>
              </a:rPr>
              <a:t>bydd</a:t>
            </a:r>
            <a:r>
              <a:rPr lang="en-GB" dirty="0">
                <a:latin typeface="Comic Sans MS" panose="030F0702030302020204" pitchFamily="66" charset="0"/>
              </a:rPr>
              <a:t> </a:t>
            </a:r>
            <a:r>
              <a:rPr lang="en-GB" dirty="0" err="1">
                <a:latin typeface="Comic Sans MS" panose="030F0702030302020204" pitchFamily="66" charset="0"/>
              </a:rPr>
              <a:t>rhaid</a:t>
            </a:r>
            <a:r>
              <a:rPr lang="en-GB" dirty="0">
                <a:latin typeface="Comic Sans MS" panose="030F0702030302020204" pitchFamily="66" charset="0"/>
              </a:rPr>
              <a:t> </a:t>
            </a:r>
            <a:r>
              <a:rPr lang="en-GB" dirty="0" err="1">
                <a:latin typeface="Comic Sans MS" panose="030F0702030302020204" pitchFamily="66" charset="0"/>
              </a:rPr>
              <a:t>i’r</a:t>
            </a:r>
            <a:r>
              <a:rPr lang="en-GB" dirty="0">
                <a:latin typeface="Comic Sans MS" panose="030F0702030302020204" pitchFamily="66" charset="0"/>
              </a:rPr>
              <a:t> plant </a:t>
            </a:r>
            <a:r>
              <a:rPr lang="en-GB" dirty="0" err="1">
                <a:latin typeface="Comic Sans MS" panose="030F0702030302020204" pitchFamily="66" charset="0"/>
              </a:rPr>
              <a:t>roi</a:t>
            </a:r>
            <a:r>
              <a:rPr lang="en-GB" dirty="0">
                <a:latin typeface="Comic Sans MS" panose="030F0702030302020204" pitchFamily="66" charset="0"/>
              </a:rPr>
              <a:t> dot </a:t>
            </a:r>
            <a:r>
              <a:rPr lang="en-GB" dirty="0" err="1">
                <a:latin typeface="Comic Sans MS" panose="030F0702030302020204" pitchFamily="66" charset="0"/>
              </a:rPr>
              <a:t>yn</a:t>
            </a:r>
            <a:r>
              <a:rPr lang="en-GB" dirty="0">
                <a:latin typeface="Comic Sans MS" panose="030F0702030302020204" pitchFamily="66" charset="0"/>
              </a:rPr>
              <a:t> y </a:t>
            </a:r>
            <a:r>
              <a:rPr lang="en-GB" dirty="0" err="1">
                <a:latin typeface="Comic Sans MS" panose="030F0702030302020204" pitchFamily="66" charset="0"/>
              </a:rPr>
              <a:t>blwch</a:t>
            </a:r>
            <a:r>
              <a:rPr lang="en-GB" dirty="0">
                <a:latin typeface="Comic Sans MS" panose="030F0702030302020204" pitchFamily="66" charset="0"/>
              </a:rPr>
              <a:t> </a:t>
            </a:r>
            <a:r>
              <a:rPr lang="en-GB" dirty="0" err="1">
                <a:latin typeface="Comic Sans MS" panose="030F0702030302020204" pitchFamily="66" charset="0"/>
              </a:rPr>
              <a:t>sy</a:t>
            </a:r>
            <a:r>
              <a:rPr lang="en-GB" dirty="0">
                <a:latin typeface="Comic Sans MS" panose="030F0702030302020204" pitchFamily="66" charset="0"/>
              </a:rPr>
              <a:t> </a:t>
            </a:r>
            <a:r>
              <a:rPr lang="en-GB" dirty="0" err="1">
                <a:latin typeface="Comic Sans MS" panose="030F0702030302020204" pitchFamily="66" charset="0"/>
              </a:rPr>
              <a:t>gyda’r</a:t>
            </a:r>
            <a:r>
              <a:rPr lang="en-GB" dirty="0">
                <a:latin typeface="Comic Sans MS" panose="030F0702030302020204" pitchFamily="66" charset="0"/>
              </a:rPr>
              <a:t> </a:t>
            </a:r>
            <a:r>
              <a:rPr lang="en-GB" dirty="0" err="1">
                <a:latin typeface="Comic Sans MS" panose="030F0702030302020204" pitchFamily="66" charset="0"/>
              </a:rPr>
              <a:t>llun</a:t>
            </a:r>
            <a:r>
              <a:rPr lang="en-GB" dirty="0">
                <a:latin typeface="Comic Sans MS" panose="030F0702030302020204" pitchFamily="66" charset="0"/>
              </a:rPr>
              <a:t> </a:t>
            </a:r>
            <a:r>
              <a:rPr lang="en-GB" dirty="0" err="1">
                <a:latin typeface="Comic Sans MS" panose="030F0702030302020204" pitchFamily="66" charset="0"/>
              </a:rPr>
              <a:t>cywir</a:t>
            </a:r>
            <a:r>
              <a:rPr lang="en-GB" dirty="0">
                <a:latin typeface="Comic Sans MS" panose="030F0702030302020204" pitchFamily="66" charset="0"/>
              </a:rPr>
              <a:t>. Dim </a:t>
            </a:r>
            <a:r>
              <a:rPr lang="en-GB" dirty="0" err="1">
                <a:latin typeface="Comic Sans MS" panose="030F0702030302020204" pitchFamily="66" charset="0"/>
              </a:rPr>
              <a:t>ond</a:t>
            </a:r>
            <a:r>
              <a:rPr lang="en-GB" dirty="0">
                <a:latin typeface="Comic Sans MS" panose="030F0702030302020204" pitchFamily="66" charset="0"/>
              </a:rPr>
              <a:t> y dot </a:t>
            </a:r>
            <a:r>
              <a:rPr lang="en-GB" dirty="0" err="1">
                <a:latin typeface="Comic Sans MS" panose="030F0702030302020204" pitchFamily="66" charset="0"/>
              </a:rPr>
              <a:t>cyntaf</a:t>
            </a:r>
            <a:r>
              <a:rPr lang="en-GB" dirty="0">
                <a:latin typeface="Comic Sans MS" panose="030F0702030302020204" pitchFamily="66" charset="0"/>
              </a:rPr>
              <a:t> </a:t>
            </a:r>
            <a:r>
              <a:rPr lang="en-GB" dirty="0" err="1">
                <a:latin typeface="Comic Sans MS" panose="030F0702030302020204" pitchFamily="66" charset="0"/>
              </a:rPr>
              <a:t>sy’n</a:t>
            </a:r>
            <a:r>
              <a:rPr lang="en-GB" dirty="0">
                <a:latin typeface="Comic Sans MS" panose="030F0702030302020204" pitchFamily="66" charset="0"/>
              </a:rPr>
              <a:t> </a:t>
            </a:r>
            <a:r>
              <a:rPr lang="en-GB" dirty="0" err="1">
                <a:latin typeface="Comic Sans MS" panose="030F0702030302020204" pitchFamily="66" charset="0"/>
              </a:rPr>
              <a:t>cyfrif</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ôl</a:t>
            </a:r>
            <a:r>
              <a:rPr lang="en-GB" dirty="0">
                <a:latin typeface="Comic Sans MS" panose="030F0702030302020204" pitchFamily="66" charset="0"/>
              </a:rPr>
              <a:t> </a:t>
            </a:r>
            <a:r>
              <a:rPr lang="en-GB" dirty="0" err="1">
                <a:latin typeface="Comic Sans MS" panose="030F0702030302020204" pitchFamily="66" charset="0"/>
              </a:rPr>
              <a:t>i’r</a:t>
            </a:r>
            <a:r>
              <a:rPr lang="en-GB" dirty="0">
                <a:latin typeface="Comic Sans MS" panose="030F0702030302020204" pitchFamily="66" charset="0"/>
              </a:rPr>
              <a:t> </a:t>
            </a:r>
            <a:r>
              <a:rPr lang="en-GB" dirty="0" err="1">
                <a:latin typeface="Comic Sans MS" panose="030F0702030302020204" pitchFamily="66" charset="0"/>
              </a:rPr>
              <a:t>athro</a:t>
            </a:r>
            <a:r>
              <a:rPr lang="en-GB" dirty="0">
                <a:latin typeface="Comic Sans MS" panose="030F0702030302020204" pitchFamily="66" charset="0"/>
              </a:rPr>
              <a:t> </a:t>
            </a:r>
            <a:r>
              <a:rPr lang="en-GB" dirty="0" err="1">
                <a:latin typeface="Comic Sans MS" panose="030F0702030302020204" pitchFamily="66" charset="0"/>
              </a:rPr>
              <a:t>ddweud</a:t>
            </a:r>
            <a:r>
              <a:rPr lang="en-GB" dirty="0">
                <a:latin typeface="Comic Sans MS" panose="030F0702030302020204" pitchFamily="66" charset="0"/>
              </a:rPr>
              <a:t> </a:t>
            </a:r>
            <a:r>
              <a:rPr lang="en-GB" dirty="0" err="1">
                <a:latin typeface="Comic Sans MS" panose="030F0702030302020204" pitchFamily="66" charset="0"/>
              </a:rPr>
              <a:t>pob</a:t>
            </a:r>
            <a:r>
              <a:rPr lang="en-GB" dirty="0">
                <a:latin typeface="Comic Sans MS" panose="030F0702030302020204" pitchFamily="66" charset="0"/>
              </a:rPr>
              <a:t> gair, y </a:t>
            </a:r>
            <a:r>
              <a:rPr lang="en-GB" dirty="0" err="1">
                <a:latin typeface="Comic Sans MS" panose="030F0702030302020204" pitchFamily="66" charset="0"/>
              </a:rPr>
              <a:t>chwaraewr</a:t>
            </a:r>
            <a:r>
              <a:rPr lang="en-GB" dirty="0">
                <a:latin typeface="Comic Sans MS" panose="030F0702030302020204" pitchFamily="66" charset="0"/>
              </a:rPr>
              <a:t> </a:t>
            </a:r>
            <a:r>
              <a:rPr lang="en-GB" dirty="0" err="1">
                <a:latin typeface="Comic Sans MS" panose="030F0702030302020204" pitchFamily="66" charset="0"/>
              </a:rPr>
              <a:t>sy</a:t>
            </a:r>
            <a:r>
              <a:rPr lang="en-GB" dirty="0">
                <a:latin typeface="Comic Sans MS" panose="030F0702030302020204" pitchFamily="66" charset="0"/>
              </a:rPr>
              <a:t> </a:t>
            </a:r>
            <a:r>
              <a:rPr lang="en-GB" dirty="0" err="1">
                <a:latin typeface="Comic Sans MS" panose="030F0702030302020204" pitchFamily="66" charset="0"/>
              </a:rPr>
              <a:t>gyda’r</a:t>
            </a:r>
            <a:r>
              <a:rPr lang="en-GB" dirty="0">
                <a:latin typeface="Comic Sans MS" panose="030F0702030302020204" pitchFamily="66" charset="0"/>
              </a:rPr>
              <a:t> </a:t>
            </a:r>
            <a:r>
              <a:rPr lang="en-GB" dirty="0" err="1">
                <a:latin typeface="Comic Sans MS" panose="030F0702030302020204" pitchFamily="66" charset="0"/>
              </a:rPr>
              <a:t>mwyaf</a:t>
            </a:r>
            <a:r>
              <a:rPr lang="en-GB" dirty="0">
                <a:latin typeface="Comic Sans MS" panose="030F0702030302020204" pitchFamily="66" charset="0"/>
              </a:rPr>
              <a:t> o </a:t>
            </a:r>
            <a:r>
              <a:rPr lang="en-GB" dirty="0" err="1">
                <a:latin typeface="Comic Sans MS" panose="030F0702030302020204" pitchFamily="66" charset="0"/>
              </a:rPr>
              <a:t>ddotiau</a:t>
            </a:r>
            <a:r>
              <a:rPr lang="en-GB" dirty="0">
                <a:latin typeface="Comic Sans MS" panose="030F0702030302020204" pitchFamily="66" charset="0"/>
              </a:rPr>
              <a:t> </a:t>
            </a:r>
            <a:r>
              <a:rPr lang="en-GB" dirty="0" err="1">
                <a:latin typeface="Comic Sans MS" panose="030F0702030302020204" pitchFamily="66" charset="0"/>
              </a:rPr>
              <a:t>ym</a:t>
            </a:r>
            <a:r>
              <a:rPr lang="en-GB" dirty="0">
                <a:latin typeface="Comic Sans MS" panose="030F0702030302020204" pitchFamily="66" charset="0"/>
              </a:rPr>
              <a:t> </a:t>
            </a:r>
            <a:r>
              <a:rPr lang="en-GB" dirty="0" err="1">
                <a:latin typeface="Comic Sans MS" panose="030F0702030302020204" pitchFamily="66" charset="0"/>
              </a:rPr>
              <a:t>mhob</a:t>
            </a:r>
            <a:r>
              <a:rPr lang="en-GB" dirty="0">
                <a:latin typeface="Comic Sans MS" panose="030F0702030302020204" pitchFamily="66" charset="0"/>
              </a:rPr>
              <a:t> </a:t>
            </a:r>
            <a:r>
              <a:rPr lang="en-GB" dirty="0" err="1">
                <a:latin typeface="Comic Sans MS" panose="030F0702030302020204" pitchFamily="66" charset="0"/>
              </a:rPr>
              <a:t>pâr</a:t>
            </a:r>
            <a:r>
              <a:rPr lang="en-GB" dirty="0">
                <a:latin typeface="Comic Sans MS" panose="030F0702030302020204" pitchFamily="66" charset="0"/>
              </a:rPr>
              <a:t> </a:t>
            </a:r>
            <a:r>
              <a:rPr lang="en-GB" dirty="0" err="1">
                <a:latin typeface="Comic Sans MS" panose="030F0702030302020204" pitchFamily="66" charset="0"/>
              </a:rPr>
              <a:t>fydd</a:t>
            </a:r>
            <a:r>
              <a:rPr lang="en-GB" dirty="0">
                <a:latin typeface="Comic Sans MS" panose="030F0702030302020204" pitchFamily="66" charset="0"/>
              </a:rPr>
              <a:t> yr </a:t>
            </a:r>
            <a:r>
              <a:rPr lang="en-GB" dirty="0" err="1">
                <a:latin typeface="Comic Sans MS" panose="030F0702030302020204" pitchFamily="66" charset="0"/>
              </a:rPr>
              <a:t>enillydd</a:t>
            </a:r>
            <a:r>
              <a:rPr lang="en-GB" dirty="0">
                <a:latin typeface="Comic Sans MS" panose="030F0702030302020204" pitchFamily="66" charset="0"/>
              </a:rPr>
              <a:t>. </a:t>
            </a:r>
            <a:endParaRPr lang="cy-GB" dirty="0">
              <a:latin typeface="Comic Sans MS" panose="030F0702030302020204" pitchFamily="66" charset="0"/>
            </a:endParaRPr>
          </a:p>
        </p:txBody>
      </p:sp>
      <p:sp>
        <p:nvSpPr>
          <p:cNvPr id="7" name="Rectangle 6">
            <a:extLst>
              <a:ext uri="{FF2B5EF4-FFF2-40B4-BE49-F238E27FC236}">
                <a16:creationId xmlns:a16="http://schemas.microsoft.com/office/drawing/2014/main" id="{E99F28B2-5D63-7C59-19C7-191E4EC43BC6}"/>
              </a:ext>
            </a:extLst>
          </p:cNvPr>
          <p:cNvSpPr/>
          <p:nvPr/>
        </p:nvSpPr>
        <p:spPr>
          <a:xfrm>
            <a:off x="0" y="0"/>
            <a:ext cx="2480310" cy="354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000" b="1" dirty="0">
                <a:effectLst/>
                <a:latin typeface="Comic Sans MS" panose="030F0702030302020204" pitchFamily="66" charset="0"/>
                <a:ea typeface="Aptos" panose="020B0004020202020204" pitchFamily="34" charset="0"/>
                <a:cs typeface="Arial" panose="020B0604020202020204" pitchFamily="34" charset="0"/>
              </a:rPr>
              <a:t>Ieithoedd, Llythrennedd a </a:t>
            </a:r>
            <a:r>
              <a:rPr lang="cy-GB" sz="1000" b="1" dirty="0" err="1">
                <a:effectLst/>
                <a:latin typeface="Comic Sans MS" panose="030F0702030302020204" pitchFamily="66" charset="0"/>
                <a:ea typeface="Aptos" panose="020B0004020202020204" pitchFamily="34" charset="0"/>
                <a:cs typeface="Arial" panose="020B0604020202020204" pitchFamily="34" charset="0"/>
              </a:rPr>
              <a:t>Chyfarthrebu</a:t>
            </a:r>
            <a:r>
              <a:rPr lang="cy-GB" sz="1000" b="1" dirty="0">
                <a:effectLst/>
                <a:latin typeface="Comic Sans MS" panose="030F0702030302020204" pitchFamily="66" charset="0"/>
                <a:ea typeface="Aptos" panose="020B0004020202020204" pitchFamily="34" charset="0"/>
                <a:cs typeface="Arial" panose="020B0604020202020204" pitchFamily="34" charset="0"/>
              </a:rPr>
              <a:t> </a:t>
            </a:r>
            <a:endParaRPr lang="cy-GB" sz="1000" b="1" dirty="0">
              <a:latin typeface="Comic Sans MS" panose="030F0702030302020204" pitchFamily="66" charset="0"/>
            </a:endParaRPr>
          </a:p>
        </p:txBody>
      </p:sp>
    </p:spTree>
    <p:extLst>
      <p:ext uri="{BB962C8B-B14F-4D97-AF65-F5344CB8AC3E}">
        <p14:creationId xmlns:p14="http://schemas.microsoft.com/office/powerpoint/2010/main" val="31933238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p:cNvGrpSpPr/>
        <p:nvPr/>
      </p:nvGrpSpPr>
      <p:grpSpPr>
        <a:xfrm>
          <a:off x="0" y="0"/>
          <a:ext cx="0" cy="0"/>
          <a:chOff x="0" y="0"/>
          <a:chExt cx="0" cy="0"/>
        </a:xfrm>
      </p:grpSpPr>
      <p:pic>
        <p:nvPicPr>
          <p:cNvPr id="3" name="Online Media 2" title="Arddodiaid">
            <a:hlinkClick r:id="" action="ppaction://media"/>
            <a:extLst>
              <a:ext uri="{FF2B5EF4-FFF2-40B4-BE49-F238E27FC236}">
                <a16:creationId xmlns:a16="http://schemas.microsoft.com/office/drawing/2014/main" id="{ECE78E8C-D6ED-F372-93FD-8D7354D138F0}"/>
              </a:ext>
            </a:extLst>
          </p:cNvPr>
          <p:cNvPicPr>
            <a:picLocks noRot="1" noChangeAspect="1"/>
          </p:cNvPicPr>
          <p:nvPr>
            <a:videoFile r:link="rId1"/>
          </p:nvPr>
        </p:nvPicPr>
        <p:blipFill>
          <a:blip r:embed="rId3"/>
          <a:stretch>
            <a:fillRect/>
          </a:stretch>
        </p:blipFill>
        <p:spPr>
          <a:xfrm>
            <a:off x="356394" y="285750"/>
            <a:ext cx="8415972" cy="4740775"/>
          </a:xfrm>
          <a:prstGeom prst="rect">
            <a:avLst/>
          </a:prstGeom>
        </p:spPr>
      </p:pic>
      <p:pic>
        <p:nvPicPr>
          <p:cNvPr id="50" name="Picture 49" descr="A red circle and white square with black text&#10;&#10;AI-generated content may be incorrect.">
            <a:extLst>
              <a:ext uri="{FF2B5EF4-FFF2-40B4-BE49-F238E27FC236}">
                <a16:creationId xmlns:a16="http://schemas.microsoft.com/office/drawing/2014/main" id="{0F01E7B4-4E71-B4EE-C611-36E1F7886B4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6394" y="5192395"/>
            <a:ext cx="1598136" cy="1379854"/>
          </a:xfrm>
          <a:prstGeom prst="rect">
            <a:avLst/>
          </a:prstGeom>
        </p:spPr>
      </p:pic>
      <p:pic>
        <p:nvPicPr>
          <p:cNvPr id="52" name="Picture 51" descr="A white square with red circles and black text&#10;&#10;AI-generated content may be incorrect.">
            <a:extLst>
              <a:ext uri="{FF2B5EF4-FFF2-40B4-BE49-F238E27FC236}">
                <a16:creationId xmlns:a16="http://schemas.microsoft.com/office/drawing/2014/main" id="{ABD59D92-6669-320C-2E14-D0F680BF804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366388" y="5183725"/>
            <a:ext cx="1040130" cy="1419637"/>
          </a:xfrm>
          <a:prstGeom prst="rect">
            <a:avLst/>
          </a:prstGeom>
        </p:spPr>
      </p:pic>
      <p:pic>
        <p:nvPicPr>
          <p:cNvPr id="54" name="Picture 53" descr="A red circle and white squares&#10;&#10;AI-generated content may be incorrect.">
            <a:extLst>
              <a:ext uri="{FF2B5EF4-FFF2-40B4-BE49-F238E27FC236}">
                <a16:creationId xmlns:a16="http://schemas.microsoft.com/office/drawing/2014/main" id="{62C48135-C58D-8A78-4234-28A9600A173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822866" y="5175053"/>
            <a:ext cx="1280628" cy="1436983"/>
          </a:xfrm>
          <a:prstGeom prst="rect">
            <a:avLst/>
          </a:prstGeom>
        </p:spPr>
      </p:pic>
      <p:pic>
        <p:nvPicPr>
          <p:cNvPr id="56" name="Picture 55" descr="A red circle with black text&#10;&#10;AI-generated content may be incorrect.">
            <a:extLst>
              <a:ext uri="{FF2B5EF4-FFF2-40B4-BE49-F238E27FC236}">
                <a16:creationId xmlns:a16="http://schemas.microsoft.com/office/drawing/2014/main" id="{B92EA5B9-2E19-1D09-0F2B-B8E18A54D97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519842" y="5196513"/>
            <a:ext cx="1169376" cy="1375736"/>
          </a:xfrm>
          <a:prstGeom prst="rect">
            <a:avLst/>
          </a:prstGeom>
        </p:spPr>
      </p:pic>
      <p:pic>
        <p:nvPicPr>
          <p:cNvPr id="58" name="Picture 57" descr="A black text and a couple of heads&#10;&#10;AI-generated content may be incorrect.">
            <a:extLst>
              <a:ext uri="{FF2B5EF4-FFF2-40B4-BE49-F238E27FC236}">
                <a16:creationId xmlns:a16="http://schemas.microsoft.com/office/drawing/2014/main" id="{5570C5BE-2493-2F7E-ABCF-72008A83133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114659" y="5192395"/>
            <a:ext cx="1657707" cy="1337310"/>
          </a:xfrm>
          <a:prstGeom prst="rect">
            <a:avLst/>
          </a:prstGeom>
        </p:spPr>
      </p:pic>
      <p:sp>
        <p:nvSpPr>
          <p:cNvPr id="59" name="TextBox 58">
            <a:extLst>
              <a:ext uri="{FF2B5EF4-FFF2-40B4-BE49-F238E27FC236}">
                <a16:creationId xmlns:a16="http://schemas.microsoft.com/office/drawing/2014/main" id="{5659B3A1-67CF-A5E8-07EC-022728C687B8}"/>
              </a:ext>
            </a:extLst>
          </p:cNvPr>
          <p:cNvSpPr txBox="1"/>
          <p:nvPr/>
        </p:nvSpPr>
        <p:spPr>
          <a:xfrm>
            <a:off x="9180146" y="285750"/>
            <a:ext cx="2512744" cy="6247864"/>
          </a:xfrm>
          <a:prstGeom prst="rect">
            <a:avLst/>
          </a:prstGeom>
          <a:solidFill>
            <a:schemeClr val="bg1"/>
          </a:solidFill>
        </p:spPr>
        <p:txBody>
          <a:bodyPr wrap="square" rtlCol="0">
            <a:spAutoFit/>
          </a:bodyPr>
          <a:lstStyle/>
          <a:p>
            <a:pPr algn="ctr"/>
            <a:r>
              <a:rPr lang="en-GB" sz="2400" u="sng" dirty="0" err="1">
                <a:latin typeface="Comic Sans MS" panose="030F0702030302020204" pitchFamily="66" charset="0"/>
              </a:rPr>
              <a:t>Geirfa</a:t>
            </a:r>
            <a:r>
              <a:rPr lang="en-GB" sz="2400" u="sng" dirty="0">
                <a:latin typeface="Comic Sans MS" panose="030F0702030302020204" pitchFamily="66" charset="0"/>
              </a:rPr>
              <a:t> Newydd: </a:t>
            </a:r>
            <a:r>
              <a:rPr lang="en-GB" sz="2400" u="sng" dirty="0" err="1">
                <a:latin typeface="Comic Sans MS" panose="030F0702030302020204" pitchFamily="66" charset="0"/>
              </a:rPr>
              <a:t>Arddodiad</a:t>
            </a:r>
            <a:endParaRPr lang="en-GB" sz="2400" u="sng" dirty="0">
              <a:latin typeface="Comic Sans MS" panose="030F0702030302020204" pitchFamily="66" charset="0"/>
            </a:endParaRPr>
          </a:p>
          <a:p>
            <a:pPr algn="ctr"/>
            <a:endParaRPr lang="en-GB" sz="2400" dirty="0">
              <a:latin typeface="Comic Sans MS" panose="030F0702030302020204" pitchFamily="66" charset="0"/>
            </a:endParaRPr>
          </a:p>
          <a:p>
            <a:r>
              <a:rPr lang="en-GB" sz="2400" dirty="0" err="1">
                <a:latin typeface="Comic Sans MS" panose="030F0702030302020204" pitchFamily="66" charset="0"/>
              </a:rPr>
              <a:t>Dyma</a:t>
            </a:r>
            <a:r>
              <a:rPr lang="en-GB" sz="2400" dirty="0">
                <a:latin typeface="Comic Sans MS" panose="030F0702030302020204" pitchFamily="66" charset="0"/>
              </a:rPr>
              <a:t> </a:t>
            </a:r>
            <a:r>
              <a:rPr lang="en-GB" sz="2400" dirty="0" err="1">
                <a:latin typeface="Comic Sans MS" panose="030F0702030302020204" pitchFamily="66" charset="0"/>
              </a:rPr>
              <a:t>fideo</a:t>
            </a:r>
            <a:r>
              <a:rPr lang="en-GB" sz="2400" dirty="0">
                <a:latin typeface="Comic Sans MS" panose="030F0702030302020204" pitchFamily="66" charset="0"/>
              </a:rPr>
              <a:t> </a:t>
            </a:r>
            <a:r>
              <a:rPr lang="en-GB" sz="2400" dirty="0" err="1">
                <a:latin typeface="Comic Sans MS" panose="030F0702030302020204" pitchFamily="66" charset="0"/>
              </a:rPr>
              <a:t>byr</a:t>
            </a:r>
            <a:r>
              <a:rPr lang="en-GB" sz="2400" dirty="0">
                <a:latin typeface="Comic Sans MS" panose="030F0702030302020204" pitchFamily="66" charset="0"/>
              </a:rPr>
              <a:t> </a:t>
            </a:r>
            <a:r>
              <a:rPr lang="en-GB" sz="2400" dirty="0" err="1">
                <a:latin typeface="Comic Sans MS" panose="030F0702030302020204" pitchFamily="66" charset="0"/>
              </a:rPr>
              <a:t>i’ch</a:t>
            </a:r>
            <a:r>
              <a:rPr lang="en-GB" sz="2400" dirty="0">
                <a:latin typeface="Comic Sans MS" panose="030F0702030302020204" pitchFamily="66" charset="0"/>
              </a:rPr>
              <a:t> </a:t>
            </a:r>
            <a:r>
              <a:rPr lang="en-GB" sz="2400" dirty="0" err="1">
                <a:latin typeface="Comic Sans MS" panose="030F0702030302020204" pitchFamily="66" charset="0"/>
              </a:rPr>
              <a:t>helpu</a:t>
            </a:r>
            <a:r>
              <a:rPr lang="en-GB" sz="2400" dirty="0">
                <a:latin typeface="Comic Sans MS" panose="030F0702030302020204" pitchFamily="66" charset="0"/>
              </a:rPr>
              <a:t> chi </a:t>
            </a:r>
            <a:r>
              <a:rPr lang="en-GB" sz="2400" dirty="0" err="1">
                <a:latin typeface="Comic Sans MS" panose="030F0702030302020204" pitchFamily="66" charset="0"/>
              </a:rPr>
              <a:t>ddysgu</a:t>
            </a:r>
            <a:r>
              <a:rPr lang="en-GB" sz="2400" dirty="0">
                <a:latin typeface="Comic Sans MS" panose="030F0702030302020204" pitchFamily="66" charset="0"/>
              </a:rPr>
              <a:t> neu </a:t>
            </a:r>
            <a:r>
              <a:rPr lang="en-GB" sz="2400" dirty="0" err="1">
                <a:latin typeface="Comic Sans MS" panose="030F0702030302020204" pitchFamily="66" charset="0"/>
              </a:rPr>
              <a:t>addysgu’r</a:t>
            </a:r>
            <a:r>
              <a:rPr lang="en-GB" sz="2400" dirty="0">
                <a:latin typeface="Comic Sans MS" panose="030F0702030302020204" pitchFamily="66" charset="0"/>
              </a:rPr>
              <a:t> </a:t>
            </a:r>
            <a:r>
              <a:rPr lang="en-GB" sz="2400" dirty="0" err="1">
                <a:latin typeface="Comic Sans MS" panose="030F0702030302020204" pitchFamily="66" charset="0"/>
              </a:rPr>
              <a:t>arddodiaid</a:t>
            </a:r>
            <a:r>
              <a:rPr lang="en-GB" sz="2400" dirty="0">
                <a:latin typeface="Comic Sans MS" panose="030F0702030302020204" pitchFamily="66" charset="0"/>
              </a:rPr>
              <a:t> </a:t>
            </a:r>
            <a:r>
              <a:rPr lang="en-GB" sz="2400" dirty="0" err="1">
                <a:latin typeface="Comic Sans MS" panose="030F0702030302020204" pitchFamily="66" charset="0"/>
              </a:rPr>
              <a:t>hyn</a:t>
            </a:r>
            <a:r>
              <a:rPr lang="en-GB" sz="2400" dirty="0">
                <a:latin typeface="Comic Sans MS" panose="030F0702030302020204" pitchFamily="66" charset="0"/>
              </a:rPr>
              <a:t> </a:t>
            </a:r>
            <a:r>
              <a:rPr lang="en-GB" sz="2400" dirty="0" err="1">
                <a:latin typeface="Comic Sans MS" panose="030F0702030302020204" pitchFamily="66" charset="0"/>
              </a:rPr>
              <a:t>gyda</a:t>
            </a:r>
            <a:r>
              <a:rPr lang="en-GB" sz="2400" dirty="0">
                <a:latin typeface="Comic Sans MS" panose="030F0702030302020204" pitchFamily="66" charset="0"/>
              </a:rPr>
              <a:t> Makaton. </a:t>
            </a:r>
          </a:p>
          <a:p>
            <a:endParaRPr lang="en-GB" sz="2400" dirty="0">
              <a:latin typeface="Comic Sans MS" panose="030F0702030302020204" pitchFamily="66" charset="0"/>
            </a:endParaRPr>
          </a:p>
          <a:p>
            <a:r>
              <a:rPr lang="en-GB" sz="2400" dirty="0" err="1">
                <a:latin typeface="Comic Sans MS" panose="030F0702030302020204" pitchFamily="66" charset="0"/>
              </a:rPr>
              <a:t>Os</a:t>
            </a:r>
            <a:r>
              <a:rPr lang="en-GB" sz="2400" dirty="0">
                <a:latin typeface="Comic Sans MS" panose="030F0702030302020204" pitchFamily="66" charset="0"/>
              </a:rPr>
              <a:t> </a:t>
            </a:r>
            <a:r>
              <a:rPr lang="en-GB" sz="2400" dirty="0" err="1">
                <a:latin typeface="Comic Sans MS" panose="030F0702030302020204" pitchFamily="66" charset="0"/>
              </a:rPr>
              <a:t>dydy’r</a:t>
            </a:r>
            <a:r>
              <a:rPr lang="en-GB" sz="2400" dirty="0">
                <a:latin typeface="Comic Sans MS" panose="030F0702030302020204" pitchFamily="66" charset="0"/>
              </a:rPr>
              <a:t> </a:t>
            </a:r>
            <a:r>
              <a:rPr lang="en-GB" sz="2400" dirty="0" err="1">
                <a:latin typeface="Comic Sans MS" panose="030F0702030302020204" pitchFamily="66" charset="0"/>
              </a:rPr>
              <a:t>fideo</a:t>
            </a:r>
            <a:r>
              <a:rPr lang="en-GB" sz="2400" dirty="0">
                <a:latin typeface="Comic Sans MS" panose="030F0702030302020204" pitchFamily="66" charset="0"/>
              </a:rPr>
              <a:t> </a:t>
            </a:r>
            <a:r>
              <a:rPr lang="en-GB" sz="2400" dirty="0" err="1">
                <a:latin typeface="Comic Sans MS" panose="030F0702030302020204" pitchFamily="66" charset="0"/>
              </a:rPr>
              <a:t>ddim</a:t>
            </a:r>
            <a:r>
              <a:rPr lang="en-GB" sz="2400" dirty="0">
                <a:latin typeface="Comic Sans MS" panose="030F0702030302020204" pitchFamily="66" charset="0"/>
              </a:rPr>
              <a:t> </a:t>
            </a:r>
            <a:r>
              <a:rPr lang="en-GB" sz="2400" dirty="0" err="1">
                <a:latin typeface="Comic Sans MS" panose="030F0702030302020204" pitchFamily="66" charset="0"/>
              </a:rPr>
              <a:t>yn</a:t>
            </a:r>
            <a:r>
              <a:rPr lang="en-GB" sz="2400" dirty="0">
                <a:latin typeface="Comic Sans MS" panose="030F0702030302020204" pitchFamily="66" charset="0"/>
              </a:rPr>
              <a:t> </a:t>
            </a:r>
            <a:r>
              <a:rPr lang="en-GB" sz="2400" dirty="0" err="1">
                <a:latin typeface="Comic Sans MS" panose="030F0702030302020204" pitchFamily="66" charset="0"/>
              </a:rPr>
              <a:t>gweithio</a:t>
            </a:r>
            <a:r>
              <a:rPr lang="en-GB" sz="2400" dirty="0">
                <a:latin typeface="Comic Sans MS" panose="030F0702030302020204" pitchFamily="66" charset="0"/>
              </a:rPr>
              <a:t>, </a:t>
            </a:r>
            <a:r>
              <a:rPr lang="en-GB" sz="2400" dirty="0" err="1">
                <a:latin typeface="Comic Sans MS" panose="030F0702030302020204" pitchFamily="66" charset="0"/>
              </a:rPr>
              <a:t>defnyddiwch</a:t>
            </a:r>
            <a:r>
              <a:rPr lang="en-GB" sz="2400" dirty="0">
                <a:latin typeface="Comic Sans MS" panose="030F0702030302020204" pitchFamily="66" charset="0"/>
              </a:rPr>
              <a:t> y </a:t>
            </a:r>
            <a:r>
              <a:rPr lang="en-GB" sz="2400" dirty="0" err="1">
                <a:latin typeface="Comic Sans MS" panose="030F0702030302020204" pitchFamily="66" charset="0"/>
                <a:hlinkClick r:id="rId9"/>
              </a:rPr>
              <a:t>ddolen</a:t>
            </a:r>
            <a:r>
              <a:rPr lang="en-GB" sz="2400" dirty="0">
                <a:latin typeface="Comic Sans MS" panose="030F0702030302020204" pitchFamily="66" charset="0"/>
                <a:hlinkClick r:id="rId9"/>
              </a:rPr>
              <a:t> </a:t>
            </a:r>
            <a:r>
              <a:rPr lang="en-GB" sz="2400" dirty="0">
                <a:latin typeface="Comic Sans MS" panose="030F0702030302020204" pitchFamily="66" charset="0"/>
              </a:rPr>
              <a:t>hon </a:t>
            </a:r>
            <a:r>
              <a:rPr lang="en-GB" sz="2400" dirty="0" err="1">
                <a:latin typeface="Comic Sans MS" panose="030F0702030302020204" pitchFamily="66" charset="0"/>
              </a:rPr>
              <a:t>yn</a:t>
            </a:r>
            <a:r>
              <a:rPr lang="en-GB" sz="2400" dirty="0">
                <a:latin typeface="Comic Sans MS" panose="030F0702030302020204" pitchFamily="66" charset="0"/>
              </a:rPr>
              <a:t> </a:t>
            </a:r>
            <a:r>
              <a:rPr lang="en-GB" sz="2400" dirty="0" err="1">
                <a:latin typeface="Comic Sans MS" panose="030F0702030302020204" pitchFamily="66" charset="0"/>
              </a:rPr>
              <a:t>lle</a:t>
            </a:r>
            <a:r>
              <a:rPr lang="en-GB" sz="2400" dirty="0">
                <a:latin typeface="Comic Sans MS" panose="030F0702030302020204" pitchFamily="66" charset="0"/>
              </a:rPr>
              <a:t>.</a:t>
            </a:r>
            <a:endParaRPr lang="cy-GB" sz="2400" dirty="0">
              <a:latin typeface="Comic Sans MS" panose="030F0702030302020204" pitchFamily="66" charset="0"/>
            </a:endParaRPr>
          </a:p>
          <a:p>
            <a:endParaRPr lang="cy-GB" sz="1600" dirty="0">
              <a:latin typeface="Comic Sans MS" panose="030F0702030302020204" pitchFamily="66" charset="0"/>
            </a:endParaRPr>
          </a:p>
        </p:txBody>
      </p:sp>
      <p:sp>
        <p:nvSpPr>
          <p:cNvPr id="2" name="Rectangle 1">
            <a:extLst>
              <a:ext uri="{FF2B5EF4-FFF2-40B4-BE49-F238E27FC236}">
                <a16:creationId xmlns:a16="http://schemas.microsoft.com/office/drawing/2014/main" id="{4CE44F85-0AA4-FBFB-E430-A831C1307AA5}"/>
              </a:ext>
            </a:extLst>
          </p:cNvPr>
          <p:cNvSpPr/>
          <p:nvPr/>
        </p:nvSpPr>
        <p:spPr>
          <a:xfrm>
            <a:off x="0" y="0"/>
            <a:ext cx="2480310" cy="354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000" b="1" dirty="0">
                <a:effectLst/>
                <a:latin typeface="Comic Sans MS" panose="030F0702030302020204" pitchFamily="66" charset="0"/>
                <a:ea typeface="Aptos" panose="020B0004020202020204" pitchFamily="34" charset="0"/>
                <a:cs typeface="Arial" panose="020B0604020202020204" pitchFamily="34" charset="0"/>
              </a:rPr>
              <a:t>Ieithoedd, Llythrennedd a </a:t>
            </a:r>
            <a:r>
              <a:rPr lang="cy-GB" sz="1000" b="1" dirty="0" err="1">
                <a:effectLst/>
                <a:latin typeface="Comic Sans MS" panose="030F0702030302020204" pitchFamily="66" charset="0"/>
                <a:ea typeface="Aptos" panose="020B0004020202020204" pitchFamily="34" charset="0"/>
                <a:cs typeface="Arial" panose="020B0604020202020204" pitchFamily="34" charset="0"/>
              </a:rPr>
              <a:t>Chyfarthrebu</a:t>
            </a:r>
            <a:r>
              <a:rPr lang="cy-GB" sz="1000" b="1" dirty="0">
                <a:effectLst/>
                <a:latin typeface="Comic Sans MS" panose="030F0702030302020204" pitchFamily="66" charset="0"/>
                <a:ea typeface="Aptos" panose="020B0004020202020204" pitchFamily="34" charset="0"/>
                <a:cs typeface="Arial" panose="020B0604020202020204" pitchFamily="34" charset="0"/>
              </a:rPr>
              <a:t> </a:t>
            </a:r>
            <a:endParaRPr lang="cy-GB" sz="1000" b="1" dirty="0">
              <a:latin typeface="Comic Sans MS" panose="030F0702030302020204" pitchFamily="66" charset="0"/>
            </a:endParaRPr>
          </a:p>
        </p:txBody>
      </p:sp>
    </p:spTree>
    <p:extLst>
      <p:ext uri="{BB962C8B-B14F-4D97-AF65-F5344CB8AC3E}">
        <p14:creationId xmlns:p14="http://schemas.microsoft.com/office/powerpoint/2010/main" val="3231074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8C2AEAAA-1915-33D3-8DC0-4C10CA68A0B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3F04B35-AEA6-253C-F3FE-4A4E592F8004}"/>
              </a:ext>
            </a:extLst>
          </p:cNvPr>
          <p:cNvSpPr txBox="1"/>
          <p:nvPr/>
        </p:nvSpPr>
        <p:spPr>
          <a:xfrm>
            <a:off x="2651840" y="146762"/>
            <a:ext cx="7086600" cy="461665"/>
          </a:xfrm>
          <a:prstGeom prst="rect">
            <a:avLst/>
          </a:prstGeom>
          <a:noFill/>
        </p:spPr>
        <p:txBody>
          <a:bodyPr wrap="square" rtlCol="0">
            <a:spAutoFit/>
          </a:bodyPr>
          <a:lstStyle/>
          <a:p>
            <a:pPr algn="ctr"/>
            <a:r>
              <a:rPr lang="cy-GB" sz="2400" u="sng" dirty="0">
                <a:solidFill>
                  <a:srgbClr val="111111"/>
                </a:solidFill>
                <a:latin typeface="Comic Sans MS" panose="030F0702030302020204" pitchFamily="66" charset="0"/>
              </a:rPr>
              <a:t>Datblygu Geirfa Newydd: Tasg Wrando</a:t>
            </a:r>
            <a:endParaRPr lang="cy-GB" sz="2400" u="sng" dirty="0">
              <a:latin typeface="Comic Sans MS" panose="030F0702030302020204" pitchFamily="66" charset="0"/>
            </a:endParaRPr>
          </a:p>
        </p:txBody>
      </p:sp>
      <p:pic>
        <p:nvPicPr>
          <p:cNvPr id="4" name="Picture 3" descr="A screenshot of a game&#10;&#10;AI-generated content may be incorrect.">
            <a:extLst>
              <a:ext uri="{FF2B5EF4-FFF2-40B4-BE49-F238E27FC236}">
                <a16:creationId xmlns:a16="http://schemas.microsoft.com/office/drawing/2014/main" id="{F5FC6C33-4324-2CB7-861B-F1BF886B51A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9975" y="872200"/>
            <a:ext cx="7101840" cy="4358640"/>
          </a:xfrm>
          <a:prstGeom prst="rect">
            <a:avLst/>
          </a:prstGeom>
          <a:ln>
            <a:noFill/>
          </a:ln>
          <a:effectLst>
            <a:outerShdw blurRad="190500" algn="tl" rotWithShape="0">
              <a:srgbClr val="000000">
                <a:alpha val="70000"/>
              </a:srgbClr>
            </a:outerShdw>
          </a:effectLst>
        </p:spPr>
      </p:pic>
      <p:sp>
        <p:nvSpPr>
          <p:cNvPr id="5" name="TextBox 4">
            <a:extLst>
              <a:ext uri="{FF2B5EF4-FFF2-40B4-BE49-F238E27FC236}">
                <a16:creationId xmlns:a16="http://schemas.microsoft.com/office/drawing/2014/main" id="{F0D0EF3A-B378-DDA1-219C-7EDB31396432}"/>
              </a:ext>
            </a:extLst>
          </p:cNvPr>
          <p:cNvSpPr txBox="1"/>
          <p:nvPr/>
        </p:nvSpPr>
        <p:spPr>
          <a:xfrm>
            <a:off x="7658180" y="853150"/>
            <a:ext cx="4160520" cy="4390113"/>
          </a:xfrm>
          <a:prstGeom prst="rect">
            <a:avLst/>
          </a:prstGeom>
          <a:solidFill>
            <a:schemeClr val="bg1"/>
          </a:solidFill>
        </p:spPr>
        <p:txBody>
          <a:bodyPr wrap="square" rtlCol="0">
            <a:spAutoFit/>
          </a:bodyPr>
          <a:lstStyle/>
          <a:p>
            <a:pPr>
              <a:lnSpc>
                <a:spcPct val="115000"/>
              </a:lnSpc>
              <a:spcAft>
                <a:spcPts val="800"/>
              </a:spcAft>
            </a:pPr>
            <a:r>
              <a:rPr lang="cy-GB" sz="2400" dirty="0">
                <a:effectLst/>
                <a:latin typeface="Comic Sans MS" panose="030F0702030302020204" pitchFamily="66" charset="0"/>
                <a:ea typeface="Aptos" panose="020B0004020202020204" pitchFamily="34" charset="0"/>
                <a:cs typeface="Arial" panose="020B0604020202020204" pitchFamily="34" charset="0"/>
              </a:rPr>
              <a:t>Bydd rhaid i’r plant wrando yn ofalus ar y ffeil sain fel eu bod nhw’n gallu rhoi’r lluniau ar fap y Stryd Fawr yn gywir:</a:t>
            </a:r>
          </a:p>
          <a:p>
            <a:pPr>
              <a:lnSpc>
                <a:spcPct val="115000"/>
              </a:lnSpc>
              <a:spcAft>
                <a:spcPts val="800"/>
              </a:spcAft>
            </a:pPr>
            <a:endParaRPr lang="cy-GB" sz="2400" dirty="0">
              <a:latin typeface="Comic Sans MS" panose="030F0702030302020204" pitchFamily="66" charset="0"/>
              <a:ea typeface="Aptos" panose="020B0004020202020204" pitchFamily="34" charset="0"/>
              <a:cs typeface="Arial" panose="020B0604020202020204" pitchFamily="34" charset="0"/>
            </a:endParaRPr>
          </a:p>
          <a:p>
            <a:pPr>
              <a:lnSpc>
                <a:spcPct val="115000"/>
              </a:lnSpc>
              <a:spcAft>
                <a:spcPts val="800"/>
              </a:spcAft>
            </a:pPr>
            <a:endParaRPr lang="cy-GB" sz="2400" dirty="0">
              <a:effectLst/>
              <a:latin typeface="Comic Sans MS" panose="030F0702030302020204" pitchFamily="66" charset="0"/>
              <a:ea typeface="Aptos" panose="020B0004020202020204" pitchFamily="34" charset="0"/>
              <a:cs typeface="Arial" panose="020B0604020202020204" pitchFamily="34" charset="0"/>
            </a:endParaRPr>
          </a:p>
          <a:p>
            <a:pPr>
              <a:lnSpc>
                <a:spcPct val="115000"/>
              </a:lnSpc>
              <a:spcAft>
                <a:spcPts val="800"/>
              </a:spcAft>
            </a:pPr>
            <a:endParaRPr lang="cy-GB" sz="2000" dirty="0">
              <a:latin typeface="Comic Sans MS" panose="030F0702030302020204" pitchFamily="66" charset="0"/>
              <a:ea typeface="Aptos" panose="020B0004020202020204" pitchFamily="34" charset="0"/>
              <a:cs typeface="Arial" panose="020B0604020202020204" pitchFamily="34" charset="0"/>
            </a:endParaRPr>
          </a:p>
          <a:p>
            <a:pPr>
              <a:lnSpc>
                <a:spcPct val="115000"/>
              </a:lnSpc>
              <a:spcAft>
                <a:spcPts val="800"/>
              </a:spcAft>
            </a:pPr>
            <a:endParaRPr lang="cy-GB" sz="2400" dirty="0">
              <a:effectLst/>
              <a:latin typeface="Comic Sans MS" panose="030F0702030302020204" pitchFamily="66" charset="0"/>
              <a:ea typeface="Aptos" panose="020B0004020202020204" pitchFamily="34" charset="0"/>
              <a:cs typeface="Arial" panose="020B0604020202020204" pitchFamily="34" charset="0"/>
            </a:endParaRPr>
          </a:p>
          <a:p>
            <a:pPr>
              <a:lnSpc>
                <a:spcPct val="115000"/>
              </a:lnSpc>
              <a:spcAft>
                <a:spcPts val="800"/>
              </a:spcAft>
            </a:pPr>
            <a:endParaRPr lang="cy-GB" sz="200" dirty="0">
              <a:effectLst/>
              <a:latin typeface="Comic Sans MS" panose="030F0702030302020204" pitchFamily="66" charset="0"/>
              <a:ea typeface="Aptos" panose="020B0004020202020204" pitchFamily="34" charset="0"/>
              <a:cs typeface="Arial" panose="020B0604020202020204" pitchFamily="34" charset="0"/>
            </a:endParaRPr>
          </a:p>
        </p:txBody>
      </p:sp>
      <p:pic>
        <p:nvPicPr>
          <p:cNvPr id="8" name="Picture 7" descr="A house with glasses and a picture of a mirror&#10;&#10;AI-generated content may be incorrect.">
            <a:extLst>
              <a:ext uri="{FF2B5EF4-FFF2-40B4-BE49-F238E27FC236}">
                <a16:creationId xmlns:a16="http://schemas.microsoft.com/office/drawing/2014/main" id="{BC9CE9FD-85AA-2E9C-0AA3-D1AC02B8172B}"/>
              </a:ext>
            </a:extLst>
          </p:cNvPr>
          <p:cNvPicPr>
            <a:picLocks noChangeAspect="1"/>
          </p:cNvPicPr>
          <p:nvPr/>
        </p:nvPicPr>
        <p:blipFill>
          <a:blip r:embed="rId5">
            <a:extLst>
              <a:ext uri="{28A0092B-C50C-407E-A947-70E740481C1C}">
                <a14:useLocalDpi xmlns:a14="http://schemas.microsoft.com/office/drawing/2010/main" val="0"/>
              </a:ext>
            </a:extLst>
          </a:blip>
          <a:srcRect l="2755" r="3180"/>
          <a:stretch/>
        </p:blipFill>
        <p:spPr>
          <a:xfrm rot="20740081">
            <a:off x="326350" y="5799633"/>
            <a:ext cx="910591" cy="811530"/>
          </a:xfrm>
          <a:prstGeom prst="rect">
            <a:avLst/>
          </a:prstGeom>
          <a:ln>
            <a:noFill/>
          </a:ln>
          <a:effectLst>
            <a:outerShdw blurRad="190500" algn="tl" rotWithShape="0">
              <a:srgbClr val="000000">
                <a:alpha val="70000"/>
              </a:srgbClr>
            </a:outerShdw>
          </a:effectLst>
        </p:spPr>
      </p:pic>
      <p:pic>
        <p:nvPicPr>
          <p:cNvPr id="10" name="Picture 9" descr="A drawing of a house with clothes from a swinger&#10;&#10;AI-generated content may be incorrect.">
            <a:extLst>
              <a:ext uri="{FF2B5EF4-FFF2-40B4-BE49-F238E27FC236}">
                <a16:creationId xmlns:a16="http://schemas.microsoft.com/office/drawing/2014/main" id="{61BB653D-F96F-2040-11B4-6859BA66E05A}"/>
              </a:ext>
            </a:extLst>
          </p:cNvPr>
          <p:cNvPicPr>
            <a:picLocks noChangeAspect="1"/>
          </p:cNvPicPr>
          <p:nvPr/>
        </p:nvPicPr>
        <p:blipFill>
          <a:blip r:embed="rId6">
            <a:extLst>
              <a:ext uri="{28A0092B-C50C-407E-A947-70E740481C1C}">
                <a14:useLocalDpi xmlns:a14="http://schemas.microsoft.com/office/drawing/2010/main" val="0"/>
              </a:ext>
            </a:extLst>
          </a:blip>
          <a:srcRect l="5363" r="7028"/>
          <a:stretch/>
        </p:blipFill>
        <p:spPr>
          <a:xfrm rot="21075117">
            <a:off x="1586024" y="5570961"/>
            <a:ext cx="959658" cy="716985"/>
          </a:xfrm>
          <a:prstGeom prst="rect">
            <a:avLst/>
          </a:prstGeom>
          <a:ln>
            <a:noFill/>
          </a:ln>
          <a:effectLst>
            <a:outerShdw blurRad="190500" algn="tl" rotWithShape="0">
              <a:srgbClr val="000000">
                <a:alpha val="70000"/>
              </a:srgbClr>
            </a:outerShdw>
          </a:effectLst>
        </p:spPr>
      </p:pic>
      <p:pic>
        <p:nvPicPr>
          <p:cNvPr id="12" name="Picture 11" descr="A police hat and handcuffs in a house&#10;&#10;AI-generated content may be incorrect.">
            <a:extLst>
              <a:ext uri="{FF2B5EF4-FFF2-40B4-BE49-F238E27FC236}">
                <a16:creationId xmlns:a16="http://schemas.microsoft.com/office/drawing/2014/main" id="{1930E2D4-FFC0-8E02-D4A3-6279B2C4F6C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21262642">
            <a:off x="2810405" y="5452909"/>
            <a:ext cx="876300" cy="788670"/>
          </a:xfrm>
          <a:prstGeom prst="rect">
            <a:avLst/>
          </a:prstGeom>
          <a:ln>
            <a:noFill/>
          </a:ln>
          <a:effectLst>
            <a:outerShdw blurRad="190500" algn="tl" rotWithShape="0">
              <a:srgbClr val="000000">
                <a:alpha val="70000"/>
              </a:srgbClr>
            </a:outerShdw>
          </a:effectLst>
        </p:spPr>
      </p:pic>
      <p:pic>
        <p:nvPicPr>
          <p:cNvPr id="14" name="Picture 13" descr="A drawing of a person and a cross and mouth&#10;&#10;AI-generated content may be incorrect.">
            <a:extLst>
              <a:ext uri="{FF2B5EF4-FFF2-40B4-BE49-F238E27FC236}">
                <a16:creationId xmlns:a16="http://schemas.microsoft.com/office/drawing/2014/main" id="{AC639200-4F3E-C71F-E713-7299154FE46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51166">
            <a:off x="4019257" y="5444069"/>
            <a:ext cx="911225" cy="800100"/>
          </a:xfrm>
          <a:prstGeom prst="rect">
            <a:avLst/>
          </a:prstGeom>
          <a:ln>
            <a:noFill/>
          </a:ln>
          <a:effectLst>
            <a:outerShdw blurRad="190500" algn="tl" rotWithShape="0">
              <a:srgbClr val="000000">
                <a:alpha val="70000"/>
              </a:srgbClr>
            </a:outerShdw>
          </a:effectLst>
        </p:spPr>
      </p:pic>
      <p:pic>
        <p:nvPicPr>
          <p:cNvPr id="16" name="Picture 15" descr="A house with a plate of food and a fork and knife&#10;&#10;AI-generated content may be incorrect.">
            <a:extLst>
              <a:ext uri="{FF2B5EF4-FFF2-40B4-BE49-F238E27FC236}">
                <a16:creationId xmlns:a16="http://schemas.microsoft.com/office/drawing/2014/main" id="{9FBE3BCF-BA42-D51D-327D-B8A4269CB36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554716">
            <a:off x="5229223" y="5578441"/>
            <a:ext cx="910591" cy="762355"/>
          </a:xfrm>
          <a:prstGeom prst="rect">
            <a:avLst/>
          </a:prstGeom>
          <a:ln>
            <a:noFill/>
          </a:ln>
          <a:effectLst>
            <a:outerShdw blurRad="190500" algn="tl" rotWithShape="0">
              <a:srgbClr val="000000">
                <a:alpha val="70000"/>
              </a:srgbClr>
            </a:outerShdw>
          </a:effectLst>
        </p:spPr>
      </p:pic>
      <p:pic>
        <p:nvPicPr>
          <p:cNvPr id="18" name="Picture 17" descr="A house with a bottle of liquid pouring out of it&#10;&#10;AI-generated content may be incorrect.">
            <a:extLst>
              <a:ext uri="{FF2B5EF4-FFF2-40B4-BE49-F238E27FC236}">
                <a16:creationId xmlns:a16="http://schemas.microsoft.com/office/drawing/2014/main" id="{4EC137F4-1BF7-F244-586B-6371B7FD40FB}"/>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1057204">
            <a:off x="6456564" y="5844346"/>
            <a:ext cx="808840" cy="762355"/>
          </a:xfrm>
          <a:prstGeom prst="rect">
            <a:avLst/>
          </a:prstGeom>
          <a:ln>
            <a:noFill/>
          </a:ln>
          <a:effectLst>
            <a:outerShdw blurRad="190500" algn="tl" rotWithShape="0">
              <a:srgbClr val="000000">
                <a:alpha val="70000"/>
              </a:srgbClr>
            </a:outerShdw>
          </a:effectLst>
        </p:spPr>
      </p:pic>
      <p:sp>
        <p:nvSpPr>
          <p:cNvPr id="19" name="Rectangle 18">
            <a:extLst>
              <a:ext uri="{FF2B5EF4-FFF2-40B4-BE49-F238E27FC236}">
                <a16:creationId xmlns:a16="http://schemas.microsoft.com/office/drawing/2014/main" id="{348C13BB-E488-F3C5-6085-89B124257394}"/>
              </a:ext>
            </a:extLst>
          </p:cNvPr>
          <p:cNvSpPr/>
          <p:nvPr/>
        </p:nvSpPr>
        <p:spPr>
          <a:xfrm>
            <a:off x="0" y="0"/>
            <a:ext cx="2480310" cy="354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000" b="1" dirty="0">
                <a:effectLst/>
                <a:latin typeface="Comic Sans MS" panose="030F0702030302020204" pitchFamily="66" charset="0"/>
                <a:ea typeface="Aptos" panose="020B0004020202020204" pitchFamily="34" charset="0"/>
                <a:cs typeface="Arial" panose="020B0604020202020204" pitchFamily="34" charset="0"/>
              </a:rPr>
              <a:t>Ieithoedd, Llythrennedd a </a:t>
            </a:r>
            <a:r>
              <a:rPr lang="cy-GB" sz="1000" b="1" dirty="0" err="1">
                <a:effectLst/>
                <a:latin typeface="Comic Sans MS" panose="030F0702030302020204" pitchFamily="66" charset="0"/>
                <a:ea typeface="Aptos" panose="020B0004020202020204" pitchFamily="34" charset="0"/>
                <a:cs typeface="Arial" panose="020B0604020202020204" pitchFamily="34" charset="0"/>
              </a:rPr>
              <a:t>Chyfarthrebu</a:t>
            </a:r>
            <a:r>
              <a:rPr lang="cy-GB" sz="1000" b="1" dirty="0">
                <a:effectLst/>
                <a:latin typeface="Comic Sans MS" panose="030F0702030302020204" pitchFamily="66" charset="0"/>
                <a:ea typeface="Aptos" panose="020B0004020202020204" pitchFamily="34" charset="0"/>
                <a:cs typeface="Arial" panose="020B0604020202020204" pitchFamily="34" charset="0"/>
              </a:rPr>
              <a:t> </a:t>
            </a:r>
            <a:endParaRPr lang="cy-GB" sz="1000" b="1" dirty="0">
              <a:latin typeface="Comic Sans MS" panose="030F0702030302020204" pitchFamily="66" charset="0"/>
            </a:endParaRPr>
          </a:p>
        </p:txBody>
      </p:sp>
      <p:pic>
        <p:nvPicPr>
          <p:cNvPr id="3" name="ail recordio stryd fawr">
            <a:hlinkClick r:id="" action="ppaction://media"/>
            <a:extLst>
              <a:ext uri="{FF2B5EF4-FFF2-40B4-BE49-F238E27FC236}">
                <a16:creationId xmlns:a16="http://schemas.microsoft.com/office/drawing/2014/main" id="{54EA58BD-3FA5-F804-FD7B-07A315D26D7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8718131" y="3048206"/>
            <a:ext cx="2040618" cy="2040618"/>
          </a:xfrm>
          <a:prstGeom prst="rect">
            <a:avLst/>
          </a:prstGeom>
        </p:spPr>
      </p:pic>
    </p:spTree>
    <p:extLst>
      <p:ext uri="{BB962C8B-B14F-4D97-AF65-F5344CB8AC3E}">
        <p14:creationId xmlns:p14="http://schemas.microsoft.com/office/powerpoint/2010/main" val="1467875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09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C2A3C5DF-5532-31A9-0BE0-D62B04CCBD0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ABEFD630-4BD7-1E6E-D30D-98521C7A7573}"/>
              </a:ext>
            </a:extLst>
          </p:cNvPr>
          <p:cNvSpPr txBox="1"/>
          <p:nvPr/>
        </p:nvSpPr>
        <p:spPr>
          <a:xfrm>
            <a:off x="2651840" y="146762"/>
            <a:ext cx="7578010" cy="461665"/>
          </a:xfrm>
          <a:prstGeom prst="rect">
            <a:avLst/>
          </a:prstGeom>
          <a:noFill/>
        </p:spPr>
        <p:txBody>
          <a:bodyPr wrap="square" rtlCol="0">
            <a:spAutoFit/>
          </a:bodyPr>
          <a:lstStyle/>
          <a:p>
            <a:pPr algn="ctr"/>
            <a:r>
              <a:rPr lang="cy-GB" sz="2400" u="sng" dirty="0">
                <a:solidFill>
                  <a:srgbClr val="111111"/>
                </a:solidFill>
                <a:latin typeface="Comic Sans MS" panose="030F0702030302020204" pitchFamily="66" charset="0"/>
              </a:rPr>
              <a:t>Datblygu Geirfa Newydd: Atebion Y Dasg Wrando</a:t>
            </a:r>
            <a:endParaRPr lang="cy-GB" sz="2400" u="sng" dirty="0">
              <a:latin typeface="Comic Sans MS" panose="030F0702030302020204" pitchFamily="66" charset="0"/>
            </a:endParaRPr>
          </a:p>
        </p:txBody>
      </p:sp>
      <p:sp>
        <p:nvSpPr>
          <p:cNvPr id="5" name="TextBox 4">
            <a:extLst>
              <a:ext uri="{FF2B5EF4-FFF2-40B4-BE49-F238E27FC236}">
                <a16:creationId xmlns:a16="http://schemas.microsoft.com/office/drawing/2014/main" id="{C39F3C03-D330-2F5E-7B78-CAC9B084BEF0}"/>
              </a:ext>
            </a:extLst>
          </p:cNvPr>
          <p:cNvSpPr txBox="1"/>
          <p:nvPr/>
        </p:nvSpPr>
        <p:spPr>
          <a:xfrm>
            <a:off x="7543879" y="792479"/>
            <a:ext cx="4389121" cy="4530279"/>
          </a:xfrm>
          <a:prstGeom prst="rect">
            <a:avLst/>
          </a:prstGeom>
          <a:solidFill>
            <a:schemeClr val="bg1"/>
          </a:solidFill>
        </p:spPr>
        <p:txBody>
          <a:bodyPr wrap="square" rtlCol="0">
            <a:spAutoFit/>
          </a:bodyPr>
          <a:lstStyle/>
          <a:p>
            <a:pPr>
              <a:lnSpc>
                <a:spcPct val="115000"/>
              </a:lnSpc>
              <a:spcAft>
                <a:spcPts val="800"/>
              </a:spcAft>
            </a:pPr>
            <a:r>
              <a:rPr lang="en-GB" sz="1800" dirty="0" err="1">
                <a:effectLst/>
                <a:latin typeface="Comic Sans MS" panose="030F0702030302020204" pitchFamily="66" charset="0"/>
                <a:ea typeface="Aptos" panose="020B0004020202020204" pitchFamily="34" charset="0"/>
                <a:cs typeface="Arial" panose="020B0604020202020204" pitchFamily="34" charset="0"/>
              </a:rPr>
              <a:t>Dyma</a:t>
            </a:r>
            <a:r>
              <a:rPr lang="en-GB" sz="1800" dirty="0">
                <a:effectLst/>
                <a:latin typeface="Comic Sans MS" panose="030F0702030302020204" pitchFamily="66" charset="0"/>
                <a:ea typeface="Aptos" panose="020B0004020202020204" pitchFamily="34" charset="0"/>
                <a:cs typeface="Arial" panose="020B0604020202020204" pitchFamily="34" charset="0"/>
              </a:rPr>
              <a:t> </a:t>
            </a:r>
            <a:r>
              <a:rPr lang="en-GB" sz="1800" dirty="0" err="1">
                <a:effectLst/>
                <a:latin typeface="Comic Sans MS" panose="030F0702030302020204" pitchFamily="66" charset="0"/>
                <a:ea typeface="Aptos" panose="020B0004020202020204" pitchFamily="34" charset="0"/>
                <a:cs typeface="Arial" panose="020B0604020202020204" pitchFamily="34" charset="0"/>
              </a:rPr>
              <a:t>atebion</a:t>
            </a:r>
            <a:r>
              <a:rPr lang="en-GB" sz="1800" dirty="0">
                <a:effectLst/>
                <a:latin typeface="Comic Sans MS" panose="030F0702030302020204" pitchFamily="66" charset="0"/>
                <a:ea typeface="Aptos" panose="020B0004020202020204" pitchFamily="34" charset="0"/>
                <a:cs typeface="Arial" panose="020B0604020202020204" pitchFamily="34" charset="0"/>
              </a:rPr>
              <a:t> y </a:t>
            </a:r>
            <a:r>
              <a:rPr lang="en-GB" sz="1800" dirty="0" err="1">
                <a:effectLst/>
                <a:latin typeface="Comic Sans MS" panose="030F0702030302020204" pitchFamily="66" charset="0"/>
                <a:ea typeface="Aptos" panose="020B0004020202020204" pitchFamily="34" charset="0"/>
                <a:cs typeface="Arial" panose="020B0604020202020204" pitchFamily="34" charset="0"/>
              </a:rPr>
              <a:t>dasg</a:t>
            </a:r>
            <a:r>
              <a:rPr lang="en-GB" sz="1800" dirty="0">
                <a:effectLst/>
                <a:latin typeface="Comic Sans MS" panose="030F0702030302020204" pitchFamily="66" charset="0"/>
                <a:ea typeface="Aptos" panose="020B0004020202020204" pitchFamily="34" charset="0"/>
                <a:cs typeface="Arial" panose="020B0604020202020204" pitchFamily="34" charset="0"/>
              </a:rPr>
              <a:t> </a:t>
            </a:r>
            <a:r>
              <a:rPr lang="en-GB" sz="1800" dirty="0" err="1">
                <a:effectLst/>
                <a:latin typeface="Comic Sans MS" panose="030F0702030302020204" pitchFamily="66" charset="0"/>
                <a:ea typeface="Aptos" panose="020B0004020202020204" pitchFamily="34" charset="0"/>
                <a:cs typeface="Arial" panose="020B0604020202020204" pitchFamily="34" charset="0"/>
              </a:rPr>
              <a:t>wrando</a:t>
            </a:r>
            <a:r>
              <a:rPr lang="en-GB" sz="1800" dirty="0">
                <a:effectLst/>
                <a:latin typeface="Comic Sans MS" panose="030F0702030302020204" pitchFamily="66" charset="0"/>
                <a:ea typeface="Aptos" panose="020B0004020202020204" pitchFamily="34" charset="0"/>
                <a:cs typeface="Arial" panose="020B0604020202020204" pitchFamily="34" charset="0"/>
              </a:rPr>
              <a:t>, </a:t>
            </a:r>
            <a:r>
              <a:rPr lang="en-GB" sz="1800" dirty="0" err="1">
                <a:effectLst/>
                <a:latin typeface="Comic Sans MS" panose="030F0702030302020204" pitchFamily="66" charset="0"/>
                <a:ea typeface="Aptos" panose="020B0004020202020204" pitchFamily="34" charset="0"/>
                <a:cs typeface="Arial" panose="020B0604020202020204" pitchFamily="34" charset="0"/>
              </a:rPr>
              <a:t>ond</a:t>
            </a:r>
            <a:r>
              <a:rPr lang="en-GB" sz="1800" dirty="0">
                <a:effectLst/>
                <a:latin typeface="Comic Sans MS" panose="030F0702030302020204" pitchFamily="66" charset="0"/>
                <a:ea typeface="Aptos" panose="020B0004020202020204" pitchFamily="34" charset="0"/>
                <a:cs typeface="Arial" panose="020B0604020202020204" pitchFamily="34" charset="0"/>
              </a:rPr>
              <a:t> </a:t>
            </a:r>
            <a:r>
              <a:rPr lang="en-GB" sz="1800" dirty="0" err="1">
                <a:effectLst/>
                <a:latin typeface="Comic Sans MS" panose="030F0702030302020204" pitchFamily="66" charset="0"/>
                <a:ea typeface="Aptos" panose="020B0004020202020204" pitchFamily="34" charset="0"/>
                <a:cs typeface="Arial" panose="020B0604020202020204" pitchFamily="34" charset="0"/>
              </a:rPr>
              <a:t>ar</a:t>
            </a:r>
            <a:r>
              <a:rPr lang="en-GB" sz="1800" dirty="0">
                <a:effectLst/>
                <a:latin typeface="Comic Sans MS" panose="030F0702030302020204" pitchFamily="66" charset="0"/>
                <a:ea typeface="Aptos" panose="020B0004020202020204" pitchFamily="34" charset="0"/>
                <a:cs typeface="Arial" panose="020B0604020202020204" pitchFamily="34" charset="0"/>
              </a:rPr>
              <a:t> </a:t>
            </a:r>
            <a:r>
              <a:rPr lang="en-GB" sz="1800" dirty="0" err="1">
                <a:effectLst/>
                <a:latin typeface="Comic Sans MS" panose="030F0702030302020204" pitchFamily="66" charset="0"/>
                <a:ea typeface="Aptos" panose="020B0004020202020204" pitchFamily="34" charset="0"/>
                <a:cs typeface="Arial" panose="020B0604020202020204" pitchFamily="34" charset="0"/>
              </a:rPr>
              <a:t>ôl</a:t>
            </a:r>
            <a:r>
              <a:rPr lang="en-GB" sz="1800" dirty="0">
                <a:effectLst/>
                <a:latin typeface="Comic Sans MS" panose="030F0702030302020204" pitchFamily="66" charset="0"/>
                <a:ea typeface="Aptos" panose="020B0004020202020204" pitchFamily="34" charset="0"/>
                <a:cs typeface="Arial" panose="020B0604020202020204" pitchFamily="34" charset="0"/>
              </a:rPr>
              <a:t> </a:t>
            </a:r>
            <a:r>
              <a:rPr lang="en-GB" sz="1800" dirty="0" err="1">
                <a:effectLst/>
                <a:latin typeface="Comic Sans MS" panose="030F0702030302020204" pitchFamily="66" charset="0"/>
                <a:ea typeface="Aptos" panose="020B0004020202020204" pitchFamily="34" charset="0"/>
                <a:cs typeface="Arial" panose="020B0604020202020204" pitchFamily="34" charset="0"/>
              </a:rPr>
              <a:t>iddyn</a:t>
            </a:r>
            <a:r>
              <a:rPr lang="en-GB" sz="1800" dirty="0">
                <a:effectLst/>
                <a:latin typeface="Comic Sans MS" panose="030F0702030302020204" pitchFamily="66" charset="0"/>
                <a:ea typeface="Aptos" panose="020B0004020202020204" pitchFamily="34" charset="0"/>
                <a:cs typeface="Arial" panose="020B0604020202020204" pitchFamily="34" charset="0"/>
              </a:rPr>
              <a:t> </a:t>
            </a:r>
            <a:r>
              <a:rPr lang="en-GB" sz="1800" dirty="0" err="1">
                <a:effectLst/>
                <a:latin typeface="Comic Sans MS" panose="030F0702030302020204" pitchFamily="66" charset="0"/>
                <a:ea typeface="Aptos" panose="020B0004020202020204" pitchFamily="34" charset="0"/>
                <a:cs typeface="Arial" panose="020B0604020202020204" pitchFamily="34" charset="0"/>
              </a:rPr>
              <a:t>nhw</a:t>
            </a:r>
            <a:r>
              <a:rPr lang="en-GB" sz="1800" dirty="0">
                <a:effectLst/>
                <a:latin typeface="Comic Sans MS" panose="030F0702030302020204" pitchFamily="66" charset="0"/>
                <a:ea typeface="Aptos" panose="020B0004020202020204" pitchFamily="34" charset="0"/>
                <a:cs typeface="Arial" panose="020B0604020202020204" pitchFamily="34" charset="0"/>
              </a:rPr>
              <a:t> </a:t>
            </a:r>
            <a:r>
              <a:rPr lang="en-GB" sz="1800" dirty="0" err="1">
                <a:effectLst/>
                <a:latin typeface="Comic Sans MS" panose="030F0702030302020204" pitchFamily="66" charset="0"/>
                <a:ea typeface="Aptos" panose="020B0004020202020204" pitchFamily="34" charset="0"/>
                <a:cs typeface="Arial" panose="020B0604020202020204" pitchFamily="34" charset="0"/>
              </a:rPr>
              <a:t>wneud</a:t>
            </a:r>
            <a:r>
              <a:rPr lang="en-GB" sz="1800" dirty="0">
                <a:effectLst/>
                <a:latin typeface="Comic Sans MS" panose="030F0702030302020204" pitchFamily="66" charset="0"/>
                <a:ea typeface="Aptos" panose="020B0004020202020204" pitchFamily="34" charset="0"/>
                <a:cs typeface="Arial" panose="020B0604020202020204" pitchFamily="34" charset="0"/>
              </a:rPr>
              <a:t> y </a:t>
            </a:r>
            <a:r>
              <a:rPr lang="en-GB" sz="1800" dirty="0" err="1">
                <a:effectLst/>
                <a:latin typeface="Comic Sans MS" panose="030F0702030302020204" pitchFamily="66" charset="0"/>
                <a:ea typeface="Aptos" panose="020B0004020202020204" pitchFamily="34" charset="0"/>
                <a:cs typeface="Arial" panose="020B0604020202020204" pitchFamily="34" charset="0"/>
              </a:rPr>
              <a:t>dasg</a:t>
            </a:r>
            <a:r>
              <a:rPr lang="en-GB" sz="1800" dirty="0">
                <a:effectLst/>
                <a:latin typeface="Comic Sans MS" panose="030F0702030302020204" pitchFamily="66" charset="0"/>
                <a:ea typeface="Aptos" panose="020B0004020202020204" pitchFamily="34" charset="0"/>
                <a:cs typeface="Arial" panose="020B0604020202020204" pitchFamily="34" charset="0"/>
              </a:rPr>
              <a:t>, </a:t>
            </a:r>
            <a:r>
              <a:rPr lang="en-GB" sz="1800" dirty="0" err="1">
                <a:effectLst/>
                <a:latin typeface="Comic Sans MS" panose="030F0702030302020204" pitchFamily="66" charset="0"/>
                <a:ea typeface="Aptos" panose="020B0004020202020204" pitchFamily="34" charset="0"/>
                <a:cs typeface="Arial" panose="020B0604020202020204" pitchFamily="34" charset="0"/>
              </a:rPr>
              <a:t>gallai’r</a:t>
            </a:r>
            <a:r>
              <a:rPr lang="en-GB" sz="1800" dirty="0">
                <a:effectLst/>
                <a:latin typeface="Comic Sans MS" panose="030F0702030302020204" pitchFamily="66" charset="0"/>
                <a:ea typeface="Aptos" panose="020B0004020202020204" pitchFamily="34" charset="0"/>
                <a:cs typeface="Arial" panose="020B0604020202020204" pitchFamily="34" charset="0"/>
              </a:rPr>
              <a:t> plant </a:t>
            </a:r>
            <a:r>
              <a:rPr lang="en-GB" sz="1800" dirty="0" err="1">
                <a:effectLst/>
                <a:latin typeface="Comic Sans MS" panose="030F0702030302020204" pitchFamily="66" charset="0"/>
                <a:ea typeface="Aptos" panose="020B0004020202020204" pitchFamily="34" charset="0"/>
                <a:cs typeface="Arial" panose="020B0604020202020204" pitchFamily="34" charset="0"/>
              </a:rPr>
              <a:t>ddefnyddio</a:t>
            </a:r>
            <a:r>
              <a:rPr lang="en-GB" dirty="0" err="1">
                <a:latin typeface="Comic Sans MS" panose="030F0702030302020204" pitchFamily="66" charset="0"/>
                <a:ea typeface="Aptos" panose="020B0004020202020204" pitchFamily="34" charset="0"/>
                <a:cs typeface="Arial" panose="020B0604020202020204" pitchFamily="34" charset="0"/>
              </a:rPr>
              <a:t>’r</a:t>
            </a:r>
            <a:r>
              <a:rPr lang="en-GB" dirty="0">
                <a:latin typeface="Comic Sans MS" panose="030F0702030302020204" pitchFamily="66" charset="0"/>
                <a:ea typeface="Aptos" panose="020B0004020202020204" pitchFamily="34" charset="0"/>
                <a:cs typeface="Arial" panose="020B0604020202020204" pitchFamily="34" charset="0"/>
              </a:rPr>
              <a:t> un </a:t>
            </a:r>
            <a:r>
              <a:rPr lang="en-GB" dirty="0" err="1">
                <a:latin typeface="Comic Sans MS" panose="030F0702030302020204" pitchFamily="66" charset="0"/>
                <a:ea typeface="Aptos" panose="020B0004020202020204" pitchFamily="34" charset="0"/>
                <a:cs typeface="Arial" panose="020B0604020202020204" pitchFamily="34" charset="0"/>
              </a:rPr>
              <a:t>adnoddau</a:t>
            </a:r>
            <a:r>
              <a:rPr lang="en-GB" dirty="0">
                <a:latin typeface="Comic Sans MS" panose="030F0702030302020204" pitchFamily="66" charset="0"/>
                <a:ea typeface="Aptos" panose="020B0004020202020204" pitchFamily="34" charset="0"/>
                <a:cs typeface="Arial" panose="020B0604020202020204" pitchFamily="34" charset="0"/>
              </a:rPr>
              <a:t> i </a:t>
            </a:r>
            <a:r>
              <a:rPr lang="en-GB" dirty="0" err="1">
                <a:latin typeface="Comic Sans MS" panose="030F0702030302020204" pitchFamily="66" charset="0"/>
                <a:ea typeface="Aptos" panose="020B0004020202020204" pitchFamily="34" charset="0"/>
                <a:cs typeface="Arial" panose="020B0604020202020204" pitchFamily="34" charset="0"/>
              </a:rPr>
              <a:t>barhau</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ymarfer</a:t>
            </a:r>
            <a:r>
              <a:rPr lang="en-GB" dirty="0">
                <a:latin typeface="Comic Sans MS" panose="030F0702030302020204" pitchFamily="66" charset="0"/>
                <a:ea typeface="Aptos" panose="020B0004020202020204" pitchFamily="34" charset="0"/>
                <a:cs typeface="Arial" panose="020B0604020202020204" pitchFamily="34" charset="0"/>
              </a:rPr>
              <a:t> yr </a:t>
            </a:r>
            <a:r>
              <a:rPr lang="en-GB" dirty="0" err="1">
                <a:latin typeface="Comic Sans MS" panose="030F0702030302020204" pitchFamily="66" charset="0"/>
                <a:ea typeface="Aptos" panose="020B0004020202020204" pitchFamily="34" charset="0"/>
                <a:cs typeface="Arial" panose="020B0604020202020204" pitchFamily="34" charset="0"/>
              </a:rPr>
              <a:t>eirfa</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newydd</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mewn</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brawddegau</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Gallai</a:t>
            </a:r>
            <a:r>
              <a:rPr lang="en-GB" dirty="0">
                <a:latin typeface="Comic Sans MS" panose="030F0702030302020204" pitchFamily="66" charset="0"/>
                <a:ea typeface="Aptos" panose="020B0004020202020204" pitchFamily="34" charset="0"/>
                <a:cs typeface="Arial" panose="020B0604020202020204" pitchFamily="34" charset="0"/>
              </a:rPr>
              <a:t> un </a:t>
            </a:r>
            <a:r>
              <a:rPr lang="en-GB" dirty="0" err="1">
                <a:latin typeface="Comic Sans MS" panose="030F0702030302020204" pitchFamily="66" charset="0"/>
                <a:ea typeface="Aptos" panose="020B0004020202020204" pitchFamily="34" charset="0"/>
                <a:cs typeface="Arial" panose="020B0604020202020204" pitchFamily="34" charset="0"/>
              </a:rPr>
              <a:t>plentyn</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drefnu’r</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lluniau</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ar</a:t>
            </a:r>
            <a:r>
              <a:rPr lang="en-GB" dirty="0">
                <a:latin typeface="Comic Sans MS" panose="030F0702030302020204" pitchFamily="66" charset="0"/>
                <a:ea typeface="Aptos" panose="020B0004020202020204" pitchFamily="34" charset="0"/>
                <a:cs typeface="Arial" panose="020B0604020202020204" pitchFamily="34" charset="0"/>
              </a:rPr>
              <a:t> fap </a:t>
            </a:r>
            <a:r>
              <a:rPr lang="en-GB" dirty="0" err="1">
                <a:latin typeface="Comic Sans MS" panose="030F0702030302020204" pitchFamily="66" charset="0"/>
                <a:ea typeface="Aptos" panose="020B0004020202020204" pitchFamily="34" charset="0"/>
                <a:cs typeface="Arial" panose="020B0604020202020204" pitchFamily="34" charset="0"/>
              </a:rPr>
              <a:t>gwag</a:t>
            </a:r>
            <a:r>
              <a:rPr lang="en-GB" dirty="0">
                <a:latin typeface="Comic Sans MS" panose="030F0702030302020204" pitchFamily="66" charset="0"/>
                <a:ea typeface="Aptos" panose="020B0004020202020204" pitchFamily="34" charset="0"/>
                <a:cs typeface="Arial" panose="020B0604020202020204" pitchFamily="34" charset="0"/>
              </a:rPr>
              <a:t>, ac </a:t>
            </a:r>
            <a:r>
              <a:rPr lang="en-GB" dirty="0" err="1">
                <a:latin typeface="Comic Sans MS" panose="030F0702030302020204" pitchFamily="66" charset="0"/>
                <a:ea typeface="Aptos" panose="020B0004020202020204" pitchFamily="34" charset="0"/>
                <a:cs typeface="Arial" panose="020B0604020202020204" pitchFamily="34" charset="0"/>
              </a:rPr>
              <a:t>wedyn</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gallai</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fe</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ddweud</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brawddegau</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sy’n</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disgrifio’r</a:t>
            </a:r>
            <a:r>
              <a:rPr lang="en-GB" dirty="0">
                <a:latin typeface="Comic Sans MS" panose="030F0702030302020204" pitchFamily="66" charset="0"/>
                <a:ea typeface="Aptos" panose="020B0004020202020204" pitchFamily="34" charset="0"/>
                <a:cs typeface="Arial" panose="020B0604020202020204" pitchFamily="34" charset="0"/>
              </a:rPr>
              <a:t> map </a:t>
            </a:r>
            <a:r>
              <a:rPr lang="en-GB" dirty="0" err="1">
                <a:latin typeface="Comic Sans MS" panose="030F0702030302020204" pitchFamily="66" charset="0"/>
                <a:ea typeface="Aptos" panose="020B0004020202020204" pitchFamily="34" charset="0"/>
                <a:cs typeface="Arial" panose="020B0604020202020204" pitchFamily="34" charset="0"/>
              </a:rPr>
              <a:t>newydd</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wrth</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ei</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bartner</a:t>
            </a:r>
            <a:r>
              <a:rPr lang="en-GB" dirty="0">
                <a:latin typeface="Comic Sans MS" panose="030F0702030302020204" pitchFamily="66" charset="0"/>
                <a:ea typeface="Aptos" panose="020B0004020202020204" pitchFamily="34" charset="0"/>
                <a:cs typeface="Arial" panose="020B0604020202020204" pitchFamily="34" charset="0"/>
              </a:rPr>
              <a:t> e. </a:t>
            </a:r>
            <a:r>
              <a:rPr lang="en-GB" dirty="0" err="1">
                <a:latin typeface="Comic Sans MS" panose="030F0702030302020204" pitchFamily="66" charset="0"/>
                <a:ea typeface="Aptos" panose="020B0004020202020204" pitchFamily="34" charset="0"/>
                <a:cs typeface="Arial" panose="020B0604020202020204" pitchFamily="34" charset="0"/>
              </a:rPr>
              <a:t>Yna</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basai’r</a:t>
            </a:r>
            <a:r>
              <a:rPr lang="en-GB" dirty="0">
                <a:latin typeface="Comic Sans MS" panose="030F0702030302020204" pitchFamily="66" charset="0"/>
                <a:ea typeface="Aptos" panose="020B0004020202020204" pitchFamily="34" charset="0"/>
                <a:cs typeface="Arial" panose="020B0604020202020204" pitchFamily="34" charset="0"/>
              </a:rPr>
              <a:t> partner </a:t>
            </a:r>
            <a:r>
              <a:rPr lang="en-GB" dirty="0" err="1">
                <a:latin typeface="Comic Sans MS" panose="030F0702030302020204" pitchFamily="66" charset="0"/>
                <a:ea typeface="Aptos" panose="020B0004020202020204" pitchFamily="34" charset="0"/>
                <a:cs typeface="Arial" panose="020B0604020202020204" pitchFamily="34" charset="0"/>
              </a:rPr>
              <a:t>yn</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rhoi</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mwy</a:t>
            </a:r>
            <a:r>
              <a:rPr lang="en-GB" dirty="0">
                <a:latin typeface="Comic Sans MS" panose="030F0702030302020204" pitchFamily="66" charset="0"/>
                <a:ea typeface="Aptos" panose="020B0004020202020204" pitchFamily="34" charset="0"/>
                <a:cs typeface="Arial" panose="020B0604020202020204" pitchFamily="34" charset="0"/>
              </a:rPr>
              <a:t> o </a:t>
            </a:r>
            <a:r>
              <a:rPr lang="en-GB" dirty="0" err="1">
                <a:latin typeface="Comic Sans MS" panose="030F0702030302020204" pitchFamily="66" charset="0"/>
                <a:ea typeface="Aptos" panose="020B0004020202020204" pitchFamily="34" charset="0"/>
                <a:cs typeface="Arial" panose="020B0604020202020204" pitchFamily="34" charset="0"/>
              </a:rPr>
              <a:t>luniau</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ar</a:t>
            </a:r>
            <a:r>
              <a:rPr lang="en-GB" dirty="0">
                <a:latin typeface="Comic Sans MS" panose="030F0702030302020204" pitchFamily="66" charset="0"/>
                <a:ea typeface="Aptos" panose="020B0004020202020204" pitchFamily="34" charset="0"/>
                <a:cs typeface="Arial" panose="020B0604020202020204" pitchFamily="34" charset="0"/>
              </a:rPr>
              <a:t> fap </a:t>
            </a:r>
            <a:r>
              <a:rPr lang="en-GB" dirty="0" err="1">
                <a:latin typeface="Comic Sans MS" panose="030F0702030302020204" pitchFamily="66" charset="0"/>
                <a:ea typeface="Aptos" panose="020B0004020202020204" pitchFamily="34" charset="0"/>
                <a:cs typeface="Arial" panose="020B0604020202020204" pitchFamily="34" charset="0"/>
              </a:rPr>
              <a:t>gwag</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arall</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i</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gyfateb</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i’r</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disgrifiad</a:t>
            </a:r>
            <a:r>
              <a:rPr lang="en-GB" dirty="0">
                <a:latin typeface="Comic Sans MS" panose="030F0702030302020204" pitchFamily="66" charset="0"/>
                <a:ea typeface="Aptos" panose="020B0004020202020204" pitchFamily="34" charset="0"/>
                <a:cs typeface="Arial" panose="020B0604020202020204" pitchFamily="34" charset="0"/>
              </a:rPr>
              <a:t>. Yn </a:t>
            </a:r>
            <a:r>
              <a:rPr lang="en-GB" dirty="0" err="1">
                <a:latin typeface="Comic Sans MS" panose="030F0702030302020204" pitchFamily="66" charset="0"/>
                <a:ea typeface="Aptos" panose="020B0004020202020204" pitchFamily="34" charset="0"/>
                <a:cs typeface="Arial" panose="020B0604020202020204" pitchFamily="34" charset="0"/>
              </a:rPr>
              <a:t>bwysig</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dylai’r</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athro</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egluro</a:t>
            </a:r>
            <a:r>
              <a:rPr lang="en-GB" dirty="0">
                <a:latin typeface="Comic Sans MS" panose="030F0702030302020204" pitchFamily="66" charset="0"/>
                <a:ea typeface="Aptos" panose="020B0004020202020204" pitchFamily="34" charset="0"/>
                <a:cs typeface="Arial" panose="020B0604020202020204" pitchFamily="34" charset="0"/>
              </a:rPr>
              <a:t> bod </a:t>
            </a:r>
            <a:r>
              <a:rPr lang="en-GB" dirty="0" err="1">
                <a:latin typeface="Comic Sans MS" panose="030F0702030302020204" pitchFamily="66" charset="0"/>
                <a:ea typeface="Aptos" panose="020B0004020202020204" pitchFamily="34" charset="0"/>
                <a:cs typeface="Arial" panose="020B0604020202020204" pitchFamily="34" charset="0"/>
              </a:rPr>
              <a:t>rhaid</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i’r</a:t>
            </a:r>
            <a:r>
              <a:rPr lang="en-GB" dirty="0">
                <a:latin typeface="Comic Sans MS" panose="030F0702030302020204" pitchFamily="66" charset="0"/>
                <a:ea typeface="Aptos" panose="020B0004020202020204" pitchFamily="34" charset="0"/>
                <a:cs typeface="Arial" panose="020B0604020202020204" pitchFamily="34" charset="0"/>
              </a:rPr>
              <a:t> plant </a:t>
            </a:r>
            <a:r>
              <a:rPr lang="en-GB" dirty="0" err="1">
                <a:latin typeface="Comic Sans MS" panose="030F0702030302020204" pitchFamily="66" charset="0"/>
                <a:ea typeface="Aptos" panose="020B0004020202020204" pitchFamily="34" charset="0"/>
                <a:cs typeface="Arial" panose="020B0604020202020204" pitchFamily="34" charset="0"/>
              </a:rPr>
              <a:t>ddim</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defnyddio</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yn</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cyn</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arddodiad</a:t>
            </a:r>
            <a:r>
              <a:rPr lang="en-GB" dirty="0">
                <a:latin typeface="Comic Sans MS" panose="030F0702030302020204" pitchFamily="66" charset="0"/>
                <a:ea typeface="Aptos" panose="020B0004020202020204" pitchFamily="34" charset="0"/>
                <a:cs typeface="Arial" panose="020B0604020202020204" pitchFamily="34" charset="0"/>
              </a:rPr>
              <a:t> – </a:t>
            </a:r>
            <a:r>
              <a:rPr lang="en-GB" dirty="0" err="1">
                <a:latin typeface="Comic Sans MS" panose="030F0702030302020204" pitchFamily="66" charset="0"/>
                <a:ea typeface="Aptos" panose="020B0004020202020204" pitchFamily="34" charset="0"/>
                <a:cs typeface="Arial" panose="020B0604020202020204" pitchFamily="34" charset="0"/>
              </a:rPr>
              <a:t>drilio’r</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patrwm</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fasai</a:t>
            </a:r>
            <a:r>
              <a:rPr lang="en-GB" dirty="0">
                <a:latin typeface="Comic Sans MS" panose="030F0702030302020204" pitchFamily="66" charset="0"/>
                <a:ea typeface="Aptos" panose="020B0004020202020204" pitchFamily="34" charset="0"/>
                <a:cs typeface="Arial" panose="020B0604020202020204" pitchFamily="34" charset="0"/>
              </a:rPr>
              <a:t> </a:t>
            </a:r>
            <a:r>
              <a:rPr lang="en-GB" dirty="0" err="1">
                <a:latin typeface="Comic Sans MS" panose="030F0702030302020204" pitchFamily="66" charset="0"/>
                <a:ea typeface="Aptos" panose="020B0004020202020204" pitchFamily="34" charset="0"/>
                <a:cs typeface="Arial" panose="020B0604020202020204" pitchFamily="34" charset="0"/>
              </a:rPr>
              <a:t>syniad</a:t>
            </a:r>
            <a:r>
              <a:rPr lang="en-GB" dirty="0">
                <a:latin typeface="Comic Sans MS" panose="030F0702030302020204" pitchFamily="66" charset="0"/>
                <a:ea typeface="Aptos" panose="020B0004020202020204" pitchFamily="34" charset="0"/>
                <a:cs typeface="Arial" panose="020B0604020202020204" pitchFamily="34" charset="0"/>
              </a:rPr>
              <a:t> da.</a:t>
            </a:r>
            <a:endParaRPr lang="cy-GB" sz="1800" dirty="0">
              <a:effectLst/>
              <a:latin typeface="Comic Sans MS" panose="030F0702030302020204" pitchFamily="66" charset="0"/>
              <a:ea typeface="Aptos" panose="020B0004020202020204" pitchFamily="34" charset="0"/>
              <a:cs typeface="Arial" panose="020B0604020202020204" pitchFamily="34" charset="0"/>
            </a:endParaRPr>
          </a:p>
        </p:txBody>
      </p:sp>
      <p:pic>
        <p:nvPicPr>
          <p:cNvPr id="6" name="Picture 5" descr="A group of houses with different colored objects&#10;&#10;AI-generated content may be incorrect.">
            <a:extLst>
              <a:ext uri="{FF2B5EF4-FFF2-40B4-BE49-F238E27FC236}">
                <a16:creationId xmlns:a16="http://schemas.microsoft.com/office/drawing/2014/main" id="{BDB27C74-597B-0CB8-CE4B-0660A4918D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8536" y="882109"/>
            <a:ext cx="7109460" cy="4351020"/>
          </a:xfrm>
          <a:prstGeom prst="rect">
            <a:avLst/>
          </a:prstGeom>
          <a:ln>
            <a:noFill/>
          </a:ln>
          <a:effectLst>
            <a:outerShdw blurRad="190500" algn="tl" rotWithShape="0">
              <a:srgbClr val="000000">
                <a:alpha val="70000"/>
              </a:srgbClr>
            </a:outerShdw>
          </a:effectLst>
        </p:spPr>
      </p:pic>
      <p:sp>
        <p:nvSpPr>
          <p:cNvPr id="7" name="Rectangle 6">
            <a:extLst>
              <a:ext uri="{FF2B5EF4-FFF2-40B4-BE49-F238E27FC236}">
                <a16:creationId xmlns:a16="http://schemas.microsoft.com/office/drawing/2014/main" id="{56C29942-9B0E-B4ED-12CF-FA2B5CC04AAE}"/>
              </a:ext>
            </a:extLst>
          </p:cNvPr>
          <p:cNvSpPr/>
          <p:nvPr/>
        </p:nvSpPr>
        <p:spPr>
          <a:xfrm>
            <a:off x="0" y="0"/>
            <a:ext cx="2480310" cy="354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000" b="1" dirty="0">
                <a:effectLst/>
                <a:latin typeface="Comic Sans MS" panose="030F0702030302020204" pitchFamily="66" charset="0"/>
                <a:ea typeface="Aptos" panose="020B0004020202020204" pitchFamily="34" charset="0"/>
                <a:cs typeface="Arial" panose="020B0604020202020204" pitchFamily="34" charset="0"/>
              </a:rPr>
              <a:t>Ieithoedd, Llythrennedd a </a:t>
            </a:r>
            <a:r>
              <a:rPr lang="cy-GB" sz="1000" b="1" dirty="0" err="1">
                <a:effectLst/>
                <a:latin typeface="Comic Sans MS" panose="030F0702030302020204" pitchFamily="66" charset="0"/>
                <a:ea typeface="Aptos" panose="020B0004020202020204" pitchFamily="34" charset="0"/>
                <a:cs typeface="Arial" panose="020B0604020202020204" pitchFamily="34" charset="0"/>
              </a:rPr>
              <a:t>Chyfarthrebu</a:t>
            </a:r>
            <a:r>
              <a:rPr lang="cy-GB" sz="1000" b="1" dirty="0">
                <a:effectLst/>
                <a:latin typeface="Comic Sans MS" panose="030F0702030302020204" pitchFamily="66" charset="0"/>
                <a:ea typeface="Aptos" panose="020B0004020202020204" pitchFamily="34" charset="0"/>
                <a:cs typeface="Arial" panose="020B0604020202020204" pitchFamily="34" charset="0"/>
              </a:rPr>
              <a:t> </a:t>
            </a:r>
            <a:endParaRPr lang="cy-GB" sz="1000" b="1" dirty="0">
              <a:latin typeface="Comic Sans MS" panose="030F0702030302020204" pitchFamily="66" charset="0"/>
            </a:endParaRPr>
          </a:p>
        </p:txBody>
      </p:sp>
    </p:spTree>
    <p:extLst>
      <p:ext uri="{BB962C8B-B14F-4D97-AF65-F5344CB8AC3E}">
        <p14:creationId xmlns:p14="http://schemas.microsoft.com/office/powerpoint/2010/main" val="19177896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389BCCA7-99B4-E064-294D-39C4DDC43A8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DF434D0-C47D-7596-9152-AAE266E83854}"/>
              </a:ext>
            </a:extLst>
          </p:cNvPr>
          <p:cNvSpPr txBox="1"/>
          <p:nvPr/>
        </p:nvSpPr>
        <p:spPr>
          <a:xfrm>
            <a:off x="2651840" y="146762"/>
            <a:ext cx="7086600" cy="461665"/>
          </a:xfrm>
          <a:prstGeom prst="rect">
            <a:avLst/>
          </a:prstGeom>
          <a:noFill/>
        </p:spPr>
        <p:txBody>
          <a:bodyPr wrap="square" rtlCol="0">
            <a:spAutoFit/>
          </a:bodyPr>
          <a:lstStyle/>
          <a:p>
            <a:pPr algn="ctr"/>
            <a:r>
              <a:rPr lang="cy-GB" sz="2400" u="sng" dirty="0">
                <a:solidFill>
                  <a:srgbClr val="111111"/>
                </a:solidFill>
                <a:latin typeface="Comic Sans MS" panose="030F0702030302020204" pitchFamily="66" charset="0"/>
              </a:rPr>
              <a:t>Tasg Wrando: Helfa Drysor</a:t>
            </a:r>
            <a:endParaRPr lang="cy-GB" sz="2400" u="sng" dirty="0">
              <a:latin typeface="Comic Sans MS" panose="030F0702030302020204" pitchFamily="66" charset="0"/>
            </a:endParaRPr>
          </a:p>
        </p:txBody>
      </p:sp>
      <p:sp>
        <p:nvSpPr>
          <p:cNvPr id="5" name="Rectangle 4">
            <a:extLst>
              <a:ext uri="{FF2B5EF4-FFF2-40B4-BE49-F238E27FC236}">
                <a16:creationId xmlns:a16="http://schemas.microsoft.com/office/drawing/2014/main" id="{17D0DFC9-19CB-22DD-1DDF-B1E7D033C477}"/>
              </a:ext>
            </a:extLst>
          </p:cNvPr>
          <p:cNvSpPr/>
          <p:nvPr/>
        </p:nvSpPr>
        <p:spPr>
          <a:xfrm>
            <a:off x="0" y="0"/>
            <a:ext cx="2480310" cy="354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100" b="1" dirty="0">
                <a:effectLst/>
                <a:latin typeface="Comic Sans MS" panose="030F0702030302020204" pitchFamily="66" charset="0"/>
                <a:ea typeface="Aptos" panose="020B0004020202020204" pitchFamily="34" charset="0"/>
                <a:cs typeface="Arial" panose="020B0604020202020204" pitchFamily="34" charset="0"/>
              </a:rPr>
              <a:t>Mathemateg a Rhifedd </a:t>
            </a:r>
            <a:endParaRPr lang="cy-GB" sz="1100" b="1" dirty="0">
              <a:latin typeface="Comic Sans MS" panose="030F0702030302020204" pitchFamily="66" charset="0"/>
            </a:endParaRPr>
          </a:p>
        </p:txBody>
      </p:sp>
      <p:sp>
        <p:nvSpPr>
          <p:cNvPr id="6" name="TextBox 5">
            <a:extLst>
              <a:ext uri="{FF2B5EF4-FFF2-40B4-BE49-F238E27FC236}">
                <a16:creationId xmlns:a16="http://schemas.microsoft.com/office/drawing/2014/main" id="{21829988-1C43-1280-4EF6-798ADD462D64}"/>
              </a:ext>
            </a:extLst>
          </p:cNvPr>
          <p:cNvSpPr txBox="1"/>
          <p:nvPr/>
        </p:nvSpPr>
        <p:spPr>
          <a:xfrm>
            <a:off x="289560" y="907027"/>
            <a:ext cx="11612880" cy="5043945"/>
          </a:xfrm>
          <a:prstGeom prst="rect">
            <a:avLst/>
          </a:prstGeom>
          <a:solidFill>
            <a:schemeClr val="bg1"/>
          </a:solidFill>
        </p:spPr>
        <p:txBody>
          <a:bodyPr wrap="square" rtlCol="0">
            <a:spAutoFit/>
          </a:bodyPr>
          <a:lstStyle/>
          <a:p>
            <a:r>
              <a:rPr lang="en-GB" sz="2000" dirty="0" err="1">
                <a:latin typeface="Comic Sans MS" panose="030F0702030302020204" pitchFamily="66" charset="0"/>
              </a:rPr>
              <a:t>Bydd</a:t>
            </a:r>
            <a:r>
              <a:rPr lang="en-GB" sz="2000" dirty="0">
                <a:latin typeface="Comic Sans MS" panose="030F0702030302020204" pitchFamily="66" charset="0"/>
              </a:rPr>
              <a:t> y plant </a:t>
            </a:r>
            <a:r>
              <a:rPr lang="en-GB" sz="2000" dirty="0" err="1">
                <a:latin typeface="Comic Sans MS" panose="030F0702030302020204" pitchFamily="66" charset="0"/>
              </a:rPr>
              <a:t>yn</a:t>
            </a:r>
            <a:r>
              <a:rPr lang="en-GB" sz="2000" dirty="0">
                <a:latin typeface="Comic Sans MS" panose="030F0702030302020204" pitchFamily="66" charset="0"/>
              </a:rPr>
              <a:t> </a:t>
            </a:r>
            <a:r>
              <a:rPr lang="en-GB" sz="2000" dirty="0" err="1">
                <a:latin typeface="Comic Sans MS" panose="030F0702030302020204" pitchFamily="66" charset="0"/>
              </a:rPr>
              <a:t>dwlu</a:t>
            </a:r>
            <a:r>
              <a:rPr lang="en-GB" sz="2000" dirty="0">
                <a:latin typeface="Comic Sans MS" panose="030F0702030302020204" pitchFamily="66" charset="0"/>
              </a:rPr>
              <a:t> </a:t>
            </a:r>
            <a:r>
              <a:rPr lang="en-GB" sz="2000" dirty="0" err="1">
                <a:latin typeface="Comic Sans MS" panose="030F0702030302020204" pitchFamily="66" charset="0"/>
              </a:rPr>
              <a:t>ar</a:t>
            </a:r>
            <a:r>
              <a:rPr lang="en-GB" sz="2000" dirty="0">
                <a:latin typeface="Comic Sans MS" panose="030F0702030302020204" pitchFamily="66" charset="0"/>
              </a:rPr>
              <a:t> y </a:t>
            </a:r>
            <a:r>
              <a:rPr lang="en-GB" sz="2000" dirty="0" err="1">
                <a:latin typeface="Comic Sans MS" panose="030F0702030302020204" pitchFamily="66" charset="0"/>
              </a:rPr>
              <a:t>gweithgaredd</a:t>
            </a:r>
            <a:r>
              <a:rPr lang="en-GB" sz="2000" dirty="0">
                <a:latin typeface="Comic Sans MS" panose="030F0702030302020204" pitchFamily="66" charset="0"/>
              </a:rPr>
              <a:t> </a:t>
            </a:r>
            <a:r>
              <a:rPr lang="en-GB" sz="2000" dirty="0" err="1">
                <a:latin typeface="Comic Sans MS" panose="030F0702030302020204" pitchFamily="66" charset="0"/>
              </a:rPr>
              <a:t>hwn</a:t>
            </a:r>
            <a:r>
              <a:rPr lang="en-GB" sz="2000" dirty="0">
                <a:latin typeface="Comic Sans MS" panose="030F0702030302020204" pitchFamily="66" charset="0"/>
              </a:rPr>
              <a:t>, </a:t>
            </a:r>
            <a:r>
              <a:rPr lang="en-GB" sz="2000" dirty="0" err="1">
                <a:latin typeface="Comic Sans MS" panose="030F0702030302020204" pitchFamily="66" charset="0"/>
              </a:rPr>
              <a:t>achos</a:t>
            </a:r>
            <a:r>
              <a:rPr lang="en-GB" sz="2000" dirty="0">
                <a:latin typeface="Comic Sans MS" panose="030F0702030302020204" pitchFamily="66" charset="0"/>
              </a:rPr>
              <a:t> </a:t>
            </a:r>
            <a:r>
              <a:rPr lang="en-GB" sz="2000" dirty="0" err="1">
                <a:latin typeface="Comic Sans MS" panose="030F0702030302020204" pitchFamily="66" charset="0"/>
              </a:rPr>
              <a:t>byddan</a:t>
            </a:r>
            <a:r>
              <a:rPr lang="en-GB" sz="2000" dirty="0">
                <a:latin typeface="Comic Sans MS" panose="030F0702030302020204" pitchFamily="66" charset="0"/>
              </a:rPr>
              <a:t> </a:t>
            </a:r>
            <a:r>
              <a:rPr lang="en-GB" sz="2000" dirty="0" err="1">
                <a:latin typeface="Comic Sans MS" panose="030F0702030302020204" pitchFamily="66" charset="0"/>
              </a:rPr>
              <a:t>nhw’n</a:t>
            </a:r>
            <a:r>
              <a:rPr lang="en-GB" sz="2000" dirty="0">
                <a:latin typeface="Comic Sans MS" panose="030F0702030302020204" pitchFamily="66" charset="0"/>
              </a:rPr>
              <a:t> </a:t>
            </a:r>
            <a:r>
              <a:rPr lang="en-GB" sz="2000" dirty="0" err="1">
                <a:latin typeface="Comic Sans MS" panose="030F0702030302020204" pitchFamily="66" charset="0"/>
              </a:rPr>
              <a:t>mynd</a:t>
            </a:r>
            <a:r>
              <a:rPr lang="en-GB" sz="2000" dirty="0">
                <a:latin typeface="Comic Sans MS" panose="030F0702030302020204" pitchFamily="66" charset="0"/>
              </a:rPr>
              <a:t> am </a:t>
            </a:r>
            <a:r>
              <a:rPr lang="en-GB" sz="2000" dirty="0" err="1">
                <a:latin typeface="Comic Sans MS" panose="030F0702030302020204" pitchFamily="66" charset="0"/>
              </a:rPr>
              <a:t>dro</a:t>
            </a:r>
            <a:r>
              <a:rPr lang="en-GB" sz="2000" dirty="0">
                <a:latin typeface="Comic Sans MS" panose="030F0702030302020204" pitchFamily="66" charset="0"/>
              </a:rPr>
              <a:t> </a:t>
            </a:r>
            <a:r>
              <a:rPr lang="en-GB" sz="2000" dirty="0" err="1">
                <a:latin typeface="Comic Sans MS" panose="030F0702030302020204" pitchFamily="66" charset="0"/>
              </a:rPr>
              <a:t>o’r</a:t>
            </a:r>
            <a:r>
              <a:rPr lang="en-GB" sz="2000" dirty="0">
                <a:latin typeface="Comic Sans MS" panose="030F0702030302020204" pitchFamily="66" charset="0"/>
              </a:rPr>
              <a:t> </a:t>
            </a:r>
            <a:r>
              <a:rPr lang="en-GB" sz="2000" dirty="0" err="1">
                <a:latin typeface="Comic Sans MS" panose="030F0702030302020204" pitchFamily="66" charset="0"/>
              </a:rPr>
              <a:t>ysgol</a:t>
            </a:r>
            <a:r>
              <a:rPr lang="en-GB" sz="2000" dirty="0">
                <a:latin typeface="Comic Sans MS" panose="030F0702030302020204" pitchFamily="66" charset="0"/>
              </a:rPr>
              <a:t> </a:t>
            </a:r>
            <a:r>
              <a:rPr lang="en-GB" sz="2000" dirty="0" err="1">
                <a:latin typeface="Comic Sans MS" panose="030F0702030302020204" pitchFamily="66" charset="0"/>
              </a:rPr>
              <a:t>i</a:t>
            </a:r>
            <a:r>
              <a:rPr lang="en-GB" sz="2000" dirty="0">
                <a:latin typeface="Comic Sans MS" panose="030F0702030302020204" pitchFamily="66" charset="0"/>
              </a:rPr>
              <a:t> </a:t>
            </a:r>
            <a:r>
              <a:rPr lang="en-GB" sz="2000" dirty="0" err="1">
                <a:latin typeface="Comic Sans MS" panose="030F0702030302020204" pitchFamily="66" charset="0"/>
              </a:rPr>
              <a:t>Orseinon</a:t>
            </a:r>
            <a:r>
              <a:rPr lang="en-GB" sz="2000" dirty="0">
                <a:latin typeface="Comic Sans MS" panose="030F0702030302020204" pitchFamily="66" charset="0"/>
              </a:rPr>
              <a:t> </a:t>
            </a:r>
            <a:r>
              <a:rPr lang="en-GB" sz="2000" dirty="0" err="1">
                <a:latin typeface="Comic Sans MS" panose="030F0702030302020204" pitchFamily="66" charset="0"/>
              </a:rPr>
              <a:t>i</a:t>
            </a:r>
            <a:r>
              <a:rPr lang="en-GB" sz="2000" dirty="0">
                <a:latin typeface="Comic Sans MS" panose="030F0702030302020204" pitchFamily="66" charset="0"/>
              </a:rPr>
              <a:t> </a:t>
            </a:r>
            <a:r>
              <a:rPr lang="en-GB" sz="2000" dirty="0" err="1">
                <a:latin typeface="Comic Sans MS" panose="030F0702030302020204" pitchFamily="66" charset="0"/>
              </a:rPr>
              <a:t>chwilio</a:t>
            </a:r>
            <a:r>
              <a:rPr lang="en-GB" sz="2000" dirty="0">
                <a:latin typeface="Comic Sans MS" panose="030F0702030302020204" pitchFamily="66" charset="0"/>
              </a:rPr>
              <a:t> am </a:t>
            </a:r>
            <a:r>
              <a:rPr lang="en-GB" sz="2000" dirty="0" err="1">
                <a:latin typeface="Comic Sans MS" panose="030F0702030302020204" pitchFamily="66" charset="0"/>
              </a:rPr>
              <a:t>gliwiau</a:t>
            </a:r>
            <a:r>
              <a:rPr lang="en-GB" sz="2000" dirty="0">
                <a:latin typeface="Comic Sans MS" panose="030F0702030302020204" pitchFamily="66" charset="0"/>
              </a:rPr>
              <a:t>. </a:t>
            </a:r>
            <a:r>
              <a:rPr lang="en-GB" sz="2000" dirty="0" err="1">
                <a:latin typeface="Comic Sans MS" panose="030F0702030302020204" pitchFamily="66" charset="0"/>
              </a:rPr>
              <a:t>Bydd</a:t>
            </a:r>
            <a:r>
              <a:rPr lang="en-GB" sz="2000" dirty="0">
                <a:latin typeface="Comic Sans MS" panose="030F0702030302020204" pitchFamily="66" charset="0"/>
              </a:rPr>
              <a:t> y </a:t>
            </a:r>
            <a:r>
              <a:rPr lang="en-GB" sz="2000" dirty="0" err="1">
                <a:latin typeface="Comic Sans MS" panose="030F0702030302020204" pitchFamily="66" charset="0"/>
              </a:rPr>
              <a:t>cliw</a:t>
            </a:r>
            <a:r>
              <a:rPr lang="en-GB" sz="2000" dirty="0">
                <a:latin typeface="Comic Sans MS" panose="030F0702030302020204" pitchFamily="66" charset="0"/>
              </a:rPr>
              <a:t> </a:t>
            </a:r>
            <a:r>
              <a:rPr lang="en-GB" sz="2000" dirty="0" err="1">
                <a:latin typeface="Comic Sans MS" panose="030F0702030302020204" pitchFamily="66" charset="0"/>
              </a:rPr>
              <a:t>olaf</a:t>
            </a:r>
            <a:r>
              <a:rPr lang="en-GB" sz="2000" dirty="0">
                <a:latin typeface="Comic Sans MS" panose="030F0702030302020204" pitchFamily="66" charset="0"/>
              </a:rPr>
              <a:t> </a:t>
            </a:r>
            <a:r>
              <a:rPr lang="en-GB" sz="2000" dirty="0" err="1">
                <a:latin typeface="Comic Sans MS" panose="030F0702030302020204" pitchFamily="66" charset="0"/>
              </a:rPr>
              <a:t>yn</a:t>
            </a:r>
            <a:r>
              <a:rPr lang="en-GB" sz="2000" dirty="0">
                <a:latin typeface="Comic Sans MS" panose="030F0702030302020204" pitchFamily="66" charset="0"/>
              </a:rPr>
              <a:t> </a:t>
            </a:r>
            <a:r>
              <a:rPr lang="en-GB" sz="2000" dirty="0" err="1">
                <a:latin typeface="Comic Sans MS" panose="030F0702030302020204" pitchFamily="66" charset="0"/>
              </a:rPr>
              <a:t>arwain</a:t>
            </a:r>
            <a:r>
              <a:rPr lang="en-GB" sz="2000" dirty="0">
                <a:latin typeface="Comic Sans MS" panose="030F0702030302020204" pitchFamily="66" charset="0"/>
              </a:rPr>
              <a:t> </a:t>
            </a:r>
            <a:r>
              <a:rPr lang="en-GB" sz="2000" dirty="0" err="1">
                <a:latin typeface="Comic Sans MS" panose="030F0702030302020204" pitchFamily="66" charset="0"/>
              </a:rPr>
              <a:t>nhw</a:t>
            </a:r>
            <a:r>
              <a:rPr lang="en-GB" sz="2000" dirty="0">
                <a:latin typeface="Comic Sans MS" panose="030F0702030302020204" pitchFamily="66" charset="0"/>
              </a:rPr>
              <a:t> at </a:t>
            </a:r>
            <a:r>
              <a:rPr lang="en-GB" sz="2000" dirty="0" err="1">
                <a:latin typeface="Comic Sans MS" panose="030F0702030302020204" pitchFamily="66" charset="0"/>
              </a:rPr>
              <a:t>siop</a:t>
            </a:r>
            <a:r>
              <a:rPr lang="en-GB" sz="2000" dirty="0">
                <a:latin typeface="Comic Sans MS" panose="030F0702030302020204" pitchFamily="66" charset="0"/>
              </a:rPr>
              <a:t> </a:t>
            </a:r>
            <a:r>
              <a:rPr lang="en-GB" sz="2000" dirty="0" err="1">
                <a:latin typeface="Comic Sans MS" panose="030F0702030302020204" pitchFamily="66" charset="0"/>
              </a:rPr>
              <a:t>losin</a:t>
            </a:r>
            <a:r>
              <a:rPr lang="en-GB" sz="2000" dirty="0">
                <a:latin typeface="Comic Sans MS" panose="030F0702030302020204" pitchFamily="66" charset="0"/>
              </a:rPr>
              <a:t>, </a:t>
            </a:r>
            <a:r>
              <a:rPr lang="en-GB" sz="2000" dirty="0" err="1">
                <a:latin typeface="Comic Sans MS" panose="030F0702030302020204" pitchFamily="66" charset="0"/>
              </a:rPr>
              <a:t>ble</a:t>
            </a:r>
            <a:r>
              <a:rPr lang="en-GB" sz="2000" dirty="0">
                <a:latin typeface="Comic Sans MS" panose="030F0702030302020204" pitchFamily="66" charset="0"/>
              </a:rPr>
              <a:t> </a:t>
            </a:r>
            <a:r>
              <a:rPr lang="en-GB" sz="2000" dirty="0" err="1">
                <a:latin typeface="Comic Sans MS" panose="030F0702030302020204" pitchFamily="66" charset="0"/>
              </a:rPr>
              <a:t>byddan</a:t>
            </a:r>
            <a:r>
              <a:rPr lang="en-GB" sz="2000" dirty="0">
                <a:latin typeface="Comic Sans MS" panose="030F0702030302020204" pitchFamily="66" charset="0"/>
              </a:rPr>
              <a:t> </a:t>
            </a:r>
            <a:r>
              <a:rPr lang="en-GB" sz="2000" dirty="0" err="1">
                <a:latin typeface="Comic Sans MS" panose="030F0702030302020204" pitchFamily="66" charset="0"/>
              </a:rPr>
              <a:t>nhw’n</a:t>
            </a:r>
            <a:r>
              <a:rPr lang="en-GB" sz="2000" dirty="0">
                <a:latin typeface="Comic Sans MS" panose="030F0702030302020204" pitchFamily="66" charset="0"/>
              </a:rPr>
              <a:t> </a:t>
            </a:r>
            <a:r>
              <a:rPr lang="en-GB" sz="2000" dirty="0" err="1">
                <a:latin typeface="Comic Sans MS" panose="030F0702030302020204" pitchFamily="66" charset="0"/>
              </a:rPr>
              <a:t>gallu</a:t>
            </a:r>
            <a:r>
              <a:rPr lang="en-GB" sz="2000" dirty="0">
                <a:latin typeface="Comic Sans MS" panose="030F0702030302020204" pitchFamily="66" charset="0"/>
              </a:rPr>
              <a:t> </a:t>
            </a:r>
            <a:r>
              <a:rPr lang="en-GB" sz="2000" dirty="0" err="1">
                <a:latin typeface="Comic Sans MS" panose="030F0702030302020204" pitchFamily="66" charset="0"/>
              </a:rPr>
              <a:t>cael</a:t>
            </a:r>
            <a:r>
              <a:rPr lang="en-GB" sz="2000" dirty="0">
                <a:latin typeface="Comic Sans MS" panose="030F0702030302020204" pitchFamily="66" charset="0"/>
              </a:rPr>
              <a:t> </a:t>
            </a:r>
            <a:r>
              <a:rPr lang="en-GB" sz="2000" dirty="0" err="1">
                <a:latin typeface="Comic Sans MS" panose="030F0702030302020204" pitchFamily="66" charset="0"/>
              </a:rPr>
              <a:t>rhywbeth</a:t>
            </a:r>
            <a:r>
              <a:rPr lang="en-GB" sz="2000" dirty="0">
                <a:latin typeface="Comic Sans MS" panose="030F0702030302020204" pitchFamily="66" charset="0"/>
              </a:rPr>
              <a:t> </a:t>
            </a:r>
            <a:r>
              <a:rPr lang="en-GB" sz="2000" dirty="0" err="1">
                <a:latin typeface="Comic Sans MS" panose="030F0702030302020204" pitchFamily="66" charset="0"/>
              </a:rPr>
              <a:t>neis</a:t>
            </a:r>
            <a:r>
              <a:rPr lang="en-GB" sz="2000" dirty="0">
                <a:latin typeface="Comic Sans MS" panose="030F0702030302020204" pitchFamily="66" charset="0"/>
              </a:rPr>
              <a:t> </a:t>
            </a:r>
            <a:r>
              <a:rPr lang="en-GB" sz="2000" dirty="0" err="1">
                <a:latin typeface="Comic Sans MS" panose="030F0702030302020204" pitchFamily="66" charset="0"/>
              </a:rPr>
              <a:t>fel</a:t>
            </a:r>
            <a:r>
              <a:rPr lang="en-GB" sz="2000" dirty="0">
                <a:latin typeface="Comic Sans MS" panose="030F0702030302020204" pitchFamily="66" charset="0"/>
              </a:rPr>
              <a:t> </a:t>
            </a:r>
            <a:r>
              <a:rPr lang="en-GB" sz="2000" dirty="0" err="1">
                <a:latin typeface="Comic Sans MS" panose="030F0702030302020204" pitchFamily="66" charset="0"/>
              </a:rPr>
              <a:t>gwobr</a:t>
            </a:r>
            <a:r>
              <a:rPr lang="en-GB" sz="2000" dirty="0">
                <a:latin typeface="Comic Sans MS" panose="030F0702030302020204" pitchFamily="66" charset="0"/>
              </a:rPr>
              <a:t>.</a:t>
            </a:r>
          </a:p>
          <a:p>
            <a:endParaRPr lang="en-GB" sz="2000" dirty="0">
              <a:latin typeface="Comic Sans MS" panose="030F0702030302020204" pitchFamily="66" charset="0"/>
            </a:endParaRPr>
          </a:p>
          <a:p>
            <a:pPr>
              <a:lnSpc>
                <a:spcPct val="115000"/>
              </a:lnSpc>
              <a:spcAft>
                <a:spcPts val="800"/>
              </a:spcAft>
            </a:pPr>
            <a:r>
              <a:rPr lang="en-GB" sz="2000" dirty="0">
                <a:latin typeface="Comic Sans MS" panose="030F0702030302020204" pitchFamily="66" charset="0"/>
              </a:rPr>
              <a:t>Cyn </a:t>
            </a:r>
            <a:r>
              <a:rPr lang="en-GB" sz="2000" dirty="0" err="1">
                <a:latin typeface="Comic Sans MS" panose="030F0702030302020204" pitchFamily="66" charset="0"/>
              </a:rPr>
              <a:t>iddyn</a:t>
            </a:r>
            <a:r>
              <a:rPr lang="en-GB" sz="2000" dirty="0">
                <a:latin typeface="Comic Sans MS" panose="030F0702030302020204" pitchFamily="66" charset="0"/>
              </a:rPr>
              <a:t> </a:t>
            </a:r>
            <a:r>
              <a:rPr lang="en-GB" sz="2000" dirty="0" err="1">
                <a:latin typeface="Comic Sans MS" panose="030F0702030302020204" pitchFamily="66" charset="0"/>
              </a:rPr>
              <a:t>nhw</a:t>
            </a:r>
            <a:r>
              <a:rPr lang="en-GB" sz="2000" dirty="0">
                <a:latin typeface="Comic Sans MS" panose="030F0702030302020204" pitchFamily="66" charset="0"/>
              </a:rPr>
              <a:t> </a:t>
            </a:r>
            <a:r>
              <a:rPr lang="en-GB" sz="2000" dirty="0" err="1">
                <a:latin typeface="Comic Sans MS" panose="030F0702030302020204" pitchFamily="66" charset="0"/>
              </a:rPr>
              <a:t>fynd</a:t>
            </a:r>
            <a:r>
              <a:rPr lang="en-GB" sz="2000" dirty="0">
                <a:latin typeface="Comic Sans MS" panose="030F0702030302020204" pitchFamily="66" charset="0"/>
              </a:rPr>
              <a:t>, </a:t>
            </a:r>
            <a:r>
              <a:rPr lang="en-GB" sz="2000" dirty="0" err="1">
                <a:latin typeface="Comic Sans MS" panose="030F0702030302020204" pitchFamily="66" charset="0"/>
              </a:rPr>
              <a:t>bydd</a:t>
            </a:r>
            <a:r>
              <a:rPr lang="en-GB" sz="2000" dirty="0">
                <a:latin typeface="Comic Sans MS" panose="030F0702030302020204" pitchFamily="66" charset="0"/>
              </a:rPr>
              <a:t> </a:t>
            </a:r>
            <a:r>
              <a:rPr lang="en-GB" sz="2000" dirty="0" err="1">
                <a:latin typeface="Comic Sans MS" panose="030F0702030302020204" pitchFamily="66" charset="0"/>
              </a:rPr>
              <a:t>yn</a:t>
            </a:r>
            <a:r>
              <a:rPr lang="en-GB" sz="2000" dirty="0">
                <a:latin typeface="Comic Sans MS" panose="030F0702030302020204" pitchFamily="66" charset="0"/>
              </a:rPr>
              <a:t> well </a:t>
            </a:r>
            <a:r>
              <a:rPr lang="en-GB" sz="2000" dirty="0" err="1">
                <a:latin typeface="Comic Sans MS" panose="030F0702030302020204" pitchFamily="66" charset="0"/>
              </a:rPr>
              <a:t>iddyn</a:t>
            </a:r>
            <a:r>
              <a:rPr lang="en-GB" sz="2000" dirty="0">
                <a:latin typeface="Comic Sans MS" panose="030F0702030302020204" pitchFamily="66" charset="0"/>
              </a:rPr>
              <a:t> </a:t>
            </a:r>
            <a:r>
              <a:rPr lang="en-GB" sz="2000" dirty="0" err="1">
                <a:latin typeface="Comic Sans MS" panose="030F0702030302020204" pitchFamily="66" charset="0"/>
              </a:rPr>
              <a:t>nhw</a:t>
            </a:r>
            <a:r>
              <a:rPr lang="en-GB" sz="2000" dirty="0">
                <a:latin typeface="Comic Sans MS" panose="030F0702030302020204" pitchFamily="66" charset="0"/>
              </a:rPr>
              <a:t> </a:t>
            </a:r>
            <a:r>
              <a:rPr lang="en-GB" sz="2000" dirty="0" err="1">
                <a:latin typeface="Comic Sans MS" panose="030F0702030302020204" pitchFamily="66" charset="0"/>
              </a:rPr>
              <a:t>ddrilio</a:t>
            </a:r>
            <a:r>
              <a:rPr lang="en-GB" sz="2000" dirty="0">
                <a:latin typeface="Comic Sans MS" panose="030F0702030302020204" pitchFamily="66" charset="0"/>
              </a:rPr>
              <a:t> </a:t>
            </a:r>
            <a:r>
              <a:rPr lang="en-GB" sz="2000" dirty="0" err="1">
                <a:latin typeface="Comic Sans MS" panose="030F0702030302020204" pitchFamily="66" charset="0"/>
              </a:rPr>
              <a:t>gorchmynion</a:t>
            </a:r>
            <a:r>
              <a:rPr lang="en-GB" sz="2000" dirty="0">
                <a:latin typeface="Comic Sans MS" panose="030F0702030302020204" pitchFamily="66" charset="0"/>
              </a:rPr>
              <a:t> </a:t>
            </a:r>
            <a:r>
              <a:rPr lang="en-GB" sz="2000" dirty="0" err="1">
                <a:latin typeface="Comic Sans MS" panose="030F0702030302020204" pitchFamily="66" charset="0"/>
              </a:rPr>
              <a:t>allweddol</a:t>
            </a:r>
            <a:r>
              <a:rPr lang="en-GB" sz="2000" dirty="0">
                <a:latin typeface="Comic Sans MS" panose="030F0702030302020204" pitchFamily="66" charset="0"/>
              </a:rPr>
              <a:t> y </a:t>
            </a:r>
            <a:r>
              <a:rPr lang="en-GB" sz="2000" dirty="0" err="1">
                <a:latin typeface="Comic Sans MS" panose="030F0702030302020204" pitchFamily="66" charset="0"/>
              </a:rPr>
              <a:t>wers</a:t>
            </a:r>
            <a:r>
              <a:rPr lang="en-GB" sz="2000" dirty="0">
                <a:latin typeface="Comic Sans MS" panose="030F0702030302020204" pitchFamily="66" charset="0"/>
              </a:rPr>
              <a:t>: </a:t>
            </a:r>
            <a:r>
              <a:rPr lang="en-GB" sz="2000" dirty="0" err="1">
                <a:latin typeface="Comic Sans MS" panose="030F0702030302020204" pitchFamily="66" charset="0"/>
              </a:rPr>
              <a:t>ewch</a:t>
            </a:r>
            <a:r>
              <a:rPr lang="en-GB" sz="2000" dirty="0">
                <a:latin typeface="Comic Sans MS" panose="030F0702030302020204" pitchFamily="66" charset="0"/>
              </a:rPr>
              <a:t>, </a:t>
            </a:r>
            <a:r>
              <a:rPr lang="en-GB" sz="2000" dirty="0" err="1">
                <a:latin typeface="Comic Sans MS" panose="030F0702030302020204" pitchFamily="66" charset="0"/>
              </a:rPr>
              <a:t>trowch</a:t>
            </a:r>
            <a:r>
              <a:rPr lang="en-GB" sz="2000" dirty="0">
                <a:latin typeface="Comic Sans MS" panose="030F0702030302020204" pitchFamily="66" charset="0"/>
              </a:rPr>
              <a:t>, </a:t>
            </a:r>
            <a:r>
              <a:rPr lang="en-GB" sz="2000" dirty="0" err="1">
                <a:latin typeface="Comic Sans MS" panose="030F0702030302020204" pitchFamily="66" charset="0"/>
              </a:rPr>
              <a:t>cymerwch</a:t>
            </a:r>
            <a:r>
              <a:rPr lang="en-GB" sz="2000" dirty="0">
                <a:latin typeface="Comic Sans MS" panose="030F0702030302020204" pitchFamily="66" charset="0"/>
              </a:rPr>
              <a:t>. </a:t>
            </a:r>
            <a:r>
              <a:rPr lang="en-GB" sz="2000" dirty="0" err="1">
                <a:latin typeface="Comic Sans MS" panose="030F0702030302020204" pitchFamily="66" charset="0"/>
              </a:rPr>
              <a:t>Hefyd</a:t>
            </a:r>
            <a:r>
              <a:rPr lang="en-GB" sz="2000" dirty="0">
                <a:latin typeface="Comic Sans MS" panose="030F0702030302020204" pitchFamily="66" charset="0"/>
              </a:rPr>
              <a:t>, </a:t>
            </a:r>
            <a:r>
              <a:rPr lang="en-GB" sz="2000" dirty="0" err="1">
                <a:latin typeface="Comic Sans MS" panose="030F0702030302020204" pitchFamily="66" charset="0"/>
              </a:rPr>
              <a:t>dylen</a:t>
            </a:r>
            <a:r>
              <a:rPr lang="en-GB" sz="2000" dirty="0">
                <a:latin typeface="Comic Sans MS" panose="030F0702030302020204" pitchFamily="66" charset="0"/>
              </a:rPr>
              <a:t> </a:t>
            </a:r>
            <a:r>
              <a:rPr lang="en-GB" sz="2000" dirty="0" err="1">
                <a:latin typeface="Comic Sans MS" panose="030F0702030302020204" pitchFamily="66" charset="0"/>
              </a:rPr>
              <a:t>nhw</a:t>
            </a:r>
            <a:r>
              <a:rPr lang="en-GB" sz="2000" dirty="0">
                <a:latin typeface="Comic Sans MS" panose="030F0702030302020204" pitchFamily="66" charset="0"/>
              </a:rPr>
              <a:t> </a:t>
            </a:r>
            <a:r>
              <a:rPr lang="en-GB" sz="2000" dirty="0" err="1">
                <a:latin typeface="Comic Sans MS" panose="030F0702030302020204" pitchFamily="66" charset="0"/>
              </a:rPr>
              <a:t>adolygu</a:t>
            </a:r>
            <a:r>
              <a:rPr lang="en-GB" sz="2000" dirty="0">
                <a:latin typeface="Comic Sans MS" panose="030F0702030302020204" pitchFamily="66" charset="0"/>
              </a:rPr>
              <a:t> “</a:t>
            </a:r>
            <a:r>
              <a:rPr lang="en-GB" sz="2000" dirty="0" err="1">
                <a:latin typeface="Comic Sans MS" panose="030F0702030302020204" pitchFamily="66" charset="0"/>
              </a:rPr>
              <a:t>i</a:t>
            </a:r>
            <a:r>
              <a:rPr lang="cy-GB" sz="2000" dirty="0">
                <a:effectLst/>
                <a:latin typeface="Comic Sans MS" panose="030F0702030302020204" pitchFamily="66" charset="0"/>
                <a:ea typeface="Aptos" panose="020B0004020202020204" pitchFamily="34" charset="0"/>
                <a:cs typeface="Arial" panose="020B0604020202020204" pitchFamily="34" charset="0"/>
              </a:rPr>
              <a:t>’r dde / i’r chwith,”</a:t>
            </a:r>
            <a:r>
              <a:rPr lang="cy-GB" sz="2000" dirty="0">
                <a:latin typeface="Comic Sans MS" panose="030F0702030302020204" pitchFamily="66" charset="0"/>
                <a:ea typeface="Aptos" panose="020B0004020202020204" pitchFamily="34" charset="0"/>
                <a:cs typeface="Arial" panose="020B0604020202020204" pitchFamily="34" charset="0"/>
              </a:rPr>
              <a:t> a thasai rhaid iddyn nhw, “c</a:t>
            </a:r>
            <a:r>
              <a:rPr lang="cy-GB" sz="2000" dirty="0">
                <a:effectLst/>
                <a:latin typeface="Comic Sans MS" panose="030F0702030302020204" pitchFamily="66" charset="0"/>
                <a:ea typeface="Aptos" panose="020B0004020202020204" pitchFamily="34" charset="0"/>
                <a:cs typeface="Arial" panose="020B0604020202020204" pitchFamily="34" charset="0"/>
              </a:rPr>
              <a:t>yntaf, ail, trydydd”. Efallai eu bod nhw’n gallu chwarae gemau rhedeg, neu gemau gyda cheir tegan, yn ystod slot drilio. Byddan nhw’n clywed “bryn,” “heibio,” a “goleuadau” mewn cliwiau hefyd, felly </a:t>
            </a:r>
            <a:r>
              <a:rPr lang="cy-GB" sz="2000" dirty="0" err="1">
                <a:effectLst/>
                <a:latin typeface="Comic Sans MS" panose="030F0702030302020204" pitchFamily="66" charset="0"/>
                <a:ea typeface="Aptos" panose="020B0004020202020204" pitchFamily="34" charset="0"/>
                <a:cs typeface="Arial" panose="020B0604020202020204" pitchFamily="34" charset="0"/>
              </a:rPr>
              <a:t>basai’n</a:t>
            </a:r>
            <a:r>
              <a:rPr lang="cy-GB" sz="2000" dirty="0">
                <a:effectLst/>
                <a:latin typeface="Comic Sans MS" panose="030F0702030302020204" pitchFamily="66" charset="0"/>
                <a:ea typeface="Aptos" panose="020B0004020202020204" pitchFamily="34" charset="0"/>
                <a:cs typeface="Arial" panose="020B0604020202020204" pitchFamily="34" charset="0"/>
              </a:rPr>
              <a:t> ddefnyddiol tasai’r athro’n addysgu’r geiriau hyn.</a:t>
            </a:r>
          </a:p>
          <a:p>
            <a:pPr>
              <a:lnSpc>
                <a:spcPct val="115000"/>
              </a:lnSpc>
              <a:spcAft>
                <a:spcPts val="800"/>
              </a:spcAft>
            </a:pPr>
            <a:endParaRPr lang="cy-GB" sz="2000" dirty="0">
              <a:latin typeface="Comic Sans MS" panose="030F0702030302020204" pitchFamily="66" charset="0"/>
              <a:cs typeface="Arial" panose="020B0604020202020204" pitchFamily="34" charset="0"/>
            </a:endParaRPr>
          </a:p>
          <a:p>
            <a:pPr>
              <a:lnSpc>
                <a:spcPct val="115000"/>
              </a:lnSpc>
              <a:spcAft>
                <a:spcPts val="800"/>
              </a:spcAft>
            </a:pPr>
            <a:r>
              <a:rPr lang="cy-GB" sz="2000" dirty="0">
                <a:latin typeface="Comic Sans MS" panose="030F0702030302020204" pitchFamily="66" charset="0"/>
                <a:cs typeface="Arial" panose="020B0604020202020204" pitchFamily="34" charset="0"/>
              </a:rPr>
              <a:t>Yn dechrau tu allan i’r ysgol, bydd y dosbarth yn dod o hyd i godau ‘QR’. Pan fyddan nhw’n sganio </a:t>
            </a:r>
            <a:r>
              <a:rPr lang="cy-GB" sz="2000" dirty="0" err="1">
                <a:latin typeface="Comic Sans MS" panose="030F0702030302020204" pitchFamily="66" charset="0"/>
                <a:cs typeface="Arial" panose="020B0604020202020204" pitchFamily="34" charset="0"/>
              </a:rPr>
              <a:t>côd</a:t>
            </a:r>
            <a:r>
              <a:rPr lang="cy-GB" sz="2000" dirty="0">
                <a:latin typeface="Comic Sans MS" panose="030F0702030302020204" pitchFamily="66" charset="0"/>
                <a:cs typeface="Arial" panose="020B0604020202020204" pitchFamily="34" charset="0"/>
              </a:rPr>
              <a:t>, byddan nhw’n clywed cliw sy’n arwain at y cliw nesaf. Nod y wers ydy gwrando, ond mae rhai o’r disgyblion sy angen help ychwanegol gyda chyfathrebu, felly bydd yr athro mynd â thaflen o gliwiau sy wedi cael eu hysgrifennu yn symbolau ‘</a:t>
            </a:r>
            <a:r>
              <a:rPr lang="cy-GB" sz="2000" dirty="0" err="1">
                <a:latin typeface="Comic Sans MS" panose="030F0702030302020204" pitchFamily="66" charset="0"/>
                <a:cs typeface="Arial" panose="020B0604020202020204" pitchFamily="34" charset="0"/>
              </a:rPr>
              <a:t>widgit</a:t>
            </a:r>
            <a:r>
              <a:rPr lang="cy-GB" sz="2000" dirty="0">
                <a:latin typeface="Comic Sans MS" panose="030F0702030302020204" pitchFamily="66" charset="0"/>
                <a:cs typeface="Arial" panose="020B0604020202020204" pitchFamily="34" charset="0"/>
              </a:rPr>
              <a:t>’.</a:t>
            </a:r>
            <a:endParaRPr lang="cy-GB" sz="2000" dirty="0">
              <a:latin typeface="Comic Sans MS" panose="030F0702030302020204" pitchFamily="66" charset="0"/>
            </a:endParaRPr>
          </a:p>
        </p:txBody>
      </p:sp>
    </p:spTree>
    <p:extLst>
      <p:ext uri="{BB962C8B-B14F-4D97-AF65-F5344CB8AC3E}">
        <p14:creationId xmlns:p14="http://schemas.microsoft.com/office/powerpoint/2010/main" val="42220332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31647045-E79C-D52D-DA93-45E2C90B360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7C43937-6095-514E-9B64-648679AF984A}"/>
              </a:ext>
            </a:extLst>
          </p:cNvPr>
          <p:cNvSpPr txBox="1"/>
          <p:nvPr/>
        </p:nvSpPr>
        <p:spPr>
          <a:xfrm>
            <a:off x="2651840" y="146762"/>
            <a:ext cx="7086600" cy="461665"/>
          </a:xfrm>
          <a:prstGeom prst="rect">
            <a:avLst/>
          </a:prstGeom>
          <a:noFill/>
        </p:spPr>
        <p:txBody>
          <a:bodyPr wrap="square" rtlCol="0">
            <a:spAutoFit/>
          </a:bodyPr>
          <a:lstStyle/>
          <a:p>
            <a:pPr algn="ctr"/>
            <a:r>
              <a:rPr lang="cy-GB" sz="2400" u="sng" dirty="0">
                <a:solidFill>
                  <a:srgbClr val="111111"/>
                </a:solidFill>
                <a:latin typeface="Comic Sans MS" panose="030F0702030302020204" pitchFamily="66" charset="0"/>
              </a:rPr>
              <a:t>Tasg Wrando: Helfa Drysor</a:t>
            </a:r>
            <a:endParaRPr lang="cy-GB" sz="2400" u="sng" dirty="0">
              <a:latin typeface="Comic Sans MS" panose="030F0702030302020204" pitchFamily="66" charset="0"/>
            </a:endParaRPr>
          </a:p>
        </p:txBody>
      </p:sp>
      <p:sp>
        <p:nvSpPr>
          <p:cNvPr id="5" name="Rectangle 4">
            <a:extLst>
              <a:ext uri="{FF2B5EF4-FFF2-40B4-BE49-F238E27FC236}">
                <a16:creationId xmlns:a16="http://schemas.microsoft.com/office/drawing/2014/main" id="{6DC3382A-E875-08A6-7A74-7BA4A8E117FF}"/>
              </a:ext>
            </a:extLst>
          </p:cNvPr>
          <p:cNvSpPr/>
          <p:nvPr/>
        </p:nvSpPr>
        <p:spPr>
          <a:xfrm>
            <a:off x="0" y="0"/>
            <a:ext cx="2480310" cy="354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100" b="1" dirty="0">
                <a:effectLst/>
                <a:latin typeface="Comic Sans MS" panose="030F0702030302020204" pitchFamily="66" charset="0"/>
                <a:ea typeface="Aptos" panose="020B0004020202020204" pitchFamily="34" charset="0"/>
                <a:cs typeface="Arial" panose="020B0604020202020204" pitchFamily="34" charset="0"/>
              </a:rPr>
              <a:t>Mathemateg a Rhifedd </a:t>
            </a:r>
            <a:endParaRPr lang="cy-GB" sz="1100" b="1" dirty="0">
              <a:latin typeface="Comic Sans MS" panose="030F0702030302020204" pitchFamily="66" charset="0"/>
            </a:endParaRPr>
          </a:p>
        </p:txBody>
      </p:sp>
      <p:pic>
        <p:nvPicPr>
          <p:cNvPr id="3" name="Picture 2">
            <a:extLst>
              <a:ext uri="{FF2B5EF4-FFF2-40B4-BE49-F238E27FC236}">
                <a16:creationId xmlns:a16="http://schemas.microsoft.com/office/drawing/2014/main" id="{5178D494-DFEE-63BC-2C74-152A425A5E2D}"/>
              </a:ext>
            </a:extLst>
          </p:cNvPr>
          <p:cNvPicPr>
            <a:picLocks noChangeAspect="1"/>
          </p:cNvPicPr>
          <p:nvPr/>
        </p:nvPicPr>
        <p:blipFill>
          <a:blip r:embed="rId16"/>
          <a:stretch>
            <a:fillRect/>
          </a:stretch>
        </p:blipFill>
        <p:spPr>
          <a:xfrm rot="289595">
            <a:off x="6870200" y="948690"/>
            <a:ext cx="4697184" cy="5425698"/>
          </a:xfrm>
          <a:prstGeom prst="rect">
            <a:avLst/>
          </a:prstGeom>
          <a:ln>
            <a:noFill/>
          </a:ln>
          <a:effectLst>
            <a:outerShdw blurRad="190500" algn="tl" rotWithShape="0">
              <a:srgbClr val="000000">
                <a:alpha val="70000"/>
              </a:srgbClr>
            </a:outerShdw>
          </a:effectLst>
        </p:spPr>
      </p:pic>
      <p:sp>
        <p:nvSpPr>
          <p:cNvPr id="7" name="TextBox 6">
            <a:extLst>
              <a:ext uri="{FF2B5EF4-FFF2-40B4-BE49-F238E27FC236}">
                <a16:creationId xmlns:a16="http://schemas.microsoft.com/office/drawing/2014/main" id="{AF9EB9B0-823D-41C3-EDC0-036CB759F595}"/>
              </a:ext>
            </a:extLst>
          </p:cNvPr>
          <p:cNvSpPr txBox="1"/>
          <p:nvPr/>
        </p:nvSpPr>
        <p:spPr>
          <a:xfrm>
            <a:off x="807875" y="970535"/>
            <a:ext cx="2849725" cy="5170646"/>
          </a:xfrm>
          <a:prstGeom prst="rect">
            <a:avLst/>
          </a:prstGeom>
          <a:solidFill>
            <a:schemeClr val="bg1"/>
          </a:solidFill>
        </p:spPr>
        <p:txBody>
          <a:bodyPr wrap="square" rtlCol="0">
            <a:spAutoFit/>
          </a:bodyPr>
          <a:lstStyle/>
          <a:p>
            <a:r>
              <a:rPr lang="en-GB" sz="2400" b="1" dirty="0" err="1">
                <a:latin typeface="Comic Sans MS" panose="030F0702030302020204" pitchFamily="66" charset="0"/>
              </a:rPr>
              <a:t>Cliw</a:t>
            </a:r>
            <a:r>
              <a:rPr lang="en-GB" sz="2400" b="1" dirty="0">
                <a:latin typeface="Comic Sans MS" panose="030F0702030302020204" pitchFamily="66" charset="0"/>
              </a:rPr>
              <a:t> 1:</a:t>
            </a:r>
          </a:p>
          <a:p>
            <a:endParaRPr lang="en-GB" sz="2400" b="1" dirty="0">
              <a:latin typeface="Comic Sans MS" panose="030F0702030302020204" pitchFamily="66" charset="0"/>
            </a:endParaRPr>
          </a:p>
          <a:p>
            <a:r>
              <a:rPr lang="en-GB" sz="2400" b="1" dirty="0" err="1">
                <a:latin typeface="Comic Sans MS" panose="030F0702030302020204" pitchFamily="66" charset="0"/>
              </a:rPr>
              <a:t>Cliw</a:t>
            </a:r>
            <a:r>
              <a:rPr lang="en-GB" sz="2400" b="1" dirty="0">
                <a:latin typeface="Comic Sans MS" panose="030F0702030302020204" pitchFamily="66" charset="0"/>
              </a:rPr>
              <a:t> 2:</a:t>
            </a:r>
          </a:p>
          <a:p>
            <a:endParaRPr lang="en-GB" sz="2400" b="1" dirty="0">
              <a:latin typeface="Comic Sans MS" panose="030F0702030302020204" pitchFamily="66" charset="0"/>
            </a:endParaRPr>
          </a:p>
          <a:p>
            <a:r>
              <a:rPr lang="en-GB" sz="2400" b="1" dirty="0" err="1">
                <a:latin typeface="Comic Sans MS" panose="030F0702030302020204" pitchFamily="66" charset="0"/>
              </a:rPr>
              <a:t>Cliw</a:t>
            </a:r>
            <a:r>
              <a:rPr lang="en-GB" sz="2400" b="1" dirty="0">
                <a:latin typeface="Comic Sans MS" panose="030F0702030302020204" pitchFamily="66" charset="0"/>
              </a:rPr>
              <a:t> 3:</a:t>
            </a:r>
          </a:p>
          <a:p>
            <a:endParaRPr lang="en-GB" sz="2400" b="1" dirty="0">
              <a:latin typeface="Comic Sans MS" panose="030F0702030302020204" pitchFamily="66" charset="0"/>
            </a:endParaRPr>
          </a:p>
          <a:p>
            <a:r>
              <a:rPr lang="en-GB" sz="2400" b="1" dirty="0" err="1">
                <a:latin typeface="Comic Sans MS" panose="030F0702030302020204" pitchFamily="66" charset="0"/>
              </a:rPr>
              <a:t>Cliw</a:t>
            </a:r>
            <a:r>
              <a:rPr lang="en-GB" sz="2400" b="1" dirty="0">
                <a:latin typeface="Comic Sans MS" panose="030F0702030302020204" pitchFamily="66" charset="0"/>
              </a:rPr>
              <a:t> 4:</a:t>
            </a:r>
          </a:p>
          <a:p>
            <a:endParaRPr lang="en-GB" sz="2400" b="1" dirty="0">
              <a:latin typeface="Comic Sans MS" panose="030F0702030302020204" pitchFamily="66" charset="0"/>
            </a:endParaRPr>
          </a:p>
          <a:p>
            <a:r>
              <a:rPr lang="en-GB" sz="2400" b="1" dirty="0" err="1">
                <a:latin typeface="Comic Sans MS" panose="030F0702030302020204" pitchFamily="66" charset="0"/>
              </a:rPr>
              <a:t>Cliw</a:t>
            </a:r>
            <a:r>
              <a:rPr lang="en-GB" sz="2400" b="1" dirty="0">
                <a:latin typeface="Comic Sans MS" panose="030F0702030302020204" pitchFamily="66" charset="0"/>
              </a:rPr>
              <a:t> 5:</a:t>
            </a:r>
          </a:p>
          <a:p>
            <a:endParaRPr lang="en-GB" sz="2400" b="1" dirty="0">
              <a:latin typeface="Comic Sans MS" panose="030F0702030302020204" pitchFamily="66" charset="0"/>
            </a:endParaRPr>
          </a:p>
          <a:p>
            <a:r>
              <a:rPr lang="en-GB" sz="2400" b="1" dirty="0" err="1">
                <a:latin typeface="Comic Sans MS" panose="030F0702030302020204" pitchFamily="66" charset="0"/>
              </a:rPr>
              <a:t>Cliw</a:t>
            </a:r>
            <a:r>
              <a:rPr lang="en-GB" sz="2400" b="1" dirty="0">
                <a:latin typeface="Comic Sans MS" panose="030F0702030302020204" pitchFamily="66" charset="0"/>
              </a:rPr>
              <a:t> 6:</a:t>
            </a:r>
          </a:p>
          <a:p>
            <a:endParaRPr lang="en-GB" sz="2400" b="1" dirty="0">
              <a:latin typeface="Comic Sans MS" panose="030F0702030302020204" pitchFamily="66" charset="0"/>
            </a:endParaRPr>
          </a:p>
          <a:p>
            <a:r>
              <a:rPr lang="en-GB" sz="2400" b="1" dirty="0" err="1">
                <a:latin typeface="Comic Sans MS" panose="030F0702030302020204" pitchFamily="66" charset="0"/>
              </a:rPr>
              <a:t>Cliw</a:t>
            </a:r>
            <a:r>
              <a:rPr lang="en-GB" sz="2400" b="1" dirty="0">
                <a:latin typeface="Comic Sans MS" panose="030F0702030302020204" pitchFamily="66" charset="0"/>
              </a:rPr>
              <a:t> 7:</a:t>
            </a:r>
          </a:p>
          <a:p>
            <a:endParaRPr lang="cy-GB" dirty="0"/>
          </a:p>
        </p:txBody>
      </p:sp>
      <p:pic>
        <p:nvPicPr>
          <p:cNvPr id="8" name="cliw 1">
            <a:hlinkClick r:id="" action="ppaction://media"/>
            <a:extLst>
              <a:ext uri="{FF2B5EF4-FFF2-40B4-BE49-F238E27FC236}">
                <a16:creationId xmlns:a16="http://schemas.microsoft.com/office/drawing/2014/main" id="{27E944DD-11C1-CB81-5EDD-7F6AEB9ABD71}"/>
              </a:ext>
            </a:extLst>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2651840" y="970535"/>
            <a:ext cx="487363" cy="487363"/>
          </a:xfrm>
          <a:prstGeom prst="rect">
            <a:avLst/>
          </a:prstGeom>
        </p:spPr>
      </p:pic>
      <p:pic>
        <p:nvPicPr>
          <p:cNvPr id="9" name="cliw 2">
            <a:hlinkClick r:id="" action="ppaction://media"/>
            <a:extLst>
              <a:ext uri="{FF2B5EF4-FFF2-40B4-BE49-F238E27FC236}">
                <a16:creationId xmlns:a16="http://schemas.microsoft.com/office/drawing/2014/main" id="{BF55D4B6-4619-69BF-1668-B40692C10E86}"/>
              </a:ext>
            </a:extLst>
          </p:cNvPr>
          <p:cNvPicPr>
            <a:picLocks noChangeAspect="1"/>
          </p:cNvPicPr>
          <p:nvPr>
            <a:audioFile r:link="rId4"/>
            <p:extLst>
              <p:ext uri="{DAA4B4D4-6D71-4841-9C94-3DE7FCFB9230}">
                <p14:media xmlns:p14="http://schemas.microsoft.com/office/powerpoint/2010/main" r:embed="rId3"/>
              </p:ext>
            </p:extLst>
          </p:nvPr>
        </p:nvPicPr>
        <p:blipFill>
          <a:blip r:embed="rId17"/>
          <a:stretch>
            <a:fillRect/>
          </a:stretch>
        </p:blipFill>
        <p:spPr>
          <a:xfrm>
            <a:off x="2648185" y="1710055"/>
            <a:ext cx="487363" cy="487363"/>
          </a:xfrm>
          <a:prstGeom prst="rect">
            <a:avLst/>
          </a:prstGeom>
        </p:spPr>
      </p:pic>
      <p:pic>
        <p:nvPicPr>
          <p:cNvPr id="11" name="cliw 3">
            <a:hlinkClick r:id="" action="ppaction://media"/>
            <a:extLst>
              <a:ext uri="{FF2B5EF4-FFF2-40B4-BE49-F238E27FC236}">
                <a16:creationId xmlns:a16="http://schemas.microsoft.com/office/drawing/2014/main" id="{BEE9B985-D03E-D4F5-F2FB-2815927CF3A7}"/>
              </a:ext>
            </a:extLst>
          </p:cNvPr>
          <p:cNvPicPr>
            <a:picLocks noChangeAspect="1"/>
          </p:cNvPicPr>
          <p:nvPr>
            <a:audioFile r:link="rId6"/>
            <p:extLst>
              <p:ext uri="{DAA4B4D4-6D71-4841-9C94-3DE7FCFB9230}">
                <p14:media xmlns:p14="http://schemas.microsoft.com/office/powerpoint/2010/main" r:embed="rId5"/>
              </p:ext>
            </p:extLst>
          </p:nvPr>
        </p:nvPicPr>
        <p:blipFill>
          <a:blip r:embed="rId17"/>
          <a:stretch>
            <a:fillRect/>
          </a:stretch>
        </p:blipFill>
        <p:spPr>
          <a:xfrm>
            <a:off x="2633100" y="2449575"/>
            <a:ext cx="487363" cy="487363"/>
          </a:xfrm>
          <a:prstGeom prst="rect">
            <a:avLst/>
          </a:prstGeom>
        </p:spPr>
      </p:pic>
      <p:pic>
        <p:nvPicPr>
          <p:cNvPr id="12" name="cliw 4">
            <a:hlinkClick r:id="" action="ppaction://media"/>
            <a:extLst>
              <a:ext uri="{FF2B5EF4-FFF2-40B4-BE49-F238E27FC236}">
                <a16:creationId xmlns:a16="http://schemas.microsoft.com/office/drawing/2014/main" id="{CEB7135C-0F76-1D7E-5176-77D9B4A6A673}"/>
              </a:ext>
            </a:extLst>
          </p:cNvPr>
          <p:cNvPicPr>
            <a:picLocks noChangeAspect="1"/>
          </p:cNvPicPr>
          <p:nvPr>
            <a:audioFile r:link="rId8"/>
            <p:extLst>
              <p:ext uri="{DAA4B4D4-6D71-4841-9C94-3DE7FCFB9230}">
                <p14:media xmlns:p14="http://schemas.microsoft.com/office/powerpoint/2010/main" r:embed="rId7"/>
              </p:ext>
            </p:extLst>
          </p:nvPr>
        </p:nvPicPr>
        <p:blipFill>
          <a:blip r:embed="rId17"/>
          <a:stretch>
            <a:fillRect/>
          </a:stretch>
        </p:blipFill>
        <p:spPr>
          <a:xfrm>
            <a:off x="2606585" y="3174176"/>
            <a:ext cx="487363" cy="487363"/>
          </a:xfrm>
          <a:prstGeom prst="rect">
            <a:avLst/>
          </a:prstGeom>
        </p:spPr>
      </p:pic>
      <p:pic>
        <p:nvPicPr>
          <p:cNvPr id="13" name="cliw 5">
            <a:hlinkClick r:id="" action="ppaction://media"/>
            <a:extLst>
              <a:ext uri="{FF2B5EF4-FFF2-40B4-BE49-F238E27FC236}">
                <a16:creationId xmlns:a16="http://schemas.microsoft.com/office/drawing/2014/main" id="{495BA38F-F6CE-9587-B968-1E804F203524}"/>
              </a:ext>
            </a:extLst>
          </p:cNvPr>
          <p:cNvPicPr>
            <a:picLocks noChangeAspect="1"/>
          </p:cNvPicPr>
          <p:nvPr>
            <a:audioFile r:link="rId10"/>
            <p:extLst>
              <p:ext uri="{DAA4B4D4-6D71-4841-9C94-3DE7FCFB9230}">
                <p14:media xmlns:p14="http://schemas.microsoft.com/office/powerpoint/2010/main" r:embed="rId9"/>
              </p:ext>
            </p:extLst>
          </p:nvPr>
        </p:nvPicPr>
        <p:blipFill>
          <a:blip r:embed="rId17"/>
          <a:stretch>
            <a:fillRect/>
          </a:stretch>
        </p:blipFill>
        <p:spPr>
          <a:xfrm>
            <a:off x="2606584" y="3859311"/>
            <a:ext cx="487363" cy="487363"/>
          </a:xfrm>
          <a:prstGeom prst="rect">
            <a:avLst/>
          </a:prstGeom>
        </p:spPr>
      </p:pic>
      <p:pic>
        <p:nvPicPr>
          <p:cNvPr id="14" name="cliw 6">
            <a:hlinkClick r:id="" action="ppaction://media"/>
            <a:extLst>
              <a:ext uri="{FF2B5EF4-FFF2-40B4-BE49-F238E27FC236}">
                <a16:creationId xmlns:a16="http://schemas.microsoft.com/office/drawing/2014/main" id="{AC12C2E1-F104-7FA3-2EB9-2EE89E9DA09D}"/>
              </a:ext>
            </a:extLst>
          </p:cNvPr>
          <p:cNvPicPr>
            <a:picLocks noChangeAspect="1"/>
          </p:cNvPicPr>
          <p:nvPr>
            <a:audioFile r:link="rId12"/>
            <p:extLst>
              <p:ext uri="{DAA4B4D4-6D71-4841-9C94-3DE7FCFB9230}">
                <p14:media xmlns:p14="http://schemas.microsoft.com/office/powerpoint/2010/main" r:embed="rId11"/>
              </p:ext>
            </p:extLst>
          </p:nvPr>
        </p:nvPicPr>
        <p:blipFill>
          <a:blip r:embed="rId17"/>
          <a:stretch>
            <a:fillRect/>
          </a:stretch>
        </p:blipFill>
        <p:spPr>
          <a:xfrm>
            <a:off x="2606583" y="4544446"/>
            <a:ext cx="487363" cy="487363"/>
          </a:xfrm>
          <a:prstGeom prst="rect">
            <a:avLst/>
          </a:prstGeom>
        </p:spPr>
      </p:pic>
      <p:pic>
        <p:nvPicPr>
          <p:cNvPr id="15" name="cliw 7">
            <a:hlinkClick r:id="" action="ppaction://media"/>
            <a:extLst>
              <a:ext uri="{FF2B5EF4-FFF2-40B4-BE49-F238E27FC236}">
                <a16:creationId xmlns:a16="http://schemas.microsoft.com/office/drawing/2014/main" id="{6AE60D0A-BF24-2ABC-2E47-7D00D2D37C04}"/>
              </a:ext>
            </a:extLst>
          </p:cNvPr>
          <p:cNvPicPr>
            <a:picLocks noChangeAspect="1"/>
          </p:cNvPicPr>
          <p:nvPr>
            <a:audioFile r:link="rId14"/>
            <p:extLst>
              <p:ext uri="{DAA4B4D4-6D71-4841-9C94-3DE7FCFB9230}">
                <p14:media xmlns:p14="http://schemas.microsoft.com/office/powerpoint/2010/main" r:embed="rId13"/>
              </p:ext>
            </p:extLst>
          </p:nvPr>
        </p:nvPicPr>
        <p:blipFill>
          <a:blip r:embed="rId17"/>
          <a:stretch>
            <a:fillRect/>
          </a:stretch>
        </p:blipFill>
        <p:spPr>
          <a:xfrm>
            <a:off x="2606582" y="5294381"/>
            <a:ext cx="487363" cy="487363"/>
          </a:xfrm>
          <a:prstGeom prst="rect">
            <a:avLst/>
          </a:prstGeom>
        </p:spPr>
      </p:pic>
    </p:spTree>
    <p:extLst>
      <p:ext uri="{BB962C8B-B14F-4D97-AF65-F5344CB8AC3E}">
        <p14:creationId xmlns:p14="http://schemas.microsoft.com/office/powerpoint/2010/main" val="2523040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106"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1924" fill="hold"/>
                                        <p:tgtEl>
                                          <p:spTgt spid="9"/>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8383" fill="hold"/>
                                        <p:tgtEl>
                                          <p:spTgt spid="11"/>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1839" fill="hold"/>
                                        <p:tgtEl>
                                          <p:spTgt spid="12"/>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5695" fill="hold"/>
                                        <p:tgtEl>
                                          <p:spTgt spid="13"/>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10218" fill="hold"/>
                                        <p:tgtEl>
                                          <p:spTgt spid="14"/>
                                        </p:tgtEl>
                                      </p:cBhvr>
                                    </p:cmd>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610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1" fill="hold" display="0">
                  <p:stCondLst>
                    <p:cond delay="indefinite"/>
                  </p:stCondLst>
                  <p:endCondLst>
                    <p:cond evt="onStopAudio" delay="0">
                      <p:tgtEl>
                        <p:sldTgt/>
                      </p:tgtEl>
                    </p:cond>
                  </p:endCondLst>
                </p:cTn>
                <p:tgtEl>
                  <p:spTgt spid="8"/>
                </p:tgtEl>
              </p:cMediaNode>
            </p:audio>
            <p:audio>
              <p:cMediaNode vol="80000">
                <p:cTn id="32" fill="hold" display="0">
                  <p:stCondLst>
                    <p:cond delay="indefinite"/>
                  </p:stCondLst>
                  <p:endCondLst>
                    <p:cond evt="onStopAudio" delay="0">
                      <p:tgtEl>
                        <p:sldTgt/>
                      </p:tgtEl>
                    </p:cond>
                  </p:endCondLst>
                </p:cTn>
                <p:tgtEl>
                  <p:spTgt spid="9"/>
                </p:tgtEl>
              </p:cMediaNode>
            </p:audio>
            <p:audio>
              <p:cMediaNode vol="80000">
                <p:cTn id="33" fill="hold" display="0">
                  <p:stCondLst>
                    <p:cond delay="indefinite"/>
                  </p:stCondLst>
                  <p:endCondLst>
                    <p:cond evt="onStopAudio" delay="0">
                      <p:tgtEl>
                        <p:sldTgt/>
                      </p:tgtEl>
                    </p:cond>
                  </p:endCondLst>
                </p:cTn>
                <p:tgtEl>
                  <p:spTgt spid="11"/>
                </p:tgtEl>
              </p:cMediaNode>
            </p:audio>
            <p:audio>
              <p:cMediaNode vol="80000">
                <p:cTn id="34" fill="hold" display="0">
                  <p:stCondLst>
                    <p:cond delay="indefinite"/>
                  </p:stCondLst>
                  <p:endCondLst>
                    <p:cond evt="onStopAudio" delay="0">
                      <p:tgtEl>
                        <p:sldTgt/>
                      </p:tgtEl>
                    </p:cond>
                  </p:endCondLst>
                </p:cTn>
                <p:tgtEl>
                  <p:spTgt spid="12"/>
                </p:tgtEl>
              </p:cMediaNode>
            </p:audio>
            <p:audio>
              <p:cMediaNode vol="80000">
                <p:cTn id="35" fill="hold" display="0">
                  <p:stCondLst>
                    <p:cond delay="indefinite"/>
                  </p:stCondLst>
                  <p:endCondLst>
                    <p:cond evt="onStopAudio" delay="0">
                      <p:tgtEl>
                        <p:sldTgt/>
                      </p:tgtEl>
                    </p:cond>
                  </p:endCondLst>
                </p:cTn>
                <p:tgtEl>
                  <p:spTgt spid="13"/>
                </p:tgtEl>
              </p:cMediaNode>
            </p:audio>
            <p:audio>
              <p:cMediaNode vol="80000">
                <p:cTn id="36" fill="hold" display="0">
                  <p:stCondLst>
                    <p:cond delay="indefinite"/>
                  </p:stCondLst>
                  <p:endCondLst>
                    <p:cond evt="onStopAudio" delay="0">
                      <p:tgtEl>
                        <p:sldTgt/>
                      </p:tgtEl>
                    </p:cond>
                  </p:endCondLst>
                </p:cTn>
                <p:tgtEl>
                  <p:spTgt spid="14"/>
                </p:tgtEl>
              </p:cMediaNode>
            </p:audio>
            <p:audio>
              <p:cMediaNode vol="80000">
                <p:cTn id="37" fill="hold" display="0">
                  <p:stCondLst>
                    <p:cond delay="indefinite"/>
                  </p:stCondLst>
                  <p:endCondLst>
                    <p:cond evt="onStopAudio" delay="0">
                      <p:tgtEl>
                        <p:sldTgt/>
                      </p:tgtEl>
                    </p:cond>
                  </p:endCondLst>
                </p:cTn>
                <p:tgtEl>
                  <p:spTgt spid="1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BE1745B7-2DEB-5BEB-C77D-077F359F9B26}"/>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DD26E901-34C2-F891-32E6-0050C0C218AC}"/>
              </a:ext>
            </a:extLst>
          </p:cNvPr>
          <p:cNvPicPr>
            <a:picLocks noChangeAspect="1"/>
          </p:cNvPicPr>
          <p:nvPr/>
        </p:nvPicPr>
        <p:blipFill>
          <a:blip r:embed="rId4"/>
          <a:stretch>
            <a:fillRect/>
          </a:stretch>
        </p:blipFill>
        <p:spPr>
          <a:xfrm>
            <a:off x="6621557" y="1154272"/>
            <a:ext cx="5143946" cy="3635055"/>
          </a:xfrm>
          <a:prstGeom prst="rect">
            <a:avLst/>
          </a:prstGeom>
        </p:spPr>
      </p:pic>
      <p:sp>
        <p:nvSpPr>
          <p:cNvPr id="4" name="TextBox 3">
            <a:extLst>
              <a:ext uri="{FF2B5EF4-FFF2-40B4-BE49-F238E27FC236}">
                <a16:creationId xmlns:a16="http://schemas.microsoft.com/office/drawing/2014/main" id="{F390C5EB-196F-0B4C-B81C-F1FD5737D698}"/>
              </a:ext>
            </a:extLst>
          </p:cNvPr>
          <p:cNvSpPr txBox="1"/>
          <p:nvPr/>
        </p:nvSpPr>
        <p:spPr>
          <a:xfrm>
            <a:off x="2651840" y="146762"/>
            <a:ext cx="7086600" cy="461665"/>
          </a:xfrm>
          <a:prstGeom prst="rect">
            <a:avLst/>
          </a:prstGeom>
          <a:noFill/>
        </p:spPr>
        <p:txBody>
          <a:bodyPr wrap="square" rtlCol="0">
            <a:spAutoFit/>
          </a:bodyPr>
          <a:lstStyle/>
          <a:p>
            <a:pPr algn="ctr"/>
            <a:r>
              <a:rPr lang="cy-GB" sz="2400" u="sng" dirty="0">
                <a:solidFill>
                  <a:srgbClr val="111111"/>
                </a:solidFill>
                <a:latin typeface="Comic Sans MS" panose="030F0702030302020204" pitchFamily="66" charset="0"/>
              </a:rPr>
              <a:t>Tasg Ddarllen: Hanes</a:t>
            </a:r>
            <a:endParaRPr lang="cy-GB" sz="2400" u="sng" dirty="0">
              <a:latin typeface="Comic Sans MS" panose="030F0702030302020204" pitchFamily="66" charset="0"/>
            </a:endParaRPr>
          </a:p>
        </p:txBody>
      </p:sp>
      <p:sp>
        <p:nvSpPr>
          <p:cNvPr id="5" name="Rectangle 4">
            <a:extLst>
              <a:ext uri="{FF2B5EF4-FFF2-40B4-BE49-F238E27FC236}">
                <a16:creationId xmlns:a16="http://schemas.microsoft.com/office/drawing/2014/main" id="{B79BA242-04BE-0D74-3301-3EAB3D64E576}"/>
              </a:ext>
            </a:extLst>
          </p:cNvPr>
          <p:cNvSpPr/>
          <p:nvPr/>
        </p:nvSpPr>
        <p:spPr>
          <a:xfrm>
            <a:off x="0" y="0"/>
            <a:ext cx="2480310" cy="354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200" b="1" dirty="0">
                <a:effectLst/>
                <a:latin typeface="Comic Sans MS" panose="030F0702030302020204" pitchFamily="66" charset="0"/>
                <a:ea typeface="Aptos" panose="020B0004020202020204" pitchFamily="34" charset="0"/>
                <a:cs typeface="Arial" panose="020B0604020202020204" pitchFamily="34" charset="0"/>
              </a:rPr>
              <a:t>Y Dyniaethau </a:t>
            </a:r>
            <a:endParaRPr lang="cy-GB" sz="1200" b="1" dirty="0">
              <a:latin typeface="Comic Sans MS" panose="030F0702030302020204" pitchFamily="66" charset="0"/>
            </a:endParaRPr>
          </a:p>
        </p:txBody>
      </p:sp>
      <p:pic>
        <p:nvPicPr>
          <p:cNvPr id="6" name="cafodd">
            <a:hlinkClick r:id="" action="ppaction://media"/>
            <a:extLst>
              <a:ext uri="{FF2B5EF4-FFF2-40B4-BE49-F238E27FC236}">
                <a16:creationId xmlns:a16="http://schemas.microsoft.com/office/drawing/2014/main" id="{3EA71BA7-860E-ACD4-611F-38EAE4C4ED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36358" y="4846556"/>
            <a:ext cx="1714343" cy="1714343"/>
          </a:xfrm>
          <a:prstGeom prst="rect">
            <a:avLst/>
          </a:prstGeom>
        </p:spPr>
      </p:pic>
      <p:sp>
        <p:nvSpPr>
          <p:cNvPr id="7" name="TextBox 6">
            <a:extLst>
              <a:ext uri="{FF2B5EF4-FFF2-40B4-BE49-F238E27FC236}">
                <a16:creationId xmlns:a16="http://schemas.microsoft.com/office/drawing/2014/main" id="{1666C4F3-2C78-30C5-FB08-F24442AE78F8}"/>
              </a:ext>
            </a:extLst>
          </p:cNvPr>
          <p:cNvSpPr txBox="1"/>
          <p:nvPr/>
        </p:nvSpPr>
        <p:spPr>
          <a:xfrm>
            <a:off x="426497" y="1154272"/>
            <a:ext cx="5909310" cy="4708981"/>
          </a:xfrm>
          <a:prstGeom prst="rect">
            <a:avLst/>
          </a:prstGeom>
          <a:solidFill>
            <a:schemeClr val="bg1"/>
          </a:solidFill>
        </p:spPr>
        <p:txBody>
          <a:bodyPr wrap="square" rtlCol="0">
            <a:spAutoFit/>
          </a:bodyPr>
          <a:lstStyle/>
          <a:p>
            <a:r>
              <a:rPr lang="cy-GB" sz="2000" b="1" i="0" dirty="0">
                <a:solidFill>
                  <a:srgbClr val="111111"/>
                </a:solidFill>
                <a:effectLst/>
                <a:latin typeface="Comic Sans MS" panose="030F0702030302020204" pitchFamily="66" charset="0"/>
              </a:rPr>
              <a:t>Mae’r dasg hon yn heriol iawn achos mae hi’n defnyddio berfau goddefol i esbonio hanes yr ardal. Nawr, does dim rhaid i’r plant ddeall ystyr yr air ‘goddefol’, ond bydd rhaid iddyn nhw deimlo’n gyfforddus gyda’r patrwm. </a:t>
            </a:r>
            <a:endParaRPr lang="cy-GB" sz="2000" b="1" dirty="0">
              <a:solidFill>
                <a:srgbClr val="111111"/>
              </a:solidFill>
              <a:latin typeface="Comic Sans MS" panose="030F0702030302020204" pitchFamily="66" charset="0"/>
            </a:endParaRPr>
          </a:p>
          <a:p>
            <a:endParaRPr lang="cy-GB" sz="2000" b="1" i="0" dirty="0">
              <a:solidFill>
                <a:srgbClr val="111111"/>
              </a:solidFill>
              <a:effectLst/>
              <a:latin typeface="Comic Sans MS" panose="030F0702030302020204" pitchFamily="66" charset="0"/>
            </a:endParaRPr>
          </a:p>
          <a:p>
            <a:r>
              <a:rPr lang="cy-GB" sz="2000" b="1" i="0" dirty="0">
                <a:solidFill>
                  <a:srgbClr val="111111"/>
                </a:solidFill>
                <a:effectLst/>
                <a:latin typeface="Comic Sans MS" panose="030F0702030302020204" pitchFamily="66" charset="0"/>
              </a:rPr>
              <a:t>I ddechrau, dylen nhw edrych ar y lluniau hyn, a sylwi ar y dyddiadau. Wedyn, dylen nhw wrando ar y ffeil sain. Bydd yr athro yn esbonio ystyr ‘adeiladu’ a pham mae’n newid yn ‘hadeiladu’ weithiau. Pan fyddan nhw’n barod, gallai’r plant ailadrodd y brawddegau. Efallai byddan nhw eisiau ymchwilio ar-lein i ddod o hyd i fwy o adeiladau yn eu hardal nhw.</a:t>
            </a:r>
            <a:endParaRPr lang="cy-GB" sz="2000" b="1" dirty="0">
              <a:latin typeface="Comic Sans MS" panose="030F0702030302020204" pitchFamily="66" charset="0"/>
            </a:endParaRPr>
          </a:p>
        </p:txBody>
      </p:sp>
    </p:spTree>
    <p:extLst>
      <p:ext uri="{BB962C8B-B14F-4D97-AF65-F5344CB8AC3E}">
        <p14:creationId xmlns:p14="http://schemas.microsoft.com/office/powerpoint/2010/main" val="3074139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39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BE1745B7-2DEB-5BEB-C77D-077F359F9B26}"/>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DD26E901-34C2-F891-32E6-0050C0C218AC}"/>
              </a:ext>
            </a:extLst>
          </p:cNvPr>
          <p:cNvPicPr>
            <a:picLocks noChangeAspect="1"/>
          </p:cNvPicPr>
          <p:nvPr/>
        </p:nvPicPr>
        <p:blipFill>
          <a:blip r:embed="rId2"/>
          <a:stretch>
            <a:fillRect/>
          </a:stretch>
        </p:blipFill>
        <p:spPr>
          <a:xfrm>
            <a:off x="6621557" y="764354"/>
            <a:ext cx="5143946" cy="3635055"/>
          </a:xfrm>
          <a:prstGeom prst="rect">
            <a:avLst/>
          </a:prstGeom>
        </p:spPr>
      </p:pic>
      <p:sp>
        <p:nvSpPr>
          <p:cNvPr id="4" name="TextBox 3">
            <a:extLst>
              <a:ext uri="{FF2B5EF4-FFF2-40B4-BE49-F238E27FC236}">
                <a16:creationId xmlns:a16="http://schemas.microsoft.com/office/drawing/2014/main" id="{F390C5EB-196F-0B4C-B81C-F1FD5737D698}"/>
              </a:ext>
            </a:extLst>
          </p:cNvPr>
          <p:cNvSpPr txBox="1"/>
          <p:nvPr/>
        </p:nvSpPr>
        <p:spPr>
          <a:xfrm>
            <a:off x="2651840" y="146762"/>
            <a:ext cx="7086600" cy="461665"/>
          </a:xfrm>
          <a:prstGeom prst="rect">
            <a:avLst/>
          </a:prstGeom>
          <a:noFill/>
        </p:spPr>
        <p:txBody>
          <a:bodyPr wrap="square" rtlCol="0">
            <a:spAutoFit/>
          </a:bodyPr>
          <a:lstStyle/>
          <a:p>
            <a:pPr algn="ctr"/>
            <a:r>
              <a:rPr lang="cy-GB" sz="2400" u="sng" dirty="0">
                <a:solidFill>
                  <a:srgbClr val="111111"/>
                </a:solidFill>
                <a:latin typeface="Comic Sans MS" panose="030F0702030302020204" pitchFamily="66" charset="0"/>
              </a:rPr>
              <a:t>Tasg Ddarllen: Hanes</a:t>
            </a:r>
            <a:endParaRPr lang="cy-GB" sz="2400" u="sng" dirty="0">
              <a:latin typeface="Comic Sans MS" panose="030F0702030302020204" pitchFamily="66" charset="0"/>
            </a:endParaRPr>
          </a:p>
        </p:txBody>
      </p:sp>
      <p:sp>
        <p:nvSpPr>
          <p:cNvPr id="5" name="Rectangle 4">
            <a:extLst>
              <a:ext uri="{FF2B5EF4-FFF2-40B4-BE49-F238E27FC236}">
                <a16:creationId xmlns:a16="http://schemas.microsoft.com/office/drawing/2014/main" id="{B79BA242-04BE-0D74-3301-3EAB3D64E576}"/>
              </a:ext>
            </a:extLst>
          </p:cNvPr>
          <p:cNvSpPr/>
          <p:nvPr/>
        </p:nvSpPr>
        <p:spPr>
          <a:xfrm>
            <a:off x="0" y="0"/>
            <a:ext cx="2480310" cy="354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200" b="1" dirty="0">
                <a:effectLst/>
                <a:latin typeface="Comic Sans MS" panose="030F0702030302020204" pitchFamily="66" charset="0"/>
                <a:ea typeface="Aptos" panose="020B0004020202020204" pitchFamily="34" charset="0"/>
                <a:cs typeface="Arial" panose="020B0604020202020204" pitchFamily="34" charset="0"/>
              </a:rPr>
              <a:t>Y Dyniaethau </a:t>
            </a:r>
            <a:endParaRPr lang="cy-GB" sz="1200" b="1" dirty="0">
              <a:latin typeface="Comic Sans MS" panose="030F0702030302020204" pitchFamily="66" charset="0"/>
            </a:endParaRPr>
          </a:p>
        </p:txBody>
      </p:sp>
      <p:sp>
        <p:nvSpPr>
          <p:cNvPr id="7" name="TextBox 6">
            <a:extLst>
              <a:ext uri="{FF2B5EF4-FFF2-40B4-BE49-F238E27FC236}">
                <a16:creationId xmlns:a16="http://schemas.microsoft.com/office/drawing/2014/main" id="{1666C4F3-2C78-30C5-FB08-F24442AE78F8}"/>
              </a:ext>
            </a:extLst>
          </p:cNvPr>
          <p:cNvSpPr txBox="1"/>
          <p:nvPr/>
        </p:nvSpPr>
        <p:spPr>
          <a:xfrm>
            <a:off x="240031" y="741652"/>
            <a:ext cx="6202234" cy="4144020"/>
          </a:xfrm>
          <a:prstGeom prst="rect">
            <a:avLst/>
          </a:prstGeom>
          <a:solidFill>
            <a:schemeClr val="bg1"/>
          </a:solidFill>
        </p:spPr>
        <p:txBody>
          <a:bodyPr wrap="square" rtlCol="0">
            <a:spAutoFit/>
          </a:bodyPr>
          <a:lstStyle/>
          <a:p>
            <a:pPr>
              <a:lnSpc>
                <a:spcPct val="115000"/>
              </a:lnSpc>
              <a:spcAft>
                <a:spcPts val="800"/>
              </a:spcAft>
            </a:pPr>
            <a:r>
              <a:rPr lang="cy-GB" sz="1800" b="1" dirty="0">
                <a:effectLst/>
                <a:latin typeface="Comic Sans MS" panose="030F0702030302020204" pitchFamily="66" charset="0"/>
                <a:ea typeface="Aptos" panose="020B0004020202020204" pitchFamily="34" charset="0"/>
                <a:cs typeface="Arial" panose="020B0604020202020204" pitchFamily="34" charset="0"/>
              </a:rPr>
              <a:t>Nesa, bydd yr athro yn newid yr un brawddegau yng nghwestiynau, ac yn cyflwyno’r atebion ‘do’ a ‘naddo’:</a:t>
            </a:r>
          </a:p>
          <a:p>
            <a:pPr>
              <a:lnSpc>
                <a:spcPct val="115000"/>
              </a:lnSpc>
              <a:spcAft>
                <a:spcPts val="800"/>
              </a:spcAft>
            </a:pPr>
            <a:endParaRPr lang="cy-GB" sz="100" b="1" dirty="0">
              <a:latin typeface="Comic Sans MS" panose="030F0702030302020204" pitchFamily="66" charset="0"/>
              <a:ea typeface="Aptos" panose="020B0004020202020204" pitchFamily="34" charset="0"/>
              <a:cs typeface="Arial" panose="020B0604020202020204" pitchFamily="34" charset="0"/>
            </a:endParaRPr>
          </a:p>
          <a:p>
            <a:pPr>
              <a:lnSpc>
                <a:spcPct val="115000"/>
              </a:lnSpc>
              <a:spcAft>
                <a:spcPts val="800"/>
              </a:spcAft>
            </a:pPr>
            <a:r>
              <a:rPr lang="cy-GB" sz="1700" b="1" dirty="0">
                <a:latin typeface="Comic Sans MS" panose="030F0702030302020204" pitchFamily="66" charset="0"/>
                <a:ea typeface="Aptos" panose="020B0004020202020204" pitchFamily="34" charset="0"/>
                <a:cs typeface="Arial" panose="020B0604020202020204" pitchFamily="34" charset="0"/>
              </a:rPr>
              <a:t>G</a:t>
            </a:r>
            <a:r>
              <a:rPr lang="cy-GB" sz="1700" b="1" dirty="0">
                <a:effectLst/>
                <a:latin typeface="Comic Sans MS" panose="030F0702030302020204" pitchFamily="66" charset="0"/>
                <a:ea typeface="Aptos" panose="020B0004020202020204" pitchFamily="34" charset="0"/>
                <a:cs typeface="Arial" panose="020B0604020202020204" pitchFamily="34" charset="0"/>
              </a:rPr>
              <a:t>afodd y capel ei adeiladu yn un wyth naw wyth?</a:t>
            </a:r>
          </a:p>
          <a:p>
            <a:pPr>
              <a:lnSpc>
                <a:spcPct val="115000"/>
              </a:lnSpc>
              <a:spcAft>
                <a:spcPts val="800"/>
              </a:spcAft>
            </a:pPr>
            <a:r>
              <a:rPr lang="cy-GB" sz="1700" b="1" dirty="0">
                <a:solidFill>
                  <a:srgbClr val="00B050"/>
                </a:solidFill>
                <a:latin typeface="Comic Sans MS" panose="030F0702030302020204" pitchFamily="66" charset="0"/>
                <a:ea typeface="Aptos" panose="020B0004020202020204" pitchFamily="34" charset="0"/>
                <a:cs typeface="Arial" panose="020B0604020202020204" pitchFamily="34" charset="0"/>
              </a:rPr>
              <a:t>Do.</a:t>
            </a:r>
            <a:endParaRPr lang="cy-GB" sz="1700" b="1" dirty="0">
              <a:solidFill>
                <a:srgbClr val="00B050"/>
              </a:solidFill>
              <a:effectLst/>
              <a:latin typeface="Comic Sans MS" panose="030F0702030302020204" pitchFamily="66" charset="0"/>
              <a:ea typeface="Aptos" panose="020B0004020202020204" pitchFamily="34" charset="0"/>
              <a:cs typeface="Arial" panose="020B0604020202020204" pitchFamily="34" charset="0"/>
            </a:endParaRPr>
          </a:p>
          <a:p>
            <a:pPr>
              <a:lnSpc>
                <a:spcPct val="115000"/>
              </a:lnSpc>
              <a:spcAft>
                <a:spcPts val="800"/>
              </a:spcAft>
            </a:pPr>
            <a:r>
              <a:rPr lang="cy-GB" sz="1700" b="1" dirty="0">
                <a:latin typeface="Comic Sans MS" panose="030F0702030302020204" pitchFamily="66" charset="0"/>
                <a:ea typeface="Aptos" panose="020B0004020202020204" pitchFamily="34" charset="0"/>
                <a:cs typeface="Arial" panose="020B0604020202020204" pitchFamily="34" charset="0"/>
              </a:rPr>
              <a:t>G</a:t>
            </a:r>
            <a:r>
              <a:rPr lang="cy-GB" sz="1700" b="1" dirty="0">
                <a:effectLst/>
                <a:latin typeface="Comic Sans MS" panose="030F0702030302020204" pitchFamily="66" charset="0"/>
                <a:ea typeface="Aptos" panose="020B0004020202020204" pitchFamily="34" charset="0"/>
                <a:cs typeface="Arial" panose="020B0604020202020204" pitchFamily="34" charset="0"/>
              </a:rPr>
              <a:t>afodd y bont ei hadeiladu yn un naw un saith</a:t>
            </a:r>
            <a:r>
              <a:rPr lang="cy-GB" sz="1700" b="1" dirty="0">
                <a:latin typeface="Comic Sans MS" panose="030F0702030302020204" pitchFamily="66" charset="0"/>
                <a:ea typeface="Aptos" panose="020B0004020202020204" pitchFamily="34" charset="0"/>
                <a:cs typeface="Arial" panose="020B0604020202020204" pitchFamily="34" charset="0"/>
              </a:rPr>
              <a:t>?</a:t>
            </a:r>
          </a:p>
          <a:p>
            <a:pPr>
              <a:lnSpc>
                <a:spcPct val="115000"/>
              </a:lnSpc>
              <a:spcAft>
                <a:spcPts val="800"/>
              </a:spcAft>
            </a:pPr>
            <a:r>
              <a:rPr lang="cy-GB" sz="1700" b="1" dirty="0">
                <a:solidFill>
                  <a:srgbClr val="FF0000"/>
                </a:solidFill>
                <a:effectLst/>
                <a:latin typeface="Comic Sans MS" panose="030F0702030302020204" pitchFamily="66" charset="0"/>
                <a:ea typeface="Aptos" panose="020B0004020202020204" pitchFamily="34" charset="0"/>
                <a:cs typeface="Arial" panose="020B0604020202020204" pitchFamily="34" charset="0"/>
              </a:rPr>
              <a:t>Naddo.</a:t>
            </a:r>
          </a:p>
          <a:p>
            <a:pPr>
              <a:lnSpc>
                <a:spcPct val="115000"/>
              </a:lnSpc>
              <a:spcAft>
                <a:spcPts val="800"/>
              </a:spcAft>
            </a:pPr>
            <a:r>
              <a:rPr lang="cy-GB" sz="1700" b="1" dirty="0">
                <a:latin typeface="Comic Sans MS" panose="030F0702030302020204" pitchFamily="66" charset="0"/>
                <a:ea typeface="Aptos" panose="020B0004020202020204" pitchFamily="34" charset="0"/>
                <a:cs typeface="Arial" panose="020B0604020202020204" pitchFamily="34" charset="0"/>
              </a:rPr>
              <a:t>G</a:t>
            </a:r>
            <a:r>
              <a:rPr lang="cy-GB" sz="1700" b="1" dirty="0">
                <a:effectLst/>
                <a:latin typeface="Comic Sans MS" panose="030F0702030302020204" pitchFamily="66" charset="0"/>
                <a:ea typeface="Aptos" panose="020B0004020202020204" pitchFamily="34" charset="0"/>
                <a:cs typeface="Arial" panose="020B0604020202020204" pitchFamily="34" charset="0"/>
              </a:rPr>
              <a:t>afodd yr ysgol ei hadeiladu yn un naw wyth wyth?</a:t>
            </a:r>
          </a:p>
          <a:p>
            <a:pPr>
              <a:lnSpc>
                <a:spcPct val="115000"/>
              </a:lnSpc>
              <a:spcAft>
                <a:spcPts val="800"/>
              </a:spcAft>
            </a:pPr>
            <a:r>
              <a:rPr lang="cy-GB" sz="1700" b="1" dirty="0">
                <a:solidFill>
                  <a:srgbClr val="FF0000"/>
                </a:solidFill>
                <a:latin typeface="Comic Sans MS" panose="030F0702030302020204" pitchFamily="66" charset="0"/>
                <a:ea typeface="Aptos" panose="020B0004020202020204" pitchFamily="34" charset="0"/>
                <a:cs typeface="Arial" panose="020B0604020202020204" pitchFamily="34" charset="0"/>
              </a:rPr>
              <a:t>Naddo.</a:t>
            </a:r>
            <a:endParaRPr lang="cy-GB" sz="1700" b="1" dirty="0">
              <a:solidFill>
                <a:srgbClr val="FF0000"/>
              </a:solidFill>
              <a:effectLst/>
              <a:latin typeface="Comic Sans MS" panose="030F0702030302020204" pitchFamily="66" charset="0"/>
              <a:ea typeface="Aptos" panose="020B0004020202020204" pitchFamily="34" charset="0"/>
              <a:cs typeface="Arial" panose="020B0604020202020204" pitchFamily="34" charset="0"/>
            </a:endParaRPr>
          </a:p>
          <a:p>
            <a:pPr>
              <a:lnSpc>
                <a:spcPct val="115000"/>
              </a:lnSpc>
              <a:spcAft>
                <a:spcPts val="800"/>
              </a:spcAft>
            </a:pPr>
            <a:r>
              <a:rPr lang="cy-GB" sz="1700" b="1" dirty="0">
                <a:latin typeface="Comic Sans MS" panose="030F0702030302020204" pitchFamily="66" charset="0"/>
                <a:ea typeface="Aptos" panose="020B0004020202020204" pitchFamily="34" charset="0"/>
                <a:cs typeface="Arial" panose="020B0604020202020204" pitchFamily="34" charset="0"/>
              </a:rPr>
              <a:t>G</a:t>
            </a:r>
            <a:r>
              <a:rPr lang="cy-GB" sz="1700" b="1" dirty="0">
                <a:effectLst/>
                <a:latin typeface="Comic Sans MS" panose="030F0702030302020204" pitchFamily="66" charset="0"/>
                <a:ea typeface="Aptos" panose="020B0004020202020204" pitchFamily="34" charset="0"/>
                <a:cs typeface="Arial" panose="020B0604020202020204" pitchFamily="34" charset="0"/>
              </a:rPr>
              <a:t>afodd y castell ei adeiladu  yn un un sero chwech?</a:t>
            </a:r>
          </a:p>
          <a:p>
            <a:pPr>
              <a:lnSpc>
                <a:spcPct val="115000"/>
              </a:lnSpc>
              <a:spcAft>
                <a:spcPts val="800"/>
              </a:spcAft>
            </a:pPr>
            <a:r>
              <a:rPr lang="cy-GB" sz="1700" b="1" dirty="0">
                <a:solidFill>
                  <a:srgbClr val="00B050"/>
                </a:solidFill>
                <a:effectLst/>
                <a:latin typeface="Comic Sans MS" panose="030F0702030302020204" pitchFamily="66" charset="0"/>
                <a:ea typeface="Aptos" panose="020B0004020202020204" pitchFamily="34" charset="0"/>
                <a:cs typeface="Arial" panose="020B0604020202020204" pitchFamily="34" charset="0"/>
              </a:rPr>
              <a:t>Do.</a:t>
            </a:r>
          </a:p>
        </p:txBody>
      </p:sp>
      <p:sp>
        <p:nvSpPr>
          <p:cNvPr id="2" name="TextBox 1">
            <a:extLst>
              <a:ext uri="{FF2B5EF4-FFF2-40B4-BE49-F238E27FC236}">
                <a16:creationId xmlns:a16="http://schemas.microsoft.com/office/drawing/2014/main" id="{783AF2C2-4780-6134-3F49-7F9A6968F99D}"/>
              </a:ext>
            </a:extLst>
          </p:cNvPr>
          <p:cNvSpPr txBox="1"/>
          <p:nvPr/>
        </p:nvSpPr>
        <p:spPr>
          <a:xfrm>
            <a:off x="240031" y="4964811"/>
            <a:ext cx="11525472" cy="1765933"/>
          </a:xfrm>
          <a:prstGeom prst="rect">
            <a:avLst/>
          </a:prstGeom>
          <a:solidFill>
            <a:schemeClr val="bg1"/>
          </a:solidFill>
        </p:spPr>
        <p:txBody>
          <a:bodyPr wrap="square" rtlCol="0">
            <a:spAutoFit/>
          </a:bodyPr>
          <a:lstStyle/>
          <a:p>
            <a:pPr>
              <a:lnSpc>
                <a:spcPct val="115000"/>
              </a:lnSpc>
              <a:spcAft>
                <a:spcPts val="800"/>
              </a:spcAft>
            </a:pPr>
            <a:r>
              <a:rPr lang="cy-GB" sz="1800" b="1" dirty="0">
                <a:effectLst/>
                <a:latin typeface="Comic Sans MS" panose="030F0702030302020204" pitchFamily="66" charset="0"/>
                <a:ea typeface="Aptos" panose="020B0004020202020204" pitchFamily="34" charset="0"/>
                <a:cs typeface="Arial" panose="020B0604020202020204" pitchFamily="34" charset="0"/>
              </a:rPr>
              <a:t>Bydd yn dda os ydyn nhw’n ymarfer mwy o gwestiynau fel hyn mewn parau neu grwpiau bach. Gallai’r plant ddefnyddio adeiladau eraill </a:t>
            </a:r>
            <a:r>
              <a:rPr lang="cy-GB" sz="1800" b="1" dirty="0" err="1">
                <a:effectLst/>
                <a:latin typeface="Comic Sans MS" panose="030F0702030302020204" pitchFamily="66" charset="0"/>
                <a:ea typeface="Aptos" panose="020B0004020202020204" pitchFamily="34" charset="0"/>
                <a:cs typeface="Arial" panose="020B0604020202020204" pitchFamily="34" charset="0"/>
              </a:rPr>
              <a:t>tasen</a:t>
            </a:r>
            <a:r>
              <a:rPr lang="cy-GB" sz="1800" b="1" dirty="0">
                <a:effectLst/>
                <a:latin typeface="Comic Sans MS" panose="030F0702030302020204" pitchFamily="66" charset="0"/>
                <a:ea typeface="Aptos" panose="020B0004020202020204" pitchFamily="34" charset="0"/>
                <a:cs typeface="Arial" panose="020B0604020202020204" pitchFamily="34" charset="0"/>
              </a:rPr>
              <a:t> nhw wedi gwneud ymchwil annibynnol.</a:t>
            </a:r>
          </a:p>
          <a:p>
            <a:pPr>
              <a:lnSpc>
                <a:spcPct val="115000"/>
              </a:lnSpc>
              <a:spcAft>
                <a:spcPts val="800"/>
              </a:spcAft>
            </a:pPr>
            <a:r>
              <a:rPr lang="cy-GB" b="1" dirty="0">
                <a:latin typeface="Comic Sans MS" panose="030F0702030302020204" pitchFamily="66" charset="0"/>
                <a:ea typeface="Aptos" panose="020B0004020202020204" pitchFamily="34" charset="0"/>
                <a:cs typeface="Arial" panose="020B0604020202020204" pitchFamily="34" charset="0"/>
              </a:rPr>
              <a:t>Hefyd, bydd rhaid i’r athro gyflwyno rhai berfau newydd cyn i’r dosbarth wneud y dasg ddarllen – aredig, darganfod, arolygu – a bydd rhaid iddo fe esbonio sut i gyfnewid ‘adeiladu’ am ferfau eraill, gyda enghreifftiau fel “Cafodd y trysor ei ddarganfod.”  </a:t>
            </a:r>
            <a:endParaRPr lang="cy-GB" sz="1800" b="1" dirty="0">
              <a:effectLst/>
              <a:latin typeface="Comic Sans MS" panose="030F0702030302020204" pitchFamily="66"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3432824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5F6FBC91-AA07-F60C-8CE4-54787A7132B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55F0064-F636-7947-54EA-1B541115642E}"/>
              </a:ext>
            </a:extLst>
          </p:cNvPr>
          <p:cNvSpPr txBox="1"/>
          <p:nvPr/>
        </p:nvSpPr>
        <p:spPr>
          <a:xfrm>
            <a:off x="6096000" y="532391"/>
            <a:ext cx="3738074" cy="461665"/>
          </a:xfrm>
          <a:prstGeom prst="rect">
            <a:avLst/>
          </a:prstGeom>
          <a:noFill/>
        </p:spPr>
        <p:txBody>
          <a:bodyPr wrap="square" rtlCol="0">
            <a:spAutoFit/>
          </a:bodyPr>
          <a:lstStyle/>
          <a:p>
            <a:pPr algn="ctr"/>
            <a:r>
              <a:rPr lang="cy-GB" sz="2400" u="sng" dirty="0">
                <a:solidFill>
                  <a:srgbClr val="111111"/>
                </a:solidFill>
                <a:latin typeface="Comic Sans MS" panose="030F0702030302020204" pitchFamily="66" charset="0"/>
              </a:rPr>
              <a:t>Cefnogaeth Ychwanegol </a:t>
            </a:r>
            <a:endParaRPr lang="cy-GB" sz="2400" u="sng" dirty="0">
              <a:latin typeface="Comic Sans MS" panose="030F0702030302020204" pitchFamily="66" charset="0"/>
            </a:endParaRPr>
          </a:p>
        </p:txBody>
      </p:sp>
      <p:sp>
        <p:nvSpPr>
          <p:cNvPr id="5" name="Rectangle 4">
            <a:extLst>
              <a:ext uri="{FF2B5EF4-FFF2-40B4-BE49-F238E27FC236}">
                <a16:creationId xmlns:a16="http://schemas.microsoft.com/office/drawing/2014/main" id="{D1859EE9-BB14-DC41-1C9E-07F1CBBDD5A1}"/>
              </a:ext>
            </a:extLst>
          </p:cNvPr>
          <p:cNvSpPr/>
          <p:nvPr/>
        </p:nvSpPr>
        <p:spPr>
          <a:xfrm>
            <a:off x="0" y="0"/>
            <a:ext cx="2480310" cy="354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200" b="1" dirty="0">
                <a:effectLst/>
                <a:latin typeface="Comic Sans MS" panose="030F0702030302020204" pitchFamily="66" charset="0"/>
                <a:ea typeface="Aptos" panose="020B0004020202020204" pitchFamily="34" charset="0"/>
                <a:cs typeface="Arial" panose="020B0604020202020204" pitchFamily="34" charset="0"/>
              </a:rPr>
              <a:t>Y Dyniaethau </a:t>
            </a:r>
            <a:endParaRPr lang="cy-GB" sz="1200" b="1" dirty="0">
              <a:latin typeface="Comic Sans MS" panose="030F0702030302020204" pitchFamily="66" charset="0"/>
            </a:endParaRPr>
          </a:p>
        </p:txBody>
      </p:sp>
      <p:sp>
        <p:nvSpPr>
          <p:cNvPr id="2" name="TextBox 1">
            <a:extLst>
              <a:ext uri="{FF2B5EF4-FFF2-40B4-BE49-F238E27FC236}">
                <a16:creationId xmlns:a16="http://schemas.microsoft.com/office/drawing/2014/main" id="{B2748AD0-9134-9CE6-1F7F-90B935B55187}"/>
              </a:ext>
            </a:extLst>
          </p:cNvPr>
          <p:cNvSpPr txBox="1"/>
          <p:nvPr/>
        </p:nvSpPr>
        <p:spPr>
          <a:xfrm>
            <a:off x="333264" y="1687505"/>
            <a:ext cx="11525472" cy="922497"/>
          </a:xfrm>
          <a:prstGeom prst="rect">
            <a:avLst/>
          </a:prstGeom>
          <a:solidFill>
            <a:schemeClr val="bg1"/>
          </a:solidFill>
        </p:spPr>
        <p:txBody>
          <a:bodyPr wrap="square" rtlCol="0">
            <a:spAutoFit/>
          </a:bodyPr>
          <a:lstStyle/>
          <a:p>
            <a:pPr>
              <a:lnSpc>
                <a:spcPct val="115000"/>
              </a:lnSpc>
              <a:spcAft>
                <a:spcPts val="800"/>
              </a:spcAft>
            </a:pPr>
            <a:r>
              <a:rPr lang="cy-GB" sz="1600" b="1" dirty="0">
                <a:effectLst/>
                <a:latin typeface="Comic Sans MS" panose="030F0702030302020204" pitchFamily="66" charset="0"/>
                <a:ea typeface="Aptos" panose="020B0004020202020204" pitchFamily="34" charset="0"/>
                <a:cs typeface="Arial" panose="020B0604020202020204" pitchFamily="34" charset="0"/>
              </a:rPr>
              <a:t>Mae’n anodd i rai o’r disgyblion yn ein hysgol ni i gael sgyrsiau yn eu hiaith gyntaf nhw, felly hoffwn i </a:t>
            </a:r>
            <a:r>
              <a:rPr lang="cy-GB" sz="1600" b="1" dirty="0" err="1">
                <a:effectLst/>
                <a:latin typeface="Comic Sans MS" panose="030F0702030302020204" pitchFamily="66" charset="0"/>
                <a:ea typeface="Aptos" panose="020B0004020202020204" pitchFamily="34" charset="0"/>
                <a:cs typeface="Arial" panose="020B0604020202020204" pitchFamily="34" charset="0"/>
              </a:rPr>
              <a:t>geisio’r</a:t>
            </a:r>
            <a:r>
              <a:rPr lang="cy-GB" sz="1600" b="1" dirty="0">
                <a:effectLst/>
                <a:latin typeface="Comic Sans MS" panose="030F0702030302020204" pitchFamily="66" charset="0"/>
                <a:ea typeface="Aptos" panose="020B0004020202020204" pitchFamily="34" charset="0"/>
                <a:cs typeface="Arial" panose="020B0604020202020204" pitchFamily="34" charset="0"/>
              </a:rPr>
              <a:t> adnoddau hyn i’w cefnogi nhw pan mae rhaid iddyn nhw weithio mewn parau yn ystod gwersi ail iaith. Rydw i’n gobeithio bydd y rhain yn helpu’r plant deall sut i gymryd rhan.   </a:t>
            </a:r>
          </a:p>
        </p:txBody>
      </p:sp>
      <p:pic>
        <p:nvPicPr>
          <p:cNvPr id="8" name="Picture 7">
            <a:extLst>
              <a:ext uri="{FF2B5EF4-FFF2-40B4-BE49-F238E27FC236}">
                <a16:creationId xmlns:a16="http://schemas.microsoft.com/office/drawing/2014/main" id="{4087324D-130C-38B8-C96E-444E1FFDF540}"/>
              </a:ext>
            </a:extLst>
          </p:cNvPr>
          <p:cNvPicPr>
            <a:picLocks noChangeAspect="1"/>
          </p:cNvPicPr>
          <p:nvPr/>
        </p:nvPicPr>
        <p:blipFill>
          <a:blip r:embed="rId2"/>
          <a:stretch>
            <a:fillRect/>
          </a:stretch>
        </p:blipFill>
        <p:spPr>
          <a:xfrm rot="21159824">
            <a:off x="2526618" y="371348"/>
            <a:ext cx="3424045" cy="944809"/>
          </a:xfrm>
          <a:prstGeom prst="rect">
            <a:avLst/>
          </a:prstGeom>
          <a:ln>
            <a:noFill/>
          </a:ln>
          <a:effectLst>
            <a:outerShdw blurRad="190500" algn="tl" rotWithShape="0">
              <a:srgbClr val="000000">
                <a:alpha val="70000"/>
              </a:srgbClr>
            </a:outerShdw>
          </a:effectLst>
        </p:spPr>
      </p:pic>
      <p:pic>
        <p:nvPicPr>
          <p:cNvPr id="10" name="Picture 9">
            <a:extLst>
              <a:ext uri="{FF2B5EF4-FFF2-40B4-BE49-F238E27FC236}">
                <a16:creationId xmlns:a16="http://schemas.microsoft.com/office/drawing/2014/main" id="{B0EBAE7E-39CF-9B2C-F929-346694F56FA8}"/>
              </a:ext>
            </a:extLst>
          </p:cNvPr>
          <p:cNvPicPr>
            <a:picLocks noChangeAspect="1"/>
          </p:cNvPicPr>
          <p:nvPr/>
        </p:nvPicPr>
        <p:blipFill>
          <a:blip r:embed="rId3"/>
          <a:stretch>
            <a:fillRect/>
          </a:stretch>
        </p:blipFill>
        <p:spPr>
          <a:xfrm rot="20977707">
            <a:off x="726497" y="3002434"/>
            <a:ext cx="2923691" cy="3479055"/>
          </a:xfrm>
          <a:prstGeom prst="rect">
            <a:avLst/>
          </a:prstGeom>
        </p:spPr>
      </p:pic>
      <p:pic>
        <p:nvPicPr>
          <p:cNvPr id="12" name="Picture 11">
            <a:extLst>
              <a:ext uri="{FF2B5EF4-FFF2-40B4-BE49-F238E27FC236}">
                <a16:creationId xmlns:a16="http://schemas.microsoft.com/office/drawing/2014/main" id="{D633CC6B-5C0C-B67E-615A-979373502328}"/>
              </a:ext>
            </a:extLst>
          </p:cNvPr>
          <p:cNvPicPr>
            <a:picLocks noChangeAspect="1"/>
          </p:cNvPicPr>
          <p:nvPr/>
        </p:nvPicPr>
        <p:blipFill>
          <a:blip r:embed="rId4"/>
          <a:stretch>
            <a:fillRect/>
          </a:stretch>
        </p:blipFill>
        <p:spPr>
          <a:xfrm>
            <a:off x="4535168" y="2766604"/>
            <a:ext cx="2922128" cy="3464878"/>
          </a:xfrm>
          <a:prstGeom prst="rect">
            <a:avLst/>
          </a:prstGeom>
        </p:spPr>
      </p:pic>
      <p:pic>
        <p:nvPicPr>
          <p:cNvPr id="14" name="Picture 13">
            <a:extLst>
              <a:ext uri="{FF2B5EF4-FFF2-40B4-BE49-F238E27FC236}">
                <a16:creationId xmlns:a16="http://schemas.microsoft.com/office/drawing/2014/main" id="{90C312FB-2A42-072E-3D46-89D8D9BF2893}"/>
              </a:ext>
            </a:extLst>
          </p:cNvPr>
          <p:cNvPicPr>
            <a:picLocks noChangeAspect="1"/>
          </p:cNvPicPr>
          <p:nvPr/>
        </p:nvPicPr>
        <p:blipFill>
          <a:blip r:embed="rId5"/>
          <a:stretch>
            <a:fillRect/>
          </a:stretch>
        </p:blipFill>
        <p:spPr>
          <a:xfrm rot="894215">
            <a:off x="8415602" y="3161175"/>
            <a:ext cx="3178858" cy="3235531"/>
          </a:xfrm>
          <a:prstGeom prst="rect">
            <a:avLst/>
          </a:prstGeom>
        </p:spPr>
      </p:pic>
      <p:sp>
        <p:nvSpPr>
          <p:cNvPr id="15" name="TextBox 14">
            <a:extLst>
              <a:ext uri="{FF2B5EF4-FFF2-40B4-BE49-F238E27FC236}">
                <a16:creationId xmlns:a16="http://schemas.microsoft.com/office/drawing/2014/main" id="{137EF30D-6B8C-B312-95CF-3759453A8BF7}"/>
              </a:ext>
            </a:extLst>
          </p:cNvPr>
          <p:cNvSpPr txBox="1"/>
          <p:nvPr/>
        </p:nvSpPr>
        <p:spPr>
          <a:xfrm>
            <a:off x="3595932" y="6320987"/>
            <a:ext cx="4800600" cy="400110"/>
          </a:xfrm>
          <a:prstGeom prst="rect">
            <a:avLst/>
          </a:prstGeom>
          <a:solidFill>
            <a:schemeClr val="tx2">
              <a:lumMod val="25000"/>
              <a:lumOff val="75000"/>
            </a:schemeClr>
          </a:solidFill>
          <a:ln w="28575">
            <a:solidFill>
              <a:schemeClr val="accent4">
                <a:lumMod val="75000"/>
              </a:schemeClr>
            </a:solidFill>
          </a:ln>
        </p:spPr>
        <p:txBody>
          <a:bodyPr wrap="square" rtlCol="0">
            <a:spAutoFit/>
          </a:bodyPr>
          <a:lstStyle/>
          <a:p>
            <a:pPr algn="ctr"/>
            <a:r>
              <a:rPr lang="en-GB" sz="2000" dirty="0">
                <a:latin typeface="Comic Sans MS" panose="030F0702030302020204" pitchFamily="66" charset="0"/>
              </a:rPr>
              <a:t>Pa </a:t>
            </a:r>
            <a:r>
              <a:rPr lang="en-GB" sz="2000" dirty="0" err="1">
                <a:latin typeface="Comic Sans MS" panose="030F0702030302020204" pitchFamily="66" charset="0"/>
              </a:rPr>
              <a:t>fath</a:t>
            </a:r>
            <a:r>
              <a:rPr lang="en-GB" sz="2000" dirty="0">
                <a:latin typeface="Comic Sans MS" panose="030F0702030302020204" pitchFamily="66" charset="0"/>
              </a:rPr>
              <a:t> o </a:t>
            </a:r>
            <a:r>
              <a:rPr lang="en-GB" sz="2000" dirty="0" err="1">
                <a:latin typeface="Comic Sans MS" panose="030F0702030302020204" pitchFamily="66" charset="0"/>
              </a:rPr>
              <a:t>sgwrs</a:t>
            </a:r>
            <a:r>
              <a:rPr lang="en-GB" sz="2000" dirty="0">
                <a:latin typeface="Comic Sans MS" panose="030F0702030302020204" pitchFamily="66" charset="0"/>
              </a:rPr>
              <a:t>?</a:t>
            </a:r>
            <a:endParaRPr lang="cy-GB" sz="2000" dirty="0">
              <a:latin typeface="Comic Sans MS" panose="030F0702030302020204" pitchFamily="66" charset="0"/>
            </a:endParaRPr>
          </a:p>
        </p:txBody>
      </p:sp>
    </p:spTree>
    <p:extLst>
      <p:ext uri="{BB962C8B-B14F-4D97-AF65-F5344CB8AC3E}">
        <p14:creationId xmlns:p14="http://schemas.microsoft.com/office/powerpoint/2010/main" val="41864239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BD7359B6-F3F9-B8A5-81BD-1EAE82349917}"/>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7F3883B3-A1E3-28C9-5D02-4468CB901F49}"/>
              </a:ext>
            </a:extLst>
          </p:cNvPr>
          <p:cNvSpPr/>
          <p:nvPr/>
        </p:nvSpPr>
        <p:spPr>
          <a:xfrm>
            <a:off x="0" y="0"/>
            <a:ext cx="2480310" cy="354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200" b="1" dirty="0">
                <a:effectLst/>
                <a:latin typeface="Comic Sans MS" panose="030F0702030302020204" pitchFamily="66" charset="0"/>
                <a:ea typeface="Aptos" panose="020B0004020202020204" pitchFamily="34" charset="0"/>
                <a:cs typeface="Arial" panose="020B0604020202020204" pitchFamily="34" charset="0"/>
              </a:rPr>
              <a:t>Y Dyniaethau </a:t>
            </a:r>
            <a:endParaRPr lang="cy-GB" sz="1200" b="1" dirty="0">
              <a:latin typeface="Comic Sans MS" panose="030F0702030302020204" pitchFamily="66" charset="0"/>
            </a:endParaRPr>
          </a:p>
        </p:txBody>
      </p:sp>
      <p:sp>
        <p:nvSpPr>
          <p:cNvPr id="5" name="TextBox 4">
            <a:extLst>
              <a:ext uri="{FF2B5EF4-FFF2-40B4-BE49-F238E27FC236}">
                <a16:creationId xmlns:a16="http://schemas.microsoft.com/office/drawing/2014/main" id="{BEF6A27E-BD60-07C9-1564-EF593F081585}"/>
              </a:ext>
            </a:extLst>
          </p:cNvPr>
          <p:cNvSpPr txBox="1"/>
          <p:nvPr/>
        </p:nvSpPr>
        <p:spPr>
          <a:xfrm>
            <a:off x="2651840" y="146762"/>
            <a:ext cx="7086600" cy="461665"/>
          </a:xfrm>
          <a:prstGeom prst="rect">
            <a:avLst/>
          </a:prstGeom>
          <a:noFill/>
        </p:spPr>
        <p:txBody>
          <a:bodyPr wrap="square" rtlCol="0">
            <a:spAutoFit/>
          </a:bodyPr>
          <a:lstStyle/>
          <a:p>
            <a:pPr algn="ctr"/>
            <a:r>
              <a:rPr lang="cy-GB" sz="2400" u="sng" dirty="0">
                <a:solidFill>
                  <a:srgbClr val="111111"/>
                </a:solidFill>
                <a:latin typeface="Comic Sans MS" panose="030F0702030302020204" pitchFamily="66" charset="0"/>
              </a:rPr>
              <a:t>Tasg Ddarllen: lefel gyffredinol</a:t>
            </a:r>
            <a:endParaRPr lang="cy-GB" sz="2400" u="sng" dirty="0">
              <a:latin typeface="Comic Sans MS" panose="030F0702030302020204" pitchFamily="66" charset="0"/>
            </a:endParaRPr>
          </a:p>
        </p:txBody>
      </p:sp>
      <p:sp>
        <p:nvSpPr>
          <p:cNvPr id="6" name="TextBox 5">
            <a:extLst>
              <a:ext uri="{FF2B5EF4-FFF2-40B4-BE49-F238E27FC236}">
                <a16:creationId xmlns:a16="http://schemas.microsoft.com/office/drawing/2014/main" id="{19617F72-2D44-78BB-8BCE-C681CD412C41}"/>
              </a:ext>
            </a:extLst>
          </p:cNvPr>
          <p:cNvSpPr txBox="1"/>
          <p:nvPr/>
        </p:nvSpPr>
        <p:spPr>
          <a:xfrm>
            <a:off x="8766810" y="910708"/>
            <a:ext cx="3284621" cy="4031873"/>
          </a:xfrm>
          <a:prstGeom prst="rect">
            <a:avLst/>
          </a:prstGeom>
          <a:solidFill>
            <a:schemeClr val="bg1"/>
          </a:solidFill>
        </p:spPr>
        <p:txBody>
          <a:bodyPr wrap="square" rtlCol="0">
            <a:spAutoFit/>
          </a:bodyPr>
          <a:lstStyle/>
          <a:p>
            <a:r>
              <a:rPr lang="en-GB" sz="1600" b="1" dirty="0" err="1">
                <a:latin typeface="Comic Sans MS" panose="030F0702030302020204" pitchFamily="66" charset="0"/>
              </a:rPr>
              <a:t>Cwestiynau</a:t>
            </a:r>
            <a:r>
              <a:rPr lang="en-GB" sz="1600" b="1" dirty="0">
                <a:latin typeface="Comic Sans MS" panose="030F0702030302020204" pitchFamily="66" charset="0"/>
              </a:rPr>
              <a:t>:</a:t>
            </a:r>
          </a:p>
          <a:p>
            <a:endParaRPr lang="en-GB" sz="1600" b="1" dirty="0">
              <a:latin typeface="Comic Sans MS" panose="030F0702030302020204" pitchFamily="66" charset="0"/>
            </a:endParaRPr>
          </a:p>
          <a:p>
            <a:pPr marL="342900" indent="-342900">
              <a:buAutoNum type="arabicPeriod"/>
            </a:pPr>
            <a:r>
              <a:rPr lang="cy-GB" sz="1400" dirty="0">
                <a:latin typeface="Comic Sans MS" panose="030F0702030302020204" pitchFamily="66" charset="0"/>
              </a:rPr>
              <a:t>Gafodd y cae ei aredig gan dractor?</a:t>
            </a:r>
          </a:p>
          <a:p>
            <a:pPr marL="342900" indent="-342900">
              <a:buAutoNum type="arabicPeriod"/>
            </a:pPr>
            <a:r>
              <a:rPr lang="cy-GB" sz="1400" dirty="0">
                <a:latin typeface="Comic Sans MS" panose="030F0702030302020204" pitchFamily="66" charset="0"/>
              </a:rPr>
              <a:t>Gafodd hen allor ei darganfod mewn gardd?</a:t>
            </a:r>
          </a:p>
          <a:p>
            <a:pPr marL="342900" indent="-342900">
              <a:buAutoNum type="arabicPeriod"/>
            </a:pPr>
            <a:r>
              <a:rPr lang="cy-GB" sz="1400" dirty="0">
                <a:latin typeface="Comic Sans MS" panose="030F0702030302020204" pitchFamily="66" charset="0"/>
              </a:rPr>
              <a:t>Gafodd yr allor ei gwneud yn 1850?</a:t>
            </a:r>
          </a:p>
          <a:p>
            <a:pPr marL="342900" indent="-342900">
              <a:buAutoNum type="arabicPeriod"/>
            </a:pPr>
            <a:r>
              <a:rPr lang="cy-GB" sz="1400" dirty="0">
                <a:latin typeface="Comic Sans MS" panose="030F0702030302020204" pitchFamily="66" charset="0"/>
              </a:rPr>
              <a:t>Gafodd yr allor ei symud i’r amgueddfa?</a:t>
            </a:r>
          </a:p>
          <a:p>
            <a:pPr marL="342900" indent="-342900">
              <a:buAutoNum type="arabicPeriod"/>
            </a:pPr>
            <a:r>
              <a:rPr lang="cy-GB" sz="1400" dirty="0">
                <a:latin typeface="Comic Sans MS" panose="030F0702030302020204" pitchFamily="66" charset="0"/>
              </a:rPr>
              <a:t>Gafodd yr allor ei gwneud gan bobl Oes Yr Haearn?</a:t>
            </a:r>
          </a:p>
          <a:p>
            <a:pPr marL="342900" indent="-342900">
              <a:buAutoNum type="arabicPeriod"/>
            </a:pPr>
            <a:r>
              <a:rPr lang="cy-GB" sz="1400" dirty="0">
                <a:latin typeface="Comic Sans MS" panose="030F0702030302020204" pitchFamily="66" charset="0"/>
              </a:rPr>
              <a:t>Gafodd y cae ei arolygu gan archeolegydd?</a:t>
            </a:r>
          </a:p>
          <a:p>
            <a:pPr marL="342900" indent="-342900">
              <a:buAutoNum type="arabicPeriod"/>
            </a:pPr>
            <a:r>
              <a:rPr lang="cy-GB" sz="1400" dirty="0">
                <a:latin typeface="Comic Sans MS" panose="030F0702030302020204" pitchFamily="66" charset="0"/>
              </a:rPr>
              <a:t>Gafodd castell ei ddarganfod tan y ddaear?</a:t>
            </a:r>
          </a:p>
          <a:p>
            <a:pPr marL="342900" indent="-342900">
              <a:buAutoNum type="arabicPeriod"/>
            </a:pPr>
            <a:r>
              <a:rPr lang="cy-GB" sz="1400" dirty="0">
                <a:latin typeface="Comic Sans MS" panose="030F0702030302020204" pitchFamily="66" charset="0"/>
              </a:rPr>
              <a:t>Gafodd y tŷ crwn ei adeiladu gan bobl Oes Yr Haearn?</a:t>
            </a:r>
          </a:p>
        </p:txBody>
      </p:sp>
      <p:sp>
        <p:nvSpPr>
          <p:cNvPr id="2" name="TextBox 1">
            <a:extLst>
              <a:ext uri="{FF2B5EF4-FFF2-40B4-BE49-F238E27FC236}">
                <a16:creationId xmlns:a16="http://schemas.microsoft.com/office/drawing/2014/main" id="{9E103906-77C1-9693-5040-10D8DC73BC3C}"/>
              </a:ext>
            </a:extLst>
          </p:cNvPr>
          <p:cNvSpPr txBox="1"/>
          <p:nvPr/>
        </p:nvSpPr>
        <p:spPr>
          <a:xfrm>
            <a:off x="140569" y="923716"/>
            <a:ext cx="8472985" cy="400110"/>
          </a:xfrm>
          <a:prstGeom prst="rect">
            <a:avLst/>
          </a:prstGeom>
          <a:solidFill>
            <a:srgbClr val="84F46A"/>
          </a:solidFill>
        </p:spPr>
        <p:txBody>
          <a:bodyPr wrap="square" rtlCol="0">
            <a:spAutoFit/>
          </a:bodyPr>
          <a:lstStyle/>
          <a:p>
            <a:pPr algn="ctr"/>
            <a:r>
              <a:rPr lang="cy-GB" sz="2000" dirty="0">
                <a:solidFill>
                  <a:srgbClr val="111111"/>
                </a:solidFill>
                <a:latin typeface="Comic Sans MS" panose="030F0702030302020204" pitchFamily="66" charset="0"/>
              </a:rPr>
              <a:t>Hanes Cae’r Ysgol!</a:t>
            </a:r>
            <a:endParaRPr lang="cy-GB" sz="2000" dirty="0">
              <a:latin typeface="Comic Sans MS" panose="030F0702030302020204" pitchFamily="66" charset="0"/>
            </a:endParaRPr>
          </a:p>
        </p:txBody>
      </p:sp>
      <p:pic>
        <p:nvPicPr>
          <p:cNvPr id="8" name="Picture 7">
            <a:extLst>
              <a:ext uri="{FF2B5EF4-FFF2-40B4-BE49-F238E27FC236}">
                <a16:creationId xmlns:a16="http://schemas.microsoft.com/office/drawing/2014/main" id="{B9907760-D80F-B932-9AD5-89CFE46EE323}"/>
              </a:ext>
            </a:extLst>
          </p:cNvPr>
          <p:cNvPicPr>
            <a:picLocks noChangeAspect="1"/>
          </p:cNvPicPr>
          <p:nvPr/>
        </p:nvPicPr>
        <p:blipFill>
          <a:blip r:embed="rId2"/>
          <a:stretch>
            <a:fillRect/>
          </a:stretch>
        </p:blipFill>
        <p:spPr>
          <a:xfrm>
            <a:off x="140569" y="1328293"/>
            <a:ext cx="8472985" cy="4605991"/>
          </a:xfrm>
          <a:prstGeom prst="rect">
            <a:avLst/>
          </a:prstGeom>
        </p:spPr>
      </p:pic>
      <p:sp>
        <p:nvSpPr>
          <p:cNvPr id="9" name="TextBox 8">
            <a:extLst>
              <a:ext uri="{FF2B5EF4-FFF2-40B4-BE49-F238E27FC236}">
                <a16:creationId xmlns:a16="http://schemas.microsoft.com/office/drawing/2014/main" id="{767AE0E8-F4D1-F1EC-0AF3-7013BAD26336}"/>
              </a:ext>
            </a:extLst>
          </p:cNvPr>
          <p:cNvSpPr txBox="1"/>
          <p:nvPr/>
        </p:nvSpPr>
        <p:spPr>
          <a:xfrm>
            <a:off x="8766810" y="5164843"/>
            <a:ext cx="3284621" cy="769441"/>
          </a:xfrm>
          <a:prstGeom prst="rect">
            <a:avLst/>
          </a:prstGeom>
          <a:solidFill>
            <a:schemeClr val="bg1"/>
          </a:solidFill>
        </p:spPr>
        <p:txBody>
          <a:bodyPr wrap="square" rtlCol="0">
            <a:spAutoFit/>
          </a:bodyPr>
          <a:lstStyle/>
          <a:p>
            <a:r>
              <a:rPr lang="en-GB" sz="1600" b="1" dirty="0" err="1">
                <a:latin typeface="Comic Sans MS" panose="030F0702030302020204" pitchFamily="66" charset="0"/>
              </a:rPr>
              <a:t>Atebion</a:t>
            </a:r>
            <a:r>
              <a:rPr lang="en-GB" sz="1600" b="1" dirty="0">
                <a:latin typeface="Comic Sans MS" panose="030F0702030302020204" pitchFamily="66" charset="0"/>
              </a:rPr>
              <a:t>:</a:t>
            </a:r>
          </a:p>
          <a:p>
            <a:r>
              <a:rPr lang="cy-GB" sz="1400" dirty="0">
                <a:latin typeface="Comic Sans MS" panose="030F0702030302020204" pitchFamily="66" charset="0"/>
              </a:rPr>
              <a:t>1. Naddo   2. Do   3. Naddo   4. Do    </a:t>
            </a:r>
          </a:p>
          <a:p>
            <a:r>
              <a:rPr lang="cy-GB" sz="1400" dirty="0">
                <a:latin typeface="Comic Sans MS" panose="030F0702030302020204" pitchFamily="66" charset="0"/>
              </a:rPr>
              <a:t>5. Naddo    6. Do    7. Naddo    8. Do. </a:t>
            </a:r>
          </a:p>
        </p:txBody>
      </p:sp>
      <p:sp>
        <p:nvSpPr>
          <p:cNvPr id="10" name="TextBox 9">
            <a:extLst>
              <a:ext uri="{FF2B5EF4-FFF2-40B4-BE49-F238E27FC236}">
                <a16:creationId xmlns:a16="http://schemas.microsoft.com/office/drawing/2014/main" id="{366AE64B-7447-D33F-5F44-21F5C18C6FEB}"/>
              </a:ext>
            </a:extLst>
          </p:cNvPr>
          <p:cNvSpPr txBox="1"/>
          <p:nvPr/>
        </p:nvSpPr>
        <p:spPr>
          <a:xfrm>
            <a:off x="140569" y="6126463"/>
            <a:ext cx="11910862" cy="584775"/>
          </a:xfrm>
          <a:prstGeom prst="rect">
            <a:avLst/>
          </a:prstGeom>
          <a:solidFill>
            <a:schemeClr val="bg1"/>
          </a:solidFill>
        </p:spPr>
        <p:txBody>
          <a:bodyPr wrap="square" rtlCol="0">
            <a:spAutoFit/>
          </a:bodyPr>
          <a:lstStyle/>
          <a:p>
            <a:r>
              <a:rPr lang="en-GB" sz="1600" b="1" dirty="0" err="1">
                <a:latin typeface="Comic Sans MS" panose="030F0702030302020204" pitchFamily="66" charset="0"/>
              </a:rPr>
              <a:t>Ychwanegol</a:t>
            </a:r>
            <a:r>
              <a:rPr lang="en-GB" sz="1600" b="1" dirty="0">
                <a:latin typeface="Comic Sans MS" panose="030F0702030302020204" pitchFamily="66" charset="0"/>
              </a:rPr>
              <a:t>: </a:t>
            </a:r>
            <a:r>
              <a:rPr lang="en-GB" sz="1600" dirty="0" err="1">
                <a:latin typeface="Comic Sans MS" panose="030F0702030302020204" pitchFamily="66" charset="0"/>
              </a:rPr>
              <a:t>Gallai</a:t>
            </a:r>
            <a:r>
              <a:rPr lang="en-GB" sz="1600" dirty="0">
                <a:latin typeface="Comic Sans MS" panose="030F0702030302020204" pitchFamily="66" charset="0"/>
              </a:rPr>
              <a:t> </a:t>
            </a:r>
            <a:r>
              <a:rPr lang="en-GB" sz="1600" dirty="0" err="1">
                <a:latin typeface="Comic Sans MS" panose="030F0702030302020204" pitchFamily="66" charset="0"/>
              </a:rPr>
              <a:t>rhai</a:t>
            </a:r>
            <a:r>
              <a:rPr lang="en-GB" sz="1600" dirty="0">
                <a:latin typeface="Comic Sans MS" panose="030F0702030302020204" pitchFamily="66" charset="0"/>
              </a:rPr>
              <a:t> </a:t>
            </a:r>
            <a:r>
              <a:rPr lang="en-GB" sz="1600" dirty="0" err="1">
                <a:latin typeface="Comic Sans MS" panose="030F0702030302020204" pitchFamily="66" charset="0"/>
              </a:rPr>
              <a:t>o’r</a:t>
            </a:r>
            <a:r>
              <a:rPr lang="en-GB" sz="1600" dirty="0">
                <a:latin typeface="Comic Sans MS" panose="030F0702030302020204" pitchFamily="66" charset="0"/>
              </a:rPr>
              <a:t> plant </a:t>
            </a:r>
            <a:r>
              <a:rPr lang="en-GB" sz="1600" dirty="0" err="1">
                <a:latin typeface="Comic Sans MS" panose="030F0702030302020204" pitchFamily="66" charset="0"/>
              </a:rPr>
              <a:t>yn</a:t>
            </a:r>
            <a:r>
              <a:rPr lang="en-GB" sz="1600" dirty="0">
                <a:latin typeface="Comic Sans MS" panose="030F0702030302020204" pitchFamily="66" charset="0"/>
              </a:rPr>
              <a:t> </a:t>
            </a:r>
            <a:r>
              <a:rPr lang="en-GB" sz="1600" dirty="0" err="1">
                <a:latin typeface="Comic Sans MS" panose="030F0702030302020204" pitchFamily="66" charset="0"/>
              </a:rPr>
              <a:t>ateb</a:t>
            </a:r>
            <a:r>
              <a:rPr lang="en-GB" sz="1600" dirty="0">
                <a:latin typeface="Comic Sans MS" panose="030F0702030302020204" pitchFamily="66" charset="0"/>
              </a:rPr>
              <a:t> </a:t>
            </a:r>
            <a:r>
              <a:rPr lang="en-GB" sz="1600" dirty="0" err="1">
                <a:latin typeface="Comic Sans MS" panose="030F0702030302020204" pitchFamily="66" charset="0"/>
              </a:rPr>
              <a:t>mewn</a:t>
            </a:r>
            <a:r>
              <a:rPr lang="en-GB" sz="1600" dirty="0">
                <a:latin typeface="Comic Sans MS" panose="030F0702030302020204" pitchFamily="66" charset="0"/>
              </a:rPr>
              <a:t> </a:t>
            </a:r>
            <a:r>
              <a:rPr lang="en-GB" sz="1600" dirty="0" err="1">
                <a:latin typeface="Comic Sans MS" panose="030F0702030302020204" pitchFamily="66" charset="0"/>
              </a:rPr>
              <a:t>brawddegau</a:t>
            </a:r>
            <a:r>
              <a:rPr lang="en-GB" sz="1600" dirty="0">
                <a:latin typeface="Comic Sans MS" panose="030F0702030302020204" pitchFamily="66" charset="0"/>
              </a:rPr>
              <a:t> </a:t>
            </a:r>
            <a:r>
              <a:rPr lang="en-GB" sz="1600" dirty="0" err="1">
                <a:latin typeface="Comic Sans MS" panose="030F0702030302020204" pitchFamily="66" charset="0"/>
              </a:rPr>
              <a:t>llawn</a:t>
            </a:r>
            <a:r>
              <a:rPr lang="en-GB" sz="1600" dirty="0">
                <a:latin typeface="Comic Sans MS" panose="030F0702030302020204" pitchFamily="66" charset="0"/>
              </a:rPr>
              <a:t> - </a:t>
            </a:r>
            <a:r>
              <a:rPr lang="en-GB" sz="1600" i="1" dirty="0" err="1">
                <a:latin typeface="Comic Sans MS" panose="030F0702030302020204" pitchFamily="66" charset="0"/>
              </a:rPr>
              <a:t>e.e.</a:t>
            </a:r>
            <a:r>
              <a:rPr lang="en-GB" sz="1600" i="1" dirty="0">
                <a:latin typeface="Comic Sans MS" panose="030F0702030302020204" pitchFamily="66" charset="0"/>
              </a:rPr>
              <a:t> 1. </a:t>
            </a:r>
            <a:r>
              <a:rPr lang="en-GB" sz="1600" i="1" dirty="0" err="1">
                <a:latin typeface="Comic Sans MS" panose="030F0702030302020204" pitchFamily="66" charset="0"/>
              </a:rPr>
              <a:t>Naddo</a:t>
            </a:r>
            <a:r>
              <a:rPr lang="en-GB" sz="1600" i="1" dirty="0">
                <a:latin typeface="Comic Sans MS" panose="030F0702030302020204" pitchFamily="66" charset="0"/>
              </a:rPr>
              <a:t>, </a:t>
            </a:r>
            <a:r>
              <a:rPr lang="en-GB" sz="1600" i="1" dirty="0" err="1">
                <a:latin typeface="Comic Sans MS" panose="030F0702030302020204" pitchFamily="66" charset="0"/>
              </a:rPr>
              <a:t>cafodd</a:t>
            </a:r>
            <a:r>
              <a:rPr lang="en-GB" sz="1600" i="1" dirty="0">
                <a:latin typeface="Comic Sans MS" panose="030F0702030302020204" pitchFamily="66" charset="0"/>
              </a:rPr>
              <a:t> y </a:t>
            </a:r>
            <a:r>
              <a:rPr lang="en-GB" sz="1600" i="1" dirty="0" err="1">
                <a:latin typeface="Comic Sans MS" panose="030F0702030302020204" pitchFamily="66" charset="0"/>
              </a:rPr>
              <a:t>cae</a:t>
            </a:r>
            <a:r>
              <a:rPr lang="en-GB" sz="1600" i="1" dirty="0">
                <a:latin typeface="Comic Sans MS" panose="030F0702030302020204" pitchFamily="66" charset="0"/>
              </a:rPr>
              <a:t> </a:t>
            </a:r>
            <a:r>
              <a:rPr lang="en-GB" sz="1600" i="1" dirty="0" err="1">
                <a:latin typeface="Comic Sans MS" panose="030F0702030302020204" pitchFamily="66" charset="0"/>
              </a:rPr>
              <a:t>ei</a:t>
            </a:r>
            <a:r>
              <a:rPr lang="en-GB" sz="1600" i="1" dirty="0">
                <a:latin typeface="Comic Sans MS" panose="030F0702030302020204" pitchFamily="66" charset="0"/>
              </a:rPr>
              <a:t> </a:t>
            </a:r>
            <a:r>
              <a:rPr lang="en-GB" sz="1600" i="1" dirty="0" err="1">
                <a:latin typeface="Comic Sans MS" panose="030F0702030302020204" pitchFamily="66" charset="0"/>
              </a:rPr>
              <a:t>aredig</a:t>
            </a:r>
            <a:r>
              <a:rPr lang="en-GB" sz="1600" i="1" dirty="0">
                <a:latin typeface="Comic Sans MS" panose="030F0702030302020204" pitchFamily="66" charset="0"/>
              </a:rPr>
              <a:t> </a:t>
            </a:r>
            <a:r>
              <a:rPr lang="en-GB" sz="1600" i="1" dirty="0" err="1">
                <a:latin typeface="Comic Sans MS" panose="030F0702030302020204" pitchFamily="66" charset="0"/>
              </a:rPr>
              <a:t>gan</a:t>
            </a:r>
            <a:r>
              <a:rPr lang="en-GB" sz="1600" i="1" dirty="0">
                <a:latin typeface="Comic Sans MS" panose="030F0702030302020204" pitchFamily="66" charset="0"/>
              </a:rPr>
              <a:t> </a:t>
            </a:r>
            <a:r>
              <a:rPr lang="en-GB" sz="1600" i="1" dirty="0" err="1">
                <a:latin typeface="Comic Sans MS" panose="030F0702030302020204" pitchFamily="66" charset="0"/>
              </a:rPr>
              <a:t>geffylau</a:t>
            </a:r>
            <a:r>
              <a:rPr lang="en-GB" sz="1600" i="1" dirty="0">
                <a:latin typeface="Comic Sans MS" panose="030F0702030302020204" pitchFamily="66" charset="0"/>
              </a:rPr>
              <a:t>. </a:t>
            </a:r>
          </a:p>
          <a:p>
            <a:r>
              <a:rPr lang="en-GB" sz="1600" i="1" dirty="0">
                <a:latin typeface="Comic Sans MS" panose="030F0702030302020204" pitchFamily="66" charset="0"/>
              </a:rPr>
              <a:t>2. Do, </a:t>
            </a:r>
            <a:r>
              <a:rPr lang="en-GB" sz="1600" i="1" dirty="0" err="1">
                <a:latin typeface="Comic Sans MS" panose="030F0702030302020204" pitchFamily="66" charset="0"/>
              </a:rPr>
              <a:t>cafodd</a:t>
            </a:r>
            <a:r>
              <a:rPr lang="en-GB" sz="1600" i="1" dirty="0">
                <a:latin typeface="Comic Sans MS" panose="030F0702030302020204" pitchFamily="66" charset="0"/>
              </a:rPr>
              <a:t> hen </a:t>
            </a:r>
            <a:r>
              <a:rPr lang="en-GB" sz="1600" i="1" dirty="0" err="1">
                <a:latin typeface="Comic Sans MS" panose="030F0702030302020204" pitchFamily="66" charset="0"/>
              </a:rPr>
              <a:t>allor</a:t>
            </a:r>
            <a:r>
              <a:rPr lang="en-GB" sz="1600" i="1" dirty="0">
                <a:latin typeface="Comic Sans MS" panose="030F0702030302020204" pitchFamily="66" charset="0"/>
              </a:rPr>
              <a:t> </a:t>
            </a:r>
            <a:r>
              <a:rPr lang="en-GB" sz="1600" i="1" dirty="0" err="1">
                <a:latin typeface="Comic Sans MS" panose="030F0702030302020204" pitchFamily="66" charset="0"/>
              </a:rPr>
              <a:t>ei</a:t>
            </a:r>
            <a:r>
              <a:rPr lang="en-GB" sz="1600" i="1" dirty="0">
                <a:latin typeface="Comic Sans MS" panose="030F0702030302020204" pitchFamily="66" charset="0"/>
              </a:rPr>
              <a:t> </a:t>
            </a:r>
            <a:r>
              <a:rPr lang="en-GB" sz="1600" i="1" dirty="0" err="1">
                <a:latin typeface="Comic Sans MS" panose="030F0702030302020204" pitchFamily="66" charset="0"/>
              </a:rPr>
              <a:t>darganfod</a:t>
            </a:r>
            <a:r>
              <a:rPr lang="en-GB" sz="1600" i="1" dirty="0">
                <a:latin typeface="Comic Sans MS" panose="030F0702030302020204" pitchFamily="66" charset="0"/>
              </a:rPr>
              <a:t> </a:t>
            </a:r>
            <a:r>
              <a:rPr lang="en-GB" sz="1600" i="1" dirty="0" err="1">
                <a:latin typeface="Comic Sans MS" panose="030F0702030302020204" pitchFamily="66" charset="0"/>
              </a:rPr>
              <a:t>mewn</a:t>
            </a:r>
            <a:r>
              <a:rPr lang="en-GB" sz="1600" i="1" dirty="0">
                <a:latin typeface="Comic Sans MS" panose="030F0702030302020204" pitchFamily="66" charset="0"/>
              </a:rPr>
              <a:t> </a:t>
            </a:r>
            <a:r>
              <a:rPr lang="en-GB" sz="1600" i="1" dirty="0" err="1">
                <a:latin typeface="Comic Sans MS" panose="030F0702030302020204" pitchFamily="66" charset="0"/>
              </a:rPr>
              <a:t>gardd</a:t>
            </a:r>
            <a:r>
              <a:rPr lang="en-GB" sz="1600" i="1" dirty="0">
                <a:latin typeface="Comic Sans MS" panose="030F0702030302020204" pitchFamily="66" charset="0"/>
              </a:rPr>
              <a:t>.</a:t>
            </a:r>
            <a:endParaRPr lang="en-GB" sz="1600" b="1" i="1" dirty="0">
              <a:latin typeface="Comic Sans MS" panose="030F0702030302020204" pitchFamily="66" charset="0"/>
            </a:endParaRPr>
          </a:p>
        </p:txBody>
      </p:sp>
    </p:spTree>
    <p:extLst>
      <p:ext uri="{BB962C8B-B14F-4D97-AF65-F5344CB8AC3E}">
        <p14:creationId xmlns:p14="http://schemas.microsoft.com/office/powerpoint/2010/main" val="3061824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929005FA-4EBD-96A0-397C-980FD71A924B}"/>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C5F19D11-A0BC-14D0-B35A-CB61070E49DB}"/>
              </a:ext>
            </a:extLst>
          </p:cNvPr>
          <p:cNvSpPr/>
          <p:nvPr/>
        </p:nvSpPr>
        <p:spPr>
          <a:xfrm>
            <a:off x="0" y="0"/>
            <a:ext cx="2480310" cy="354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200" b="1" dirty="0">
                <a:effectLst/>
                <a:latin typeface="Comic Sans MS" panose="030F0702030302020204" pitchFamily="66" charset="0"/>
                <a:ea typeface="Aptos" panose="020B0004020202020204" pitchFamily="34" charset="0"/>
                <a:cs typeface="Arial" panose="020B0604020202020204" pitchFamily="34" charset="0"/>
              </a:rPr>
              <a:t>Y Dyniaethau </a:t>
            </a:r>
            <a:endParaRPr lang="cy-GB" sz="1200" b="1" dirty="0">
              <a:latin typeface="Comic Sans MS" panose="030F0702030302020204" pitchFamily="66" charset="0"/>
            </a:endParaRPr>
          </a:p>
        </p:txBody>
      </p:sp>
      <p:sp>
        <p:nvSpPr>
          <p:cNvPr id="5" name="TextBox 4">
            <a:extLst>
              <a:ext uri="{FF2B5EF4-FFF2-40B4-BE49-F238E27FC236}">
                <a16:creationId xmlns:a16="http://schemas.microsoft.com/office/drawing/2014/main" id="{CC3EF5FD-3DB3-B032-A977-941227BD9FAE}"/>
              </a:ext>
            </a:extLst>
          </p:cNvPr>
          <p:cNvSpPr txBox="1"/>
          <p:nvPr/>
        </p:nvSpPr>
        <p:spPr>
          <a:xfrm>
            <a:off x="2651840" y="146762"/>
            <a:ext cx="7086600" cy="461665"/>
          </a:xfrm>
          <a:prstGeom prst="rect">
            <a:avLst/>
          </a:prstGeom>
          <a:noFill/>
        </p:spPr>
        <p:txBody>
          <a:bodyPr wrap="square" rtlCol="0">
            <a:spAutoFit/>
          </a:bodyPr>
          <a:lstStyle/>
          <a:p>
            <a:pPr algn="ctr"/>
            <a:r>
              <a:rPr lang="cy-GB" sz="2400" u="sng" dirty="0">
                <a:solidFill>
                  <a:srgbClr val="111111"/>
                </a:solidFill>
                <a:latin typeface="Comic Sans MS" panose="030F0702030302020204" pitchFamily="66" charset="0"/>
              </a:rPr>
              <a:t>Tasg Ddarllen: lefel uwch</a:t>
            </a:r>
            <a:endParaRPr lang="cy-GB" sz="2400" u="sng" dirty="0">
              <a:latin typeface="Comic Sans MS" panose="030F0702030302020204" pitchFamily="66" charset="0"/>
            </a:endParaRPr>
          </a:p>
        </p:txBody>
      </p:sp>
      <p:sp>
        <p:nvSpPr>
          <p:cNvPr id="6" name="TextBox 5">
            <a:extLst>
              <a:ext uri="{FF2B5EF4-FFF2-40B4-BE49-F238E27FC236}">
                <a16:creationId xmlns:a16="http://schemas.microsoft.com/office/drawing/2014/main" id="{954F07F9-6E58-C801-3129-6B2F76D26560}"/>
              </a:ext>
            </a:extLst>
          </p:cNvPr>
          <p:cNvSpPr txBox="1"/>
          <p:nvPr/>
        </p:nvSpPr>
        <p:spPr>
          <a:xfrm>
            <a:off x="8700135" y="1517648"/>
            <a:ext cx="3351295" cy="4524315"/>
          </a:xfrm>
          <a:prstGeom prst="rect">
            <a:avLst/>
          </a:prstGeom>
          <a:solidFill>
            <a:schemeClr val="bg1"/>
          </a:solidFill>
        </p:spPr>
        <p:txBody>
          <a:bodyPr wrap="square" rtlCol="0">
            <a:spAutoFit/>
          </a:bodyPr>
          <a:lstStyle/>
          <a:p>
            <a:r>
              <a:rPr lang="en-GB" sz="1600" b="1" dirty="0" err="1">
                <a:latin typeface="Comic Sans MS" panose="030F0702030302020204" pitchFamily="66" charset="0"/>
              </a:rPr>
              <a:t>Cwestiynau</a:t>
            </a:r>
            <a:r>
              <a:rPr lang="en-GB" sz="1600" b="1" dirty="0">
                <a:latin typeface="Comic Sans MS" panose="030F0702030302020204" pitchFamily="66" charset="0"/>
              </a:rPr>
              <a:t>:</a:t>
            </a:r>
          </a:p>
          <a:p>
            <a:endParaRPr lang="en-GB" b="1" dirty="0">
              <a:latin typeface="Comic Sans MS" panose="030F0702030302020204" pitchFamily="66" charset="0"/>
            </a:endParaRPr>
          </a:p>
          <a:p>
            <a:pPr marL="342900" indent="-342900">
              <a:buAutoNum type="arabicPeriod"/>
            </a:pPr>
            <a:r>
              <a:rPr lang="en-GB" sz="1600" dirty="0" err="1">
                <a:latin typeface="Comic Sans MS" panose="030F0702030302020204" pitchFamily="66" charset="0"/>
              </a:rPr>
              <a:t>Gafodd</a:t>
            </a:r>
            <a:r>
              <a:rPr lang="en-GB" sz="1600" dirty="0">
                <a:latin typeface="Comic Sans MS" panose="030F0702030302020204" pitchFamily="66" charset="0"/>
              </a:rPr>
              <a:t> </a:t>
            </a:r>
            <a:r>
              <a:rPr lang="en-GB" sz="1600" dirty="0" err="1">
                <a:latin typeface="Comic Sans MS" panose="030F0702030302020204" pitchFamily="66" charset="0"/>
              </a:rPr>
              <a:t>ein</a:t>
            </a:r>
            <a:r>
              <a:rPr lang="en-GB" sz="1600" dirty="0">
                <a:latin typeface="Comic Sans MS" panose="030F0702030302020204" pitchFamily="66" charset="0"/>
              </a:rPr>
              <a:t> </a:t>
            </a:r>
            <a:r>
              <a:rPr lang="en-GB" sz="1600" dirty="0" err="1">
                <a:latin typeface="Comic Sans MS" panose="030F0702030302020204" pitchFamily="66" charset="0"/>
              </a:rPr>
              <a:t>hysgol</a:t>
            </a:r>
            <a:r>
              <a:rPr lang="en-GB" sz="1600" dirty="0">
                <a:latin typeface="Comic Sans MS" panose="030F0702030302020204" pitchFamily="66" charset="0"/>
              </a:rPr>
              <a:t> </a:t>
            </a:r>
            <a:r>
              <a:rPr lang="en-GB" sz="1600" dirty="0" err="1">
                <a:latin typeface="Comic Sans MS" panose="030F0702030302020204" pitchFamily="66" charset="0"/>
              </a:rPr>
              <a:t>ni</a:t>
            </a:r>
            <a:r>
              <a:rPr lang="en-GB" sz="1600" dirty="0">
                <a:latin typeface="Comic Sans MS" panose="030F0702030302020204" pitchFamily="66" charset="0"/>
              </a:rPr>
              <a:t> </a:t>
            </a:r>
            <a:r>
              <a:rPr lang="en-GB" sz="1600" dirty="0" err="1">
                <a:latin typeface="Comic Sans MS" panose="030F0702030302020204" pitchFamily="66" charset="0"/>
              </a:rPr>
              <a:t>ein</a:t>
            </a:r>
            <a:r>
              <a:rPr lang="en-GB" sz="1600" dirty="0">
                <a:latin typeface="Comic Sans MS" panose="030F0702030302020204" pitchFamily="66" charset="0"/>
              </a:rPr>
              <a:t> </a:t>
            </a:r>
            <a:r>
              <a:rPr lang="en-GB" sz="1600" dirty="0" err="1">
                <a:latin typeface="Comic Sans MS" panose="030F0702030302020204" pitchFamily="66" charset="0"/>
              </a:rPr>
              <a:t>hadeiladu</a:t>
            </a:r>
            <a:r>
              <a:rPr lang="en-GB" sz="1600" dirty="0">
                <a:latin typeface="Comic Sans MS" panose="030F0702030302020204" pitchFamily="66" charset="0"/>
              </a:rPr>
              <a:t> </a:t>
            </a:r>
            <a:r>
              <a:rPr lang="en-GB" sz="1600" dirty="0" err="1">
                <a:latin typeface="Comic Sans MS" panose="030F0702030302020204" pitchFamily="66" charset="0"/>
              </a:rPr>
              <a:t>ar</a:t>
            </a:r>
            <a:r>
              <a:rPr lang="en-GB" sz="1600" dirty="0">
                <a:latin typeface="Comic Sans MS" panose="030F0702030302020204" pitchFamily="66" charset="0"/>
              </a:rPr>
              <a:t> </a:t>
            </a:r>
            <a:r>
              <a:rPr lang="en-GB" sz="1600" dirty="0" err="1">
                <a:latin typeface="Comic Sans MS" panose="030F0702030302020204" pitchFamily="66" charset="0"/>
              </a:rPr>
              <a:t>bwys</a:t>
            </a:r>
            <a:r>
              <a:rPr lang="en-GB" sz="1600" dirty="0">
                <a:latin typeface="Comic Sans MS" panose="030F0702030302020204" pitchFamily="66" charset="0"/>
              </a:rPr>
              <a:t> hen </a:t>
            </a:r>
            <a:r>
              <a:rPr lang="en-GB" sz="1600" dirty="0" err="1">
                <a:latin typeface="Comic Sans MS" panose="030F0702030302020204" pitchFamily="66" charset="0"/>
              </a:rPr>
              <a:t>fferm</a:t>
            </a:r>
            <a:r>
              <a:rPr lang="en-GB" sz="1600" dirty="0">
                <a:latin typeface="Comic Sans MS" panose="030F0702030302020204" pitchFamily="66" charset="0"/>
              </a:rPr>
              <a:t>?</a:t>
            </a:r>
          </a:p>
          <a:p>
            <a:pPr marL="342900" indent="-342900">
              <a:buAutoNum type="arabicPeriod"/>
            </a:pPr>
            <a:r>
              <a:rPr lang="en-GB" sz="1600" dirty="0">
                <a:latin typeface="Comic Sans MS" panose="030F0702030302020204" pitchFamily="66" charset="0"/>
              </a:rPr>
              <a:t>Ble </a:t>
            </a:r>
            <a:r>
              <a:rPr lang="en-GB" sz="1600" dirty="0" err="1">
                <a:latin typeface="Comic Sans MS" panose="030F0702030302020204" pitchFamily="66" charset="0"/>
              </a:rPr>
              <a:t>cafodd</a:t>
            </a:r>
            <a:r>
              <a:rPr lang="en-GB" sz="1600" dirty="0">
                <a:latin typeface="Comic Sans MS" panose="030F0702030302020204" pitchFamily="66" charset="0"/>
              </a:rPr>
              <a:t> yr hen </a:t>
            </a:r>
            <a:r>
              <a:rPr lang="en-GB" sz="1600" dirty="0" err="1">
                <a:latin typeface="Comic Sans MS" panose="030F0702030302020204" pitchFamily="66" charset="0"/>
              </a:rPr>
              <a:t>allor</a:t>
            </a:r>
            <a:r>
              <a:rPr lang="en-GB" sz="1600" dirty="0">
                <a:latin typeface="Comic Sans MS" panose="030F0702030302020204" pitchFamily="66" charset="0"/>
              </a:rPr>
              <a:t> </a:t>
            </a:r>
            <a:r>
              <a:rPr lang="en-GB" sz="1600" dirty="0" err="1">
                <a:latin typeface="Comic Sans MS" panose="030F0702030302020204" pitchFamily="66" charset="0"/>
              </a:rPr>
              <a:t>ei</a:t>
            </a:r>
            <a:r>
              <a:rPr lang="en-GB" sz="1600" dirty="0">
                <a:latin typeface="Comic Sans MS" panose="030F0702030302020204" pitchFamily="66" charset="0"/>
              </a:rPr>
              <a:t> </a:t>
            </a:r>
            <a:r>
              <a:rPr lang="en-GB" sz="1600" dirty="0" err="1">
                <a:latin typeface="Comic Sans MS" panose="030F0702030302020204" pitchFamily="66" charset="0"/>
              </a:rPr>
              <a:t>darganfod</a:t>
            </a:r>
            <a:r>
              <a:rPr lang="en-GB" sz="1600" dirty="0">
                <a:latin typeface="Comic Sans MS" panose="030F0702030302020204" pitchFamily="66" charset="0"/>
              </a:rPr>
              <a:t>?</a:t>
            </a:r>
          </a:p>
          <a:p>
            <a:pPr marL="342900" indent="-342900">
              <a:buAutoNum type="arabicPeriod"/>
            </a:pPr>
            <a:r>
              <a:rPr lang="en-GB" sz="1600" dirty="0" err="1">
                <a:latin typeface="Comic Sans MS" panose="030F0702030302020204" pitchFamily="66" charset="0"/>
              </a:rPr>
              <a:t>Pryd</a:t>
            </a:r>
            <a:r>
              <a:rPr lang="en-GB" sz="1600" dirty="0">
                <a:latin typeface="Comic Sans MS" panose="030F0702030302020204" pitchFamily="66" charset="0"/>
              </a:rPr>
              <a:t> </a:t>
            </a:r>
            <a:r>
              <a:rPr lang="en-GB" sz="1600" dirty="0" err="1">
                <a:latin typeface="Comic Sans MS" panose="030F0702030302020204" pitchFamily="66" charset="0"/>
              </a:rPr>
              <a:t>cafodd</a:t>
            </a:r>
            <a:r>
              <a:rPr lang="en-GB" sz="1600" dirty="0">
                <a:latin typeface="Comic Sans MS" panose="030F0702030302020204" pitchFamily="66" charset="0"/>
              </a:rPr>
              <a:t> yr hen </a:t>
            </a:r>
            <a:r>
              <a:rPr lang="en-GB" sz="1600" dirty="0" err="1">
                <a:latin typeface="Comic Sans MS" panose="030F0702030302020204" pitchFamily="66" charset="0"/>
              </a:rPr>
              <a:t>allor</a:t>
            </a:r>
            <a:r>
              <a:rPr lang="en-GB" sz="1600" dirty="0">
                <a:latin typeface="Comic Sans MS" panose="030F0702030302020204" pitchFamily="66" charset="0"/>
              </a:rPr>
              <a:t> </a:t>
            </a:r>
            <a:r>
              <a:rPr lang="en-GB" sz="1600" dirty="0" err="1">
                <a:latin typeface="Comic Sans MS" panose="030F0702030302020204" pitchFamily="66" charset="0"/>
              </a:rPr>
              <a:t>ei</a:t>
            </a:r>
            <a:r>
              <a:rPr lang="en-GB" sz="1600" dirty="0">
                <a:latin typeface="Comic Sans MS" panose="030F0702030302020204" pitchFamily="66" charset="0"/>
              </a:rPr>
              <a:t> </a:t>
            </a:r>
            <a:r>
              <a:rPr lang="en-GB" sz="1600" dirty="0" err="1">
                <a:latin typeface="Comic Sans MS" panose="030F0702030302020204" pitchFamily="66" charset="0"/>
              </a:rPr>
              <a:t>symud</a:t>
            </a:r>
            <a:r>
              <a:rPr lang="en-GB" sz="1600" dirty="0">
                <a:latin typeface="Comic Sans MS" panose="030F0702030302020204" pitchFamily="66" charset="0"/>
              </a:rPr>
              <a:t> </a:t>
            </a:r>
            <a:r>
              <a:rPr lang="en-GB" sz="1600" dirty="0" err="1">
                <a:latin typeface="Comic Sans MS" panose="030F0702030302020204" pitchFamily="66" charset="0"/>
              </a:rPr>
              <a:t>i’r</a:t>
            </a:r>
            <a:r>
              <a:rPr lang="en-GB" sz="1600" dirty="0">
                <a:latin typeface="Comic Sans MS" panose="030F0702030302020204" pitchFamily="66" charset="0"/>
              </a:rPr>
              <a:t> </a:t>
            </a:r>
            <a:r>
              <a:rPr lang="en-GB" sz="1600" dirty="0" err="1">
                <a:latin typeface="Comic Sans MS" panose="030F0702030302020204" pitchFamily="66" charset="0"/>
              </a:rPr>
              <a:t>amgueddfa</a:t>
            </a:r>
            <a:r>
              <a:rPr lang="en-GB" sz="1600" dirty="0">
                <a:latin typeface="Comic Sans MS" panose="030F0702030302020204" pitchFamily="66" charset="0"/>
              </a:rPr>
              <a:t>?</a:t>
            </a:r>
          </a:p>
          <a:p>
            <a:pPr marL="342900" indent="-342900">
              <a:buAutoNum type="arabicPeriod"/>
            </a:pPr>
            <a:r>
              <a:rPr lang="en-GB" sz="1600" dirty="0">
                <a:latin typeface="Comic Sans MS" panose="030F0702030302020204" pitchFamily="66" charset="0"/>
              </a:rPr>
              <a:t>Am </a:t>
            </a:r>
            <a:r>
              <a:rPr lang="en-GB" sz="1600" dirty="0" err="1">
                <a:latin typeface="Comic Sans MS" panose="030F0702030302020204" pitchFamily="66" charset="0"/>
              </a:rPr>
              <a:t>beth</a:t>
            </a:r>
            <a:r>
              <a:rPr lang="en-GB" sz="1600" dirty="0">
                <a:latin typeface="Comic Sans MS" panose="030F0702030302020204" pitchFamily="66" charset="0"/>
              </a:rPr>
              <a:t> </a:t>
            </a:r>
            <a:r>
              <a:rPr lang="en-GB" sz="1600" dirty="0" err="1">
                <a:latin typeface="Comic Sans MS" panose="030F0702030302020204" pitchFamily="66" charset="0"/>
              </a:rPr>
              <a:t>oedd</a:t>
            </a:r>
            <a:r>
              <a:rPr lang="en-GB" sz="1600" dirty="0">
                <a:latin typeface="Comic Sans MS" panose="030F0702030302020204" pitchFamily="66" charset="0"/>
              </a:rPr>
              <a:t> yr </a:t>
            </a:r>
            <a:r>
              <a:rPr lang="en-GB" sz="1600" dirty="0" err="1">
                <a:latin typeface="Comic Sans MS" panose="030F0702030302020204" pitchFamily="66" charset="0"/>
              </a:rPr>
              <a:t>allor</a:t>
            </a:r>
            <a:r>
              <a:rPr lang="en-GB" sz="1600" dirty="0">
                <a:latin typeface="Comic Sans MS" panose="030F0702030302020204" pitchFamily="66" charset="0"/>
              </a:rPr>
              <a:t> </a:t>
            </a:r>
            <a:r>
              <a:rPr lang="en-GB" sz="1600" dirty="0" err="1">
                <a:latin typeface="Comic Sans MS" panose="030F0702030302020204" pitchFamily="66" charset="0"/>
              </a:rPr>
              <a:t>yn</a:t>
            </a:r>
            <a:r>
              <a:rPr lang="en-GB" sz="1600" dirty="0">
                <a:latin typeface="Comic Sans MS" panose="030F0702030302020204" pitchFamily="66" charset="0"/>
              </a:rPr>
              <a:t> </a:t>
            </a:r>
            <a:r>
              <a:rPr lang="en-GB" sz="1600" dirty="0" err="1">
                <a:latin typeface="Comic Sans MS" panose="030F0702030302020204" pitchFamily="66" charset="0"/>
              </a:rPr>
              <a:t>cael</a:t>
            </a:r>
            <a:r>
              <a:rPr lang="en-GB" sz="1600" dirty="0">
                <a:latin typeface="Comic Sans MS" panose="030F0702030302020204" pitchFamily="66" charset="0"/>
              </a:rPr>
              <a:t> </a:t>
            </a:r>
            <a:r>
              <a:rPr lang="en-GB" sz="1600" dirty="0" err="1">
                <a:latin typeface="Comic Sans MS" panose="030F0702030302020204" pitchFamily="66" charset="0"/>
              </a:rPr>
              <a:t>ei</a:t>
            </a:r>
            <a:r>
              <a:rPr lang="en-GB" sz="1600" dirty="0">
                <a:latin typeface="Comic Sans MS" panose="030F0702030302020204" pitchFamily="66" charset="0"/>
              </a:rPr>
              <a:t> </a:t>
            </a:r>
            <a:r>
              <a:rPr lang="en-GB" sz="1600" dirty="0" err="1">
                <a:latin typeface="Comic Sans MS" panose="030F0702030302020204" pitchFamily="66" charset="0"/>
              </a:rPr>
              <a:t>defnyddio</a:t>
            </a:r>
            <a:r>
              <a:rPr lang="en-GB" sz="1600" dirty="0">
                <a:latin typeface="Comic Sans MS" panose="030F0702030302020204" pitchFamily="66" charset="0"/>
              </a:rPr>
              <a:t> </a:t>
            </a:r>
            <a:r>
              <a:rPr lang="en-GB" sz="1600" dirty="0" err="1">
                <a:latin typeface="Comic Sans MS" panose="030F0702030302020204" pitchFamily="66" charset="0"/>
              </a:rPr>
              <a:t>yn</a:t>
            </a:r>
            <a:r>
              <a:rPr lang="en-GB" sz="1600" dirty="0">
                <a:latin typeface="Comic Sans MS" panose="030F0702030302020204" pitchFamily="66" charset="0"/>
              </a:rPr>
              <a:t> yr </a:t>
            </a:r>
            <a:r>
              <a:rPr lang="en-GB" sz="1600" dirty="0" err="1">
                <a:latin typeface="Comic Sans MS" panose="030F0702030302020204" pitchFamily="66" charset="0"/>
              </a:rPr>
              <a:t>ardd</a:t>
            </a:r>
            <a:r>
              <a:rPr lang="en-GB" sz="1600" dirty="0">
                <a:latin typeface="Comic Sans MS" panose="030F0702030302020204" pitchFamily="66" charset="0"/>
              </a:rPr>
              <a:t>?</a:t>
            </a:r>
          </a:p>
          <a:p>
            <a:pPr marL="342900" indent="-342900">
              <a:buAutoNum type="arabicPeriod"/>
            </a:pPr>
            <a:r>
              <a:rPr lang="en-GB" sz="1600" dirty="0" err="1">
                <a:latin typeface="Comic Sans MS" panose="030F0702030302020204" pitchFamily="66" charset="0"/>
              </a:rPr>
              <a:t>Gafodd</a:t>
            </a:r>
            <a:r>
              <a:rPr lang="en-GB" sz="1600" dirty="0">
                <a:latin typeface="Comic Sans MS" panose="030F0702030302020204" pitchFamily="66" charset="0"/>
              </a:rPr>
              <a:t> </a:t>
            </a:r>
            <a:r>
              <a:rPr lang="cy-GB" sz="1600" dirty="0">
                <a:latin typeface="Comic Sans MS" panose="030F0702030302020204" pitchFamily="66" charset="0"/>
              </a:rPr>
              <a:t>tŷ crwn ei ddarganfod gan ffermwr?</a:t>
            </a:r>
          </a:p>
          <a:p>
            <a:pPr marL="342900" indent="-342900">
              <a:buAutoNum type="arabicPeriod"/>
            </a:pPr>
            <a:r>
              <a:rPr lang="cy-GB" sz="1600" dirty="0">
                <a:latin typeface="Comic Sans MS" panose="030F0702030302020204" pitchFamily="66" charset="0"/>
              </a:rPr>
              <a:t>Pam cafodd y lle hwn ei ddewis i adeiladu tŷ crwn?</a:t>
            </a:r>
          </a:p>
          <a:p>
            <a:pPr marL="342900" indent="-342900">
              <a:buAutoNum type="arabicPeriod"/>
            </a:pPr>
            <a:r>
              <a:rPr lang="cy-GB" sz="1600" dirty="0">
                <a:latin typeface="Comic Sans MS" panose="030F0702030302020204" pitchFamily="66" charset="0"/>
              </a:rPr>
              <a:t>Gan bwy gafodd y tŷ crwn ei adeiladu?</a:t>
            </a:r>
          </a:p>
          <a:p>
            <a:pPr marL="342900" indent="-342900">
              <a:buAutoNum type="arabicPeriod"/>
            </a:pPr>
            <a:r>
              <a:rPr lang="cy-GB" sz="1600" dirty="0">
                <a:latin typeface="Comic Sans MS" panose="030F0702030302020204" pitchFamily="66" charset="0"/>
              </a:rPr>
              <a:t>Pam does dim ceffylau ar y cae heddiw?</a:t>
            </a:r>
            <a:endParaRPr lang="en-GB" sz="1600" dirty="0">
              <a:latin typeface="Comic Sans MS" panose="030F0702030302020204" pitchFamily="66" charset="0"/>
            </a:endParaRPr>
          </a:p>
        </p:txBody>
      </p:sp>
      <p:pic>
        <p:nvPicPr>
          <p:cNvPr id="3" name="Picture 2">
            <a:extLst>
              <a:ext uri="{FF2B5EF4-FFF2-40B4-BE49-F238E27FC236}">
                <a16:creationId xmlns:a16="http://schemas.microsoft.com/office/drawing/2014/main" id="{2865CE8F-94A5-130A-0152-08EA1E0A5F25}"/>
              </a:ext>
            </a:extLst>
          </p:cNvPr>
          <p:cNvPicPr>
            <a:picLocks noChangeAspect="1"/>
          </p:cNvPicPr>
          <p:nvPr/>
        </p:nvPicPr>
        <p:blipFill>
          <a:blip r:embed="rId2"/>
          <a:srcRect t="2392"/>
          <a:stretch/>
        </p:blipFill>
        <p:spPr>
          <a:xfrm>
            <a:off x="127236" y="1517648"/>
            <a:ext cx="8393830" cy="4556500"/>
          </a:xfrm>
          <a:prstGeom prst="rect">
            <a:avLst/>
          </a:prstGeom>
        </p:spPr>
      </p:pic>
      <p:sp>
        <p:nvSpPr>
          <p:cNvPr id="8" name="TextBox 7">
            <a:extLst>
              <a:ext uri="{FF2B5EF4-FFF2-40B4-BE49-F238E27FC236}">
                <a16:creationId xmlns:a16="http://schemas.microsoft.com/office/drawing/2014/main" id="{60B4D5AC-E4F2-9070-81E3-94C6A9F0D9E1}"/>
              </a:ext>
            </a:extLst>
          </p:cNvPr>
          <p:cNvSpPr txBox="1"/>
          <p:nvPr/>
        </p:nvSpPr>
        <p:spPr>
          <a:xfrm>
            <a:off x="127236" y="716807"/>
            <a:ext cx="11924194" cy="646331"/>
          </a:xfrm>
          <a:prstGeom prst="rect">
            <a:avLst/>
          </a:prstGeom>
          <a:solidFill>
            <a:srgbClr val="84F46A"/>
          </a:solidFill>
        </p:spPr>
        <p:txBody>
          <a:bodyPr wrap="square" rtlCol="0">
            <a:spAutoFit/>
          </a:bodyPr>
          <a:lstStyle/>
          <a:p>
            <a:pPr algn="ctr"/>
            <a:r>
              <a:rPr lang="en-GB" i="1" dirty="0">
                <a:solidFill>
                  <a:srgbClr val="111111"/>
                </a:solidFill>
                <a:latin typeface="Comic Sans MS" panose="030F0702030302020204" pitchFamily="66" charset="0"/>
              </a:rPr>
              <a:t>O</a:t>
            </a:r>
            <a:r>
              <a:rPr lang="cy-GB" i="1" dirty="0">
                <a:solidFill>
                  <a:srgbClr val="111111"/>
                </a:solidFill>
                <a:latin typeface="Comic Sans MS" panose="030F0702030302020204" pitchFamily="66" charset="0"/>
              </a:rPr>
              <a:t>s oes disgyblion yn y dosbarth sy’n barod am her, gallai’r athro weithio gyda grŵp bach i ddarllen y daflen hon, ac wedyn, </a:t>
            </a:r>
            <a:r>
              <a:rPr lang="cy-GB" i="1" dirty="0" err="1">
                <a:solidFill>
                  <a:srgbClr val="111111"/>
                </a:solidFill>
                <a:latin typeface="Comic Sans MS" panose="030F0702030302020204" pitchFamily="66" charset="0"/>
              </a:rPr>
              <a:t>gallen</a:t>
            </a:r>
            <a:r>
              <a:rPr lang="cy-GB" i="1" dirty="0">
                <a:solidFill>
                  <a:srgbClr val="111111"/>
                </a:solidFill>
                <a:latin typeface="Comic Sans MS" panose="030F0702030302020204" pitchFamily="66" charset="0"/>
              </a:rPr>
              <a:t> nhw weithio gyda’i gilydd i ddeall y cwestiynau gwahanol. </a:t>
            </a:r>
            <a:endParaRPr lang="cy-GB" i="1" dirty="0">
              <a:latin typeface="Comic Sans MS" panose="030F0702030302020204" pitchFamily="66" charset="0"/>
            </a:endParaRPr>
          </a:p>
        </p:txBody>
      </p:sp>
    </p:spTree>
    <p:extLst>
      <p:ext uri="{BB962C8B-B14F-4D97-AF65-F5344CB8AC3E}">
        <p14:creationId xmlns:p14="http://schemas.microsoft.com/office/powerpoint/2010/main" val="15413983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1CC5CFA7-3070-A29A-7399-31A2AA4A83FE}"/>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5E413560-D838-5B09-2953-F97E94F6F7AC}"/>
              </a:ext>
            </a:extLst>
          </p:cNvPr>
          <p:cNvSpPr/>
          <p:nvPr/>
        </p:nvSpPr>
        <p:spPr>
          <a:xfrm>
            <a:off x="0" y="0"/>
            <a:ext cx="2480310" cy="354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200" b="1" dirty="0">
                <a:effectLst/>
                <a:latin typeface="Comic Sans MS" panose="030F0702030302020204" pitchFamily="66" charset="0"/>
                <a:ea typeface="Aptos" panose="020B0004020202020204" pitchFamily="34" charset="0"/>
                <a:cs typeface="Arial" panose="020B0604020202020204" pitchFamily="34" charset="0"/>
              </a:rPr>
              <a:t>Y </a:t>
            </a:r>
            <a:r>
              <a:rPr lang="cy-GB" sz="1200" b="1" dirty="0">
                <a:latin typeface="Comic Sans MS" panose="030F0702030302020204" pitchFamily="66" charset="0"/>
                <a:ea typeface="Aptos" panose="020B0004020202020204" pitchFamily="34" charset="0"/>
                <a:cs typeface="Arial" panose="020B0604020202020204" pitchFamily="34" charset="0"/>
              </a:rPr>
              <a:t>Celfyddydau Mynegiannol</a:t>
            </a:r>
            <a:r>
              <a:rPr lang="cy-GB" sz="1200" b="1" dirty="0">
                <a:effectLst/>
                <a:latin typeface="Comic Sans MS" panose="030F0702030302020204" pitchFamily="66" charset="0"/>
                <a:ea typeface="Aptos" panose="020B0004020202020204" pitchFamily="34" charset="0"/>
                <a:cs typeface="Arial" panose="020B0604020202020204" pitchFamily="34" charset="0"/>
              </a:rPr>
              <a:t> </a:t>
            </a:r>
            <a:endParaRPr lang="cy-GB" sz="1200" b="1" dirty="0">
              <a:latin typeface="Comic Sans MS" panose="030F0702030302020204" pitchFamily="66" charset="0"/>
            </a:endParaRPr>
          </a:p>
        </p:txBody>
      </p:sp>
      <p:sp>
        <p:nvSpPr>
          <p:cNvPr id="11" name="TextBox 10">
            <a:extLst>
              <a:ext uri="{FF2B5EF4-FFF2-40B4-BE49-F238E27FC236}">
                <a16:creationId xmlns:a16="http://schemas.microsoft.com/office/drawing/2014/main" id="{DA565F51-E8E0-0CB1-21DD-971CCE01082F}"/>
              </a:ext>
            </a:extLst>
          </p:cNvPr>
          <p:cNvSpPr txBox="1"/>
          <p:nvPr/>
        </p:nvSpPr>
        <p:spPr>
          <a:xfrm>
            <a:off x="4471891" y="-53668"/>
            <a:ext cx="3248217" cy="461665"/>
          </a:xfrm>
          <a:prstGeom prst="rect">
            <a:avLst/>
          </a:prstGeom>
          <a:noFill/>
        </p:spPr>
        <p:txBody>
          <a:bodyPr wrap="square" rtlCol="0">
            <a:spAutoFit/>
          </a:bodyPr>
          <a:lstStyle/>
          <a:p>
            <a:pPr algn="ctr"/>
            <a:r>
              <a:rPr lang="cy-GB" sz="2400" u="sng" dirty="0">
                <a:solidFill>
                  <a:srgbClr val="111111"/>
                </a:solidFill>
                <a:latin typeface="Comic Sans MS" panose="030F0702030302020204" pitchFamily="66" charset="0"/>
              </a:rPr>
              <a:t>Tasg Ysgrifennu</a:t>
            </a:r>
            <a:endParaRPr lang="cy-GB" sz="2400" u="sng" dirty="0">
              <a:latin typeface="Comic Sans MS" panose="030F0702030302020204" pitchFamily="66" charset="0"/>
            </a:endParaRPr>
          </a:p>
        </p:txBody>
      </p:sp>
      <p:sp>
        <p:nvSpPr>
          <p:cNvPr id="13" name="TextBox 12">
            <a:extLst>
              <a:ext uri="{FF2B5EF4-FFF2-40B4-BE49-F238E27FC236}">
                <a16:creationId xmlns:a16="http://schemas.microsoft.com/office/drawing/2014/main" id="{5EA592F0-8921-917A-8B31-986C076CCFE2}"/>
              </a:ext>
            </a:extLst>
          </p:cNvPr>
          <p:cNvSpPr txBox="1"/>
          <p:nvPr/>
        </p:nvSpPr>
        <p:spPr>
          <a:xfrm>
            <a:off x="435429" y="889843"/>
            <a:ext cx="11234056" cy="5632311"/>
          </a:xfrm>
          <a:prstGeom prst="rect">
            <a:avLst/>
          </a:prstGeom>
          <a:solidFill>
            <a:schemeClr val="bg1"/>
          </a:solidFill>
          <a:ln w="57150">
            <a:solidFill>
              <a:srgbClr val="0070C0"/>
            </a:solidFill>
          </a:ln>
        </p:spPr>
        <p:txBody>
          <a:bodyPr wrap="square" rtlCol="0">
            <a:spAutoFit/>
          </a:bodyPr>
          <a:lstStyle/>
          <a:p>
            <a:pPr algn="ctr"/>
            <a:endParaRPr lang="en-GB" u="sng" dirty="0">
              <a:latin typeface="Comic Sans MS" panose="030F0702030302020204" pitchFamily="66" charset="0"/>
            </a:endParaRPr>
          </a:p>
          <a:p>
            <a:pPr algn="ctr"/>
            <a:r>
              <a:rPr lang="en-GB" u="sng" dirty="0" err="1">
                <a:latin typeface="Comic Sans MS" panose="030F0702030302020204" pitchFamily="66" charset="0"/>
              </a:rPr>
              <a:t>Cenhadaeth</a:t>
            </a:r>
            <a:r>
              <a:rPr lang="en-GB" u="sng" dirty="0">
                <a:latin typeface="Comic Sans MS" panose="030F0702030302020204" pitchFamily="66" charset="0"/>
              </a:rPr>
              <a:t> </a:t>
            </a:r>
            <a:r>
              <a:rPr lang="en-GB" u="sng" dirty="0" err="1">
                <a:latin typeface="Comic Sans MS" panose="030F0702030302020204" pitchFamily="66" charset="0"/>
              </a:rPr>
              <a:t>Annibynnol</a:t>
            </a:r>
            <a:r>
              <a:rPr lang="en-GB" u="sng" dirty="0">
                <a:latin typeface="Comic Sans MS" panose="030F0702030302020204" pitchFamily="66" charset="0"/>
              </a:rPr>
              <a:t> – Y </a:t>
            </a:r>
            <a:r>
              <a:rPr lang="en-GB" u="sng" dirty="0" err="1">
                <a:latin typeface="Comic Sans MS" panose="030F0702030302020204" pitchFamily="66" charset="0"/>
              </a:rPr>
              <a:t>Celfyddydau</a:t>
            </a:r>
            <a:r>
              <a:rPr lang="en-GB" u="sng" dirty="0">
                <a:latin typeface="Comic Sans MS" panose="030F0702030302020204" pitchFamily="66" charset="0"/>
              </a:rPr>
              <a:t> </a:t>
            </a:r>
            <a:r>
              <a:rPr lang="en-GB" u="sng" dirty="0" err="1">
                <a:latin typeface="Comic Sans MS" panose="030F0702030302020204" pitchFamily="66" charset="0"/>
              </a:rPr>
              <a:t>Mynegiannol</a:t>
            </a:r>
            <a:endParaRPr lang="en-GB" u="sng" dirty="0">
              <a:latin typeface="Comic Sans MS" panose="030F0702030302020204" pitchFamily="66" charset="0"/>
            </a:endParaRPr>
          </a:p>
          <a:p>
            <a:endParaRPr lang="en-GB" dirty="0">
              <a:latin typeface="Comic Sans MS" panose="030F0702030302020204" pitchFamily="66" charset="0"/>
            </a:endParaRPr>
          </a:p>
          <a:p>
            <a:r>
              <a:rPr lang="en-GB" dirty="0" err="1">
                <a:latin typeface="Comic Sans MS" panose="030F0702030302020204" pitchFamily="66" charset="0"/>
              </a:rPr>
              <a:t>Shwmae</a:t>
            </a:r>
            <a:r>
              <a:rPr lang="en-GB" dirty="0">
                <a:latin typeface="Comic Sans MS" panose="030F0702030302020204" pitchFamily="66" charset="0"/>
              </a:rPr>
              <a:t> </a:t>
            </a:r>
            <a:r>
              <a:rPr lang="en-GB" dirty="0" err="1">
                <a:latin typeface="Comic Sans MS" panose="030F0702030302020204" pitchFamily="66" charset="0"/>
              </a:rPr>
              <a:t>blant</a:t>
            </a:r>
            <a:r>
              <a:rPr lang="en-GB" dirty="0">
                <a:latin typeface="Comic Sans MS" panose="030F0702030302020204" pitchFamily="66" charset="0"/>
              </a:rPr>
              <a:t>! Bob </a:t>
            </a:r>
            <a:r>
              <a:rPr lang="en-GB" dirty="0" err="1">
                <a:latin typeface="Comic Sans MS" panose="030F0702030302020204" pitchFamily="66" charset="0"/>
              </a:rPr>
              <a:t>dydd</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ôl</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ni</a:t>
            </a:r>
            <a:r>
              <a:rPr lang="en-GB" dirty="0">
                <a:latin typeface="Comic Sans MS" panose="030F0702030302020204" pitchFamily="66" charset="0"/>
              </a:rPr>
              <a:t> </a:t>
            </a:r>
            <a:r>
              <a:rPr lang="en-GB" dirty="0" err="1">
                <a:latin typeface="Comic Sans MS" panose="030F0702030302020204" pitchFamily="66" charset="0"/>
              </a:rPr>
              <a:t>wneud</a:t>
            </a:r>
            <a:r>
              <a:rPr lang="en-GB" dirty="0">
                <a:latin typeface="Comic Sans MS" panose="030F0702030302020204" pitchFamily="66" charset="0"/>
              </a:rPr>
              <a:t> y </a:t>
            </a:r>
            <a:r>
              <a:rPr lang="en-GB" dirty="0" err="1">
                <a:latin typeface="Comic Sans MS" panose="030F0702030302020204" pitchFamily="66" charset="0"/>
              </a:rPr>
              <a:t>gofrestr</a:t>
            </a:r>
            <a:r>
              <a:rPr lang="en-GB" dirty="0">
                <a:latin typeface="Comic Sans MS" panose="030F0702030302020204" pitchFamily="66" charset="0"/>
              </a:rPr>
              <a:t> , </a:t>
            </a:r>
            <a:r>
              <a:rPr lang="en-GB" dirty="0" err="1">
                <a:latin typeface="Comic Sans MS" panose="030F0702030302020204" pitchFamily="66" charset="0"/>
              </a:rPr>
              <a:t>rydyn</a:t>
            </a:r>
            <a:r>
              <a:rPr lang="en-GB" dirty="0">
                <a:latin typeface="Comic Sans MS" panose="030F0702030302020204" pitchFamily="66" charset="0"/>
              </a:rPr>
              <a:t> </a:t>
            </a:r>
            <a:r>
              <a:rPr lang="en-GB" dirty="0" err="1">
                <a:latin typeface="Comic Sans MS" panose="030F0702030302020204" pitchFamily="66" charset="0"/>
              </a:rPr>
              <a:t>ni’n</a:t>
            </a:r>
            <a:r>
              <a:rPr lang="en-GB" dirty="0">
                <a:latin typeface="Comic Sans MS" panose="030F0702030302020204" pitchFamily="66" charset="0"/>
              </a:rPr>
              <a:t> </a:t>
            </a:r>
            <a:r>
              <a:rPr lang="en-GB" dirty="0" err="1">
                <a:latin typeface="Comic Sans MS" panose="030F0702030302020204" pitchFamily="66" charset="0"/>
              </a:rPr>
              <a:t>siarad</a:t>
            </a:r>
            <a:r>
              <a:rPr lang="en-GB" dirty="0">
                <a:latin typeface="Comic Sans MS" panose="030F0702030302020204" pitchFamily="66" charset="0"/>
              </a:rPr>
              <a:t> am y </a:t>
            </a:r>
            <a:r>
              <a:rPr lang="en-GB" dirty="0" err="1">
                <a:latin typeface="Comic Sans MS" panose="030F0702030302020204" pitchFamily="66" charset="0"/>
              </a:rPr>
              <a:t>tywydd</a:t>
            </a:r>
            <a:r>
              <a:rPr lang="en-GB" dirty="0">
                <a:latin typeface="Comic Sans MS" panose="030F0702030302020204" pitchFamily="66" charset="0"/>
              </a:rPr>
              <a:t>, felly </a:t>
            </a:r>
            <a:r>
              <a:rPr lang="en-GB" dirty="0" err="1">
                <a:latin typeface="Comic Sans MS" panose="030F0702030302020204" pitchFamily="66" charset="0"/>
              </a:rPr>
              <a:t>rydw</a:t>
            </a:r>
            <a:r>
              <a:rPr lang="en-GB" dirty="0">
                <a:latin typeface="Comic Sans MS" panose="030F0702030302020204" pitchFamily="66" charset="0"/>
              </a:rPr>
              <a:t> </a:t>
            </a:r>
            <a:r>
              <a:rPr lang="en-GB" dirty="0" err="1">
                <a:latin typeface="Comic Sans MS" panose="030F0702030302020204" pitchFamily="66" charset="0"/>
              </a:rPr>
              <a:t>i’n</a:t>
            </a:r>
            <a:r>
              <a:rPr lang="en-GB" dirty="0">
                <a:latin typeface="Comic Sans MS" panose="030F0702030302020204" pitchFamily="66" charset="0"/>
              </a:rPr>
              <a:t> </a:t>
            </a:r>
            <a:r>
              <a:rPr lang="en-GB" dirty="0" err="1">
                <a:latin typeface="Comic Sans MS" panose="030F0702030302020204" pitchFamily="66" charset="0"/>
              </a:rPr>
              <a:t>gwybod</a:t>
            </a:r>
            <a:r>
              <a:rPr lang="en-GB" dirty="0">
                <a:latin typeface="Comic Sans MS" panose="030F0702030302020204" pitchFamily="66" charset="0"/>
              </a:rPr>
              <a:t> </a:t>
            </a:r>
            <a:r>
              <a:rPr lang="en-GB" dirty="0" err="1">
                <a:latin typeface="Comic Sans MS" panose="030F0702030302020204" pitchFamily="66" charset="0"/>
              </a:rPr>
              <a:t>eich</a:t>
            </a:r>
            <a:r>
              <a:rPr lang="en-GB" dirty="0">
                <a:latin typeface="Comic Sans MS" panose="030F0702030302020204" pitchFamily="66" charset="0"/>
              </a:rPr>
              <a:t> bod </a:t>
            </a:r>
            <a:r>
              <a:rPr lang="en-GB" dirty="0" err="1">
                <a:latin typeface="Comic Sans MS" panose="030F0702030302020204" pitchFamily="66" charset="0"/>
              </a:rPr>
              <a:t>chi’n</a:t>
            </a:r>
            <a:r>
              <a:rPr lang="en-GB" dirty="0">
                <a:latin typeface="Comic Sans MS" panose="030F0702030302020204" pitchFamily="66" charset="0"/>
              </a:rPr>
              <a:t> </a:t>
            </a:r>
            <a:r>
              <a:rPr lang="en-GB" dirty="0" err="1">
                <a:latin typeface="Comic Sans MS" panose="030F0702030302020204" pitchFamily="66" charset="0"/>
              </a:rPr>
              <a:t>siarad</a:t>
            </a:r>
            <a:r>
              <a:rPr lang="en-GB" dirty="0">
                <a:latin typeface="Comic Sans MS" panose="030F0702030302020204" pitchFamily="66" charset="0"/>
              </a:rPr>
              <a:t> am y </a:t>
            </a:r>
            <a:r>
              <a:rPr lang="en-GB" dirty="0" err="1">
                <a:latin typeface="Comic Sans MS" panose="030F0702030302020204" pitchFamily="66" charset="0"/>
              </a:rPr>
              <a:t>gorffennol</a:t>
            </a:r>
            <a:r>
              <a:rPr lang="en-GB" dirty="0">
                <a:latin typeface="Comic Sans MS" panose="030F0702030302020204" pitchFamily="66" charset="0"/>
              </a:rPr>
              <a:t>, y </a:t>
            </a:r>
            <a:r>
              <a:rPr lang="en-GB" dirty="0" err="1">
                <a:latin typeface="Comic Sans MS" panose="030F0702030302020204" pitchFamily="66" charset="0"/>
              </a:rPr>
              <a:t>presennol</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dyfodol</a:t>
            </a:r>
            <a:r>
              <a:rPr lang="en-GB" dirty="0">
                <a:latin typeface="Comic Sans MS" panose="030F0702030302020204" pitchFamily="66" charset="0"/>
              </a:rPr>
              <a:t>. </a:t>
            </a:r>
            <a:r>
              <a:rPr lang="en-GB" dirty="0" err="1">
                <a:latin typeface="Comic Sans MS" panose="030F0702030302020204" pitchFamily="66" charset="0"/>
              </a:rPr>
              <a:t>Rydych</a:t>
            </a:r>
            <a:r>
              <a:rPr lang="en-GB" dirty="0">
                <a:latin typeface="Comic Sans MS" panose="030F0702030302020204" pitchFamily="66" charset="0"/>
              </a:rPr>
              <a:t> </a:t>
            </a:r>
            <a:r>
              <a:rPr lang="en-GB" dirty="0" err="1">
                <a:latin typeface="Comic Sans MS" panose="030F0702030302020204" pitchFamily="66" charset="0"/>
              </a:rPr>
              <a:t>chi’n</a:t>
            </a:r>
            <a:r>
              <a:rPr lang="en-GB" dirty="0">
                <a:latin typeface="Comic Sans MS" panose="030F0702030302020204" pitchFamily="66" charset="0"/>
              </a:rPr>
              <a:t> </a:t>
            </a:r>
            <a:r>
              <a:rPr lang="en-GB" dirty="0" err="1">
                <a:latin typeface="Comic Sans MS" panose="030F0702030302020204" pitchFamily="66" charset="0"/>
              </a:rPr>
              <a:t>dweud</a:t>
            </a:r>
            <a:r>
              <a:rPr lang="en-GB" dirty="0">
                <a:latin typeface="Comic Sans MS" panose="030F0702030302020204" pitchFamily="66" charset="0"/>
              </a:rPr>
              <a:t> </a:t>
            </a:r>
            <a:r>
              <a:rPr lang="en-GB" dirty="0" err="1">
                <a:latin typeface="Comic Sans MS" panose="030F0702030302020204" pitchFamily="66" charset="0"/>
              </a:rPr>
              <a:t>pethau</a:t>
            </a:r>
            <a:r>
              <a:rPr lang="en-GB" dirty="0">
                <a:latin typeface="Comic Sans MS" panose="030F0702030302020204" pitchFamily="66" charset="0"/>
              </a:rPr>
              <a:t> </a:t>
            </a:r>
            <a:r>
              <a:rPr lang="en-GB" dirty="0" err="1">
                <a:latin typeface="Comic Sans MS" panose="030F0702030302020204" pitchFamily="66" charset="0"/>
              </a:rPr>
              <a:t>fel</a:t>
            </a:r>
            <a:r>
              <a:rPr lang="en-GB" dirty="0">
                <a:latin typeface="Comic Sans MS" panose="030F0702030302020204" pitchFamily="66" charset="0"/>
              </a:rPr>
              <a:t>: “</a:t>
            </a:r>
            <a:r>
              <a:rPr lang="en-GB" dirty="0" err="1">
                <a:latin typeface="Comic Sans MS" panose="030F0702030302020204" pitchFamily="66" charset="0"/>
              </a:rPr>
              <a:t>Roedd</a:t>
            </a:r>
            <a:r>
              <a:rPr lang="en-GB" dirty="0">
                <a:latin typeface="Comic Sans MS" panose="030F0702030302020204" pitchFamily="66" charset="0"/>
              </a:rPr>
              <a:t> </a:t>
            </a:r>
            <a:r>
              <a:rPr lang="en-GB" dirty="0" err="1">
                <a:latin typeface="Comic Sans MS" panose="030F0702030302020204" pitchFamily="66" charset="0"/>
              </a:rPr>
              <a:t>hi’n</a:t>
            </a:r>
            <a:r>
              <a:rPr lang="en-GB" dirty="0">
                <a:latin typeface="Comic Sans MS" panose="030F0702030302020204" pitchFamily="66" charset="0"/>
              </a:rPr>
              <a:t> </a:t>
            </a:r>
            <a:r>
              <a:rPr lang="en-GB" dirty="0" err="1">
                <a:latin typeface="Comic Sans MS" panose="030F0702030302020204" pitchFamily="66" charset="0"/>
              </a:rPr>
              <a:t>braf</a:t>
            </a:r>
            <a:r>
              <a:rPr lang="en-GB" dirty="0">
                <a:latin typeface="Comic Sans MS" panose="030F0702030302020204" pitchFamily="66" charset="0"/>
              </a:rPr>
              <a:t> </a:t>
            </a:r>
            <a:r>
              <a:rPr lang="en-GB" dirty="0" err="1">
                <a:latin typeface="Comic Sans MS" panose="030F0702030302020204" pitchFamily="66" charset="0"/>
              </a:rPr>
              <a:t>ddoe</a:t>
            </a:r>
            <a:r>
              <a:rPr lang="en-GB" dirty="0">
                <a:latin typeface="Comic Sans MS" panose="030F0702030302020204" pitchFamily="66" charset="0"/>
              </a:rPr>
              <a:t>,” “Mae </a:t>
            </a:r>
            <a:r>
              <a:rPr lang="en-GB" dirty="0" err="1">
                <a:latin typeface="Comic Sans MS" panose="030F0702030302020204" pitchFamily="66" charset="0"/>
              </a:rPr>
              <a:t>hi’n</a:t>
            </a:r>
            <a:r>
              <a:rPr lang="en-GB" dirty="0">
                <a:latin typeface="Comic Sans MS" panose="030F0702030302020204" pitchFamily="66" charset="0"/>
              </a:rPr>
              <a:t> </a:t>
            </a:r>
            <a:r>
              <a:rPr lang="en-GB" dirty="0" err="1">
                <a:latin typeface="Comic Sans MS" panose="030F0702030302020204" pitchFamily="66" charset="0"/>
              </a:rPr>
              <a:t>gymylog</a:t>
            </a:r>
            <a:r>
              <a:rPr lang="en-GB" dirty="0">
                <a:latin typeface="Comic Sans MS" panose="030F0702030302020204" pitchFamily="66" charset="0"/>
              </a:rPr>
              <a:t> </a:t>
            </a:r>
            <a:r>
              <a:rPr lang="en-GB" dirty="0" err="1">
                <a:latin typeface="Comic Sans MS" panose="030F0702030302020204" pitchFamily="66" charset="0"/>
              </a:rPr>
              <a:t>heddiw</a:t>
            </a:r>
            <a:r>
              <a:rPr lang="en-GB" dirty="0">
                <a:latin typeface="Comic Sans MS" panose="030F0702030302020204" pitchFamily="66" charset="0"/>
              </a:rPr>
              <a:t>,” a “</a:t>
            </a:r>
            <a:r>
              <a:rPr lang="en-GB" dirty="0" err="1">
                <a:latin typeface="Comic Sans MS" panose="030F0702030302020204" pitchFamily="66" charset="0"/>
              </a:rPr>
              <a:t>Bydd</a:t>
            </a:r>
            <a:r>
              <a:rPr lang="en-GB" dirty="0">
                <a:latin typeface="Comic Sans MS" panose="030F0702030302020204" pitchFamily="66" charset="0"/>
              </a:rPr>
              <a:t> </a:t>
            </a:r>
            <a:r>
              <a:rPr lang="en-GB" dirty="0" err="1">
                <a:latin typeface="Comic Sans MS" panose="030F0702030302020204" pitchFamily="66" charset="0"/>
              </a:rPr>
              <a:t>hi’n</a:t>
            </a:r>
            <a:r>
              <a:rPr lang="en-GB" dirty="0">
                <a:latin typeface="Comic Sans MS" panose="030F0702030302020204" pitchFamily="66" charset="0"/>
              </a:rPr>
              <a:t> </a:t>
            </a:r>
            <a:r>
              <a:rPr lang="en-GB" dirty="0" err="1">
                <a:latin typeface="Comic Sans MS" panose="030F0702030302020204" pitchFamily="66" charset="0"/>
              </a:rPr>
              <a:t>bwrw</a:t>
            </a:r>
            <a:r>
              <a:rPr lang="en-GB" dirty="0">
                <a:latin typeface="Comic Sans MS" panose="030F0702030302020204" pitchFamily="66" charset="0"/>
              </a:rPr>
              <a:t> </a:t>
            </a:r>
            <a:r>
              <a:rPr lang="en-GB" dirty="0" err="1">
                <a:latin typeface="Comic Sans MS" panose="030F0702030302020204" pitchFamily="66" charset="0"/>
              </a:rPr>
              <a:t>glaw</a:t>
            </a:r>
            <a:r>
              <a:rPr lang="en-GB" dirty="0">
                <a:latin typeface="Comic Sans MS" panose="030F0702030302020204" pitchFamily="66" charset="0"/>
              </a:rPr>
              <a:t> </a:t>
            </a:r>
            <a:r>
              <a:rPr lang="en-GB" dirty="0" err="1">
                <a:latin typeface="Comic Sans MS" panose="030F0702030302020204" pitchFamily="66" charset="0"/>
              </a:rPr>
              <a:t>yfory</a:t>
            </a:r>
            <a:r>
              <a:rPr lang="en-GB" dirty="0">
                <a:latin typeface="Comic Sans MS" panose="030F0702030302020204" pitchFamily="66" charset="0"/>
              </a:rPr>
              <a:t>.” </a:t>
            </a:r>
          </a:p>
          <a:p>
            <a:r>
              <a:rPr lang="en-GB" dirty="0" err="1">
                <a:latin typeface="Comic Sans MS" panose="030F0702030302020204" pitchFamily="66" charset="0"/>
              </a:rPr>
              <a:t>Nawr</a:t>
            </a:r>
            <a:r>
              <a:rPr lang="en-GB" dirty="0">
                <a:latin typeface="Comic Sans MS" panose="030F0702030302020204" pitchFamily="66" charset="0"/>
              </a:rPr>
              <a:t>, </a:t>
            </a:r>
            <a:r>
              <a:rPr lang="en-GB" dirty="0" err="1">
                <a:latin typeface="Comic Sans MS" panose="030F0702030302020204" pitchFamily="66" charset="0"/>
              </a:rPr>
              <a:t>rydw</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eisiau</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chi </a:t>
            </a:r>
            <a:r>
              <a:rPr lang="en-GB" dirty="0" err="1">
                <a:latin typeface="Comic Sans MS" panose="030F0702030302020204" pitchFamily="66" charset="0"/>
              </a:rPr>
              <a:t>newid</a:t>
            </a:r>
            <a:r>
              <a:rPr lang="en-GB" dirty="0">
                <a:latin typeface="Comic Sans MS" panose="030F0702030302020204" pitchFamily="66" charset="0"/>
              </a:rPr>
              <a:t> y </a:t>
            </a:r>
            <a:r>
              <a:rPr lang="en-GB" dirty="0" err="1">
                <a:latin typeface="Comic Sans MS" panose="030F0702030302020204" pitchFamily="66" charset="0"/>
              </a:rPr>
              <a:t>brawddegau</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dipyn</a:t>
            </a:r>
            <a:r>
              <a:rPr lang="en-GB" dirty="0">
                <a:latin typeface="Comic Sans MS" panose="030F0702030302020204" pitchFamily="66" charset="0"/>
              </a:rPr>
              <a:t> </a:t>
            </a:r>
            <a:r>
              <a:rPr lang="en-GB" dirty="0" err="1">
                <a:latin typeface="Comic Sans MS" panose="030F0702030302020204" pitchFamily="66" charset="0"/>
              </a:rPr>
              <a:t>bach</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ysgrifennu</a:t>
            </a:r>
            <a:r>
              <a:rPr lang="en-GB" dirty="0">
                <a:latin typeface="Comic Sans MS" panose="030F0702030302020204" pitchFamily="66" charset="0"/>
              </a:rPr>
              <a:t> am </a:t>
            </a:r>
            <a:r>
              <a:rPr lang="en-GB" dirty="0" err="1">
                <a:latin typeface="Comic Sans MS" panose="030F0702030302020204" pitchFamily="66" charset="0"/>
              </a:rPr>
              <a:t>bobl</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y </a:t>
            </a:r>
            <a:r>
              <a:rPr lang="en-GB" dirty="0" err="1">
                <a:latin typeface="Comic Sans MS" panose="030F0702030302020204" pitchFamily="66" charset="0"/>
              </a:rPr>
              <a:t>gorffennol</a:t>
            </a:r>
            <a:r>
              <a:rPr lang="en-GB" dirty="0">
                <a:latin typeface="Comic Sans MS" panose="030F0702030302020204" pitchFamily="66" charset="0"/>
              </a:rPr>
              <a:t>, y </a:t>
            </a:r>
            <a:r>
              <a:rPr lang="en-GB" dirty="0" err="1">
                <a:latin typeface="Comic Sans MS" panose="030F0702030302020204" pitchFamily="66" charset="0"/>
              </a:rPr>
              <a:t>presennol</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dyfodol</a:t>
            </a:r>
            <a:r>
              <a:rPr lang="en-GB" dirty="0">
                <a:latin typeface="Comic Sans MS" panose="030F0702030302020204" pitchFamily="66" charset="0"/>
              </a:rPr>
              <a:t>, er </a:t>
            </a:r>
            <a:r>
              <a:rPr lang="en-GB" dirty="0" err="1">
                <a:latin typeface="Comic Sans MS" panose="030F0702030302020204" pitchFamily="66" charset="0"/>
              </a:rPr>
              <a:t>enghraifft</a:t>
            </a:r>
            <a:r>
              <a:rPr lang="en-GB" dirty="0">
                <a:latin typeface="Comic Sans MS" panose="030F0702030302020204" pitchFamily="66" charset="0"/>
              </a:rPr>
              <a:t>. Yn </a:t>
            </a:r>
            <a:r>
              <a:rPr lang="en-GB" dirty="0" err="1">
                <a:latin typeface="Comic Sans MS" panose="030F0702030302020204" pitchFamily="66" charset="0"/>
              </a:rPr>
              <a:t>gyntaf</a:t>
            </a:r>
            <a:r>
              <a:rPr lang="en-GB" dirty="0">
                <a:latin typeface="Comic Sans MS" panose="030F0702030302020204" pitchFamily="66" charset="0"/>
              </a:rPr>
              <a:t>, </a:t>
            </a:r>
            <a:r>
              <a:rPr lang="en-GB" dirty="0" err="1">
                <a:latin typeface="Comic Sans MS" panose="030F0702030302020204" pitchFamily="66" charset="0"/>
              </a:rPr>
              <a:t>gwnewch</a:t>
            </a:r>
            <a:r>
              <a:rPr lang="en-GB" dirty="0">
                <a:latin typeface="Comic Sans MS" panose="030F0702030302020204" pitchFamily="66" charset="0"/>
              </a:rPr>
              <a:t> y </a:t>
            </a:r>
            <a:r>
              <a:rPr lang="en-GB" dirty="0" err="1">
                <a:latin typeface="Comic Sans MS" panose="030F0702030302020204" pitchFamily="66" charset="0"/>
              </a:rPr>
              <a:t>gweithgaredd</a:t>
            </a:r>
            <a:r>
              <a:rPr lang="en-GB" dirty="0">
                <a:latin typeface="Comic Sans MS" panose="030F0702030302020204" pitchFamily="66" charset="0"/>
              </a:rPr>
              <a:t> </a:t>
            </a:r>
            <a:r>
              <a:rPr lang="en-GB" dirty="0" err="1">
                <a:latin typeface="Comic Sans MS" panose="030F0702030302020204" pitchFamily="66" charset="0"/>
              </a:rPr>
              <a:t>ysgrifennu</a:t>
            </a:r>
            <a:r>
              <a:rPr lang="en-GB" dirty="0">
                <a:latin typeface="Comic Sans MS" panose="030F0702030302020204" pitchFamily="66" charset="0"/>
              </a:rPr>
              <a:t> </a:t>
            </a:r>
            <a:r>
              <a:rPr lang="cy-GB" sz="1800" kern="1200" dirty="0">
                <a:solidFill>
                  <a:srgbClr val="000000"/>
                </a:solidFill>
                <a:latin typeface="Comic Sans MS" panose="030F0702030302020204" pitchFamily="66" charset="0"/>
              </a:rPr>
              <a:t>mosäig</a:t>
            </a:r>
            <a:r>
              <a:rPr lang="en-GB" dirty="0">
                <a:latin typeface="Comic Sans MS" panose="030F0702030302020204" pitchFamily="66" charset="0"/>
              </a:rPr>
              <a:t>…</a:t>
            </a:r>
          </a:p>
          <a:p>
            <a:endParaRPr lang="en-GB" dirty="0">
              <a:latin typeface="Comic Sans MS" panose="030F0702030302020204" pitchFamily="66" charset="0"/>
            </a:endParaRPr>
          </a:p>
          <a:p>
            <a:endParaRPr lang="en-GB" dirty="0">
              <a:latin typeface="Comic Sans MS" panose="030F0702030302020204" pitchFamily="66" charset="0"/>
            </a:endParaRPr>
          </a:p>
          <a:p>
            <a:endParaRPr lang="en-GB" dirty="0">
              <a:latin typeface="Comic Sans MS" panose="030F0702030302020204" pitchFamily="66" charset="0"/>
            </a:endParaRPr>
          </a:p>
          <a:p>
            <a:endParaRPr lang="en-GB" dirty="0">
              <a:latin typeface="Comic Sans MS" panose="030F0702030302020204" pitchFamily="66" charset="0"/>
            </a:endParaRPr>
          </a:p>
          <a:p>
            <a:endParaRPr lang="en-GB" dirty="0">
              <a:latin typeface="Comic Sans MS" panose="030F0702030302020204" pitchFamily="66" charset="0"/>
            </a:endParaRPr>
          </a:p>
          <a:p>
            <a:endParaRPr lang="en-GB" dirty="0">
              <a:latin typeface="Comic Sans MS" panose="030F0702030302020204" pitchFamily="66" charset="0"/>
            </a:endParaRPr>
          </a:p>
          <a:p>
            <a:endParaRPr lang="en-GB" dirty="0">
              <a:latin typeface="Comic Sans MS" panose="030F0702030302020204" pitchFamily="66" charset="0"/>
            </a:endParaRPr>
          </a:p>
          <a:p>
            <a:endParaRPr lang="en-GB" dirty="0">
              <a:latin typeface="Comic Sans MS" panose="030F0702030302020204" pitchFamily="66" charset="0"/>
            </a:endParaRPr>
          </a:p>
          <a:p>
            <a:endParaRPr lang="en-GB" dirty="0">
              <a:latin typeface="Comic Sans MS" panose="030F0702030302020204" pitchFamily="66" charset="0"/>
            </a:endParaRPr>
          </a:p>
          <a:p>
            <a:endParaRPr lang="en-GB" dirty="0">
              <a:latin typeface="Comic Sans MS" panose="030F0702030302020204" pitchFamily="66" charset="0"/>
            </a:endParaRPr>
          </a:p>
          <a:p>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beth</a:t>
            </a:r>
            <a:r>
              <a:rPr lang="en-GB" dirty="0">
                <a:latin typeface="Comic Sans MS" panose="030F0702030302020204" pitchFamily="66" charset="0"/>
              </a:rPr>
              <a:t> </a:t>
            </a:r>
            <a:r>
              <a:rPr lang="en-GB" dirty="0" err="1">
                <a:latin typeface="Comic Sans MS" panose="030F0702030302020204" pitchFamily="66" charset="0"/>
              </a:rPr>
              <a:t>ydych</a:t>
            </a:r>
            <a:r>
              <a:rPr lang="en-GB" dirty="0">
                <a:latin typeface="Comic Sans MS" panose="030F0702030302020204" pitchFamily="66" charset="0"/>
              </a:rPr>
              <a:t> chi </a:t>
            </a:r>
            <a:r>
              <a:rPr lang="en-GB" dirty="0" err="1">
                <a:latin typeface="Comic Sans MS" panose="030F0702030302020204" pitchFamily="66" charset="0"/>
              </a:rPr>
              <a:t>wedi</a:t>
            </a:r>
            <a:r>
              <a:rPr lang="en-GB" dirty="0">
                <a:latin typeface="Comic Sans MS" panose="030F0702030302020204" pitchFamily="66" charset="0"/>
              </a:rPr>
              <a:t> </a:t>
            </a:r>
            <a:r>
              <a:rPr lang="en-GB" dirty="0" err="1">
                <a:latin typeface="Comic Sans MS" panose="030F0702030302020204" pitchFamily="66" charset="0"/>
              </a:rPr>
              <a:t>sylwi</a:t>
            </a:r>
            <a:r>
              <a:rPr lang="en-GB" dirty="0">
                <a:latin typeface="Comic Sans MS" panose="030F0702030302020204" pitchFamily="66" charset="0"/>
              </a:rPr>
              <a:t>? Pa </a:t>
            </a:r>
            <a:r>
              <a:rPr lang="en-GB" dirty="0" err="1">
                <a:latin typeface="Comic Sans MS" panose="030F0702030302020204" pitchFamily="66" charset="0"/>
              </a:rPr>
              <a:t>eiriau</a:t>
            </a:r>
            <a:r>
              <a:rPr lang="en-GB" dirty="0">
                <a:latin typeface="Comic Sans MS" panose="030F0702030302020204" pitchFamily="66" charset="0"/>
              </a:rPr>
              <a:t> </a:t>
            </a:r>
            <a:r>
              <a:rPr lang="en-GB" dirty="0" err="1">
                <a:latin typeface="Comic Sans MS" panose="030F0702030302020204" pitchFamily="66" charset="0"/>
              </a:rPr>
              <a:t>ydy’r</a:t>
            </a:r>
            <a:r>
              <a:rPr lang="en-GB" dirty="0">
                <a:latin typeface="Comic Sans MS" panose="030F0702030302020204" pitchFamily="66" charset="0"/>
              </a:rPr>
              <a:t> </a:t>
            </a:r>
            <a:r>
              <a:rPr lang="en-GB" dirty="0" err="1">
                <a:latin typeface="Comic Sans MS" panose="030F0702030302020204" pitchFamily="66" charset="0"/>
              </a:rPr>
              <a:t>mwyaf</a:t>
            </a:r>
            <a:r>
              <a:rPr lang="en-GB" dirty="0">
                <a:latin typeface="Comic Sans MS" panose="030F0702030302020204" pitchFamily="66" charset="0"/>
              </a:rPr>
              <a:t> </a:t>
            </a:r>
            <a:r>
              <a:rPr lang="en-GB" dirty="0" err="1">
                <a:latin typeface="Comic Sans MS" panose="030F0702030302020204" pitchFamily="66" charset="0"/>
              </a:rPr>
              <a:t>defnyddiol</a:t>
            </a:r>
            <a:r>
              <a:rPr lang="en-GB" dirty="0">
                <a:latin typeface="Comic Sans MS" panose="030F0702030302020204" pitchFamily="66" charset="0"/>
              </a:rPr>
              <a:t> pan </a:t>
            </a:r>
            <a:r>
              <a:rPr lang="en-GB" dirty="0" err="1">
                <a:latin typeface="Comic Sans MS" panose="030F0702030302020204" pitchFamily="66" charset="0"/>
              </a:rPr>
              <a:t>ydych</a:t>
            </a:r>
            <a:r>
              <a:rPr lang="en-GB" dirty="0">
                <a:latin typeface="Comic Sans MS" panose="030F0702030302020204" pitchFamily="66" charset="0"/>
              </a:rPr>
              <a:t> </a:t>
            </a:r>
            <a:r>
              <a:rPr lang="en-GB" dirty="0" err="1">
                <a:latin typeface="Comic Sans MS" panose="030F0702030302020204" pitchFamily="66" charset="0"/>
              </a:rPr>
              <a:t>chi’n</a:t>
            </a:r>
            <a:r>
              <a:rPr lang="en-GB" dirty="0">
                <a:latin typeface="Comic Sans MS" panose="030F0702030302020204" pitchFamily="66" charset="0"/>
              </a:rPr>
              <a:t> </a:t>
            </a:r>
            <a:r>
              <a:rPr lang="en-GB" dirty="0" err="1">
                <a:latin typeface="Comic Sans MS" panose="030F0702030302020204" pitchFamily="66" charset="0"/>
              </a:rPr>
              <a:t>dewis</a:t>
            </a:r>
            <a:r>
              <a:rPr lang="en-GB" dirty="0">
                <a:latin typeface="Comic Sans MS" panose="030F0702030302020204" pitchFamily="66" charset="0"/>
              </a:rPr>
              <a:t> yr </a:t>
            </a:r>
            <a:r>
              <a:rPr lang="en-GB" dirty="0" err="1">
                <a:latin typeface="Comic Sans MS" panose="030F0702030302020204" pitchFamily="66" charset="0"/>
              </a:rPr>
              <a:t>amser</a:t>
            </a:r>
            <a:r>
              <a:rPr lang="en-GB" dirty="0">
                <a:latin typeface="Comic Sans MS" panose="030F0702030302020204" pitchFamily="66" charset="0"/>
              </a:rPr>
              <a:t> </a:t>
            </a:r>
            <a:r>
              <a:rPr lang="en-GB" dirty="0" err="1">
                <a:latin typeface="Comic Sans MS" panose="030F0702030302020204" pitchFamily="66" charset="0"/>
              </a:rPr>
              <a:t>cywir</a:t>
            </a:r>
            <a:r>
              <a:rPr lang="en-GB" dirty="0">
                <a:latin typeface="Comic Sans MS" panose="030F0702030302020204" pitchFamily="66" charset="0"/>
              </a:rPr>
              <a:t>?</a:t>
            </a:r>
          </a:p>
          <a:p>
            <a:endParaRPr lang="cy-GB" dirty="0">
              <a:latin typeface="Comic Sans MS" panose="030F0702030302020204" pitchFamily="66" charset="0"/>
            </a:endParaRPr>
          </a:p>
        </p:txBody>
      </p:sp>
      <p:pic>
        <p:nvPicPr>
          <p:cNvPr id="17" name="Picture 16">
            <a:extLst>
              <a:ext uri="{FF2B5EF4-FFF2-40B4-BE49-F238E27FC236}">
                <a16:creationId xmlns:a16="http://schemas.microsoft.com/office/drawing/2014/main" id="{1270DAD0-5722-186C-DA6B-527A4F7B14F2}"/>
              </a:ext>
            </a:extLst>
          </p:cNvPr>
          <p:cNvPicPr>
            <a:picLocks noChangeAspect="1"/>
          </p:cNvPicPr>
          <p:nvPr/>
        </p:nvPicPr>
        <p:blipFill>
          <a:blip r:embed="rId2"/>
          <a:stretch>
            <a:fillRect/>
          </a:stretch>
        </p:blipFill>
        <p:spPr>
          <a:xfrm>
            <a:off x="1163955" y="3690257"/>
            <a:ext cx="9665906" cy="1393371"/>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0631350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1EEAE4E0-A9E1-AF38-8937-7AA778CCBD53}"/>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E5F568C6-D0D1-9730-B2AF-0D6E7F863159}"/>
              </a:ext>
            </a:extLst>
          </p:cNvPr>
          <p:cNvSpPr/>
          <p:nvPr/>
        </p:nvSpPr>
        <p:spPr>
          <a:xfrm>
            <a:off x="0" y="0"/>
            <a:ext cx="2480310" cy="354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200" b="1" dirty="0">
                <a:effectLst/>
                <a:latin typeface="Comic Sans MS" panose="030F0702030302020204" pitchFamily="66" charset="0"/>
                <a:ea typeface="Aptos" panose="020B0004020202020204" pitchFamily="34" charset="0"/>
                <a:cs typeface="Arial" panose="020B0604020202020204" pitchFamily="34" charset="0"/>
              </a:rPr>
              <a:t>Y </a:t>
            </a:r>
            <a:r>
              <a:rPr lang="cy-GB" sz="1200" b="1" dirty="0">
                <a:latin typeface="Comic Sans MS" panose="030F0702030302020204" pitchFamily="66" charset="0"/>
                <a:ea typeface="Aptos" panose="020B0004020202020204" pitchFamily="34" charset="0"/>
                <a:cs typeface="Arial" panose="020B0604020202020204" pitchFamily="34" charset="0"/>
              </a:rPr>
              <a:t>Celfyddydau Mynegiannol</a:t>
            </a:r>
            <a:r>
              <a:rPr lang="cy-GB" sz="1200" b="1" dirty="0">
                <a:effectLst/>
                <a:latin typeface="Comic Sans MS" panose="030F0702030302020204" pitchFamily="66" charset="0"/>
                <a:ea typeface="Aptos" panose="020B0004020202020204" pitchFamily="34" charset="0"/>
                <a:cs typeface="Arial" panose="020B0604020202020204" pitchFamily="34" charset="0"/>
              </a:rPr>
              <a:t> </a:t>
            </a:r>
            <a:endParaRPr lang="cy-GB" sz="1200" b="1" dirty="0">
              <a:latin typeface="Comic Sans MS" panose="030F0702030302020204" pitchFamily="66" charset="0"/>
            </a:endParaRPr>
          </a:p>
        </p:txBody>
      </p:sp>
      <p:sp>
        <p:nvSpPr>
          <p:cNvPr id="11" name="TextBox 10">
            <a:extLst>
              <a:ext uri="{FF2B5EF4-FFF2-40B4-BE49-F238E27FC236}">
                <a16:creationId xmlns:a16="http://schemas.microsoft.com/office/drawing/2014/main" id="{265B025E-4315-0F29-CFFB-D6ACB32DF46E}"/>
              </a:ext>
            </a:extLst>
          </p:cNvPr>
          <p:cNvSpPr txBox="1"/>
          <p:nvPr/>
        </p:nvSpPr>
        <p:spPr>
          <a:xfrm>
            <a:off x="4471891" y="-53668"/>
            <a:ext cx="3248217" cy="461665"/>
          </a:xfrm>
          <a:prstGeom prst="rect">
            <a:avLst/>
          </a:prstGeom>
          <a:noFill/>
        </p:spPr>
        <p:txBody>
          <a:bodyPr wrap="square" rtlCol="0">
            <a:spAutoFit/>
          </a:bodyPr>
          <a:lstStyle/>
          <a:p>
            <a:pPr algn="ctr"/>
            <a:r>
              <a:rPr lang="cy-GB" sz="2400" u="sng" dirty="0">
                <a:solidFill>
                  <a:srgbClr val="111111"/>
                </a:solidFill>
                <a:latin typeface="Comic Sans MS" panose="030F0702030302020204" pitchFamily="66" charset="0"/>
              </a:rPr>
              <a:t>Tasg Ysgrifennu</a:t>
            </a:r>
            <a:endParaRPr lang="cy-GB" sz="2400" u="sng" dirty="0">
              <a:latin typeface="Comic Sans MS" panose="030F0702030302020204" pitchFamily="66" charset="0"/>
            </a:endParaRPr>
          </a:p>
        </p:txBody>
      </p:sp>
      <p:sp>
        <p:nvSpPr>
          <p:cNvPr id="13" name="TextBox 12">
            <a:extLst>
              <a:ext uri="{FF2B5EF4-FFF2-40B4-BE49-F238E27FC236}">
                <a16:creationId xmlns:a16="http://schemas.microsoft.com/office/drawing/2014/main" id="{B3A11CCD-39AE-9609-6550-1E532A42B969}"/>
              </a:ext>
            </a:extLst>
          </p:cNvPr>
          <p:cNvSpPr txBox="1"/>
          <p:nvPr/>
        </p:nvSpPr>
        <p:spPr>
          <a:xfrm>
            <a:off x="381001" y="878957"/>
            <a:ext cx="11234056" cy="5355312"/>
          </a:xfrm>
          <a:prstGeom prst="rect">
            <a:avLst/>
          </a:prstGeom>
          <a:solidFill>
            <a:schemeClr val="bg1"/>
          </a:solidFill>
          <a:ln w="57150">
            <a:solidFill>
              <a:srgbClr val="0070C0"/>
            </a:solidFill>
          </a:ln>
        </p:spPr>
        <p:txBody>
          <a:bodyPr wrap="square" rtlCol="0">
            <a:spAutoFit/>
          </a:bodyPr>
          <a:lstStyle/>
          <a:p>
            <a:pPr algn="ctr"/>
            <a:endParaRPr lang="en-GB" u="sng" dirty="0">
              <a:latin typeface="Comic Sans MS" panose="030F0702030302020204" pitchFamily="66" charset="0"/>
            </a:endParaRPr>
          </a:p>
          <a:p>
            <a:r>
              <a:rPr lang="en-GB" dirty="0" err="1">
                <a:latin typeface="Comic Sans MS" panose="030F0702030302020204" pitchFamily="66" charset="0"/>
              </a:rPr>
              <a:t>Nawr</a:t>
            </a:r>
            <a:r>
              <a:rPr lang="en-GB" dirty="0">
                <a:latin typeface="Comic Sans MS" panose="030F0702030302020204" pitchFamily="66" charset="0"/>
              </a:rPr>
              <a:t>, </a:t>
            </a:r>
            <a:r>
              <a:rPr lang="en-GB" dirty="0" err="1">
                <a:latin typeface="Comic Sans MS" panose="030F0702030302020204" pitchFamily="66" charset="0"/>
              </a:rPr>
              <a:t>mae’n</a:t>
            </a:r>
            <a:r>
              <a:rPr lang="en-GB" dirty="0">
                <a:latin typeface="Comic Sans MS" panose="030F0702030302020204" pitchFamily="66" charset="0"/>
              </a:rPr>
              <a:t> </a:t>
            </a:r>
            <a:r>
              <a:rPr lang="en-GB" dirty="0" err="1">
                <a:latin typeface="Comic Sans MS" panose="030F0702030302020204" pitchFamily="66" charset="0"/>
              </a:rPr>
              <a:t>amser</a:t>
            </a:r>
            <a:r>
              <a:rPr lang="en-GB" dirty="0">
                <a:latin typeface="Comic Sans MS" panose="030F0702030302020204" pitchFamily="66" charset="0"/>
              </a:rPr>
              <a:t> bod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greadigol</a:t>
            </a:r>
            <a:r>
              <a:rPr lang="en-GB" dirty="0">
                <a:latin typeface="Comic Sans MS" panose="030F0702030302020204" pitchFamily="66" charset="0"/>
              </a:rPr>
              <a:t>… </a:t>
            </a:r>
            <a:r>
              <a:rPr lang="en-GB" dirty="0" err="1">
                <a:latin typeface="Comic Sans MS" panose="030F0702030302020204" pitchFamily="66" charset="0"/>
              </a:rPr>
              <a:t>wnewch</a:t>
            </a:r>
            <a:r>
              <a:rPr lang="en-GB" dirty="0">
                <a:latin typeface="Comic Sans MS" panose="030F0702030302020204" pitchFamily="66" charset="0"/>
              </a:rPr>
              <a:t> chi </a:t>
            </a:r>
            <a:r>
              <a:rPr lang="en-GB" dirty="0" err="1">
                <a:latin typeface="Comic Sans MS" panose="030F0702030302020204" pitchFamily="66" charset="0"/>
              </a:rPr>
              <a:t>lun</a:t>
            </a:r>
            <a:r>
              <a:rPr lang="en-GB" dirty="0">
                <a:latin typeface="Comic Sans MS" panose="030F0702030302020204" pitchFamily="66" charset="0"/>
              </a:rPr>
              <a:t> </a:t>
            </a:r>
            <a:r>
              <a:rPr lang="en-GB" dirty="0" err="1">
                <a:latin typeface="Comic Sans MS" panose="030F0702030302020204" pitchFamily="66" charset="0"/>
              </a:rPr>
              <a:t>arbennig</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fi, </a:t>
            </a:r>
            <a:r>
              <a:rPr lang="en-GB" dirty="0" err="1">
                <a:latin typeface="Comic Sans MS" panose="030F0702030302020204" pitchFamily="66" charset="0"/>
              </a:rPr>
              <a:t>sy’n</a:t>
            </a:r>
            <a:r>
              <a:rPr lang="en-GB" dirty="0">
                <a:latin typeface="Comic Sans MS" panose="030F0702030302020204" pitchFamily="66" charset="0"/>
              </a:rPr>
              <a:t> </a:t>
            </a:r>
            <a:r>
              <a:rPr lang="en-GB" dirty="0" err="1">
                <a:latin typeface="Comic Sans MS" panose="030F0702030302020204" pitchFamily="66" charset="0"/>
              </a:rPr>
              <a:t>dangos</a:t>
            </a:r>
            <a:r>
              <a:rPr lang="en-GB" dirty="0">
                <a:latin typeface="Comic Sans MS" panose="030F0702030302020204" pitchFamily="66" charset="0"/>
              </a:rPr>
              <a:t> </a:t>
            </a:r>
            <a:r>
              <a:rPr lang="en-GB" dirty="0" err="1">
                <a:latin typeface="Comic Sans MS" panose="030F0702030302020204" pitchFamily="66" charset="0"/>
              </a:rPr>
              <a:t>hanes</a:t>
            </a:r>
            <a:r>
              <a:rPr lang="en-GB" dirty="0">
                <a:latin typeface="Comic Sans MS" panose="030F0702030302020204" pitchFamily="66" charset="0"/>
              </a:rPr>
              <a:t>, </a:t>
            </a:r>
            <a:r>
              <a:rPr lang="en-GB" dirty="0" err="1">
                <a:latin typeface="Comic Sans MS" panose="030F0702030302020204" pitchFamily="66" charset="0"/>
              </a:rPr>
              <a:t>presennol</a:t>
            </a:r>
            <a:r>
              <a:rPr lang="en-GB" dirty="0">
                <a:latin typeface="Comic Sans MS" panose="030F0702030302020204" pitchFamily="66" charset="0"/>
              </a:rPr>
              <a:t>, a </a:t>
            </a:r>
            <a:r>
              <a:rPr lang="en-GB" dirty="0" err="1">
                <a:latin typeface="Comic Sans MS" panose="030F0702030302020204" pitchFamily="66" charset="0"/>
              </a:rPr>
              <a:t>dyfodol</a:t>
            </a:r>
            <a:r>
              <a:rPr lang="en-GB" dirty="0">
                <a:latin typeface="Comic Sans MS" panose="030F0702030302020204" pitchFamily="66" charset="0"/>
              </a:rPr>
              <a:t> yr </a:t>
            </a:r>
            <a:r>
              <a:rPr lang="en-GB" dirty="0" err="1">
                <a:latin typeface="Comic Sans MS" panose="030F0702030302020204" pitchFamily="66" charset="0"/>
              </a:rPr>
              <a:t>ardal</a:t>
            </a:r>
            <a:r>
              <a:rPr lang="en-GB" dirty="0">
                <a:latin typeface="Comic Sans MS" panose="030F0702030302020204" pitchFamily="66" charset="0"/>
              </a:rPr>
              <a:t>? </a:t>
            </a:r>
            <a:r>
              <a:rPr lang="en-GB" dirty="0" err="1">
                <a:latin typeface="Comic Sans MS" panose="030F0702030302020204" pitchFamily="66" charset="0"/>
              </a:rPr>
              <a:t>Beintiwch</a:t>
            </a:r>
            <a:r>
              <a:rPr lang="en-GB" dirty="0">
                <a:latin typeface="Comic Sans MS" panose="030F0702030302020204" pitchFamily="66" charset="0"/>
              </a:rPr>
              <a:t> chi, neu </a:t>
            </a:r>
            <a:r>
              <a:rPr lang="en-GB" dirty="0" err="1">
                <a:latin typeface="Comic Sans MS" panose="030F0702030302020204" pitchFamily="66" charset="0"/>
              </a:rPr>
              <a:t>dynnwch</a:t>
            </a:r>
            <a:r>
              <a:rPr lang="en-GB" dirty="0">
                <a:latin typeface="Comic Sans MS" panose="030F0702030302020204" pitchFamily="66" charset="0"/>
              </a:rPr>
              <a:t> chi </a:t>
            </a:r>
            <a:r>
              <a:rPr lang="en-GB" dirty="0" err="1">
                <a:latin typeface="Comic Sans MS" panose="030F0702030302020204" pitchFamily="66" charset="0"/>
              </a:rPr>
              <a:t>lun</a:t>
            </a:r>
            <a:r>
              <a:rPr lang="en-GB" dirty="0">
                <a:latin typeface="Comic Sans MS" panose="030F0702030302020204" pitchFamily="66" charset="0"/>
              </a:rPr>
              <a:t>? </a:t>
            </a:r>
            <a:r>
              <a:rPr lang="en-GB" dirty="0" err="1">
                <a:latin typeface="Comic Sans MS" panose="030F0702030302020204" pitchFamily="66" charset="0"/>
              </a:rPr>
              <a:t>Wnewch</a:t>
            </a:r>
            <a:r>
              <a:rPr lang="en-GB" dirty="0">
                <a:latin typeface="Comic Sans MS" panose="030F0702030302020204" pitchFamily="66" charset="0"/>
              </a:rPr>
              <a:t> chi </a:t>
            </a:r>
            <a:r>
              <a:rPr lang="en-GB" dirty="0" err="1">
                <a:latin typeface="Comic Sans MS" panose="030F0702030302020204" pitchFamily="66" charset="0"/>
              </a:rPr>
              <a:t>ludwaith</a:t>
            </a:r>
            <a:r>
              <a:rPr lang="en-GB" dirty="0">
                <a:latin typeface="Comic Sans MS" panose="030F0702030302020204" pitchFamily="66" charset="0"/>
              </a:rPr>
              <a:t> </a:t>
            </a:r>
            <a:r>
              <a:rPr lang="en-GB" dirty="0" err="1">
                <a:latin typeface="Comic Sans MS" panose="030F0702030302020204" pitchFamily="66" charset="0"/>
              </a:rPr>
              <a:t>gyda</a:t>
            </a:r>
            <a:r>
              <a:rPr lang="en-GB" dirty="0">
                <a:latin typeface="Comic Sans MS" panose="030F0702030302020204" pitchFamily="66" charset="0"/>
              </a:rPr>
              <a:t> </a:t>
            </a:r>
            <a:r>
              <a:rPr lang="en-GB" dirty="0" err="1">
                <a:latin typeface="Comic Sans MS" panose="030F0702030302020204" pitchFamily="66" charset="0"/>
              </a:rPr>
              <a:t>phapur</a:t>
            </a:r>
            <a:r>
              <a:rPr lang="en-GB" dirty="0">
                <a:latin typeface="Comic Sans MS" panose="030F0702030302020204" pitchFamily="66" charset="0"/>
              </a:rPr>
              <a:t> </a:t>
            </a:r>
            <a:r>
              <a:rPr lang="en-GB" dirty="0" err="1">
                <a:latin typeface="Comic Sans MS" panose="030F0702030302020204" pitchFamily="66" charset="0"/>
              </a:rPr>
              <a:t>lliwgar</a:t>
            </a:r>
            <a:r>
              <a:rPr lang="en-GB" dirty="0">
                <a:latin typeface="Comic Sans MS" panose="030F0702030302020204" pitchFamily="66" charset="0"/>
              </a:rPr>
              <a:t>? </a:t>
            </a:r>
            <a:r>
              <a:rPr lang="en-GB" dirty="0" err="1">
                <a:latin typeface="Comic Sans MS" panose="030F0702030302020204" pitchFamily="66" charset="0"/>
              </a:rPr>
              <a:t>Cewch</a:t>
            </a:r>
            <a:r>
              <a:rPr lang="en-GB" dirty="0">
                <a:latin typeface="Comic Sans MS" panose="030F0702030302020204" pitchFamily="66" charset="0"/>
              </a:rPr>
              <a:t> chi </a:t>
            </a:r>
            <a:r>
              <a:rPr lang="en-GB" dirty="0" err="1">
                <a:latin typeface="Comic Sans MS" panose="030F0702030302020204" pitchFamily="66" charset="0"/>
              </a:rPr>
              <a:t>ddewis</a:t>
            </a:r>
            <a:r>
              <a:rPr lang="en-GB" dirty="0">
                <a:latin typeface="Comic Sans MS" panose="030F0702030302020204" pitchFamily="66" charset="0"/>
              </a:rPr>
              <a:t>! </a:t>
            </a:r>
            <a:r>
              <a:rPr lang="en-GB" dirty="0" err="1">
                <a:latin typeface="Comic Sans MS" panose="030F0702030302020204" pitchFamily="66" charset="0"/>
              </a:rPr>
              <a:t>Ond</a:t>
            </a:r>
            <a:r>
              <a:rPr lang="en-GB" dirty="0">
                <a:latin typeface="Comic Sans MS" panose="030F0702030302020204" pitchFamily="66" charset="0"/>
              </a:rPr>
              <a:t>, </a:t>
            </a:r>
            <a:r>
              <a:rPr lang="en-GB" dirty="0" err="1">
                <a:latin typeface="Comic Sans MS" panose="030F0702030302020204" pitchFamily="66" charset="0"/>
              </a:rPr>
              <a:t>mae</a:t>
            </a:r>
            <a:r>
              <a:rPr lang="en-GB" dirty="0">
                <a:latin typeface="Comic Sans MS" panose="030F0702030302020204" pitchFamily="66" charset="0"/>
              </a:rPr>
              <a:t> </a:t>
            </a:r>
            <a:r>
              <a:rPr lang="en-GB" dirty="0" err="1">
                <a:latin typeface="Comic Sans MS" panose="030F0702030302020204" pitchFamily="66" charset="0"/>
              </a:rPr>
              <a:t>rhai</a:t>
            </a:r>
            <a:r>
              <a:rPr lang="en-GB" dirty="0">
                <a:latin typeface="Comic Sans MS" panose="030F0702030302020204" pitchFamily="66" charset="0"/>
              </a:rPr>
              <a:t> o </a:t>
            </a:r>
            <a:r>
              <a:rPr lang="en-GB" dirty="0" err="1">
                <a:latin typeface="Comic Sans MS" panose="030F0702030302020204" pitchFamily="66" charset="0"/>
              </a:rPr>
              <a:t>reolau</a:t>
            </a:r>
            <a:r>
              <a:rPr lang="en-GB" dirty="0">
                <a:latin typeface="Comic Sans MS" panose="030F0702030302020204" pitchFamily="66" charset="0"/>
              </a:rPr>
              <a:t>. I </a:t>
            </a:r>
            <a:r>
              <a:rPr lang="en-GB" dirty="0" err="1">
                <a:latin typeface="Comic Sans MS" panose="030F0702030302020204" pitchFamily="66" charset="0"/>
              </a:rPr>
              <a:t>ddechrau</a:t>
            </a:r>
            <a:r>
              <a:rPr lang="en-GB" dirty="0">
                <a:latin typeface="Comic Sans MS" panose="030F0702030302020204" pitchFamily="66" charset="0"/>
              </a:rPr>
              <a:t>, </a:t>
            </a:r>
            <a:r>
              <a:rPr lang="en-GB" dirty="0" err="1">
                <a:latin typeface="Comic Sans MS" panose="030F0702030302020204" pitchFamily="66" charset="0"/>
              </a:rPr>
              <a:t>defnyddiwch</a:t>
            </a:r>
            <a:r>
              <a:rPr lang="en-GB" dirty="0">
                <a:latin typeface="Comic Sans MS" panose="030F0702030302020204" pitchFamily="66" charset="0"/>
              </a:rPr>
              <a:t> </a:t>
            </a:r>
            <a:r>
              <a:rPr lang="en-GB" dirty="0" err="1">
                <a:latin typeface="Comic Sans MS" panose="030F0702030302020204" pitchFamily="66" charset="0"/>
              </a:rPr>
              <a:t>daflen</a:t>
            </a:r>
            <a:r>
              <a:rPr lang="en-GB" dirty="0">
                <a:latin typeface="Comic Sans MS" panose="030F0702030302020204" pitchFamily="66" charset="0"/>
              </a:rPr>
              <a:t> </a:t>
            </a:r>
            <a:r>
              <a:rPr lang="en-GB" dirty="0" err="1">
                <a:latin typeface="Comic Sans MS" panose="030F0702030302020204" pitchFamily="66" charset="0"/>
              </a:rPr>
              <a:t>fawr</a:t>
            </a:r>
            <a:r>
              <a:rPr lang="en-GB" dirty="0">
                <a:latin typeface="Comic Sans MS" panose="030F0702030302020204" pitchFamily="66" charset="0"/>
              </a:rPr>
              <a:t> o </a:t>
            </a:r>
            <a:r>
              <a:rPr lang="en-GB" dirty="0" err="1">
                <a:latin typeface="Comic Sans MS" panose="030F0702030302020204" pitchFamily="66" charset="0"/>
              </a:rPr>
              <a:t>bapur</a:t>
            </a:r>
            <a:r>
              <a:rPr lang="en-GB" dirty="0">
                <a:latin typeface="Comic Sans MS" panose="030F0702030302020204" pitchFamily="66" charset="0"/>
              </a:rPr>
              <a:t>, a </a:t>
            </a:r>
            <a:r>
              <a:rPr lang="en-GB" dirty="0" err="1">
                <a:latin typeface="Comic Sans MS" panose="030F0702030302020204" pitchFamily="66" charset="0"/>
              </a:rPr>
              <a:t>rhannwch</a:t>
            </a:r>
            <a:r>
              <a:rPr lang="en-GB" dirty="0">
                <a:latin typeface="Comic Sans MS" panose="030F0702030302020204" pitchFamily="66" charset="0"/>
              </a:rPr>
              <a:t> y </a:t>
            </a:r>
            <a:r>
              <a:rPr lang="en-GB" dirty="0" err="1">
                <a:latin typeface="Comic Sans MS" panose="030F0702030302020204" pitchFamily="66" charset="0"/>
              </a:rPr>
              <a:t>daflen</a:t>
            </a:r>
            <a:r>
              <a:rPr lang="en-GB" dirty="0">
                <a:latin typeface="Comic Sans MS" panose="030F0702030302020204" pitchFamily="66" charset="0"/>
              </a:rPr>
              <a:t> </a:t>
            </a:r>
            <a:r>
              <a:rPr lang="en-GB" dirty="0" err="1">
                <a:latin typeface="Comic Sans MS" panose="030F0702030302020204" pitchFamily="66" charset="0"/>
              </a:rPr>
              <a:t>mewn</a:t>
            </a:r>
            <a:r>
              <a:rPr lang="en-GB" dirty="0">
                <a:latin typeface="Comic Sans MS" panose="030F0702030302020204" pitchFamily="66" charset="0"/>
              </a:rPr>
              <a:t> </a:t>
            </a:r>
            <a:r>
              <a:rPr lang="en-GB" dirty="0" err="1">
                <a:latin typeface="Comic Sans MS" panose="030F0702030302020204" pitchFamily="66" charset="0"/>
              </a:rPr>
              <a:t>tair</a:t>
            </a:r>
            <a:r>
              <a:rPr lang="en-GB" dirty="0">
                <a:latin typeface="Comic Sans MS" panose="030F0702030302020204" pitchFamily="66" charset="0"/>
              </a:rPr>
              <a:t> </a:t>
            </a:r>
            <a:r>
              <a:rPr lang="en-GB" dirty="0" err="1">
                <a:latin typeface="Comic Sans MS" panose="030F0702030302020204" pitchFamily="66" charset="0"/>
              </a:rPr>
              <a:t>colofn</a:t>
            </a:r>
            <a:r>
              <a:rPr lang="en-GB" dirty="0">
                <a:latin typeface="Comic Sans MS" panose="030F0702030302020204" pitchFamily="66" charset="0"/>
              </a:rPr>
              <a:t>. Yn y </a:t>
            </a:r>
            <a:r>
              <a:rPr lang="en-GB" dirty="0" err="1">
                <a:latin typeface="Comic Sans MS" panose="030F0702030302020204" pitchFamily="66" charset="0"/>
              </a:rPr>
              <a:t>golofn</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y </a:t>
            </a:r>
            <a:r>
              <a:rPr lang="en-GB" dirty="0" err="1">
                <a:latin typeface="Comic Sans MS" panose="030F0702030302020204" pitchFamily="66" charset="0"/>
              </a:rPr>
              <a:t>chwith</a:t>
            </a:r>
            <a:r>
              <a:rPr lang="en-GB" dirty="0">
                <a:latin typeface="Comic Sans MS" panose="030F0702030302020204" pitchFamily="66" charset="0"/>
              </a:rPr>
              <a:t>, </a:t>
            </a:r>
            <a:r>
              <a:rPr lang="en-GB" dirty="0" err="1">
                <a:latin typeface="Comic Sans MS" panose="030F0702030302020204" pitchFamily="66" charset="0"/>
              </a:rPr>
              <a:t>crëwch</a:t>
            </a:r>
            <a:r>
              <a:rPr lang="en-GB" dirty="0">
                <a:latin typeface="Comic Sans MS" panose="030F0702030302020204" pitchFamily="66" charset="0"/>
              </a:rPr>
              <a:t> </a:t>
            </a:r>
            <a:r>
              <a:rPr lang="en-GB" dirty="0" err="1">
                <a:latin typeface="Comic Sans MS" panose="030F0702030302020204" pitchFamily="66" charset="0"/>
              </a:rPr>
              <a:t>lun</a:t>
            </a:r>
            <a:r>
              <a:rPr lang="en-GB" dirty="0">
                <a:latin typeface="Comic Sans MS" panose="030F0702030302020204" pitchFamily="66" charset="0"/>
              </a:rPr>
              <a:t> o </a:t>
            </a:r>
            <a:r>
              <a:rPr lang="en-GB" dirty="0" err="1">
                <a:latin typeface="Comic Sans MS" panose="030F0702030302020204" pitchFamily="66" charset="0"/>
              </a:rPr>
              <a:t>hanes</a:t>
            </a:r>
            <a:r>
              <a:rPr lang="en-GB" dirty="0">
                <a:latin typeface="Comic Sans MS" panose="030F0702030302020204" pitchFamily="66" charset="0"/>
              </a:rPr>
              <a:t> yr </a:t>
            </a:r>
            <a:r>
              <a:rPr lang="en-GB" dirty="0" err="1">
                <a:latin typeface="Comic Sans MS" panose="030F0702030302020204" pitchFamily="66" charset="0"/>
              </a:rPr>
              <a:t>ardal</a:t>
            </a:r>
            <a:r>
              <a:rPr lang="en-GB" dirty="0">
                <a:latin typeface="Comic Sans MS" panose="030F0702030302020204" pitchFamily="66" charset="0"/>
              </a:rPr>
              <a:t>. </a:t>
            </a:r>
            <a:r>
              <a:rPr lang="en-GB" dirty="0" err="1">
                <a:latin typeface="Comic Sans MS" panose="030F0702030302020204" pitchFamily="66" charset="0"/>
              </a:rPr>
              <a:t>Rydyn</a:t>
            </a:r>
            <a:r>
              <a:rPr lang="en-GB" dirty="0">
                <a:latin typeface="Comic Sans MS" panose="030F0702030302020204" pitchFamily="66" charset="0"/>
              </a:rPr>
              <a:t> </a:t>
            </a:r>
            <a:r>
              <a:rPr lang="en-GB" dirty="0" err="1">
                <a:latin typeface="Comic Sans MS" panose="030F0702030302020204" pitchFamily="66" charset="0"/>
              </a:rPr>
              <a:t>ni</a:t>
            </a:r>
            <a:r>
              <a:rPr lang="en-GB" dirty="0">
                <a:latin typeface="Comic Sans MS" panose="030F0702030302020204" pitchFamily="66" charset="0"/>
              </a:rPr>
              <a:t> </a:t>
            </a:r>
            <a:r>
              <a:rPr lang="en-GB" dirty="0" err="1">
                <a:latin typeface="Comic Sans MS" panose="030F0702030302020204" pitchFamily="66" charset="0"/>
              </a:rPr>
              <a:t>wedi</a:t>
            </a:r>
            <a:r>
              <a:rPr lang="en-GB" dirty="0">
                <a:latin typeface="Comic Sans MS" panose="030F0702030302020204" pitchFamily="66" charset="0"/>
              </a:rPr>
              <a:t> </a:t>
            </a:r>
            <a:r>
              <a:rPr lang="en-GB" dirty="0" err="1">
                <a:latin typeface="Comic Sans MS" panose="030F0702030302020204" pitchFamily="66" charset="0"/>
              </a:rPr>
              <a:t>astudio’r</a:t>
            </a:r>
            <a:r>
              <a:rPr lang="en-GB" dirty="0">
                <a:latin typeface="Comic Sans MS" panose="030F0702030302020204" pitchFamily="66" charset="0"/>
              </a:rPr>
              <a:t> </a:t>
            </a:r>
            <a:r>
              <a:rPr lang="en-GB" dirty="0" err="1">
                <a:latin typeface="Comic Sans MS" panose="030F0702030302020204" pitchFamily="66" charset="0"/>
              </a:rPr>
              <a:t>Rhufeiniaid</a:t>
            </a:r>
            <a:r>
              <a:rPr lang="en-GB" dirty="0">
                <a:latin typeface="Comic Sans MS" panose="030F0702030302020204" pitchFamily="66" charset="0"/>
              </a:rPr>
              <a:t>, ac Oes Yr </a:t>
            </a:r>
            <a:r>
              <a:rPr lang="en-GB" dirty="0" err="1">
                <a:latin typeface="Comic Sans MS" panose="030F0702030302020204" pitchFamily="66" charset="0"/>
              </a:rPr>
              <a:t>Haearn</a:t>
            </a:r>
            <a:r>
              <a:rPr lang="en-GB" dirty="0">
                <a:latin typeface="Comic Sans MS" panose="030F0702030302020204" pitchFamily="66" charset="0"/>
              </a:rPr>
              <a:t>, a </a:t>
            </a:r>
            <a:r>
              <a:rPr lang="en-GB" dirty="0" err="1">
                <a:latin typeface="Comic Sans MS" panose="030F0702030302020204" pitchFamily="66" charset="0"/>
              </a:rPr>
              <a:t>dysgoch</a:t>
            </a:r>
            <a:r>
              <a:rPr lang="en-GB" dirty="0">
                <a:latin typeface="Comic Sans MS" panose="030F0702030302020204" pitchFamily="66" charset="0"/>
              </a:rPr>
              <a:t> chi am </a:t>
            </a:r>
            <a:r>
              <a:rPr lang="en-GB" dirty="0" err="1">
                <a:latin typeface="Comic Sans MS" panose="030F0702030302020204" pitchFamily="66" charset="0"/>
              </a:rPr>
              <a:t>gloddwyr</a:t>
            </a:r>
            <a:r>
              <a:rPr lang="en-GB" dirty="0">
                <a:latin typeface="Comic Sans MS" panose="030F0702030302020204" pitchFamily="66" charset="0"/>
              </a:rPr>
              <a:t> </a:t>
            </a:r>
            <a:r>
              <a:rPr lang="en-GB" dirty="0" err="1">
                <a:latin typeface="Comic Sans MS" panose="030F0702030302020204" pitchFamily="66" charset="0"/>
              </a:rPr>
              <a:t>llynedd</a:t>
            </a:r>
            <a:r>
              <a:rPr lang="en-GB" dirty="0">
                <a:latin typeface="Comic Sans MS" panose="030F0702030302020204" pitchFamily="66" charset="0"/>
              </a:rPr>
              <a:t> pan </a:t>
            </a:r>
            <a:r>
              <a:rPr lang="en-GB" dirty="0" err="1">
                <a:latin typeface="Comic Sans MS" panose="030F0702030302020204" pitchFamily="66" charset="0"/>
              </a:rPr>
              <a:t>gawson</a:t>
            </a:r>
            <a:r>
              <a:rPr lang="en-GB" dirty="0">
                <a:latin typeface="Comic Sans MS" panose="030F0702030302020204" pitchFamily="66" charset="0"/>
              </a:rPr>
              <a:t> </a:t>
            </a:r>
            <a:r>
              <a:rPr lang="en-GB" dirty="0" err="1">
                <a:latin typeface="Comic Sans MS" panose="030F0702030302020204" pitchFamily="66" charset="0"/>
              </a:rPr>
              <a:t>ni</a:t>
            </a:r>
            <a:r>
              <a:rPr lang="en-GB" dirty="0">
                <a:latin typeface="Comic Sans MS" panose="030F0702030302020204" pitchFamily="66" charset="0"/>
              </a:rPr>
              <a:t> </a:t>
            </a:r>
            <a:r>
              <a:rPr lang="en-GB" dirty="0" err="1">
                <a:latin typeface="Comic Sans MS" panose="030F0702030302020204" pitchFamily="66" charset="0"/>
              </a:rPr>
              <a:t>ein</a:t>
            </a:r>
            <a:r>
              <a:rPr lang="en-GB" dirty="0">
                <a:latin typeface="Comic Sans MS" panose="030F0702030302020204" pitchFamily="66" charset="0"/>
              </a:rPr>
              <a:t> </a:t>
            </a:r>
            <a:r>
              <a:rPr lang="en-GB" dirty="0" err="1">
                <a:latin typeface="Comic Sans MS" panose="030F0702030302020204" pitchFamily="66" charset="0"/>
              </a:rPr>
              <a:t>hymweld</a:t>
            </a:r>
            <a:r>
              <a:rPr lang="en-GB" dirty="0">
                <a:latin typeface="Comic Sans MS" panose="030F0702030302020204" pitchFamily="66" charset="0"/>
              </a:rPr>
              <a:t> </a:t>
            </a:r>
            <a:r>
              <a:rPr lang="en-GB" dirty="0" err="1">
                <a:latin typeface="Comic Sans MS" panose="030F0702030302020204" pitchFamily="66" charset="0"/>
              </a:rPr>
              <a:t>gan</a:t>
            </a:r>
            <a:r>
              <a:rPr lang="en-GB" dirty="0">
                <a:latin typeface="Comic Sans MS" panose="030F0702030302020204" pitchFamily="66" charset="0"/>
              </a:rPr>
              <a:t> Mr Hoyles. </a:t>
            </a:r>
            <a:r>
              <a:rPr lang="en-GB" dirty="0" err="1">
                <a:latin typeface="Comic Sans MS" panose="030F0702030302020204" pitchFamily="66" charset="0"/>
              </a:rPr>
              <a:t>Yng</a:t>
            </a:r>
            <a:r>
              <a:rPr lang="en-GB" dirty="0">
                <a:latin typeface="Comic Sans MS" panose="030F0702030302020204" pitchFamily="66" charset="0"/>
              </a:rPr>
              <a:t> </a:t>
            </a:r>
            <a:r>
              <a:rPr lang="en-GB" dirty="0" err="1">
                <a:latin typeface="Comic Sans MS" panose="030F0702030302020204" pitchFamily="66" charset="0"/>
              </a:rPr>
              <a:t>nghanol</a:t>
            </a:r>
            <a:r>
              <a:rPr lang="en-GB" dirty="0">
                <a:latin typeface="Comic Sans MS" panose="030F0702030302020204" pitchFamily="66" charset="0"/>
              </a:rPr>
              <a:t> y </a:t>
            </a:r>
            <a:r>
              <a:rPr lang="en-GB" dirty="0" err="1">
                <a:latin typeface="Comic Sans MS" panose="030F0702030302020204" pitchFamily="66" charset="0"/>
              </a:rPr>
              <a:t>daflen</a:t>
            </a:r>
            <a:r>
              <a:rPr lang="en-GB" dirty="0">
                <a:latin typeface="Comic Sans MS" panose="030F0702030302020204" pitchFamily="66" charset="0"/>
              </a:rPr>
              <a:t>, </a:t>
            </a:r>
            <a:r>
              <a:rPr lang="en-GB" dirty="0" err="1">
                <a:latin typeface="Comic Sans MS" panose="030F0702030302020204" pitchFamily="66" charset="0"/>
              </a:rPr>
              <a:t>crëwch</a:t>
            </a:r>
            <a:r>
              <a:rPr lang="en-GB" dirty="0">
                <a:latin typeface="Comic Sans MS" panose="030F0702030302020204" pitchFamily="66" charset="0"/>
              </a:rPr>
              <a:t> </a:t>
            </a:r>
            <a:r>
              <a:rPr lang="en-GB" dirty="0" err="1">
                <a:latin typeface="Comic Sans MS" panose="030F0702030302020204" pitchFamily="66" charset="0"/>
              </a:rPr>
              <a:t>lun</a:t>
            </a:r>
            <a:r>
              <a:rPr lang="en-GB" dirty="0">
                <a:latin typeface="Comic Sans MS" panose="030F0702030302020204" pitchFamily="66" charset="0"/>
              </a:rPr>
              <a:t> o </a:t>
            </a:r>
            <a:r>
              <a:rPr lang="en-GB" dirty="0" err="1">
                <a:latin typeface="Comic Sans MS" panose="030F0702030302020204" pitchFamily="66" charset="0"/>
              </a:rPr>
              <a:t>Gasllwchwr</a:t>
            </a:r>
            <a:r>
              <a:rPr lang="en-GB" dirty="0">
                <a:latin typeface="Comic Sans MS" panose="030F0702030302020204" pitchFamily="66" charset="0"/>
              </a:rPr>
              <a:t> neu </a:t>
            </a:r>
            <a:r>
              <a:rPr lang="en-GB" dirty="0" err="1">
                <a:latin typeface="Comic Sans MS" panose="030F0702030302020204" pitchFamily="66" charset="0"/>
              </a:rPr>
              <a:t>Orseinon</a:t>
            </a:r>
            <a:r>
              <a:rPr lang="en-GB" dirty="0">
                <a:latin typeface="Comic Sans MS" panose="030F0702030302020204" pitchFamily="66" charset="0"/>
              </a:rPr>
              <a:t> </a:t>
            </a:r>
            <a:r>
              <a:rPr lang="en-GB" dirty="0" err="1">
                <a:latin typeface="Comic Sans MS" panose="030F0702030302020204" pitchFamily="66" charset="0"/>
              </a:rPr>
              <a:t>heddiw</a:t>
            </a:r>
            <a:r>
              <a:rPr lang="en-GB" dirty="0">
                <a:latin typeface="Comic Sans MS" panose="030F0702030302020204" pitchFamily="66" charset="0"/>
              </a:rPr>
              <a:t> – </a:t>
            </a:r>
            <a:r>
              <a:rPr lang="en-GB" dirty="0" err="1">
                <a:latin typeface="Comic Sans MS" panose="030F0702030302020204" pitchFamily="66" charset="0"/>
              </a:rPr>
              <a:t>rydyn</a:t>
            </a:r>
            <a:r>
              <a:rPr lang="en-GB" dirty="0">
                <a:latin typeface="Comic Sans MS" panose="030F0702030302020204" pitchFamily="66" charset="0"/>
              </a:rPr>
              <a:t> </a:t>
            </a:r>
            <a:r>
              <a:rPr lang="en-GB" dirty="0" err="1">
                <a:latin typeface="Comic Sans MS" panose="030F0702030302020204" pitchFamily="66" charset="0"/>
              </a:rPr>
              <a:t>ni</a:t>
            </a:r>
            <a:r>
              <a:rPr lang="en-GB" dirty="0">
                <a:latin typeface="Comic Sans MS" panose="030F0702030302020204" pitchFamily="66" charset="0"/>
              </a:rPr>
              <a:t> </a:t>
            </a:r>
            <a:r>
              <a:rPr lang="en-GB" dirty="0" err="1">
                <a:latin typeface="Comic Sans MS" panose="030F0702030302020204" pitchFamily="66" charset="0"/>
              </a:rPr>
              <a:t>wedi</a:t>
            </a:r>
            <a:r>
              <a:rPr lang="en-GB" dirty="0">
                <a:latin typeface="Comic Sans MS" panose="030F0702030302020204" pitchFamily="66" charset="0"/>
              </a:rPr>
              <a:t> </a:t>
            </a:r>
            <a:r>
              <a:rPr lang="en-GB" dirty="0" err="1">
                <a:latin typeface="Comic Sans MS" panose="030F0702030302020204" pitchFamily="66" charset="0"/>
              </a:rPr>
              <a:t>trafod</a:t>
            </a:r>
            <a:r>
              <a:rPr lang="en-GB" dirty="0">
                <a:latin typeface="Comic Sans MS" panose="030F0702030302020204" pitchFamily="66" charset="0"/>
              </a:rPr>
              <a:t> yr </a:t>
            </a:r>
            <a:r>
              <a:rPr lang="en-GB" dirty="0" err="1">
                <a:latin typeface="Comic Sans MS" panose="030F0702030302020204" pitchFamily="66" charset="0"/>
              </a:rPr>
              <a:t>ardal</a:t>
            </a:r>
            <a:r>
              <a:rPr lang="en-GB" dirty="0">
                <a:latin typeface="Comic Sans MS" panose="030F0702030302020204" pitchFamily="66" charset="0"/>
              </a:rPr>
              <a:t> </a:t>
            </a:r>
            <a:r>
              <a:rPr lang="en-GB" dirty="0" err="1">
                <a:latin typeface="Comic Sans MS" panose="030F0702030302020204" pitchFamily="66" charset="0"/>
              </a:rPr>
              <a:t>llawer</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ddiweddar</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y </a:t>
            </a:r>
            <a:r>
              <a:rPr lang="en-GB" dirty="0" err="1">
                <a:latin typeface="Comic Sans MS" panose="030F0702030302020204" pitchFamily="66" charset="0"/>
              </a:rPr>
              <a:t>dde</a:t>
            </a:r>
            <a:r>
              <a:rPr lang="en-GB" dirty="0">
                <a:latin typeface="Comic Sans MS" panose="030F0702030302020204" pitchFamily="66" charset="0"/>
              </a:rPr>
              <a:t>, </a:t>
            </a:r>
            <a:r>
              <a:rPr lang="en-GB" dirty="0" err="1">
                <a:latin typeface="Comic Sans MS" panose="030F0702030302020204" pitchFamily="66" charset="0"/>
              </a:rPr>
              <a:t>crëwch</a:t>
            </a:r>
            <a:r>
              <a:rPr lang="en-GB" dirty="0">
                <a:latin typeface="Comic Sans MS" panose="030F0702030302020204" pitchFamily="66" charset="0"/>
              </a:rPr>
              <a:t> </a:t>
            </a:r>
            <a:r>
              <a:rPr lang="en-GB" dirty="0" err="1">
                <a:latin typeface="Comic Sans MS" panose="030F0702030302020204" pitchFamily="66" charset="0"/>
              </a:rPr>
              <a:t>lun</a:t>
            </a:r>
            <a:r>
              <a:rPr lang="en-GB" dirty="0">
                <a:latin typeface="Comic Sans MS" panose="030F0702030302020204" pitchFamily="66" charset="0"/>
              </a:rPr>
              <a:t> </a:t>
            </a:r>
            <a:r>
              <a:rPr lang="en-GB" dirty="0" err="1">
                <a:latin typeface="Comic Sans MS" panose="030F0702030302020204" pitchFamily="66" charset="0"/>
              </a:rPr>
              <a:t>o’r</a:t>
            </a:r>
            <a:r>
              <a:rPr lang="en-GB" dirty="0">
                <a:latin typeface="Comic Sans MS" panose="030F0702030302020204" pitchFamily="66" charset="0"/>
              </a:rPr>
              <a:t> </a:t>
            </a:r>
            <a:r>
              <a:rPr lang="en-GB" dirty="0" err="1">
                <a:latin typeface="Comic Sans MS" panose="030F0702030302020204" pitchFamily="66" charset="0"/>
              </a:rPr>
              <a:t>dyfodol</a:t>
            </a:r>
            <a:r>
              <a:rPr lang="en-GB" dirty="0">
                <a:latin typeface="Comic Sans MS" panose="030F0702030302020204" pitchFamily="66" charset="0"/>
              </a:rPr>
              <a:t>. </a:t>
            </a:r>
            <a:r>
              <a:rPr lang="en-GB" dirty="0" err="1">
                <a:latin typeface="Comic Sans MS" panose="030F0702030302020204" pitchFamily="66" charset="0"/>
              </a:rPr>
              <a:t>Bydd</a:t>
            </a:r>
            <a:r>
              <a:rPr lang="en-GB" dirty="0">
                <a:latin typeface="Comic Sans MS" panose="030F0702030302020204" pitchFamily="66" charset="0"/>
              </a:rPr>
              <a:t> </a:t>
            </a:r>
            <a:r>
              <a:rPr lang="en-GB" dirty="0" err="1">
                <a:latin typeface="Comic Sans MS" panose="030F0702030302020204" pitchFamily="66" charset="0"/>
              </a:rPr>
              <a:t>rhaid</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chi </a:t>
            </a:r>
            <a:r>
              <a:rPr lang="en-GB" dirty="0" err="1">
                <a:latin typeface="Comic Sans MS" panose="030F0702030302020204" pitchFamily="66" charset="0"/>
              </a:rPr>
              <a:t>ddychmygu</a:t>
            </a:r>
            <a:r>
              <a:rPr lang="en-GB" dirty="0">
                <a:latin typeface="Comic Sans MS" panose="030F0702030302020204" pitchFamily="66" charset="0"/>
              </a:rPr>
              <a:t> </a:t>
            </a:r>
            <a:r>
              <a:rPr lang="en-GB" dirty="0" err="1">
                <a:latin typeface="Comic Sans MS" panose="030F0702030302020204" pitchFamily="66" charset="0"/>
              </a:rPr>
              <a:t>beth</a:t>
            </a:r>
            <a:r>
              <a:rPr lang="en-GB" dirty="0">
                <a:latin typeface="Comic Sans MS" panose="030F0702030302020204" pitchFamily="66" charset="0"/>
              </a:rPr>
              <a:t> </a:t>
            </a:r>
            <a:r>
              <a:rPr lang="en-GB" dirty="0" err="1">
                <a:latin typeface="Comic Sans MS" panose="030F0702030302020204" pitchFamily="66" charset="0"/>
              </a:rPr>
              <a:t>fydd</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digwydd</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ein</a:t>
            </a:r>
            <a:r>
              <a:rPr lang="en-GB" dirty="0">
                <a:latin typeface="Comic Sans MS" panose="030F0702030302020204" pitchFamily="66" charset="0"/>
              </a:rPr>
              <a:t> </a:t>
            </a:r>
            <a:r>
              <a:rPr lang="en-GB" dirty="0" err="1">
                <a:latin typeface="Comic Sans MS" panose="030F0702030302020204" pitchFamily="66" charset="0"/>
              </a:rPr>
              <a:t>hardal</a:t>
            </a:r>
            <a:r>
              <a:rPr lang="en-GB" dirty="0">
                <a:latin typeface="Comic Sans MS" panose="030F0702030302020204" pitchFamily="66" charset="0"/>
              </a:rPr>
              <a:t> </a:t>
            </a:r>
            <a:r>
              <a:rPr lang="en-GB" dirty="0" err="1">
                <a:latin typeface="Comic Sans MS" panose="030F0702030302020204" pitchFamily="66" charset="0"/>
              </a:rPr>
              <a:t>ni</a:t>
            </a:r>
            <a:r>
              <a:rPr lang="en-GB" dirty="0">
                <a:latin typeface="Comic Sans MS" panose="030F0702030302020204" pitchFamily="66" charset="0"/>
              </a:rPr>
              <a:t> pan </a:t>
            </a:r>
            <a:r>
              <a:rPr lang="en-GB" dirty="0" err="1">
                <a:latin typeface="Comic Sans MS" panose="030F0702030302020204" pitchFamily="66" charset="0"/>
              </a:rPr>
              <a:t>rydych</a:t>
            </a:r>
            <a:r>
              <a:rPr lang="en-GB" dirty="0">
                <a:latin typeface="Comic Sans MS" panose="030F0702030302020204" pitchFamily="66" charset="0"/>
              </a:rPr>
              <a:t> </a:t>
            </a:r>
            <a:r>
              <a:rPr lang="en-GB" dirty="0" err="1">
                <a:latin typeface="Comic Sans MS" panose="030F0702030302020204" pitchFamily="66" charset="0"/>
              </a:rPr>
              <a:t>chi’n</a:t>
            </a:r>
            <a:r>
              <a:rPr lang="en-GB" dirty="0">
                <a:latin typeface="Comic Sans MS" panose="030F0702030302020204" pitchFamily="66" charset="0"/>
              </a:rPr>
              <a:t> hen </a:t>
            </a:r>
            <a:r>
              <a:rPr lang="en-GB" dirty="0" err="1">
                <a:latin typeface="Comic Sans MS" panose="030F0702030302020204" pitchFamily="66" charset="0"/>
              </a:rPr>
              <a:t>bobl</a:t>
            </a:r>
            <a:r>
              <a:rPr lang="en-GB" dirty="0">
                <a:latin typeface="Comic Sans MS" panose="030F0702030302020204" pitchFamily="66" charset="0"/>
              </a:rPr>
              <a:t>! Does dim ‘</a:t>
            </a:r>
            <a:r>
              <a:rPr lang="en-GB" dirty="0" err="1">
                <a:latin typeface="Comic Sans MS" panose="030F0702030302020204" pitchFamily="66" charset="0"/>
              </a:rPr>
              <a:t>atebion</a:t>
            </a:r>
            <a:r>
              <a:rPr lang="en-GB" dirty="0">
                <a:latin typeface="Comic Sans MS" panose="030F0702030302020204" pitchFamily="66" charset="0"/>
              </a:rPr>
              <a:t> </a:t>
            </a:r>
            <a:r>
              <a:rPr lang="en-GB" dirty="0" err="1">
                <a:latin typeface="Comic Sans MS" panose="030F0702030302020204" pitchFamily="66" charset="0"/>
              </a:rPr>
              <a:t>anghywir</a:t>
            </a:r>
            <a:r>
              <a:rPr lang="en-GB" dirty="0">
                <a:latin typeface="Comic Sans MS" panose="030F0702030302020204" pitchFamily="66" charset="0"/>
              </a:rPr>
              <a:t>’ neu ‘</a:t>
            </a:r>
            <a:r>
              <a:rPr lang="en-GB" dirty="0" err="1">
                <a:latin typeface="Comic Sans MS" panose="030F0702030302020204" pitchFamily="66" charset="0"/>
              </a:rPr>
              <a:t>syniadau</a:t>
            </a:r>
            <a:r>
              <a:rPr lang="en-GB" dirty="0">
                <a:latin typeface="Comic Sans MS" panose="030F0702030302020204" pitchFamily="66" charset="0"/>
              </a:rPr>
              <a:t> </a:t>
            </a:r>
            <a:r>
              <a:rPr lang="en-GB" dirty="0" err="1">
                <a:latin typeface="Comic Sans MS" panose="030F0702030302020204" pitchFamily="66" charset="0"/>
              </a:rPr>
              <a:t>drwg</a:t>
            </a:r>
            <a:r>
              <a:rPr lang="en-GB" dirty="0">
                <a:latin typeface="Comic Sans MS" panose="030F0702030302020204" pitchFamily="66" charset="0"/>
              </a:rPr>
              <a:t>’ </a:t>
            </a:r>
            <a:r>
              <a:rPr lang="en-GB" dirty="0" err="1">
                <a:latin typeface="Comic Sans MS" panose="030F0702030302020204" pitchFamily="66" charset="0"/>
              </a:rPr>
              <a:t>mewn</a:t>
            </a:r>
            <a:r>
              <a:rPr lang="en-GB" dirty="0">
                <a:latin typeface="Comic Sans MS" panose="030F0702030302020204" pitchFamily="66" charset="0"/>
              </a:rPr>
              <a:t> </a:t>
            </a:r>
            <a:r>
              <a:rPr lang="en-GB" dirty="0" err="1">
                <a:latin typeface="Comic Sans MS" panose="030F0702030302020204" pitchFamily="66" charset="0"/>
              </a:rPr>
              <a:t>tasg</a:t>
            </a:r>
            <a:r>
              <a:rPr lang="en-GB" dirty="0">
                <a:latin typeface="Comic Sans MS" panose="030F0702030302020204" pitchFamily="66" charset="0"/>
              </a:rPr>
              <a:t> </a:t>
            </a:r>
            <a:r>
              <a:rPr lang="en-GB" dirty="0" err="1">
                <a:latin typeface="Comic Sans MS" panose="030F0702030302020204" pitchFamily="66" charset="0"/>
              </a:rPr>
              <a:t>fel</a:t>
            </a:r>
            <a:r>
              <a:rPr lang="en-GB" dirty="0">
                <a:latin typeface="Comic Sans MS" panose="030F0702030302020204" pitchFamily="66" charset="0"/>
              </a:rPr>
              <a:t> hon, felly </a:t>
            </a:r>
            <a:r>
              <a:rPr lang="en-GB" dirty="0" err="1">
                <a:latin typeface="Comic Sans MS" panose="030F0702030302020204" pitchFamily="66" charset="0"/>
              </a:rPr>
              <a:t>byddwch</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ddewr</a:t>
            </a:r>
            <a:r>
              <a:rPr lang="en-GB" dirty="0">
                <a:latin typeface="Comic Sans MS" panose="030F0702030302020204" pitchFamily="66" charset="0"/>
              </a:rPr>
              <a:t>.</a:t>
            </a:r>
          </a:p>
          <a:p>
            <a:endParaRPr lang="en-GB" dirty="0">
              <a:latin typeface="Comic Sans MS" panose="030F0702030302020204" pitchFamily="66" charset="0"/>
            </a:endParaRPr>
          </a:p>
          <a:p>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ôl</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chi </a:t>
            </a:r>
            <a:r>
              <a:rPr lang="en-GB" dirty="0" err="1">
                <a:latin typeface="Comic Sans MS" panose="030F0702030302020204" pitchFamily="66" charset="0"/>
              </a:rPr>
              <a:t>orffen</a:t>
            </a:r>
            <a:r>
              <a:rPr lang="en-GB" dirty="0">
                <a:latin typeface="Comic Sans MS" panose="030F0702030302020204" pitchFamily="66" charset="0"/>
              </a:rPr>
              <a:t> </a:t>
            </a:r>
            <a:r>
              <a:rPr lang="en-GB" dirty="0" err="1">
                <a:latin typeface="Comic Sans MS" panose="030F0702030302020204" pitchFamily="66" charset="0"/>
              </a:rPr>
              <a:t>eich</a:t>
            </a:r>
            <a:r>
              <a:rPr lang="en-GB" dirty="0">
                <a:latin typeface="Comic Sans MS" panose="030F0702030302020204" pitchFamily="66" charset="0"/>
              </a:rPr>
              <a:t> </a:t>
            </a:r>
            <a:r>
              <a:rPr lang="en-GB" dirty="0" err="1">
                <a:latin typeface="Comic Sans MS" panose="030F0702030302020204" pitchFamily="66" charset="0"/>
              </a:rPr>
              <a:t>llun</a:t>
            </a:r>
            <a:r>
              <a:rPr lang="en-GB" dirty="0">
                <a:latin typeface="Comic Sans MS" panose="030F0702030302020204" pitchFamily="66" charset="0"/>
              </a:rPr>
              <a:t> chi, </a:t>
            </a:r>
            <a:r>
              <a:rPr lang="en-GB" dirty="0" err="1">
                <a:latin typeface="Comic Sans MS" panose="030F0702030302020204" pitchFamily="66" charset="0"/>
              </a:rPr>
              <a:t>bydd</a:t>
            </a:r>
            <a:r>
              <a:rPr lang="en-GB" dirty="0">
                <a:latin typeface="Comic Sans MS" panose="030F0702030302020204" pitchFamily="66" charset="0"/>
              </a:rPr>
              <a:t> </a:t>
            </a:r>
            <a:r>
              <a:rPr lang="en-GB" dirty="0" err="1">
                <a:latin typeface="Comic Sans MS" panose="030F0702030302020204" pitchFamily="66" charset="0"/>
              </a:rPr>
              <a:t>rhaid</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chi </a:t>
            </a:r>
            <a:r>
              <a:rPr lang="en-GB" dirty="0" err="1">
                <a:latin typeface="Comic Sans MS" panose="030F0702030302020204" pitchFamily="66" charset="0"/>
              </a:rPr>
              <a:t>ysgrifennu</a:t>
            </a:r>
            <a:r>
              <a:rPr lang="en-GB" dirty="0">
                <a:latin typeface="Comic Sans MS" panose="030F0702030302020204" pitchFamily="66" charset="0"/>
              </a:rPr>
              <a:t> </a:t>
            </a:r>
            <a:r>
              <a:rPr lang="en-GB" dirty="0" err="1">
                <a:latin typeface="Comic Sans MS" panose="030F0702030302020204" pitchFamily="66" charset="0"/>
              </a:rPr>
              <a:t>esboniad</a:t>
            </a:r>
            <a:r>
              <a:rPr lang="en-GB" dirty="0">
                <a:latin typeface="Comic Sans MS" panose="030F0702030302020204" pitchFamily="66" charset="0"/>
              </a:rPr>
              <a:t>, </a:t>
            </a:r>
            <a:r>
              <a:rPr lang="en-GB" dirty="0" err="1">
                <a:latin typeface="Comic Sans MS" panose="030F0702030302020204" pitchFamily="66" charset="0"/>
              </a:rPr>
              <a:t>achos</a:t>
            </a:r>
            <a:r>
              <a:rPr lang="en-GB" dirty="0">
                <a:latin typeface="Comic Sans MS" panose="030F0702030302020204" pitchFamily="66" charset="0"/>
              </a:rPr>
              <a:t> </a:t>
            </a:r>
            <a:r>
              <a:rPr lang="en-GB" dirty="0" err="1">
                <a:latin typeface="Comic Sans MS" panose="030F0702030302020204" pitchFamily="66" charset="0"/>
              </a:rPr>
              <a:t>hoffwn</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wneud</a:t>
            </a:r>
            <a:r>
              <a:rPr lang="en-GB" dirty="0">
                <a:latin typeface="Comic Sans MS" panose="030F0702030302020204" pitchFamily="66" charset="0"/>
              </a:rPr>
              <a:t> </a:t>
            </a:r>
            <a:r>
              <a:rPr lang="en-GB" dirty="0" err="1">
                <a:latin typeface="Comic Sans MS" panose="030F0702030302020204" pitchFamily="66" charset="0"/>
              </a:rPr>
              <a:t>arddangosfa</a:t>
            </a:r>
            <a:r>
              <a:rPr lang="en-GB" dirty="0">
                <a:latin typeface="Comic Sans MS" panose="030F0702030302020204" pitchFamily="66" charset="0"/>
              </a:rPr>
              <a:t> </a:t>
            </a:r>
            <a:r>
              <a:rPr lang="en-GB" dirty="0" err="1">
                <a:latin typeface="Comic Sans MS" panose="030F0702030302020204" pitchFamily="66" charset="0"/>
              </a:rPr>
              <a:t>drawiadol</a:t>
            </a:r>
            <a:r>
              <a:rPr lang="en-GB" dirty="0">
                <a:latin typeface="Comic Sans MS" panose="030F0702030302020204" pitchFamily="66" charset="0"/>
              </a:rPr>
              <a:t> </a:t>
            </a:r>
            <a:r>
              <a:rPr lang="en-GB" dirty="0" err="1">
                <a:latin typeface="Comic Sans MS" panose="030F0702030302020204" pitchFamily="66" charset="0"/>
              </a:rPr>
              <a:t>wrth</a:t>
            </a:r>
            <a:r>
              <a:rPr lang="en-GB" dirty="0">
                <a:latin typeface="Comic Sans MS" panose="030F0702030302020204" pitchFamily="66" charset="0"/>
              </a:rPr>
              <a:t> </a:t>
            </a:r>
            <a:r>
              <a:rPr lang="en-GB" dirty="0" err="1">
                <a:latin typeface="Comic Sans MS" panose="030F0702030302020204" pitchFamily="66" charset="0"/>
              </a:rPr>
              <a:t>ochr</a:t>
            </a:r>
            <a:r>
              <a:rPr lang="en-GB" dirty="0">
                <a:latin typeface="Comic Sans MS" panose="030F0702030302020204" pitchFamily="66" charset="0"/>
              </a:rPr>
              <a:t> </a:t>
            </a:r>
            <a:r>
              <a:rPr lang="en-GB" dirty="0" err="1">
                <a:latin typeface="Comic Sans MS" panose="030F0702030302020204" pitchFamily="66" charset="0"/>
              </a:rPr>
              <a:t>drws</a:t>
            </a:r>
            <a:r>
              <a:rPr lang="en-GB" dirty="0">
                <a:latin typeface="Comic Sans MS" panose="030F0702030302020204" pitchFamily="66" charset="0"/>
              </a:rPr>
              <a:t> </a:t>
            </a:r>
            <a:r>
              <a:rPr lang="en-GB" dirty="0" err="1">
                <a:latin typeface="Comic Sans MS" panose="030F0702030302020204" pitchFamily="66" charset="0"/>
              </a:rPr>
              <a:t>swyddfa’r</a:t>
            </a:r>
            <a:r>
              <a:rPr lang="en-GB" dirty="0">
                <a:latin typeface="Comic Sans MS" panose="030F0702030302020204" pitchFamily="66" charset="0"/>
              </a:rPr>
              <a:t> </a:t>
            </a:r>
            <a:r>
              <a:rPr lang="en-GB" dirty="0" err="1">
                <a:latin typeface="Comic Sans MS" panose="030F0702030302020204" pitchFamily="66" charset="0"/>
              </a:rPr>
              <a:t>pennaeth</a:t>
            </a:r>
            <a:r>
              <a:rPr lang="en-GB" dirty="0">
                <a:latin typeface="Comic Sans MS" panose="030F0702030302020204" pitchFamily="66" charset="0"/>
              </a:rPr>
              <a:t>. </a:t>
            </a:r>
            <a:r>
              <a:rPr lang="en-GB" dirty="0" err="1">
                <a:latin typeface="Comic Sans MS" panose="030F0702030302020204" pitchFamily="66" charset="0"/>
              </a:rPr>
              <a:t>Byddwn</a:t>
            </a:r>
            <a:r>
              <a:rPr lang="en-GB" dirty="0">
                <a:latin typeface="Comic Sans MS" panose="030F0702030302020204" pitchFamily="66" charset="0"/>
              </a:rPr>
              <a:t> </a:t>
            </a:r>
            <a:r>
              <a:rPr lang="en-GB" dirty="0" err="1">
                <a:latin typeface="Comic Sans MS" panose="030F0702030302020204" pitchFamily="66" charset="0"/>
              </a:rPr>
              <a:t>ni’n</a:t>
            </a:r>
            <a:r>
              <a:rPr lang="en-GB" dirty="0">
                <a:latin typeface="Comic Sans MS" panose="030F0702030302020204" pitchFamily="66" charset="0"/>
              </a:rPr>
              <a:t> </a:t>
            </a:r>
            <a:r>
              <a:rPr lang="en-GB" dirty="0" err="1">
                <a:latin typeface="Comic Sans MS" panose="030F0702030302020204" pitchFamily="66" charset="0"/>
              </a:rPr>
              <a:t>trafod</a:t>
            </a:r>
            <a:r>
              <a:rPr lang="en-GB" dirty="0">
                <a:latin typeface="Comic Sans MS" panose="030F0702030302020204" pitchFamily="66" charset="0"/>
              </a:rPr>
              <a:t> </a:t>
            </a:r>
            <a:r>
              <a:rPr lang="en-GB" dirty="0" err="1">
                <a:latin typeface="Comic Sans MS" panose="030F0702030302020204" pitchFamily="66" charset="0"/>
              </a:rPr>
              <a:t>eich</a:t>
            </a:r>
            <a:r>
              <a:rPr lang="en-GB" dirty="0">
                <a:latin typeface="Comic Sans MS" panose="030F0702030302020204" pitchFamily="66" charset="0"/>
              </a:rPr>
              <a:t> </a:t>
            </a:r>
            <a:r>
              <a:rPr lang="en-GB" dirty="0" err="1">
                <a:latin typeface="Comic Sans MS" panose="030F0702030302020204" pitchFamily="66" charset="0"/>
              </a:rPr>
              <a:t>syniadau</a:t>
            </a:r>
            <a:r>
              <a:rPr lang="en-GB" dirty="0">
                <a:latin typeface="Comic Sans MS" panose="030F0702030302020204" pitchFamily="66" charset="0"/>
              </a:rPr>
              <a:t> chi </a:t>
            </a:r>
            <a:r>
              <a:rPr lang="en-GB" dirty="0" err="1">
                <a:latin typeface="Comic Sans MS" panose="030F0702030302020204" pitchFamily="66" charset="0"/>
              </a:rPr>
              <a:t>cyn</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fi </a:t>
            </a:r>
            <a:r>
              <a:rPr lang="en-GB" dirty="0" err="1">
                <a:latin typeface="Comic Sans MS" panose="030F0702030302020204" pitchFamily="66" charset="0"/>
              </a:rPr>
              <a:t>brintio’r</a:t>
            </a:r>
            <a:r>
              <a:rPr lang="en-GB" dirty="0">
                <a:latin typeface="Comic Sans MS" panose="030F0702030302020204" pitchFamily="66" charset="0"/>
              </a:rPr>
              <a:t> </a:t>
            </a:r>
            <a:r>
              <a:rPr lang="en-GB" dirty="0" err="1">
                <a:latin typeface="Comic Sans MS" panose="030F0702030302020204" pitchFamily="66" charset="0"/>
              </a:rPr>
              <a:t>matiau</a:t>
            </a:r>
            <a:r>
              <a:rPr lang="en-GB" dirty="0">
                <a:latin typeface="Comic Sans MS" panose="030F0702030302020204" pitchFamily="66" charset="0"/>
              </a:rPr>
              <a:t> </a:t>
            </a:r>
            <a:r>
              <a:rPr lang="en-GB" dirty="0" err="1">
                <a:latin typeface="Comic Sans MS" panose="030F0702030302020204" pitchFamily="66" charset="0"/>
              </a:rPr>
              <a:t>iaith</a:t>
            </a:r>
            <a:r>
              <a:rPr lang="en-GB" dirty="0">
                <a:latin typeface="Comic Sans MS" panose="030F0702030302020204" pitchFamily="66" charset="0"/>
              </a:rPr>
              <a:t>, </a:t>
            </a:r>
            <a:r>
              <a:rPr lang="en-GB" dirty="0" err="1">
                <a:latin typeface="Comic Sans MS" panose="030F0702030302020204" pitchFamily="66" charset="0"/>
              </a:rPr>
              <a:t>ond</a:t>
            </a:r>
            <a:r>
              <a:rPr lang="en-GB" dirty="0">
                <a:latin typeface="Comic Sans MS" panose="030F0702030302020204" pitchFamily="66" charset="0"/>
              </a:rPr>
              <a:t> </a:t>
            </a:r>
            <a:r>
              <a:rPr lang="en-GB" dirty="0" err="1">
                <a:latin typeface="Comic Sans MS" panose="030F0702030302020204" pitchFamily="66" charset="0"/>
              </a:rPr>
              <a:t>bydd</a:t>
            </a:r>
            <a:r>
              <a:rPr lang="en-GB" dirty="0">
                <a:latin typeface="Comic Sans MS" panose="030F0702030302020204" pitchFamily="66" charset="0"/>
              </a:rPr>
              <a:t> </a:t>
            </a:r>
            <a:r>
              <a:rPr lang="en-GB" dirty="0" err="1">
                <a:latin typeface="Comic Sans MS" panose="030F0702030302020204" pitchFamily="66" charset="0"/>
              </a:rPr>
              <a:t>digon</a:t>
            </a:r>
            <a:r>
              <a:rPr lang="en-GB" dirty="0">
                <a:latin typeface="Comic Sans MS" panose="030F0702030302020204" pitchFamily="66" charset="0"/>
              </a:rPr>
              <a:t> o </a:t>
            </a:r>
            <a:r>
              <a:rPr lang="en-GB" dirty="0" err="1">
                <a:latin typeface="Comic Sans MS" panose="030F0702030302020204" pitchFamily="66" charset="0"/>
              </a:rPr>
              <a:t>eirfa</a:t>
            </a:r>
            <a:r>
              <a:rPr lang="en-GB" dirty="0">
                <a:latin typeface="Comic Sans MS" panose="030F0702030302020204" pitchFamily="66" charset="0"/>
              </a:rPr>
              <a:t> </a:t>
            </a:r>
            <a:r>
              <a:rPr lang="en-GB" dirty="0" err="1">
                <a:latin typeface="Comic Sans MS" panose="030F0702030302020204" pitchFamily="66" charset="0"/>
              </a:rPr>
              <a:t>i’ch</a:t>
            </a:r>
            <a:r>
              <a:rPr lang="en-GB" dirty="0">
                <a:latin typeface="Comic Sans MS" panose="030F0702030302020204" pitchFamily="66" charset="0"/>
              </a:rPr>
              <a:t> </a:t>
            </a:r>
            <a:r>
              <a:rPr lang="en-GB" dirty="0" err="1">
                <a:latin typeface="Comic Sans MS" panose="030F0702030302020204" pitchFamily="66" charset="0"/>
              </a:rPr>
              <a:t>helpu</a:t>
            </a:r>
            <a:r>
              <a:rPr lang="en-GB" dirty="0">
                <a:latin typeface="Comic Sans MS" panose="030F0702030302020204" pitchFamily="66" charset="0"/>
              </a:rPr>
              <a:t> chi. </a:t>
            </a:r>
            <a:r>
              <a:rPr lang="en-GB" dirty="0" err="1">
                <a:latin typeface="Comic Sans MS" panose="030F0702030302020204" pitchFamily="66" charset="0"/>
              </a:rPr>
              <a:t>Rydw</a:t>
            </a:r>
            <a:r>
              <a:rPr lang="en-GB" dirty="0">
                <a:latin typeface="Comic Sans MS" panose="030F0702030302020204" pitchFamily="66" charset="0"/>
              </a:rPr>
              <a:t> </a:t>
            </a:r>
            <a:r>
              <a:rPr lang="en-GB" dirty="0" err="1">
                <a:latin typeface="Comic Sans MS" panose="030F0702030302020204" pitchFamily="66" charset="0"/>
              </a:rPr>
              <a:t>i’n</a:t>
            </a:r>
            <a:r>
              <a:rPr lang="en-GB" dirty="0">
                <a:latin typeface="Comic Sans MS" panose="030F0702030302020204" pitchFamily="66" charset="0"/>
              </a:rPr>
              <a:t> </a:t>
            </a:r>
            <a:r>
              <a:rPr lang="en-GB" dirty="0" err="1">
                <a:latin typeface="Comic Sans MS" panose="030F0702030302020204" pitchFamily="66" charset="0"/>
              </a:rPr>
              <a:t>gobeithio</a:t>
            </a:r>
            <a:r>
              <a:rPr lang="en-GB" dirty="0">
                <a:latin typeface="Comic Sans MS" panose="030F0702030302020204" pitchFamily="66" charset="0"/>
              </a:rPr>
              <a:t> </a:t>
            </a:r>
            <a:r>
              <a:rPr lang="en-GB" dirty="0" err="1">
                <a:latin typeface="Comic Sans MS" panose="030F0702030302020204" pitchFamily="66" charset="0"/>
              </a:rPr>
              <a:t>byddwch</a:t>
            </a:r>
            <a:r>
              <a:rPr lang="en-GB" dirty="0">
                <a:latin typeface="Comic Sans MS" panose="030F0702030302020204" pitchFamily="66" charset="0"/>
              </a:rPr>
              <a:t> </a:t>
            </a:r>
            <a:r>
              <a:rPr lang="en-GB" dirty="0" err="1">
                <a:latin typeface="Comic Sans MS" panose="030F0702030302020204" pitchFamily="66" charset="0"/>
              </a:rPr>
              <a:t>chi’n</a:t>
            </a:r>
            <a:r>
              <a:rPr lang="en-GB" dirty="0">
                <a:latin typeface="Comic Sans MS" panose="030F0702030302020204" pitchFamily="66" charset="0"/>
              </a:rPr>
              <a:t> </a:t>
            </a:r>
            <a:r>
              <a:rPr lang="en-GB" dirty="0" err="1">
                <a:latin typeface="Comic Sans MS" panose="030F0702030302020204" pitchFamily="66" charset="0"/>
              </a:rPr>
              <a:t>siarad</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Gymraeg</a:t>
            </a:r>
            <a:r>
              <a:rPr lang="en-GB" dirty="0">
                <a:latin typeface="Comic Sans MS" panose="030F0702030302020204" pitchFamily="66" charset="0"/>
              </a:rPr>
              <a:t> pan </a:t>
            </a:r>
            <a:r>
              <a:rPr lang="en-GB" dirty="0" err="1">
                <a:latin typeface="Comic Sans MS" panose="030F0702030302020204" pitchFamily="66" charset="0"/>
              </a:rPr>
              <a:t>ydych</a:t>
            </a:r>
            <a:r>
              <a:rPr lang="en-GB" dirty="0">
                <a:latin typeface="Comic Sans MS" panose="030F0702030302020204" pitchFamily="66" charset="0"/>
              </a:rPr>
              <a:t> </a:t>
            </a:r>
            <a:r>
              <a:rPr lang="en-GB" dirty="0" err="1">
                <a:latin typeface="Comic Sans MS" panose="030F0702030302020204" pitchFamily="66" charset="0"/>
              </a:rPr>
              <a:t>chi’n</a:t>
            </a:r>
            <a:r>
              <a:rPr lang="en-GB" dirty="0">
                <a:latin typeface="Comic Sans MS" panose="030F0702030302020204" pitchFamily="66" charset="0"/>
              </a:rPr>
              <a:t> </a:t>
            </a:r>
            <a:r>
              <a:rPr lang="en-GB" dirty="0" err="1">
                <a:latin typeface="Comic Sans MS" panose="030F0702030302020204" pitchFamily="66" charset="0"/>
              </a:rPr>
              <a:t>gweithio</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eich</a:t>
            </a:r>
            <a:r>
              <a:rPr lang="en-GB" dirty="0">
                <a:latin typeface="Comic Sans MS" panose="030F0702030302020204" pitchFamily="66" charset="0"/>
              </a:rPr>
              <a:t> </a:t>
            </a:r>
            <a:r>
              <a:rPr lang="en-GB" dirty="0" err="1">
                <a:latin typeface="Comic Sans MS" panose="030F0702030302020204" pitchFamily="66" charset="0"/>
              </a:rPr>
              <a:t>lluniau</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yr </a:t>
            </a:r>
            <a:r>
              <a:rPr lang="en-GB" dirty="0" err="1">
                <a:latin typeface="Comic Sans MS" panose="030F0702030302020204" pitchFamily="66" charset="0"/>
              </a:rPr>
              <a:t>ardal</a:t>
            </a:r>
            <a:r>
              <a:rPr lang="en-GB" dirty="0">
                <a:latin typeface="Comic Sans MS" panose="030F0702030302020204" pitchFamily="66" charset="0"/>
              </a:rPr>
              <a:t> </a:t>
            </a:r>
            <a:r>
              <a:rPr lang="en-GB" dirty="0" err="1">
                <a:latin typeface="Comic Sans MS" panose="030F0702030302020204" pitchFamily="66" charset="0"/>
              </a:rPr>
              <a:t>annibynnol</a:t>
            </a:r>
            <a:r>
              <a:rPr lang="en-GB" dirty="0">
                <a:latin typeface="Comic Sans MS" panose="030F0702030302020204" pitchFamily="66" charset="0"/>
              </a:rPr>
              <a:t>, </a:t>
            </a:r>
            <a:r>
              <a:rPr lang="en-GB" dirty="0" err="1">
                <a:latin typeface="Comic Sans MS" panose="030F0702030302020204" pitchFamily="66" charset="0"/>
              </a:rPr>
              <a:t>ond</a:t>
            </a:r>
            <a:r>
              <a:rPr lang="en-GB" dirty="0">
                <a:latin typeface="Comic Sans MS" panose="030F0702030302020204" pitchFamily="66" charset="0"/>
              </a:rPr>
              <a:t> </a:t>
            </a:r>
            <a:r>
              <a:rPr lang="en-GB" dirty="0" err="1">
                <a:latin typeface="Comic Sans MS" panose="030F0702030302020204" pitchFamily="66" charset="0"/>
              </a:rPr>
              <a:t>hefyd</a:t>
            </a:r>
            <a:r>
              <a:rPr lang="en-GB" dirty="0">
                <a:latin typeface="Comic Sans MS" panose="030F0702030302020204" pitchFamily="66" charset="0"/>
              </a:rPr>
              <a:t>, </a:t>
            </a:r>
            <a:r>
              <a:rPr lang="en-GB" dirty="0" err="1">
                <a:latin typeface="Comic Sans MS" panose="030F0702030302020204" pitchFamily="66" charset="0"/>
              </a:rPr>
              <a:t>byddwn</a:t>
            </a:r>
            <a:r>
              <a:rPr lang="en-GB" dirty="0">
                <a:latin typeface="Comic Sans MS" panose="030F0702030302020204" pitchFamily="66" charset="0"/>
              </a:rPr>
              <a:t> </a:t>
            </a:r>
            <a:r>
              <a:rPr lang="en-GB" dirty="0" err="1">
                <a:latin typeface="Comic Sans MS" panose="030F0702030302020204" pitchFamily="66" charset="0"/>
              </a:rPr>
              <a:t>ni’n</a:t>
            </a:r>
            <a:r>
              <a:rPr lang="en-GB" dirty="0">
                <a:latin typeface="Comic Sans MS" panose="030F0702030302020204" pitchFamily="66" charset="0"/>
              </a:rPr>
              <a:t> </a:t>
            </a:r>
            <a:r>
              <a:rPr lang="en-GB" dirty="0" err="1">
                <a:latin typeface="Comic Sans MS" panose="030F0702030302020204" pitchFamily="66" charset="0"/>
              </a:rPr>
              <a:t>adolygu’r</a:t>
            </a:r>
            <a:r>
              <a:rPr lang="en-GB" dirty="0">
                <a:latin typeface="Comic Sans MS" panose="030F0702030302020204" pitchFamily="66" charset="0"/>
              </a:rPr>
              <a:t> </a:t>
            </a:r>
            <a:r>
              <a:rPr lang="en-GB" dirty="0" err="1">
                <a:latin typeface="Comic Sans MS" panose="030F0702030302020204" pitchFamily="66" charset="0"/>
              </a:rPr>
              <a:t>patrymau</a:t>
            </a:r>
            <a:r>
              <a:rPr lang="en-GB" dirty="0">
                <a:latin typeface="Comic Sans MS" panose="030F0702030302020204" pitchFamily="66" charset="0"/>
              </a:rPr>
              <a:t> </a:t>
            </a:r>
            <a:r>
              <a:rPr lang="en-GB" dirty="0" err="1">
                <a:latin typeface="Comic Sans MS" panose="030F0702030302020204" pitchFamily="66" charset="0"/>
              </a:rPr>
              <a:t>allweddol</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ystod</a:t>
            </a:r>
            <a:r>
              <a:rPr lang="en-GB" dirty="0">
                <a:latin typeface="Comic Sans MS" panose="030F0702030302020204" pitchFamily="66" charset="0"/>
              </a:rPr>
              <a:t> slot drilio.</a:t>
            </a:r>
          </a:p>
          <a:p>
            <a:endParaRPr lang="en-GB" dirty="0">
              <a:latin typeface="Comic Sans MS" panose="030F0702030302020204" pitchFamily="66" charset="0"/>
            </a:endParaRPr>
          </a:p>
          <a:p>
            <a:r>
              <a:rPr lang="en-GB" dirty="0" err="1">
                <a:latin typeface="Comic Sans MS" panose="030F0702030302020204" pitchFamily="66" charset="0"/>
              </a:rPr>
              <a:t>Ydych</a:t>
            </a:r>
            <a:r>
              <a:rPr lang="en-GB" dirty="0">
                <a:latin typeface="Comic Sans MS" panose="030F0702030302020204" pitchFamily="66" charset="0"/>
              </a:rPr>
              <a:t> </a:t>
            </a:r>
            <a:r>
              <a:rPr lang="en-GB" dirty="0" err="1">
                <a:latin typeface="Comic Sans MS" panose="030F0702030302020204" pitchFamily="66" charset="0"/>
              </a:rPr>
              <a:t>chi’n</a:t>
            </a:r>
            <a:r>
              <a:rPr lang="en-GB" dirty="0">
                <a:latin typeface="Comic Sans MS" panose="030F0702030302020204" pitchFamily="66" charset="0"/>
              </a:rPr>
              <a:t> </a:t>
            </a:r>
            <a:r>
              <a:rPr lang="en-GB" dirty="0" err="1">
                <a:latin typeface="Comic Sans MS" panose="030F0702030302020204" pitchFamily="66" charset="0"/>
              </a:rPr>
              <a:t>barod</a:t>
            </a:r>
            <a:r>
              <a:rPr lang="en-GB" dirty="0">
                <a:latin typeface="Comic Sans MS" panose="030F0702030302020204" pitchFamily="66" charset="0"/>
              </a:rPr>
              <a:t>? </a:t>
            </a:r>
            <a:r>
              <a:rPr lang="en-GB" dirty="0" err="1">
                <a:latin typeface="Comic Sans MS" panose="030F0702030302020204" pitchFamily="66" charset="0"/>
              </a:rPr>
              <a:t>Ewch</a:t>
            </a:r>
            <a:r>
              <a:rPr lang="en-GB" dirty="0">
                <a:latin typeface="Comic Sans MS" panose="030F0702030302020204" pitchFamily="66" charset="0"/>
              </a:rPr>
              <a:t> </a:t>
            </a:r>
            <a:r>
              <a:rPr lang="en-GB" dirty="0" err="1">
                <a:latin typeface="Comic Sans MS" panose="030F0702030302020204" pitchFamily="66" charset="0"/>
              </a:rPr>
              <a:t>amdani</a:t>
            </a:r>
            <a:r>
              <a:rPr lang="en-GB" dirty="0">
                <a:latin typeface="Comic Sans MS" panose="030F0702030302020204" pitchFamily="66" charset="0"/>
              </a:rPr>
              <a:t>!</a:t>
            </a:r>
          </a:p>
          <a:p>
            <a:endParaRPr lang="en-GB" dirty="0">
              <a:latin typeface="Comic Sans MS" panose="030F0702030302020204" pitchFamily="66" charset="0"/>
            </a:endParaRPr>
          </a:p>
        </p:txBody>
      </p:sp>
    </p:spTree>
    <p:extLst>
      <p:ext uri="{BB962C8B-B14F-4D97-AF65-F5344CB8AC3E}">
        <p14:creationId xmlns:p14="http://schemas.microsoft.com/office/powerpoint/2010/main" val="220991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7F491F76-827C-1FDA-FA80-89B32A721EB6}"/>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24992790-CC7A-F6F7-EE64-96D2C5650C63}"/>
              </a:ext>
            </a:extLst>
          </p:cNvPr>
          <p:cNvPicPr>
            <a:picLocks noChangeAspect="1"/>
          </p:cNvPicPr>
          <p:nvPr/>
        </p:nvPicPr>
        <p:blipFill>
          <a:blip r:embed="rId2"/>
          <a:stretch>
            <a:fillRect/>
          </a:stretch>
        </p:blipFill>
        <p:spPr>
          <a:xfrm>
            <a:off x="4521971" y="93716"/>
            <a:ext cx="7528512" cy="2055040"/>
          </a:xfrm>
          <a:prstGeom prst="rect">
            <a:avLst/>
          </a:prstGeom>
          <a:ln>
            <a:noFill/>
          </a:ln>
          <a:effectLst>
            <a:outerShdw blurRad="190500" algn="tl" rotWithShape="0">
              <a:srgbClr val="000000">
                <a:alpha val="70000"/>
              </a:srgbClr>
            </a:outerShdw>
          </a:effectLst>
        </p:spPr>
      </p:pic>
      <p:pic>
        <p:nvPicPr>
          <p:cNvPr id="5" name="Picture 4">
            <a:extLst>
              <a:ext uri="{FF2B5EF4-FFF2-40B4-BE49-F238E27FC236}">
                <a16:creationId xmlns:a16="http://schemas.microsoft.com/office/drawing/2014/main" id="{5E8FE9C2-39D6-171C-06DF-D588D18737AC}"/>
              </a:ext>
            </a:extLst>
          </p:cNvPr>
          <p:cNvPicPr>
            <a:picLocks noChangeAspect="1"/>
          </p:cNvPicPr>
          <p:nvPr/>
        </p:nvPicPr>
        <p:blipFill>
          <a:blip r:embed="rId3"/>
          <a:stretch>
            <a:fillRect/>
          </a:stretch>
        </p:blipFill>
        <p:spPr>
          <a:xfrm>
            <a:off x="4521971" y="2272414"/>
            <a:ext cx="7528514" cy="2141046"/>
          </a:xfrm>
          <a:prstGeom prst="rect">
            <a:avLst/>
          </a:prstGeom>
          <a:ln>
            <a:noFill/>
          </a:ln>
          <a:effectLst>
            <a:outerShdw blurRad="190500" algn="tl" rotWithShape="0">
              <a:srgbClr val="000000">
                <a:alpha val="70000"/>
              </a:srgbClr>
            </a:outerShdw>
          </a:effectLst>
        </p:spPr>
      </p:pic>
      <p:pic>
        <p:nvPicPr>
          <p:cNvPr id="7" name="Picture 6">
            <a:extLst>
              <a:ext uri="{FF2B5EF4-FFF2-40B4-BE49-F238E27FC236}">
                <a16:creationId xmlns:a16="http://schemas.microsoft.com/office/drawing/2014/main" id="{75C772A7-B3DC-5FA1-B6FE-2822973D928D}"/>
              </a:ext>
            </a:extLst>
          </p:cNvPr>
          <p:cNvPicPr>
            <a:picLocks noChangeAspect="1"/>
          </p:cNvPicPr>
          <p:nvPr/>
        </p:nvPicPr>
        <p:blipFill>
          <a:blip r:embed="rId4"/>
          <a:stretch>
            <a:fillRect/>
          </a:stretch>
        </p:blipFill>
        <p:spPr>
          <a:xfrm>
            <a:off x="4521968" y="4537118"/>
            <a:ext cx="7528515" cy="2227165"/>
          </a:xfrm>
          <a:prstGeom prst="rect">
            <a:avLst/>
          </a:prstGeom>
          <a:ln>
            <a:noFill/>
          </a:ln>
          <a:effectLst>
            <a:outerShdw blurRad="190500" algn="tl" rotWithShape="0">
              <a:srgbClr val="000000">
                <a:alpha val="70000"/>
              </a:srgbClr>
            </a:outerShdw>
          </a:effectLst>
        </p:spPr>
      </p:pic>
      <p:sp>
        <p:nvSpPr>
          <p:cNvPr id="8" name="TextBox 7">
            <a:extLst>
              <a:ext uri="{FF2B5EF4-FFF2-40B4-BE49-F238E27FC236}">
                <a16:creationId xmlns:a16="http://schemas.microsoft.com/office/drawing/2014/main" id="{541099FE-E0D4-16E6-45C0-BDAD3624F854}"/>
              </a:ext>
            </a:extLst>
          </p:cNvPr>
          <p:cNvSpPr txBox="1"/>
          <p:nvPr/>
        </p:nvSpPr>
        <p:spPr>
          <a:xfrm>
            <a:off x="370114" y="1663397"/>
            <a:ext cx="3744685" cy="3139321"/>
          </a:xfrm>
          <a:prstGeom prst="rect">
            <a:avLst/>
          </a:prstGeom>
          <a:solidFill>
            <a:schemeClr val="bg1"/>
          </a:solidFill>
        </p:spPr>
        <p:txBody>
          <a:bodyPr wrap="square" rtlCol="0">
            <a:spAutoFit/>
          </a:bodyPr>
          <a:lstStyle/>
          <a:p>
            <a:r>
              <a:rPr lang="en-GB" dirty="0" err="1">
                <a:latin typeface="Comic Sans MS" panose="030F0702030302020204" pitchFamily="66" charset="0"/>
              </a:rPr>
              <a:t>Bydd</a:t>
            </a:r>
            <a:r>
              <a:rPr lang="en-GB" dirty="0">
                <a:latin typeface="Comic Sans MS" panose="030F0702030302020204" pitchFamily="66" charset="0"/>
              </a:rPr>
              <a:t> y plant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gweithio</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yr </a:t>
            </a:r>
            <a:r>
              <a:rPr lang="en-GB" dirty="0" err="1">
                <a:latin typeface="Comic Sans MS" panose="030F0702030302020204" pitchFamily="66" charset="0"/>
              </a:rPr>
              <a:t>ardal</a:t>
            </a:r>
            <a:r>
              <a:rPr lang="en-GB" dirty="0">
                <a:latin typeface="Comic Sans MS" panose="030F0702030302020204" pitchFamily="66" charset="0"/>
              </a:rPr>
              <a:t> </a:t>
            </a:r>
            <a:r>
              <a:rPr lang="en-GB" dirty="0" err="1">
                <a:latin typeface="Comic Sans MS" panose="030F0702030302020204" pitchFamily="66" charset="0"/>
              </a:rPr>
              <a:t>annibynnol</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wneud</a:t>
            </a:r>
            <a:r>
              <a:rPr lang="en-GB" dirty="0">
                <a:latin typeface="Comic Sans MS" panose="030F0702030302020204" pitchFamily="66" charset="0"/>
              </a:rPr>
              <a:t> y </a:t>
            </a:r>
            <a:r>
              <a:rPr lang="en-GB" dirty="0" err="1">
                <a:latin typeface="Comic Sans MS" panose="030F0702030302020204" pitchFamily="66" charset="0"/>
              </a:rPr>
              <a:t>dasg</a:t>
            </a:r>
            <a:r>
              <a:rPr lang="en-GB" dirty="0">
                <a:latin typeface="Comic Sans MS" panose="030F0702030302020204" pitchFamily="66" charset="0"/>
              </a:rPr>
              <a:t> hon, felly </a:t>
            </a:r>
            <a:r>
              <a:rPr lang="en-GB" dirty="0" err="1">
                <a:latin typeface="Comic Sans MS" panose="030F0702030302020204" pitchFamily="66" charset="0"/>
              </a:rPr>
              <a:t>bydd</a:t>
            </a:r>
            <a:r>
              <a:rPr lang="en-GB" dirty="0">
                <a:latin typeface="Comic Sans MS" panose="030F0702030302020204" pitchFamily="66" charset="0"/>
              </a:rPr>
              <a:t> </a:t>
            </a:r>
            <a:r>
              <a:rPr lang="en-GB" dirty="0" err="1">
                <a:latin typeface="Comic Sans MS" panose="030F0702030302020204" pitchFamily="66" charset="0"/>
              </a:rPr>
              <a:t>angen</a:t>
            </a:r>
            <a:r>
              <a:rPr lang="en-GB" dirty="0">
                <a:latin typeface="Comic Sans MS" panose="030F0702030302020204" pitchFamily="66" charset="0"/>
              </a:rPr>
              <a:t> </a:t>
            </a:r>
            <a:r>
              <a:rPr lang="en-GB" dirty="0" err="1">
                <a:latin typeface="Comic Sans MS" panose="030F0702030302020204" pitchFamily="66" charset="0"/>
              </a:rPr>
              <a:t>matiau</a:t>
            </a:r>
            <a:r>
              <a:rPr lang="en-GB" dirty="0">
                <a:latin typeface="Comic Sans MS" panose="030F0702030302020204" pitchFamily="66" charset="0"/>
              </a:rPr>
              <a:t> </a:t>
            </a:r>
            <a:r>
              <a:rPr lang="en-GB" dirty="0" err="1">
                <a:latin typeface="Comic Sans MS" panose="030F0702030302020204" pitchFamily="66" charset="0"/>
              </a:rPr>
              <a:t>iaith</a:t>
            </a:r>
            <a:r>
              <a:rPr lang="en-GB" dirty="0">
                <a:latin typeface="Comic Sans MS" panose="030F0702030302020204" pitchFamily="66" charset="0"/>
              </a:rPr>
              <a:t> </a:t>
            </a:r>
            <a:r>
              <a:rPr lang="en-GB" dirty="0" err="1">
                <a:latin typeface="Comic Sans MS" panose="030F0702030302020204" pitchFamily="66" charset="0"/>
              </a:rPr>
              <a:t>arnyn</a:t>
            </a:r>
            <a:r>
              <a:rPr lang="en-GB" dirty="0">
                <a:latin typeface="Comic Sans MS" panose="030F0702030302020204" pitchFamily="66" charset="0"/>
              </a:rPr>
              <a:t> </a:t>
            </a:r>
            <a:r>
              <a:rPr lang="en-GB" dirty="0" err="1">
                <a:latin typeface="Comic Sans MS" panose="030F0702030302020204" pitchFamily="66" charset="0"/>
              </a:rPr>
              <a:t>nhw</a:t>
            </a:r>
            <a:r>
              <a:rPr lang="en-GB" dirty="0">
                <a:latin typeface="Comic Sans MS" panose="030F0702030302020204" pitchFamily="66" charset="0"/>
              </a:rPr>
              <a:t>. </a:t>
            </a:r>
            <a:r>
              <a:rPr lang="en-GB" dirty="0" err="1">
                <a:latin typeface="Comic Sans MS" panose="030F0702030302020204" pitchFamily="66" charset="0"/>
              </a:rPr>
              <a:t>Dyma</a:t>
            </a:r>
            <a:r>
              <a:rPr lang="en-GB" dirty="0">
                <a:latin typeface="Comic Sans MS" panose="030F0702030302020204" pitchFamily="66" charset="0"/>
              </a:rPr>
              <a:t> </a:t>
            </a:r>
            <a:r>
              <a:rPr lang="en-GB" dirty="0" err="1">
                <a:latin typeface="Comic Sans MS" panose="030F0702030302020204" pitchFamily="66" charset="0"/>
              </a:rPr>
              <a:t>enghreifftiau</a:t>
            </a:r>
            <a:r>
              <a:rPr lang="en-GB" dirty="0">
                <a:latin typeface="Comic Sans MS" panose="030F0702030302020204" pitchFamily="66" charset="0"/>
              </a:rPr>
              <a:t>, </a:t>
            </a:r>
            <a:r>
              <a:rPr lang="en-GB" dirty="0" err="1">
                <a:latin typeface="Comic Sans MS" panose="030F0702030302020204" pitchFamily="66" charset="0"/>
              </a:rPr>
              <a:t>ond</a:t>
            </a:r>
            <a:r>
              <a:rPr lang="en-GB" dirty="0">
                <a:latin typeface="Comic Sans MS" panose="030F0702030302020204" pitchFamily="66" charset="0"/>
              </a:rPr>
              <a:t> </a:t>
            </a:r>
            <a:r>
              <a:rPr lang="en-GB" dirty="0" err="1">
                <a:latin typeface="Comic Sans MS" panose="030F0702030302020204" pitchFamily="66" charset="0"/>
              </a:rPr>
              <a:t>mewn</a:t>
            </a:r>
            <a:r>
              <a:rPr lang="en-GB" dirty="0">
                <a:latin typeface="Comic Sans MS" panose="030F0702030302020204" pitchFamily="66" charset="0"/>
              </a:rPr>
              <a:t> </a:t>
            </a:r>
            <a:r>
              <a:rPr lang="en-GB" dirty="0" err="1">
                <a:latin typeface="Comic Sans MS" panose="030F0702030302020204" pitchFamily="66" charset="0"/>
              </a:rPr>
              <a:t>gwirionedd</a:t>
            </a:r>
            <a:r>
              <a:rPr lang="en-GB" dirty="0">
                <a:latin typeface="Comic Sans MS" panose="030F0702030302020204" pitchFamily="66" charset="0"/>
              </a:rPr>
              <a:t>, </a:t>
            </a:r>
            <a:r>
              <a:rPr lang="en-GB" dirty="0" err="1">
                <a:latin typeface="Comic Sans MS" panose="030F0702030302020204" pitchFamily="66" charset="0"/>
              </a:rPr>
              <a:t>bydd</a:t>
            </a:r>
            <a:r>
              <a:rPr lang="en-GB" dirty="0">
                <a:latin typeface="Comic Sans MS" panose="030F0702030302020204" pitchFamily="66" charset="0"/>
              </a:rPr>
              <a:t> y plant </a:t>
            </a:r>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athrawon</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ysgrifennu’r</a:t>
            </a:r>
            <a:r>
              <a:rPr lang="en-GB" dirty="0">
                <a:latin typeface="Comic Sans MS" panose="030F0702030302020204" pitchFamily="66" charset="0"/>
              </a:rPr>
              <a:t> </a:t>
            </a:r>
            <a:r>
              <a:rPr lang="en-GB" dirty="0" err="1">
                <a:latin typeface="Comic Sans MS" panose="030F0702030302020204" pitchFamily="66" charset="0"/>
              </a:rPr>
              <a:t>colofnau</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y </a:t>
            </a:r>
            <a:r>
              <a:rPr lang="en-GB" dirty="0" err="1">
                <a:latin typeface="Comic Sans MS" panose="030F0702030302020204" pitchFamily="66" charset="0"/>
              </a:rPr>
              <a:t>dde</a:t>
            </a:r>
            <a:r>
              <a:rPr lang="en-GB" dirty="0">
                <a:latin typeface="Comic Sans MS" panose="030F0702030302020204" pitchFamily="66" charset="0"/>
              </a:rPr>
              <a:t> </a:t>
            </a:r>
            <a:r>
              <a:rPr lang="en-GB" dirty="0" err="1">
                <a:latin typeface="Comic Sans MS" panose="030F0702030302020204" pitchFamily="66" charset="0"/>
              </a:rPr>
              <a:t>gyda’i</a:t>
            </a:r>
            <a:r>
              <a:rPr lang="en-GB" dirty="0">
                <a:latin typeface="Comic Sans MS" panose="030F0702030302020204" pitchFamily="66" charset="0"/>
              </a:rPr>
              <a:t> </a:t>
            </a:r>
            <a:r>
              <a:rPr lang="en-GB" dirty="0" err="1">
                <a:latin typeface="Comic Sans MS" panose="030F0702030302020204" pitchFamily="66" charset="0"/>
              </a:rPr>
              <a:t>gilydd</a:t>
            </a:r>
            <a:r>
              <a:rPr lang="en-GB" dirty="0">
                <a:latin typeface="Comic Sans MS" panose="030F0702030302020204" pitchFamily="66" charset="0"/>
              </a:rPr>
              <a:t> </a:t>
            </a:r>
            <a:r>
              <a:rPr lang="en-GB" dirty="0" err="1">
                <a:latin typeface="Comic Sans MS" panose="030F0702030302020204" pitchFamily="66" charset="0"/>
              </a:rPr>
              <a:t>fel</a:t>
            </a:r>
            <a:r>
              <a:rPr lang="en-GB" dirty="0">
                <a:latin typeface="Comic Sans MS" panose="030F0702030302020204" pitchFamily="66" charset="0"/>
              </a:rPr>
              <a:t> </a:t>
            </a:r>
            <a:r>
              <a:rPr lang="en-GB" dirty="0" err="1">
                <a:latin typeface="Comic Sans MS" panose="030F0702030302020204" pitchFamily="66" charset="0"/>
              </a:rPr>
              <a:t>eu</a:t>
            </a:r>
            <a:r>
              <a:rPr lang="en-GB" dirty="0">
                <a:latin typeface="Comic Sans MS" panose="030F0702030302020204" pitchFamily="66" charset="0"/>
              </a:rPr>
              <a:t> bod </a:t>
            </a:r>
            <a:r>
              <a:rPr lang="en-GB" dirty="0" err="1">
                <a:latin typeface="Comic Sans MS" panose="030F0702030302020204" pitchFamily="66" charset="0"/>
              </a:rPr>
              <a:t>nhw’n</a:t>
            </a:r>
            <a:r>
              <a:rPr lang="en-GB" dirty="0">
                <a:latin typeface="Comic Sans MS" panose="030F0702030302020204" pitchFamily="66" charset="0"/>
              </a:rPr>
              <a:t> </a:t>
            </a:r>
            <a:r>
              <a:rPr lang="en-GB" dirty="0" err="1">
                <a:latin typeface="Comic Sans MS" panose="030F0702030302020204" pitchFamily="66" charset="0"/>
              </a:rPr>
              <a:t>cynnwys</a:t>
            </a:r>
            <a:r>
              <a:rPr lang="en-GB" dirty="0">
                <a:latin typeface="Comic Sans MS" panose="030F0702030302020204" pitchFamily="66" charset="0"/>
              </a:rPr>
              <a:t> </a:t>
            </a:r>
            <a:r>
              <a:rPr lang="en-GB" dirty="0" err="1">
                <a:latin typeface="Comic Sans MS" panose="030F0702030302020204" pitchFamily="66" charset="0"/>
              </a:rPr>
              <a:t>syniadau’r</a:t>
            </a:r>
            <a:r>
              <a:rPr lang="en-GB" dirty="0">
                <a:latin typeface="Comic Sans MS" panose="030F0702030302020204" pitchFamily="66" charset="0"/>
              </a:rPr>
              <a:t> plant, ac </a:t>
            </a:r>
            <a:r>
              <a:rPr lang="en-GB" dirty="0" err="1">
                <a:latin typeface="Comic Sans MS" panose="030F0702030302020204" pitchFamily="66" charset="0"/>
              </a:rPr>
              <a:t>mae’r</a:t>
            </a:r>
            <a:r>
              <a:rPr lang="en-GB" dirty="0">
                <a:latin typeface="Comic Sans MS" panose="030F0702030302020204" pitchFamily="66" charset="0"/>
              </a:rPr>
              <a:t> plant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gallu</a:t>
            </a:r>
            <a:r>
              <a:rPr lang="en-GB" dirty="0">
                <a:latin typeface="Comic Sans MS" panose="030F0702030302020204" pitchFamily="66" charset="0"/>
              </a:rPr>
              <a:t> </a:t>
            </a:r>
            <a:r>
              <a:rPr lang="en-GB" dirty="0" err="1">
                <a:latin typeface="Comic Sans MS" panose="030F0702030302020204" pitchFamily="66" charset="0"/>
              </a:rPr>
              <a:t>deall</a:t>
            </a:r>
            <a:r>
              <a:rPr lang="en-GB" dirty="0">
                <a:latin typeface="Comic Sans MS" panose="030F0702030302020204" pitchFamily="66" charset="0"/>
              </a:rPr>
              <a:t> yr </a:t>
            </a:r>
            <a:r>
              <a:rPr lang="en-GB" dirty="0" err="1">
                <a:latin typeface="Comic Sans MS" panose="030F0702030302020204" pitchFamily="66" charset="0"/>
              </a:rPr>
              <a:t>ymadroddion</a:t>
            </a:r>
            <a:r>
              <a:rPr lang="en-GB" dirty="0">
                <a:latin typeface="Comic Sans MS" panose="030F0702030302020204" pitchFamily="66" charset="0"/>
              </a:rPr>
              <a:t>. </a:t>
            </a:r>
            <a:endParaRPr lang="cy-GB" dirty="0">
              <a:latin typeface="Comic Sans MS" panose="030F0702030302020204" pitchFamily="66" charset="0"/>
            </a:endParaRPr>
          </a:p>
        </p:txBody>
      </p:sp>
      <p:sp>
        <p:nvSpPr>
          <p:cNvPr id="9" name="Rectangle 8">
            <a:extLst>
              <a:ext uri="{FF2B5EF4-FFF2-40B4-BE49-F238E27FC236}">
                <a16:creationId xmlns:a16="http://schemas.microsoft.com/office/drawing/2014/main" id="{E626C21E-2937-FD12-2069-D25ACB76F9D8}"/>
              </a:ext>
            </a:extLst>
          </p:cNvPr>
          <p:cNvSpPr/>
          <p:nvPr/>
        </p:nvSpPr>
        <p:spPr>
          <a:xfrm>
            <a:off x="0" y="0"/>
            <a:ext cx="2480310" cy="354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200" b="1" dirty="0">
                <a:effectLst/>
                <a:latin typeface="Comic Sans MS" panose="030F0702030302020204" pitchFamily="66" charset="0"/>
                <a:ea typeface="Aptos" panose="020B0004020202020204" pitchFamily="34" charset="0"/>
                <a:cs typeface="Arial" panose="020B0604020202020204" pitchFamily="34" charset="0"/>
              </a:rPr>
              <a:t>Y </a:t>
            </a:r>
            <a:r>
              <a:rPr lang="cy-GB" sz="1200" b="1" dirty="0">
                <a:latin typeface="Comic Sans MS" panose="030F0702030302020204" pitchFamily="66" charset="0"/>
                <a:ea typeface="Aptos" panose="020B0004020202020204" pitchFamily="34" charset="0"/>
                <a:cs typeface="Arial" panose="020B0604020202020204" pitchFamily="34" charset="0"/>
              </a:rPr>
              <a:t>Celfyddydau Mynegiannol</a:t>
            </a:r>
            <a:r>
              <a:rPr lang="cy-GB" sz="1200" b="1" dirty="0">
                <a:effectLst/>
                <a:latin typeface="Comic Sans MS" panose="030F0702030302020204" pitchFamily="66" charset="0"/>
                <a:ea typeface="Aptos" panose="020B0004020202020204" pitchFamily="34" charset="0"/>
                <a:cs typeface="Arial" panose="020B0604020202020204" pitchFamily="34" charset="0"/>
              </a:rPr>
              <a:t> </a:t>
            </a:r>
            <a:endParaRPr lang="cy-GB" sz="1200" b="1" dirty="0">
              <a:latin typeface="Comic Sans MS" panose="030F0702030302020204" pitchFamily="66" charset="0"/>
            </a:endParaRPr>
          </a:p>
        </p:txBody>
      </p:sp>
      <p:sp>
        <p:nvSpPr>
          <p:cNvPr id="11" name="TextBox 10">
            <a:extLst>
              <a:ext uri="{FF2B5EF4-FFF2-40B4-BE49-F238E27FC236}">
                <a16:creationId xmlns:a16="http://schemas.microsoft.com/office/drawing/2014/main" id="{6C8494D0-A991-4129-D1B3-3862A7FABBCA}"/>
              </a:ext>
            </a:extLst>
          </p:cNvPr>
          <p:cNvSpPr txBox="1"/>
          <p:nvPr/>
        </p:nvSpPr>
        <p:spPr>
          <a:xfrm>
            <a:off x="483950" y="778031"/>
            <a:ext cx="3248217" cy="461665"/>
          </a:xfrm>
          <a:prstGeom prst="rect">
            <a:avLst/>
          </a:prstGeom>
          <a:noFill/>
        </p:spPr>
        <p:txBody>
          <a:bodyPr wrap="square" rtlCol="0">
            <a:spAutoFit/>
          </a:bodyPr>
          <a:lstStyle/>
          <a:p>
            <a:pPr algn="ctr"/>
            <a:r>
              <a:rPr lang="cy-GB" sz="2400" u="sng" dirty="0">
                <a:solidFill>
                  <a:srgbClr val="111111"/>
                </a:solidFill>
                <a:latin typeface="Comic Sans MS" panose="030F0702030302020204" pitchFamily="66" charset="0"/>
              </a:rPr>
              <a:t>Tasg Ysgrifennu</a:t>
            </a:r>
            <a:endParaRPr lang="cy-GB" sz="2400" u="sng" dirty="0">
              <a:latin typeface="Comic Sans MS" panose="030F0702030302020204" pitchFamily="66" charset="0"/>
            </a:endParaRPr>
          </a:p>
        </p:txBody>
      </p:sp>
    </p:spTree>
    <p:extLst>
      <p:ext uri="{BB962C8B-B14F-4D97-AF65-F5344CB8AC3E}">
        <p14:creationId xmlns:p14="http://schemas.microsoft.com/office/powerpoint/2010/main" val="41605065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9210075D-7678-A3DE-3587-87DCA131903A}"/>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777D5845-486D-928A-0038-9E1F0680D6BD}"/>
              </a:ext>
            </a:extLst>
          </p:cNvPr>
          <p:cNvSpPr/>
          <p:nvPr/>
        </p:nvSpPr>
        <p:spPr>
          <a:xfrm>
            <a:off x="0" y="0"/>
            <a:ext cx="2480310" cy="354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200" b="1" dirty="0">
                <a:latin typeface="Comic Sans MS" panose="030F0702030302020204" pitchFamily="66" charset="0"/>
                <a:ea typeface="Aptos" panose="020B0004020202020204" pitchFamily="34" charset="0"/>
                <a:cs typeface="Arial" panose="020B0604020202020204" pitchFamily="34" charset="0"/>
              </a:rPr>
              <a:t>Gwyddoniaeth a Thechnoleg</a:t>
            </a:r>
            <a:r>
              <a:rPr lang="cy-GB" sz="1200" b="1" dirty="0">
                <a:effectLst/>
                <a:latin typeface="Comic Sans MS" panose="030F0702030302020204" pitchFamily="66" charset="0"/>
                <a:ea typeface="Aptos" panose="020B0004020202020204" pitchFamily="34" charset="0"/>
                <a:cs typeface="Arial" panose="020B0604020202020204" pitchFamily="34" charset="0"/>
              </a:rPr>
              <a:t> </a:t>
            </a:r>
            <a:endParaRPr lang="cy-GB" sz="1200" b="1" dirty="0">
              <a:latin typeface="Comic Sans MS" panose="030F0702030302020204" pitchFamily="66" charset="0"/>
            </a:endParaRPr>
          </a:p>
        </p:txBody>
      </p:sp>
      <p:sp>
        <p:nvSpPr>
          <p:cNvPr id="11" name="TextBox 10">
            <a:extLst>
              <a:ext uri="{FF2B5EF4-FFF2-40B4-BE49-F238E27FC236}">
                <a16:creationId xmlns:a16="http://schemas.microsoft.com/office/drawing/2014/main" id="{AAC9CC56-190D-3154-C64B-3C0A04E08716}"/>
              </a:ext>
            </a:extLst>
          </p:cNvPr>
          <p:cNvSpPr txBox="1"/>
          <p:nvPr/>
        </p:nvSpPr>
        <p:spPr>
          <a:xfrm>
            <a:off x="4184024" y="0"/>
            <a:ext cx="4739842" cy="461665"/>
          </a:xfrm>
          <a:prstGeom prst="rect">
            <a:avLst/>
          </a:prstGeom>
          <a:noFill/>
        </p:spPr>
        <p:txBody>
          <a:bodyPr wrap="square" rtlCol="0">
            <a:spAutoFit/>
          </a:bodyPr>
          <a:lstStyle/>
          <a:p>
            <a:pPr algn="ctr"/>
            <a:r>
              <a:rPr lang="cy-GB" sz="2400" u="sng" dirty="0">
                <a:solidFill>
                  <a:srgbClr val="111111"/>
                </a:solidFill>
                <a:latin typeface="Comic Sans MS" panose="030F0702030302020204" pitchFamily="66" charset="0"/>
              </a:rPr>
              <a:t>Tasg Llafar: Gwella Gorseinon!</a:t>
            </a:r>
            <a:endParaRPr lang="cy-GB" sz="2400" u="sng" dirty="0">
              <a:latin typeface="Comic Sans MS" panose="030F0702030302020204" pitchFamily="66" charset="0"/>
            </a:endParaRPr>
          </a:p>
        </p:txBody>
      </p:sp>
      <p:sp>
        <p:nvSpPr>
          <p:cNvPr id="13" name="TextBox 12">
            <a:extLst>
              <a:ext uri="{FF2B5EF4-FFF2-40B4-BE49-F238E27FC236}">
                <a16:creationId xmlns:a16="http://schemas.microsoft.com/office/drawing/2014/main" id="{E416F127-7012-1730-F9A3-D3633F85E9CA}"/>
              </a:ext>
            </a:extLst>
          </p:cNvPr>
          <p:cNvSpPr txBox="1"/>
          <p:nvPr/>
        </p:nvSpPr>
        <p:spPr>
          <a:xfrm>
            <a:off x="370115" y="585042"/>
            <a:ext cx="11234056" cy="1754326"/>
          </a:xfrm>
          <a:prstGeom prst="rect">
            <a:avLst/>
          </a:prstGeom>
          <a:solidFill>
            <a:schemeClr val="bg1"/>
          </a:solidFill>
          <a:ln w="57150">
            <a:solidFill>
              <a:srgbClr val="0070C0"/>
            </a:solidFill>
          </a:ln>
        </p:spPr>
        <p:txBody>
          <a:bodyPr wrap="square" rtlCol="0">
            <a:spAutoFit/>
          </a:bodyPr>
          <a:lstStyle/>
          <a:p>
            <a:r>
              <a:rPr lang="cy-GB" sz="1800" b="1" kern="1200" dirty="0">
                <a:solidFill>
                  <a:srgbClr val="000000"/>
                </a:solidFill>
                <a:latin typeface="Comic Sans MS" panose="030F0702030302020204" pitchFamily="66" charset="0"/>
              </a:rPr>
              <a:t>Ar ddiwedd yr uned, bydd y dasg hon yn rhoi cyfle i’r plant i ddefnyddio patrwm newydd ac ailgylchu geirfa'r tasgau eraill, fel enwau siopau/lleoedd, ac arddodiaid. Bydd y plant yn cael eu gofyn, “Tasech chi’n ailgynllunio Gorseinon, beth fasech chi’n adeiladu?” Gwnân nhw fodelau sy’n dangos eu syniadau nhw, ond cyn iddyn nhw ddechrau, gwnaiff y Dosbarth restr o awgrymiadau fel bydd yr athro gallu gwneud mat geirfa. Bydd e’n edrych rhywbeth fel hwn. Gallai’r plant chwarae ‘Chwap’ i ymarfer yr eirfa newydd.</a:t>
            </a:r>
            <a:endParaRPr lang="en-GB" b="1" dirty="0">
              <a:latin typeface="Comic Sans MS" panose="030F0702030302020204" pitchFamily="66" charset="0"/>
            </a:endParaRPr>
          </a:p>
        </p:txBody>
      </p:sp>
      <p:pic>
        <p:nvPicPr>
          <p:cNvPr id="3" name="Picture 2">
            <a:extLst>
              <a:ext uri="{FF2B5EF4-FFF2-40B4-BE49-F238E27FC236}">
                <a16:creationId xmlns:a16="http://schemas.microsoft.com/office/drawing/2014/main" id="{BE984451-B309-AD2E-6A9C-93114DFF884D}"/>
              </a:ext>
            </a:extLst>
          </p:cNvPr>
          <p:cNvPicPr>
            <a:picLocks noChangeAspect="1"/>
          </p:cNvPicPr>
          <p:nvPr/>
        </p:nvPicPr>
        <p:blipFill>
          <a:blip r:embed="rId2"/>
          <a:stretch>
            <a:fillRect/>
          </a:stretch>
        </p:blipFill>
        <p:spPr>
          <a:xfrm>
            <a:off x="356257" y="2679854"/>
            <a:ext cx="11220198" cy="3677558"/>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451714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C686A9FB-66FC-6C3A-5311-33CD3D74C116}"/>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C92FA618-727D-0ACA-BC19-1CEDDB500E3C}"/>
              </a:ext>
            </a:extLst>
          </p:cNvPr>
          <p:cNvPicPr>
            <a:picLocks noChangeAspect="1"/>
          </p:cNvPicPr>
          <p:nvPr/>
        </p:nvPicPr>
        <p:blipFill>
          <a:blip r:embed="rId2"/>
          <a:srcRect t="682"/>
          <a:stretch/>
        </p:blipFill>
        <p:spPr>
          <a:xfrm>
            <a:off x="492069" y="513375"/>
            <a:ext cx="11041085" cy="3575075"/>
          </a:xfrm>
          <a:prstGeom prst="rect">
            <a:avLst/>
          </a:prstGeom>
        </p:spPr>
      </p:pic>
      <p:sp>
        <p:nvSpPr>
          <p:cNvPr id="8" name="Rectangle 7">
            <a:extLst>
              <a:ext uri="{FF2B5EF4-FFF2-40B4-BE49-F238E27FC236}">
                <a16:creationId xmlns:a16="http://schemas.microsoft.com/office/drawing/2014/main" id="{E2FF9DED-7E6E-7C09-8E7C-9D06EE611EE5}"/>
              </a:ext>
            </a:extLst>
          </p:cNvPr>
          <p:cNvSpPr/>
          <p:nvPr/>
        </p:nvSpPr>
        <p:spPr>
          <a:xfrm>
            <a:off x="0" y="0"/>
            <a:ext cx="2480310" cy="354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200" b="1" dirty="0">
                <a:latin typeface="Comic Sans MS" panose="030F0702030302020204" pitchFamily="66" charset="0"/>
                <a:ea typeface="Aptos" panose="020B0004020202020204" pitchFamily="34" charset="0"/>
                <a:cs typeface="Arial" panose="020B0604020202020204" pitchFamily="34" charset="0"/>
              </a:rPr>
              <a:t>Gwyddoniaeth a Thechnoleg</a:t>
            </a:r>
            <a:r>
              <a:rPr lang="cy-GB" sz="1200" b="1" dirty="0">
                <a:effectLst/>
                <a:latin typeface="Comic Sans MS" panose="030F0702030302020204" pitchFamily="66" charset="0"/>
                <a:ea typeface="Aptos" panose="020B0004020202020204" pitchFamily="34" charset="0"/>
                <a:cs typeface="Arial" panose="020B0604020202020204" pitchFamily="34" charset="0"/>
              </a:rPr>
              <a:t> </a:t>
            </a:r>
            <a:endParaRPr lang="cy-GB" sz="1200" b="1" dirty="0">
              <a:latin typeface="Comic Sans MS" panose="030F0702030302020204" pitchFamily="66" charset="0"/>
            </a:endParaRPr>
          </a:p>
        </p:txBody>
      </p:sp>
      <p:sp>
        <p:nvSpPr>
          <p:cNvPr id="9" name="TextBox 8">
            <a:extLst>
              <a:ext uri="{FF2B5EF4-FFF2-40B4-BE49-F238E27FC236}">
                <a16:creationId xmlns:a16="http://schemas.microsoft.com/office/drawing/2014/main" id="{1C1D9E30-06D7-B318-7A6D-11C839A4336F}"/>
              </a:ext>
            </a:extLst>
          </p:cNvPr>
          <p:cNvSpPr txBox="1"/>
          <p:nvPr/>
        </p:nvSpPr>
        <p:spPr>
          <a:xfrm>
            <a:off x="4184024" y="0"/>
            <a:ext cx="4739842" cy="461665"/>
          </a:xfrm>
          <a:prstGeom prst="rect">
            <a:avLst/>
          </a:prstGeom>
          <a:noFill/>
        </p:spPr>
        <p:txBody>
          <a:bodyPr wrap="square" rtlCol="0">
            <a:spAutoFit/>
          </a:bodyPr>
          <a:lstStyle/>
          <a:p>
            <a:pPr algn="ctr"/>
            <a:r>
              <a:rPr lang="cy-GB" sz="2400" u="sng" dirty="0">
                <a:solidFill>
                  <a:srgbClr val="111111"/>
                </a:solidFill>
                <a:latin typeface="Comic Sans MS" panose="030F0702030302020204" pitchFamily="66" charset="0"/>
              </a:rPr>
              <a:t>Tasg Llafar: </a:t>
            </a:r>
            <a:r>
              <a:rPr lang="cy-GB" sz="2400" u="sng">
                <a:solidFill>
                  <a:srgbClr val="111111"/>
                </a:solidFill>
                <a:latin typeface="Comic Sans MS" panose="030F0702030302020204" pitchFamily="66" charset="0"/>
              </a:rPr>
              <a:t>Mat Iaith</a:t>
            </a:r>
            <a:endParaRPr lang="cy-GB" sz="2400" u="sng" dirty="0">
              <a:latin typeface="Comic Sans MS" panose="030F0702030302020204" pitchFamily="66" charset="0"/>
            </a:endParaRPr>
          </a:p>
        </p:txBody>
      </p:sp>
      <p:pic>
        <p:nvPicPr>
          <p:cNvPr id="3" name="Picture 2">
            <a:extLst>
              <a:ext uri="{FF2B5EF4-FFF2-40B4-BE49-F238E27FC236}">
                <a16:creationId xmlns:a16="http://schemas.microsoft.com/office/drawing/2014/main" id="{2E7D3241-0379-A977-AC5C-459A12AE502C}"/>
              </a:ext>
            </a:extLst>
          </p:cNvPr>
          <p:cNvPicPr>
            <a:picLocks noChangeAspect="1"/>
          </p:cNvPicPr>
          <p:nvPr/>
        </p:nvPicPr>
        <p:blipFill>
          <a:blip r:embed="rId3"/>
          <a:stretch>
            <a:fillRect/>
          </a:stretch>
        </p:blipFill>
        <p:spPr>
          <a:xfrm>
            <a:off x="4754879" y="4195785"/>
            <a:ext cx="7277425" cy="2526781"/>
          </a:xfrm>
          <a:prstGeom prst="rect">
            <a:avLst/>
          </a:prstGeom>
        </p:spPr>
      </p:pic>
      <p:sp>
        <p:nvSpPr>
          <p:cNvPr id="4" name="Callout: Up Arrow 3">
            <a:extLst>
              <a:ext uri="{FF2B5EF4-FFF2-40B4-BE49-F238E27FC236}">
                <a16:creationId xmlns:a16="http://schemas.microsoft.com/office/drawing/2014/main" id="{F639D474-7FB7-4EF4-101F-BD8A2980D4AF}"/>
              </a:ext>
            </a:extLst>
          </p:cNvPr>
          <p:cNvSpPr/>
          <p:nvPr/>
        </p:nvSpPr>
        <p:spPr>
          <a:xfrm>
            <a:off x="159696" y="4088450"/>
            <a:ext cx="2171700" cy="2526780"/>
          </a:xfrm>
          <a:prstGeom prst="up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latin typeface="Comic Sans MS" panose="030F0702030302020204" pitchFamily="66" charset="0"/>
              </a:rPr>
              <a:t>Bydd</a:t>
            </a:r>
            <a:r>
              <a:rPr lang="en-GB" dirty="0">
                <a:latin typeface="Comic Sans MS" panose="030F0702030302020204" pitchFamily="66" charset="0"/>
              </a:rPr>
              <a:t> y plant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defnyddio’r</a:t>
            </a:r>
            <a:r>
              <a:rPr lang="en-GB" dirty="0">
                <a:latin typeface="Comic Sans MS" panose="030F0702030302020204" pitchFamily="66" charset="0"/>
              </a:rPr>
              <a:t> mat </a:t>
            </a:r>
            <a:r>
              <a:rPr lang="en-GB" dirty="0" err="1">
                <a:latin typeface="Comic Sans MS" panose="030F0702030302020204" pitchFamily="66" charset="0"/>
              </a:rPr>
              <a:t>iaith</a:t>
            </a:r>
            <a:r>
              <a:rPr lang="en-GB" dirty="0">
                <a:latin typeface="Comic Sans MS" panose="030F0702030302020204" pitchFamily="66" charset="0"/>
              </a:rPr>
              <a:t> pan </a:t>
            </a:r>
            <a:r>
              <a:rPr lang="en-GB" dirty="0" err="1">
                <a:latin typeface="Comic Sans MS" panose="030F0702030302020204" pitchFamily="66" charset="0"/>
              </a:rPr>
              <a:t>maen</a:t>
            </a:r>
            <a:r>
              <a:rPr lang="en-GB" dirty="0">
                <a:latin typeface="Comic Sans MS" panose="030F0702030302020204" pitchFamily="66" charset="0"/>
              </a:rPr>
              <a:t> </a:t>
            </a:r>
            <a:r>
              <a:rPr lang="en-GB" dirty="0" err="1">
                <a:latin typeface="Comic Sans MS" panose="030F0702030302020204" pitchFamily="66" charset="0"/>
              </a:rPr>
              <a:t>nhw’n</a:t>
            </a:r>
            <a:r>
              <a:rPr lang="en-GB" dirty="0">
                <a:latin typeface="Comic Sans MS" panose="030F0702030302020204" pitchFamily="66" charset="0"/>
              </a:rPr>
              <a:t> </a:t>
            </a:r>
            <a:r>
              <a:rPr lang="en-GB" dirty="0" err="1">
                <a:latin typeface="Comic Sans MS" panose="030F0702030302020204" pitchFamily="66" charset="0"/>
              </a:rPr>
              <a:t>creu</a:t>
            </a:r>
            <a:r>
              <a:rPr lang="en-GB" dirty="0">
                <a:latin typeface="Comic Sans MS" panose="030F0702030302020204" pitchFamily="66" charset="0"/>
              </a:rPr>
              <a:t> </a:t>
            </a:r>
            <a:r>
              <a:rPr lang="en-GB" dirty="0" err="1">
                <a:latin typeface="Comic Sans MS" panose="030F0702030302020204" pitchFamily="66" charset="0"/>
              </a:rPr>
              <a:t>eu</a:t>
            </a:r>
            <a:r>
              <a:rPr lang="en-GB" dirty="0">
                <a:latin typeface="Comic Sans MS" panose="030F0702030302020204" pitchFamily="66" charset="0"/>
              </a:rPr>
              <a:t> </a:t>
            </a:r>
            <a:r>
              <a:rPr lang="en-GB" dirty="0" err="1">
                <a:latin typeface="Comic Sans MS" panose="030F0702030302020204" pitchFamily="66" charset="0"/>
              </a:rPr>
              <a:t>modelau</a:t>
            </a:r>
            <a:r>
              <a:rPr lang="en-GB" dirty="0">
                <a:latin typeface="Comic Sans MS" panose="030F0702030302020204" pitchFamily="66" charset="0"/>
              </a:rPr>
              <a:t> </a:t>
            </a:r>
            <a:r>
              <a:rPr lang="en-GB" dirty="0" err="1">
                <a:latin typeface="Comic Sans MS" panose="030F0702030302020204" pitchFamily="66" charset="0"/>
              </a:rPr>
              <a:t>nhw</a:t>
            </a:r>
            <a:r>
              <a:rPr lang="en-GB" dirty="0">
                <a:latin typeface="Comic Sans MS" panose="030F0702030302020204" pitchFamily="66" charset="0"/>
              </a:rPr>
              <a:t>.</a:t>
            </a:r>
            <a:endParaRPr lang="cy-GB" dirty="0">
              <a:latin typeface="Comic Sans MS" panose="030F0702030302020204" pitchFamily="66" charset="0"/>
            </a:endParaRPr>
          </a:p>
        </p:txBody>
      </p:sp>
      <p:sp>
        <p:nvSpPr>
          <p:cNvPr id="6" name="Callout: Right Arrow 5">
            <a:extLst>
              <a:ext uri="{FF2B5EF4-FFF2-40B4-BE49-F238E27FC236}">
                <a16:creationId xmlns:a16="http://schemas.microsoft.com/office/drawing/2014/main" id="{34131061-AC1D-50C2-6CD3-9AE42D5BD441}"/>
              </a:ext>
            </a:extLst>
          </p:cNvPr>
          <p:cNvSpPr/>
          <p:nvPr/>
        </p:nvSpPr>
        <p:spPr>
          <a:xfrm>
            <a:off x="2731769" y="4247495"/>
            <a:ext cx="2023109" cy="2475071"/>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latin typeface="Comic Sans MS" panose="030F0702030302020204" pitchFamily="66" charset="0"/>
              </a:rPr>
              <a:t>Dyma</a:t>
            </a:r>
            <a:r>
              <a:rPr lang="en-GB" dirty="0">
                <a:latin typeface="Comic Sans MS" panose="030F0702030302020204" pitchFamily="66" charset="0"/>
              </a:rPr>
              <a:t> fat </a:t>
            </a:r>
            <a:r>
              <a:rPr lang="en-GB" dirty="0" err="1">
                <a:latin typeface="Comic Sans MS" panose="030F0702030302020204" pitchFamily="66" charset="0"/>
              </a:rPr>
              <a:t>mwy</a:t>
            </a:r>
            <a:r>
              <a:rPr lang="en-GB" dirty="0">
                <a:latin typeface="Comic Sans MS" panose="030F0702030302020204" pitchFamily="66" charset="0"/>
              </a:rPr>
              <a:t> </a:t>
            </a:r>
            <a:r>
              <a:rPr lang="en-GB" dirty="0" err="1">
                <a:latin typeface="Comic Sans MS" panose="030F0702030302020204" pitchFamily="66" charset="0"/>
              </a:rPr>
              <a:t>syml</a:t>
            </a:r>
            <a:r>
              <a:rPr lang="en-GB" dirty="0">
                <a:latin typeface="Comic Sans MS" panose="030F0702030302020204" pitchFamily="66" charset="0"/>
              </a:rPr>
              <a:t> </a:t>
            </a:r>
            <a:r>
              <a:rPr lang="en-GB" dirty="0" err="1">
                <a:latin typeface="Comic Sans MS" panose="030F0702030302020204" pitchFamily="66" charset="0"/>
              </a:rPr>
              <a:t>i’r</a:t>
            </a:r>
            <a:r>
              <a:rPr lang="en-GB" dirty="0">
                <a:latin typeface="Comic Sans MS" panose="030F0702030302020204" pitchFamily="66" charset="0"/>
              </a:rPr>
              <a:t> plant </a:t>
            </a:r>
            <a:r>
              <a:rPr lang="en-GB" dirty="0" err="1">
                <a:latin typeface="Comic Sans MS" panose="030F0702030302020204" pitchFamily="66" charset="0"/>
              </a:rPr>
              <a:t>sy’n</a:t>
            </a:r>
            <a:r>
              <a:rPr lang="en-GB" dirty="0">
                <a:latin typeface="Comic Sans MS" panose="030F0702030302020204" pitchFamily="66" charset="0"/>
              </a:rPr>
              <a:t> </a:t>
            </a:r>
            <a:r>
              <a:rPr lang="en-GB" dirty="0" err="1">
                <a:latin typeface="Comic Sans MS" panose="030F0702030302020204" pitchFamily="66" charset="0"/>
              </a:rPr>
              <a:t>llai</a:t>
            </a:r>
            <a:r>
              <a:rPr lang="en-GB" dirty="0">
                <a:latin typeface="Comic Sans MS" panose="030F0702030302020204" pitchFamily="66" charset="0"/>
              </a:rPr>
              <a:t> </a:t>
            </a:r>
            <a:r>
              <a:rPr lang="en-GB" dirty="0" err="1">
                <a:latin typeface="Comic Sans MS" panose="030F0702030302020204" pitchFamily="66" charset="0"/>
              </a:rPr>
              <a:t>hyderus</a:t>
            </a:r>
            <a:r>
              <a:rPr lang="en-GB" dirty="0">
                <a:latin typeface="Comic Sans MS" panose="030F0702030302020204" pitchFamily="66" charset="0"/>
              </a:rPr>
              <a:t>.</a:t>
            </a:r>
            <a:endParaRPr lang="cy-GB" dirty="0">
              <a:latin typeface="Comic Sans MS" panose="030F0702030302020204" pitchFamily="66" charset="0"/>
            </a:endParaRPr>
          </a:p>
        </p:txBody>
      </p:sp>
    </p:spTree>
    <p:extLst>
      <p:ext uri="{BB962C8B-B14F-4D97-AF65-F5344CB8AC3E}">
        <p14:creationId xmlns:p14="http://schemas.microsoft.com/office/powerpoint/2010/main" val="29981665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a:gsLst>
            <a:gs pos="94000">
              <a:srgbClr val="E4FEDA"/>
            </a:gs>
            <a:gs pos="61000">
              <a:srgbClr val="84F46A"/>
            </a:gs>
            <a:gs pos="42000">
              <a:schemeClr val="accent1">
                <a:lumMod val="45000"/>
                <a:lumOff val="55000"/>
              </a:schemeClr>
            </a:gs>
            <a:gs pos="5000">
              <a:srgbClr val="E5F3FF"/>
            </a:gs>
          </a:gsLst>
          <a:lin ang="5400000" scaled="1"/>
        </a:gradFill>
        <a:effectLst/>
      </p:bgPr>
    </p:bg>
    <p:spTree>
      <p:nvGrpSpPr>
        <p:cNvPr id="1" name="">
          <a:extLst>
            <a:ext uri="{FF2B5EF4-FFF2-40B4-BE49-F238E27FC236}">
              <a16:creationId xmlns:a16="http://schemas.microsoft.com/office/drawing/2014/main" id="{13628D50-0F08-BCD5-5963-F6528B799AB1}"/>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8E29ADE8-8C69-39F3-A43B-80791EE0BD9F}"/>
              </a:ext>
            </a:extLst>
          </p:cNvPr>
          <p:cNvSpPr/>
          <p:nvPr/>
        </p:nvSpPr>
        <p:spPr>
          <a:xfrm>
            <a:off x="0" y="0"/>
            <a:ext cx="2480310" cy="354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200" b="1" dirty="0">
                <a:latin typeface="Comic Sans MS" panose="030F0702030302020204" pitchFamily="66" charset="0"/>
                <a:ea typeface="Aptos" panose="020B0004020202020204" pitchFamily="34" charset="0"/>
                <a:cs typeface="Arial" panose="020B0604020202020204" pitchFamily="34" charset="0"/>
              </a:rPr>
              <a:t>Gwyddoniaeth a Thechnoleg</a:t>
            </a:r>
            <a:r>
              <a:rPr lang="cy-GB" sz="1200" b="1" dirty="0">
                <a:effectLst/>
                <a:latin typeface="Comic Sans MS" panose="030F0702030302020204" pitchFamily="66" charset="0"/>
                <a:ea typeface="Aptos" panose="020B0004020202020204" pitchFamily="34" charset="0"/>
                <a:cs typeface="Arial" panose="020B0604020202020204" pitchFamily="34" charset="0"/>
              </a:rPr>
              <a:t> </a:t>
            </a:r>
            <a:endParaRPr lang="cy-GB" sz="1200" b="1" dirty="0">
              <a:latin typeface="Comic Sans MS" panose="030F0702030302020204" pitchFamily="66" charset="0"/>
            </a:endParaRPr>
          </a:p>
        </p:txBody>
      </p:sp>
      <p:sp>
        <p:nvSpPr>
          <p:cNvPr id="3" name="TextBox 2">
            <a:extLst>
              <a:ext uri="{FF2B5EF4-FFF2-40B4-BE49-F238E27FC236}">
                <a16:creationId xmlns:a16="http://schemas.microsoft.com/office/drawing/2014/main" id="{5BEA7897-CF64-18E4-D72E-7F39871D3022}"/>
              </a:ext>
            </a:extLst>
          </p:cNvPr>
          <p:cNvSpPr txBox="1"/>
          <p:nvPr/>
        </p:nvSpPr>
        <p:spPr>
          <a:xfrm>
            <a:off x="4184024" y="0"/>
            <a:ext cx="4739842" cy="461665"/>
          </a:xfrm>
          <a:prstGeom prst="rect">
            <a:avLst/>
          </a:prstGeom>
          <a:noFill/>
        </p:spPr>
        <p:txBody>
          <a:bodyPr wrap="square" rtlCol="0">
            <a:spAutoFit/>
          </a:bodyPr>
          <a:lstStyle/>
          <a:p>
            <a:pPr algn="ctr"/>
            <a:r>
              <a:rPr lang="cy-GB" sz="2400" u="sng" dirty="0">
                <a:solidFill>
                  <a:srgbClr val="111111"/>
                </a:solidFill>
                <a:latin typeface="Comic Sans MS" panose="030F0702030302020204" pitchFamily="66" charset="0"/>
              </a:rPr>
              <a:t>Tasg Llafar: Gwella Gorseinon!</a:t>
            </a:r>
            <a:endParaRPr lang="cy-GB" sz="2400" u="sng" dirty="0">
              <a:latin typeface="Comic Sans MS" panose="030F0702030302020204" pitchFamily="66" charset="0"/>
            </a:endParaRPr>
          </a:p>
        </p:txBody>
      </p:sp>
      <p:sp>
        <p:nvSpPr>
          <p:cNvPr id="4" name="TextBox 3">
            <a:extLst>
              <a:ext uri="{FF2B5EF4-FFF2-40B4-BE49-F238E27FC236}">
                <a16:creationId xmlns:a16="http://schemas.microsoft.com/office/drawing/2014/main" id="{849B4949-CB75-D3AB-0069-5A73CA60863D}"/>
              </a:ext>
            </a:extLst>
          </p:cNvPr>
          <p:cNvSpPr txBox="1"/>
          <p:nvPr/>
        </p:nvSpPr>
        <p:spPr>
          <a:xfrm>
            <a:off x="260985" y="902970"/>
            <a:ext cx="11670030" cy="4401205"/>
          </a:xfrm>
          <a:prstGeom prst="rect">
            <a:avLst/>
          </a:prstGeom>
          <a:solidFill>
            <a:schemeClr val="bg1"/>
          </a:solidFill>
        </p:spPr>
        <p:txBody>
          <a:bodyPr wrap="square" rtlCol="0">
            <a:spAutoFit/>
          </a:bodyPr>
          <a:lstStyle/>
          <a:p>
            <a:r>
              <a:rPr lang="en-GB" sz="2000" dirty="0" err="1">
                <a:latin typeface="Comic Sans MS" panose="030F0702030302020204" pitchFamily="66" charset="0"/>
              </a:rPr>
              <a:t>Bydd</a:t>
            </a:r>
            <a:r>
              <a:rPr lang="en-GB" sz="2000" dirty="0">
                <a:latin typeface="Comic Sans MS" panose="030F0702030302020204" pitchFamily="66" charset="0"/>
              </a:rPr>
              <a:t> y plant </a:t>
            </a:r>
            <a:r>
              <a:rPr lang="en-GB" sz="2000" dirty="0" err="1">
                <a:latin typeface="Comic Sans MS" panose="030F0702030302020204" pitchFamily="66" charset="0"/>
              </a:rPr>
              <a:t>yn</a:t>
            </a:r>
            <a:r>
              <a:rPr lang="en-GB" sz="2000" dirty="0">
                <a:latin typeface="Comic Sans MS" panose="030F0702030302020204" pitchFamily="66" charset="0"/>
              </a:rPr>
              <a:t> </a:t>
            </a:r>
            <a:r>
              <a:rPr lang="en-GB" sz="2000" dirty="0" err="1">
                <a:latin typeface="Comic Sans MS" panose="030F0702030302020204" pitchFamily="66" charset="0"/>
              </a:rPr>
              <a:t>brysur</a:t>
            </a:r>
            <a:r>
              <a:rPr lang="en-GB" sz="2000" dirty="0">
                <a:latin typeface="Comic Sans MS" panose="030F0702030302020204" pitchFamily="66" charset="0"/>
              </a:rPr>
              <a:t> am </a:t>
            </a:r>
            <a:r>
              <a:rPr lang="en-GB" sz="2000" dirty="0" err="1">
                <a:latin typeface="Comic Sans MS" panose="030F0702030302020204" pitchFamily="66" charset="0"/>
              </a:rPr>
              <a:t>amser</a:t>
            </a:r>
            <a:r>
              <a:rPr lang="en-GB" sz="2000" dirty="0">
                <a:latin typeface="Comic Sans MS" panose="030F0702030302020204" pitchFamily="66" charset="0"/>
              </a:rPr>
              <a:t> hir </a:t>
            </a:r>
            <a:r>
              <a:rPr lang="en-GB" sz="2000" dirty="0" err="1">
                <a:latin typeface="Comic Sans MS" panose="030F0702030302020204" pitchFamily="66" charset="0"/>
              </a:rPr>
              <a:t>yn</a:t>
            </a:r>
            <a:r>
              <a:rPr lang="en-GB" sz="2000" dirty="0">
                <a:latin typeface="Comic Sans MS" panose="030F0702030302020204" pitchFamily="66" charset="0"/>
              </a:rPr>
              <a:t> </a:t>
            </a:r>
            <a:r>
              <a:rPr lang="en-GB" sz="2000" dirty="0" err="1">
                <a:latin typeface="Comic Sans MS" panose="030F0702030302020204" pitchFamily="66" charset="0"/>
              </a:rPr>
              <a:t>gwneud</a:t>
            </a:r>
            <a:r>
              <a:rPr lang="en-GB" sz="2000" dirty="0">
                <a:latin typeface="Comic Sans MS" panose="030F0702030302020204" pitchFamily="66" charset="0"/>
              </a:rPr>
              <a:t> </a:t>
            </a:r>
            <a:r>
              <a:rPr lang="en-GB" sz="2000" dirty="0" err="1">
                <a:latin typeface="Comic Sans MS" panose="030F0702030302020204" pitchFamily="66" charset="0"/>
              </a:rPr>
              <a:t>modelau</a:t>
            </a:r>
            <a:r>
              <a:rPr lang="en-GB" sz="2000" dirty="0">
                <a:latin typeface="Comic Sans MS" panose="030F0702030302020204" pitchFamily="66" charset="0"/>
              </a:rPr>
              <a:t>, felly </a:t>
            </a:r>
            <a:r>
              <a:rPr lang="en-GB" sz="2000" dirty="0" err="1">
                <a:latin typeface="Comic Sans MS" panose="030F0702030302020204" pitchFamily="66" charset="0"/>
              </a:rPr>
              <a:t>bydd</a:t>
            </a:r>
            <a:r>
              <a:rPr lang="en-GB" sz="2000" dirty="0">
                <a:latin typeface="Comic Sans MS" panose="030F0702030302020204" pitchFamily="66" charset="0"/>
              </a:rPr>
              <a:t> </a:t>
            </a:r>
            <a:r>
              <a:rPr lang="en-GB" sz="2000" dirty="0" err="1">
                <a:latin typeface="Comic Sans MS" panose="030F0702030302020204" pitchFamily="66" charset="0"/>
              </a:rPr>
              <a:t>digon</a:t>
            </a:r>
            <a:r>
              <a:rPr lang="en-GB" sz="2000" dirty="0">
                <a:latin typeface="Comic Sans MS" panose="030F0702030302020204" pitchFamily="66" charset="0"/>
              </a:rPr>
              <a:t> o </a:t>
            </a:r>
            <a:r>
              <a:rPr lang="en-GB" sz="2000" dirty="0" err="1">
                <a:latin typeface="Comic Sans MS" panose="030F0702030302020204" pitchFamily="66" charset="0"/>
              </a:rPr>
              <a:t>gyfleoedd</a:t>
            </a:r>
            <a:r>
              <a:rPr lang="en-GB" sz="2000" dirty="0">
                <a:latin typeface="Comic Sans MS" panose="030F0702030302020204" pitchFamily="66" charset="0"/>
              </a:rPr>
              <a:t> </a:t>
            </a:r>
            <a:r>
              <a:rPr lang="en-GB" sz="2000" dirty="0" err="1">
                <a:latin typeface="Comic Sans MS" panose="030F0702030302020204" pitchFamily="66" charset="0"/>
              </a:rPr>
              <a:t>gyda’r</a:t>
            </a:r>
            <a:r>
              <a:rPr lang="en-GB" sz="2000" dirty="0">
                <a:latin typeface="Comic Sans MS" panose="030F0702030302020204" pitchFamily="66" charset="0"/>
              </a:rPr>
              <a:t> </a:t>
            </a:r>
            <a:r>
              <a:rPr lang="en-GB" sz="2000" dirty="0" err="1">
                <a:latin typeface="Comic Sans MS" panose="030F0702030302020204" pitchFamily="66" charset="0"/>
              </a:rPr>
              <a:t>athro</a:t>
            </a:r>
            <a:r>
              <a:rPr lang="en-GB" sz="2000" dirty="0">
                <a:latin typeface="Comic Sans MS" panose="030F0702030302020204" pitchFamily="66" charset="0"/>
              </a:rPr>
              <a:t> </a:t>
            </a:r>
            <a:r>
              <a:rPr lang="en-GB" sz="2000" dirty="0" err="1">
                <a:latin typeface="Comic Sans MS" panose="030F0702030302020204" pitchFamily="66" charset="0"/>
              </a:rPr>
              <a:t>i</a:t>
            </a:r>
            <a:r>
              <a:rPr lang="en-GB" sz="2000" dirty="0">
                <a:latin typeface="Comic Sans MS" panose="030F0702030302020204" pitchFamily="66" charset="0"/>
              </a:rPr>
              <a:t> </a:t>
            </a:r>
            <a:r>
              <a:rPr lang="en-GB" sz="2000" dirty="0" err="1">
                <a:latin typeface="Comic Sans MS" panose="030F0702030302020204" pitchFamily="66" charset="0"/>
              </a:rPr>
              <a:t>ymweld</a:t>
            </a:r>
            <a:r>
              <a:rPr lang="en-GB" sz="2000" dirty="0">
                <a:latin typeface="Comic Sans MS" panose="030F0702030302020204" pitchFamily="66" charset="0"/>
              </a:rPr>
              <a:t> â </a:t>
            </a:r>
            <a:r>
              <a:rPr lang="en-GB" sz="2000" dirty="0" err="1">
                <a:latin typeface="Comic Sans MS" panose="030F0702030302020204" pitchFamily="66" charset="0"/>
              </a:rPr>
              <a:t>phob</a:t>
            </a:r>
            <a:r>
              <a:rPr lang="en-GB" sz="2000" dirty="0">
                <a:latin typeface="Comic Sans MS" panose="030F0702030302020204" pitchFamily="66" charset="0"/>
              </a:rPr>
              <a:t> </a:t>
            </a:r>
            <a:r>
              <a:rPr lang="en-GB" sz="2000" dirty="0" err="1">
                <a:latin typeface="Comic Sans MS" panose="030F0702030302020204" pitchFamily="66" charset="0"/>
              </a:rPr>
              <a:t>plentyn</a:t>
            </a:r>
            <a:r>
              <a:rPr lang="en-GB" sz="2000" dirty="0">
                <a:latin typeface="Comic Sans MS" panose="030F0702030302020204" pitchFamily="66" charset="0"/>
              </a:rPr>
              <a:t>, </a:t>
            </a:r>
            <a:r>
              <a:rPr lang="en-GB" sz="2000" dirty="0" err="1">
                <a:latin typeface="Comic Sans MS" panose="030F0702030302020204" pitchFamily="66" charset="0"/>
              </a:rPr>
              <a:t>mwy</a:t>
            </a:r>
            <a:r>
              <a:rPr lang="en-GB" sz="2000" dirty="0">
                <a:latin typeface="Comic Sans MS" panose="030F0702030302020204" pitchFamily="66" charset="0"/>
              </a:rPr>
              <a:t> nag </a:t>
            </a:r>
            <a:r>
              <a:rPr lang="en-GB" sz="2000" dirty="0" err="1">
                <a:latin typeface="Comic Sans MS" panose="030F0702030302020204" pitchFamily="66" charset="0"/>
              </a:rPr>
              <a:t>unwaith</a:t>
            </a:r>
            <a:r>
              <a:rPr lang="en-GB" sz="2000" dirty="0">
                <a:latin typeface="Comic Sans MS" panose="030F0702030302020204" pitchFamily="66" charset="0"/>
              </a:rPr>
              <a:t>, er </a:t>
            </a:r>
            <a:r>
              <a:rPr lang="en-GB" sz="2000" dirty="0" err="1">
                <a:latin typeface="Comic Sans MS" panose="030F0702030302020204" pitchFamily="66" charset="0"/>
              </a:rPr>
              <a:t>mwyn</a:t>
            </a:r>
            <a:r>
              <a:rPr lang="en-GB" sz="2000" dirty="0">
                <a:latin typeface="Comic Sans MS" panose="030F0702030302020204" pitchFamily="66" charset="0"/>
              </a:rPr>
              <a:t> </a:t>
            </a:r>
            <a:r>
              <a:rPr lang="en-GB" sz="2000" dirty="0" err="1">
                <a:latin typeface="Comic Sans MS" panose="030F0702030302020204" pitchFamily="66" charset="0"/>
              </a:rPr>
              <a:t>gofyn</a:t>
            </a:r>
            <a:r>
              <a:rPr lang="en-GB" sz="2000" dirty="0">
                <a:latin typeface="Comic Sans MS" panose="030F0702030302020204" pitchFamily="66" charset="0"/>
              </a:rPr>
              <a:t> </a:t>
            </a:r>
            <a:r>
              <a:rPr lang="en-GB" sz="2000" dirty="0" err="1">
                <a:latin typeface="Comic Sans MS" panose="030F0702030302020204" pitchFamily="66" charset="0"/>
              </a:rPr>
              <a:t>cwestiynau</a:t>
            </a:r>
            <a:r>
              <a:rPr lang="en-GB" sz="2000" dirty="0">
                <a:latin typeface="Comic Sans MS" panose="030F0702030302020204" pitchFamily="66" charset="0"/>
              </a:rPr>
              <a:t> am </a:t>
            </a:r>
            <a:r>
              <a:rPr lang="en-GB" sz="2000" dirty="0" err="1">
                <a:latin typeface="Comic Sans MS" panose="030F0702030302020204" pitchFamily="66" charset="0"/>
              </a:rPr>
              <a:t>eu</a:t>
            </a:r>
            <a:r>
              <a:rPr lang="en-GB" sz="2000" dirty="0">
                <a:latin typeface="Comic Sans MS" panose="030F0702030302020204" pitchFamily="66" charset="0"/>
              </a:rPr>
              <a:t> </a:t>
            </a:r>
            <a:r>
              <a:rPr lang="en-GB" sz="2000" dirty="0" err="1">
                <a:latin typeface="Comic Sans MS" panose="030F0702030302020204" pitchFamily="66" charset="0"/>
              </a:rPr>
              <a:t>gwaith</a:t>
            </a:r>
            <a:r>
              <a:rPr lang="en-GB" sz="2000" dirty="0">
                <a:latin typeface="Comic Sans MS" panose="030F0702030302020204" pitchFamily="66" charset="0"/>
              </a:rPr>
              <a:t> </a:t>
            </a:r>
            <a:r>
              <a:rPr lang="en-GB" sz="2000" dirty="0" err="1">
                <a:latin typeface="Comic Sans MS" panose="030F0702030302020204" pitchFamily="66" charset="0"/>
              </a:rPr>
              <a:t>nhw</a:t>
            </a:r>
            <a:r>
              <a:rPr lang="en-GB" sz="2000" dirty="0">
                <a:latin typeface="Comic Sans MS" panose="030F0702030302020204" pitchFamily="66" charset="0"/>
              </a:rPr>
              <a:t> </a:t>
            </a:r>
            <a:r>
              <a:rPr lang="en-GB" sz="2000" dirty="0" err="1">
                <a:latin typeface="Comic Sans MS" panose="030F0702030302020204" pitchFamily="66" charset="0"/>
              </a:rPr>
              <a:t>fel</a:t>
            </a:r>
            <a:r>
              <a:rPr lang="en-GB" sz="2000" dirty="0">
                <a:latin typeface="Comic Sans MS" panose="030F0702030302020204" pitchFamily="66" charset="0"/>
              </a:rPr>
              <a:t> </a:t>
            </a:r>
            <a:r>
              <a:rPr lang="en-GB" sz="2000" dirty="0" err="1">
                <a:latin typeface="Comic Sans MS" panose="030F0702030302020204" pitchFamily="66" charset="0"/>
              </a:rPr>
              <a:t>eu</a:t>
            </a:r>
            <a:r>
              <a:rPr lang="en-GB" sz="2000" dirty="0">
                <a:latin typeface="Comic Sans MS" panose="030F0702030302020204" pitchFamily="66" charset="0"/>
              </a:rPr>
              <a:t> bod </a:t>
            </a:r>
            <a:r>
              <a:rPr lang="en-GB" sz="2000" dirty="0" err="1">
                <a:latin typeface="Comic Sans MS" panose="030F0702030302020204" pitchFamily="66" charset="0"/>
              </a:rPr>
              <a:t>nhw’n</a:t>
            </a:r>
            <a:r>
              <a:rPr lang="en-GB" sz="2000" dirty="0">
                <a:latin typeface="Comic Sans MS" panose="030F0702030302020204" pitchFamily="66" charset="0"/>
              </a:rPr>
              <a:t> </a:t>
            </a:r>
            <a:r>
              <a:rPr lang="en-GB" sz="2000" dirty="0" err="1">
                <a:latin typeface="Comic Sans MS" panose="030F0702030302020204" pitchFamily="66" charset="0"/>
              </a:rPr>
              <a:t>defnyddio’r</a:t>
            </a:r>
            <a:r>
              <a:rPr lang="en-GB" sz="2000" dirty="0">
                <a:latin typeface="Comic Sans MS" panose="030F0702030302020204" pitchFamily="66" charset="0"/>
              </a:rPr>
              <a:t> </a:t>
            </a:r>
            <a:r>
              <a:rPr lang="en-GB" sz="2000" dirty="0" err="1">
                <a:latin typeface="Comic Sans MS" panose="030F0702030302020204" pitchFamily="66" charset="0"/>
              </a:rPr>
              <a:t>patrymau</a:t>
            </a:r>
            <a:r>
              <a:rPr lang="en-GB" sz="2000" dirty="0">
                <a:latin typeface="Comic Sans MS" panose="030F0702030302020204" pitchFamily="66" charset="0"/>
              </a:rPr>
              <a:t> </a:t>
            </a:r>
            <a:r>
              <a:rPr lang="en-GB" sz="2000" dirty="0" err="1">
                <a:latin typeface="Comic Sans MS" panose="030F0702030302020204" pitchFamily="66" charset="0"/>
              </a:rPr>
              <a:t>sy</a:t>
            </a:r>
            <a:r>
              <a:rPr lang="en-GB" sz="2000" dirty="0">
                <a:latin typeface="Comic Sans MS" panose="030F0702030302020204" pitchFamily="66" charset="0"/>
              </a:rPr>
              <a:t> </a:t>
            </a:r>
            <a:r>
              <a:rPr lang="en-GB" sz="2000" dirty="0" err="1">
                <a:latin typeface="Comic Sans MS" panose="030F0702030302020204" pitchFamily="66" charset="0"/>
              </a:rPr>
              <a:t>ar</a:t>
            </a:r>
            <a:r>
              <a:rPr lang="en-GB" sz="2000" dirty="0">
                <a:latin typeface="Comic Sans MS" panose="030F0702030302020204" pitchFamily="66" charset="0"/>
              </a:rPr>
              <a:t> y mat </a:t>
            </a:r>
            <a:r>
              <a:rPr lang="en-GB" sz="2000" dirty="0" err="1">
                <a:latin typeface="Comic Sans MS" panose="030F0702030302020204" pitchFamily="66" charset="0"/>
              </a:rPr>
              <a:t>iaith</a:t>
            </a:r>
            <a:r>
              <a:rPr lang="en-GB" sz="2000" dirty="0">
                <a:latin typeface="Comic Sans MS" panose="030F0702030302020204" pitchFamily="66" charset="0"/>
              </a:rPr>
              <a:t>. </a:t>
            </a:r>
            <a:r>
              <a:rPr lang="en-GB" sz="2000" dirty="0" err="1">
                <a:latin typeface="Comic Sans MS" panose="030F0702030302020204" pitchFamily="66" charset="0"/>
              </a:rPr>
              <a:t>Dylai’r</a:t>
            </a:r>
            <a:r>
              <a:rPr lang="en-GB" sz="2000" dirty="0">
                <a:latin typeface="Comic Sans MS" panose="030F0702030302020204" pitchFamily="66" charset="0"/>
              </a:rPr>
              <a:t> </a:t>
            </a:r>
            <a:r>
              <a:rPr lang="en-GB" sz="2000" dirty="0" err="1">
                <a:latin typeface="Comic Sans MS" panose="030F0702030302020204" pitchFamily="66" charset="0"/>
              </a:rPr>
              <a:t>athro</a:t>
            </a:r>
            <a:r>
              <a:rPr lang="en-GB" sz="2000" dirty="0">
                <a:latin typeface="Comic Sans MS" panose="030F0702030302020204" pitchFamily="66" charset="0"/>
              </a:rPr>
              <a:t> </a:t>
            </a:r>
            <a:r>
              <a:rPr lang="en-GB" sz="2000" dirty="0" err="1">
                <a:latin typeface="Comic Sans MS" panose="030F0702030302020204" pitchFamily="66" charset="0"/>
              </a:rPr>
              <a:t>gywiro</a:t>
            </a:r>
            <a:r>
              <a:rPr lang="en-GB" sz="2000" dirty="0">
                <a:latin typeface="Comic Sans MS" panose="030F0702030302020204" pitchFamily="66" charset="0"/>
              </a:rPr>
              <a:t> </a:t>
            </a:r>
            <a:r>
              <a:rPr lang="en-GB" sz="2000" dirty="0" err="1">
                <a:latin typeface="Comic Sans MS" panose="030F0702030302020204" pitchFamily="66" charset="0"/>
              </a:rPr>
              <a:t>camgymeriadau</a:t>
            </a:r>
            <a:r>
              <a:rPr lang="en-GB" sz="2000" dirty="0">
                <a:latin typeface="Comic Sans MS" panose="030F0702030302020204" pitchFamily="66" charset="0"/>
              </a:rPr>
              <a:t>, a </a:t>
            </a:r>
            <a:r>
              <a:rPr lang="en-GB" sz="2000" dirty="0" err="1">
                <a:latin typeface="Comic Sans MS" panose="030F0702030302020204" pitchFamily="66" charset="0"/>
              </a:rPr>
              <a:t>bydd</a:t>
            </a:r>
            <a:r>
              <a:rPr lang="en-GB" sz="2000" dirty="0">
                <a:latin typeface="Comic Sans MS" panose="030F0702030302020204" pitchFamily="66" charset="0"/>
              </a:rPr>
              <a:t> e’n </a:t>
            </a:r>
            <a:r>
              <a:rPr lang="en-GB" sz="2000" dirty="0" err="1">
                <a:latin typeface="Comic Sans MS" panose="030F0702030302020204" pitchFamily="66" charset="0"/>
              </a:rPr>
              <a:t>gallu</a:t>
            </a:r>
            <a:r>
              <a:rPr lang="en-GB" sz="2000" dirty="0">
                <a:latin typeface="Comic Sans MS" panose="030F0702030302020204" pitchFamily="66" charset="0"/>
              </a:rPr>
              <a:t> </a:t>
            </a:r>
            <a:r>
              <a:rPr lang="en-GB" sz="2000" dirty="0" err="1">
                <a:latin typeface="Comic Sans MS" panose="030F0702030302020204" pitchFamily="66" charset="0"/>
              </a:rPr>
              <a:t>modelu</a:t>
            </a:r>
            <a:r>
              <a:rPr lang="en-GB" sz="2000" dirty="0">
                <a:latin typeface="Comic Sans MS" panose="030F0702030302020204" pitchFamily="66" charset="0"/>
              </a:rPr>
              <a:t> </a:t>
            </a:r>
            <a:r>
              <a:rPr lang="en-GB" sz="2000" dirty="0" err="1">
                <a:latin typeface="Comic Sans MS" panose="030F0702030302020204" pitchFamily="66" charset="0"/>
              </a:rPr>
              <a:t>sut</a:t>
            </a:r>
            <a:r>
              <a:rPr lang="en-GB" sz="2000" dirty="0">
                <a:latin typeface="Comic Sans MS" panose="030F0702030302020204" pitchFamily="66" charset="0"/>
              </a:rPr>
              <a:t> </a:t>
            </a:r>
            <a:r>
              <a:rPr lang="en-GB" sz="2000" dirty="0" err="1">
                <a:latin typeface="Comic Sans MS" panose="030F0702030302020204" pitchFamily="66" charset="0"/>
              </a:rPr>
              <a:t>i</a:t>
            </a:r>
            <a:r>
              <a:rPr lang="en-GB" sz="2000" dirty="0">
                <a:latin typeface="Comic Sans MS" panose="030F0702030302020204" pitchFamily="66" charset="0"/>
              </a:rPr>
              <a:t> </a:t>
            </a:r>
            <a:r>
              <a:rPr lang="en-GB" sz="2000" dirty="0" err="1">
                <a:latin typeface="Comic Sans MS" panose="030F0702030302020204" pitchFamily="66" charset="0"/>
              </a:rPr>
              <a:t>ynganu’r</a:t>
            </a:r>
            <a:r>
              <a:rPr lang="en-GB" sz="2000" dirty="0">
                <a:latin typeface="Comic Sans MS" panose="030F0702030302020204" pitchFamily="66" charset="0"/>
              </a:rPr>
              <a:t> </a:t>
            </a:r>
            <a:r>
              <a:rPr lang="en-GB" sz="2000" dirty="0" err="1">
                <a:latin typeface="Comic Sans MS" panose="030F0702030302020204" pitchFamily="66" charset="0"/>
              </a:rPr>
              <a:t>eirfa’n</a:t>
            </a:r>
            <a:r>
              <a:rPr lang="en-GB" sz="2000" dirty="0">
                <a:latin typeface="Comic Sans MS" panose="030F0702030302020204" pitchFamily="66" charset="0"/>
              </a:rPr>
              <a:t> </a:t>
            </a:r>
            <a:r>
              <a:rPr lang="en-GB" sz="2000" dirty="0" err="1">
                <a:latin typeface="Comic Sans MS" panose="030F0702030302020204" pitchFamily="66" charset="0"/>
              </a:rPr>
              <a:t>gywir</a:t>
            </a:r>
            <a:r>
              <a:rPr lang="en-GB" sz="2000" dirty="0">
                <a:latin typeface="Comic Sans MS" panose="030F0702030302020204" pitchFamily="66" charset="0"/>
              </a:rPr>
              <a:t>. </a:t>
            </a:r>
            <a:r>
              <a:rPr lang="en-GB" sz="2000" dirty="0" err="1">
                <a:latin typeface="Comic Sans MS" panose="030F0702030302020204" pitchFamily="66" charset="0"/>
              </a:rPr>
              <a:t>Gobeithio</a:t>
            </a:r>
            <a:r>
              <a:rPr lang="en-GB" sz="2000" dirty="0">
                <a:latin typeface="Comic Sans MS" panose="030F0702030302020204" pitchFamily="66" charset="0"/>
              </a:rPr>
              <a:t> </a:t>
            </a:r>
            <a:r>
              <a:rPr lang="en-GB" sz="2000" dirty="0" err="1">
                <a:latin typeface="Comic Sans MS" panose="030F0702030302020204" pitchFamily="66" charset="0"/>
              </a:rPr>
              <a:t>bydd</a:t>
            </a:r>
            <a:r>
              <a:rPr lang="en-GB" sz="2000" dirty="0">
                <a:latin typeface="Comic Sans MS" panose="030F0702030302020204" pitchFamily="66" charset="0"/>
              </a:rPr>
              <a:t> y </a:t>
            </a:r>
            <a:r>
              <a:rPr lang="en-GB" sz="2000" dirty="0" err="1">
                <a:latin typeface="Comic Sans MS" panose="030F0702030302020204" pitchFamily="66" charset="0"/>
              </a:rPr>
              <a:t>dasg</a:t>
            </a:r>
            <a:r>
              <a:rPr lang="en-GB" sz="2000" dirty="0">
                <a:latin typeface="Comic Sans MS" panose="030F0702030302020204" pitchFamily="66" charset="0"/>
              </a:rPr>
              <a:t> </a:t>
            </a:r>
            <a:r>
              <a:rPr lang="en-GB" sz="2000" dirty="0" err="1">
                <a:latin typeface="Comic Sans MS" panose="030F0702030302020204" pitchFamily="66" charset="0"/>
              </a:rPr>
              <a:t>yn</a:t>
            </a:r>
            <a:r>
              <a:rPr lang="en-GB" sz="2000" dirty="0">
                <a:latin typeface="Comic Sans MS" panose="030F0702030302020204" pitchFamily="66" charset="0"/>
              </a:rPr>
              <a:t> </a:t>
            </a:r>
            <a:r>
              <a:rPr lang="en-GB" sz="2000" dirty="0" err="1">
                <a:latin typeface="Comic Sans MS" panose="030F0702030302020204" pitchFamily="66" charset="0"/>
              </a:rPr>
              <a:t>annog</a:t>
            </a:r>
            <a:r>
              <a:rPr lang="en-GB" sz="2000" dirty="0">
                <a:latin typeface="Comic Sans MS" panose="030F0702030302020204" pitchFamily="66" charset="0"/>
              </a:rPr>
              <a:t> </a:t>
            </a:r>
            <a:r>
              <a:rPr lang="en-GB" sz="2000" dirty="0" err="1">
                <a:latin typeface="Comic Sans MS" panose="030F0702030302020204" pitchFamily="66" charset="0"/>
              </a:rPr>
              <a:t>iddyn</a:t>
            </a:r>
            <a:r>
              <a:rPr lang="en-GB" sz="2000" dirty="0">
                <a:latin typeface="Comic Sans MS" panose="030F0702030302020204" pitchFamily="66" charset="0"/>
              </a:rPr>
              <a:t> </a:t>
            </a:r>
            <a:r>
              <a:rPr lang="en-GB" sz="2000" dirty="0" err="1">
                <a:latin typeface="Comic Sans MS" panose="030F0702030302020204" pitchFamily="66" charset="0"/>
              </a:rPr>
              <a:t>nhw</a:t>
            </a:r>
            <a:r>
              <a:rPr lang="en-GB" sz="2000" dirty="0">
                <a:latin typeface="Comic Sans MS" panose="030F0702030302020204" pitchFamily="66" charset="0"/>
              </a:rPr>
              <a:t> </a:t>
            </a:r>
            <a:r>
              <a:rPr lang="en-GB" sz="2000" dirty="0" err="1">
                <a:latin typeface="Comic Sans MS" panose="030F0702030302020204" pitchFamily="66" charset="0"/>
              </a:rPr>
              <a:t>ailadrodd</a:t>
            </a:r>
            <a:r>
              <a:rPr lang="en-GB" sz="2000" dirty="0">
                <a:latin typeface="Comic Sans MS" panose="030F0702030302020204" pitchFamily="66" charset="0"/>
              </a:rPr>
              <a:t> </a:t>
            </a:r>
            <a:r>
              <a:rPr lang="en-GB" sz="2000" dirty="0" err="1">
                <a:latin typeface="Comic Sans MS" panose="030F0702030302020204" pitchFamily="66" charset="0"/>
              </a:rPr>
              <a:t>ymadroddion</a:t>
            </a:r>
            <a:r>
              <a:rPr lang="en-GB" sz="2000" dirty="0">
                <a:latin typeface="Comic Sans MS" panose="030F0702030302020204" pitchFamily="66" charset="0"/>
              </a:rPr>
              <a:t> </a:t>
            </a:r>
            <a:r>
              <a:rPr lang="en-GB" sz="2000" dirty="0" err="1">
                <a:latin typeface="Comic Sans MS" panose="030F0702030302020204" pitchFamily="66" charset="0"/>
              </a:rPr>
              <a:t>cymaint</a:t>
            </a:r>
            <a:r>
              <a:rPr lang="en-GB" sz="2000" dirty="0">
                <a:latin typeface="Comic Sans MS" panose="030F0702030302020204" pitchFamily="66" charset="0"/>
              </a:rPr>
              <a:t> â </a:t>
            </a:r>
            <a:r>
              <a:rPr lang="en-GB" sz="2000" dirty="0" err="1">
                <a:latin typeface="Comic Sans MS" panose="030F0702030302020204" pitchFamily="66" charset="0"/>
              </a:rPr>
              <a:t>gêm</a:t>
            </a:r>
            <a:r>
              <a:rPr lang="en-GB" sz="2000" dirty="0">
                <a:latin typeface="Comic Sans MS" panose="030F0702030302020204" pitchFamily="66" charset="0"/>
              </a:rPr>
              <a:t> drilio.</a:t>
            </a:r>
          </a:p>
          <a:p>
            <a:endParaRPr lang="en-GB" sz="2000" dirty="0">
              <a:latin typeface="Comic Sans MS" panose="030F0702030302020204" pitchFamily="66" charset="0"/>
            </a:endParaRPr>
          </a:p>
          <a:p>
            <a:r>
              <a:rPr lang="cy-GB" sz="2000" kern="1200" dirty="0">
                <a:solidFill>
                  <a:srgbClr val="000000"/>
                </a:solidFill>
                <a:latin typeface="Comic Sans MS" panose="030F0702030302020204" pitchFamily="66" charset="0"/>
              </a:rPr>
              <a:t>Wedyn, ar ôl i’r modelau gael eu gorffen, bydd y plant yn paratoi ar gyfer cyflwyno eu creadigaethau i bobl eraill (tasai cynghorwyr lleol a llywodraethwyr yr ysgol yn fodlon dod i’r ysgol, </a:t>
            </a:r>
            <a:r>
              <a:rPr lang="cy-GB" sz="2000" kern="1200" dirty="0" err="1">
                <a:solidFill>
                  <a:srgbClr val="000000"/>
                </a:solidFill>
                <a:latin typeface="Comic Sans MS" panose="030F0702030302020204" pitchFamily="66" charset="0"/>
              </a:rPr>
              <a:t>gallen</a:t>
            </a:r>
            <a:r>
              <a:rPr lang="cy-GB" sz="2000" kern="1200" dirty="0">
                <a:solidFill>
                  <a:srgbClr val="000000"/>
                </a:solidFill>
                <a:latin typeface="Comic Sans MS" panose="030F0702030302020204" pitchFamily="66" charset="0"/>
              </a:rPr>
              <a:t> nhw fod panel o arbenigwyr sy’n gwrando ar y plant.) Dyma’r cyfle i’r plant ddefnyddio llawer o batrymau’r pecyn hwn: </a:t>
            </a:r>
            <a:r>
              <a:rPr lang="cy-GB" sz="2000" kern="1200" dirty="0" err="1">
                <a:solidFill>
                  <a:srgbClr val="000000"/>
                </a:solidFill>
                <a:latin typeface="Comic Sans MS" panose="030F0702030302020204" pitchFamily="66" charset="0"/>
              </a:rPr>
              <a:t>gallen</a:t>
            </a:r>
            <a:r>
              <a:rPr lang="cy-GB" sz="2000" kern="1200" dirty="0">
                <a:solidFill>
                  <a:srgbClr val="000000"/>
                </a:solidFill>
                <a:latin typeface="Comic Sans MS" panose="030F0702030302020204" pitchFamily="66" charset="0"/>
              </a:rPr>
              <a:t> nhw ychwanegu eu brawddegau “Taswn i… baswn i…” gydag arddodiaid, siarad am ba chwaraeon neu weithgareddau ydy’r gorau, disgrifio sut mae’r ardal wedi newid drwy hanes, neu fynd ar ‘daith gerdded’ o gwmpas eu modelau gan ddefnyddio patrymau’r helfa drysor. Os oes gwobr i’r model gyda’r esboniad gorau, byddan nhw eisiau ymarfer llawer cyn iddyn nhw gwrdd â’r panel!</a:t>
            </a:r>
            <a:endParaRPr lang="en-GB" sz="2000" dirty="0">
              <a:latin typeface="Comic Sans MS" panose="030F0702030302020204" pitchFamily="66" charset="0"/>
            </a:endParaRPr>
          </a:p>
        </p:txBody>
      </p:sp>
    </p:spTree>
    <p:extLst>
      <p:ext uri="{BB962C8B-B14F-4D97-AF65-F5344CB8AC3E}">
        <p14:creationId xmlns:p14="http://schemas.microsoft.com/office/powerpoint/2010/main" val="695359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9188</TotalTime>
  <Words>2141</Words>
  <Application>Microsoft Office PowerPoint</Application>
  <PresentationFormat>Widescreen</PresentationFormat>
  <Paragraphs>150</Paragraphs>
  <Slides>28</Slides>
  <Notes>0</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Aptos</vt:lpstr>
      <vt:lpstr>Aptos Display</vt:lpstr>
      <vt:lpstr>Arial</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Albert Palm</dc:creator>
  <cp:lastModifiedBy>Albert Palm</cp:lastModifiedBy>
  <cp:revision>2</cp:revision>
  <dcterms:created xsi:type="dcterms:W3CDTF">2025-02-26T11:15:56Z</dcterms:created>
  <dcterms:modified xsi:type="dcterms:W3CDTF">2025-03-07T21:39:45Z</dcterms:modified>
</cp:coreProperties>
</file>