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9"/>
  </p:notesMasterIdLst>
  <p:sldIdLst>
    <p:sldId id="256" r:id="rId2"/>
    <p:sldId id="454" r:id="rId3"/>
    <p:sldId id="378" r:id="rId4"/>
    <p:sldId id="448" r:id="rId5"/>
    <p:sldId id="267" r:id="rId6"/>
    <p:sldId id="268" r:id="rId7"/>
    <p:sldId id="269" r:id="rId8"/>
    <p:sldId id="270" r:id="rId9"/>
    <p:sldId id="294" r:id="rId10"/>
    <p:sldId id="282" r:id="rId11"/>
    <p:sldId id="293" r:id="rId12"/>
    <p:sldId id="283" r:id="rId13"/>
    <p:sldId id="284" r:id="rId14"/>
    <p:sldId id="258" r:id="rId15"/>
    <p:sldId id="259" r:id="rId16"/>
    <p:sldId id="260" r:id="rId17"/>
    <p:sldId id="3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02C6C4-DBC3-45F5-AD22-FD6E832D3FEE}" v="138" dt="2021-03-18T18:16:00.7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1479"/>
  </p:normalViewPr>
  <p:slideViewPr>
    <p:cSldViewPr snapToGrid="0" snapToObjects="1">
      <p:cViewPr varScale="1">
        <p:scale>
          <a:sx n="81" d="100"/>
          <a:sy n="81" d="100"/>
        </p:scale>
        <p:origin x="171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0C02C6C4-DBC3-45F5-AD22-FD6E832D3FEE}"/>
    <pc:docChg chg="undo custSel addSld delSld modSld">
      <pc:chgData name="Paul Tinkler" userId="bcebf29c-73c2-433d-80d2-6bad896374bf" providerId="ADAL" clId="{0C02C6C4-DBC3-45F5-AD22-FD6E832D3FEE}" dt="2021-03-18T18:16:00.723" v="224" actId="11"/>
      <pc:docMkLst>
        <pc:docMk/>
      </pc:docMkLst>
      <pc:sldChg chg="modSp mod modAnim">
        <pc:chgData name="Paul Tinkler" userId="bcebf29c-73c2-433d-80d2-6bad896374bf" providerId="ADAL" clId="{0C02C6C4-DBC3-45F5-AD22-FD6E832D3FEE}" dt="2021-03-18T18:16:00.723" v="224" actId="11"/>
        <pc:sldMkLst>
          <pc:docMk/>
          <pc:sldMk cId="1608848193" sldId="258"/>
        </pc:sldMkLst>
        <pc:spChg chg="mod">
          <ac:chgData name="Paul Tinkler" userId="bcebf29c-73c2-433d-80d2-6bad896374bf" providerId="ADAL" clId="{0C02C6C4-DBC3-45F5-AD22-FD6E832D3FEE}" dt="2021-03-12T17:55:21.157" v="133" actId="122"/>
          <ac:spMkLst>
            <pc:docMk/>
            <pc:sldMk cId="1608848193" sldId="258"/>
            <ac:spMk id="2" creationId="{D5FBF5B0-3A4C-994B-9334-A8291E48340E}"/>
          </ac:spMkLst>
        </pc:spChg>
        <pc:spChg chg="mod">
          <ac:chgData name="Paul Tinkler" userId="bcebf29c-73c2-433d-80d2-6bad896374bf" providerId="ADAL" clId="{0C02C6C4-DBC3-45F5-AD22-FD6E832D3FEE}" dt="2021-03-18T18:16:00.723" v="224" actId="11"/>
          <ac:spMkLst>
            <pc:docMk/>
            <pc:sldMk cId="1608848193" sldId="258"/>
            <ac:spMk id="3" creationId="{01B2FC50-102F-E64D-ABAC-DFEA2A534BED}"/>
          </ac:spMkLst>
        </pc:spChg>
        <pc:spChg chg="mod">
          <ac:chgData name="Paul Tinkler" userId="bcebf29c-73c2-433d-80d2-6bad896374bf" providerId="ADAL" clId="{0C02C6C4-DBC3-45F5-AD22-FD6E832D3FEE}" dt="2021-03-18T18:15:56.015" v="222" actId="27636"/>
          <ac:spMkLst>
            <pc:docMk/>
            <pc:sldMk cId="1608848193" sldId="258"/>
            <ac:spMk id="4" creationId="{C7B7298D-C55E-3F4B-9377-81A29F5DF281}"/>
          </ac:spMkLst>
        </pc:spChg>
      </pc:sldChg>
      <pc:sldChg chg="modSp mod modAnim">
        <pc:chgData name="Paul Tinkler" userId="bcebf29c-73c2-433d-80d2-6bad896374bf" providerId="ADAL" clId="{0C02C6C4-DBC3-45F5-AD22-FD6E832D3FEE}" dt="2021-03-12T17:59:55.741" v="175" actId="207"/>
        <pc:sldMkLst>
          <pc:docMk/>
          <pc:sldMk cId="468859857" sldId="259"/>
        </pc:sldMkLst>
        <pc:spChg chg="mod">
          <ac:chgData name="Paul Tinkler" userId="bcebf29c-73c2-433d-80d2-6bad896374bf" providerId="ADAL" clId="{0C02C6C4-DBC3-45F5-AD22-FD6E832D3FEE}" dt="2021-03-12T17:58:32.732" v="163" actId="1076"/>
          <ac:spMkLst>
            <pc:docMk/>
            <pc:sldMk cId="468859857" sldId="259"/>
            <ac:spMk id="2" creationId="{6B9E47C5-8D53-AC42-9ECF-440567CB6CF7}"/>
          </ac:spMkLst>
        </pc:spChg>
        <pc:spChg chg="mod">
          <ac:chgData name="Paul Tinkler" userId="bcebf29c-73c2-433d-80d2-6bad896374bf" providerId="ADAL" clId="{0C02C6C4-DBC3-45F5-AD22-FD6E832D3FEE}" dt="2021-03-12T17:59:49.776" v="174" actId="207"/>
          <ac:spMkLst>
            <pc:docMk/>
            <pc:sldMk cId="468859857" sldId="259"/>
            <ac:spMk id="3" creationId="{B0F52281-A7BF-AE47-B8AB-C3CDAAAE1233}"/>
          </ac:spMkLst>
        </pc:spChg>
        <pc:spChg chg="mod">
          <ac:chgData name="Paul Tinkler" userId="bcebf29c-73c2-433d-80d2-6bad896374bf" providerId="ADAL" clId="{0C02C6C4-DBC3-45F5-AD22-FD6E832D3FEE}" dt="2021-03-12T17:59:55.741" v="175" actId="207"/>
          <ac:spMkLst>
            <pc:docMk/>
            <pc:sldMk cId="468859857" sldId="259"/>
            <ac:spMk id="4" creationId="{6897F228-74C2-134C-8DCB-DAF597A83CF2}"/>
          </ac:spMkLst>
        </pc:spChg>
      </pc:sldChg>
      <pc:sldChg chg="modSp mod">
        <pc:chgData name="Paul Tinkler" userId="bcebf29c-73c2-433d-80d2-6bad896374bf" providerId="ADAL" clId="{0C02C6C4-DBC3-45F5-AD22-FD6E832D3FEE}" dt="2021-03-12T18:00:11.145" v="177" actId="122"/>
        <pc:sldMkLst>
          <pc:docMk/>
          <pc:sldMk cId="1572635009" sldId="260"/>
        </pc:sldMkLst>
        <pc:spChg chg="mod">
          <ac:chgData name="Paul Tinkler" userId="bcebf29c-73c2-433d-80d2-6bad896374bf" providerId="ADAL" clId="{0C02C6C4-DBC3-45F5-AD22-FD6E832D3FEE}" dt="2021-03-12T18:00:11.145" v="177" actId="122"/>
          <ac:spMkLst>
            <pc:docMk/>
            <pc:sldMk cId="1572635009" sldId="260"/>
            <ac:spMk id="2" creationId="{562E7D4F-13B6-BF4A-ACA3-9F7396C5D9B1}"/>
          </ac:spMkLst>
        </pc:spChg>
      </pc:sldChg>
      <pc:sldChg chg="modSp mod modAnim">
        <pc:chgData name="Paul Tinkler" userId="bcebf29c-73c2-433d-80d2-6bad896374bf" providerId="ADAL" clId="{0C02C6C4-DBC3-45F5-AD22-FD6E832D3FEE}" dt="2021-03-12T17:40:58.624" v="17"/>
        <pc:sldMkLst>
          <pc:docMk/>
          <pc:sldMk cId="1744697103" sldId="267"/>
        </pc:sldMkLst>
        <pc:spChg chg="mod">
          <ac:chgData name="Paul Tinkler" userId="bcebf29c-73c2-433d-80d2-6bad896374bf" providerId="ADAL" clId="{0C02C6C4-DBC3-45F5-AD22-FD6E832D3FEE}" dt="2021-03-12T17:40:01.602" v="11" actId="255"/>
          <ac:spMkLst>
            <pc:docMk/>
            <pc:sldMk cId="1744697103" sldId="267"/>
            <ac:spMk id="3" creationId="{00000000-0000-0000-0000-000000000000}"/>
          </ac:spMkLst>
        </pc:spChg>
        <pc:spChg chg="mod">
          <ac:chgData name="Paul Tinkler" userId="bcebf29c-73c2-433d-80d2-6bad896374bf" providerId="ADAL" clId="{0C02C6C4-DBC3-45F5-AD22-FD6E832D3FEE}" dt="2021-03-12T17:40:14.965" v="13" actId="255"/>
          <ac:spMkLst>
            <pc:docMk/>
            <pc:sldMk cId="1744697103" sldId="267"/>
            <ac:spMk id="4" creationId="{00000000-0000-0000-0000-000000000000}"/>
          </ac:spMkLst>
        </pc:spChg>
      </pc:sldChg>
      <pc:sldChg chg="modSp mod modAnim">
        <pc:chgData name="Paul Tinkler" userId="bcebf29c-73c2-433d-80d2-6bad896374bf" providerId="ADAL" clId="{0C02C6C4-DBC3-45F5-AD22-FD6E832D3FEE}" dt="2021-03-12T18:01:13.622" v="178"/>
        <pc:sldMkLst>
          <pc:docMk/>
          <pc:sldMk cId="228492901" sldId="268"/>
        </pc:sldMkLst>
        <pc:spChg chg="mod">
          <ac:chgData name="Paul Tinkler" userId="bcebf29c-73c2-433d-80d2-6bad896374bf" providerId="ADAL" clId="{0C02C6C4-DBC3-45F5-AD22-FD6E832D3FEE}" dt="2021-03-12T17:44:45.196" v="50" actId="1076"/>
          <ac:spMkLst>
            <pc:docMk/>
            <pc:sldMk cId="228492901" sldId="268"/>
            <ac:spMk id="3" creationId="{00000000-0000-0000-0000-000000000000}"/>
          </ac:spMkLst>
        </pc:spChg>
        <pc:spChg chg="mod">
          <ac:chgData name="Paul Tinkler" userId="bcebf29c-73c2-433d-80d2-6bad896374bf" providerId="ADAL" clId="{0C02C6C4-DBC3-45F5-AD22-FD6E832D3FEE}" dt="2021-03-12T17:44:50.509" v="51" actId="207"/>
          <ac:spMkLst>
            <pc:docMk/>
            <pc:sldMk cId="228492901" sldId="268"/>
            <ac:spMk id="4" creationId="{00000000-0000-0000-0000-000000000000}"/>
          </ac:spMkLst>
        </pc:spChg>
      </pc:sldChg>
      <pc:sldChg chg="modSp mod modAnim">
        <pc:chgData name="Paul Tinkler" userId="bcebf29c-73c2-433d-80d2-6bad896374bf" providerId="ADAL" clId="{0C02C6C4-DBC3-45F5-AD22-FD6E832D3FEE}" dt="2021-03-12T17:48:47.059" v="65"/>
        <pc:sldMkLst>
          <pc:docMk/>
          <pc:sldMk cId="3559371859" sldId="269"/>
        </pc:sldMkLst>
        <pc:spChg chg="mod">
          <ac:chgData name="Paul Tinkler" userId="bcebf29c-73c2-433d-80d2-6bad896374bf" providerId="ADAL" clId="{0C02C6C4-DBC3-45F5-AD22-FD6E832D3FEE}" dt="2021-03-12T17:45:46.493" v="62" actId="255"/>
          <ac:spMkLst>
            <pc:docMk/>
            <pc:sldMk cId="3559371859" sldId="269"/>
            <ac:spMk id="3" creationId="{00000000-0000-0000-0000-000000000000}"/>
          </ac:spMkLst>
        </pc:spChg>
        <pc:spChg chg="mod">
          <ac:chgData name="Paul Tinkler" userId="bcebf29c-73c2-433d-80d2-6bad896374bf" providerId="ADAL" clId="{0C02C6C4-DBC3-45F5-AD22-FD6E832D3FEE}" dt="2021-03-12T17:45:34.204" v="61" actId="207"/>
          <ac:spMkLst>
            <pc:docMk/>
            <pc:sldMk cId="3559371859" sldId="269"/>
            <ac:spMk id="4" creationId="{00000000-0000-0000-0000-000000000000}"/>
          </ac:spMkLst>
        </pc:spChg>
      </pc:sldChg>
      <pc:sldChg chg="modSp mod modAnim">
        <pc:chgData name="Paul Tinkler" userId="bcebf29c-73c2-433d-80d2-6bad896374bf" providerId="ADAL" clId="{0C02C6C4-DBC3-45F5-AD22-FD6E832D3FEE}" dt="2021-03-12T17:49:42.561" v="75"/>
        <pc:sldMkLst>
          <pc:docMk/>
          <pc:sldMk cId="2338451463" sldId="270"/>
        </pc:sldMkLst>
        <pc:spChg chg="mod">
          <ac:chgData name="Paul Tinkler" userId="bcebf29c-73c2-433d-80d2-6bad896374bf" providerId="ADAL" clId="{0C02C6C4-DBC3-45F5-AD22-FD6E832D3FEE}" dt="2021-03-12T17:49:03.042" v="68" actId="255"/>
          <ac:spMkLst>
            <pc:docMk/>
            <pc:sldMk cId="2338451463" sldId="270"/>
            <ac:spMk id="3" creationId="{00000000-0000-0000-0000-000000000000}"/>
          </ac:spMkLst>
        </pc:spChg>
        <pc:spChg chg="mod">
          <ac:chgData name="Paul Tinkler" userId="bcebf29c-73c2-433d-80d2-6bad896374bf" providerId="ADAL" clId="{0C02C6C4-DBC3-45F5-AD22-FD6E832D3FEE}" dt="2021-03-12T17:49:15.969" v="71" actId="207"/>
          <ac:spMkLst>
            <pc:docMk/>
            <pc:sldMk cId="2338451463" sldId="270"/>
            <ac:spMk id="4" creationId="{00000000-0000-0000-0000-000000000000}"/>
          </ac:spMkLst>
        </pc:spChg>
      </pc:sldChg>
      <pc:sldChg chg="modSp mod modAnim">
        <pc:chgData name="Paul Tinkler" userId="bcebf29c-73c2-433d-80d2-6bad896374bf" providerId="ADAL" clId="{0C02C6C4-DBC3-45F5-AD22-FD6E832D3FEE}" dt="2021-03-12T17:51:58.619" v="101"/>
        <pc:sldMkLst>
          <pc:docMk/>
          <pc:sldMk cId="728780656" sldId="282"/>
        </pc:sldMkLst>
        <pc:spChg chg="mod">
          <ac:chgData name="Paul Tinkler" userId="bcebf29c-73c2-433d-80d2-6bad896374bf" providerId="ADAL" clId="{0C02C6C4-DBC3-45F5-AD22-FD6E832D3FEE}" dt="2021-03-12T17:51:33.856" v="96" actId="1076"/>
          <ac:spMkLst>
            <pc:docMk/>
            <pc:sldMk cId="728780656" sldId="282"/>
            <ac:spMk id="3" creationId="{00000000-0000-0000-0000-000000000000}"/>
          </ac:spMkLst>
        </pc:spChg>
        <pc:spChg chg="mod">
          <ac:chgData name="Paul Tinkler" userId="bcebf29c-73c2-433d-80d2-6bad896374bf" providerId="ADAL" clId="{0C02C6C4-DBC3-45F5-AD22-FD6E832D3FEE}" dt="2021-03-12T17:51:42.611" v="98" actId="207"/>
          <ac:spMkLst>
            <pc:docMk/>
            <pc:sldMk cId="728780656" sldId="282"/>
            <ac:spMk id="4" creationId="{00000000-0000-0000-0000-000000000000}"/>
          </ac:spMkLst>
        </pc:spChg>
      </pc:sldChg>
      <pc:sldChg chg="modSp mod modAnim">
        <pc:chgData name="Paul Tinkler" userId="bcebf29c-73c2-433d-80d2-6bad896374bf" providerId="ADAL" clId="{0C02C6C4-DBC3-45F5-AD22-FD6E832D3FEE}" dt="2021-03-12T17:53:37.860" v="120"/>
        <pc:sldMkLst>
          <pc:docMk/>
          <pc:sldMk cId="10821756" sldId="283"/>
        </pc:sldMkLst>
        <pc:spChg chg="mod">
          <ac:chgData name="Paul Tinkler" userId="bcebf29c-73c2-433d-80d2-6bad896374bf" providerId="ADAL" clId="{0C02C6C4-DBC3-45F5-AD22-FD6E832D3FEE}" dt="2021-03-12T17:53:05.877" v="114" actId="255"/>
          <ac:spMkLst>
            <pc:docMk/>
            <pc:sldMk cId="10821756" sldId="283"/>
            <ac:spMk id="3" creationId="{00000000-0000-0000-0000-000000000000}"/>
          </ac:spMkLst>
        </pc:spChg>
        <pc:spChg chg="mod">
          <ac:chgData name="Paul Tinkler" userId="bcebf29c-73c2-433d-80d2-6bad896374bf" providerId="ADAL" clId="{0C02C6C4-DBC3-45F5-AD22-FD6E832D3FEE}" dt="2021-03-12T17:53:12.657" v="116" actId="207"/>
          <ac:spMkLst>
            <pc:docMk/>
            <pc:sldMk cId="10821756" sldId="283"/>
            <ac:spMk id="4" creationId="{00000000-0000-0000-0000-000000000000}"/>
          </ac:spMkLst>
        </pc:spChg>
      </pc:sldChg>
      <pc:sldChg chg="modSp mod modAnim">
        <pc:chgData name="Paul Tinkler" userId="bcebf29c-73c2-433d-80d2-6bad896374bf" providerId="ADAL" clId="{0C02C6C4-DBC3-45F5-AD22-FD6E832D3FEE}" dt="2021-03-12T17:54:51.624" v="130"/>
        <pc:sldMkLst>
          <pc:docMk/>
          <pc:sldMk cId="3231193083" sldId="284"/>
        </pc:sldMkLst>
        <pc:spChg chg="mod">
          <ac:chgData name="Paul Tinkler" userId="bcebf29c-73c2-433d-80d2-6bad896374bf" providerId="ADAL" clId="{0C02C6C4-DBC3-45F5-AD22-FD6E832D3FEE}" dt="2021-03-12T17:54:13.180" v="123" actId="1076"/>
          <ac:spMkLst>
            <pc:docMk/>
            <pc:sldMk cId="3231193083" sldId="284"/>
            <ac:spMk id="3" creationId="{00000000-0000-0000-0000-000000000000}"/>
          </ac:spMkLst>
        </pc:spChg>
        <pc:spChg chg="mod">
          <ac:chgData name="Paul Tinkler" userId="bcebf29c-73c2-433d-80d2-6bad896374bf" providerId="ADAL" clId="{0C02C6C4-DBC3-45F5-AD22-FD6E832D3FEE}" dt="2021-03-12T17:54:20.924" v="125" actId="207"/>
          <ac:spMkLst>
            <pc:docMk/>
            <pc:sldMk cId="3231193083" sldId="284"/>
            <ac:spMk id="4" creationId="{00000000-0000-0000-0000-000000000000}"/>
          </ac:spMkLst>
        </pc:spChg>
      </pc:sldChg>
      <pc:sldChg chg="addSp delSp modSp del mod">
        <pc:chgData name="Paul Tinkler" userId="bcebf29c-73c2-433d-80d2-6bad896374bf" providerId="ADAL" clId="{0C02C6C4-DBC3-45F5-AD22-FD6E832D3FEE}" dt="2021-03-12T17:45:15.080" v="56" actId="2696"/>
        <pc:sldMkLst>
          <pc:docMk/>
          <pc:sldMk cId="3917614446" sldId="287"/>
        </pc:sldMkLst>
        <pc:spChg chg="mod">
          <ac:chgData name="Paul Tinkler" userId="bcebf29c-73c2-433d-80d2-6bad896374bf" providerId="ADAL" clId="{0C02C6C4-DBC3-45F5-AD22-FD6E832D3FEE}" dt="2021-03-12T17:45:02.854" v="53" actId="122"/>
          <ac:spMkLst>
            <pc:docMk/>
            <pc:sldMk cId="3917614446" sldId="287"/>
            <ac:spMk id="3" creationId="{00000000-0000-0000-0000-000000000000}"/>
          </ac:spMkLst>
        </pc:spChg>
        <pc:spChg chg="del mod">
          <ac:chgData name="Paul Tinkler" userId="bcebf29c-73c2-433d-80d2-6bad896374bf" providerId="ADAL" clId="{0C02C6C4-DBC3-45F5-AD22-FD6E832D3FEE}" dt="2021-03-12T17:45:09.089" v="55" actId="478"/>
          <ac:spMkLst>
            <pc:docMk/>
            <pc:sldMk cId="3917614446" sldId="287"/>
            <ac:spMk id="4" creationId="{00000000-0000-0000-0000-000000000000}"/>
          </ac:spMkLst>
        </pc:spChg>
        <pc:spChg chg="add mod">
          <ac:chgData name="Paul Tinkler" userId="bcebf29c-73c2-433d-80d2-6bad896374bf" providerId="ADAL" clId="{0C02C6C4-DBC3-45F5-AD22-FD6E832D3FEE}" dt="2021-03-12T17:45:09.089" v="55" actId="478"/>
          <ac:spMkLst>
            <pc:docMk/>
            <pc:sldMk cId="3917614446" sldId="287"/>
            <ac:spMk id="7" creationId="{22F962E4-970D-4108-8314-3EF2B693704C}"/>
          </ac:spMkLst>
        </pc:spChg>
      </pc:sldChg>
      <pc:sldChg chg="modSp mod modAnim">
        <pc:chgData name="Paul Tinkler" userId="bcebf29c-73c2-433d-80d2-6bad896374bf" providerId="ADAL" clId="{0C02C6C4-DBC3-45F5-AD22-FD6E832D3FEE}" dt="2021-03-12T17:52:49.500" v="111"/>
        <pc:sldMkLst>
          <pc:docMk/>
          <pc:sldMk cId="669298336" sldId="293"/>
        </pc:sldMkLst>
        <pc:spChg chg="mod">
          <ac:chgData name="Paul Tinkler" userId="bcebf29c-73c2-433d-80d2-6bad896374bf" providerId="ADAL" clId="{0C02C6C4-DBC3-45F5-AD22-FD6E832D3FEE}" dt="2021-03-12T17:52:14.361" v="104" actId="1076"/>
          <ac:spMkLst>
            <pc:docMk/>
            <pc:sldMk cId="669298336" sldId="293"/>
            <ac:spMk id="3" creationId="{00000000-0000-0000-0000-000000000000}"/>
          </ac:spMkLst>
        </pc:spChg>
        <pc:spChg chg="mod">
          <ac:chgData name="Paul Tinkler" userId="bcebf29c-73c2-433d-80d2-6bad896374bf" providerId="ADAL" clId="{0C02C6C4-DBC3-45F5-AD22-FD6E832D3FEE}" dt="2021-03-12T17:52:35.197" v="108" actId="20577"/>
          <ac:spMkLst>
            <pc:docMk/>
            <pc:sldMk cId="669298336" sldId="293"/>
            <ac:spMk id="4" creationId="{00000000-0000-0000-0000-000000000000}"/>
          </ac:spMkLst>
        </pc:spChg>
      </pc:sldChg>
      <pc:sldChg chg="modSp mod modAnim">
        <pc:chgData name="Paul Tinkler" userId="bcebf29c-73c2-433d-80d2-6bad896374bf" providerId="ADAL" clId="{0C02C6C4-DBC3-45F5-AD22-FD6E832D3FEE}" dt="2021-03-12T17:51:01.611" v="92"/>
        <pc:sldMkLst>
          <pc:docMk/>
          <pc:sldMk cId="4156501118" sldId="294"/>
        </pc:sldMkLst>
        <pc:spChg chg="mod">
          <ac:chgData name="Paul Tinkler" userId="bcebf29c-73c2-433d-80d2-6bad896374bf" providerId="ADAL" clId="{0C02C6C4-DBC3-45F5-AD22-FD6E832D3FEE}" dt="2021-03-12T17:50:03.034" v="78" actId="122"/>
          <ac:spMkLst>
            <pc:docMk/>
            <pc:sldMk cId="4156501118" sldId="294"/>
            <ac:spMk id="3" creationId="{00000000-0000-0000-0000-000000000000}"/>
          </ac:spMkLst>
        </pc:spChg>
        <pc:spChg chg="mod">
          <ac:chgData name="Paul Tinkler" userId="bcebf29c-73c2-433d-80d2-6bad896374bf" providerId="ADAL" clId="{0C02C6C4-DBC3-45F5-AD22-FD6E832D3FEE}" dt="2021-03-12T17:50:46.849" v="90" actId="20578"/>
          <ac:spMkLst>
            <pc:docMk/>
            <pc:sldMk cId="4156501118" sldId="294"/>
            <ac:spMk id="4" creationId="{00000000-0000-0000-0000-000000000000}"/>
          </ac:spMkLst>
        </pc:spChg>
      </pc:sldChg>
      <pc:sldChg chg="modSp add mod">
        <pc:chgData name="Paul Tinkler" userId="bcebf29c-73c2-433d-80d2-6bad896374bf" providerId="ADAL" clId="{0C02C6C4-DBC3-45F5-AD22-FD6E832D3FEE}" dt="2021-03-12T18:02:23.471" v="184" actId="1076"/>
        <pc:sldMkLst>
          <pc:docMk/>
          <pc:sldMk cId="2058534929" sldId="377"/>
        </pc:sldMkLst>
        <pc:spChg chg="mod">
          <ac:chgData name="Paul Tinkler" userId="bcebf29c-73c2-433d-80d2-6bad896374bf" providerId="ADAL" clId="{0C02C6C4-DBC3-45F5-AD22-FD6E832D3FEE}" dt="2021-03-12T18:02:23.471" v="184" actId="1076"/>
          <ac:spMkLst>
            <pc:docMk/>
            <pc:sldMk cId="2058534929" sldId="377"/>
            <ac:spMk id="2" creationId="{2AC89C35-4F29-4E58-BE04-20D965CAEBF8}"/>
          </ac:spMkLst>
        </pc:spChg>
        <pc:picChg chg="mod">
          <ac:chgData name="Paul Tinkler" userId="bcebf29c-73c2-433d-80d2-6bad896374bf" providerId="ADAL" clId="{0C02C6C4-DBC3-45F5-AD22-FD6E832D3FEE}" dt="2021-03-12T18:02:19.508" v="183" actId="1076"/>
          <ac:picMkLst>
            <pc:docMk/>
            <pc:sldMk cId="2058534929" sldId="377"/>
            <ac:picMk id="6" creationId="{2F38BA25-F9E8-4E5F-8651-2D8A963FA994}"/>
          </ac:picMkLst>
        </pc:picChg>
      </pc:sldChg>
      <pc:sldChg chg="modSp add mod modAnim">
        <pc:chgData name="Paul Tinkler" userId="bcebf29c-73c2-433d-80d2-6bad896374bf" providerId="ADAL" clId="{0C02C6C4-DBC3-45F5-AD22-FD6E832D3FEE}" dt="2021-03-18T18:14:44.100" v="203" actId="6549"/>
        <pc:sldMkLst>
          <pc:docMk/>
          <pc:sldMk cId="3254800580" sldId="378"/>
        </pc:sldMkLst>
        <pc:spChg chg="mod">
          <ac:chgData name="Paul Tinkler" userId="bcebf29c-73c2-433d-80d2-6bad896374bf" providerId="ADAL" clId="{0C02C6C4-DBC3-45F5-AD22-FD6E832D3FEE}" dt="2021-03-18T18:14:44.100" v="203" actId="6549"/>
          <ac:spMkLst>
            <pc:docMk/>
            <pc:sldMk cId="3254800580" sldId="378"/>
            <ac:spMk id="3" creationId="{656DFEBC-83E2-4D34-AC5E-6E0A47BE73CE}"/>
          </ac:spMkLst>
        </pc:spChg>
      </pc:sldChg>
      <pc:sldChg chg="add">
        <pc:chgData name="Paul Tinkler" userId="bcebf29c-73c2-433d-80d2-6bad896374bf" providerId="ADAL" clId="{0C02C6C4-DBC3-45F5-AD22-FD6E832D3FEE}" dt="2021-03-12T17:38:59.912" v="8"/>
        <pc:sldMkLst>
          <pc:docMk/>
          <pc:sldMk cId="3212947102" sldId="448"/>
        </pc:sldMkLst>
      </pc:sldChg>
      <pc:sldChg chg="add">
        <pc:chgData name="Paul Tinkler" userId="bcebf29c-73c2-433d-80d2-6bad896374bf" providerId="ADAL" clId="{0C02C6C4-DBC3-45F5-AD22-FD6E832D3FEE}" dt="2021-03-12T17:38:36.744" v="2"/>
        <pc:sldMkLst>
          <pc:docMk/>
          <pc:sldMk cId="2258712408" sldId="45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9D60A3-2EB0-0948-8172-81B18117251F}" type="datetimeFigureOut">
              <a:rPr lang="en-GB" smtClean="0"/>
              <a:t>18/03/2021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F9EE4A-C756-1E46-9837-69E150A49A15}" type="slidenum">
              <a:rPr lang="en-GB" smtClean="0"/>
              <a:t>‹#›</a:t>
            </a:fld>
            <a:endParaRPr lang="en-GB"/>
          </a:p>
        </p:txBody>
      </p:sp>
    </p:spTree>
    <p:extLst>
      <p:ext uri="{BB962C8B-B14F-4D97-AF65-F5344CB8AC3E}">
        <p14:creationId xmlns:p14="http://schemas.microsoft.com/office/powerpoint/2010/main" val="2827659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Satisfies </a:t>
            </a:r>
            <a:r>
              <a:rPr lang="en-US" sz="1200" kern="1200" dirty="0">
                <a:solidFill>
                  <a:schemeClr val="tx1"/>
                </a:solidFill>
                <a:effectLst/>
                <a:latin typeface="+mn-lt"/>
                <a:ea typeface="+mn-ea"/>
                <a:cs typeface="+mn-cs"/>
              </a:rPr>
              <a:t>Learning Objective 9.3</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List the three aspects of emotional intelligence.</a:t>
            </a:r>
            <a:endParaRPr lang="en-IN" sz="1200" kern="1200" dirty="0">
              <a:solidFill>
                <a:schemeClr val="tx1"/>
              </a:solidFill>
              <a:effectLst/>
              <a:latin typeface="+mn-lt"/>
              <a:ea typeface="+mn-ea"/>
              <a:cs typeface="+mn-cs"/>
            </a:endParaRPr>
          </a:p>
          <a:p>
            <a:endParaRPr lang="en-IN" dirty="0"/>
          </a:p>
          <a:p>
            <a:r>
              <a:rPr lang="en-US" dirty="0"/>
              <a:t>Three aspects: </a:t>
            </a:r>
            <a:endParaRPr lang="en-IN" dirty="0"/>
          </a:p>
          <a:p>
            <a:pPr marL="228600" indent="-228600">
              <a:buFont typeface="+mj-lt"/>
              <a:buAutoNum type="arabicPeriod"/>
            </a:pPr>
            <a:r>
              <a:rPr lang="en-US" dirty="0"/>
              <a:t>Self-awareness: Recognizing your emotions when you experience them.</a:t>
            </a:r>
            <a:endParaRPr lang="en-IN" dirty="0"/>
          </a:p>
          <a:p>
            <a:pPr marL="228600" indent="-228600">
              <a:buFont typeface="+mj-lt"/>
              <a:buAutoNum type="arabicPeriod"/>
            </a:pPr>
            <a:r>
              <a:rPr lang="en-US" dirty="0"/>
              <a:t>Other awareness: Being aware of emotions experienced by others.</a:t>
            </a:r>
            <a:endParaRPr lang="en-IN" dirty="0"/>
          </a:p>
          <a:p>
            <a:pPr marL="228600" indent="-228600">
              <a:buFont typeface="+mj-lt"/>
              <a:buAutoNum type="arabicPeriod"/>
            </a:pPr>
            <a:r>
              <a:rPr lang="en-US" dirty="0"/>
              <a:t>Emotion regulation: Being able to recover from experienced emotions rapidly.</a:t>
            </a:r>
          </a:p>
          <a:p>
            <a:pPr marL="228600" indent="-228600">
              <a:buFont typeface="+mj-lt"/>
              <a:buAutoNum type="arabicPeriod"/>
            </a:pPr>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5</a:t>
            </a:fld>
            <a:endParaRPr lang="en-US"/>
          </a:p>
        </p:txBody>
      </p:sp>
    </p:spTree>
    <p:extLst>
      <p:ext uri="{BB962C8B-B14F-4D97-AF65-F5344CB8AC3E}">
        <p14:creationId xmlns:p14="http://schemas.microsoft.com/office/powerpoint/2010/main" val="1355052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Satisfies </a:t>
            </a:r>
            <a:r>
              <a:rPr lang="en-US" sz="1200" kern="1200" dirty="0">
                <a:solidFill>
                  <a:schemeClr val="tx1"/>
                </a:solidFill>
                <a:effectLst/>
                <a:latin typeface="+mn-lt"/>
                <a:ea typeface="+mn-ea"/>
                <a:cs typeface="+mn-cs"/>
              </a:rPr>
              <a:t>Learning Objective 9.3</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List the three aspects of emotional intelligence.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6</a:t>
            </a:fld>
            <a:endParaRPr lang="en-US"/>
          </a:p>
        </p:txBody>
      </p:sp>
    </p:spTree>
    <p:extLst>
      <p:ext uri="{BB962C8B-B14F-4D97-AF65-F5344CB8AC3E}">
        <p14:creationId xmlns:p14="http://schemas.microsoft.com/office/powerpoint/2010/main" val="1502721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Satisfies </a:t>
            </a:r>
            <a:r>
              <a:rPr lang="en-US" sz="1200" kern="1200" dirty="0">
                <a:solidFill>
                  <a:schemeClr val="tx1"/>
                </a:solidFill>
                <a:effectLst/>
                <a:latin typeface="+mn-lt"/>
                <a:ea typeface="+mn-ea"/>
                <a:cs typeface="+mn-cs"/>
              </a:rPr>
              <a:t>Learning Objective 9.3 List the three aspects of emotional intelligence.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7</a:t>
            </a:fld>
            <a:endParaRPr lang="en-US"/>
          </a:p>
        </p:txBody>
      </p:sp>
    </p:spTree>
    <p:extLst>
      <p:ext uri="{BB962C8B-B14F-4D97-AF65-F5344CB8AC3E}">
        <p14:creationId xmlns:p14="http://schemas.microsoft.com/office/powerpoint/2010/main" val="59823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Satisfies </a:t>
            </a:r>
            <a:r>
              <a:rPr lang="en-US" sz="1200" kern="1200" dirty="0">
                <a:solidFill>
                  <a:schemeClr val="tx1"/>
                </a:solidFill>
                <a:effectLst/>
                <a:latin typeface="+mn-lt"/>
                <a:ea typeface="+mn-ea"/>
                <a:cs typeface="+mn-cs"/>
              </a:rPr>
              <a:t>Learning Objective 9.3 List the three aspects of emotional intelligence.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8</a:t>
            </a:fld>
            <a:endParaRPr lang="en-US"/>
          </a:p>
        </p:txBody>
      </p:sp>
    </p:spTree>
    <p:extLst>
      <p:ext uri="{BB962C8B-B14F-4D97-AF65-F5344CB8AC3E}">
        <p14:creationId xmlns:p14="http://schemas.microsoft.com/office/powerpoint/2010/main" val="1644232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Satisfies </a:t>
            </a:r>
            <a:r>
              <a:rPr lang="en-US" sz="1200" kern="1200" dirty="0">
                <a:solidFill>
                  <a:schemeClr val="tx1"/>
                </a:solidFill>
                <a:effectLst/>
                <a:latin typeface="+mn-lt"/>
                <a:ea typeface="+mn-ea"/>
                <a:cs typeface="+mn-cs"/>
              </a:rPr>
              <a:t>Learning Objective 9.5 Name the characteristics of four generations at work, and describe how Generation Z will affect organizations.</a:t>
            </a: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Veterans: </a:t>
            </a:r>
            <a:r>
              <a:rPr lang="en-US" sz="1200" kern="1200" dirty="0">
                <a:solidFill>
                  <a:schemeClr val="tx1"/>
                </a:solidFill>
                <a:effectLst/>
                <a:latin typeface="+mn-lt"/>
                <a:ea typeface="+mn-ea"/>
                <a:cs typeface="+mn-cs"/>
              </a:rPr>
              <a:t>However, trends indicate that people are retiring later than 65.</a:t>
            </a:r>
            <a:r>
              <a:rPr lang="en-IN"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Many people in subsequent generations will remain in the workforce as retirement plans were compromised by the great recession of 2007 to 2009.</a:t>
            </a:r>
          </a:p>
          <a:p>
            <a:pPr lvl="0"/>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Boomers: Are called this due to the baby boom that occurred after World War II (also called the “me” generation or “yuppies” which stands for young upwardly mobile professionals).</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Generation Xers, or gen </a:t>
            </a:r>
            <a:r>
              <a:rPr lang="en-US" sz="1200" kern="1200" dirty="0" err="1">
                <a:solidFill>
                  <a:schemeClr val="tx1"/>
                </a:solidFill>
                <a:effectLst/>
                <a:latin typeface="+mn-lt"/>
                <a:ea typeface="+mn-ea"/>
                <a:cs typeface="+mn-cs"/>
              </a:rPr>
              <a:t>Xers</a:t>
            </a:r>
            <a:r>
              <a:rPr lang="en-US" sz="1200" kern="1200" dirty="0">
                <a:solidFill>
                  <a:schemeClr val="tx1"/>
                </a:solidFill>
                <a:effectLst/>
                <a:latin typeface="+mn-lt"/>
                <a:ea typeface="+mn-ea"/>
                <a:cs typeface="+mn-cs"/>
              </a:rPr>
              <a:t>:</a:t>
            </a:r>
            <a:r>
              <a:rPr lang="en-US" sz="1200" kern="1200" baseline="0" dirty="0">
                <a:solidFill>
                  <a:schemeClr val="tx1"/>
                </a:solidFill>
                <a:effectLst/>
                <a:latin typeface="+mn-lt"/>
                <a:ea typeface="+mn-ea"/>
                <a:cs typeface="+mn-cs"/>
              </a:rPr>
              <a:t> S</a:t>
            </a:r>
            <a:r>
              <a:rPr lang="en-US" sz="1200" kern="1200" dirty="0">
                <a:solidFill>
                  <a:schemeClr val="tx1"/>
                </a:solidFill>
                <a:effectLst/>
                <a:latin typeface="+mn-lt"/>
                <a:ea typeface="+mn-ea"/>
                <a:cs typeface="+mn-cs"/>
              </a:rPr>
              <a:t>ometimes referred to as the “baby busters” or “latchkey kids.” As many of them had to let themselves into their homes after school because their boomer parents were both at work.</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Generation Y (the “millennials”) entered the workforce and are having a clear impact on organizations (they are the largest group in the workforce today and in the general population). They </a:t>
            </a:r>
            <a:r>
              <a:rPr lang="en-US" dirty="0"/>
              <a:t>look for flexibility and choice.</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9</a:t>
            </a:fld>
            <a:endParaRPr lang="en-US"/>
          </a:p>
        </p:txBody>
      </p:sp>
    </p:spTree>
    <p:extLst>
      <p:ext uri="{BB962C8B-B14F-4D97-AF65-F5344CB8AC3E}">
        <p14:creationId xmlns:p14="http://schemas.microsoft.com/office/powerpoint/2010/main" val="402975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Satisfies </a:t>
            </a:r>
            <a:r>
              <a:rPr lang="en-US" sz="1200" kern="1200" dirty="0">
                <a:solidFill>
                  <a:schemeClr val="tx1"/>
                </a:solidFill>
                <a:effectLst/>
                <a:latin typeface="+mn-lt"/>
                <a:ea typeface="+mn-ea"/>
                <a:cs typeface="+mn-cs"/>
              </a:rPr>
              <a:t>Learning Objective 9.5 Name the characteristics of four generations at work, and describe how Generation Z will affect organizations.</a:t>
            </a: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228600" lvl="0" indent="-228600">
              <a:buFont typeface="+mj-lt"/>
              <a:buAutoNum type="arabicPeriod"/>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10</a:t>
            </a:fld>
            <a:endParaRPr lang="en-US"/>
          </a:p>
        </p:txBody>
      </p:sp>
    </p:spTree>
    <p:extLst>
      <p:ext uri="{BB962C8B-B14F-4D97-AF65-F5344CB8AC3E}">
        <p14:creationId xmlns:p14="http://schemas.microsoft.com/office/powerpoint/2010/main" val="1106094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Satisfies </a:t>
            </a:r>
            <a:r>
              <a:rPr lang="en-US" sz="1200" kern="1200" dirty="0">
                <a:solidFill>
                  <a:schemeClr val="tx1"/>
                </a:solidFill>
                <a:effectLst/>
                <a:latin typeface="+mn-lt"/>
                <a:ea typeface="+mn-ea"/>
                <a:cs typeface="+mn-cs"/>
              </a:rPr>
              <a:t>Learning Objective 9.5 Name the characteristics of four generations at work, and describe how Generation Z will affect organizations.</a:t>
            </a: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US" sz="1200" kern="1200" dirty="0" err="1">
                <a:solidFill>
                  <a:schemeClr val="tx1"/>
                </a:solidFill>
                <a:effectLst/>
                <a:latin typeface="+mn-lt"/>
                <a:ea typeface="+mn-ea"/>
                <a:cs typeface="+mn-cs"/>
              </a:rPr>
              <a:t>Millennials</a:t>
            </a:r>
            <a:r>
              <a:rPr lang="en-US" sz="1200" kern="1200" dirty="0">
                <a:solidFill>
                  <a:schemeClr val="tx1"/>
                </a:solidFill>
                <a:effectLst/>
                <a:latin typeface="+mn-lt"/>
                <a:ea typeface="+mn-ea"/>
                <a:cs typeface="+mn-cs"/>
              </a:rPr>
              <a:t> n</a:t>
            </a:r>
            <a:r>
              <a:rPr lang="en-US" dirty="0"/>
              <a:t>eed to balance their personal and professional lives</a:t>
            </a:r>
            <a:r>
              <a:rPr lang="en-US" sz="1200" kern="1200" dirty="0">
                <a:solidFill>
                  <a:schemeClr val="tx1"/>
                </a:solidFill>
                <a:effectLst/>
                <a:latin typeface="+mn-lt"/>
                <a:ea typeface="+mn-ea"/>
                <a:cs typeface="+mn-cs"/>
              </a:rPr>
              <a: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 particular, they desire a nonconformist environment without strict rules and traditional work approaches</a:t>
            </a:r>
            <a:endParaRPr lang="en-IN" sz="1200" kern="1200" dirty="0">
              <a:solidFill>
                <a:schemeClr val="tx1"/>
              </a:solidFill>
              <a:effectLst/>
              <a:latin typeface="+mn-lt"/>
              <a:ea typeface="+mn-ea"/>
              <a:cs typeface="+mn-cs"/>
            </a:endParaRPr>
          </a:p>
          <a:p>
            <a:pPr marL="228600" lvl="0" indent="-228600">
              <a:buFont typeface="+mj-lt"/>
              <a:buAutoNum type="arabicPeriod"/>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11</a:t>
            </a:fld>
            <a:endParaRPr lang="en-US"/>
          </a:p>
        </p:txBody>
      </p:sp>
    </p:spTree>
    <p:extLst>
      <p:ext uri="{BB962C8B-B14F-4D97-AF65-F5344CB8AC3E}">
        <p14:creationId xmlns:p14="http://schemas.microsoft.com/office/powerpoint/2010/main" val="4004314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Satisfies </a:t>
            </a:r>
            <a:r>
              <a:rPr lang="en-US" sz="1200" kern="1200" dirty="0">
                <a:solidFill>
                  <a:schemeClr val="tx1"/>
                </a:solidFill>
                <a:effectLst/>
                <a:latin typeface="+mn-lt"/>
                <a:ea typeface="+mn-ea"/>
                <a:cs typeface="+mn-cs"/>
              </a:rPr>
              <a:t>Learning Objective 9.5 Name the characteristics of four generations at work, and describe how Generation Z will affect organizations.</a:t>
            </a: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r>
              <a:rPr lang="en-US" dirty="0"/>
              <a:t>Adept at integrating real-life situations with virtual ones:</a:t>
            </a:r>
            <a:r>
              <a:rPr lang="en-US" baseline="0" dirty="0"/>
              <a:t> </a:t>
            </a:r>
            <a:r>
              <a:rPr lang="en-US" dirty="0"/>
              <a:t>They notice trends quickly and communicate their thoughts on social media.</a:t>
            </a:r>
            <a:endParaRPr lang="en-IN" dirty="0"/>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Four core Gen Z behaviors, all anchored in one element: This generation’s search for truth.</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Gen </a:t>
            </a:r>
            <a:r>
              <a:rPr lang="en-US" sz="1200" kern="1200" dirty="0" err="1">
                <a:solidFill>
                  <a:schemeClr val="tx1"/>
                </a:solidFill>
                <a:effectLst/>
                <a:latin typeface="+mn-lt"/>
                <a:ea typeface="+mn-ea"/>
                <a:cs typeface="+mn-cs"/>
              </a:rPr>
              <a:t>Zs</a:t>
            </a:r>
            <a:r>
              <a:rPr lang="en-US" sz="1200" kern="1200" dirty="0">
                <a:solidFill>
                  <a:schemeClr val="tx1"/>
                </a:solidFill>
                <a:effectLst/>
                <a:latin typeface="+mn-lt"/>
                <a:ea typeface="+mn-ea"/>
                <a:cs typeface="+mn-cs"/>
              </a:rPr>
              <a:t> value individual expression and hate labels.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They mobilize themselves for a variety of causes.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They believe profoundly in the efficacy of dialogue to solve conflicts and improve the world.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They make decisions and relate to organizations in a highly analytical and practical way.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12</a:t>
            </a:fld>
            <a:endParaRPr lang="en-US"/>
          </a:p>
        </p:txBody>
      </p:sp>
    </p:spTree>
    <p:extLst>
      <p:ext uri="{BB962C8B-B14F-4D97-AF65-F5344CB8AC3E}">
        <p14:creationId xmlns:p14="http://schemas.microsoft.com/office/powerpoint/2010/main" val="749641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Satisfies </a:t>
            </a:r>
            <a:r>
              <a:rPr lang="en-US" sz="1200" kern="1200" dirty="0">
                <a:solidFill>
                  <a:schemeClr val="tx1"/>
                </a:solidFill>
                <a:effectLst/>
                <a:latin typeface="+mn-lt"/>
                <a:ea typeface="+mn-ea"/>
                <a:cs typeface="+mn-cs"/>
              </a:rPr>
              <a:t>Learning Objective 9.5 Name the characteristics of four generations at work, and describe how Generation Z will affect organizations.</a:t>
            </a: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lvl="0" indent="0">
              <a:buNone/>
            </a:pPr>
            <a:r>
              <a:rPr lang="en-US" sz="1200" kern="1200" dirty="0">
                <a:solidFill>
                  <a:schemeClr val="tx1"/>
                </a:solidFill>
                <a:effectLst/>
                <a:latin typeface="+mn-lt"/>
                <a:ea typeface="+mn-ea"/>
                <a:cs typeface="+mn-cs"/>
              </a:rPr>
              <a:t>Miscommunication and misunderstandings among generations are caused by:</a:t>
            </a:r>
          </a:p>
          <a:p>
            <a:pPr marL="228600" lvl="0" indent="-228600">
              <a:buFont typeface="+mj-lt"/>
              <a:buAutoNum type="arabicPeriod"/>
            </a:pPr>
            <a:r>
              <a:rPr lang="en-US" sz="1200" kern="1200" dirty="0">
                <a:solidFill>
                  <a:schemeClr val="tx1"/>
                </a:solidFill>
                <a:effectLst/>
                <a:latin typeface="+mn-lt"/>
                <a:ea typeface="+mn-ea"/>
                <a:cs typeface="+mn-cs"/>
              </a:rPr>
              <a:t>The desire for power and influence. </a:t>
            </a:r>
          </a:p>
          <a:p>
            <a:pPr marL="228600" lvl="0" indent="-228600">
              <a:buFont typeface="+mj-lt"/>
              <a:buAutoNum type="arabicPeriod"/>
            </a:pPr>
            <a:r>
              <a:rPr lang="en-US" sz="1200" kern="1200" dirty="0">
                <a:solidFill>
                  <a:schemeClr val="tx1"/>
                </a:solidFill>
                <a:effectLst/>
                <a:latin typeface="+mn-lt"/>
                <a:ea typeface="+mn-ea"/>
                <a:cs typeface="+mn-cs"/>
              </a:rPr>
              <a:t>The insecurities stemming from this desire. </a:t>
            </a:r>
          </a:p>
          <a:p>
            <a:pPr marL="0" lvl="0" indent="0">
              <a:buNone/>
            </a:pPr>
            <a:endParaRPr lang="en-US" sz="1200" kern="1200" dirty="0">
              <a:solidFill>
                <a:schemeClr val="tx1"/>
              </a:solidFill>
              <a:effectLst/>
              <a:latin typeface="+mn-lt"/>
              <a:ea typeface="+mn-ea"/>
              <a:cs typeface="+mn-cs"/>
            </a:endParaRPr>
          </a:p>
          <a:p>
            <a:pPr marL="0" lvl="0" indent="0">
              <a:buNone/>
            </a:pPr>
            <a:r>
              <a:rPr lang="en-US" sz="1200" kern="1200" dirty="0">
                <a:solidFill>
                  <a:schemeClr val="tx1"/>
                </a:solidFill>
                <a:effectLst/>
                <a:latin typeface="+mn-lt"/>
                <a:ea typeface="+mn-ea"/>
                <a:cs typeface="+mn-cs"/>
              </a:rPr>
              <a:t>Some of the misconceptions about g</a:t>
            </a:r>
            <a:r>
              <a:rPr lang="en-US" dirty="0"/>
              <a:t>enerational differences:</a:t>
            </a:r>
            <a:endParaRPr lang="en-IN"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Values are determined by age. Across the age groups Deal studied, she found that family tops the list of most important values. This shows that age groups have more in common than not.</a:t>
            </a:r>
            <a:endParaRPr lang="en-IN"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Different generations want different things from leadership. What Deal found is that, among all generations, employees want trustworthy leaders.</a:t>
            </a:r>
            <a:endParaRPr lang="en-IN"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Some age groups are more resistant to change than others. The results of Deal’s study uncovered that nobody likes change. People across generations from </a:t>
            </a:r>
            <a:r>
              <a:rPr lang="en-US" sz="1200" kern="1200" dirty="0" err="1">
                <a:solidFill>
                  <a:schemeClr val="tx1"/>
                </a:solidFill>
                <a:effectLst/>
                <a:latin typeface="+mn-lt"/>
                <a:ea typeface="+mn-ea"/>
                <a:cs typeface="+mn-cs"/>
              </a:rPr>
              <a:t>Silents</a:t>
            </a:r>
            <a:r>
              <a:rPr lang="en-US" sz="1200" kern="1200" dirty="0">
                <a:solidFill>
                  <a:schemeClr val="tx1"/>
                </a:solidFill>
                <a:effectLst/>
                <a:latin typeface="+mn-lt"/>
                <a:ea typeface="+mn-ea"/>
                <a:cs typeface="+mn-cs"/>
              </a:rPr>
              <a:t> to Millennials find change to be challenging and uncomfortable.</a:t>
            </a:r>
            <a:endParaRPr lang="en-IN"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Younger generations aren’t loyal to employers. For example, the number of hours an employee puts in is a function of their job title—not their generation.</a:t>
            </a:r>
            <a:endParaRPr lang="en-IN"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Some generations are more open to learning new skills than others.</a:t>
            </a:r>
          </a:p>
          <a:p>
            <a:pPr marL="228600" lvl="0" indent="-228600">
              <a:buFont typeface="+mj-lt"/>
              <a:buAutoNum type="arabicPeriod"/>
            </a:pPr>
            <a:r>
              <a:rPr lang="en-US" sz="1200" kern="1200" dirty="0">
                <a:solidFill>
                  <a:schemeClr val="tx1"/>
                </a:solidFill>
                <a:effectLst/>
                <a:latin typeface="+mn-lt"/>
                <a:ea typeface="+mn-ea"/>
                <a:cs typeface="+mn-cs"/>
              </a:rPr>
              <a:t>The desire for feedback is a “Millennial thing.” Deal discovered that feedback is valued by employees regardless of their age.</a:t>
            </a:r>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13</a:t>
            </a:fld>
            <a:endParaRPr lang="en-US"/>
          </a:p>
        </p:txBody>
      </p:sp>
    </p:spTree>
    <p:extLst>
      <p:ext uri="{BB962C8B-B14F-4D97-AF65-F5344CB8AC3E}">
        <p14:creationId xmlns:p14="http://schemas.microsoft.com/office/powerpoint/2010/main" val="16914055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89339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598DAFC2-5A7F-B44B-B13F-B56AE6343FC4}" type="datetimeFigureOut">
              <a:rPr lang="en-GB" smtClean="0"/>
              <a:t>18/03/2021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5E133470-7A04-8C4C-BAA1-6373F9392907}" type="slidenum">
              <a:rPr lang="en-GB" smtClean="0"/>
              <a:t>‹#›</a:t>
            </a:fld>
            <a:endParaRPr lang="en-GB"/>
          </a:p>
        </p:txBody>
      </p:sp>
    </p:spTree>
    <p:extLst>
      <p:ext uri="{BB962C8B-B14F-4D97-AF65-F5344CB8AC3E}">
        <p14:creationId xmlns:p14="http://schemas.microsoft.com/office/powerpoint/2010/main" val="1567294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598DAFC2-5A7F-B44B-B13F-B56AE6343FC4}" type="datetimeFigureOut">
              <a:rPr lang="en-GB" smtClean="0"/>
              <a:t>18/03/2021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5E133470-7A04-8C4C-BAA1-6373F9392907}" type="slidenum">
              <a:rPr lang="en-GB" smtClean="0"/>
              <a:t>‹#›</a:t>
            </a:fld>
            <a:endParaRPr lang="en-GB"/>
          </a:p>
        </p:txBody>
      </p:sp>
    </p:spTree>
    <p:extLst>
      <p:ext uri="{BB962C8B-B14F-4D97-AF65-F5344CB8AC3E}">
        <p14:creationId xmlns:p14="http://schemas.microsoft.com/office/powerpoint/2010/main" val="2788679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598DAFC2-5A7F-B44B-B13F-B56AE6343FC4}" type="datetimeFigureOut">
              <a:rPr lang="en-GB" smtClean="0"/>
              <a:t>18/03/2021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5E133470-7A04-8C4C-BAA1-6373F9392907}" type="slidenum">
              <a:rPr lang="en-GB" smtClean="0"/>
              <a:t>‹#›</a:t>
            </a:fld>
            <a:endParaRPr lang="en-GB"/>
          </a:p>
        </p:txBody>
      </p:sp>
    </p:spTree>
    <p:extLst>
      <p:ext uri="{BB962C8B-B14F-4D97-AF65-F5344CB8AC3E}">
        <p14:creationId xmlns:p14="http://schemas.microsoft.com/office/powerpoint/2010/main" val="2041948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598DAFC2-5A7F-B44B-B13F-B56AE6343FC4}" type="datetimeFigureOut">
              <a:rPr lang="en-GB" smtClean="0"/>
              <a:t>18/03/2021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5E133470-7A04-8C4C-BAA1-6373F9392907}" type="slidenum">
              <a:rPr lang="en-GB" smtClean="0"/>
              <a:t>‹#›</a:t>
            </a:fld>
            <a:endParaRPr lang="en-GB"/>
          </a:p>
        </p:txBody>
      </p:sp>
    </p:spTree>
    <p:extLst>
      <p:ext uri="{BB962C8B-B14F-4D97-AF65-F5344CB8AC3E}">
        <p14:creationId xmlns:p14="http://schemas.microsoft.com/office/powerpoint/2010/main" val="1610690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598DAFC2-5A7F-B44B-B13F-B56AE6343FC4}" type="datetimeFigureOut">
              <a:rPr lang="en-GB" smtClean="0"/>
              <a:t>18/03/2021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5E133470-7A04-8C4C-BAA1-6373F9392907}" type="slidenum">
              <a:rPr lang="en-GB" smtClean="0"/>
              <a:t>‹#›</a:t>
            </a:fld>
            <a:endParaRPr lang="en-GB"/>
          </a:p>
        </p:txBody>
      </p:sp>
    </p:spTree>
    <p:extLst>
      <p:ext uri="{BB962C8B-B14F-4D97-AF65-F5344CB8AC3E}">
        <p14:creationId xmlns:p14="http://schemas.microsoft.com/office/powerpoint/2010/main" val="2538362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98DAFC2-5A7F-B44B-B13F-B56AE6343FC4}" type="datetimeFigureOut">
              <a:rPr lang="en-GB" smtClean="0"/>
              <a:t>18/03/2021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5E133470-7A04-8C4C-BAA1-6373F9392907}" type="slidenum">
              <a:rPr lang="en-GB" smtClean="0"/>
              <a:t>‹#›</a:t>
            </a:fld>
            <a:endParaRPr lang="en-GB"/>
          </a:p>
        </p:txBody>
      </p:sp>
    </p:spTree>
    <p:extLst>
      <p:ext uri="{BB962C8B-B14F-4D97-AF65-F5344CB8AC3E}">
        <p14:creationId xmlns:p14="http://schemas.microsoft.com/office/powerpoint/2010/main" val="759192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598DAFC2-5A7F-B44B-B13F-B56AE6343FC4}" type="datetimeFigureOut">
              <a:rPr lang="en-GB" smtClean="0"/>
              <a:t>18/03/2021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5E133470-7A04-8C4C-BAA1-6373F9392907}" type="slidenum">
              <a:rPr lang="en-GB" smtClean="0"/>
              <a:t>‹#›</a:t>
            </a:fld>
            <a:endParaRPr lang="en-GB"/>
          </a:p>
        </p:txBody>
      </p:sp>
    </p:spTree>
    <p:extLst>
      <p:ext uri="{BB962C8B-B14F-4D97-AF65-F5344CB8AC3E}">
        <p14:creationId xmlns:p14="http://schemas.microsoft.com/office/powerpoint/2010/main" val="3494985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598DAFC2-5A7F-B44B-B13F-B56AE6343FC4}" type="datetimeFigureOut">
              <a:rPr lang="en-GB" smtClean="0"/>
              <a:t>18/03/2021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5E133470-7A04-8C4C-BAA1-6373F9392907}" type="slidenum">
              <a:rPr lang="en-GB" smtClean="0"/>
              <a:t>‹#›</a:t>
            </a:fld>
            <a:endParaRPr lang="en-GB"/>
          </a:p>
        </p:txBody>
      </p:sp>
    </p:spTree>
    <p:extLst>
      <p:ext uri="{BB962C8B-B14F-4D97-AF65-F5344CB8AC3E}">
        <p14:creationId xmlns:p14="http://schemas.microsoft.com/office/powerpoint/2010/main" val="631566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598DAFC2-5A7F-B44B-B13F-B56AE6343FC4}" type="datetimeFigureOut">
              <a:rPr lang="en-GB" smtClean="0"/>
              <a:t>18/03/2021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5E133470-7A04-8C4C-BAA1-6373F9392907}" type="slidenum">
              <a:rPr lang="en-GB" smtClean="0"/>
              <a:t>‹#›</a:t>
            </a:fld>
            <a:endParaRPr lang="en-GB"/>
          </a:p>
        </p:txBody>
      </p:sp>
    </p:spTree>
    <p:extLst>
      <p:ext uri="{BB962C8B-B14F-4D97-AF65-F5344CB8AC3E}">
        <p14:creationId xmlns:p14="http://schemas.microsoft.com/office/powerpoint/2010/main" val="682258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598DAFC2-5A7F-B44B-B13F-B56AE6343FC4}" type="datetimeFigureOut">
              <a:rPr lang="en-GB" smtClean="0"/>
              <a:t>18/03/2021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5E133470-7A04-8C4C-BAA1-6373F9392907}" type="slidenum">
              <a:rPr lang="en-GB" smtClean="0"/>
              <a:t>‹#›</a:t>
            </a:fld>
            <a:endParaRPr lang="en-GB"/>
          </a:p>
        </p:txBody>
      </p:sp>
    </p:spTree>
    <p:extLst>
      <p:ext uri="{BB962C8B-B14F-4D97-AF65-F5344CB8AC3E}">
        <p14:creationId xmlns:p14="http://schemas.microsoft.com/office/powerpoint/2010/main" val="3877277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32996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iverpool.ac.uk/centre-for-innovation-in-education/resources/all-resources/teaching-students-work-with-feedback-rubric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jonathonhutchinson.com.au/2019-internet-research-overview/"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youtu.be/bPsiLi89PQ4"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B92D2-1D70-F945-8B45-DC6DC5B85B5E}"/>
              </a:ext>
            </a:extLst>
          </p:cNvPr>
          <p:cNvSpPr>
            <a:spLocks noGrp="1"/>
          </p:cNvSpPr>
          <p:nvPr>
            <p:ph type="ctrTitle"/>
          </p:nvPr>
        </p:nvSpPr>
        <p:spPr/>
        <p:txBody>
          <a:bodyPr/>
          <a:lstStyle/>
          <a:p>
            <a:r>
              <a:rPr lang="en-GB" dirty="0"/>
              <a:t>BMSK6006 Developing Emotional Intelligence for the Workplace</a:t>
            </a:r>
          </a:p>
        </p:txBody>
      </p:sp>
      <p:sp>
        <p:nvSpPr>
          <p:cNvPr id="3" name="Subtitle 2">
            <a:extLst>
              <a:ext uri="{FF2B5EF4-FFF2-40B4-BE49-F238E27FC236}">
                <a16:creationId xmlns:a16="http://schemas.microsoft.com/office/drawing/2014/main" id="{4A16E3F2-D208-8648-8BF9-B52B59680855}"/>
              </a:ext>
            </a:extLst>
          </p:cNvPr>
          <p:cNvSpPr>
            <a:spLocks noGrp="1"/>
          </p:cNvSpPr>
          <p:nvPr>
            <p:ph type="subTitle" idx="1"/>
          </p:nvPr>
        </p:nvSpPr>
        <p:spPr/>
        <p:txBody>
          <a:bodyPr/>
          <a:lstStyle/>
          <a:p>
            <a:r>
              <a:rPr lang="en-GB" dirty="0"/>
              <a:t>Online Session 8</a:t>
            </a:r>
          </a:p>
        </p:txBody>
      </p:sp>
    </p:spTree>
    <p:extLst>
      <p:ext uri="{BB962C8B-B14F-4D97-AF65-F5344CB8AC3E}">
        <p14:creationId xmlns:p14="http://schemas.microsoft.com/office/powerpoint/2010/main" val="1078355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7399-DF81-4AC3-9FFC-4A2F4909EE7F}"/>
              </a:ext>
            </a:extLst>
          </p:cNvPr>
          <p:cNvSpPr>
            <a:spLocks noGrp="1"/>
          </p:cNvSpPr>
          <p:nvPr>
            <p:ph type="title"/>
          </p:nvPr>
        </p:nvSpPr>
        <p:spPr>
          <a:xfrm>
            <a:off x="2152650" y="136526"/>
            <a:ext cx="7886700" cy="831627"/>
          </a:xfrm>
        </p:spPr>
        <p:txBody>
          <a:bodyPr/>
          <a:lstStyle/>
          <a:p>
            <a:pPr algn="ctr"/>
            <a:r>
              <a:rPr lang="en-GB" dirty="0"/>
              <a:t>Research Review</a:t>
            </a:r>
          </a:p>
        </p:txBody>
      </p:sp>
      <p:sp>
        <p:nvSpPr>
          <p:cNvPr id="3" name="Content Placeholder 2">
            <a:extLst>
              <a:ext uri="{FF2B5EF4-FFF2-40B4-BE49-F238E27FC236}">
                <a16:creationId xmlns:a16="http://schemas.microsoft.com/office/drawing/2014/main" id="{112EAD5D-2A3F-4D25-BDC5-4F8069C06BBD}"/>
              </a:ext>
            </a:extLst>
          </p:cNvPr>
          <p:cNvSpPr>
            <a:spLocks noGrp="1"/>
          </p:cNvSpPr>
          <p:nvPr>
            <p:ph idx="1"/>
          </p:nvPr>
        </p:nvSpPr>
        <p:spPr>
          <a:xfrm>
            <a:off x="2152650" y="1124745"/>
            <a:ext cx="7886700" cy="831627"/>
          </a:xfrm>
        </p:spPr>
        <p:txBody>
          <a:bodyPr/>
          <a:lstStyle/>
          <a:p>
            <a:pPr marL="0" indent="0">
              <a:buNone/>
            </a:pPr>
            <a:r>
              <a:rPr lang="en-GB" dirty="0"/>
              <a:t>Feedback and Discussion</a:t>
            </a:r>
          </a:p>
        </p:txBody>
      </p:sp>
      <p:pic>
        <p:nvPicPr>
          <p:cNvPr id="6" name="Picture 5" descr="A group of people sitting around a table&#10;&#10;Description automatically generated with medium confidence">
            <a:extLst>
              <a:ext uri="{FF2B5EF4-FFF2-40B4-BE49-F238E27FC236}">
                <a16:creationId xmlns:a16="http://schemas.microsoft.com/office/drawing/2014/main" id="{3D61393E-4DD3-475C-8A26-40C0287F79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57772" y="2204864"/>
            <a:ext cx="8676456" cy="3080142"/>
          </a:xfrm>
          <a:prstGeom prst="rect">
            <a:avLst/>
          </a:prstGeom>
        </p:spPr>
      </p:pic>
    </p:spTree>
    <p:extLst>
      <p:ext uri="{BB962C8B-B14F-4D97-AF65-F5344CB8AC3E}">
        <p14:creationId xmlns:p14="http://schemas.microsoft.com/office/powerpoint/2010/main" val="225871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1981200" y="0"/>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1981200" y="980728"/>
            <a:ext cx="4546848" cy="4608512"/>
          </a:xfrm>
        </p:spPr>
        <p:txBody>
          <a:bodyPr>
            <a:normAutofit/>
          </a:bodyPr>
          <a:lstStyle/>
          <a:p>
            <a:r>
              <a:rPr lang="en-GB" dirty="0"/>
              <a:t>Generic Assessment Criteria</a:t>
            </a:r>
          </a:p>
          <a:p>
            <a:r>
              <a:rPr lang="en-GB" dirty="0"/>
              <a:t>The Assignment</a:t>
            </a:r>
          </a:p>
          <a:p>
            <a:r>
              <a:rPr lang="en-GB" dirty="0"/>
              <a:t>E.I. Supplementary</a:t>
            </a:r>
          </a:p>
          <a:p>
            <a:r>
              <a:rPr lang="en-GB" dirty="0"/>
              <a:t>Bibliography</a:t>
            </a:r>
          </a:p>
          <a:p>
            <a:r>
              <a:rPr lang="en-GB" dirty="0"/>
              <a:t>Research &amp; report</a:t>
            </a:r>
          </a:p>
        </p:txBody>
      </p:sp>
      <p:pic>
        <p:nvPicPr>
          <p:cNvPr id="5" name="Picture 4" descr="Text, whiteboard&#10;&#10;Description automatically generated">
            <a:extLst>
              <a:ext uri="{FF2B5EF4-FFF2-40B4-BE49-F238E27FC236}">
                <a16:creationId xmlns:a16="http://schemas.microsoft.com/office/drawing/2014/main" id="{71F9EB84-63C3-4032-BE3D-AC59BF4475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20136" y="1"/>
            <a:ext cx="3347864" cy="2231909"/>
          </a:xfrm>
          <a:prstGeom prst="rect">
            <a:avLst/>
          </a:prstGeom>
        </p:spPr>
      </p:pic>
      <p:pic>
        <p:nvPicPr>
          <p:cNvPr id="9" name="Picture 8" descr="A picture containing text, table, indoor, computer&#10;&#10;Description automatically generated">
            <a:extLst>
              <a:ext uri="{FF2B5EF4-FFF2-40B4-BE49-F238E27FC236}">
                <a16:creationId xmlns:a16="http://schemas.microsoft.com/office/drawing/2014/main" id="{EB31DB09-B0CB-4FB1-A5B1-471CEBC8985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00162" y="3510138"/>
            <a:ext cx="3967838" cy="223190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1995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1775520" y="1932177"/>
            <a:ext cx="4245868" cy="3657064"/>
          </a:xfrm>
        </p:spPr>
        <p:txBody>
          <a:bodyPr>
            <a:normAutofit fontScale="92500" lnSpcReduction="20000"/>
          </a:bodyPr>
          <a:lstStyle/>
          <a:p>
            <a:pPr marL="457200" indent="-457200">
              <a:buFont typeface="+mj-lt"/>
              <a:buAutoNum type="arabicPeriod"/>
            </a:pPr>
            <a:r>
              <a:rPr lang="en-GB" sz="2200" dirty="0">
                <a:solidFill>
                  <a:srgbClr val="0000CC"/>
                </a:solidFill>
              </a:rPr>
              <a:t>Critically evaluate theories of emotional intelligence and their relevance to workforce development and business performance</a:t>
            </a:r>
          </a:p>
          <a:p>
            <a:pPr marL="457200" indent="-457200">
              <a:buFont typeface="+mj-lt"/>
              <a:buAutoNum type="arabicPeriod"/>
            </a:pPr>
            <a:r>
              <a:rPr lang="en-GB" sz="2200" dirty="0">
                <a:solidFill>
                  <a:srgbClr val="0000CC"/>
                </a:solidFill>
              </a:rPr>
              <a:t>Use theories of emotional intelligence and mindfulness to review the effect of emotions on your own workplace performance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6155180"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6020410" y="1932177"/>
            <a:ext cx="4540087" cy="3657064"/>
          </a:xfrm>
        </p:spPr>
        <p:txBody>
          <a:bodyPr>
            <a:normAutofit fontScale="92500" lnSpcReduction="20000"/>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7"/>
            <a:ext cx="10515600" cy="798656"/>
          </a:xfrm>
        </p:spPr>
        <p:txBody>
          <a:bodyPr>
            <a:normAutofit/>
          </a:bodyPr>
          <a:lstStyle/>
          <a:p>
            <a:pPr algn="ctr"/>
            <a:r>
              <a:rPr lang="en-US" dirty="0"/>
              <a:t>Emotional Intelligence</a:t>
            </a:r>
          </a:p>
        </p:txBody>
      </p:sp>
      <p:sp>
        <p:nvSpPr>
          <p:cNvPr id="4" name="Content Placeholder 3"/>
          <p:cNvSpPr>
            <a:spLocks noGrp="1"/>
          </p:cNvSpPr>
          <p:nvPr>
            <p:ph idx="1"/>
          </p:nvPr>
        </p:nvSpPr>
        <p:spPr>
          <a:xfrm>
            <a:off x="1838696" y="1334945"/>
            <a:ext cx="8229600" cy="3992563"/>
          </a:xfrm>
        </p:spPr>
        <p:txBody>
          <a:bodyPr>
            <a:normAutofit/>
          </a:bodyPr>
          <a:lstStyle/>
          <a:p>
            <a:r>
              <a:rPr lang="en-US" sz="3200" dirty="0">
                <a:solidFill>
                  <a:srgbClr val="0000FF"/>
                </a:solidFill>
              </a:rPr>
              <a:t>Three aspects: </a:t>
            </a:r>
            <a:endParaRPr lang="en-IN" sz="3200" dirty="0">
              <a:solidFill>
                <a:srgbClr val="0000FF"/>
              </a:solidFill>
            </a:endParaRPr>
          </a:p>
          <a:p>
            <a:pPr lvl="1"/>
            <a:r>
              <a:rPr lang="en-US" sz="3200" dirty="0">
                <a:solidFill>
                  <a:srgbClr val="0000FF"/>
                </a:solidFill>
              </a:rPr>
              <a:t>Self-awareness,</a:t>
            </a:r>
          </a:p>
          <a:p>
            <a:pPr lvl="1"/>
            <a:r>
              <a:rPr lang="en-US" sz="3200" dirty="0">
                <a:solidFill>
                  <a:srgbClr val="0000FF"/>
                </a:solidFill>
              </a:rPr>
              <a:t>Other awareness, and</a:t>
            </a:r>
          </a:p>
          <a:p>
            <a:pPr lvl="1"/>
            <a:r>
              <a:rPr lang="en-US" sz="3200" dirty="0">
                <a:solidFill>
                  <a:srgbClr val="0000FF"/>
                </a:solidFill>
              </a:rPr>
              <a:t>Emotion regulation.</a:t>
            </a:r>
          </a:p>
          <a:p>
            <a:r>
              <a:rPr lang="en-US" sz="3200" dirty="0">
                <a:solidFill>
                  <a:srgbClr val="0000FF"/>
                </a:solidFill>
              </a:rPr>
              <a:t>Enables employees to work more effectively in teams. </a:t>
            </a:r>
            <a:endParaRPr lang="en-IN" sz="3200" dirty="0">
              <a:solidFill>
                <a:srgbClr val="0000FF"/>
              </a:solidFill>
            </a:endParaRPr>
          </a:p>
          <a:p>
            <a:endParaRPr lang="en-IN" sz="3200" dirty="0">
              <a:solidFill>
                <a:srgbClr val="0000FF"/>
              </a:solidFill>
            </a:endParaRPr>
          </a:p>
          <a:p>
            <a:pPr marL="0" indent="0">
              <a:buNone/>
            </a:pPr>
            <a:endParaRPr lang="en-IN" sz="3200" dirty="0">
              <a:solidFill>
                <a:srgbClr val="0000FF"/>
              </a:solidFill>
            </a:endParaRPr>
          </a:p>
        </p:txBody>
      </p:sp>
    </p:spTree>
    <p:extLst>
      <p:ext uri="{BB962C8B-B14F-4D97-AF65-F5344CB8AC3E}">
        <p14:creationId xmlns:p14="http://schemas.microsoft.com/office/powerpoint/2010/main" val="174469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186998"/>
            <a:ext cx="10515600" cy="822406"/>
          </a:xfrm>
        </p:spPr>
        <p:txBody>
          <a:bodyPr>
            <a:normAutofit/>
          </a:bodyPr>
          <a:lstStyle/>
          <a:p>
            <a:pPr algn="ctr"/>
            <a:r>
              <a:rPr lang="en-US" dirty="0"/>
              <a:t>Emotional Intelligence</a:t>
            </a:r>
          </a:p>
        </p:txBody>
      </p:sp>
      <p:sp>
        <p:nvSpPr>
          <p:cNvPr id="4" name="Content Placeholder 3"/>
          <p:cNvSpPr>
            <a:spLocks noGrp="1"/>
          </p:cNvSpPr>
          <p:nvPr>
            <p:ph idx="1"/>
          </p:nvPr>
        </p:nvSpPr>
        <p:spPr>
          <a:xfrm>
            <a:off x="1138052" y="1200359"/>
            <a:ext cx="8229600" cy="4222750"/>
          </a:xfrm>
        </p:spPr>
        <p:txBody>
          <a:bodyPr>
            <a:normAutofit/>
          </a:bodyPr>
          <a:lstStyle/>
          <a:p>
            <a:pPr marL="57150" indent="0">
              <a:buNone/>
            </a:pPr>
            <a:r>
              <a:rPr lang="en-US" dirty="0">
                <a:solidFill>
                  <a:srgbClr val="0000FF"/>
                </a:solidFill>
              </a:rPr>
              <a:t>Can Emotional Intelligence Be Learned?</a:t>
            </a:r>
          </a:p>
          <a:p>
            <a:pPr marL="514350" indent="-457200"/>
            <a:r>
              <a:rPr lang="en-US" dirty="0">
                <a:solidFill>
                  <a:srgbClr val="0000FF"/>
                </a:solidFill>
              </a:rPr>
              <a:t>Process to increase and sustain EI follows five stages of discovery: </a:t>
            </a:r>
          </a:p>
          <a:p>
            <a:pPr lvl="1">
              <a:buFont typeface="Wingdings" panose="05000000000000000000" pitchFamily="2" charset="2"/>
              <a:buChar char="ü"/>
            </a:pPr>
            <a:r>
              <a:rPr lang="en-US" sz="2800" dirty="0">
                <a:solidFill>
                  <a:srgbClr val="0000FF"/>
                </a:solidFill>
              </a:rPr>
              <a:t>Who do I want to be?</a:t>
            </a:r>
          </a:p>
          <a:p>
            <a:pPr lvl="1">
              <a:buFont typeface="Wingdings" panose="05000000000000000000" pitchFamily="2" charset="2"/>
              <a:buChar char="ü"/>
            </a:pPr>
            <a:r>
              <a:rPr lang="en-US" sz="2800" dirty="0">
                <a:solidFill>
                  <a:srgbClr val="0000FF"/>
                </a:solidFill>
              </a:rPr>
              <a:t>Who am I? What are my strengths and gaps?</a:t>
            </a:r>
          </a:p>
          <a:p>
            <a:pPr lvl="1">
              <a:buFont typeface="Wingdings" panose="05000000000000000000" pitchFamily="2" charset="2"/>
              <a:buChar char="ü"/>
            </a:pPr>
            <a:r>
              <a:rPr lang="en-US" sz="2800" dirty="0">
                <a:solidFill>
                  <a:srgbClr val="0000FF"/>
                </a:solidFill>
              </a:rPr>
              <a:t>How can I build on strengths and reduce the gaps?</a:t>
            </a:r>
          </a:p>
          <a:p>
            <a:pPr lvl="1">
              <a:buFont typeface="Wingdings" panose="05000000000000000000" pitchFamily="2" charset="2"/>
              <a:buChar char="ü"/>
            </a:pPr>
            <a:r>
              <a:rPr lang="en-US" sz="2800" dirty="0">
                <a:solidFill>
                  <a:srgbClr val="0000FF"/>
                </a:solidFill>
              </a:rPr>
              <a:t>Trying new behaviors, thoughts, and feelings.</a:t>
            </a:r>
          </a:p>
          <a:p>
            <a:pPr lvl="1">
              <a:buFont typeface="Wingdings" panose="05000000000000000000" pitchFamily="2" charset="2"/>
              <a:buChar char="ü"/>
            </a:pPr>
            <a:r>
              <a:rPr lang="en-US" sz="2800" dirty="0">
                <a:solidFill>
                  <a:srgbClr val="0000FF"/>
                </a:solidFill>
              </a:rPr>
              <a:t>Developing trusting relationships that enable change</a:t>
            </a:r>
          </a:p>
          <a:p>
            <a:pPr marL="57150" indent="0">
              <a:buNone/>
            </a:pPr>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spTree>
    <p:extLst>
      <p:ext uri="{BB962C8B-B14F-4D97-AF65-F5344CB8AC3E}">
        <p14:creationId xmlns:p14="http://schemas.microsoft.com/office/powerpoint/2010/main" val="228492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127620"/>
            <a:ext cx="10515600" cy="834282"/>
          </a:xfrm>
        </p:spPr>
        <p:txBody>
          <a:bodyPr>
            <a:normAutofit/>
          </a:bodyPr>
          <a:lstStyle/>
          <a:p>
            <a:pPr algn="ctr"/>
            <a:r>
              <a:rPr lang="en-US" dirty="0"/>
              <a:t>Emotional Intelligence</a:t>
            </a:r>
          </a:p>
        </p:txBody>
      </p:sp>
      <p:sp>
        <p:nvSpPr>
          <p:cNvPr id="4" name="Content Placeholder 3"/>
          <p:cNvSpPr>
            <a:spLocks noGrp="1"/>
          </p:cNvSpPr>
          <p:nvPr>
            <p:ph idx="1"/>
          </p:nvPr>
        </p:nvSpPr>
        <p:spPr>
          <a:xfrm>
            <a:off x="1090551" y="1290453"/>
            <a:ext cx="8229600" cy="3992563"/>
          </a:xfrm>
        </p:spPr>
        <p:txBody>
          <a:bodyPr>
            <a:normAutofit/>
          </a:bodyPr>
          <a:lstStyle/>
          <a:p>
            <a:pPr marL="57150" indent="0">
              <a:buNone/>
            </a:pPr>
            <a:r>
              <a:rPr lang="en-US" dirty="0">
                <a:solidFill>
                  <a:srgbClr val="0000FF"/>
                </a:solidFill>
              </a:rPr>
              <a:t>Limitations of Emotional Intelligence</a:t>
            </a:r>
          </a:p>
          <a:p>
            <a:pPr marL="514350" indent="-457200"/>
            <a:r>
              <a:rPr lang="en-US" dirty="0">
                <a:solidFill>
                  <a:srgbClr val="0000FF"/>
                </a:solidFill>
              </a:rPr>
              <a:t>Criticisms that concept is too vague and can’t be measured.</a:t>
            </a:r>
          </a:p>
          <a:p>
            <a:pPr marL="514350" indent="-457200"/>
            <a:r>
              <a:rPr lang="en-US" dirty="0">
                <a:solidFill>
                  <a:srgbClr val="0000FF"/>
                </a:solidFill>
              </a:rPr>
              <a:t>Many different measures of EI leading to confusion regarding the best measure for assessment.</a:t>
            </a:r>
          </a:p>
          <a:p>
            <a:pPr marL="514350" indent="-457200"/>
            <a:r>
              <a:rPr lang="en-US" dirty="0">
                <a:solidFill>
                  <a:srgbClr val="0000FF"/>
                </a:solidFill>
              </a:rPr>
              <a:t>Initial claims of predictive value of EI may have been overstated.</a:t>
            </a:r>
          </a:p>
          <a:p>
            <a:pPr marL="57150" indent="0">
              <a:buNone/>
            </a:pPr>
            <a:endParaRPr lang="en-IN" dirty="0"/>
          </a:p>
          <a:p>
            <a:endParaRPr lang="en-IN" dirty="0"/>
          </a:p>
          <a:p>
            <a:pPr marL="0" indent="0">
              <a:buNone/>
            </a:pPr>
            <a:endParaRPr lang="en-IN" dirty="0"/>
          </a:p>
        </p:txBody>
      </p:sp>
    </p:spTree>
    <p:extLst>
      <p:ext uri="{BB962C8B-B14F-4D97-AF65-F5344CB8AC3E}">
        <p14:creationId xmlns:p14="http://schemas.microsoft.com/office/powerpoint/2010/main" val="3559371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774905"/>
          </a:xfrm>
        </p:spPr>
        <p:txBody>
          <a:bodyPr>
            <a:normAutofit/>
          </a:bodyPr>
          <a:lstStyle/>
          <a:p>
            <a:pPr algn="ctr"/>
            <a:r>
              <a:rPr lang="en-US" dirty="0"/>
              <a:t>Emotional Intelligence</a:t>
            </a:r>
            <a:endParaRPr lang="en-US" b="1" dirty="0"/>
          </a:p>
        </p:txBody>
      </p:sp>
      <p:sp>
        <p:nvSpPr>
          <p:cNvPr id="4" name="Content Placeholder 3"/>
          <p:cNvSpPr>
            <a:spLocks noGrp="1"/>
          </p:cNvSpPr>
          <p:nvPr>
            <p:ph idx="1"/>
          </p:nvPr>
        </p:nvSpPr>
        <p:spPr>
          <a:xfrm>
            <a:off x="1256806" y="1266702"/>
            <a:ext cx="8229600" cy="3992563"/>
          </a:xfrm>
        </p:spPr>
        <p:txBody>
          <a:bodyPr>
            <a:noAutofit/>
          </a:bodyPr>
          <a:lstStyle/>
          <a:p>
            <a:pPr marL="0" indent="0">
              <a:buNone/>
            </a:pPr>
            <a:r>
              <a:rPr lang="en-US" dirty="0">
                <a:solidFill>
                  <a:srgbClr val="0000FF"/>
                </a:solidFill>
              </a:rPr>
              <a:t>What We Know About EI</a:t>
            </a:r>
          </a:p>
          <a:p>
            <a:r>
              <a:rPr lang="en-US" dirty="0">
                <a:solidFill>
                  <a:srgbClr val="0000FF"/>
                </a:solidFill>
              </a:rPr>
              <a:t>Distinct from but positively related to other intelligences (such as IQ).</a:t>
            </a:r>
          </a:p>
          <a:p>
            <a:r>
              <a:rPr lang="en-US" dirty="0">
                <a:solidFill>
                  <a:srgbClr val="0000FF"/>
                </a:solidFill>
              </a:rPr>
              <a:t>Develops over a person’s life span and can be enhanced through training.</a:t>
            </a:r>
          </a:p>
          <a:p>
            <a:r>
              <a:rPr lang="en-US" dirty="0">
                <a:solidFill>
                  <a:srgbClr val="0000FF"/>
                </a:solidFill>
              </a:rPr>
              <a:t>Involves individual’s abilities to effectively identify and perceive emotion. </a:t>
            </a:r>
          </a:p>
          <a:p>
            <a:r>
              <a:rPr lang="en-US" dirty="0">
                <a:solidFill>
                  <a:srgbClr val="0000FF"/>
                </a:solidFill>
              </a:rPr>
              <a:t>Involves possession of skills to understand and manage those emotions successfully.</a:t>
            </a:r>
            <a:endParaRPr lang="en-IN" dirty="0">
              <a:solidFill>
                <a:srgbClr val="0000FF"/>
              </a:solidFill>
            </a:endParaRPr>
          </a:p>
          <a:p>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spTree>
    <p:extLst>
      <p:ext uri="{BB962C8B-B14F-4D97-AF65-F5344CB8AC3E}">
        <p14:creationId xmlns:p14="http://schemas.microsoft.com/office/powerpoint/2010/main" val="233845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407647" y="153535"/>
            <a:ext cx="8229600" cy="784334"/>
          </a:xfrm>
        </p:spPr>
        <p:txBody>
          <a:bodyPr>
            <a:normAutofit/>
          </a:bodyPr>
          <a:lstStyle/>
          <a:p>
            <a:pPr algn="ctr"/>
            <a:r>
              <a:rPr lang="en-US" dirty="0"/>
              <a:t>Generations in the Workplace </a:t>
            </a:r>
            <a:endParaRPr lang="en-US" sz="2700" dirty="0"/>
          </a:p>
        </p:txBody>
      </p:sp>
      <p:sp>
        <p:nvSpPr>
          <p:cNvPr id="4" name="Content Placeholder 3"/>
          <p:cNvSpPr>
            <a:spLocks noGrp="1"/>
          </p:cNvSpPr>
          <p:nvPr>
            <p:ph idx="1"/>
          </p:nvPr>
        </p:nvSpPr>
        <p:spPr>
          <a:xfrm>
            <a:off x="1136988" y="1013618"/>
            <a:ext cx="8229600" cy="4377779"/>
          </a:xfrm>
        </p:spPr>
        <p:txBody>
          <a:bodyPr>
            <a:normAutofit/>
          </a:bodyPr>
          <a:lstStyle/>
          <a:p>
            <a:r>
              <a:rPr lang="en-US" dirty="0">
                <a:solidFill>
                  <a:srgbClr val="0000FF"/>
                </a:solidFill>
              </a:rPr>
              <a:t>Veterans born between 1922 and 1945 and are now retiring or passed on.</a:t>
            </a:r>
          </a:p>
          <a:p>
            <a:r>
              <a:rPr lang="en-US" dirty="0">
                <a:solidFill>
                  <a:srgbClr val="0000FF"/>
                </a:solidFill>
              </a:rPr>
              <a:t>Baby Boomers born between 1946 and 1964.</a:t>
            </a:r>
          </a:p>
          <a:p>
            <a:r>
              <a:rPr lang="en-US" dirty="0">
                <a:solidFill>
                  <a:srgbClr val="0000FF"/>
                </a:solidFill>
              </a:rPr>
              <a:t>Generation Xers, or gen Xers, were born between 1965 and 1980.</a:t>
            </a:r>
          </a:p>
          <a:p>
            <a:r>
              <a:rPr lang="en-US" dirty="0">
                <a:solidFill>
                  <a:srgbClr val="0000FF"/>
                </a:solidFill>
              </a:rPr>
              <a:t>Generation Y (the “millennials”) were born between 1981 and 1999.</a:t>
            </a:r>
          </a:p>
          <a:p>
            <a:r>
              <a:rPr lang="en-US" dirty="0">
                <a:solidFill>
                  <a:srgbClr val="0000FF"/>
                </a:solidFill>
              </a:rPr>
              <a:t>Generation Z were born between 2000 and 2010.</a:t>
            </a:r>
          </a:p>
          <a:p>
            <a:r>
              <a:rPr lang="en-GB" dirty="0">
                <a:solidFill>
                  <a:srgbClr val="0000FF"/>
                </a:solidFill>
              </a:rPr>
              <a:t>Generation Alpha (born 2011–2025)</a:t>
            </a:r>
            <a:endParaRPr lang="en-US" dirty="0">
              <a:solidFill>
                <a:srgbClr val="0000FF"/>
              </a:solidFill>
            </a:endParaRPr>
          </a:p>
          <a:p>
            <a:endParaRPr lang="en-IN" dirty="0">
              <a:solidFill>
                <a:srgbClr val="0000FF"/>
              </a:solidFill>
            </a:endParaRPr>
          </a:p>
          <a:p>
            <a:pPr marL="0" indent="0">
              <a:buNone/>
            </a:pPr>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spTree>
    <p:extLst>
      <p:ext uri="{BB962C8B-B14F-4D97-AF65-F5344CB8AC3E}">
        <p14:creationId xmlns:p14="http://schemas.microsoft.com/office/powerpoint/2010/main" val="4156501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234497"/>
            <a:ext cx="10515600" cy="810531"/>
          </a:xfrm>
        </p:spPr>
        <p:txBody>
          <a:bodyPr>
            <a:normAutofit/>
          </a:bodyPr>
          <a:lstStyle/>
          <a:p>
            <a:pPr algn="ctr"/>
            <a:r>
              <a:rPr lang="en-US" dirty="0"/>
              <a:t>Generations in the Workplace</a:t>
            </a:r>
          </a:p>
        </p:txBody>
      </p:sp>
      <p:sp>
        <p:nvSpPr>
          <p:cNvPr id="4" name="Content Placeholder 3"/>
          <p:cNvSpPr>
            <a:spLocks noGrp="1"/>
          </p:cNvSpPr>
          <p:nvPr>
            <p:ph idx="1"/>
          </p:nvPr>
        </p:nvSpPr>
        <p:spPr>
          <a:xfrm>
            <a:off x="1043049" y="1076697"/>
            <a:ext cx="8229600" cy="3992563"/>
          </a:xfrm>
        </p:spPr>
        <p:txBody>
          <a:bodyPr>
            <a:normAutofit fontScale="92500" lnSpcReduction="10000"/>
          </a:bodyPr>
          <a:lstStyle/>
          <a:p>
            <a:pPr marL="0" indent="0">
              <a:buNone/>
            </a:pPr>
            <a:r>
              <a:rPr lang="en-US" sz="3500" dirty="0">
                <a:solidFill>
                  <a:srgbClr val="0000FF"/>
                </a:solidFill>
              </a:rPr>
              <a:t>The Millennials</a:t>
            </a:r>
          </a:p>
          <a:p>
            <a:r>
              <a:rPr lang="en-US" sz="3500" dirty="0">
                <a:solidFill>
                  <a:srgbClr val="0000FF"/>
                </a:solidFill>
              </a:rPr>
              <a:t>Do not conceptually link organizational commitment with workplace culture.</a:t>
            </a:r>
          </a:p>
          <a:p>
            <a:r>
              <a:rPr lang="en-US" sz="3500" dirty="0">
                <a:solidFill>
                  <a:srgbClr val="0000FF"/>
                </a:solidFill>
              </a:rPr>
              <a:t>Motivated by recognition, public acknowledgment, instant and frequent positive feedback.</a:t>
            </a:r>
          </a:p>
          <a:p>
            <a:pPr lvl="0"/>
            <a:r>
              <a:rPr lang="en-US" sz="3500" dirty="0">
                <a:solidFill>
                  <a:srgbClr val="0000FF"/>
                </a:solidFill>
              </a:rPr>
              <a:t>Show a clear communication preference for one-on-one, honest feedback from their bosses. </a:t>
            </a:r>
            <a:endParaRPr lang="en-IN" sz="3500"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spTree>
    <p:extLst>
      <p:ext uri="{BB962C8B-B14F-4D97-AF65-F5344CB8AC3E}">
        <p14:creationId xmlns:p14="http://schemas.microsoft.com/office/powerpoint/2010/main" val="72878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96384"/>
            <a:ext cx="10515600" cy="810531"/>
          </a:xfrm>
        </p:spPr>
        <p:txBody>
          <a:bodyPr>
            <a:normAutofit/>
          </a:bodyPr>
          <a:lstStyle/>
          <a:p>
            <a:pPr algn="ctr"/>
            <a:r>
              <a:rPr lang="en-US" dirty="0"/>
              <a:t>Generations in the Workplace </a:t>
            </a:r>
            <a:endParaRPr lang="en-US" sz="2700" dirty="0"/>
          </a:p>
        </p:txBody>
      </p:sp>
      <p:sp>
        <p:nvSpPr>
          <p:cNvPr id="4" name="Content Placeholder 3"/>
          <p:cNvSpPr>
            <a:spLocks noGrp="1"/>
          </p:cNvSpPr>
          <p:nvPr>
            <p:ph idx="1"/>
          </p:nvPr>
        </p:nvSpPr>
        <p:spPr>
          <a:xfrm>
            <a:off x="1506187" y="1100447"/>
            <a:ext cx="8229600" cy="4222750"/>
          </a:xfrm>
        </p:spPr>
        <p:txBody>
          <a:bodyPr>
            <a:normAutofit fontScale="85000" lnSpcReduction="20000"/>
          </a:bodyPr>
          <a:lstStyle/>
          <a:p>
            <a:pPr marL="0" indent="0">
              <a:buNone/>
            </a:pPr>
            <a:r>
              <a:rPr lang="en-US" sz="3900" dirty="0">
                <a:solidFill>
                  <a:srgbClr val="0000FF"/>
                </a:solidFill>
              </a:rPr>
              <a:t>The Millennials</a:t>
            </a:r>
          </a:p>
          <a:p>
            <a:pPr lvl="0"/>
            <a:r>
              <a:rPr lang="en-US" sz="3900" dirty="0">
                <a:solidFill>
                  <a:srgbClr val="0000FF"/>
                </a:solidFill>
              </a:rPr>
              <a:t>Enjoy communicating with co-workers and feel that they can learn from them.</a:t>
            </a:r>
          </a:p>
          <a:p>
            <a:r>
              <a:rPr lang="en-US" sz="3900" dirty="0">
                <a:solidFill>
                  <a:srgbClr val="0000FF"/>
                </a:solidFill>
              </a:rPr>
              <a:t>Need to balance personal and professional lives.</a:t>
            </a:r>
          </a:p>
          <a:p>
            <a:r>
              <a:rPr lang="en-US" sz="3900" dirty="0">
                <a:solidFill>
                  <a:srgbClr val="0000FF"/>
                </a:solidFill>
              </a:rPr>
              <a:t>Far more qualified in digital knowledge than previous generations.</a:t>
            </a:r>
          </a:p>
          <a:p>
            <a:pPr lvl="0"/>
            <a:r>
              <a:rPr lang="en-US" sz="3900" dirty="0">
                <a:solidFill>
                  <a:srgbClr val="0000FF"/>
                </a:solidFill>
              </a:rPr>
              <a:t>Have wide networks of friends and nurture these relationships using social media platforms.</a:t>
            </a:r>
            <a:endParaRPr lang="en-IN" sz="3900"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spTree>
    <p:extLst>
      <p:ext uri="{BB962C8B-B14F-4D97-AF65-F5344CB8AC3E}">
        <p14:creationId xmlns:p14="http://schemas.microsoft.com/office/powerpoint/2010/main" val="669298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881783"/>
          </a:xfrm>
        </p:spPr>
        <p:txBody>
          <a:bodyPr>
            <a:normAutofit/>
          </a:bodyPr>
          <a:lstStyle/>
          <a:p>
            <a:pPr algn="ctr"/>
            <a:r>
              <a:rPr lang="en-US" dirty="0"/>
              <a:t>Generations in the Workplace</a:t>
            </a:r>
          </a:p>
        </p:txBody>
      </p:sp>
      <p:sp>
        <p:nvSpPr>
          <p:cNvPr id="4" name="Content Placeholder 3"/>
          <p:cNvSpPr>
            <a:spLocks noGrp="1"/>
          </p:cNvSpPr>
          <p:nvPr>
            <p:ph idx="1"/>
          </p:nvPr>
        </p:nvSpPr>
        <p:spPr>
          <a:xfrm>
            <a:off x="1161803" y="1317625"/>
            <a:ext cx="8229600" cy="4222750"/>
          </a:xfrm>
        </p:spPr>
        <p:txBody>
          <a:bodyPr>
            <a:normAutofit/>
          </a:bodyPr>
          <a:lstStyle/>
          <a:p>
            <a:pPr marL="0" indent="0">
              <a:buNone/>
            </a:pPr>
            <a:r>
              <a:rPr lang="en-US" dirty="0">
                <a:solidFill>
                  <a:srgbClr val="0000FF"/>
                </a:solidFill>
              </a:rPr>
              <a:t>And… Here Comes Generation Z!</a:t>
            </a:r>
          </a:p>
          <a:p>
            <a:pPr lvl="0"/>
            <a:r>
              <a:rPr lang="en-US" dirty="0">
                <a:solidFill>
                  <a:srgbClr val="0000FF"/>
                </a:solidFill>
              </a:rPr>
              <a:t>Born from 1995 to 2010, have relied on the internet, social networks, and mobile phones their entire lives.</a:t>
            </a:r>
          </a:p>
          <a:p>
            <a:r>
              <a:rPr lang="en-US" dirty="0">
                <a:solidFill>
                  <a:srgbClr val="0000FF"/>
                </a:solidFill>
              </a:rPr>
              <a:t>Adept at integrating real-life situations with virtual ones. </a:t>
            </a:r>
          </a:p>
          <a:p>
            <a:r>
              <a:rPr lang="en-US" dirty="0">
                <a:solidFill>
                  <a:srgbClr val="0000FF"/>
                </a:solidFill>
              </a:rPr>
              <a:t>Four core behaviors anchored in one element: This generation’s search for truth.</a:t>
            </a:r>
          </a:p>
          <a:p>
            <a:r>
              <a:rPr lang="en-US" dirty="0">
                <a:solidFill>
                  <a:srgbClr val="0000FF"/>
                </a:solidFill>
              </a:rPr>
              <a:t>Feels comfortable with diversity in all of its forms.</a:t>
            </a:r>
            <a:endParaRPr lang="en-IN"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spTree>
    <p:extLst>
      <p:ext uri="{BB962C8B-B14F-4D97-AF65-F5344CB8AC3E}">
        <p14:creationId xmlns:p14="http://schemas.microsoft.com/office/powerpoint/2010/main" val="10821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120135"/>
            <a:ext cx="10515600" cy="763030"/>
          </a:xfrm>
        </p:spPr>
        <p:txBody>
          <a:bodyPr>
            <a:normAutofit/>
          </a:bodyPr>
          <a:lstStyle/>
          <a:p>
            <a:pPr algn="ctr"/>
            <a:r>
              <a:rPr lang="en-US" dirty="0"/>
              <a:t>Generations in the Workplace</a:t>
            </a:r>
            <a:endParaRPr lang="en-US" sz="2700" dirty="0"/>
          </a:p>
        </p:txBody>
      </p:sp>
      <p:sp>
        <p:nvSpPr>
          <p:cNvPr id="4" name="Content Placeholder 3"/>
          <p:cNvSpPr>
            <a:spLocks noGrp="1"/>
          </p:cNvSpPr>
          <p:nvPr>
            <p:ph idx="1"/>
          </p:nvPr>
        </p:nvSpPr>
        <p:spPr>
          <a:xfrm>
            <a:off x="1363683" y="1005444"/>
            <a:ext cx="8229600" cy="4222750"/>
          </a:xfrm>
        </p:spPr>
        <p:txBody>
          <a:bodyPr>
            <a:normAutofit/>
          </a:bodyPr>
          <a:lstStyle/>
          <a:p>
            <a:pPr marL="0" indent="0">
              <a:buNone/>
            </a:pPr>
            <a:r>
              <a:rPr lang="en-US" dirty="0">
                <a:solidFill>
                  <a:srgbClr val="0000FF"/>
                </a:solidFill>
              </a:rPr>
              <a:t>Limitations of Generational Differences</a:t>
            </a:r>
            <a:endParaRPr lang="en-IN" dirty="0">
              <a:solidFill>
                <a:srgbClr val="0000FF"/>
              </a:solidFill>
            </a:endParaRPr>
          </a:p>
          <a:p>
            <a:r>
              <a:rPr lang="en-US" dirty="0">
                <a:solidFill>
                  <a:srgbClr val="0000FF"/>
                </a:solidFill>
              </a:rPr>
              <a:t>Employees across generations share similar professional values. </a:t>
            </a:r>
          </a:p>
          <a:p>
            <a:r>
              <a:rPr lang="en-US" dirty="0">
                <a:solidFill>
                  <a:srgbClr val="0000FF"/>
                </a:solidFill>
              </a:rPr>
              <a:t>People, regardless of age, want consistency and leaders with integrity whom they can trust.</a:t>
            </a:r>
          </a:p>
          <a:p>
            <a:r>
              <a:rPr lang="en-US" dirty="0">
                <a:solidFill>
                  <a:srgbClr val="0000FF"/>
                </a:solidFill>
              </a:rPr>
              <a:t>Reason for miscommunication and misunderstandings among generations:</a:t>
            </a:r>
          </a:p>
          <a:p>
            <a:r>
              <a:rPr lang="en-US" dirty="0">
                <a:solidFill>
                  <a:srgbClr val="0000FF"/>
                </a:solidFill>
              </a:rPr>
              <a:t>Misconceptions about generational differences disapproved by Deal’s research.</a:t>
            </a:r>
            <a:endParaRPr lang="en-IN" dirty="0">
              <a:solidFill>
                <a:srgbClr val="0000FF"/>
              </a:solidFill>
            </a:endParaRPr>
          </a:p>
          <a:p>
            <a:pPr marL="0" indent="0">
              <a:buNone/>
            </a:pPr>
            <a:endParaRPr lang="en-IN" dirty="0">
              <a:solidFill>
                <a:srgbClr val="0000FF"/>
              </a:solidFill>
            </a:endParaRPr>
          </a:p>
          <a:p>
            <a:pPr marL="0" indent="0">
              <a:buNone/>
            </a:pPr>
            <a:endParaRPr lang="en-IN" dirty="0">
              <a:solidFill>
                <a:srgbClr val="0000FF"/>
              </a:solidFill>
            </a:endParaRPr>
          </a:p>
          <a:p>
            <a:endParaRPr lang="en-IN" dirty="0">
              <a:solidFill>
                <a:srgbClr val="0000FF"/>
              </a:solidFill>
            </a:endParaRPr>
          </a:p>
          <a:p>
            <a:pPr marL="0" indent="0">
              <a:buNone/>
            </a:pPr>
            <a:endParaRPr lang="en-IN" dirty="0">
              <a:solidFill>
                <a:srgbClr val="0000FF"/>
              </a:solidFill>
            </a:endParaRPr>
          </a:p>
        </p:txBody>
      </p:sp>
    </p:spTree>
    <p:extLst>
      <p:ext uri="{BB962C8B-B14F-4D97-AF65-F5344CB8AC3E}">
        <p14:creationId xmlns:p14="http://schemas.microsoft.com/office/powerpoint/2010/main" val="323119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BF5B0-3A4C-994B-9334-A8291E48340E}"/>
              </a:ext>
            </a:extLst>
          </p:cNvPr>
          <p:cNvSpPr>
            <a:spLocks noGrp="1"/>
          </p:cNvSpPr>
          <p:nvPr>
            <p:ph type="title"/>
          </p:nvPr>
        </p:nvSpPr>
        <p:spPr>
          <a:xfrm>
            <a:off x="838200" y="365127"/>
            <a:ext cx="10515600" cy="822406"/>
          </a:xfrm>
        </p:spPr>
        <p:txBody>
          <a:bodyPr/>
          <a:lstStyle/>
          <a:p>
            <a:pPr algn="ctr"/>
            <a:r>
              <a:rPr lang="en-GB" dirty="0"/>
              <a:t>EI - Final thoughts</a:t>
            </a:r>
            <a:endParaRPr lang="en-GB" sz="1600" dirty="0"/>
          </a:p>
        </p:txBody>
      </p:sp>
      <p:sp>
        <p:nvSpPr>
          <p:cNvPr id="3" name="Content Placeholder 2">
            <a:extLst>
              <a:ext uri="{FF2B5EF4-FFF2-40B4-BE49-F238E27FC236}">
                <a16:creationId xmlns:a16="http://schemas.microsoft.com/office/drawing/2014/main" id="{01B2FC50-102F-E64D-ABAC-DFEA2A534BED}"/>
              </a:ext>
            </a:extLst>
          </p:cNvPr>
          <p:cNvSpPr>
            <a:spLocks noGrp="1"/>
          </p:cNvSpPr>
          <p:nvPr>
            <p:ph sz="half" idx="1"/>
          </p:nvPr>
        </p:nvSpPr>
        <p:spPr>
          <a:xfrm>
            <a:off x="565068" y="1187533"/>
            <a:ext cx="5156200" cy="4351338"/>
          </a:xfrm>
        </p:spPr>
        <p:txBody>
          <a:bodyPr>
            <a:normAutofit lnSpcReduction="10000"/>
          </a:bodyPr>
          <a:lstStyle/>
          <a:p>
            <a:pPr marL="457200" indent="-457200">
              <a:buFont typeface="+mj-lt"/>
              <a:buAutoNum type="alphaUcPeriod"/>
            </a:pPr>
            <a:r>
              <a:rPr lang="en-US" sz="2400" dirty="0">
                <a:latin typeface="Arial" panose="020B0604020202020204" pitchFamily="34" charset="0"/>
                <a:cs typeface="Arial" panose="020B0604020202020204" pitchFamily="34" charset="0"/>
              </a:rPr>
              <a:t>EI is considered to have three   aspects</a:t>
            </a:r>
            <a:endParaRPr lang="en-GB" sz="2400" dirty="0">
              <a:latin typeface="Arial" panose="020B0604020202020204" pitchFamily="34" charset="0"/>
              <a:cs typeface="Arial" panose="020B0604020202020204" pitchFamily="34" charset="0"/>
            </a:endParaRPr>
          </a:p>
          <a:p>
            <a:pPr marL="914400" lvl="1" indent="-457200">
              <a:buFont typeface="+mj-lt"/>
              <a:buAutoNum type="romanUcPeriod"/>
            </a:pPr>
            <a:r>
              <a:rPr lang="en-US" sz="1800" i="1" dirty="0">
                <a:solidFill>
                  <a:schemeClr val="accent1"/>
                </a:solidFill>
              </a:rPr>
              <a:t>Self-awareness: Recognizing your      emotions when you experience </a:t>
            </a:r>
            <a:r>
              <a:rPr lang="en-GB" sz="1800" i="1" dirty="0">
                <a:solidFill>
                  <a:schemeClr val="accent1"/>
                </a:solidFill>
              </a:rPr>
              <a:t>them</a:t>
            </a:r>
          </a:p>
          <a:p>
            <a:pPr marL="914400" lvl="1" indent="-457200">
              <a:buFont typeface="+mj-lt"/>
              <a:buAutoNum type="romanUcPeriod"/>
            </a:pPr>
            <a:r>
              <a:rPr lang="en-US" sz="1800" i="1" dirty="0">
                <a:solidFill>
                  <a:schemeClr val="accent1"/>
                </a:solidFill>
              </a:rPr>
              <a:t>Other awareness: Being aware of emotions experienced by others</a:t>
            </a:r>
            <a:endParaRPr lang="en-GB" sz="1800" i="1" dirty="0">
              <a:solidFill>
                <a:schemeClr val="accent1"/>
              </a:solidFill>
            </a:endParaRPr>
          </a:p>
          <a:p>
            <a:pPr marL="914400" lvl="1" indent="-457200">
              <a:buFont typeface="+mj-lt"/>
              <a:buAutoNum type="romanUcPeriod"/>
            </a:pPr>
            <a:r>
              <a:rPr lang="en-US" sz="1800" i="1" dirty="0">
                <a:solidFill>
                  <a:schemeClr val="accent1"/>
                </a:solidFill>
              </a:rPr>
              <a:t>Emotion regulation: Being able to recover from experienced emotions rapidly</a:t>
            </a:r>
            <a:endParaRPr lang="en-GB" sz="1800" i="1" dirty="0">
              <a:solidFill>
                <a:schemeClr val="accent1"/>
              </a:solidFill>
            </a:endParaRPr>
          </a:p>
          <a:p>
            <a:pPr marL="457200" indent="-457200">
              <a:buFont typeface="+mj-lt"/>
              <a:buAutoNum type="alphaUcPeriod"/>
            </a:pPr>
            <a:r>
              <a:rPr lang="en-US" sz="2400" dirty="0">
                <a:latin typeface="Arial" panose="020B0604020202020204" pitchFamily="34" charset="0"/>
                <a:cs typeface="Arial" panose="020B0604020202020204" pitchFamily="34" charset="0"/>
              </a:rPr>
              <a:t>EI may be more important for long-term success than IQ</a:t>
            </a:r>
            <a:endParaRPr lang="en-GB" sz="2400" dirty="0">
              <a:latin typeface="Arial" panose="020B0604020202020204" pitchFamily="34" charset="0"/>
              <a:cs typeface="Arial" panose="020B0604020202020204" pitchFamily="34" charset="0"/>
            </a:endParaRPr>
          </a:p>
          <a:p>
            <a:pPr marL="457200" indent="-457200">
              <a:buFont typeface="+mj-lt"/>
              <a:buAutoNum type="alphaUcPeriod"/>
            </a:pPr>
            <a:r>
              <a:rPr lang="en-US" sz="2400" dirty="0">
                <a:latin typeface="Arial" panose="020B0604020202020204" pitchFamily="34" charset="0"/>
                <a:cs typeface="Arial" panose="020B0604020202020204" pitchFamily="34" charset="0"/>
              </a:rPr>
              <a:t>Emotional Intelligence also enables employees to work more effectively in teams</a:t>
            </a:r>
            <a:endParaRPr lang="en-GB" sz="24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C7B7298D-C55E-3F4B-9377-81A29F5DF281}"/>
              </a:ext>
            </a:extLst>
          </p:cNvPr>
          <p:cNvSpPr>
            <a:spLocks noGrp="1"/>
          </p:cNvSpPr>
          <p:nvPr>
            <p:ph sz="half" idx="2"/>
          </p:nvPr>
        </p:nvSpPr>
        <p:spPr>
          <a:xfrm>
            <a:off x="6470732" y="1187533"/>
            <a:ext cx="5156200" cy="4351338"/>
          </a:xfrm>
        </p:spPr>
        <p:txBody>
          <a:bodyPr>
            <a:normAutofit lnSpcReduction="10000"/>
          </a:bodyPr>
          <a:lstStyle/>
          <a:p>
            <a:pPr marL="0" indent="0">
              <a:buNone/>
            </a:pPr>
            <a:r>
              <a:rPr lang="en-US" sz="2400" dirty="0">
                <a:latin typeface="Arial" panose="020B0604020202020204" pitchFamily="34" charset="0"/>
                <a:cs typeface="Arial" panose="020B0604020202020204" pitchFamily="34" charset="0"/>
              </a:rPr>
              <a:t>D.	Can EI be learned?</a:t>
            </a:r>
            <a:endParaRPr lang="en-GB" sz="24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The process through which people increase their EI (and sustain it) follows five stages of discovery</a:t>
            </a:r>
            <a:endParaRPr lang="en-GB" sz="1600" dirty="0">
              <a:latin typeface="Arial" panose="020B0604020202020204" pitchFamily="34" charset="0"/>
              <a:cs typeface="Arial" panose="020B0604020202020204" pitchFamily="34" charset="0"/>
            </a:endParaRPr>
          </a:p>
          <a:p>
            <a:pPr marL="457200" indent="-457200">
              <a:buFont typeface="+mj-lt"/>
              <a:buAutoNum type="arabicPeriod"/>
            </a:pPr>
            <a:r>
              <a:rPr lang="en-US" sz="2200" i="1" dirty="0">
                <a:solidFill>
                  <a:schemeClr val="accent1"/>
                </a:solidFill>
                <a:cs typeface="Arial" panose="020B0604020202020204" pitchFamily="34" charset="0"/>
              </a:rPr>
              <a:t>The first discovery: Who do I want to be?</a:t>
            </a:r>
            <a:endParaRPr lang="en-GB" sz="2200" i="1" dirty="0">
              <a:solidFill>
                <a:schemeClr val="accent1"/>
              </a:solidFill>
              <a:cs typeface="Arial" panose="020B0604020202020204" pitchFamily="34" charset="0"/>
            </a:endParaRPr>
          </a:p>
          <a:p>
            <a:pPr marL="457200" indent="-457200">
              <a:buFont typeface="+mj-lt"/>
              <a:buAutoNum type="arabicPeriod"/>
            </a:pPr>
            <a:r>
              <a:rPr lang="en-US" sz="2200" i="1" dirty="0">
                <a:solidFill>
                  <a:schemeClr val="accent1"/>
                </a:solidFill>
                <a:cs typeface="Arial" panose="020B0604020202020204" pitchFamily="34" charset="0"/>
              </a:rPr>
              <a:t>The second discovery: Who am I? What are my strengths and gaps?</a:t>
            </a:r>
            <a:endParaRPr lang="en-GB" sz="2200" i="1" dirty="0">
              <a:solidFill>
                <a:schemeClr val="accent1"/>
              </a:solidFill>
              <a:cs typeface="Arial" panose="020B0604020202020204" pitchFamily="34" charset="0"/>
            </a:endParaRPr>
          </a:p>
          <a:p>
            <a:pPr marL="457200" indent="-457200">
              <a:buFont typeface="+mj-lt"/>
              <a:buAutoNum type="arabicPeriod"/>
            </a:pPr>
            <a:r>
              <a:rPr lang="en-US" sz="2200" i="1" dirty="0">
                <a:solidFill>
                  <a:schemeClr val="accent1"/>
                </a:solidFill>
                <a:cs typeface="Arial" panose="020B0604020202020204" pitchFamily="34" charset="0"/>
              </a:rPr>
              <a:t>The third discovery: How can I build on strengths and reduce the gaps?</a:t>
            </a:r>
            <a:endParaRPr lang="en-GB" sz="2200" i="1" dirty="0">
              <a:solidFill>
                <a:schemeClr val="accent1"/>
              </a:solidFill>
              <a:cs typeface="Arial" panose="020B0604020202020204" pitchFamily="34" charset="0"/>
            </a:endParaRPr>
          </a:p>
          <a:p>
            <a:pPr marL="457200" indent="-457200">
              <a:buFont typeface="+mj-lt"/>
              <a:buAutoNum type="arabicPeriod"/>
            </a:pPr>
            <a:r>
              <a:rPr lang="en-US" sz="2200" i="1" dirty="0">
                <a:solidFill>
                  <a:schemeClr val="accent1"/>
                </a:solidFill>
                <a:cs typeface="Arial" panose="020B0604020202020204" pitchFamily="34" charset="0"/>
              </a:rPr>
              <a:t>The fourth discovery: Trying new behaviors, thoughts, and feelings</a:t>
            </a:r>
            <a:endParaRPr lang="en-GB" sz="2200" i="1" dirty="0">
              <a:solidFill>
                <a:schemeClr val="accent1"/>
              </a:solidFill>
              <a:cs typeface="Arial" panose="020B0604020202020204" pitchFamily="34" charset="0"/>
            </a:endParaRPr>
          </a:p>
          <a:p>
            <a:pPr marL="0" indent="0" algn="ctr">
              <a:buNone/>
            </a:pPr>
            <a:r>
              <a:rPr lang="en-US" sz="2200" b="1" i="1" dirty="0">
                <a:cs typeface="Arial" panose="020B0604020202020204" pitchFamily="34" charset="0"/>
              </a:rPr>
              <a:t>The fifth discovery: Developing trusting relationships that enable change</a:t>
            </a:r>
            <a:endParaRPr lang="en-GB" sz="2200" b="1" i="1" dirty="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884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Effect transition="in" filter="fade">
                                      <p:cBhvr>
                                        <p:cTn id="52" dur="500"/>
                                        <p:tgtEl>
                                          <p:spTgt spid="4">
                                            <p:txEl>
                                              <p:pRg st="4" end="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4">
                                            <p:txEl>
                                              <p:pRg st="5" end="5"/>
                                            </p:txEl>
                                          </p:spTgt>
                                        </p:tgtEl>
                                        <p:attrNameLst>
                                          <p:attrName>style.visibility</p:attrName>
                                        </p:attrNameLst>
                                      </p:cBhvr>
                                      <p:to>
                                        <p:strVal val="visible"/>
                                      </p:to>
                                    </p:set>
                                    <p:animEffect transition="in" filter="fade">
                                      <p:cBhvr>
                                        <p:cTn id="57" dur="500"/>
                                        <p:tgtEl>
                                          <p:spTgt spid="4">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4">
                                            <p:txEl>
                                              <p:pRg st="6" end="6"/>
                                            </p:txEl>
                                          </p:spTgt>
                                        </p:tgtEl>
                                        <p:attrNameLst>
                                          <p:attrName>style.visibility</p:attrName>
                                        </p:attrNameLst>
                                      </p:cBhvr>
                                      <p:to>
                                        <p:strVal val="visible"/>
                                      </p:to>
                                    </p:set>
                                    <p:animEffect transition="in" filter="fade">
                                      <p:cBhvr>
                                        <p:cTn id="6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E47C5-8D53-AC42-9ECF-440567CB6CF7}"/>
              </a:ext>
            </a:extLst>
          </p:cNvPr>
          <p:cNvSpPr>
            <a:spLocks noGrp="1"/>
          </p:cNvSpPr>
          <p:nvPr>
            <p:ph type="title"/>
          </p:nvPr>
        </p:nvSpPr>
        <p:spPr>
          <a:xfrm>
            <a:off x="939800" y="163246"/>
            <a:ext cx="10515600" cy="774905"/>
          </a:xfrm>
        </p:spPr>
        <p:txBody>
          <a:bodyPr/>
          <a:lstStyle/>
          <a:p>
            <a:pPr algn="ctr"/>
            <a:r>
              <a:rPr lang="en-GB" dirty="0"/>
              <a:t>EI - Final thoughts  (cont.)</a:t>
            </a:r>
          </a:p>
        </p:txBody>
      </p:sp>
      <p:sp>
        <p:nvSpPr>
          <p:cNvPr id="3" name="Content Placeholder 2">
            <a:extLst>
              <a:ext uri="{FF2B5EF4-FFF2-40B4-BE49-F238E27FC236}">
                <a16:creationId xmlns:a16="http://schemas.microsoft.com/office/drawing/2014/main" id="{B0F52281-A7BF-AE47-B8AB-C3CDAAAE1233}"/>
              </a:ext>
            </a:extLst>
          </p:cNvPr>
          <p:cNvSpPr>
            <a:spLocks noGrp="1"/>
          </p:cNvSpPr>
          <p:nvPr>
            <p:ph sz="half" idx="1"/>
          </p:nvPr>
        </p:nvSpPr>
        <p:spPr>
          <a:xfrm>
            <a:off x="648195" y="1253331"/>
            <a:ext cx="5156200" cy="4351338"/>
          </a:xfrm>
        </p:spPr>
        <p:txBody>
          <a:bodyPr>
            <a:normAutofit fontScale="85000" lnSpcReduction="20000"/>
          </a:bodyPr>
          <a:lstStyle/>
          <a:p>
            <a:pPr marL="0" indent="0">
              <a:buNone/>
            </a:pPr>
            <a:r>
              <a:rPr lang="en-US" dirty="0">
                <a:solidFill>
                  <a:srgbClr val="0000FF"/>
                </a:solidFill>
                <a:latin typeface="Arial" panose="020B0604020202020204" pitchFamily="34" charset="0"/>
                <a:cs typeface="Arial" panose="020B0604020202020204" pitchFamily="34" charset="0"/>
              </a:rPr>
              <a:t>Limitations of EI</a:t>
            </a:r>
          </a:p>
          <a:p>
            <a:pPr marL="0" indent="0">
              <a:buNone/>
            </a:pPr>
            <a:endParaRPr lang="en-GB" dirty="0">
              <a:latin typeface="Arial" panose="020B0604020202020204" pitchFamily="34" charset="0"/>
              <a:cs typeface="Arial" panose="020B0604020202020204" pitchFamily="34" charset="0"/>
            </a:endParaRPr>
          </a:p>
          <a:p>
            <a:pPr marL="514350" indent="-514350">
              <a:buFont typeface="+mj-lt"/>
              <a:buAutoNum type="arabicPeriod"/>
            </a:pPr>
            <a:r>
              <a:rPr lang="en-US" sz="2600" i="1" dirty="0">
                <a:solidFill>
                  <a:schemeClr val="accent1"/>
                </a:solidFill>
              </a:rPr>
              <a:t>There have been criticisms that the concept is too vague and can’t be measured</a:t>
            </a:r>
            <a:endParaRPr lang="en-GB" sz="2600" i="1" dirty="0">
              <a:solidFill>
                <a:schemeClr val="accent1"/>
              </a:solidFill>
            </a:endParaRPr>
          </a:p>
          <a:p>
            <a:pPr marL="514350" indent="-514350">
              <a:buFont typeface="+mj-lt"/>
              <a:buAutoNum type="arabicPeriod"/>
            </a:pPr>
            <a:r>
              <a:rPr lang="en-US" sz="2600" i="1" dirty="0">
                <a:solidFill>
                  <a:schemeClr val="accent1"/>
                </a:solidFill>
              </a:rPr>
              <a:t>There are many different measures of EI and this has led to confusion regarding what the best measure to use for assessment is</a:t>
            </a:r>
            <a:endParaRPr lang="en-GB" sz="2600" i="1" dirty="0">
              <a:solidFill>
                <a:schemeClr val="accent1"/>
              </a:solidFill>
            </a:endParaRPr>
          </a:p>
          <a:p>
            <a:pPr marL="514350" indent="-514350">
              <a:buFont typeface="+mj-lt"/>
              <a:buAutoNum type="arabicPeriod"/>
            </a:pPr>
            <a:r>
              <a:rPr lang="en-US" sz="2600" i="1" dirty="0">
                <a:solidFill>
                  <a:schemeClr val="accent1"/>
                </a:solidFill>
              </a:rPr>
              <a:t>Initial claims of predictive value of EI may have been overstated</a:t>
            </a:r>
            <a:endParaRPr lang="en-GB" sz="2600" i="1" dirty="0">
              <a:solidFill>
                <a:schemeClr val="accent1"/>
              </a:solidFill>
            </a:endParaRPr>
          </a:p>
          <a:p>
            <a:pPr marL="0" indent="0">
              <a:buNone/>
            </a:pPr>
            <a:endParaRPr lang="en-GB" dirty="0"/>
          </a:p>
        </p:txBody>
      </p:sp>
      <p:sp>
        <p:nvSpPr>
          <p:cNvPr id="4" name="Content Placeholder 3">
            <a:extLst>
              <a:ext uri="{FF2B5EF4-FFF2-40B4-BE49-F238E27FC236}">
                <a16:creationId xmlns:a16="http://schemas.microsoft.com/office/drawing/2014/main" id="{6897F228-74C2-134C-8DCB-DAF597A83CF2}"/>
              </a:ext>
            </a:extLst>
          </p:cNvPr>
          <p:cNvSpPr>
            <a:spLocks noGrp="1"/>
          </p:cNvSpPr>
          <p:nvPr>
            <p:ph sz="half" idx="2"/>
          </p:nvPr>
        </p:nvSpPr>
        <p:spPr>
          <a:xfrm>
            <a:off x="6387607" y="1253331"/>
            <a:ext cx="5156200" cy="4351338"/>
          </a:xfrm>
        </p:spPr>
        <p:txBody>
          <a:bodyPr>
            <a:normAutofit fontScale="85000" lnSpcReduction="20000"/>
          </a:bodyPr>
          <a:lstStyle/>
          <a:p>
            <a:pPr marL="0" indent="0">
              <a:buNone/>
            </a:pPr>
            <a:r>
              <a:rPr lang="en-US" dirty="0">
                <a:solidFill>
                  <a:srgbClr val="0000FF"/>
                </a:solidFill>
                <a:latin typeface="Arial" panose="020B0604020202020204" pitchFamily="34" charset="0"/>
                <a:cs typeface="Arial" panose="020B0604020202020204" pitchFamily="34" charset="0"/>
              </a:rPr>
              <a:t>What we know about EI</a:t>
            </a:r>
            <a:endParaRPr lang="en-GB" dirty="0">
              <a:solidFill>
                <a:srgbClr val="0000FF"/>
              </a:solidFill>
              <a:latin typeface="Arial" panose="020B0604020202020204" pitchFamily="34" charset="0"/>
              <a:cs typeface="Arial" panose="020B0604020202020204" pitchFamily="34" charset="0"/>
            </a:endParaRPr>
          </a:p>
          <a:p>
            <a:pPr marL="0" indent="0">
              <a:buNone/>
            </a:pPr>
            <a:r>
              <a:rPr lang="en-US" sz="2600" dirty="0">
                <a:solidFill>
                  <a:srgbClr val="0000FF"/>
                </a:solidFill>
              </a:rPr>
              <a:t>This is what we can conclude about EI</a:t>
            </a:r>
            <a:endParaRPr lang="en-GB" sz="2600" dirty="0">
              <a:solidFill>
                <a:srgbClr val="0000FF"/>
              </a:solidFill>
            </a:endParaRPr>
          </a:p>
          <a:p>
            <a:pPr marL="514350" indent="-514350">
              <a:buFont typeface="+mj-lt"/>
              <a:buAutoNum type="arabicPeriod"/>
            </a:pPr>
            <a:r>
              <a:rPr lang="en-US" sz="2600" i="1" dirty="0">
                <a:solidFill>
                  <a:schemeClr val="accent1"/>
                </a:solidFill>
              </a:rPr>
              <a:t>EI is distinct from but positively related to other intelligences (such as IQ)</a:t>
            </a:r>
            <a:endParaRPr lang="en-GB" sz="2600" i="1" dirty="0">
              <a:solidFill>
                <a:schemeClr val="accent1"/>
              </a:solidFill>
            </a:endParaRPr>
          </a:p>
          <a:p>
            <a:pPr marL="514350" indent="-514350">
              <a:buFont typeface="+mj-lt"/>
              <a:buAutoNum type="arabicPeriod"/>
            </a:pPr>
            <a:r>
              <a:rPr lang="en-US" sz="2600" i="1" dirty="0">
                <a:solidFill>
                  <a:schemeClr val="accent1"/>
                </a:solidFill>
              </a:rPr>
              <a:t>EI is an individual difference, where some people are more endowed, and others are less so</a:t>
            </a:r>
            <a:endParaRPr lang="en-GB" sz="2600" i="1" dirty="0">
              <a:solidFill>
                <a:schemeClr val="accent1"/>
              </a:solidFill>
            </a:endParaRPr>
          </a:p>
          <a:p>
            <a:pPr marL="514350" indent="-514350">
              <a:buFont typeface="+mj-lt"/>
              <a:buAutoNum type="arabicPeriod"/>
            </a:pPr>
            <a:r>
              <a:rPr lang="en-US" sz="2600" i="1" dirty="0">
                <a:solidFill>
                  <a:schemeClr val="accent1"/>
                </a:solidFill>
              </a:rPr>
              <a:t>EI develops over a person’s life span and can be enhanced through training</a:t>
            </a:r>
            <a:endParaRPr lang="en-GB" sz="2600" i="1" dirty="0">
              <a:solidFill>
                <a:schemeClr val="accent1"/>
              </a:solidFill>
            </a:endParaRPr>
          </a:p>
          <a:p>
            <a:pPr marL="514350" indent="-514350">
              <a:buFont typeface="+mj-lt"/>
              <a:buAutoNum type="arabicPeriod"/>
            </a:pPr>
            <a:r>
              <a:rPr lang="en-US" sz="2600" i="1" dirty="0">
                <a:solidFill>
                  <a:schemeClr val="accent1"/>
                </a:solidFill>
              </a:rPr>
              <a:t>EI involves, at least in part, individual’s abilities to effectively identify and perceive emotion (in themselves and others), as well as possession of the skills to understand and manage those emotions successfully</a:t>
            </a:r>
            <a:endParaRPr lang="en-GB" sz="2600" i="1" dirty="0">
              <a:solidFill>
                <a:schemeClr val="accent1"/>
              </a:solidFill>
            </a:endParaRPr>
          </a:p>
          <a:p>
            <a:endParaRPr lang="en-GB" dirty="0"/>
          </a:p>
        </p:txBody>
      </p:sp>
    </p:spTree>
    <p:extLst>
      <p:ext uri="{BB962C8B-B14F-4D97-AF65-F5344CB8AC3E}">
        <p14:creationId xmlns:p14="http://schemas.microsoft.com/office/powerpoint/2010/main" val="468859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fade">
                                      <p:cBhvr>
                                        <p:cTn id="25" dur="500"/>
                                        <p:tgtEl>
                                          <p:spTgt spid="4">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2" end="2"/>
                                            </p:txEl>
                                          </p:spTgt>
                                        </p:tgtEl>
                                        <p:attrNameLst>
                                          <p:attrName>style.visibility</p:attrName>
                                        </p:attrNameLst>
                                      </p:cBhvr>
                                      <p:to>
                                        <p:strVal val="visible"/>
                                      </p:to>
                                    </p:set>
                                    <p:animEffect transition="in" filter="fade">
                                      <p:cBhvr>
                                        <p:cTn id="30" dur="500"/>
                                        <p:tgtEl>
                                          <p:spTgt spid="4">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500"/>
                                        <p:tgtEl>
                                          <p:spTgt spid="4">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4">
                                            <p:txEl>
                                              <p:pRg st="4" end="4"/>
                                            </p:txEl>
                                          </p:spTgt>
                                        </p:tgtEl>
                                        <p:attrNameLst>
                                          <p:attrName>style.visibility</p:attrName>
                                        </p:attrNameLst>
                                      </p:cBhvr>
                                      <p:to>
                                        <p:strVal val="visible"/>
                                      </p:to>
                                    </p:set>
                                    <p:animEffect transition="in" filter="fade">
                                      <p:cBhvr>
                                        <p:cTn id="40" dur="500"/>
                                        <p:tgtEl>
                                          <p:spTgt spid="4">
                                            <p:txEl>
                                              <p:pRg st="4" end="4"/>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4">
                                            <p:txEl>
                                              <p:pRg st="5" end="5"/>
                                            </p:txEl>
                                          </p:spTgt>
                                        </p:tgtEl>
                                        <p:attrNameLst>
                                          <p:attrName>style.visibility</p:attrName>
                                        </p:attrNameLst>
                                      </p:cBhvr>
                                      <p:to>
                                        <p:strVal val="visible"/>
                                      </p:to>
                                    </p:set>
                                    <p:animEffect transition="in" filter="fade">
                                      <p:cBhvr>
                                        <p:cTn id="45"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E7D4F-13B6-BF4A-ACA3-9F7396C5D9B1}"/>
              </a:ext>
            </a:extLst>
          </p:cNvPr>
          <p:cNvSpPr>
            <a:spLocks noGrp="1"/>
          </p:cNvSpPr>
          <p:nvPr>
            <p:ph type="title"/>
          </p:nvPr>
        </p:nvSpPr>
        <p:spPr>
          <a:xfrm>
            <a:off x="838200" y="365126"/>
            <a:ext cx="10515600" cy="846157"/>
          </a:xfrm>
        </p:spPr>
        <p:txBody>
          <a:bodyPr/>
          <a:lstStyle/>
          <a:p>
            <a:pPr algn="ctr"/>
            <a:r>
              <a:rPr lang="en-GB" dirty="0"/>
              <a:t>If We Could See Inside Others' Hearts</a:t>
            </a:r>
            <a:br>
              <a:rPr lang="en-GB" dirty="0"/>
            </a:br>
            <a:endParaRPr lang="en-GB" dirty="0"/>
          </a:p>
        </p:txBody>
      </p:sp>
      <p:sp>
        <p:nvSpPr>
          <p:cNvPr id="3" name="Content Placeholder 2">
            <a:extLst>
              <a:ext uri="{FF2B5EF4-FFF2-40B4-BE49-F238E27FC236}">
                <a16:creationId xmlns:a16="http://schemas.microsoft.com/office/drawing/2014/main" id="{EFB1D7C9-336D-B044-B9E5-66AFC26D0E4A}"/>
              </a:ext>
            </a:extLst>
          </p:cNvPr>
          <p:cNvSpPr>
            <a:spLocks noGrp="1"/>
          </p:cNvSpPr>
          <p:nvPr>
            <p:ph idx="1"/>
          </p:nvPr>
        </p:nvSpPr>
        <p:spPr/>
        <p:txBody>
          <a:bodyPr/>
          <a:lstStyle/>
          <a:p>
            <a:r>
              <a:rPr lang="en-GB" dirty="0">
                <a:hlinkClick r:id="rId2"/>
              </a:rPr>
              <a:t>https://youtu.be/bPsiLi89PQ4</a:t>
            </a:r>
            <a:r>
              <a:rPr lang="en-GB" dirty="0"/>
              <a:t> </a:t>
            </a:r>
          </a:p>
        </p:txBody>
      </p:sp>
    </p:spTree>
    <p:extLst>
      <p:ext uri="{BB962C8B-B14F-4D97-AF65-F5344CB8AC3E}">
        <p14:creationId xmlns:p14="http://schemas.microsoft.com/office/powerpoint/2010/main" val="15726350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45043"/>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a:xfrm>
            <a:off x="2001981" y="248480"/>
            <a:ext cx="7462652" cy="1154916"/>
          </a:xfrm>
        </p:spPr>
        <p:txBody>
          <a:bodyPr/>
          <a:lstStyle/>
          <a:p>
            <a:pPr algn="ctr"/>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03512" y="2100428"/>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416</TotalTime>
  <Words>1599</Words>
  <Application>Microsoft Office PowerPoint</Application>
  <PresentationFormat>Widescreen</PresentationFormat>
  <Paragraphs>177</Paragraphs>
  <Slides>17</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UWTSD 200 B</vt:lpstr>
      <vt:lpstr>BMSK6006 Developing Emotional Intelligence for the Workplace</vt:lpstr>
      <vt:lpstr>Research Review</vt:lpstr>
      <vt:lpstr>Agenda</vt:lpstr>
      <vt:lpstr>Module Task Assessment</vt:lpstr>
      <vt:lpstr>Emotional Intelligence</vt:lpstr>
      <vt:lpstr>Emotional Intelligence</vt:lpstr>
      <vt:lpstr>Emotional Intelligence</vt:lpstr>
      <vt:lpstr>Emotional Intelligence</vt:lpstr>
      <vt:lpstr>Generations in the Workplace </vt:lpstr>
      <vt:lpstr>Generations in the Workplace</vt:lpstr>
      <vt:lpstr>Generations in the Workplace </vt:lpstr>
      <vt:lpstr>Generations in the Workplace</vt:lpstr>
      <vt:lpstr>Generations in the Workplace</vt:lpstr>
      <vt:lpstr>EI - Final thoughts</vt:lpstr>
      <vt:lpstr>EI - Final thoughts  (cont.)</vt:lpstr>
      <vt:lpstr>If We Could See Inside Others' Hearts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EI</dc:title>
  <dc:creator>Andrew Maund</dc:creator>
  <cp:lastModifiedBy>Paul Tinkler</cp:lastModifiedBy>
  <cp:revision>9</cp:revision>
  <dcterms:created xsi:type="dcterms:W3CDTF">2021-03-12T11:22:00Z</dcterms:created>
  <dcterms:modified xsi:type="dcterms:W3CDTF">2021-03-18T18:16:04Z</dcterms:modified>
</cp:coreProperties>
</file>