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5"/>
  </p:notesMasterIdLst>
  <p:handoutMasterIdLst>
    <p:handoutMasterId r:id="rId6"/>
  </p:handoutMasterIdLst>
  <p:sldIdLst>
    <p:sldId id="256" r:id="rId3"/>
    <p:sldId id="257" r:id="rId4"/>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5" d="100"/>
          <a:sy n="15" d="100"/>
        </p:scale>
        <p:origin x="1404" y="108"/>
      </p:cViewPr>
      <p:guideLst/>
    </p:cSldViewPr>
  </p:slideViewPr>
  <p:notesTextViewPr>
    <p:cViewPr>
      <p:scale>
        <a:sx n="1" d="1"/>
        <a:sy n="1" d="1"/>
      </p:scale>
      <p:origin x="0" y="0"/>
    </p:cViewPr>
  </p:notesTextViewPr>
  <p:notesViewPr>
    <p:cSldViewPr snapToGrid="0" showGuides="1">
      <p:cViewPr varScale="1">
        <p:scale>
          <a:sx n="69" d="100"/>
          <a:sy n="69" d="100"/>
        </p:scale>
        <p:origin x="2706"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1/21/2018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1/21/2018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32" name="Instructions"/>
          <p:cNvSpPr/>
          <p:nvPr userDrawn="1"/>
        </p:nvSpPr>
        <p:spPr>
          <a:xfrm>
            <a:off x="44302680" y="-1"/>
            <a:ext cx="1244727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rtlCol="0" anchor="t"/>
          <a:lstStyle/>
          <a:p>
            <a:pPr lvl="0">
              <a:spcBef>
                <a:spcPts val="1200"/>
              </a:spcBef>
            </a:pPr>
            <a:r>
              <a:rPr sz="9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200"/>
              </a:spcBef>
            </a:pPr>
            <a:r>
              <a:rPr lang="en-US" sz="6600" dirty="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300"/>
              </a:spcBef>
            </a:pPr>
            <a:endParaRPr sz="6000" dirty="0">
              <a:solidFill>
                <a:prstClr val="white">
                  <a:lumMod val="50000"/>
                </a:prstClr>
              </a:solidFill>
              <a:latin typeface="Calibri Light" panose="020F0302020204030204" pitchFamily="34" charset="0"/>
              <a:cs typeface="Calibri" panose="020F0502020204030204" pitchFamily="34" charset="0"/>
            </a:endParaRPr>
          </a:p>
          <a:p>
            <a:pPr lvl="0">
              <a:spcBef>
                <a:spcPts val="1200"/>
              </a:spcBef>
            </a:pPr>
            <a:r>
              <a:rPr sz="88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200"/>
              </a:spcBef>
            </a:pPr>
            <a:r>
              <a:rPr sz="66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6600" dirty="0">
                <a:solidFill>
                  <a:prstClr val="white">
                    <a:lumMod val="50000"/>
                  </a:prstClr>
                </a:solidFill>
                <a:latin typeface="Calibri Light" panose="020F0302020204030204" pitchFamily="34" charset="0"/>
                <a:cs typeface="Calibri" panose="020F0502020204030204" pitchFamily="34" charset="0"/>
              </a:rPr>
              <a:t>poster </a:t>
            </a:r>
            <a:r>
              <a:rPr sz="6600" dirty="0">
                <a:solidFill>
                  <a:prstClr val="white">
                    <a:lumMod val="50000"/>
                  </a:prstClr>
                </a:solidFill>
                <a:latin typeface="Calibri Light" panose="020F0302020204030204" pitchFamily="34" charset="0"/>
                <a:cs typeface="Calibri" panose="020F0502020204030204" pitchFamily="34" charset="0"/>
              </a:rPr>
              <a:t>are formatted for you. </a:t>
            </a:r>
            <a:r>
              <a:rPr lang="en-US" sz="6600" dirty="0">
                <a:solidFill>
                  <a:prstClr val="white">
                    <a:lumMod val="50000"/>
                  </a:prstClr>
                </a:solidFill>
                <a:latin typeface="Calibri Light" panose="020F0302020204030204" pitchFamily="34" charset="0"/>
                <a:cs typeface="Calibri" panose="020F0502020204030204" pitchFamily="34" charset="0"/>
              </a:rPr>
              <a:t>Type</a:t>
            </a:r>
            <a:r>
              <a:rPr lang="en-US" sz="6600" baseline="0" dirty="0">
                <a:solidFill>
                  <a:prstClr val="white">
                    <a:lumMod val="50000"/>
                  </a:prstClr>
                </a:solidFill>
                <a:latin typeface="Calibri Light" panose="020F0302020204030204" pitchFamily="34" charset="0"/>
                <a:cs typeface="Calibri" panose="020F0502020204030204" pitchFamily="34" charset="0"/>
              </a:rPr>
              <a:t> in the placeholders </a:t>
            </a:r>
            <a:r>
              <a:rPr lang="en-US" sz="6600" dirty="0">
                <a:solidFill>
                  <a:prstClr val="white">
                    <a:lumMod val="50000"/>
                  </a:prstClr>
                </a:solidFill>
                <a:latin typeface="Calibri Light" panose="020F0302020204030204" pitchFamily="34" charset="0"/>
                <a:cs typeface="Calibri" panose="020F0502020204030204" pitchFamily="34" charset="0"/>
              </a:rPr>
              <a:t>to add text, or c</a:t>
            </a:r>
            <a:r>
              <a:rPr lang="en-US" sz="6600" baseline="0" dirty="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400"/>
              </a:spcBef>
            </a:pPr>
            <a:r>
              <a:rPr lang="en-US" sz="6600" dirty="0">
                <a:solidFill>
                  <a:prstClr val="white">
                    <a:lumMod val="50000"/>
                  </a:prstClr>
                </a:solidFill>
                <a:latin typeface="Calibri Light" panose="020F0302020204030204" pitchFamily="34" charset="0"/>
                <a:cs typeface="Calibri" panose="020F0502020204030204" pitchFamily="34" charset="0"/>
              </a:rPr>
              <a:t>T</a:t>
            </a:r>
            <a:r>
              <a:rPr sz="6600" dirty="0">
                <a:solidFill>
                  <a:prstClr val="white">
                    <a:lumMod val="50000"/>
                  </a:prstClr>
                </a:solidFill>
                <a:latin typeface="Calibri Light" panose="020F0302020204030204" pitchFamily="34" charset="0"/>
                <a:cs typeface="Calibri" panose="020F0502020204030204" pitchFamily="34" charset="0"/>
              </a:rPr>
              <a:t>o add or remove bullet points from text, click the Bullets button on the Home tab.</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6600" dirty="0">
                <a:solidFill>
                  <a:prstClr val="white">
                    <a:lumMod val="50000"/>
                  </a:prstClr>
                </a:solidFill>
                <a:latin typeface="Calibri Light" panose="020F0302020204030204" pitchFamily="34" charset="0"/>
                <a:cs typeface="Calibri" panose="020F0502020204030204" pitchFamily="34" charset="0"/>
              </a:rPr>
              <a:t>content</a:t>
            </a:r>
            <a:r>
              <a:rPr sz="6600" dirty="0">
                <a:solidFill>
                  <a:prstClr val="white">
                    <a:lumMod val="50000"/>
                  </a:prstClr>
                </a:solidFill>
                <a:latin typeface="Calibri Light" panose="020F0302020204030204" pitchFamily="34" charset="0"/>
                <a:cs typeface="Calibri" panose="020F0502020204030204" pitchFamily="34" charset="0"/>
              </a:rPr>
              <a:t> or body text, make a copy of what you need and drag it into place. PowerPoint’s Smart Guides will help you align it with everything else.</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Want to use your own picture</a:t>
            </a:r>
            <a:r>
              <a:rPr lang="en-US" sz="6600" dirty="0">
                <a:solidFill>
                  <a:prstClr val="white">
                    <a:lumMod val="50000"/>
                  </a:prstClr>
                </a:solidFill>
                <a:latin typeface="Calibri Light" panose="020F0302020204030204" pitchFamily="34" charset="0"/>
                <a:cs typeface="Calibri" panose="020F0502020204030204" pitchFamily="34" charset="0"/>
              </a:rPr>
              <a:t>s</a:t>
            </a:r>
            <a:r>
              <a:rPr sz="6600" dirty="0">
                <a:solidFill>
                  <a:prstClr val="white">
                    <a:lumMod val="50000"/>
                  </a:prstClr>
                </a:solidFill>
                <a:latin typeface="Calibri Light" panose="020F0302020204030204" pitchFamily="34" charset="0"/>
                <a:cs typeface="Calibri" panose="020F0502020204030204" pitchFamily="34" charset="0"/>
              </a:rPr>
              <a:t> instead of ours? No problem!</a:t>
            </a:r>
            <a:r>
              <a:rPr lang="en-US" sz="6600" dirty="0">
                <a:solidFill>
                  <a:prstClr val="white">
                    <a:lumMod val="50000"/>
                  </a:prstClr>
                </a:solidFill>
                <a:latin typeface="Calibri Light" panose="020F0302020204030204" pitchFamily="34" charset="0"/>
                <a:cs typeface="Calibri" panose="020F0502020204030204" pitchFamily="34" charset="0"/>
              </a:rPr>
              <a:t> Just click a picture, press the Delete key, then click the icon to add your picture.</a:t>
            </a:r>
            <a:endParaRPr sz="6600" dirty="0">
              <a:solidFill>
                <a:prstClr val="white">
                  <a:lumMod val="50000"/>
                </a:prstClr>
              </a:solidFill>
              <a:latin typeface="Calibri Light" panose="020F0302020204030204" pitchFamily="34" charset="0"/>
              <a:cs typeface="Calibri" panose="020F0502020204030204" pitchFamily="34" charset="0"/>
            </a:endParaRPr>
          </a:p>
        </p:txBody>
      </p:sp>
      <p:sp>
        <p:nvSpPr>
          <p:cNvPr id="6" name="Title 5"/>
          <p:cNvSpPr>
            <a:spLocks noGrp="1"/>
          </p:cNvSpPr>
          <p:nvPr>
            <p:ph type="title"/>
          </p:nvPr>
        </p:nvSpPr>
        <p:spPr/>
        <p:txBody>
          <a:bodyPr/>
          <a:lstStyle/>
          <a:p>
            <a:r>
              <a:rPr lang="en-US"/>
              <a:t>Click to edit Master title style</a:t>
            </a:r>
          </a:p>
        </p:txBody>
      </p:sp>
      <p:sp>
        <p:nvSpPr>
          <p:cNvPr id="31" name="Text Placeholder 6"/>
          <p:cNvSpPr>
            <a:spLocks noGrp="1"/>
          </p:cNvSpPr>
          <p:nvPr>
            <p:ph type="body" sz="quarter" idx="36"/>
          </p:nvPr>
        </p:nvSpPr>
        <p:spPr bwMode="auto">
          <a:xfrm>
            <a:off x="1158240" y="4093905"/>
            <a:ext cx="30174412" cy="646331"/>
          </a:xfrm>
        </p:spPr>
        <p:txBody>
          <a:bodyPr anchor="ctr">
            <a:noAutofit/>
          </a:bodyPr>
          <a:lstStyle>
            <a:lvl1pPr marL="0" indent="0">
              <a:spcBef>
                <a:spcPts val="0"/>
              </a:spcBef>
              <a:buNone/>
              <a:defRPr sz="3600">
                <a:solidFill>
                  <a:schemeClr val="bg1">
                    <a:lumMod val="75000"/>
                  </a:schemeClr>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Edit Master text styles</a:t>
            </a:r>
          </a:p>
        </p:txBody>
      </p:sp>
      <p:sp>
        <p:nvSpPr>
          <p:cNvPr id="7" name="Text Placeholder 6"/>
          <p:cNvSpPr>
            <a:spLocks noGrp="1"/>
          </p:cNvSpPr>
          <p:nvPr>
            <p:ph type="body" sz="quarter" idx="13" hasCustomPrompt="1"/>
          </p:nvPr>
        </p:nvSpPr>
        <p:spPr>
          <a:xfrm>
            <a:off x="1143000" y="5669280"/>
            <a:ext cx="12801600" cy="128016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9" name="Text Placeholder 8"/>
          <p:cNvSpPr>
            <a:spLocks noGrp="1"/>
          </p:cNvSpPr>
          <p:nvPr>
            <p:ph type="body" sz="quarter" idx="39" hasCustomPrompt="1"/>
          </p:nvPr>
        </p:nvSpPr>
        <p:spPr bwMode="ltGray">
          <a:xfrm>
            <a:off x="1143000" y="7114032"/>
            <a:ext cx="12801600" cy="2732574"/>
          </a:xfrm>
          <a:solidFill>
            <a:schemeClr val="tx2">
              <a:lumMod val="10000"/>
              <a:lumOff val="90000"/>
            </a:schemeClr>
          </a:solidFill>
        </p:spPr>
        <p:txBody>
          <a:bodyPr lIns="365760" rIns="365760" anchor="ctr">
            <a:noAutofit/>
          </a:bodyPr>
          <a:lstStyle>
            <a:lvl1pPr marL="0" indent="0">
              <a:spcBef>
                <a:spcPts val="1200"/>
              </a:spcBef>
              <a:buFont typeface="Arial" panose="020B0604020202020204" pitchFamily="34" charset="0"/>
              <a:buNone/>
              <a:defRPr sz="4400" baseline="0"/>
            </a:lvl1pPr>
            <a:lvl2pPr marL="571500" indent="-571500">
              <a:spcBef>
                <a:spcPts val="1200"/>
              </a:spcBef>
              <a:buFont typeface="Arial" panose="020B0604020202020204" pitchFamily="34" charset="0"/>
              <a:buChar char="•"/>
              <a:defRPr sz="4400"/>
            </a:lvl2pPr>
            <a:lvl3pPr marL="571500" indent="-571500">
              <a:spcBef>
                <a:spcPts val="1200"/>
              </a:spcBef>
              <a:buFont typeface="Arial" panose="020B0604020202020204" pitchFamily="34" charset="0"/>
              <a:buChar char="•"/>
              <a:defRPr sz="4400"/>
            </a:lvl3pPr>
            <a:lvl4pPr marL="0" indent="0">
              <a:spcBef>
                <a:spcPts val="1200"/>
              </a:spcBef>
              <a:buNone/>
              <a:defRPr sz="4400"/>
            </a:lvl4pPr>
            <a:lvl5pPr marL="0" indent="0">
              <a:spcBef>
                <a:spcPts val="1200"/>
              </a:spcBef>
              <a:buNone/>
              <a:defRPr sz="4400"/>
            </a:lvl5pPr>
            <a:lvl6pPr marL="0" indent="0">
              <a:spcBef>
                <a:spcPts val="1200"/>
              </a:spcBef>
              <a:buNone/>
              <a:defRPr sz="4400"/>
            </a:lvl6pPr>
            <a:lvl7pPr marL="0" indent="0">
              <a:spcBef>
                <a:spcPts val="1200"/>
              </a:spcBef>
              <a:buNone/>
              <a:defRPr sz="4400"/>
            </a:lvl7pPr>
            <a:lvl8pPr marL="0" indent="0">
              <a:spcBef>
                <a:spcPts val="1200"/>
              </a:spcBef>
              <a:buNone/>
              <a:defRPr sz="4400"/>
            </a:lvl8pPr>
            <a:lvl9pPr marL="0" indent="0">
              <a:spcBef>
                <a:spcPts val="1200"/>
              </a:spcBef>
              <a:buNone/>
              <a:defRPr sz="4400"/>
            </a:lvl9pPr>
          </a:lstStyle>
          <a:p>
            <a:pPr lvl="0"/>
            <a:r>
              <a:rPr lang="en-US" dirty="0"/>
              <a:t>Type your question or a statement of the problem here</a:t>
            </a:r>
          </a:p>
        </p:txBody>
      </p:sp>
      <p:sp>
        <p:nvSpPr>
          <p:cNvPr id="36" name="Text Placeholder 6"/>
          <p:cNvSpPr>
            <a:spLocks noGrp="1"/>
          </p:cNvSpPr>
          <p:nvPr>
            <p:ph type="body" sz="quarter" idx="37" hasCustomPrompt="1"/>
          </p:nvPr>
        </p:nvSpPr>
        <p:spPr>
          <a:xfrm>
            <a:off x="1143000" y="10497312"/>
            <a:ext cx="12801600" cy="128016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7" name="Content Placeholder 17"/>
          <p:cNvSpPr>
            <a:spLocks noGrp="1"/>
          </p:cNvSpPr>
          <p:nvPr>
            <p:ph sz="quarter" idx="38" hasCustomPrompt="1"/>
          </p:nvPr>
        </p:nvSpPr>
        <p:spPr>
          <a:xfrm>
            <a:off x="1143000" y="11868912"/>
            <a:ext cx="12801600" cy="280750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11" name="Text Placeholder 6"/>
          <p:cNvSpPr>
            <a:spLocks noGrp="1"/>
          </p:cNvSpPr>
          <p:nvPr>
            <p:ph type="body" sz="quarter" idx="17" hasCustomPrompt="1"/>
          </p:nvPr>
        </p:nvSpPr>
        <p:spPr>
          <a:xfrm>
            <a:off x="1143000" y="1495044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440912"/>
            <a:ext cx="12801600" cy="6027461"/>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288743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4332184"/>
            <a:ext cx="12801600" cy="729691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66928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114032"/>
            <a:ext cx="12801600" cy="679555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38" name="Text Placeholder 6"/>
          <p:cNvSpPr>
            <a:spLocks noGrp="1"/>
          </p:cNvSpPr>
          <p:nvPr>
            <p:ph type="body" sz="quarter" idx="40" hasCustomPrompt="1"/>
          </p:nvPr>
        </p:nvSpPr>
        <p:spPr>
          <a:xfrm>
            <a:off x="15544800" y="14328648"/>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8" name="Content Placeholder 17"/>
          <p:cNvSpPr>
            <a:spLocks noGrp="1"/>
          </p:cNvSpPr>
          <p:nvPr>
            <p:ph sz="quarter" idx="23" hasCustomPrompt="1"/>
          </p:nvPr>
        </p:nvSpPr>
        <p:spPr>
          <a:xfrm>
            <a:off x="15544800" y="15773399"/>
            <a:ext cx="12801600" cy="6694973"/>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4" name="Text Placeholder 6"/>
          <p:cNvSpPr>
            <a:spLocks noGrp="1"/>
          </p:cNvSpPr>
          <p:nvPr>
            <p:ph type="body" sz="quarter" idx="29" hasCustomPrompt="1"/>
          </p:nvPr>
        </p:nvSpPr>
        <p:spPr>
          <a:xfrm>
            <a:off x="15544800" y="2288743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4332184"/>
            <a:ext cx="12801600" cy="729691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66928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114032"/>
            <a:ext cx="12801600" cy="7315200"/>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4914834"/>
            <a:ext cx="12801600" cy="4538610"/>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39" name="Text Placeholder 6"/>
          <p:cNvSpPr>
            <a:spLocks noGrp="1"/>
          </p:cNvSpPr>
          <p:nvPr>
            <p:ph type="body" sz="quarter" idx="41" hasCustomPrompt="1"/>
          </p:nvPr>
        </p:nvSpPr>
        <p:spPr>
          <a:xfrm>
            <a:off x="29900880" y="19767596"/>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40" name="Content Placeholder 17"/>
          <p:cNvSpPr>
            <a:spLocks noGrp="1"/>
          </p:cNvSpPr>
          <p:nvPr>
            <p:ph sz="quarter" idx="42" hasCustomPrompt="1"/>
          </p:nvPr>
        </p:nvSpPr>
        <p:spPr>
          <a:xfrm>
            <a:off x="29900880" y="21212348"/>
            <a:ext cx="12801600" cy="434478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29" name="Text Placeholder 6"/>
          <p:cNvSpPr>
            <a:spLocks noGrp="1"/>
          </p:cNvSpPr>
          <p:nvPr>
            <p:ph type="body" sz="quarter" idx="34" hasCustomPrompt="1"/>
          </p:nvPr>
        </p:nvSpPr>
        <p:spPr>
          <a:xfrm>
            <a:off x="29900880" y="2572207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166824"/>
            <a:ext cx="12801600" cy="446227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p:txBody>
      </p:sp>
      <p:sp>
        <p:nvSpPr>
          <p:cNvPr id="3" name="Date Placeholder 2"/>
          <p:cNvSpPr>
            <a:spLocks noGrp="1"/>
          </p:cNvSpPr>
          <p:nvPr>
            <p:ph type="dt" sz="half" idx="10"/>
          </p:nvPr>
        </p:nvSpPr>
        <p:spPr/>
        <p:txBody>
          <a:bodyPr/>
          <a:lstStyle/>
          <a:p>
            <a:fld id="{ECAA57DF-1C19-4726-AB84-014692BAD8F5}" type="datetimeFigureOut">
              <a:rPr lang="en-US" smtClean="0"/>
              <a:t>1/21/2018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8" name="Picture Placeholder 7"/>
          <p:cNvSpPr>
            <a:spLocks noGrp="1"/>
          </p:cNvSpPr>
          <p:nvPr>
            <p:ph type="pic" sz="quarter" idx="43"/>
          </p:nvPr>
        </p:nvSpPr>
        <p:spPr>
          <a:xfrm>
            <a:off x="32270700" y="0"/>
            <a:ext cx="11620500" cy="3842445"/>
          </a:xfrm>
          <a:effectDag name="">
            <a:cont type="tree" name="">
              <a:effect ref="fillLine"/>
              <a:alphaMod>
                <a:cont name="">
                  <a:fill>
                    <a:gradFill>
                      <a:gsLst>
                        <a:gs pos="60000">
                          <a:srgbClr val="000000">
                            <a:alpha val="100000"/>
                          </a:srgbClr>
                        </a:gs>
                        <a:gs pos="97000">
                          <a:srgbClr val="000000">
                            <a:alpha val="0"/>
                          </a:srgbClr>
                        </a:gs>
                      </a:gsLst>
                      <a:lin ang="10800000"/>
                    </a:gradFill>
                  </a:fill>
                </a:cont>
              </a:alphaMod>
            </a:cont>
          </a:effectDag>
        </p:spPr>
        <p:txBody>
          <a:bodyPr lIns="91440" tIns="457200" rIns="91440"/>
          <a:lstStyle>
            <a:lvl1pPr marL="0" indent="0"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ltGray">
          <a:xfrm>
            <a:off x="0" y="0"/>
            <a:ext cx="43891200" cy="5029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1158240" y="685860"/>
            <a:ext cx="30175200" cy="29717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158240" y="6019800"/>
            <a:ext cx="41589960" cy="236296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1/21/2018</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
        <p:nvSpPr>
          <p:cNvPr id="8" name="Rectangle 7"/>
          <p:cNvSpPr/>
          <p:nvPr userDrawn="1"/>
        </p:nvSpPr>
        <p:spPr bwMode="gray">
          <a:xfrm>
            <a:off x="0" y="3886200"/>
            <a:ext cx="43891200" cy="1143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p:nvPr userDrawn="1"/>
        </p:nvCxnSpPr>
        <p:spPr>
          <a:xfrm>
            <a:off x="0" y="3886200"/>
            <a:ext cx="43891200" cy="0"/>
          </a:xfrm>
          <a:prstGeom prst="line">
            <a:avLst/>
          </a:prstGeom>
          <a:ln w="114300">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11500" b="0"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a:t>Skills and personal qualities that aid critical thinking in Psychology </a:t>
            </a:r>
          </a:p>
        </p:txBody>
      </p:sp>
      <p:sp>
        <p:nvSpPr>
          <p:cNvPr id="23" name="Text Placeholder 22"/>
          <p:cNvSpPr>
            <a:spLocks noGrp="1"/>
          </p:cNvSpPr>
          <p:nvPr>
            <p:ph type="body" sz="quarter" idx="36"/>
          </p:nvPr>
        </p:nvSpPr>
        <p:spPr/>
        <p:txBody>
          <a:bodyPr/>
          <a:lstStyle/>
          <a:p>
            <a:r>
              <a:rPr lang="en-US" sz="4000" dirty="0"/>
              <a:t>Rosie Fletcher 1701922 </a:t>
            </a:r>
          </a:p>
        </p:txBody>
      </p:sp>
      <p:sp>
        <p:nvSpPr>
          <p:cNvPr id="67" name="Text Placeholder 66"/>
          <p:cNvSpPr>
            <a:spLocks noGrp="1"/>
          </p:cNvSpPr>
          <p:nvPr>
            <p:ph type="body" sz="quarter" idx="13"/>
          </p:nvPr>
        </p:nvSpPr>
        <p:spPr/>
        <p:txBody>
          <a:bodyPr/>
          <a:lstStyle/>
          <a:p>
            <a:r>
              <a:rPr lang="en-US" dirty="0"/>
              <a:t>What is critical thinking? </a:t>
            </a:r>
          </a:p>
        </p:txBody>
      </p:sp>
      <p:sp>
        <p:nvSpPr>
          <p:cNvPr id="69" name="Text Placeholder 68"/>
          <p:cNvSpPr>
            <a:spLocks noGrp="1"/>
          </p:cNvSpPr>
          <p:nvPr>
            <p:ph type="body" sz="quarter" idx="39"/>
          </p:nvPr>
        </p:nvSpPr>
        <p:spPr>
          <a:xfrm>
            <a:off x="1143000" y="6949441"/>
            <a:ext cx="12801600" cy="7607808"/>
          </a:xfrm>
        </p:spPr>
        <p:txBody>
          <a:bodyPr/>
          <a:lstStyle/>
          <a:p>
            <a:r>
              <a:rPr lang="en-US" dirty="0"/>
              <a:t>Critical thinking is a cognitive activity largely linked to using the mind that enables us to; </a:t>
            </a:r>
          </a:p>
          <a:p>
            <a:pPr marL="457200" indent="-457200">
              <a:buFont typeface="Arial" panose="020B0604020202020204" pitchFamily="34" charset="0"/>
              <a:buChar char="•"/>
            </a:pPr>
            <a:r>
              <a:rPr lang="en-US" dirty="0"/>
              <a:t>Identify the views of others</a:t>
            </a:r>
          </a:p>
          <a:p>
            <a:pPr marL="457200" indent="-457200">
              <a:buFont typeface="Arial" panose="020B0604020202020204" pitchFamily="34" charset="0"/>
              <a:buChar char="•"/>
            </a:pPr>
            <a:r>
              <a:rPr lang="en-US" dirty="0"/>
              <a:t>Evaluate evidence </a:t>
            </a:r>
          </a:p>
          <a:p>
            <a:pPr marL="457200" indent="-457200">
              <a:buFont typeface="Arial" panose="020B0604020202020204" pitchFamily="34" charset="0"/>
              <a:buChar char="•"/>
            </a:pPr>
            <a:r>
              <a:rPr lang="en-US" dirty="0"/>
              <a:t>Fairly evaluate contrasting arguments </a:t>
            </a:r>
          </a:p>
          <a:p>
            <a:pPr marL="457200" indent="-457200">
              <a:buFont typeface="Arial" panose="020B0604020202020204" pitchFamily="34" charset="0"/>
              <a:buChar char="•"/>
            </a:pPr>
            <a:r>
              <a:rPr lang="en-US" dirty="0"/>
              <a:t>Draw conclusions </a:t>
            </a:r>
          </a:p>
          <a:p>
            <a:pPr marL="457200" indent="-457200">
              <a:buFont typeface="Arial" panose="020B0604020202020204" pitchFamily="34" charset="0"/>
              <a:buChar char="•"/>
            </a:pPr>
            <a:r>
              <a:rPr lang="en-US" dirty="0"/>
              <a:t>Logically reflect on issues </a:t>
            </a:r>
          </a:p>
          <a:p>
            <a:r>
              <a:rPr lang="en-US" dirty="0"/>
              <a:t>(Cottrell, 2005). </a:t>
            </a:r>
          </a:p>
          <a:p>
            <a:pPr marL="457200" indent="-457200">
              <a:buFont typeface="Arial" panose="020B0604020202020204" pitchFamily="34" charset="0"/>
              <a:buChar char="•"/>
            </a:pPr>
            <a:endParaRPr lang="en-US" sz="3200" dirty="0"/>
          </a:p>
          <a:p>
            <a:endParaRPr lang="en-US" dirty="0"/>
          </a:p>
        </p:txBody>
      </p:sp>
      <p:sp>
        <p:nvSpPr>
          <p:cNvPr id="7" name="Text Placeholder 6"/>
          <p:cNvSpPr>
            <a:spLocks noGrp="1"/>
          </p:cNvSpPr>
          <p:nvPr>
            <p:ph type="body" sz="quarter" idx="17"/>
          </p:nvPr>
        </p:nvSpPr>
        <p:spPr/>
        <p:txBody>
          <a:bodyPr/>
          <a:lstStyle/>
          <a:p>
            <a:r>
              <a:rPr lang="en-US" dirty="0"/>
              <a:t>The benefits </a:t>
            </a:r>
          </a:p>
        </p:txBody>
      </p:sp>
      <p:sp>
        <p:nvSpPr>
          <p:cNvPr id="12" name="Content Placeholder 11"/>
          <p:cNvSpPr>
            <a:spLocks noGrp="1"/>
          </p:cNvSpPr>
          <p:nvPr>
            <p:ph sz="quarter" idx="25"/>
          </p:nvPr>
        </p:nvSpPr>
        <p:spPr/>
        <p:txBody>
          <a:bodyPr>
            <a:normAutofit/>
          </a:bodyPr>
          <a:lstStyle/>
          <a:p>
            <a:pPr marL="0" indent="0">
              <a:buNone/>
            </a:pPr>
            <a:r>
              <a:rPr lang="en-GB" sz="4400" dirty="0"/>
              <a:t>Developing critical thinking skills; </a:t>
            </a:r>
          </a:p>
          <a:p>
            <a:r>
              <a:rPr lang="en-GB" sz="4400" dirty="0"/>
              <a:t>Improve one’s attention and observation</a:t>
            </a:r>
          </a:p>
          <a:p>
            <a:r>
              <a:rPr lang="en-GB" sz="4400" dirty="0"/>
              <a:t>Aid individuals to be able to identify key points when looking at important information </a:t>
            </a:r>
          </a:p>
          <a:p>
            <a:r>
              <a:rPr lang="en-GB" sz="4400" dirty="0"/>
              <a:t>Improve an individual’s knowledge on how to appropriately get their point across to others</a:t>
            </a:r>
          </a:p>
          <a:p>
            <a:pPr marL="0" indent="0">
              <a:buNone/>
            </a:pPr>
            <a:r>
              <a:rPr lang="en-GB" sz="4400" dirty="0"/>
              <a:t> (Cottrell, 2005). </a:t>
            </a:r>
          </a:p>
          <a:p>
            <a:pPr marL="0" indent="0">
              <a:buNone/>
            </a:pPr>
            <a:endParaRPr lang="en-US" dirty="0"/>
          </a:p>
        </p:txBody>
      </p:sp>
      <p:sp>
        <p:nvSpPr>
          <p:cNvPr id="9" name="Text Placeholder 8"/>
          <p:cNvSpPr>
            <a:spLocks noGrp="1"/>
          </p:cNvSpPr>
          <p:nvPr>
            <p:ph type="body" sz="quarter" idx="21"/>
          </p:nvPr>
        </p:nvSpPr>
        <p:spPr/>
        <p:txBody>
          <a:bodyPr/>
          <a:lstStyle/>
          <a:p>
            <a:r>
              <a:rPr lang="en-US" dirty="0"/>
              <a:t>Critical Reading </a:t>
            </a:r>
          </a:p>
        </p:txBody>
      </p:sp>
      <p:graphicFrame>
        <p:nvGraphicFramePr>
          <p:cNvPr id="2" name="Content Placeholder 1" descr="Sample table with 2 columns, 8 rows" title="Table"/>
          <p:cNvGraphicFramePr>
            <a:graphicFrameLocks noGrp="1"/>
          </p:cNvGraphicFramePr>
          <p:nvPr>
            <p:ph sz="quarter" idx="27"/>
            <p:extLst>
              <p:ext uri="{D42A27DB-BD31-4B8C-83A1-F6EECF244321}">
                <p14:modId xmlns:p14="http://schemas.microsoft.com/office/powerpoint/2010/main" val="486821426"/>
              </p:ext>
            </p:extLst>
          </p:nvPr>
        </p:nvGraphicFramePr>
        <p:xfrm>
          <a:off x="15544800" y="7113588"/>
          <a:ext cx="12801600" cy="10924422"/>
        </p:xfrm>
        <a:graphic>
          <a:graphicData uri="http://schemas.openxmlformats.org/drawingml/2006/table">
            <a:tbl>
              <a:tblPr firstRow="1" bandRow="1">
                <a:tableStyleId>{69012ECD-51FC-41F1-AA8D-1B2483CD663E}</a:tableStyleId>
              </a:tblPr>
              <a:tblGrid>
                <a:gridCol w="6400800">
                  <a:extLst>
                    <a:ext uri="{9D8B030D-6E8A-4147-A177-3AD203B41FA5}">
                      <a16:colId xmlns:a16="http://schemas.microsoft.com/office/drawing/2014/main" val="20000"/>
                    </a:ext>
                  </a:extLst>
                </a:gridCol>
                <a:gridCol w="6400800">
                  <a:extLst>
                    <a:ext uri="{9D8B030D-6E8A-4147-A177-3AD203B41FA5}">
                      <a16:colId xmlns:a16="http://schemas.microsoft.com/office/drawing/2014/main" val="20001"/>
                    </a:ext>
                  </a:extLst>
                </a:gridCol>
              </a:tblGrid>
              <a:tr h="1529110">
                <a:tc>
                  <a:txBody>
                    <a:bodyPr/>
                    <a:lstStyle/>
                    <a:p>
                      <a:pPr algn="ctr"/>
                      <a:r>
                        <a:rPr lang="en-US" sz="4400" dirty="0"/>
                        <a:t>How do I find the relevant information? </a:t>
                      </a:r>
                    </a:p>
                  </a:txBody>
                  <a:tcPr anchor="ctr"/>
                </a:tc>
                <a:tc>
                  <a:txBody>
                    <a:bodyPr/>
                    <a:lstStyle/>
                    <a:p>
                      <a:pPr algn="ctr"/>
                      <a:r>
                        <a:rPr lang="en-US" sz="4400" dirty="0"/>
                        <a:t>Note taking when reading </a:t>
                      </a:r>
                    </a:p>
                  </a:txBody>
                  <a:tcPr anchor="ctr"/>
                </a:tc>
                <a:extLst>
                  <a:ext uri="{0D108BD9-81ED-4DB2-BD59-A6C34878D82A}">
                    <a16:rowId xmlns:a16="http://schemas.microsoft.com/office/drawing/2014/main" val="10000"/>
                  </a:ext>
                </a:extLst>
              </a:tr>
              <a:tr h="1529110">
                <a:tc>
                  <a:txBody>
                    <a:bodyPr/>
                    <a:lstStyle/>
                    <a:p>
                      <a:pPr algn="ctr"/>
                      <a:r>
                        <a:rPr lang="en-US" sz="4400" dirty="0"/>
                        <a:t>Focus on certain parts of the text</a:t>
                      </a:r>
                    </a:p>
                  </a:txBody>
                  <a:tcPr anchor="ctr"/>
                </a:tc>
                <a:tc>
                  <a:txBody>
                    <a:bodyPr/>
                    <a:lstStyle/>
                    <a:p>
                      <a:pPr algn="ctr"/>
                      <a:r>
                        <a:rPr lang="en-US" sz="4400" dirty="0"/>
                        <a:t>Rests your brain</a:t>
                      </a:r>
                    </a:p>
                  </a:txBody>
                  <a:tcPr anchor="ctr"/>
                </a:tc>
                <a:extLst>
                  <a:ext uri="{0D108BD9-81ED-4DB2-BD59-A6C34878D82A}">
                    <a16:rowId xmlns:a16="http://schemas.microsoft.com/office/drawing/2014/main" val="10001"/>
                  </a:ext>
                </a:extLst>
              </a:tr>
              <a:tr h="1529110">
                <a:tc>
                  <a:txBody>
                    <a:bodyPr/>
                    <a:lstStyle/>
                    <a:p>
                      <a:pPr algn="ctr"/>
                      <a:r>
                        <a:rPr lang="en-US" sz="4400" dirty="0"/>
                        <a:t>Analyse, reflect, evaluate</a:t>
                      </a:r>
                    </a:p>
                  </a:txBody>
                  <a:tcPr anchor="ctr"/>
                </a:tc>
                <a:tc>
                  <a:txBody>
                    <a:bodyPr/>
                    <a:lstStyle/>
                    <a:p>
                      <a:pPr algn="ctr"/>
                      <a:r>
                        <a:rPr lang="en-US" sz="4400" dirty="0"/>
                        <a:t>Cuts information down</a:t>
                      </a:r>
                    </a:p>
                  </a:txBody>
                  <a:tcPr anchor="ctr"/>
                </a:tc>
                <a:extLst>
                  <a:ext uri="{0D108BD9-81ED-4DB2-BD59-A6C34878D82A}">
                    <a16:rowId xmlns:a16="http://schemas.microsoft.com/office/drawing/2014/main" val="10002"/>
                  </a:ext>
                </a:extLst>
              </a:tr>
              <a:tr h="1529110">
                <a:tc>
                  <a:txBody>
                    <a:bodyPr/>
                    <a:lstStyle/>
                    <a:p>
                      <a:pPr algn="ctr"/>
                      <a:r>
                        <a:rPr lang="en-US" sz="4400" dirty="0"/>
                        <a:t>Scan book introductions and chapters </a:t>
                      </a:r>
                    </a:p>
                  </a:txBody>
                  <a:tcPr anchor="ctr"/>
                </a:tc>
                <a:tc>
                  <a:txBody>
                    <a:bodyPr/>
                    <a:lstStyle/>
                    <a:p>
                      <a:pPr algn="ctr"/>
                      <a:r>
                        <a:rPr lang="en-US" sz="4400" dirty="0"/>
                        <a:t>Makes for easier reading </a:t>
                      </a:r>
                    </a:p>
                  </a:txBody>
                  <a:tcPr anchor="ctr"/>
                </a:tc>
                <a:extLst>
                  <a:ext uri="{0D108BD9-81ED-4DB2-BD59-A6C34878D82A}">
                    <a16:rowId xmlns:a16="http://schemas.microsoft.com/office/drawing/2014/main" val="10003"/>
                  </a:ext>
                </a:extLst>
              </a:tr>
              <a:tr h="874881">
                <a:tc>
                  <a:txBody>
                    <a:bodyPr/>
                    <a:lstStyle/>
                    <a:p>
                      <a:pPr algn="ctr"/>
                      <a:r>
                        <a:rPr lang="en-US" sz="4400" dirty="0"/>
                        <a:t>Read abstracts </a:t>
                      </a:r>
                    </a:p>
                  </a:txBody>
                  <a:tcPr anchor="ctr"/>
                </a:tc>
                <a:tc>
                  <a:txBody>
                    <a:bodyPr/>
                    <a:lstStyle/>
                    <a:p>
                      <a:pPr algn="ctr"/>
                      <a:r>
                        <a:rPr lang="en-US" sz="4400" dirty="0"/>
                        <a:t>Recall made easier </a:t>
                      </a:r>
                    </a:p>
                  </a:txBody>
                  <a:tcPr anchor="ctr"/>
                </a:tc>
                <a:extLst>
                  <a:ext uri="{0D108BD9-81ED-4DB2-BD59-A6C34878D82A}">
                    <a16:rowId xmlns:a16="http://schemas.microsoft.com/office/drawing/2014/main" val="10004"/>
                  </a:ext>
                </a:extLst>
              </a:tr>
              <a:tr h="1529110">
                <a:tc>
                  <a:txBody>
                    <a:bodyPr/>
                    <a:lstStyle/>
                    <a:p>
                      <a:pPr algn="ctr"/>
                      <a:r>
                        <a:rPr lang="en-US" sz="4400" dirty="0"/>
                        <a:t>Identify and evaluate the argument</a:t>
                      </a:r>
                    </a:p>
                  </a:txBody>
                  <a:tcPr anchor="ctr"/>
                </a:tc>
                <a:tc>
                  <a:txBody>
                    <a:bodyPr/>
                    <a:lstStyle/>
                    <a:p>
                      <a:pPr algn="ctr"/>
                      <a:endParaRPr lang="en-US" sz="4400" dirty="0"/>
                    </a:p>
                  </a:txBody>
                  <a:tcPr anchor="ctr"/>
                </a:tc>
                <a:extLst>
                  <a:ext uri="{0D108BD9-81ED-4DB2-BD59-A6C34878D82A}">
                    <a16:rowId xmlns:a16="http://schemas.microsoft.com/office/drawing/2014/main" val="10005"/>
                  </a:ext>
                </a:extLst>
              </a:tr>
              <a:tr h="1529110">
                <a:tc>
                  <a:txBody>
                    <a:bodyPr/>
                    <a:lstStyle/>
                    <a:p>
                      <a:pPr algn="ctr"/>
                      <a:r>
                        <a:rPr lang="en-US" sz="4400" dirty="0"/>
                        <a:t>Find conclusions and research </a:t>
                      </a:r>
                    </a:p>
                  </a:txBody>
                  <a:tcPr anchor="ctr"/>
                </a:tc>
                <a:tc>
                  <a:txBody>
                    <a:bodyPr/>
                    <a:lstStyle/>
                    <a:p>
                      <a:pPr algn="ctr"/>
                      <a:endParaRPr lang="en-US" sz="4400" dirty="0"/>
                    </a:p>
                  </a:txBody>
                  <a:tcPr anchor="ctr"/>
                </a:tc>
                <a:extLst>
                  <a:ext uri="{0D108BD9-81ED-4DB2-BD59-A6C34878D82A}">
                    <a16:rowId xmlns:a16="http://schemas.microsoft.com/office/drawing/2014/main" val="10006"/>
                  </a:ext>
                </a:extLst>
              </a:tr>
              <a:tr h="874881">
                <a:tc>
                  <a:txBody>
                    <a:bodyPr/>
                    <a:lstStyle/>
                    <a:p>
                      <a:pPr algn="ctr"/>
                      <a:endParaRPr lang="en-US" sz="2800" dirty="0"/>
                    </a:p>
                  </a:txBody>
                  <a:tcPr anchor="ctr"/>
                </a:tc>
                <a:tc>
                  <a:txBody>
                    <a:bodyPr/>
                    <a:lstStyle/>
                    <a:p>
                      <a:pPr algn="ctr"/>
                      <a:r>
                        <a:rPr lang="en-US" sz="4400" dirty="0"/>
                        <a:t>(Cottrell, 2005)</a:t>
                      </a:r>
                    </a:p>
                  </a:txBody>
                  <a:tcPr anchor="ctr"/>
                </a:tc>
                <a:extLst>
                  <a:ext uri="{0D108BD9-81ED-4DB2-BD59-A6C34878D82A}">
                    <a16:rowId xmlns:a16="http://schemas.microsoft.com/office/drawing/2014/main" val="10007"/>
                  </a:ext>
                </a:extLst>
              </a:tr>
            </a:tbl>
          </a:graphicData>
        </a:graphic>
      </p:graphicFrame>
      <p:sp>
        <p:nvSpPr>
          <p:cNvPr id="70" name="Text Placeholder 69"/>
          <p:cNvSpPr>
            <a:spLocks noGrp="1"/>
          </p:cNvSpPr>
          <p:nvPr>
            <p:ph type="body" sz="quarter" idx="40"/>
          </p:nvPr>
        </p:nvSpPr>
        <p:spPr>
          <a:xfrm>
            <a:off x="15880775" y="19454642"/>
            <a:ext cx="12801600" cy="1219200"/>
          </a:xfrm>
        </p:spPr>
        <p:txBody>
          <a:bodyPr/>
          <a:lstStyle/>
          <a:p>
            <a:r>
              <a:rPr lang="en-US" dirty="0"/>
              <a:t>Critical Writing </a:t>
            </a:r>
          </a:p>
        </p:txBody>
      </p:sp>
      <p:sp>
        <p:nvSpPr>
          <p:cNvPr id="16" name="Text Placeholder 15"/>
          <p:cNvSpPr>
            <a:spLocks noGrp="1"/>
          </p:cNvSpPr>
          <p:nvPr>
            <p:ph type="body" sz="quarter" idx="29"/>
          </p:nvPr>
        </p:nvSpPr>
        <p:spPr>
          <a:xfrm>
            <a:off x="29769876" y="5777539"/>
            <a:ext cx="12801600" cy="1219200"/>
          </a:xfrm>
        </p:spPr>
        <p:txBody>
          <a:bodyPr/>
          <a:lstStyle/>
          <a:p>
            <a:r>
              <a:rPr lang="en-US" dirty="0"/>
              <a:t>How do I keep writing interesting? </a:t>
            </a:r>
          </a:p>
        </p:txBody>
      </p:sp>
      <p:sp>
        <p:nvSpPr>
          <p:cNvPr id="17" name="Content Placeholder 16"/>
          <p:cNvSpPr>
            <a:spLocks noGrp="1"/>
          </p:cNvSpPr>
          <p:nvPr>
            <p:ph sz="quarter" idx="30"/>
          </p:nvPr>
        </p:nvSpPr>
        <p:spPr>
          <a:xfrm>
            <a:off x="29769876" y="7385784"/>
            <a:ext cx="12801600" cy="3461787"/>
          </a:xfrm>
        </p:spPr>
        <p:txBody>
          <a:bodyPr>
            <a:normAutofit fontScale="55000" lnSpcReduction="20000"/>
          </a:bodyPr>
          <a:lstStyle/>
          <a:p>
            <a:r>
              <a:rPr lang="en-US" sz="7300" dirty="0"/>
              <a:t>Make it clear and understandable </a:t>
            </a:r>
          </a:p>
          <a:p>
            <a:r>
              <a:rPr lang="en-US" sz="7300" dirty="0"/>
              <a:t>Keep it to the point and professional </a:t>
            </a:r>
          </a:p>
          <a:p>
            <a:r>
              <a:rPr lang="en-US" sz="7300" dirty="0"/>
              <a:t>Only use key points, do not add too much information </a:t>
            </a:r>
          </a:p>
          <a:p>
            <a:r>
              <a:rPr lang="en-US" sz="7300" dirty="0"/>
              <a:t>Do not be too descriptive, stick to the point </a:t>
            </a:r>
          </a:p>
          <a:p>
            <a:r>
              <a:rPr lang="en-US" sz="7300" dirty="0"/>
              <a:t>Add good and relevant evidence </a:t>
            </a:r>
          </a:p>
          <a:p>
            <a:endParaRPr lang="en-US" dirty="0"/>
          </a:p>
        </p:txBody>
      </p:sp>
      <p:sp>
        <p:nvSpPr>
          <p:cNvPr id="21" name="Text Placeholder 20"/>
          <p:cNvSpPr>
            <a:spLocks noGrp="1"/>
          </p:cNvSpPr>
          <p:nvPr>
            <p:ph type="body" sz="quarter" idx="34"/>
          </p:nvPr>
        </p:nvSpPr>
        <p:spPr>
          <a:xfrm>
            <a:off x="29552742" y="14911366"/>
            <a:ext cx="12801600" cy="1219200"/>
          </a:xfrm>
        </p:spPr>
        <p:txBody>
          <a:bodyPr/>
          <a:lstStyle/>
          <a:p>
            <a:r>
              <a:rPr lang="en-US" dirty="0"/>
              <a:t>Time management </a:t>
            </a:r>
          </a:p>
        </p:txBody>
      </p:sp>
      <p:pic>
        <p:nvPicPr>
          <p:cNvPr id="25" name="Picture Placeholder 24" descr="A picture containing animal, invertebrate&#10;&#10;Description generated with very high confidence">
            <a:extLst>
              <a:ext uri="{FF2B5EF4-FFF2-40B4-BE49-F238E27FC236}">
                <a16:creationId xmlns:a16="http://schemas.microsoft.com/office/drawing/2014/main" id="{90CAEF76-9CC0-4F70-8EE5-4526BB6B1643}"/>
              </a:ext>
            </a:extLst>
          </p:cNvPr>
          <p:cNvPicPr>
            <a:picLocks noGrp="1" noChangeAspect="1"/>
          </p:cNvPicPr>
          <p:nvPr>
            <p:ph type="pic" sz="quarter" idx="43"/>
          </p:nvPr>
        </p:nvPicPr>
        <p:blipFill>
          <a:blip r:embed="rId2">
            <a:extLst>
              <a:ext uri="{28A0092B-C50C-407E-A947-70E740481C1C}">
                <a14:useLocalDpi xmlns:a14="http://schemas.microsoft.com/office/drawing/2010/main" val="0"/>
              </a:ext>
            </a:extLst>
          </a:blip>
          <a:srcRect t="15447" b="15447"/>
          <a:stretch>
            <a:fillRect/>
          </a:stretch>
        </p:blipFill>
        <p:spPr>
          <a:xfrm>
            <a:off x="31965900" y="0"/>
            <a:ext cx="11620500" cy="3842445"/>
          </a:xfrm>
        </p:spPr>
      </p:pic>
      <p:pic>
        <p:nvPicPr>
          <p:cNvPr id="74" name="Content Placeholder 73">
            <a:extLst>
              <a:ext uri="{FF2B5EF4-FFF2-40B4-BE49-F238E27FC236}">
                <a16:creationId xmlns:a16="http://schemas.microsoft.com/office/drawing/2014/main" id="{6470897A-205C-48E3-8ADC-A90B1ED4679E}"/>
              </a:ext>
            </a:extLst>
          </p:cNvPr>
          <p:cNvPicPr>
            <a:picLocks noGrp="1" noChangeAspect="1"/>
          </p:cNvPicPr>
          <p:nvPr>
            <p:ph sz="quarter" idx="26"/>
          </p:nvPr>
        </p:nvPicPr>
        <p:blipFill>
          <a:blip r:embed="rId3"/>
          <a:stretch>
            <a:fillRect/>
          </a:stretch>
        </p:blipFill>
        <p:spPr>
          <a:xfrm rot="890195">
            <a:off x="9638066" y="22286161"/>
            <a:ext cx="5110163" cy="5110163"/>
          </a:xfrm>
          <a:prstGeom prst="rect">
            <a:avLst/>
          </a:prstGeom>
        </p:spPr>
      </p:pic>
      <p:pic>
        <p:nvPicPr>
          <p:cNvPr id="75" name="Picture 74">
            <a:extLst>
              <a:ext uri="{FF2B5EF4-FFF2-40B4-BE49-F238E27FC236}">
                <a16:creationId xmlns:a16="http://schemas.microsoft.com/office/drawing/2014/main" id="{EB6BEA22-EBF0-4CDD-B22A-0445766F1AFD}"/>
              </a:ext>
            </a:extLst>
          </p:cNvPr>
          <p:cNvPicPr>
            <a:picLocks noChangeAspect="1"/>
          </p:cNvPicPr>
          <p:nvPr/>
        </p:nvPicPr>
        <p:blipFill>
          <a:blip r:embed="rId4"/>
          <a:stretch>
            <a:fillRect/>
          </a:stretch>
        </p:blipFill>
        <p:spPr>
          <a:xfrm rot="984050">
            <a:off x="5719805" y="26724313"/>
            <a:ext cx="7430576" cy="4647566"/>
          </a:xfrm>
          <a:prstGeom prst="rect">
            <a:avLst/>
          </a:prstGeom>
        </p:spPr>
      </p:pic>
      <p:pic>
        <p:nvPicPr>
          <p:cNvPr id="76" name="Picture 75">
            <a:extLst>
              <a:ext uri="{FF2B5EF4-FFF2-40B4-BE49-F238E27FC236}">
                <a16:creationId xmlns:a16="http://schemas.microsoft.com/office/drawing/2014/main" id="{84DC085C-15F8-486E-9E09-C16D0D61A212}"/>
              </a:ext>
            </a:extLst>
          </p:cNvPr>
          <p:cNvPicPr>
            <a:picLocks noChangeAspect="1"/>
          </p:cNvPicPr>
          <p:nvPr/>
        </p:nvPicPr>
        <p:blipFill>
          <a:blip r:embed="rId5"/>
          <a:stretch>
            <a:fillRect/>
          </a:stretch>
        </p:blipFill>
        <p:spPr>
          <a:xfrm rot="20571299">
            <a:off x="1120921" y="23356149"/>
            <a:ext cx="7430576" cy="4631028"/>
          </a:xfrm>
          <a:prstGeom prst="rect">
            <a:avLst/>
          </a:prstGeom>
        </p:spPr>
      </p:pic>
      <p:pic>
        <p:nvPicPr>
          <p:cNvPr id="5" name="Picture 4">
            <a:extLst>
              <a:ext uri="{FF2B5EF4-FFF2-40B4-BE49-F238E27FC236}">
                <a16:creationId xmlns:a16="http://schemas.microsoft.com/office/drawing/2014/main" id="{ECE2007B-F2E4-4636-BB02-B37758C17E5F}"/>
              </a:ext>
            </a:extLst>
          </p:cNvPr>
          <p:cNvPicPr>
            <a:picLocks noChangeAspect="1"/>
          </p:cNvPicPr>
          <p:nvPr/>
        </p:nvPicPr>
        <p:blipFill>
          <a:blip r:embed="rId6"/>
          <a:stretch>
            <a:fillRect/>
          </a:stretch>
        </p:blipFill>
        <p:spPr>
          <a:xfrm rot="21038165">
            <a:off x="15054441" y="22067250"/>
            <a:ext cx="3529013" cy="3390318"/>
          </a:xfrm>
          <a:prstGeom prst="rect">
            <a:avLst/>
          </a:prstGeom>
        </p:spPr>
      </p:pic>
      <p:pic>
        <p:nvPicPr>
          <p:cNvPr id="8" name="Picture 7">
            <a:extLst>
              <a:ext uri="{FF2B5EF4-FFF2-40B4-BE49-F238E27FC236}">
                <a16:creationId xmlns:a16="http://schemas.microsoft.com/office/drawing/2014/main" id="{395926B3-0475-4263-B2C3-2A17B3AB679C}"/>
              </a:ext>
            </a:extLst>
          </p:cNvPr>
          <p:cNvPicPr>
            <a:picLocks noChangeAspect="1"/>
          </p:cNvPicPr>
          <p:nvPr/>
        </p:nvPicPr>
        <p:blipFill>
          <a:blip r:embed="rId7"/>
          <a:stretch>
            <a:fillRect/>
          </a:stretch>
        </p:blipFill>
        <p:spPr>
          <a:xfrm>
            <a:off x="26430770" y="21401573"/>
            <a:ext cx="2143125" cy="2133600"/>
          </a:xfrm>
          <a:prstGeom prst="rect">
            <a:avLst/>
          </a:prstGeom>
        </p:spPr>
      </p:pic>
      <p:sp>
        <p:nvSpPr>
          <p:cNvPr id="10" name="TextBox 9">
            <a:extLst>
              <a:ext uri="{FF2B5EF4-FFF2-40B4-BE49-F238E27FC236}">
                <a16:creationId xmlns:a16="http://schemas.microsoft.com/office/drawing/2014/main" id="{5AB27840-81FB-4810-9AB8-C226C827C569}"/>
              </a:ext>
            </a:extLst>
          </p:cNvPr>
          <p:cNvSpPr txBox="1"/>
          <p:nvPr/>
        </p:nvSpPr>
        <p:spPr>
          <a:xfrm flipH="1">
            <a:off x="18835752" y="23243054"/>
            <a:ext cx="7826007" cy="1446550"/>
          </a:xfrm>
          <a:prstGeom prst="rect">
            <a:avLst/>
          </a:prstGeom>
          <a:noFill/>
        </p:spPr>
        <p:txBody>
          <a:bodyPr wrap="square" rtlCol="0">
            <a:spAutoFit/>
          </a:bodyPr>
          <a:lstStyle/>
          <a:p>
            <a:pPr marL="571500" indent="-571500">
              <a:buFont typeface="Arial" panose="020B0604020202020204" pitchFamily="34" charset="0"/>
              <a:buChar char="•"/>
            </a:pPr>
            <a:r>
              <a:rPr lang="en-GB" sz="4400" dirty="0"/>
              <a:t>Presenting a strong case </a:t>
            </a:r>
          </a:p>
          <a:p>
            <a:pPr marL="571500" indent="-571500">
              <a:buFont typeface="Arial" panose="020B0604020202020204" pitchFamily="34" charset="0"/>
              <a:buChar char="•"/>
            </a:pPr>
            <a:r>
              <a:rPr lang="en-GB" sz="4400" dirty="0"/>
              <a:t>Summarise important points </a:t>
            </a:r>
          </a:p>
        </p:txBody>
      </p:sp>
      <p:sp>
        <p:nvSpPr>
          <p:cNvPr id="11" name="TextBox 10">
            <a:extLst>
              <a:ext uri="{FF2B5EF4-FFF2-40B4-BE49-F238E27FC236}">
                <a16:creationId xmlns:a16="http://schemas.microsoft.com/office/drawing/2014/main" id="{C10E93E7-F282-42D7-B69C-1556F29ED3C9}"/>
              </a:ext>
            </a:extLst>
          </p:cNvPr>
          <p:cNvSpPr txBox="1"/>
          <p:nvPr/>
        </p:nvSpPr>
        <p:spPr>
          <a:xfrm rot="20266363">
            <a:off x="15201810" y="26501726"/>
            <a:ext cx="7826007" cy="2123658"/>
          </a:xfrm>
          <a:prstGeom prst="rect">
            <a:avLst/>
          </a:prstGeom>
          <a:noFill/>
        </p:spPr>
        <p:txBody>
          <a:bodyPr wrap="square" rtlCol="0">
            <a:spAutoFit/>
          </a:bodyPr>
          <a:lstStyle/>
          <a:p>
            <a:r>
              <a:rPr lang="en-GB" sz="4400" dirty="0"/>
              <a:t>Write things clearly so the reader can follow your work easily! </a:t>
            </a:r>
          </a:p>
        </p:txBody>
      </p:sp>
      <p:sp>
        <p:nvSpPr>
          <p:cNvPr id="13" name="TextBox 12">
            <a:extLst>
              <a:ext uri="{FF2B5EF4-FFF2-40B4-BE49-F238E27FC236}">
                <a16:creationId xmlns:a16="http://schemas.microsoft.com/office/drawing/2014/main" id="{394D7C8E-F228-464E-9026-063E27CC5903}"/>
              </a:ext>
            </a:extLst>
          </p:cNvPr>
          <p:cNvSpPr txBox="1"/>
          <p:nvPr/>
        </p:nvSpPr>
        <p:spPr>
          <a:xfrm rot="1152838">
            <a:off x="22858338" y="26287971"/>
            <a:ext cx="5631438" cy="2123658"/>
          </a:xfrm>
          <a:prstGeom prst="rect">
            <a:avLst/>
          </a:prstGeom>
          <a:noFill/>
        </p:spPr>
        <p:txBody>
          <a:bodyPr wrap="square" rtlCol="0">
            <a:spAutoFit/>
          </a:bodyPr>
          <a:lstStyle/>
          <a:p>
            <a:r>
              <a:rPr lang="en-GB" sz="4400" dirty="0"/>
              <a:t>Structure it well and include relevant evidence </a:t>
            </a:r>
          </a:p>
        </p:txBody>
      </p:sp>
      <p:sp>
        <p:nvSpPr>
          <p:cNvPr id="14" name="TextBox 13">
            <a:extLst>
              <a:ext uri="{FF2B5EF4-FFF2-40B4-BE49-F238E27FC236}">
                <a16:creationId xmlns:a16="http://schemas.microsoft.com/office/drawing/2014/main" id="{9618EF2B-B573-41E4-91AC-21F3DAA29CAD}"/>
              </a:ext>
            </a:extLst>
          </p:cNvPr>
          <p:cNvSpPr txBox="1"/>
          <p:nvPr/>
        </p:nvSpPr>
        <p:spPr>
          <a:xfrm>
            <a:off x="18741836" y="29214467"/>
            <a:ext cx="5787375" cy="769441"/>
          </a:xfrm>
          <a:prstGeom prst="rect">
            <a:avLst/>
          </a:prstGeom>
          <a:noFill/>
        </p:spPr>
        <p:txBody>
          <a:bodyPr wrap="square" rtlCol="0">
            <a:spAutoFit/>
          </a:bodyPr>
          <a:lstStyle/>
          <a:p>
            <a:r>
              <a:rPr lang="en-GB" sz="4400" dirty="0"/>
              <a:t>Consider your reader!!</a:t>
            </a:r>
          </a:p>
        </p:txBody>
      </p:sp>
      <p:pic>
        <p:nvPicPr>
          <p:cNvPr id="20" name="Picture 19">
            <a:extLst>
              <a:ext uri="{FF2B5EF4-FFF2-40B4-BE49-F238E27FC236}">
                <a16:creationId xmlns:a16="http://schemas.microsoft.com/office/drawing/2014/main" id="{A9DC28F1-1A6B-45D4-AEBF-4DDCBBB15D5C}"/>
              </a:ext>
            </a:extLst>
          </p:cNvPr>
          <p:cNvPicPr>
            <a:picLocks noChangeAspect="1"/>
          </p:cNvPicPr>
          <p:nvPr/>
        </p:nvPicPr>
        <p:blipFill>
          <a:blip r:embed="rId8"/>
          <a:stretch>
            <a:fillRect/>
          </a:stretch>
        </p:blipFill>
        <p:spPr>
          <a:xfrm>
            <a:off x="29900880" y="11114403"/>
            <a:ext cx="4553815" cy="3337147"/>
          </a:xfrm>
          <a:prstGeom prst="rect">
            <a:avLst/>
          </a:prstGeom>
        </p:spPr>
      </p:pic>
      <p:sp>
        <p:nvSpPr>
          <p:cNvPr id="65" name="TextBox 64">
            <a:extLst>
              <a:ext uri="{FF2B5EF4-FFF2-40B4-BE49-F238E27FC236}">
                <a16:creationId xmlns:a16="http://schemas.microsoft.com/office/drawing/2014/main" id="{0E60261E-D476-446D-9DA8-EEDE2FA17DBC}"/>
              </a:ext>
            </a:extLst>
          </p:cNvPr>
          <p:cNvSpPr txBox="1"/>
          <p:nvPr/>
        </p:nvSpPr>
        <p:spPr>
          <a:xfrm rot="21005666">
            <a:off x="29632412" y="16976181"/>
            <a:ext cx="2979175" cy="2123658"/>
          </a:xfrm>
          <a:prstGeom prst="rect">
            <a:avLst/>
          </a:prstGeom>
          <a:noFill/>
        </p:spPr>
        <p:txBody>
          <a:bodyPr wrap="square" rtlCol="0">
            <a:spAutoFit/>
          </a:bodyPr>
          <a:lstStyle/>
          <a:p>
            <a:r>
              <a:rPr lang="en-GB" sz="4400" dirty="0">
                <a:solidFill>
                  <a:srgbClr val="FF0000"/>
                </a:solidFill>
              </a:rPr>
              <a:t>Struggling to find time?</a:t>
            </a:r>
          </a:p>
        </p:txBody>
      </p:sp>
      <p:sp>
        <p:nvSpPr>
          <p:cNvPr id="66" name="TextBox 65">
            <a:extLst>
              <a:ext uri="{FF2B5EF4-FFF2-40B4-BE49-F238E27FC236}">
                <a16:creationId xmlns:a16="http://schemas.microsoft.com/office/drawing/2014/main" id="{D5E2C638-B8AD-4B9A-8BDE-368AA9CC716F}"/>
              </a:ext>
            </a:extLst>
          </p:cNvPr>
          <p:cNvSpPr txBox="1"/>
          <p:nvPr/>
        </p:nvSpPr>
        <p:spPr>
          <a:xfrm rot="611108">
            <a:off x="33569776" y="17314733"/>
            <a:ext cx="4405128" cy="1446550"/>
          </a:xfrm>
          <a:prstGeom prst="rect">
            <a:avLst/>
          </a:prstGeom>
          <a:noFill/>
        </p:spPr>
        <p:txBody>
          <a:bodyPr wrap="square" rtlCol="0">
            <a:spAutoFit/>
          </a:bodyPr>
          <a:lstStyle/>
          <a:p>
            <a:r>
              <a:rPr lang="en-GB" sz="4400" dirty="0">
                <a:solidFill>
                  <a:srgbClr val="FF0000"/>
                </a:solidFill>
              </a:rPr>
              <a:t>Left feeling overwhelmed? </a:t>
            </a:r>
          </a:p>
        </p:txBody>
      </p:sp>
      <p:sp>
        <p:nvSpPr>
          <p:cNvPr id="68" name="TextBox 67">
            <a:extLst>
              <a:ext uri="{FF2B5EF4-FFF2-40B4-BE49-F238E27FC236}">
                <a16:creationId xmlns:a16="http://schemas.microsoft.com/office/drawing/2014/main" id="{CA27BCB5-E7C2-4967-89B9-30A8FC25CED8}"/>
              </a:ext>
            </a:extLst>
          </p:cNvPr>
          <p:cNvSpPr txBox="1"/>
          <p:nvPr/>
        </p:nvSpPr>
        <p:spPr>
          <a:xfrm rot="20929121">
            <a:off x="39274366" y="17138236"/>
            <a:ext cx="3605981" cy="1446550"/>
          </a:xfrm>
          <a:prstGeom prst="rect">
            <a:avLst/>
          </a:prstGeom>
          <a:noFill/>
        </p:spPr>
        <p:txBody>
          <a:bodyPr wrap="square" rtlCol="0">
            <a:spAutoFit/>
          </a:bodyPr>
          <a:lstStyle/>
          <a:p>
            <a:r>
              <a:rPr lang="en-GB" sz="4400" dirty="0">
                <a:solidFill>
                  <a:srgbClr val="FF0000"/>
                </a:solidFill>
              </a:rPr>
              <a:t>Juggling deadlines? </a:t>
            </a:r>
          </a:p>
        </p:txBody>
      </p:sp>
      <p:sp>
        <p:nvSpPr>
          <p:cNvPr id="72" name="TextBox 71">
            <a:extLst>
              <a:ext uri="{FF2B5EF4-FFF2-40B4-BE49-F238E27FC236}">
                <a16:creationId xmlns:a16="http://schemas.microsoft.com/office/drawing/2014/main" id="{9890B3BD-0ACF-4017-A441-A170FBF203BF}"/>
              </a:ext>
            </a:extLst>
          </p:cNvPr>
          <p:cNvSpPr txBox="1"/>
          <p:nvPr/>
        </p:nvSpPr>
        <p:spPr>
          <a:xfrm>
            <a:off x="29471955" y="19988735"/>
            <a:ext cx="3300087" cy="1446550"/>
          </a:xfrm>
          <a:prstGeom prst="rect">
            <a:avLst/>
          </a:prstGeom>
          <a:noFill/>
        </p:spPr>
        <p:txBody>
          <a:bodyPr wrap="square" rtlCol="0">
            <a:spAutoFit/>
          </a:bodyPr>
          <a:lstStyle/>
          <a:p>
            <a:r>
              <a:rPr lang="en-GB" sz="4400" dirty="0"/>
              <a:t>Make to-do-list </a:t>
            </a:r>
          </a:p>
        </p:txBody>
      </p:sp>
      <p:sp>
        <p:nvSpPr>
          <p:cNvPr id="73" name="TextBox 72">
            <a:extLst>
              <a:ext uri="{FF2B5EF4-FFF2-40B4-BE49-F238E27FC236}">
                <a16:creationId xmlns:a16="http://schemas.microsoft.com/office/drawing/2014/main" id="{06C2EB42-80A5-43F1-8D7F-26699F642C55}"/>
              </a:ext>
            </a:extLst>
          </p:cNvPr>
          <p:cNvSpPr txBox="1"/>
          <p:nvPr/>
        </p:nvSpPr>
        <p:spPr>
          <a:xfrm>
            <a:off x="33670102" y="19244290"/>
            <a:ext cx="4471022" cy="1446550"/>
          </a:xfrm>
          <a:prstGeom prst="rect">
            <a:avLst/>
          </a:prstGeom>
          <a:noFill/>
        </p:spPr>
        <p:txBody>
          <a:bodyPr wrap="square" rtlCol="0">
            <a:spAutoFit/>
          </a:bodyPr>
          <a:lstStyle/>
          <a:p>
            <a:r>
              <a:rPr lang="en-GB" sz="4400" dirty="0"/>
              <a:t>Set goals, plan better </a:t>
            </a:r>
          </a:p>
        </p:txBody>
      </p:sp>
      <p:sp>
        <p:nvSpPr>
          <p:cNvPr id="77" name="TextBox 76">
            <a:extLst>
              <a:ext uri="{FF2B5EF4-FFF2-40B4-BE49-F238E27FC236}">
                <a16:creationId xmlns:a16="http://schemas.microsoft.com/office/drawing/2014/main" id="{5283E72F-3532-4800-B3D3-18472DF65896}"/>
              </a:ext>
            </a:extLst>
          </p:cNvPr>
          <p:cNvSpPr txBox="1"/>
          <p:nvPr/>
        </p:nvSpPr>
        <p:spPr>
          <a:xfrm>
            <a:off x="39168336" y="19570286"/>
            <a:ext cx="4211840" cy="769441"/>
          </a:xfrm>
          <a:prstGeom prst="rect">
            <a:avLst/>
          </a:prstGeom>
          <a:noFill/>
        </p:spPr>
        <p:txBody>
          <a:bodyPr wrap="square" rtlCol="0">
            <a:spAutoFit/>
          </a:bodyPr>
          <a:lstStyle/>
          <a:p>
            <a:r>
              <a:rPr lang="en-GB" sz="4400" dirty="0"/>
              <a:t>Get a diary </a:t>
            </a:r>
          </a:p>
        </p:txBody>
      </p:sp>
      <p:sp>
        <p:nvSpPr>
          <p:cNvPr id="78" name="TextBox 77">
            <a:extLst>
              <a:ext uri="{FF2B5EF4-FFF2-40B4-BE49-F238E27FC236}">
                <a16:creationId xmlns:a16="http://schemas.microsoft.com/office/drawing/2014/main" id="{456987CC-1959-48BD-B369-74A7AAC8C94B}"/>
              </a:ext>
            </a:extLst>
          </p:cNvPr>
          <p:cNvSpPr txBox="1"/>
          <p:nvPr/>
        </p:nvSpPr>
        <p:spPr>
          <a:xfrm>
            <a:off x="31541538" y="22083764"/>
            <a:ext cx="11653725" cy="6186309"/>
          </a:xfrm>
          <a:prstGeom prst="rect">
            <a:avLst/>
          </a:prstGeom>
          <a:noFill/>
        </p:spPr>
        <p:txBody>
          <a:bodyPr wrap="square" rtlCol="0">
            <a:spAutoFit/>
          </a:bodyPr>
          <a:lstStyle/>
          <a:p>
            <a:r>
              <a:rPr lang="en-GB" sz="4400" dirty="0"/>
              <a:t>Therese Hoff </a:t>
            </a:r>
            <a:r>
              <a:rPr lang="en-GB" sz="4400" dirty="0" err="1"/>
              <a:t>Macan</a:t>
            </a:r>
            <a:r>
              <a:rPr lang="en-GB" sz="4400" dirty="0"/>
              <a:t>, </a:t>
            </a:r>
            <a:r>
              <a:rPr lang="en-GB" sz="4400" dirty="0" err="1"/>
              <a:t>Comila</a:t>
            </a:r>
            <a:r>
              <a:rPr lang="en-GB" sz="4400" dirty="0"/>
              <a:t> </a:t>
            </a:r>
            <a:r>
              <a:rPr lang="en-GB" sz="4400" dirty="0" err="1"/>
              <a:t>Shahani</a:t>
            </a:r>
            <a:r>
              <a:rPr lang="en-GB" sz="4400" dirty="0"/>
              <a:t>, Robert. L. </a:t>
            </a:r>
            <a:r>
              <a:rPr lang="en-GB" sz="4400" dirty="0" err="1"/>
              <a:t>Dipboye</a:t>
            </a:r>
            <a:r>
              <a:rPr lang="en-GB" sz="4400" dirty="0"/>
              <a:t> and </a:t>
            </a:r>
            <a:r>
              <a:rPr lang="en-GB" sz="4400" dirty="0" err="1"/>
              <a:t>Amanada</a:t>
            </a:r>
            <a:r>
              <a:rPr lang="en-GB" sz="4400" dirty="0"/>
              <a:t> Peek Philips (1990) carried out a study on time management. They found that individuals who practised good time management tended to be clearer on where they stood at work, home and school and found that the subjects agreed that they performed better as a result of time management. </a:t>
            </a:r>
          </a:p>
        </p:txBody>
      </p:sp>
      <p:pic>
        <p:nvPicPr>
          <p:cNvPr id="79" name="Picture 78">
            <a:extLst>
              <a:ext uri="{FF2B5EF4-FFF2-40B4-BE49-F238E27FC236}">
                <a16:creationId xmlns:a16="http://schemas.microsoft.com/office/drawing/2014/main" id="{16AF4B6E-AEC4-4E12-A768-5FBF27D508B6}"/>
              </a:ext>
            </a:extLst>
          </p:cNvPr>
          <p:cNvPicPr>
            <a:picLocks noChangeAspect="1"/>
          </p:cNvPicPr>
          <p:nvPr/>
        </p:nvPicPr>
        <p:blipFill rotWithShape="1">
          <a:blip r:embed="rId9"/>
          <a:srcRect t="27130" b="25220"/>
          <a:stretch/>
        </p:blipFill>
        <p:spPr>
          <a:xfrm>
            <a:off x="35772340" y="29232138"/>
            <a:ext cx="8047802" cy="3193946"/>
          </a:xfrm>
          <a:prstGeom prst="rect">
            <a:avLst/>
          </a:prstGeom>
        </p:spPr>
      </p:pic>
      <p:sp>
        <p:nvSpPr>
          <p:cNvPr id="3" name="TextBox 2">
            <a:extLst>
              <a:ext uri="{FF2B5EF4-FFF2-40B4-BE49-F238E27FC236}">
                <a16:creationId xmlns:a16="http://schemas.microsoft.com/office/drawing/2014/main" id="{4EE1E61E-7B1F-4D6C-97EB-03686E1E4E23}"/>
              </a:ext>
            </a:extLst>
          </p:cNvPr>
          <p:cNvSpPr txBox="1"/>
          <p:nvPr/>
        </p:nvSpPr>
        <p:spPr>
          <a:xfrm>
            <a:off x="24134140" y="30776756"/>
            <a:ext cx="6016636" cy="1015663"/>
          </a:xfrm>
          <a:prstGeom prst="rect">
            <a:avLst/>
          </a:prstGeom>
          <a:noFill/>
        </p:spPr>
        <p:txBody>
          <a:bodyPr wrap="square" rtlCol="0">
            <a:spAutoFit/>
          </a:bodyPr>
          <a:lstStyle/>
          <a:p>
            <a:r>
              <a:rPr lang="en-GB" sz="6000" dirty="0"/>
              <a:t>(</a:t>
            </a:r>
            <a:r>
              <a:rPr lang="en-GB" sz="4400" dirty="0"/>
              <a:t>Cottrell, 2005</a:t>
            </a:r>
            <a:r>
              <a:rPr lang="en-GB" sz="6000" dirty="0"/>
              <a:t>)</a:t>
            </a:r>
          </a:p>
        </p:txBody>
      </p:sp>
      <p:sp>
        <p:nvSpPr>
          <p:cNvPr id="6" name="TextBox 5">
            <a:extLst>
              <a:ext uri="{FF2B5EF4-FFF2-40B4-BE49-F238E27FC236}">
                <a16:creationId xmlns:a16="http://schemas.microsoft.com/office/drawing/2014/main" id="{ED6D124F-A563-4FA2-9E0F-C666B5E492D8}"/>
              </a:ext>
            </a:extLst>
          </p:cNvPr>
          <p:cNvSpPr txBox="1"/>
          <p:nvPr/>
        </p:nvSpPr>
        <p:spPr>
          <a:xfrm>
            <a:off x="36009175" y="12565216"/>
            <a:ext cx="6815701" cy="769441"/>
          </a:xfrm>
          <a:prstGeom prst="rect">
            <a:avLst/>
          </a:prstGeom>
          <a:noFill/>
        </p:spPr>
        <p:txBody>
          <a:bodyPr wrap="square" rtlCol="0">
            <a:spAutoFit/>
          </a:bodyPr>
          <a:lstStyle/>
          <a:p>
            <a:r>
              <a:rPr lang="en-GB" sz="4400" dirty="0"/>
              <a:t>(Cottrell, 2005)</a:t>
            </a:r>
          </a:p>
        </p:txBody>
      </p:sp>
    </p:spTree>
    <p:extLst>
      <p:ext uri="{BB962C8B-B14F-4D97-AF65-F5344CB8AC3E}">
        <p14:creationId xmlns:p14="http://schemas.microsoft.com/office/powerpoint/2010/main" val="931198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Content Placeholder 23">
            <a:extLst>
              <a:ext uri="{FF2B5EF4-FFF2-40B4-BE49-F238E27FC236}">
                <a16:creationId xmlns:a16="http://schemas.microsoft.com/office/drawing/2014/main" id="{3FF27475-8FFA-479C-BA5C-6F76C15B44F3}"/>
              </a:ext>
            </a:extLst>
          </p:cNvPr>
          <p:cNvSpPr>
            <a:spLocks noGrp="1"/>
          </p:cNvSpPr>
          <p:nvPr>
            <p:ph sz="quarter" idx="35"/>
          </p:nvPr>
        </p:nvSpPr>
        <p:spPr>
          <a:xfrm>
            <a:off x="1637911" y="23635550"/>
            <a:ext cx="29997763" cy="3875069"/>
          </a:xfrm>
        </p:spPr>
        <p:txBody>
          <a:bodyPr>
            <a:noAutofit/>
          </a:bodyPr>
          <a:lstStyle/>
          <a:p>
            <a:pPr marL="0" indent="0">
              <a:buNone/>
            </a:pPr>
            <a:r>
              <a:rPr lang="en-GB" sz="4400" dirty="0" err="1">
                <a:solidFill>
                  <a:srgbClr val="222222"/>
                </a:solidFill>
                <a:latin typeface="Arial" panose="020B0604020202020204" pitchFamily="34" charset="0"/>
              </a:rPr>
              <a:t>Cotrell</a:t>
            </a:r>
            <a:r>
              <a:rPr lang="en-GB" sz="4400" dirty="0">
                <a:solidFill>
                  <a:srgbClr val="222222"/>
                </a:solidFill>
                <a:latin typeface="Arial" panose="020B0604020202020204" pitchFamily="34" charset="0"/>
              </a:rPr>
              <a:t>, S., (2005). </a:t>
            </a:r>
            <a:r>
              <a:rPr lang="en-GB" sz="4400" i="1" dirty="0">
                <a:solidFill>
                  <a:srgbClr val="222222"/>
                </a:solidFill>
                <a:latin typeface="Arial" panose="020B0604020202020204" pitchFamily="34" charset="0"/>
              </a:rPr>
              <a:t>Critical Thinking Skills: Developing Effective Analysis and Argument. </a:t>
            </a:r>
            <a:r>
              <a:rPr lang="en-GB" sz="4400" dirty="0">
                <a:solidFill>
                  <a:srgbClr val="222222"/>
                </a:solidFill>
                <a:latin typeface="Arial" panose="020B0604020202020204" pitchFamily="34" charset="0"/>
              </a:rPr>
              <a:t>Hampshire: Palgrave Macmillan</a:t>
            </a:r>
          </a:p>
          <a:p>
            <a:pPr marL="0" indent="0">
              <a:buNone/>
            </a:pPr>
            <a:endParaRPr lang="en-GB" sz="4400" dirty="0">
              <a:solidFill>
                <a:srgbClr val="222222"/>
              </a:solidFill>
              <a:latin typeface="Arial" panose="020B0604020202020204" pitchFamily="34" charset="0"/>
            </a:endParaRPr>
          </a:p>
          <a:p>
            <a:pPr marL="0" indent="0">
              <a:buNone/>
            </a:pPr>
            <a:r>
              <a:rPr lang="en-GB" sz="4400" dirty="0" err="1">
                <a:solidFill>
                  <a:srgbClr val="222222"/>
                </a:solidFill>
                <a:latin typeface="Arial" panose="020B0604020202020204" pitchFamily="34" charset="0"/>
              </a:rPr>
              <a:t>Macan</a:t>
            </a:r>
            <a:r>
              <a:rPr lang="en-GB" sz="4400" dirty="0">
                <a:solidFill>
                  <a:srgbClr val="222222"/>
                </a:solidFill>
                <a:latin typeface="Arial" panose="020B0604020202020204" pitchFamily="34" charset="0"/>
              </a:rPr>
              <a:t>, T. H., </a:t>
            </a:r>
            <a:r>
              <a:rPr lang="en-GB" sz="4400" dirty="0" err="1">
                <a:solidFill>
                  <a:srgbClr val="222222"/>
                </a:solidFill>
                <a:latin typeface="Arial" panose="020B0604020202020204" pitchFamily="34" charset="0"/>
              </a:rPr>
              <a:t>Shahani</a:t>
            </a:r>
            <a:r>
              <a:rPr lang="en-GB" sz="4400" dirty="0">
                <a:solidFill>
                  <a:srgbClr val="222222"/>
                </a:solidFill>
                <a:latin typeface="Arial" panose="020B0604020202020204" pitchFamily="34" charset="0"/>
              </a:rPr>
              <a:t>, C., </a:t>
            </a:r>
            <a:r>
              <a:rPr lang="en-GB" sz="4400" dirty="0" err="1">
                <a:solidFill>
                  <a:srgbClr val="222222"/>
                </a:solidFill>
                <a:latin typeface="Arial" panose="020B0604020202020204" pitchFamily="34" charset="0"/>
              </a:rPr>
              <a:t>Dipboye</a:t>
            </a:r>
            <a:r>
              <a:rPr lang="en-GB" sz="4400" dirty="0">
                <a:solidFill>
                  <a:srgbClr val="222222"/>
                </a:solidFill>
                <a:latin typeface="Arial" panose="020B0604020202020204" pitchFamily="34" charset="0"/>
              </a:rPr>
              <a:t>, R. L., &amp; Phillips, A. P. (1990). College students' time management: Correlations with academic performance and stress. </a:t>
            </a:r>
            <a:r>
              <a:rPr lang="en-GB" sz="4400" i="1" dirty="0">
                <a:solidFill>
                  <a:srgbClr val="222222"/>
                </a:solidFill>
                <a:latin typeface="Arial" panose="020B0604020202020204" pitchFamily="34" charset="0"/>
              </a:rPr>
              <a:t>Journal of educational psychology</a:t>
            </a:r>
            <a:r>
              <a:rPr lang="en-GB" sz="4400" dirty="0">
                <a:solidFill>
                  <a:srgbClr val="222222"/>
                </a:solidFill>
                <a:latin typeface="Arial" panose="020B0604020202020204" pitchFamily="34" charset="0"/>
              </a:rPr>
              <a:t>, </a:t>
            </a:r>
            <a:r>
              <a:rPr lang="en-GB" sz="4400" i="1" dirty="0">
                <a:solidFill>
                  <a:srgbClr val="222222"/>
                </a:solidFill>
                <a:latin typeface="Arial" panose="020B0604020202020204" pitchFamily="34" charset="0"/>
              </a:rPr>
              <a:t>82</a:t>
            </a:r>
            <a:r>
              <a:rPr lang="en-GB" sz="4400" dirty="0">
                <a:solidFill>
                  <a:srgbClr val="222222"/>
                </a:solidFill>
                <a:latin typeface="Arial" panose="020B0604020202020204" pitchFamily="34" charset="0"/>
              </a:rPr>
              <a:t>(4), 760.</a:t>
            </a:r>
          </a:p>
          <a:p>
            <a:pPr marL="0" indent="0">
              <a:buNone/>
            </a:pPr>
            <a:endParaRPr lang="en-GB" sz="4400" dirty="0">
              <a:solidFill>
                <a:srgbClr val="222222"/>
              </a:solidFill>
              <a:latin typeface="Arial" panose="020B0604020202020204" pitchFamily="34" charset="0"/>
            </a:endParaRPr>
          </a:p>
          <a:p>
            <a:pPr marL="0" indent="0">
              <a:buNone/>
            </a:pPr>
            <a:r>
              <a:rPr lang="en-GB" sz="4400" dirty="0">
                <a:solidFill>
                  <a:srgbClr val="222222"/>
                </a:solidFill>
                <a:latin typeface="Arial" panose="020B0604020202020204" pitchFamily="34" charset="0"/>
              </a:rPr>
              <a:t>All images accessed from Google: https://images.google.com/</a:t>
            </a:r>
            <a:endParaRPr lang="en-GB" sz="4400" dirty="0"/>
          </a:p>
        </p:txBody>
      </p:sp>
      <p:pic>
        <p:nvPicPr>
          <p:cNvPr id="26" name="Picture Placeholder 25">
            <a:extLst>
              <a:ext uri="{FF2B5EF4-FFF2-40B4-BE49-F238E27FC236}">
                <a16:creationId xmlns:a16="http://schemas.microsoft.com/office/drawing/2014/main" id="{1949543F-BD89-4C87-BF7C-43579A79F69F}"/>
              </a:ext>
            </a:extLst>
          </p:cNvPr>
          <p:cNvPicPr>
            <a:picLocks noGrp="1" noChangeAspect="1"/>
          </p:cNvPicPr>
          <p:nvPr>
            <p:ph type="pic" sz="quarter" idx="43"/>
          </p:nvPr>
        </p:nvPicPr>
        <p:blipFill>
          <a:blip r:embed="rId2"/>
          <a:srcRect l="10" r="10"/>
          <a:stretch>
            <a:fillRect/>
          </a:stretch>
        </p:blipFill>
        <p:spPr>
          <a:prstGeom prst="rect">
            <a:avLst/>
          </a:prstGeom>
        </p:spPr>
      </p:pic>
      <p:sp>
        <p:nvSpPr>
          <p:cNvPr id="27" name="TextBox 26">
            <a:extLst>
              <a:ext uri="{FF2B5EF4-FFF2-40B4-BE49-F238E27FC236}">
                <a16:creationId xmlns:a16="http://schemas.microsoft.com/office/drawing/2014/main" id="{86546A98-62EB-45FF-9C48-5C5FBA69E5C1}"/>
              </a:ext>
            </a:extLst>
          </p:cNvPr>
          <p:cNvSpPr txBox="1"/>
          <p:nvPr/>
        </p:nvSpPr>
        <p:spPr>
          <a:xfrm>
            <a:off x="1110344" y="1371600"/>
            <a:ext cx="14891657" cy="1015663"/>
          </a:xfrm>
          <a:prstGeom prst="rect">
            <a:avLst/>
          </a:prstGeom>
          <a:noFill/>
        </p:spPr>
        <p:txBody>
          <a:bodyPr wrap="square" rtlCol="0">
            <a:spAutoFit/>
          </a:bodyPr>
          <a:lstStyle/>
          <a:p>
            <a:r>
              <a:rPr lang="en-GB" sz="6000" dirty="0">
                <a:solidFill>
                  <a:schemeClr val="bg1"/>
                </a:solidFill>
              </a:rPr>
              <a:t>References </a:t>
            </a:r>
          </a:p>
        </p:txBody>
      </p:sp>
      <p:pic>
        <p:nvPicPr>
          <p:cNvPr id="31" name="Picture 30">
            <a:extLst>
              <a:ext uri="{FF2B5EF4-FFF2-40B4-BE49-F238E27FC236}">
                <a16:creationId xmlns:a16="http://schemas.microsoft.com/office/drawing/2014/main" id="{EDE49C63-75D2-4691-B958-FAB7FFFE8D8C}"/>
              </a:ext>
            </a:extLst>
          </p:cNvPr>
          <p:cNvPicPr>
            <a:picLocks noChangeAspect="1"/>
          </p:cNvPicPr>
          <p:nvPr/>
        </p:nvPicPr>
        <p:blipFill>
          <a:blip r:embed="rId3"/>
          <a:stretch>
            <a:fillRect/>
          </a:stretch>
        </p:blipFill>
        <p:spPr>
          <a:xfrm rot="425011">
            <a:off x="27325433" y="11025287"/>
            <a:ext cx="11421836" cy="6396228"/>
          </a:xfrm>
          <a:prstGeom prst="rect">
            <a:avLst/>
          </a:prstGeom>
        </p:spPr>
      </p:pic>
      <p:pic>
        <p:nvPicPr>
          <p:cNvPr id="32" name="Picture 31">
            <a:extLst>
              <a:ext uri="{FF2B5EF4-FFF2-40B4-BE49-F238E27FC236}">
                <a16:creationId xmlns:a16="http://schemas.microsoft.com/office/drawing/2014/main" id="{231882BC-8E71-43EB-A0AB-7AE970220F31}"/>
              </a:ext>
            </a:extLst>
          </p:cNvPr>
          <p:cNvPicPr>
            <a:picLocks noChangeAspect="1"/>
          </p:cNvPicPr>
          <p:nvPr/>
        </p:nvPicPr>
        <p:blipFill>
          <a:blip r:embed="rId4"/>
          <a:stretch>
            <a:fillRect/>
          </a:stretch>
        </p:blipFill>
        <p:spPr>
          <a:xfrm rot="21032094">
            <a:off x="4171950" y="8841742"/>
            <a:ext cx="14891657" cy="8339328"/>
          </a:xfrm>
          <a:prstGeom prst="rect">
            <a:avLst/>
          </a:prstGeom>
        </p:spPr>
      </p:pic>
    </p:spTree>
    <p:extLst>
      <p:ext uri="{BB962C8B-B14F-4D97-AF65-F5344CB8AC3E}">
        <p14:creationId xmlns:p14="http://schemas.microsoft.com/office/powerpoint/2010/main" val="2594508295"/>
      </p:ext>
    </p:extLst>
  </p:cSld>
  <p:clrMapOvr>
    <a:masterClrMapping/>
  </p:clrMapOvr>
</p:sld>
</file>

<file path=ppt/theme/theme1.xml><?xml version="1.0" encoding="utf-8"?>
<a:theme xmlns:a="http://schemas.openxmlformats.org/drawingml/2006/main" name="Science Poster">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2" id="{A3AC1795-03CA-4218-8E9C-394F2C72EB71}" vid="{9E91E023-53D0-48CE-AFD1-CE3DA49243D0}"/>
    </a:ext>
  </a:extLst>
</a:theme>
</file>

<file path=ppt/theme/theme2.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99B7E175-EA31-4EB5-9BCC-A945A810367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Science project poster</Template>
  <TotalTime>0</TotalTime>
  <Words>402</Words>
  <Application>Microsoft Office PowerPoint</Application>
  <PresentationFormat>Custom</PresentationFormat>
  <Paragraphs>58</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Science Poster</vt:lpstr>
      <vt:lpstr>Skills and personal qualities that aid critical thinking in Psychology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2017-12-07T17:02:17Z</dcterms:created>
  <dcterms:modified xsi:type="dcterms:W3CDTF">2018-01-21T21:28:38Z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TC040013439991</vt:lpwstr>
  </property>
</Properties>
</file>