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75" r:id="rId3"/>
    <p:sldId id="276" r:id="rId4"/>
    <p:sldId id="279" r:id="rId5"/>
    <p:sldId id="272" r:id="rId6"/>
    <p:sldId id="267" r:id="rId7"/>
    <p:sldId id="258" r:id="rId8"/>
    <p:sldId id="268" r:id="rId9"/>
    <p:sldId id="277" r:id="rId10"/>
    <p:sldId id="27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0036" autoAdjust="0"/>
  </p:normalViewPr>
  <p:slideViewPr>
    <p:cSldViewPr>
      <p:cViewPr varScale="1">
        <p:scale>
          <a:sx n="62" d="100"/>
          <a:sy n="62" d="100"/>
        </p:scale>
        <p:origin x="21" y="189"/>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smtClean="0"/>
              <a:t>You can be creative with this as the title could be in the form of a  reflective statement or even question that you wish to consider.  It might even be a metaphor or a picture.  It will, however, represent the themes you wish to present. </a:t>
            </a:r>
            <a:r>
              <a:rPr lang="en-GB" sz="1200" dirty="0" smtClean="0"/>
              <a:t>It will also include your name and P number.</a:t>
            </a:r>
          </a:p>
          <a:p>
            <a:pPr marL="0" indent="0">
              <a:buNone/>
            </a:pPr>
            <a:endParaRPr lang="en-GB" sz="1200" i="1" dirty="0" smtClean="0"/>
          </a:p>
        </p:txBody>
      </p:sp>
      <p:sp>
        <p:nvSpPr>
          <p:cNvPr id="4" name="Slide Number Placeholder 3"/>
          <p:cNvSpPr>
            <a:spLocks noGrp="1"/>
          </p:cNvSpPr>
          <p:nvPr>
            <p:ph type="sldNum" sz="quarter" idx="10"/>
          </p:nvPr>
        </p:nvSpPr>
        <p:spPr/>
        <p:txBody>
          <a:bodyPr/>
          <a:lstStyle/>
          <a:p>
            <a:fld id="{907E4FB6-CBD1-44DF-BACC-94639B31F4A6}" type="slidenum">
              <a:rPr lang="en-GB" smtClean="0"/>
              <a:t>6</a:t>
            </a:fld>
            <a:endParaRPr lang="en-GB"/>
          </a:p>
        </p:txBody>
      </p:sp>
    </p:spTree>
    <p:extLst>
      <p:ext uri="{BB962C8B-B14F-4D97-AF65-F5344CB8AC3E}">
        <p14:creationId xmlns:p14="http://schemas.microsoft.com/office/powerpoint/2010/main" val="3276301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04/12/2019</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04/12/2019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04/12/2019</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2.le.ac.uk/offices/ld/resources/presentations/structuring-presenta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71464" y="3140968"/>
            <a:ext cx="8024936" cy="2808312"/>
          </a:xfrm>
        </p:spPr>
        <p:txBody>
          <a:bodyPr>
            <a:normAutofit/>
          </a:bodyPr>
          <a:lstStyle/>
          <a:p>
            <a:r>
              <a:rPr lang="en-GB" sz="4000" dirty="0"/>
              <a:t/>
            </a:r>
            <a:br>
              <a:rPr lang="en-GB" sz="4000" dirty="0"/>
            </a:br>
            <a:r>
              <a:rPr lang="en-GB" sz="4000" dirty="0"/>
              <a:t>Assessment </a:t>
            </a:r>
            <a:r>
              <a:rPr lang="en-GB" sz="4000" dirty="0" smtClean="0"/>
              <a:t>1:  </a:t>
            </a:r>
            <a:r>
              <a:rPr lang="en-GB" sz="4000" dirty="0"/>
              <a:t>Oral </a:t>
            </a:r>
            <a:r>
              <a:rPr lang="en-GB" sz="4000" dirty="0" smtClean="0"/>
              <a:t>Presentation - Guidance </a:t>
            </a:r>
            <a:endParaRPr lang="en-GB" sz="4000" dirty="0"/>
          </a:p>
        </p:txBody>
      </p:sp>
      <p:sp>
        <p:nvSpPr>
          <p:cNvPr id="2" name="Title 1"/>
          <p:cNvSpPr>
            <a:spLocks noGrp="1"/>
          </p:cNvSpPr>
          <p:nvPr>
            <p:ph type="title"/>
          </p:nvPr>
        </p:nvSpPr>
        <p:spPr>
          <a:xfrm>
            <a:off x="2207568" y="1196752"/>
            <a:ext cx="7772400" cy="1728192"/>
          </a:xfrm>
        </p:spPr>
        <p:txBody>
          <a:bodyPr>
            <a:normAutofit/>
          </a:bodyPr>
          <a:lstStyle/>
          <a:p>
            <a:pPr algn="l"/>
            <a:r>
              <a:rPr lang="en-GB" dirty="0" smtClean="0"/>
              <a:t>Postmodern </a:t>
            </a:r>
            <a:r>
              <a:rPr lang="en-GB" dirty="0" smtClean="0"/>
              <a:t>Counselling theories</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336" y="65698"/>
            <a:ext cx="12192000" cy="8401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Content Placeholder 1"/>
          <p:cNvSpPr>
            <a:spLocks noGrp="1"/>
          </p:cNvSpPr>
          <p:nvPr>
            <p:ph idx="1"/>
          </p:nvPr>
        </p:nvSpPr>
        <p:spPr>
          <a:xfrm>
            <a:off x="1905000" y="1719071"/>
            <a:ext cx="11811001" cy="5094305"/>
          </a:xfrm>
        </p:spPr>
        <p:txBody>
          <a:bodyPr>
            <a:normAutofit/>
          </a:bodyPr>
          <a:lstStyle/>
          <a:p>
            <a:pPr marL="45720" indent="0">
              <a:buNone/>
            </a:pPr>
            <a:r>
              <a:rPr lang="en-GB" sz="9600" dirty="0">
                <a:solidFill>
                  <a:schemeClr val="tx1"/>
                </a:solidFill>
              </a:rPr>
              <a:t>CULTURE</a:t>
            </a:r>
          </a:p>
          <a:p>
            <a:pPr marL="45720" indent="0" algn="ctr">
              <a:buNone/>
            </a:pPr>
            <a:r>
              <a:rPr lang="en-GB" sz="9600" dirty="0">
                <a:solidFill>
                  <a:schemeClr val="tx1"/>
                </a:solidFill>
              </a:rPr>
              <a:t>CULTURE</a:t>
            </a:r>
          </a:p>
          <a:p>
            <a:pPr marL="45720" indent="0" algn="ctr">
              <a:buNone/>
            </a:pPr>
            <a:r>
              <a:rPr lang="en-GB" sz="9600" dirty="0">
                <a:solidFill>
                  <a:schemeClr val="tx1"/>
                </a:solidFill>
              </a:rPr>
              <a:t>                 	 CULTURE</a:t>
            </a:r>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7603147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marL="0" indent="0">
              <a:spcAft>
                <a:spcPts val="600"/>
              </a:spcAft>
              <a:buNone/>
            </a:pPr>
            <a:r>
              <a:rPr lang="en-GB" sz="2400" b="1" dirty="0">
                <a:latin typeface="Times New Roman" panose="02020603050405020304" pitchFamily="18" charset="0"/>
                <a:ea typeface="Times New Roman" panose="02020603050405020304" pitchFamily="18" charset="0"/>
              </a:rPr>
              <a:t>20 Minute Oral Presentation:  </a:t>
            </a:r>
            <a:endParaRPr lang="en-GB" sz="2400" b="1" dirty="0" smtClean="0">
              <a:latin typeface="Times New Roman" panose="02020603050405020304" pitchFamily="18" charset="0"/>
              <a:ea typeface="Times New Roman" panose="02020603050405020304" pitchFamily="18" charset="0"/>
            </a:endParaRPr>
          </a:p>
          <a:p>
            <a:pPr marL="0" indent="0">
              <a:spcAft>
                <a:spcPts val="600"/>
              </a:spcAft>
              <a:buNone/>
            </a:pPr>
            <a:r>
              <a:rPr lang="en-GB" sz="2400" b="1" dirty="0" smtClean="0">
                <a:latin typeface="Times New Roman" panose="02020603050405020304" pitchFamily="18" charset="0"/>
                <a:ea typeface="Times New Roman" panose="02020603050405020304" pitchFamily="18" charset="0"/>
              </a:rPr>
              <a:t>Postmodernism </a:t>
            </a:r>
            <a:r>
              <a:rPr lang="en-GB" sz="2400" b="1" dirty="0">
                <a:latin typeface="Times New Roman" panose="02020603050405020304" pitchFamily="18" charset="0"/>
                <a:ea typeface="Times New Roman" panose="02020603050405020304" pitchFamily="18" charset="0"/>
              </a:rPr>
              <a:t>is a broad intellectual movement that has been changing the way people approach art, music, literature, politics and philosophy since the late 20th century).  Postmodern thinking has also impacted the practice of counselling and its relevance to the counsellors’ approach to understanding their clients and their world (Hansen 2015 p. 355).  </a:t>
            </a:r>
            <a:endParaRPr lang="en-GB" sz="2400" b="1" dirty="0" smtClean="0">
              <a:latin typeface="Times New Roman" panose="02020603050405020304" pitchFamily="18" charset="0"/>
              <a:ea typeface="Times New Roman" panose="02020603050405020304" pitchFamily="18" charset="0"/>
            </a:endParaRPr>
          </a:p>
          <a:p>
            <a:pPr marL="0" indent="0">
              <a:spcAft>
                <a:spcPts val="600"/>
              </a:spcAft>
              <a:buNone/>
            </a:pPr>
            <a:endParaRPr lang="en-GB" sz="2400" b="1" dirty="0">
              <a:latin typeface="Times New Roman" panose="02020603050405020304" pitchFamily="18" charset="0"/>
              <a:ea typeface="Times New Roman" panose="02020603050405020304" pitchFamily="18" charset="0"/>
            </a:endParaRPr>
          </a:p>
          <a:p>
            <a:pPr marL="0" indent="0">
              <a:spcAft>
                <a:spcPts val="600"/>
              </a:spcAft>
              <a:buNone/>
            </a:pPr>
            <a:r>
              <a:rPr lang="en-GB" sz="2400" b="1" dirty="0" smtClean="0">
                <a:latin typeface="Times New Roman" panose="02020603050405020304" pitchFamily="18" charset="0"/>
                <a:ea typeface="Times New Roman" panose="02020603050405020304" pitchFamily="18" charset="0"/>
              </a:rPr>
              <a:t>Through </a:t>
            </a:r>
            <a:r>
              <a:rPr lang="en-GB" sz="2400" b="1" dirty="0">
                <a:latin typeface="Times New Roman" panose="02020603050405020304" pitchFamily="18" charset="0"/>
                <a:ea typeface="Times New Roman" panose="02020603050405020304" pitchFamily="18" charset="0"/>
              </a:rPr>
              <a:t>a postmodern lens, critically evaluate current cultural and ethnic discourse in relation to a theoretical therapeutic paradigm or </a:t>
            </a:r>
            <a:r>
              <a:rPr lang="en-GB" sz="2400" b="1" dirty="0" smtClean="0">
                <a:latin typeface="Times New Roman" panose="02020603050405020304" pitchFamily="18" charset="0"/>
                <a:ea typeface="Times New Roman" panose="02020603050405020304" pitchFamily="18" charset="0"/>
              </a:rPr>
              <a:t>approach. </a:t>
            </a:r>
            <a:endParaRPr lang="en-GB" sz="2400" b="1" dirty="0">
              <a:latin typeface="Times New Roman" panose="02020603050405020304" pitchFamily="18" charset="0"/>
              <a:ea typeface="Times New Roman" panose="02020603050405020304" pitchFamily="18" charset="0"/>
            </a:endParaRPr>
          </a:p>
        </p:txBody>
      </p:sp>
      <p:sp>
        <p:nvSpPr>
          <p:cNvPr id="3" name="Title 2"/>
          <p:cNvSpPr>
            <a:spLocks noGrp="1"/>
          </p:cNvSpPr>
          <p:nvPr>
            <p:ph type="title"/>
          </p:nvPr>
        </p:nvSpPr>
        <p:spPr/>
        <p:txBody>
          <a:bodyPr/>
          <a:lstStyle/>
          <a:p>
            <a:r>
              <a:rPr lang="en-GB" dirty="0" smtClean="0"/>
              <a:t>The question</a:t>
            </a:r>
            <a:endParaRPr lang="en-GB" dirty="0"/>
          </a:p>
        </p:txBody>
      </p:sp>
    </p:spTree>
    <p:extLst>
      <p:ext uri="{BB962C8B-B14F-4D97-AF65-F5344CB8AC3E}">
        <p14:creationId xmlns:p14="http://schemas.microsoft.com/office/powerpoint/2010/main" val="2098295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2800" dirty="0" smtClean="0"/>
              <a:t>Relational </a:t>
            </a:r>
            <a:r>
              <a:rPr lang="en-GB" sz="2800" dirty="0"/>
              <a:t>psychodynamic approaches </a:t>
            </a:r>
            <a:endParaRPr lang="en-GB" sz="2800" dirty="0" smtClean="0"/>
          </a:p>
          <a:p>
            <a:pPr marL="45720" indent="0">
              <a:buNone/>
            </a:pPr>
            <a:r>
              <a:rPr lang="en-GB" sz="2800" dirty="0" smtClean="0"/>
              <a:t>Pluralistic </a:t>
            </a:r>
            <a:r>
              <a:rPr lang="en-GB" sz="2800" dirty="0"/>
              <a:t>Counselling Approach  </a:t>
            </a:r>
            <a:endParaRPr lang="en-GB" sz="2800" dirty="0" smtClean="0"/>
          </a:p>
          <a:p>
            <a:pPr marL="45720" indent="0">
              <a:buNone/>
            </a:pPr>
            <a:r>
              <a:rPr lang="en-GB" sz="2800" dirty="0" smtClean="0"/>
              <a:t>Narrative </a:t>
            </a:r>
            <a:r>
              <a:rPr lang="en-GB" sz="2800" dirty="0"/>
              <a:t>Approaches  </a:t>
            </a:r>
            <a:endParaRPr lang="en-GB" sz="2800" dirty="0" smtClean="0"/>
          </a:p>
          <a:p>
            <a:pPr marL="45720" indent="0">
              <a:buNone/>
            </a:pPr>
            <a:r>
              <a:rPr lang="en-GB" sz="2800" dirty="0" smtClean="0"/>
              <a:t>Multicultural </a:t>
            </a:r>
            <a:r>
              <a:rPr lang="en-GB" sz="2800" dirty="0"/>
              <a:t>approaches/indigenous/spirituality  </a:t>
            </a:r>
            <a:endParaRPr lang="en-GB" sz="2800" dirty="0" smtClean="0"/>
          </a:p>
          <a:p>
            <a:pPr marL="45720" indent="0">
              <a:buNone/>
            </a:pPr>
            <a:r>
              <a:rPr lang="en-GB" sz="2800" dirty="0" smtClean="0"/>
              <a:t>Systems </a:t>
            </a:r>
            <a:r>
              <a:rPr lang="en-GB" sz="2800" dirty="0"/>
              <a:t>approaches  </a:t>
            </a:r>
            <a:endParaRPr lang="en-GB" sz="2800" dirty="0" smtClean="0"/>
          </a:p>
          <a:p>
            <a:pPr marL="45720" indent="0">
              <a:buNone/>
            </a:pPr>
            <a:r>
              <a:rPr lang="en-GB" sz="2800" dirty="0" smtClean="0"/>
              <a:t>Humanistic </a:t>
            </a:r>
            <a:r>
              <a:rPr lang="en-GB" sz="2800" dirty="0"/>
              <a:t>perspectives </a:t>
            </a:r>
            <a:endParaRPr lang="en-GB" sz="2800" dirty="0" smtClean="0"/>
          </a:p>
          <a:p>
            <a:pPr marL="45720" indent="0">
              <a:buNone/>
            </a:pPr>
            <a:r>
              <a:rPr lang="en-GB" sz="2800" dirty="0" smtClean="0"/>
              <a:t>Cognitive </a:t>
            </a:r>
            <a:r>
              <a:rPr lang="en-GB" sz="2800" dirty="0"/>
              <a:t>Behavioural Approaches - Postmodern perspectives   </a:t>
            </a:r>
            <a:endParaRPr lang="en-GB" sz="2800" dirty="0" smtClean="0"/>
          </a:p>
          <a:p>
            <a:pPr marL="45720" indent="0">
              <a:buNone/>
            </a:pPr>
            <a:r>
              <a:rPr lang="en-GB" sz="2800" dirty="0" smtClean="0"/>
              <a:t>Other </a:t>
            </a:r>
            <a:endParaRPr lang="en-GB" sz="2800" dirty="0"/>
          </a:p>
        </p:txBody>
      </p:sp>
      <p:sp>
        <p:nvSpPr>
          <p:cNvPr id="3" name="Title 2"/>
          <p:cNvSpPr>
            <a:spLocks noGrp="1"/>
          </p:cNvSpPr>
          <p:nvPr>
            <p:ph type="title"/>
          </p:nvPr>
        </p:nvSpPr>
        <p:spPr/>
        <p:txBody>
          <a:bodyPr/>
          <a:lstStyle/>
          <a:p>
            <a:r>
              <a:rPr lang="en-GB" dirty="0"/>
              <a:t>Examples of approaches to consider. </a:t>
            </a:r>
            <a:r>
              <a:rPr lang="en-GB" dirty="0">
                <a:solidFill>
                  <a:srgbClr val="FF0000"/>
                </a:solidFill>
              </a:rPr>
              <a:t>(Choose only one) </a:t>
            </a:r>
            <a:endParaRPr lang="en-GB" dirty="0">
              <a:solidFill>
                <a:srgbClr val="FF0000"/>
              </a:solidFill>
            </a:endParaRPr>
          </a:p>
        </p:txBody>
      </p:sp>
    </p:spTree>
    <p:extLst>
      <p:ext uri="{BB962C8B-B14F-4D97-AF65-F5344CB8AC3E}">
        <p14:creationId xmlns:p14="http://schemas.microsoft.com/office/powerpoint/2010/main" val="570003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3600" dirty="0"/>
              <a:t>‘</a:t>
            </a:r>
            <a:r>
              <a:rPr lang="en-GB" sz="3600" i="1" dirty="0"/>
              <a:t>Culture is something that is difficult to define or pin down, something living, dynamic and changing – a flexible system of values and worldviews that people live by, a system by which we may define aspects of our own identities and negotiate our lives (Fernando 2010) </a:t>
            </a:r>
          </a:p>
          <a:p>
            <a:pPr marL="0" indent="0">
              <a:buNone/>
            </a:pPr>
            <a:endParaRPr lang="en-GB" sz="2800" i="1" dirty="0"/>
          </a:p>
        </p:txBody>
      </p:sp>
      <p:sp>
        <p:nvSpPr>
          <p:cNvPr id="2" name="Title 1"/>
          <p:cNvSpPr>
            <a:spLocks noGrp="1"/>
          </p:cNvSpPr>
          <p:nvPr>
            <p:ph type="title"/>
          </p:nvPr>
        </p:nvSpPr>
        <p:spPr/>
        <p:txBody>
          <a:bodyPr/>
          <a:lstStyle/>
          <a:p>
            <a:r>
              <a:rPr lang="en-GB" dirty="0" smtClean="0"/>
              <a:t>Defining Culture</a:t>
            </a:r>
            <a:endParaRPr lang="en-GB" dirty="0"/>
          </a:p>
        </p:txBody>
      </p:sp>
    </p:spTree>
    <p:extLst>
      <p:ext uri="{BB962C8B-B14F-4D97-AF65-F5344CB8AC3E}">
        <p14:creationId xmlns:p14="http://schemas.microsoft.com/office/powerpoint/2010/main" val="14765497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Font typeface="Wingdings" panose="05000000000000000000" pitchFamily="2" charset="2"/>
              <a:buChar char="ü"/>
            </a:pPr>
            <a:r>
              <a:rPr lang="en-GB" sz="2800" b="1" dirty="0"/>
              <a:t>You will need to include a </a:t>
            </a:r>
            <a:r>
              <a:rPr lang="en-GB" sz="2800" b="1" i="1" dirty="0"/>
              <a:t>‘title’ slide</a:t>
            </a:r>
            <a:r>
              <a:rPr lang="en-GB" sz="2800" b="1" dirty="0"/>
              <a:t>. </a:t>
            </a:r>
          </a:p>
          <a:p>
            <a:pPr marL="457200" indent="-457200">
              <a:buFont typeface="Wingdings" panose="05000000000000000000" pitchFamily="2" charset="2"/>
              <a:buChar char="ü"/>
            </a:pPr>
            <a:r>
              <a:rPr lang="en-GB" sz="2800" b="1" dirty="0" smtClean="0"/>
              <a:t>Font </a:t>
            </a:r>
            <a:r>
              <a:rPr lang="en-GB" sz="2800" b="1" dirty="0"/>
              <a:t>size of </a:t>
            </a:r>
            <a:r>
              <a:rPr lang="en-GB" sz="2800" b="1" dirty="0" smtClean="0"/>
              <a:t>28</a:t>
            </a:r>
            <a:r>
              <a:rPr lang="en-GB" sz="2800" b="1" dirty="0" smtClean="0"/>
              <a:t> </a:t>
            </a:r>
            <a:r>
              <a:rPr lang="en-GB" sz="2800" b="1" dirty="0"/>
              <a:t>is good</a:t>
            </a:r>
          </a:p>
          <a:p>
            <a:pPr>
              <a:buFont typeface="Wingdings" panose="05000000000000000000" pitchFamily="2" charset="2"/>
              <a:buChar char="ü"/>
            </a:pPr>
            <a:r>
              <a:rPr lang="en-GB" sz="2800" b="1" dirty="0"/>
              <a:t>Approximately 12-15 slides</a:t>
            </a:r>
          </a:p>
          <a:p>
            <a:pPr>
              <a:buFont typeface="Wingdings" panose="05000000000000000000" pitchFamily="2" charset="2"/>
              <a:buChar char="ü"/>
            </a:pPr>
            <a:r>
              <a:rPr lang="en-GB" sz="2800" b="1" dirty="0"/>
              <a:t>Three points per slide</a:t>
            </a:r>
          </a:p>
          <a:p>
            <a:pPr>
              <a:buFont typeface="Wingdings" panose="05000000000000000000" pitchFamily="2" charset="2"/>
              <a:buChar char="ü"/>
            </a:pPr>
            <a:r>
              <a:rPr lang="en-GB" sz="2800" b="1" dirty="0"/>
              <a:t>Images or pictures – provide that creative and original quality, but must be academic in nature and referenced accordingly. </a:t>
            </a:r>
          </a:p>
          <a:p>
            <a:pPr>
              <a:buFont typeface="Wingdings" panose="05000000000000000000" pitchFamily="2" charset="2"/>
              <a:buChar char="ü"/>
            </a:pPr>
            <a:r>
              <a:rPr lang="en-GB" sz="2800" b="1" dirty="0"/>
              <a:t>Consider the </a:t>
            </a:r>
            <a:r>
              <a:rPr lang="en-GB" sz="2800" b="1" dirty="0" smtClean="0"/>
              <a:t>following structure </a:t>
            </a:r>
            <a:endParaRPr lang="en-GB" sz="2800" b="1" dirty="0"/>
          </a:p>
        </p:txBody>
      </p:sp>
      <p:sp>
        <p:nvSpPr>
          <p:cNvPr id="2" name="Title 1"/>
          <p:cNvSpPr>
            <a:spLocks noGrp="1"/>
          </p:cNvSpPr>
          <p:nvPr>
            <p:ph type="title"/>
          </p:nvPr>
        </p:nvSpPr>
        <p:spPr/>
        <p:txBody>
          <a:bodyPr/>
          <a:lstStyle/>
          <a:p>
            <a:r>
              <a:rPr lang="en-GB" dirty="0" smtClean="0"/>
              <a:t>Points to consider</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0724" y="2276873"/>
            <a:ext cx="1512168" cy="11479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31943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rot="21600000">
            <a:off x="695400" y="1649456"/>
            <a:ext cx="11089232" cy="5019904"/>
          </a:xfrm>
        </p:spPr>
        <p:txBody>
          <a:bodyPr>
            <a:normAutofit fontScale="85000" lnSpcReduction="20000"/>
          </a:bodyPr>
          <a:lstStyle/>
          <a:p>
            <a:pPr marL="0" indent="0">
              <a:buNone/>
            </a:pPr>
            <a:r>
              <a:rPr lang="en-GB" sz="2800" b="1" i="1" dirty="0" smtClean="0"/>
              <a:t>The </a:t>
            </a:r>
            <a:r>
              <a:rPr lang="en-GB" sz="2800" b="1" i="1" dirty="0"/>
              <a:t>introduction is the point at which the presenter explains the content and purpose of the presentation</a:t>
            </a:r>
            <a:r>
              <a:rPr lang="en-GB" sz="2800" i="1" dirty="0"/>
              <a:t>. </a:t>
            </a:r>
          </a:p>
          <a:p>
            <a:pPr marL="457200" indent="-457200"/>
            <a:r>
              <a:rPr lang="en-GB" sz="2800" i="1" dirty="0"/>
              <a:t>This is your introduction to your process in addressing the question. </a:t>
            </a:r>
            <a:r>
              <a:rPr lang="en-GB" sz="2100" i="1" dirty="0"/>
              <a:t>(You only need to give a taste of what is to come in your rest of your presentation).</a:t>
            </a:r>
          </a:p>
          <a:p>
            <a:pPr marL="0" indent="0">
              <a:buNone/>
            </a:pPr>
            <a:endParaRPr lang="en-GB" sz="2100" i="1" dirty="0"/>
          </a:p>
          <a:p>
            <a:pPr marL="457200" indent="-457200"/>
            <a:r>
              <a:rPr lang="en-GB" sz="2800" i="1" dirty="0"/>
              <a:t>What </a:t>
            </a:r>
            <a:r>
              <a:rPr lang="en-GB" sz="2800" i="1" dirty="0" smtClean="0"/>
              <a:t>theory(s), definitions </a:t>
            </a:r>
            <a:r>
              <a:rPr lang="en-GB" sz="2800" i="1" dirty="0"/>
              <a:t>and critiques are you considering in exploring culture and postmodern perspectives within counselling and the broader agenda of </a:t>
            </a:r>
            <a:r>
              <a:rPr lang="en-GB" sz="2800" i="1" dirty="0" smtClean="0"/>
              <a:t>care and well-being</a:t>
            </a:r>
            <a:r>
              <a:rPr lang="en-GB" sz="2800" i="1" dirty="0"/>
              <a:t>. </a:t>
            </a:r>
            <a:r>
              <a:rPr lang="en-GB" sz="2100" i="1" dirty="0"/>
              <a:t>(perhaps </a:t>
            </a:r>
            <a:r>
              <a:rPr lang="en-GB" sz="2100" i="1" dirty="0" smtClean="0"/>
              <a:t>high lightening </a:t>
            </a:r>
            <a:r>
              <a:rPr lang="en-GB" sz="2100" i="1" dirty="0"/>
              <a:t>possibly 2-3).</a:t>
            </a:r>
          </a:p>
          <a:p>
            <a:pPr marL="457200" indent="-457200"/>
            <a:r>
              <a:rPr lang="en-GB" sz="3100" i="1" dirty="0"/>
              <a:t>Lastly, letting us know </a:t>
            </a:r>
            <a:r>
              <a:rPr lang="en-GB" sz="3100" i="1" dirty="0" smtClean="0"/>
              <a:t>contributions, critiques and implications </a:t>
            </a:r>
            <a:r>
              <a:rPr lang="en-GB" sz="3100" i="1" dirty="0"/>
              <a:t>and possible recommendations that are argued within your critiques.</a:t>
            </a:r>
          </a:p>
          <a:p>
            <a:pPr marL="0" indent="0">
              <a:buNone/>
            </a:pPr>
            <a:r>
              <a:rPr lang="en-GB" sz="2800" i="1" dirty="0" smtClean="0"/>
              <a:t> </a:t>
            </a:r>
            <a:r>
              <a:rPr lang="en-GB" sz="1800" i="1" dirty="0"/>
              <a:t>This is a vitally important part of your talk as you will need to gain the audience’s interest and confidence </a:t>
            </a:r>
            <a:r>
              <a:rPr lang="en-GB" sz="2400" b="1" dirty="0"/>
              <a:t>(please see below website - University Leicester) </a:t>
            </a:r>
          </a:p>
          <a:p>
            <a:pPr marL="0" indent="0">
              <a:buNone/>
            </a:pPr>
            <a:r>
              <a:rPr lang="en-GB" dirty="0" smtClean="0">
                <a:hlinkClick r:id="rId2"/>
              </a:rPr>
              <a:t>http://www2.le.ac.uk/offices/ld/resources/presentations/structuring-presentation</a:t>
            </a:r>
            <a:endParaRPr lang="en-GB" dirty="0" smtClean="0"/>
          </a:p>
          <a:p>
            <a:pPr marL="0" indent="0">
              <a:buNone/>
            </a:pPr>
            <a:endParaRPr lang="en-GB" dirty="0" smtClean="0"/>
          </a:p>
          <a:p>
            <a:pPr marL="0" indent="0">
              <a:buNone/>
            </a:pPr>
            <a:endParaRPr lang="en-GB" dirty="0"/>
          </a:p>
        </p:txBody>
      </p:sp>
      <p:sp>
        <p:nvSpPr>
          <p:cNvPr id="2" name="Title 1"/>
          <p:cNvSpPr>
            <a:spLocks noGrp="1"/>
          </p:cNvSpPr>
          <p:nvPr>
            <p:ph type="title"/>
          </p:nvPr>
        </p:nvSpPr>
        <p:spPr/>
        <p:txBody>
          <a:bodyPr/>
          <a:lstStyle/>
          <a:p>
            <a:r>
              <a:rPr lang="en-GB" b="1" dirty="0"/>
              <a:t>Introduction (</a:t>
            </a:r>
            <a:r>
              <a:rPr lang="en-GB" dirty="0"/>
              <a:t>2-3 minutes)</a:t>
            </a:r>
            <a:endParaRPr lang="en-GB" dirty="0"/>
          </a:p>
        </p:txBody>
      </p:sp>
      <p:pic>
        <p:nvPicPr>
          <p:cNvPr id="5122" name="Picture 2" descr="Image result for images of that reflect embedd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84432" y="260647"/>
            <a:ext cx="1847850" cy="1119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9939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45720" indent="0">
              <a:buNone/>
            </a:pPr>
            <a:endParaRPr lang="en-GB" b="1" dirty="0"/>
          </a:p>
          <a:p>
            <a:pPr marL="0" indent="0">
              <a:buNone/>
            </a:pPr>
            <a:r>
              <a:rPr lang="en-GB" sz="3200" b="1" dirty="0">
                <a:solidFill>
                  <a:schemeClr val="accent1"/>
                </a:solidFill>
              </a:rPr>
              <a:t>Background</a:t>
            </a:r>
            <a:r>
              <a:rPr lang="en-GB" sz="3200" b="1" dirty="0"/>
              <a:t> </a:t>
            </a:r>
            <a:r>
              <a:rPr lang="en-GB" sz="3200" dirty="0"/>
              <a:t>-  providing </a:t>
            </a:r>
            <a:r>
              <a:rPr lang="en-GB" sz="3200" dirty="0" smtClean="0"/>
              <a:t>context </a:t>
            </a:r>
            <a:r>
              <a:rPr lang="en-GB" sz="3200" dirty="0"/>
              <a:t>within your presentation; linking </a:t>
            </a:r>
            <a:r>
              <a:rPr lang="en-GB" sz="3200" dirty="0" smtClean="0"/>
              <a:t>theory and contributions: postmodernism, social constructionism  within postmodern counselling practices or approaches.</a:t>
            </a:r>
          </a:p>
          <a:p>
            <a:pPr marL="0" indent="0">
              <a:buNone/>
            </a:pPr>
            <a:r>
              <a:rPr lang="en-GB" sz="3200" dirty="0" smtClean="0"/>
              <a:t>Providing and demonstrating an understanding of definitions related to  the current cultural and ethnic discourse with </a:t>
            </a:r>
            <a:r>
              <a:rPr lang="en-GB" sz="3200" dirty="0"/>
              <a:t>respect to care, </a:t>
            </a:r>
            <a:r>
              <a:rPr lang="en-GB" sz="3200" dirty="0" smtClean="0"/>
              <a:t>and the well-being agenda.</a:t>
            </a:r>
            <a:endParaRPr lang="en-GB" sz="3200" dirty="0"/>
          </a:p>
          <a:p>
            <a:pPr marL="0" indent="0">
              <a:buNone/>
            </a:pPr>
            <a:endParaRPr lang="en-GB" sz="3200" dirty="0"/>
          </a:p>
        </p:txBody>
      </p:sp>
      <p:sp>
        <p:nvSpPr>
          <p:cNvPr id="2" name="Title 1"/>
          <p:cNvSpPr>
            <a:spLocks noGrp="1"/>
          </p:cNvSpPr>
          <p:nvPr>
            <p:ph type="title"/>
          </p:nvPr>
        </p:nvSpPr>
        <p:spPr/>
        <p:txBody>
          <a:bodyPr/>
          <a:lstStyle/>
          <a:p>
            <a:r>
              <a:rPr lang="en-GB" dirty="0" smtClean="0"/>
              <a:t>Main points 10-12 Minutes</a:t>
            </a:r>
            <a:endParaRPr lang="en-GB" dirty="0"/>
          </a:p>
        </p:txBody>
      </p:sp>
    </p:spTree>
    <p:extLst>
      <p:ext uri="{BB962C8B-B14F-4D97-AF65-F5344CB8AC3E}">
        <p14:creationId xmlns:p14="http://schemas.microsoft.com/office/powerpoint/2010/main" val="6678362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z="3600" b="1" dirty="0">
                <a:solidFill>
                  <a:schemeClr val="accent1"/>
                </a:solidFill>
              </a:rPr>
              <a:t>Discussion </a:t>
            </a:r>
            <a:r>
              <a:rPr lang="en-GB" sz="3600" dirty="0">
                <a:solidFill>
                  <a:schemeClr val="accent1"/>
                </a:solidFill>
              </a:rPr>
              <a:t>-</a:t>
            </a:r>
            <a:r>
              <a:rPr lang="en-GB" sz="3600" dirty="0"/>
              <a:t>  3-4 points you wish to share with the group about </a:t>
            </a:r>
            <a:r>
              <a:rPr lang="en-GB" sz="3600" dirty="0" smtClean="0"/>
              <a:t>the critical and evaluative arguments with in the discussion of postmodern counselling theories in relation to the current and cultural and ethnic discourse.</a:t>
            </a:r>
          </a:p>
          <a:p>
            <a:pPr marL="0" indent="0">
              <a:buNone/>
            </a:pPr>
            <a:r>
              <a:rPr lang="en-GB" sz="2800" dirty="0" smtClean="0"/>
              <a:t>(referencing and resources are required in this section)</a:t>
            </a:r>
          </a:p>
          <a:p>
            <a:pPr marL="0" indent="0">
              <a:buNone/>
            </a:pPr>
            <a:endParaRPr lang="en-GB" sz="3600" dirty="0" smtClean="0"/>
          </a:p>
          <a:p>
            <a:pPr marL="0" indent="0">
              <a:buNone/>
            </a:pPr>
            <a:endParaRPr lang="en-GB" dirty="0"/>
          </a:p>
        </p:txBody>
      </p:sp>
      <p:sp>
        <p:nvSpPr>
          <p:cNvPr id="3" name="Title 2"/>
          <p:cNvSpPr>
            <a:spLocks noGrp="1"/>
          </p:cNvSpPr>
          <p:nvPr>
            <p:ph type="title"/>
          </p:nvPr>
        </p:nvSpPr>
        <p:spPr/>
        <p:txBody>
          <a:bodyPr/>
          <a:lstStyle/>
          <a:p>
            <a:r>
              <a:rPr lang="en-GB" dirty="0" smtClean="0"/>
              <a:t>Main Points Cont.</a:t>
            </a:r>
            <a:endParaRPr lang="en-GB" dirty="0"/>
          </a:p>
        </p:txBody>
      </p:sp>
    </p:spTree>
    <p:extLst>
      <p:ext uri="{BB962C8B-B14F-4D97-AF65-F5344CB8AC3E}">
        <p14:creationId xmlns:p14="http://schemas.microsoft.com/office/powerpoint/2010/main" val="2523639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4400" b="1" dirty="0" smtClean="0"/>
              <a:t>Implications and recommendations </a:t>
            </a:r>
            <a:r>
              <a:rPr lang="en-GB" sz="4400" b="1" dirty="0"/>
              <a:t>– </a:t>
            </a:r>
            <a:r>
              <a:rPr lang="en-GB" sz="4400" dirty="0"/>
              <a:t>with </a:t>
            </a:r>
            <a:r>
              <a:rPr lang="en-GB" sz="4400" dirty="0" smtClean="0"/>
              <a:t>respect to a postmodern perspectives within Care and the Well-being agenda</a:t>
            </a:r>
            <a:endParaRPr lang="en-GB" sz="4400" dirty="0"/>
          </a:p>
        </p:txBody>
      </p:sp>
      <p:sp>
        <p:nvSpPr>
          <p:cNvPr id="3" name="Title 2"/>
          <p:cNvSpPr>
            <a:spLocks noGrp="1"/>
          </p:cNvSpPr>
          <p:nvPr>
            <p:ph type="title"/>
          </p:nvPr>
        </p:nvSpPr>
        <p:spPr/>
        <p:txBody>
          <a:bodyPr/>
          <a:lstStyle/>
          <a:p>
            <a:r>
              <a:rPr lang="en-GB" dirty="0" smtClean="0"/>
              <a:t>Main points cont.</a:t>
            </a:r>
            <a:endParaRPr lang="en-GB" dirty="0"/>
          </a:p>
        </p:txBody>
      </p:sp>
    </p:spTree>
    <p:extLst>
      <p:ext uri="{BB962C8B-B14F-4D97-AF65-F5344CB8AC3E}">
        <p14:creationId xmlns:p14="http://schemas.microsoft.com/office/powerpoint/2010/main" val="401443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7999" y="1719070"/>
            <a:ext cx="11210524" cy="4734265"/>
          </a:xfrm>
        </p:spPr>
        <p:txBody>
          <a:bodyPr>
            <a:normAutofit/>
          </a:bodyPr>
          <a:lstStyle/>
          <a:p>
            <a:pPr marL="0" indent="0">
              <a:buNone/>
            </a:pPr>
            <a:r>
              <a:rPr lang="en-GB" sz="2400" i="1" dirty="0" smtClean="0"/>
              <a:t>This </a:t>
            </a:r>
            <a:r>
              <a:rPr lang="en-GB" sz="2400" i="1" dirty="0"/>
              <a:t>is the stage at which you can summarise the content and purpose of your </a:t>
            </a:r>
            <a:r>
              <a:rPr lang="en-GB" sz="2400" i="1" dirty="0" smtClean="0"/>
              <a:t>talk, </a:t>
            </a:r>
            <a:r>
              <a:rPr lang="en-GB" sz="2400" i="1" dirty="0"/>
              <a:t>offer an overview of what has been achieved and make a lasting </a:t>
            </a:r>
            <a:r>
              <a:rPr lang="en-GB" sz="2400" i="1" dirty="0" smtClean="0"/>
              <a:t>impact</a:t>
            </a:r>
            <a:r>
              <a:rPr lang="en-GB" sz="2400" i="1" dirty="0"/>
              <a:t> </a:t>
            </a:r>
            <a:r>
              <a:rPr lang="en-GB" sz="2400" i="1" dirty="0" smtClean="0"/>
              <a:t>with in the group…. Go back to your reflective statement, title, metaphor, picture, the original question</a:t>
            </a:r>
            <a:r>
              <a:rPr lang="en-GB" sz="2400" i="1" dirty="0" smtClean="0"/>
              <a:t>.</a:t>
            </a:r>
          </a:p>
          <a:p>
            <a:pPr marL="0" indent="0">
              <a:buNone/>
            </a:pPr>
            <a:r>
              <a:rPr lang="en-GB" sz="2400" b="1" dirty="0" smtClean="0"/>
              <a:t>Leave some space of questions and comments </a:t>
            </a:r>
            <a:endParaRPr lang="en-GB" sz="2400" b="1" dirty="0" smtClean="0"/>
          </a:p>
          <a:p>
            <a:pPr marL="0" indent="0">
              <a:buNone/>
            </a:pPr>
            <a:r>
              <a:rPr lang="en-GB" sz="2400" i="1" dirty="0" smtClean="0"/>
              <a:t>Allowing for your own authorial an narrative to fully enhanced by your own experience (s). </a:t>
            </a:r>
          </a:p>
          <a:p>
            <a:r>
              <a:rPr lang="en-GB" sz="2400" b="1" dirty="0" smtClean="0"/>
              <a:t>Reference List </a:t>
            </a:r>
          </a:p>
          <a:p>
            <a:pPr marL="0" indent="0">
              <a:buNone/>
            </a:pPr>
            <a:r>
              <a:rPr lang="en-GB" sz="2400" dirty="0" smtClean="0"/>
              <a:t>Reference list at the end and also using references within the text of your presentation.  </a:t>
            </a:r>
            <a:endParaRPr lang="en-GB" sz="2400" dirty="0"/>
          </a:p>
        </p:txBody>
      </p:sp>
      <p:sp>
        <p:nvSpPr>
          <p:cNvPr id="2" name="Title 1"/>
          <p:cNvSpPr>
            <a:spLocks noGrp="1"/>
          </p:cNvSpPr>
          <p:nvPr>
            <p:ph type="title"/>
          </p:nvPr>
        </p:nvSpPr>
        <p:spPr/>
        <p:txBody>
          <a:bodyPr/>
          <a:lstStyle/>
          <a:p>
            <a:r>
              <a:rPr lang="en-GB" dirty="0" smtClean="0"/>
              <a:t>Conclusion (3-5 minutes) </a:t>
            </a:r>
            <a:endParaRPr lang="en-GB" dirty="0"/>
          </a:p>
        </p:txBody>
      </p:sp>
    </p:spTree>
    <p:extLst>
      <p:ext uri="{BB962C8B-B14F-4D97-AF65-F5344CB8AC3E}">
        <p14:creationId xmlns:p14="http://schemas.microsoft.com/office/powerpoint/2010/main" val="39494634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384" y="1556792"/>
            <a:ext cx="10441160" cy="5112568"/>
          </a:xfrm>
        </p:spPr>
        <p:txBody>
          <a:bodyPr>
            <a:normAutofit/>
          </a:bodyPr>
          <a:lstStyle/>
          <a:p>
            <a:r>
              <a:rPr lang="en-GB" sz="2800" b="1" dirty="0">
                <a:solidFill>
                  <a:srgbClr val="FF0000"/>
                </a:solidFill>
              </a:rPr>
              <a:t>H</a:t>
            </a:r>
            <a:r>
              <a:rPr lang="en-GB" sz="2800" b="1" dirty="0" smtClean="0">
                <a:solidFill>
                  <a:srgbClr val="FF0000"/>
                </a:solidFill>
              </a:rPr>
              <a:t>ave a clear thread throughout  your presentation.</a:t>
            </a:r>
          </a:p>
          <a:p>
            <a:pPr marL="0" indent="0">
              <a:buNone/>
            </a:pPr>
            <a:r>
              <a:rPr lang="en-GB" sz="2400" b="1" i="1" dirty="0"/>
              <a:t>Transitions</a:t>
            </a:r>
            <a:r>
              <a:rPr lang="en-GB" sz="2400" i="1" dirty="0"/>
              <a:t> are the signposts that help the audience navigate their way through your presentation. They can help divide information up into sub-sections, link different aspects of your talk and show progression through your topic. Importantly, transitions draw the audience’s attention to the process of the presentation as well as its content.</a:t>
            </a:r>
          </a:p>
          <a:p>
            <a:r>
              <a:rPr lang="en-GB" sz="2400" b="1" dirty="0"/>
              <a:t>Use of Images</a:t>
            </a:r>
          </a:p>
          <a:p>
            <a:pPr marL="0" indent="0">
              <a:buNone/>
            </a:pPr>
            <a:r>
              <a:rPr lang="en-GB" sz="2400" dirty="0"/>
              <a:t>Please use images or pictures that might be appropriate for your presentation. They can help with the transitions and create an impact within your presentation. </a:t>
            </a:r>
          </a:p>
        </p:txBody>
      </p:sp>
      <p:sp>
        <p:nvSpPr>
          <p:cNvPr id="2" name="Title 1"/>
          <p:cNvSpPr>
            <a:spLocks noGrp="1"/>
          </p:cNvSpPr>
          <p:nvPr>
            <p:ph type="title"/>
          </p:nvPr>
        </p:nvSpPr>
        <p:spPr>
          <a:xfrm>
            <a:off x="1991544" y="116632"/>
            <a:ext cx="8229600" cy="936104"/>
          </a:xfrm>
        </p:spPr>
        <p:txBody>
          <a:bodyPr/>
          <a:lstStyle/>
          <a:p>
            <a:r>
              <a:rPr lang="en-GB" dirty="0" smtClean="0"/>
              <a:t>Points to consider:</a:t>
            </a:r>
            <a:endParaRPr lang="en-GB"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944" y="116632"/>
            <a:ext cx="1981200" cy="17285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791810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smtClean="0"/>
          </a:p>
          <a:p>
            <a:pPr marL="0" indent="0">
              <a:buNone/>
            </a:pPr>
            <a:r>
              <a:rPr lang="en-GB" sz="2800" dirty="0" smtClean="0">
                <a:solidFill>
                  <a:srgbClr val="FF0000"/>
                </a:solidFill>
              </a:rPr>
              <a:t>Reminder:   Do not forget to use the draft portal </a:t>
            </a:r>
            <a:endParaRPr lang="en-GB" sz="2800" dirty="0">
              <a:solidFill>
                <a:srgbClr val="FF0000"/>
              </a:solidFill>
            </a:endParaRPr>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smtClean="0"/>
              <a:t>University </a:t>
            </a:r>
            <a:r>
              <a:rPr lang="en-GB" dirty="0" smtClean="0"/>
              <a:t>of Leicester</a:t>
            </a:r>
          </a:p>
          <a:p>
            <a:pPr marL="0" indent="0">
              <a:buNone/>
            </a:pPr>
            <a:r>
              <a:rPr lang="en-GB" dirty="0"/>
              <a:t>http://www2.le.ac.uk/offices/ld/resources/presentations/structuring-presentation</a:t>
            </a:r>
          </a:p>
        </p:txBody>
      </p:sp>
      <p:sp>
        <p:nvSpPr>
          <p:cNvPr id="2" name="Title 1"/>
          <p:cNvSpPr>
            <a:spLocks noGrp="1"/>
          </p:cNvSpPr>
          <p:nvPr>
            <p:ph type="title"/>
          </p:nvPr>
        </p:nvSpPr>
        <p:spPr/>
        <p:txBody>
          <a:bodyPr/>
          <a:lstStyle/>
          <a:p>
            <a:r>
              <a:rPr lang="en-GB" dirty="0" smtClean="0"/>
              <a:t>Resources</a:t>
            </a:r>
            <a:endParaRPr lang="en-GB" dirty="0"/>
          </a:p>
        </p:txBody>
      </p:sp>
    </p:spTree>
    <p:extLst>
      <p:ext uri="{BB962C8B-B14F-4D97-AF65-F5344CB8AC3E}">
        <p14:creationId xmlns:p14="http://schemas.microsoft.com/office/powerpoint/2010/main" val="183360508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1033</TotalTime>
  <Words>772</Words>
  <Application>Microsoft Office PowerPoint</Application>
  <PresentationFormat>Widescreen</PresentationFormat>
  <Paragraphs>66</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Franklin Gothic Medium</vt:lpstr>
      <vt:lpstr>Times New Roman</vt:lpstr>
      <vt:lpstr>Wingdings</vt:lpstr>
      <vt:lpstr>Wingdings 2</vt:lpstr>
      <vt:lpstr>Grid</vt:lpstr>
      <vt:lpstr>Postmodern Counselling theories</vt:lpstr>
      <vt:lpstr>PowerPoint Presentation</vt:lpstr>
      <vt:lpstr>The question</vt:lpstr>
      <vt:lpstr>Examples of approaches to consider. (Choose only one) </vt:lpstr>
      <vt:lpstr>Defining Culture</vt:lpstr>
      <vt:lpstr>Points to consider</vt:lpstr>
      <vt:lpstr>Introduction (2-3 minutes)</vt:lpstr>
      <vt:lpstr>Main points 10-12 Minutes</vt:lpstr>
      <vt:lpstr>Main Points Cont.</vt:lpstr>
      <vt:lpstr>Main points cont.</vt:lpstr>
      <vt:lpstr>Conclusion (3-5 minutes) </vt:lpstr>
      <vt:lpstr>Points to consider:</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68</cp:revision>
  <dcterms:created xsi:type="dcterms:W3CDTF">2016-02-08T13:14:51Z</dcterms:created>
  <dcterms:modified xsi:type="dcterms:W3CDTF">2019-12-04T17:21:48Z</dcterms:modified>
</cp:coreProperties>
</file>