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23"/>
  </p:notesMasterIdLst>
  <p:sldIdLst>
    <p:sldId id="256" r:id="rId2"/>
    <p:sldId id="257" r:id="rId3"/>
    <p:sldId id="267" r:id="rId4"/>
    <p:sldId id="268" r:id="rId5"/>
    <p:sldId id="269" r:id="rId6"/>
    <p:sldId id="263" r:id="rId7"/>
    <p:sldId id="258" r:id="rId8"/>
    <p:sldId id="264" r:id="rId9"/>
    <p:sldId id="259" r:id="rId10"/>
    <p:sldId id="265" r:id="rId11"/>
    <p:sldId id="260" r:id="rId12"/>
    <p:sldId id="261" r:id="rId13"/>
    <p:sldId id="262" r:id="rId14"/>
    <p:sldId id="274" r:id="rId15"/>
    <p:sldId id="275" r:id="rId16"/>
    <p:sldId id="276" r:id="rId17"/>
    <p:sldId id="277" r:id="rId18"/>
    <p:sldId id="270" r:id="rId19"/>
    <p:sldId id="271" r:id="rId20"/>
    <p:sldId id="272" r:id="rId21"/>
    <p:sldId id="273" r:id="rId22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5" d="100"/>
          <a:sy n="125" d="100"/>
        </p:scale>
        <p:origin x="1194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0F628270-7689-40E5-8E88-3E2FCAD54892}" type="datetimeFigureOut">
              <a:rPr lang="en-US"/>
              <a:pPr>
                <a:defRPr/>
              </a:pPr>
              <a:t>1/27/2016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 smtClean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GB" noProof="0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651CD108-3A44-4AF7-B30C-1F20411E05E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44546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48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smtClean="0"/>
              <a:t>You define an interface by means of the Interface...End Interface block:</a:t>
            </a:r>
          </a:p>
          <a:p>
            <a:pPr eaLnBrk="1" hangingPunct="1">
              <a:spcBef>
                <a:spcPct val="0"/>
              </a:spcBef>
            </a:pPr>
            <a:r>
              <a:rPr lang="en-GB" smtClean="0"/>
              <a:t> </a:t>
            </a:r>
          </a:p>
          <a:p>
            <a:pPr eaLnBrk="1" hangingPunct="1">
              <a:spcBef>
                <a:spcPct val="0"/>
              </a:spcBef>
            </a:pPr>
            <a:r>
              <a:rPr lang="en-GB" smtClean="0"/>
              <a:t>Public Interface IAddin</a:t>
            </a:r>
          </a:p>
          <a:p>
            <a:pPr eaLnBrk="1" hangingPunct="1">
              <a:spcBef>
                <a:spcPct val="0"/>
              </a:spcBef>
            </a:pPr>
            <a:r>
              <a:rPr lang="en-GB" smtClean="0"/>
              <a:t>    ReadOnly Property id() As Long</a:t>
            </a:r>
          </a:p>
          <a:p>
            <a:pPr eaLnBrk="1" hangingPunct="1">
              <a:spcBef>
                <a:spcPct val="0"/>
              </a:spcBef>
            </a:pPr>
            <a:r>
              <a:rPr lang="en-GB" smtClean="0"/>
              <a:t>    Property State() As Boolean</a:t>
            </a:r>
          </a:p>
          <a:p>
            <a:pPr eaLnBrk="1" hangingPunct="1">
              <a:spcBef>
                <a:spcPct val="0"/>
              </a:spcBef>
            </a:pPr>
            <a:r>
              <a:rPr lang="en-GB" smtClean="0"/>
              <a:t>    Function OnConnection(ByVal environment As String) As Boolean</a:t>
            </a:r>
          </a:p>
          <a:p>
            <a:pPr eaLnBrk="1" hangingPunct="1">
              <a:spcBef>
                <a:spcPct val="0"/>
              </a:spcBef>
            </a:pPr>
            <a:r>
              <a:rPr lang="en-GB" smtClean="0"/>
              <a:t>    Sub OnDisconnection()</a:t>
            </a:r>
          </a:p>
          <a:p>
            <a:pPr eaLnBrk="1" hangingPunct="1">
              <a:spcBef>
                <a:spcPct val="0"/>
              </a:spcBef>
            </a:pPr>
            <a:r>
              <a:rPr lang="en-GB" smtClean="0"/>
              <a:t>End Interface</a:t>
            </a:r>
          </a:p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  <p:sp>
        <p:nvSpPr>
          <p:cNvPr id="20484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21D947E-8460-466F-9AC1-BED2DD463BAB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</a:t>
            </a:fld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38052915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/>
              <a:t>Public Class </a:t>
            </a:r>
            <a:r>
              <a:rPr lang="en-GB" dirty="0" err="1" smtClean="0"/>
              <a:t>MyAddin</a:t>
            </a:r>
            <a:endParaRPr lang="en-GB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/>
              <a:t>    Implements </a:t>
            </a:r>
            <a:r>
              <a:rPr lang="en-GB" dirty="0" err="1" smtClean="0"/>
              <a:t>IAddin</a:t>
            </a:r>
            <a:endParaRPr lang="en-GB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/>
              <a:t> 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/>
              <a:t>    Public </a:t>
            </a:r>
            <a:r>
              <a:rPr lang="en-GB" dirty="0" err="1" smtClean="0"/>
              <a:t>ReadOnly</a:t>
            </a:r>
            <a:r>
              <a:rPr lang="en-GB" dirty="0" smtClean="0"/>
              <a:t> Property id() As Long Implements IAddin.id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/>
              <a:t>        Get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/>
              <a:t> 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/>
              <a:t>        End Get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/>
              <a:t>    End Property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/>
              <a:t> 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/>
              <a:t>    Public Function </a:t>
            </a:r>
            <a:r>
              <a:rPr lang="en-GB" dirty="0" err="1" smtClean="0"/>
              <a:t>OnConnection</a:t>
            </a:r>
            <a:r>
              <a:rPr lang="en-GB" dirty="0" smtClean="0"/>
              <a:t>(</a:t>
            </a:r>
            <a:r>
              <a:rPr lang="en-GB" dirty="0" err="1" smtClean="0"/>
              <a:t>ByVal</a:t>
            </a:r>
            <a:r>
              <a:rPr lang="en-GB" dirty="0" smtClean="0"/>
              <a:t> environment As String) As Boolean Implements </a:t>
            </a:r>
            <a:r>
              <a:rPr lang="en-GB" dirty="0" err="1" smtClean="0"/>
              <a:t>IAddin.OnConnection</a:t>
            </a:r>
            <a:endParaRPr lang="en-GB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/>
              <a:t> 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/>
              <a:t>    End Function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/>
              <a:t> 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/>
              <a:t>    Public Sub </a:t>
            </a:r>
            <a:r>
              <a:rPr lang="en-GB" dirty="0" err="1" smtClean="0"/>
              <a:t>OnDisconnection</a:t>
            </a:r>
            <a:r>
              <a:rPr lang="en-GB" dirty="0" smtClean="0"/>
              <a:t>() Implements </a:t>
            </a:r>
            <a:r>
              <a:rPr lang="en-GB" dirty="0" err="1" smtClean="0"/>
              <a:t>IAddin.OnDisconnection</a:t>
            </a:r>
            <a:endParaRPr lang="en-GB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/>
              <a:t> 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/>
              <a:t>    End Sub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/>
              <a:t> 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/>
              <a:t>    Public Property State() As Boolean Implements </a:t>
            </a:r>
            <a:r>
              <a:rPr lang="en-GB" dirty="0" err="1" smtClean="0"/>
              <a:t>IAddin.State</a:t>
            </a:r>
            <a:endParaRPr lang="en-GB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/>
              <a:t>        Get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/>
              <a:t> 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/>
              <a:t>        End Get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/>
              <a:t>        Set(</a:t>
            </a:r>
            <a:r>
              <a:rPr lang="en-GB" dirty="0" err="1" smtClean="0"/>
              <a:t>ByVal</a:t>
            </a:r>
            <a:r>
              <a:rPr lang="en-GB" dirty="0" smtClean="0"/>
              <a:t> value As Boolean)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/>
              <a:t> 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/>
              <a:t>        End Set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/>
              <a:t>    End Property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/>
              <a:t>End Class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 smtClean="0"/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8AE846FE-B955-4BD5-8B57-76697A79DB78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10</a:t>
            </a:fld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3643570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4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ectangle 5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Rectangle 6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Straight Connector 13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6" name="Rectangle 15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Oval 16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Oval 17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Oval 18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0" name="Oval 19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1" name="Oval 20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22" name="Date Placeholder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FA32AC-BB36-42B3-8A5F-3EE0C6F15C2A}" type="datetimeFigureOut">
              <a:rPr lang="en-US"/>
              <a:pPr>
                <a:defRPr/>
              </a:pPr>
              <a:t>1/27/2016</a:t>
            </a:fld>
            <a:endParaRPr lang="en-GB"/>
          </a:p>
        </p:txBody>
      </p:sp>
      <p:sp>
        <p:nvSpPr>
          <p:cNvPr id="23" name="Footer Placeholder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4" name="Slide Number Placeholder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4E833F-B12A-4308-9A1A-A62F700103D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09405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4EC5E36D-293E-49B3-8726-3D280CCC3FE1}" type="datetimeFigureOut">
              <a:rPr lang="en-US"/>
              <a:pPr>
                <a:defRPr/>
              </a:pPr>
              <a:t>1/27/2016</a:t>
            </a:fld>
            <a:endParaRPr lang="en-GB"/>
          </a:p>
        </p:txBody>
      </p:sp>
      <p:sp>
        <p:nvSpPr>
          <p:cNvPr id="5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2D67D2AA-E290-4D2D-BB5D-0FE0AD6900B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6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8281841"/>
      </p:ext>
    </p:extLst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4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ectangle 5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Rectangle 6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Rectangle 12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4" name="Oval 13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5" name="Oval 14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6" name="Oval 15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Oval 16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Oval 17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Straight Connector 18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Date Placeholder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317CBC-1181-4FE6-B993-A38130027712}" type="datetimeFigureOut">
              <a:rPr lang="en-US"/>
              <a:pPr>
                <a:defRPr/>
              </a:pPr>
              <a:t>1/27/2016</a:t>
            </a:fld>
            <a:endParaRPr lang="en-GB"/>
          </a:p>
        </p:txBody>
      </p:sp>
      <p:sp>
        <p:nvSpPr>
          <p:cNvPr id="21" name="Footer Placeholder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2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0A6A41-C3BD-485C-A25A-53E38EFF1A7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9980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E85C3A-BCB8-4D59-BF39-D71FBC35B930}" type="datetimeFigureOut">
              <a:rPr lang="en-US"/>
              <a:pPr>
                <a:defRPr/>
              </a:pPr>
              <a:t>1/27/2016</a:t>
            </a:fld>
            <a:endParaRPr lang="en-GB"/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F58C98-FAAB-4463-B62B-47614E91874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1936752"/>
      </p:ext>
    </p:extLst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58835B-600F-4AC1-B417-33590B2F7A84}" type="datetimeFigureOut">
              <a:rPr lang="en-US"/>
              <a:pPr>
                <a:defRPr/>
              </a:pPr>
              <a:t>1/27/2016</a:t>
            </a:fld>
            <a:endParaRPr lang="en-GB"/>
          </a:p>
        </p:txBody>
      </p:sp>
      <p:sp>
        <p:nvSpPr>
          <p:cNvPr id="8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27762F-5B44-4C0C-A035-5F0FCC98DA6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5636505"/>
      </p:ext>
    </p:extLst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5B74A516-8483-408B-AF6A-0B7CDFCA85C8}" type="datetimeFigureOut">
              <a:rPr lang="en-US"/>
              <a:pPr>
                <a:defRPr/>
              </a:pPr>
              <a:t>1/27/2016</a:t>
            </a:fld>
            <a:endParaRPr lang="en-GB"/>
          </a:p>
        </p:txBody>
      </p:sp>
      <p:sp>
        <p:nvSpPr>
          <p:cNvPr id="4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66EE1A18-0B40-4F76-B47D-FFE3CD66650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5" name="Footer Placeholder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802703"/>
      </p:ext>
    </p:extLst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E2310B-1D28-4E48-BB5B-06253972E67F}" type="datetimeFigureOut">
              <a:rPr lang="en-US"/>
              <a:pPr>
                <a:defRPr/>
              </a:pPr>
              <a:t>1/27/2016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206363-8457-49F3-A0A8-453031C3ECD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4567566"/>
      </p:ext>
    </p:extLst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traight Connector 4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6" name="Straight Connector 5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Rectangle 8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val 10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8" name="Content Placeholder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2" name="Date Placeholder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49FB876C-C6A6-43B4-B72C-F26B319183EA}" type="datetimeFigureOut">
              <a:rPr lang="en-US"/>
              <a:pPr>
                <a:defRPr/>
              </a:pPr>
              <a:t>1/27/2016</a:t>
            </a:fld>
            <a:endParaRPr lang="en-GB"/>
          </a:p>
        </p:txBody>
      </p:sp>
      <p:sp>
        <p:nvSpPr>
          <p:cNvPr id="13" name="Slide Number Placeholder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74B702D8-3E98-41C3-AEFB-983724BE3ED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14" name="Footer Placeholder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439080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traight Connector 4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val 5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Date Placeholder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6C2FA3E5-8A62-45C6-BE3D-74510D5CAD57}" type="datetimeFigureOut">
              <a:rPr lang="en-US"/>
              <a:pPr>
                <a:defRPr/>
              </a:pPr>
              <a:t>1/27/2016</a:t>
            </a:fld>
            <a:endParaRPr lang="en-GB"/>
          </a:p>
        </p:txBody>
      </p:sp>
      <p:sp>
        <p:nvSpPr>
          <p:cNvPr id="13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52E5EA9C-4378-4E95-B763-7DBB1D071EF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14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9573845"/>
      </p:ext>
    </p:extLst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896C03-4DDB-432F-9AB5-F50E9FB0780C}" type="datetimeFigureOut">
              <a:rPr lang="en-US"/>
              <a:pPr>
                <a:defRPr/>
              </a:pPr>
              <a:t>1/27/2016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0AE4E-865C-44C2-861A-616524BF9DF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7896227"/>
      </p:ext>
    </p:extLst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1AB23C-FD6A-4EDA-AEF1-D56BAC19DEDA}" type="datetimeFigureOut">
              <a:rPr lang="en-US"/>
              <a:pPr>
                <a:defRPr/>
              </a:pPr>
              <a:t>1/27/2016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752FA7-188A-4768-AE6C-9DA859B7478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1116661"/>
      </p:ext>
    </p:extLst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28" name="Text Placeholder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9C560DD-390C-4502-96C1-231849061E0B}" type="datetimeFigureOut">
              <a:rPr lang="en-US"/>
              <a:pPr>
                <a:defRPr/>
              </a:pPr>
              <a:t>1/27/2016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Oval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b="1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AAA6A2F-5E9A-4FCC-891B-ED11FE7AA7A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8" r:id="rId1"/>
    <p:sldLayoutId id="2147483759" r:id="rId2"/>
    <p:sldLayoutId id="2147483760" r:id="rId3"/>
    <p:sldLayoutId id="2147483753" r:id="rId4"/>
    <p:sldLayoutId id="2147483754" r:id="rId5"/>
    <p:sldLayoutId id="2147483761" r:id="rId6"/>
    <p:sldLayoutId id="2147483755" r:id="rId7"/>
    <p:sldLayoutId id="2147483762" r:id="rId8"/>
    <p:sldLayoutId id="2147483763" r:id="rId9"/>
    <p:sldLayoutId id="2147483756" r:id="rId10"/>
    <p:sldLayoutId id="2147483757" r:id="rId11"/>
  </p:sldLayoutIdLst>
  <p:transition spd="med"/>
  <p:txStyles>
    <p:titleStyle>
      <a:lvl1pPr algn="l" rtl="0" eaLnBrk="0" fontAlgn="base" hangingPunct="0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9pPr>
    </p:titleStyle>
    <p:bodyStyle>
      <a:lvl1pPr marL="273050" indent="-273050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eaLnBrk="0" fontAlgn="base" hangingPunct="0">
        <a:spcBef>
          <a:spcPct val="20000"/>
        </a:spcBef>
        <a:spcAft>
          <a:spcPct val="0"/>
        </a:spcAft>
        <a:buClr>
          <a:srgbClr val="E0752F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eaLnBrk="0" fontAlgn="base" hangingPunct="0">
        <a:spcBef>
          <a:spcPct val="20000"/>
        </a:spcBef>
        <a:spcAft>
          <a:spcPct val="0"/>
        </a:spcAft>
        <a:buClr>
          <a:srgbClr val="FEC3AE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eaLnBrk="0" fontAlgn="base" hangingPunct="0">
        <a:spcBef>
          <a:spcPct val="20000"/>
        </a:spcBef>
        <a:spcAft>
          <a:spcPct val="0"/>
        </a:spcAft>
        <a:buClr>
          <a:srgbClr val="BDCAE9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9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3888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Interfaces</a:t>
            </a:r>
            <a:endParaRPr lang="en-GB" dirty="0"/>
          </a:p>
        </p:txBody>
      </p:sp>
      <p:sp>
        <p:nvSpPr>
          <p:cNvPr id="8195" name="Subtitle 2"/>
          <p:cNvSpPr>
            <a:spLocks noGrp="1"/>
          </p:cNvSpPr>
          <p:nvPr>
            <p:ph type="subTitle" idx="1"/>
          </p:nvPr>
        </p:nvSpPr>
        <p:spPr>
          <a:xfrm>
            <a:off x="2286000" y="5003800"/>
            <a:ext cx="6172200" cy="1371600"/>
          </a:xfrm>
        </p:spPr>
        <p:txBody>
          <a:bodyPr/>
          <a:lstStyle/>
          <a:p>
            <a:pPr eaLnBrk="1" hangingPunct="1"/>
            <a:r>
              <a:rPr lang="en-GB" dirty="0" smtClean="0"/>
              <a:t>Tim Bashford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Interface-Based </a:t>
            </a:r>
            <a:r>
              <a:rPr lang="en-GB" dirty="0" smtClean="0"/>
              <a:t>Programming</a:t>
            </a:r>
            <a:endParaRPr lang="en-GB" dirty="0"/>
          </a:p>
        </p:txBody>
      </p:sp>
      <p:sp>
        <p:nvSpPr>
          <p:cNvPr id="9219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 eaLnBrk="1" hangingPunct="1"/>
            <a:r>
              <a:rPr lang="en-GB" sz="2000" dirty="0" smtClean="0"/>
              <a:t>The separation of the interface from implementation is fundamental in component oriented programming.</a:t>
            </a:r>
          </a:p>
          <a:p>
            <a:pPr eaLnBrk="1" hangingPunct="1"/>
            <a:r>
              <a:rPr lang="en-GB" sz="2000" dirty="0" smtClean="0"/>
              <a:t>Separation allows the client code to interact with an abstraction of a service (the interface) and not a particular implementation of the service (the object)</a:t>
            </a:r>
          </a:p>
          <a:p>
            <a:pPr eaLnBrk="1" hangingPunct="1"/>
            <a:r>
              <a:rPr lang="en-GB" sz="2000" dirty="0" smtClean="0"/>
              <a:t>As a result this promotes </a:t>
            </a:r>
            <a:r>
              <a:rPr lang="en-GB" sz="2000" dirty="0" smtClean="0"/>
              <a:t>maintenance; </a:t>
            </a:r>
            <a:r>
              <a:rPr lang="en-GB" sz="2000" dirty="0" smtClean="0"/>
              <a:t>changing an implementation detail on the server has no affect on the client</a:t>
            </a:r>
            <a:r>
              <a:rPr lang="en-GB" sz="2000" dirty="0" smtClean="0"/>
              <a:t>.</a:t>
            </a:r>
          </a:p>
          <a:p>
            <a:pPr eaLnBrk="1" hangingPunct="1"/>
            <a:r>
              <a:rPr lang="en-GB" sz="2000" dirty="0" smtClean="0"/>
              <a:t>Enforces implementation of a certain amount of functionality.</a:t>
            </a:r>
          </a:p>
          <a:p>
            <a:pPr lvl="1" eaLnBrk="1" hangingPunct="1"/>
            <a:r>
              <a:rPr lang="en-GB" sz="2000" dirty="0" err="1" smtClean="0"/>
              <a:t>IEnumerable</a:t>
            </a:r>
            <a:r>
              <a:rPr lang="en-GB" sz="2000" dirty="0"/>
              <a:t> </a:t>
            </a:r>
            <a:r>
              <a:rPr lang="en-GB" sz="2000" dirty="0" smtClean="0"/>
              <a:t>– allows a non-generic class to be iterated over.</a:t>
            </a:r>
          </a:p>
          <a:p>
            <a:pPr marL="366713" lvl="1" indent="0" eaLnBrk="1" hangingPunct="1">
              <a:buNone/>
            </a:pPr>
            <a:r>
              <a:rPr lang="en-GB" sz="2000" dirty="0" smtClean="0"/>
              <a:t> </a:t>
            </a:r>
            <a:endParaRPr lang="en-GB" sz="2000" dirty="0" smtClean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Interface-Based Programming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C# contains many interfaces created by Microsoft which usually allow our classes to interact with particular functionality.</a:t>
            </a:r>
          </a:p>
          <a:p>
            <a:pPr lvl="1"/>
            <a:r>
              <a:rPr lang="en-GB" dirty="0" err="1" smtClean="0"/>
              <a:t>IDisposable</a:t>
            </a:r>
            <a:r>
              <a:rPr lang="en-GB" dirty="0" smtClean="0"/>
              <a:t> – allows a class you create to be disposed of by a using() block.</a:t>
            </a:r>
          </a:p>
          <a:p>
            <a:pPr lvl="1"/>
            <a:r>
              <a:rPr lang="en-GB" dirty="0" err="1"/>
              <a:t>IEquatable</a:t>
            </a:r>
            <a:r>
              <a:rPr lang="en-GB" dirty="0"/>
              <a:t>– </a:t>
            </a:r>
            <a:r>
              <a:rPr lang="en-GB" dirty="0" smtClean="0"/>
              <a:t>allows a custom class to be compared by the default comparative (.Equals).</a:t>
            </a:r>
          </a:p>
          <a:p>
            <a:r>
              <a:rPr lang="en-GB" dirty="0" smtClean="0"/>
              <a:t>Quick example – </a:t>
            </a:r>
            <a:r>
              <a:rPr lang="en-GB" dirty="0" err="1" smtClean="0"/>
              <a:t>IEquatable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6428396"/>
      </p:ext>
    </p:extLst>
  </p:cSld>
  <p:clrMapOvr>
    <a:masterClrMapping/>
  </p:clrMapOvr>
  <p:transition spd="med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Interface-Based Programming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Interfaces essentially define methods or functions we have to implement for something to “work”.</a:t>
            </a:r>
          </a:p>
          <a:p>
            <a:r>
              <a:rPr lang="en-GB" dirty="0" smtClean="0"/>
              <a:t>Many of these are defined within C#, but you may often want to implement your own.</a:t>
            </a:r>
          </a:p>
          <a:p>
            <a:r>
              <a:rPr lang="en-GB" dirty="0" smtClean="0"/>
              <a:t>Loose coupling, high cohesion.</a:t>
            </a:r>
          </a:p>
          <a:p>
            <a:pPr lvl="1"/>
            <a:r>
              <a:rPr lang="en-GB" dirty="0" smtClean="0"/>
              <a:t>Code which is hugely entwined and interrelated is extremely difficult to change, or replace.</a:t>
            </a:r>
          </a:p>
          <a:p>
            <a:pPr lvl="1"/>
            <a:r>
              <a:rPr lang="en-GB" dirty="0" smtClean="0"/>
              <a:t>For this reason, it’s generally bad for a class to be massively reliant on another class.</a:t>
            </a:r>
          </a:p>
          <a:p>
            <a:pPr lvl="1"/>
            <a:r>
              <a:rPr lang="en-GB" dirty="0" smtClean="0"/>
              <a:t>Something to mention in developer job interviews.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7151960"/>
      </p:ext>
    </p:extLst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Loose coupling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sz="1800" dirty="0" smtClean="0"/>
              <a:t>Avoid classes which are massively dependent on one another.</a:t>
            </a:r>
          </a:p>
          <a:p>
            <a:pPr lvl="1"/>
            <a:r>
              <a:rPr lang="en-GB" sz="1800" dirty="0" smtClean="0"/>
              <a:t>Updating or replacing classes becomes an expensive process, in terms of time, effort and money.</a:t>
            </a:r>
          </a:p>
          <a:p>
            <a:r>
              <a:rPr lang="en-GB" sz="1800" dirty="0" smtClean="0"/>
              <a:t>Consider a case where </a:t>
            </a:r>
            <a:r>
              <a:rPr lang="en-GB" sz="1800" dirty="0" err="1" smtClean="0"/>
              <a:t>ClassA</a:t>
            </a:r>
            <a:r>
              <a:rPr lang="en-GB" sz="1800" dirty="0" smtClean="0"/>
              <a:t> relies hugely on </a:t>
            </a:r>
            <a:r>
              <a:rPr lang="en-GB" sz="1800" dirty="0" err="1" smtClean="0"/>
              <a:t>ClassB</a:t>
            </a:r>
            <a:r>
              <a:rPr lang="en-GB" sz="1800" dirty="0" smtClean="0"/>
              <a:t>.  If </a:t>
            </a:r>
            <a:r>
              <a:rPr lang="en-GB" sz="1800" dirty="0" err="1" smtClean="0"/>
              <a:t>ClassB</a:t>
            </a:r>
            <a:r>
              <a:rPr lang="en-GB" sz="1800" dirty="0" smtClean="0"/>
              <a:t> changes in even a minor way, major changes will have to be made to </a:t>
            </a:r>
            <a:r>
              <a:rPr lang="en-GB" sz="1800" dirty="0" err="1" smtClean="0"/>
              <a:t>ClassB</a:t>
            </a:r>
            <a:r>
              <a:rPr lang="en-GB" sz="1800" dirty="0" smtClean="0"/>
              <a:t>.</a:t>
            </a:r>
          </a:p>
          <a:p>
            <a:pPr lvl="1"/>
            <a:r>
              <a:rPr lang="en-GB" sz="1800" dirty="0" smtClean="0"/>
              <a:t>If </a:t>
            </a:r>
            <a:r>
              <a:rPr lang="en-GB" sz="1800" dirty="0" err="1" smtClean="0"/>
              <a:t>ClassA</a:t>
            </a:r>
            <a:r>
              <a:rPr lang="en-GB" sz="1800" dirty="0" smtClean="0"/>
              <a:t> were instead dependent on </a:t>
            </a:r>
            <a:r>
              <a:rPr lang="en-GB" sz="1800" i="1" dirty="0" smtClean="0"/>
              <a:t>an interface which </a:t>
            </a:r>
            <a:r>
              <a:rPr lang="en-GB" sz="1800" i="1" dirty="0" err="1" smtClean="0"/>
              <a:t>ClassB</a:t>
            </a:r>
            <a:r>
              <a:rPr lang="en-GB" sz="1800" i="1" dirty="0" smtClean="0"/>
              <a:t> implements</a:t>
            </a:r>
            <a:r>
              <a:rPr lang="en-GB" sz="1800" dirty="0" smtClean="0"/>
              <a:t>, </a:t>
            </a:r>
            <a:r>
              <a:rPr lang="en-GB" sz="1800" dirty="0" err="1" smtClean="0"/>
              <a:t>ClassB</a:t>
            </a:r>
            <a:r>
              <a:rPr lang="en-GB" sz="1800" dirty="0" smtClean="0"/>
              <a:t> can be modified (as long as function prototypes don’t change) without any impact on </a:t>
            </a:r>
            <a:r>
              <a:rPr lang="en-GB" sz="1800" dirty="0" err="1" smtClean="0"/>
              <a:t>ClassA</a:t>
            </a:r>
            <a:r>
              <a:rPr lang="en-GB" sz="1800" dirty="0" smtClean="0"/>
              <a:t>.</a:t>
            </a:r>
          </a:p>
          <a:p>
            <a:pPr lvl="1"/>
            <a:r>
              <a:rPr lang="en-GB" sz="1800" dirty="0" smtClean="0"/>
              <a:t>This is almost an artificial construct to force good design.</a:t>
            </a:r>
          </a:p>
          <a:p>
            <a:pPr lvl="1"/>
            <a:r>
              <a:rPr lang="en-GB" sz="1800" dirty="0" smtClean="0"/>
              <a:t>It’s not uncommon for companies or developers to agree interfaces first, then build the software around them – if done correctly, the software should be loosely coupled.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600883108"/>
      </p:ext>
    </p:extLst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Practical realties of interface programming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>
            <a:normAutofit fontScale="92500" lnSpcReduction="10000"/>
          </a:bodyPr>
          <a:lstStyle/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en-GB" dirty="0" smtClean="0"/>
              <a:t>An interface only defines a signature of properties and methods (member name, number and type of each parameter, and type of return value). 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en-GB" dirty="0" smtClean="0"/>
              <a:t>A </a:t>
            </a:r>
            <a:r>
              <a:rPr lang="en-GB" dirty="0" smtClean="0"/>
              <a:t>class is used to </a:t>
            </a:r>
            <a:r>
              <a:rPr lang="en-GB" b="1" dirty="0" smtClean="0"/>
              <a:t>implement</a:t>
            </a:r>
            <a:r>
              <a:rPr lang="en-GB" dirty="0" smtClean="0"/>
              <a:t> </a:t>
            </a:r>
            <a:r>
              <a:rPr lang="en-GB" dirty="0" smtClean="0"/>
              <a:t>(important word) that </a:t>
            </a:r>
            <a:r>
              <a:rPr lang="en-GB" dirty="0" smtClean="0"/>
              <a:t>interface by providing the actual code for those </a:t>
            </a:r>
            <a:r>
              <a:rPr lang="en-GB" dirty="0" smtClean="0"/>
              <a:t>methods.  </a:t>
            </a:r>
            <a:endParaRPr lang="en-GB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en-GB" dirty="0" smtClean="0"/>
              <a:t>An interface can be implemented by many different classes simultaneously.  This allows a class to be trivially swapped, or used interchangeably.</a:t>
            </a:r>
          </a:p>
          <a:p>
            <a:pPr marL="641033" lvl="1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en-GB" dirty="0" smtClean="0"/>
              <a:t>Forces the programmer to think harder about the realities of their implementation.</a:t>
            </a:r>
            <a:endParaRPr lang="en-GB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en-GB" dirty="0" smtClean="0"/>
              <a:t>The fact that each class can implement the same property or method in a different way </a:t>
            </a:r>
            <a:r>
              <a:rPr lang="en-GB" dirty="0" smtClean="0"/>
              <a:t>is often </a:t>
            </a:r>
            <a:r>
              <a:rPr lang="en-GB" dirty="0" smtClean="0"/>
              <a:t>the basis for polymorphic behaviour.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endParaRPr lang="en-GB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Separating the Interface From the Implementation</a:t>
            </a:r>
            <a:endParaRPr lang="en-GB" dirty="0"/>
          </a:p>
        </p:txBody>
      </p:sp>
      <p:sp>
        <p:nvSpPr>
          <p:cNvPr id="11267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2257425"/>
          </a:xfrm>
        </p:spPr>
        <p:txBody>
          <a:bodyPr/>
          <a:lstStyle/>
          <a:p>
            <a:pPr eaLnBrk="1" hangingPunct="1"/>
            <a:r>
              <a:rPr lang="en-GB" dirty="0" smtClean="0"/>
              <a:t>C</a:t>
            </a:r>
            <a:r>
              <a:rPr lang="en-GB" dirty="0" smtClean="0"/>
              <a:t># </a:t>
            </a:r>
            <a:r>
              <a:rPr lang="en-GB" dirty="0" smtClean="0"/>
              <a:t>allows </a:t>
            </a:r>
            <a:r>
              <a:rPr lang="en-GB" dirty="0" smtClean="0"/>
              <a:t>the creation of the </a:t>
            </a:r>
            <a:r>
              <a:rPr lang="en-GB" i="1" dirty="0" smtClean="0"/>
              <a:t>interface</a:t>
            </a:r>
            <a:r>
              <a:rPr lang="en-GB" dirty="0" smtClean="0"/>
              <a:t> type that can’t have any implementation and can’t be instantiated.</a:t>
            </a:r>
          </a:p>
          <a:p>
            <a:pPr eaLnBrk="1" hangingPunct="1"/>
            <a:r>
              <a:rPr lang="en-GB" dirty="0" smtClean="0"/>
              <a:t>Example interface </a:t>
            </a:r>
            <a:r>
              <a:rPr lang="en-GB" dirty="0" smtClean="0"/>
              <a:t>definition:</a:t>
            </a:r>
          </a:p>
        </p:txBody>
      </p:sp>
      <p:pic>
        <p:nvPicPr>
          <p:cNvPr id="11268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775" y="3860800"/>
            <a:ext cx="3671888" cy="2230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Separating the Interface From the Implementation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>
            <a:normAutofit fontScale="92500" lnSpcReduction="10000"/>
          </a:bodyPr>
          <a:lstStyle/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en-GB" dirty="0" smtClean="0"/>
              <a:t>Interface blocks can't contain executable code, and you can include only method and property signatures,  the </a:t>
            </a:r>
            <a:r>
              <a:rPr lang="en-GB" dirty="0" err="1" smtClean="0"/>
              <a:t>ReadOnly</a:t>
            </a:r>
            <a:r>
              <a:rPr lang="en-GB" dirty="0" smtClean="0"/>
              <a:t> and </a:t>
            </a:r>
            <a:r>
              <a:rPr lang="en-GB" dirty="0" err="1" smtClean="0"/>
              <a:t>WriteOnly</a:t>
            </a:r>
            <a:r>
              <a:rPr lang="en-GB" dirty="0" smtClean="0"/>
              <a:t> keywords enable the designer to specify whether a property can be read or written to.  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en-GB" dirty="0" smtClean="0"/>
              <a:t>An interface can't contain </a:t>
            </a:r>
            <a:r>
              <a:rPr lang="en-GB" dirty="0" smtClean="0"/>
              <a:t>variables.  Properties </a:t>
            </a:r>
            <a:r>
              <a:rPr lang="en-GB" dirty="0" smtClean="0"/>
              <a:t>and methods can't take scope qualifiers because all are by default Public</a:t>
            </a:r>
            <a:r>
              <a:rPr lang="en-GB" dirty="0" smtClean="0"/>
              <a:t>.</a:t>
            </a:r>
          </a:p>
          <a:p>
            <a:pPr marL="641033" lvl="1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en-GB" dirty="0" smtClean="0"/>
              <a:t>What would be the point of a private interface member?</a:t>
            </a:r>
            <a:endParaRPr lang="en-GB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en-GB" dirty="0" smtClean="0"/>
              <a:t>Microsoft guidelines dictate that all interface names start with the I character, that they not include the underscore character, and that they use Pascal casing when the name contains multiple words</a:t>
            </a:r>
            <a:r>
              <a:rPr lang="en-GB" dirty="0" smtClean="0"/>
              <a:t>.</a:t>
            </a:r>
          </a:p>
          <a:p>
            <a:pPr marL="641033" lvl="1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en-GB" dirty="0" smtClean="0"/>
              <a:t>This isn’t really enforced in any tangible way, but follow the standard – it’s used everywhere.</a:t>
            </a:r>
            <a:endParaRPr lang="en-GB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endParaRPr lang="en-GB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Separating the Interface From the Implementation</a:t>
            </a:r>
            <a:endParaRPr lang="en-GB" dirty="0"/>
          </a:p>
        </p:txBody>
      </p:sp>
      <p:sp>
        <p:nvSpPr>
          <p:cNvPr id="13315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 eaLnBrk="1" hangingPunct="1"/>
            <a:r>
              <a:rPr lang="en-GB" dirty="0" smtClean="0"/>
              <a:t>Any class implementing the interface must implement all the interface members.  This is a form of data contract</a:t>
            </a:r>
            <a:r>
              <a:rPr lang="en-GB" dirty="0" smtClean="0"/>
              <a:t>.</a:t>
            </a:r>
          </a:p>
          <a:p>
            <a:pPr lvl="1" eaLnBrk="1" hangingPunct="1"/>
            <a:r>
              <a:rPr lang="en-GB" dirty="0" smtClean="0"/>
              <a:t>We’ll be looking far more at contracts later.  For now, consider a contract as:</a:t>
            </a:r>
          </a:p>
          <a:p>
            <a:pPr lvl="2" eaLnBrk="1" hangingPunct="1"/>
            <a:r>
              <a:rPr lang="en-GB" dirty="0" smtClean="0"/>
              <a:t>A specification of something which must be done</a:t>
            </a:r>
          </a:p>
          <a:p>
            <a:pPr lvl="2" eaLnBrk="1" hangingPunct="1"/>
            <a:r>
              <a:rPr lang="en-GB" dirty="0" smtClean="0"/>
              <a:t>Done in its entirety, or not at all.</a:t>
            </a:r>
          </a:p>
          <a:p>
            <a:pPr lvl="2" eaLnBrk="1" hangingPunct="1"/>
            <a:r>
              <a:rPr lang="en-GB" dirty="0" smtClean="0"/>
              <a:t>Not dissimilar to any other contract (job contract, phone contract, </a:t>
            </a:r>
            <a:r>
              <a:rPr lang="en-GB" dirty="0" smtClean="0"/>
              <a:t>ISP contract </a:t>
            </a:r>
            <a:r>
              <a:rPr lang="en-GB" dirty="0" err="1" smtClean="0"/>
              <a:t>etc</a:t>
            </a:r>
            <a:r>
              <a:rPr lang="en-GB" dirty="0" smtClean="0"/>
              <a:t>).</a:t>
            </a:r>
          </a:p>
          <a:p>
            <a:pPr lvl="1" eaLnBrk="1" hangingPunct="1"/>
            <a:r>
              <a:rPr lang="en-GB" dirty="0" smtClean="0"/>
              <a:t>If a method or property isn’t implemented, your code won’t even compile.</a:t>
            </a:r>
            <a:endParaRPr lang="en-GB" dirty="0" smtClean="0"/>
          </a:p>
          <a:p>
            <a:pPr eaLnBrk="1" hangingPunct="1"/>
            <a:r>
              <a:rPr lang="en-GB" dirty="0" smtClean="0"/>
              <a:t>A class can elect to implement multiple interfaces.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Implementing </a:t>
            </a:r>
            <a:r>
              <a:rPr lang="en-GB" dirty="0" smtClean="0"/>
              <a:t>an </a:t>
            </a:r>
            <a:r>
              <a:rPr lang="en-GB" dirty="0" smtClean="0"/>
              <a:t>interface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>
            <a:normAutofit/>
          </a:bodyPr>
          <a:lstStyle/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en-GB" dirty="0" smtClean="0"/>
              <a:t>The interface implementer tells C# that a class exposes an interface by including the interface after the class definition: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en-GB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dirty="0" smtClean="0"/>
              <a:t> </a:t>
            </a: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class</a:t>
            </a:r>
            <a:r>
              <a:rPr lang="en-GB" dirty="0" smtClean="0"/>
              <a:t> </a:t>
            </a:r>
            <a:r>
              <a:rPr lang="en-GB" dirty="0" err="1" smtClean="0">
                <a:solidFill>
                  <a:srgbClr val="00B0F0"/>
                </a:solidFill>
              </a:rPr>
              <a:t>MyClass</a:t>
            </a:r>
            <a:r>
              <a:rPr lang="en-GB" dirty="0" smtClean="0"/>
              <a:t> : </a:t>
            </a:r>
            <a:r>
              <a:rPr lang="en-GB" dirty="0" err="1" smtClean="0">
                <a:solidFill>
                  <a:srgbClr val="00B0F0"/>
                </a:solidFill>
              </a:rPr>
              <a:t>IMyInterface</a:t>
            </a:r>
            <a:endParaRPr lang="en-GB" dirty="0" smtClean="0">
              <a:solidFill>
                <a:srgbClr val="00B0F0"/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None/>
              <a:defRPr/>
            </a:pPr>
            <a:r>
              <a:rPr lang="en-US" dirty="0" smtClean="0"/>
              <a:t> </a:t>
            </a:r>
            <a:endParaRPr lang="en-GB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en-US" dirty="0" smtClean="0"/>
              <a:t>When you add an interface in this fashion, the development environment is capable of creating a template of the interface automatically by selecting “Implement Interface”.</a:t>
            </a:r>
            <a:endParaRPr lang="en-GB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endParaRPr lang="en-GB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Defining and Implementing an Interface</a:t>
            </a:r>
            <a:endParaRPr lang="en-GB" dirty="0"/>
          </a:p>
        </p:txBody>
      </p:sp>
      <p:pic>
        <p:nvPicPr>
          <p:cNvPr id="15363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8538" y="1700213"/>
            <a:ext cx="3816350" cy="4651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Interacting with an Object using an Interface</a:t>
            </a:r>
            <a:endParaRPr lang="en-GB" dirty="0"/>
          </a:p>
        </p:txBody>
      </p:sp>
      <p:sp>
        <p:nvSpPr>
          <p:cNvPr id="16387" name="Content Placeholder 3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 eaLnBrk="1" hangingPunct="1"/>
            <a:r>
              <a:rPr lang="en-GB" smtClean="0"/>
              <a:t>The interface IMyInterface has been defined and implemented by MyClass.  These methods may now be called like any other:</a:t>
            </a:r>
          </a:p>
          <a:p>
            <a:pPr lvl="1" eaLnBrk="1" hangingPunct="1"/>
            <a:endParaRPr lang="en-GB" smtClean="0"/>
          </a:p>
        </p:txBody>
      </p:sp>
      <p:pic>
        <p:nvPicPr>
          <p:cNvPr id="16388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875" y="3357563"/>
            <a:ext cx="3570288" cy="1871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71850" y="3200401"/>
            <a:ext cx="6308725" cy="4572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Implementing Multiple Interfaces</a:t>
            </a:r>
            <a:endParaRPr lang="en-GB" dirty="0"/>
          </a:p>
        </p:txBody>
      </p:sp>
      <p:sp>
        <p:nvSpPr>
          <p:cNvPr id="17411" name="Text Placeholder 5"/>
          <p:cNvSpPr>
            <a:spLocks noGrp="1"/>
          </p:cNvSpPr>
          <p:nvPr>
            <p:ph type="body" idx="2"/>
          </p:nvPr>
        </p:nvSpPr>
        <p:spPr>
          <a:xfrm>
            <a:off x="6811963" y="274638"/>
            <a:ext cx="1864493" cy="4983162"/>
          </a:xfrm>
        </p:spPr>
        <p:txBody>
          <a:bodyPr/>
          <a:lstStyle/>
          <a:p>
            <a:pPr eaLnBrk="1" hangingPunct="1"/>
            <a:r>
              <a:rPr lang="en-GB" dirty="0" smtClean="0"/>
              <a:t>This body of code implements two interfaces:</a:t>
            </a:r>
          </a:p>
          <a:p>
            <a:pPr eaLnBrk="1" hangingPunct="1"/>
            <a:r>
              <a:rPr lang="en-GB" dirty="0" err="1" smtClean="0"/>
              <a:t>IBasicMathsInterface</a:t>
            </a:r>
            <a:endParaRPr lang="en-GB" dirty="0" smtClean="0"/>
          </a:p>
          <a:p>
            <a:pPr eaLnBrk="1" hangingPunct="1"/>
            <a:r>
              <a:rPr lang="en-GB" dirty="0" smtClean="0"/>
              <a:t>And</a:t>
            </a:r>
          </a:p>
          <a:p>
            <a:pPr eaLnBrk="1" hangingPunct="1"/>
            <a:r>
              <a:rPr lang="en-GB" dirty="0" err="1" smtClean="0"/>
              <a:t>ITrigInterface</a:t>
            </a:r>
            <a:endParaRPr lang="en-GB" dirty="0" smtClean="0"/>
          </a:p>
          <a:p>
            <a:pPr eaLnBrk="1" hangingPunct="1"/>
            <a:endParaRPr lang="en-GB" dirty="0"/>
          </a:p>
          <a:p>
            <a:pPr eaLnBrk="1" hangingPunct="1"/>
            <a:r>
              <a:rPr lang="en-GB" dirty="0" smtClean="0"/>
              <a:t>Note the comma separator between the two interface names.</a:t>
            </a:r>
          </a:p>
          <a:p>
            <a:pPr eaLnBrk="1" hangingPunct="1"/>
            <a:endParaRPr lang="en-GB" dirty="0"/>
          </a:p>
          <a:p>
            <a:pPr eaLnBrk="1" hangingPunct="1"/>
            <a:r>
              <a:rPr lang="en-GB" dirty="0" smtClean="0"/>
              <a:t>Currently, calling any of these methods would result in the program throwing an error – when you implement your code, delete the throw.</a:t>
            </a:r>
            <a:endParaRPr lang="en-GB" dirty="0" smtClean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1640" y="188640"/>
            <a:ext cx="3924300" cy="6553200"/>
          </a:xfrm>
          <a:prstGeom prst="rect">
            <a:avLst/>
          </a:prstGeom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Interfaces or inheritance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Sometimes difficult to know where we should use inheritance or interfaces.</a:t>
            </a:r>
          </a:p>
          <a:p>
            <a:pPr lvl="1"/>
            <a:r>
              <a:rPr lang="en-GB" dirty="0" smtClean="0"/>
              <a:t>Abstract or virtual?</a:t>
            </a:r>
          </a:p>
          <a:p>
            <a:r>
              <a:rPr lang="en-GB" dirty="0" smtClean="0"/>
              <a:t>See examples.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1540142"/>
      </p:ext>
    </p:extLst>
  </p:cSld>
  <p:clrMapOvr>
    <a:masterClrMapping/>
  </p:clrMapOvr>
  <p:transition spd="med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Interfaces or inheritance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Interfaces:</a:t>
            </a:r>
          </a:p>
          <a:p>
            <a:pPr lvl="1"/>
            <a:r>
              <a:rPr lang="en-GB" dirty="0" smtClean="0"/>
              <a:t>Cannot contain memory allocation (e.g. variables).</a:t>
            </a:r>
          </a:p>
          <a:p>
            <a:pPr lvl="2"/>
            <a:r>
              <a:rPr lang="en-GB" dirty="0" smtClean="0"/>
              <a:t>May contain properties, however the variables they refer to must be allocated in the class which implements them.</a:t>
            </a:r>
          </a:p>
          <a:p>
            <a:pPr lvl="1"/>
            <a:r>
              <a:rPr lang="en-GB" dirty="0" smtClean="0"/>
              <a:t>Multiple interfaces may be implemented by the same class.</a:t>
            </a:r>
          </a:p>
          <a:p>
            <a:pPr lvl="1"/>
            <a:r>
              <a:rPr lang="en-GB" dirty="0" smtClean="0"/>
              <a:t>Cannot contain method implementations – the implementing class effectively overrides ALL methods.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3163962"/>
      </p:ext>
    </p:extLst>
  </p:cSld>
  <p:clrMapOvr>
    <a:masterClrMapping/>
  </p:clrMapOvr>
  <p:transition spd="med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Interfaces or inheritance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Virtual methods:</a:t>
            </a:r>
          </a:p>
          <a:p>
            <a:pPr lvl="1"/>
            <a:r>
              <a:rPr lang="en-GB" dirty="0" smtClean="0"/>
              <a:t>Contain an implementation in the base class which MAY be overridden in the derived class.</a:t>
            </a:r>
          </a:p>
          <a:p>
            <a:pPr lvl="1"/>
            <a:r>
              <a:rPr lang="en-GB" dirty="0" smtClean="0"/>
              <a:t>If not overridden, the derived class will use the base class implementation.</a:t>
            </a:r>
          </a:p>
          <a:p>
            <a:pPr lvl="1"/>
            <a:r>
              <a:rPr lang="en-GB" dirty="0" smtClean="0"/>
              <a:t>Virtual methods do not make the class abstract – a class which implements virtual methods may still be instantiated.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0344890"/>
      </p:ext>
    </p:extLst>
  </p:cSld>
  <p:clrMapOvr>
    <a:masterClrMapping/>
  </p:clrMapOvr>
  <p:transition spd="med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Interfaces or inheritance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Abstract methods:</a:t>
            </a:r>
          </a:p>
          <a:p>
            <a:pPr lvl="1"/>
            <a:r>
              <a:rPr lang="en-GB" dirty="0" smtClean="0"/>
              <a:t>Contains an implementation in the base class which MUST be overridden in the derived class.</a:t>
            </a:r>
          </a:p>
          <a:p>
            <a:pPr lvl="1"/>
            <a:r>
              <a:rPr lang="en-GB" dirty="0" smtClean="0"/>
              <a:t>Adding an abstract method to a class means that the class must also be declared abstract.</a:t>
            </a:r>
          </a:p>
          <a:p>
            <a:pPr lvl="1"/>
            <a:r>
              <a:rPr lang="en-GB" dirty="0" smtClean="0"/>
              <a:t>Abstract classes cannot be instantiated.</a:t>
            </a:r>
          </a:p>
          <a:p>
            <a:pPr lvl="1"/>
            <a:r>
              <a:rPr lang="en-GB" dirty="0" smtClean="0"/>
              <a:t>An abstract class may still define memory allocation (e.g. setting variables), however these variables won’t be allocated until implemented and instantiated by a </a:t>
            </a:r>
            <a:r>
              <a:rPr lang="en-GB" smtClean="0"/>
              <a:t>derived class.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8532499"/>
      </p:ext>
    </p:extLst>
  </p:cSld>
  <p:clrMapOvr>
    <a:masterClrMapping/>
  </p:clrMapOvr>
  <p:transition spd="med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Interface generics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You can combine both things we learned today and create a generic (</a:t>
            </a:r>
            <a:r>
              <a:rPr lang="en-GB" dirty="0" err="1" smtClean="0"/>
              <a:t>templated</a:t>
            </a:r>
            <a:r>
              <a:rPr lang="en-GB" dirty="0" smtClean="0"/>
              <a:t>) interface.</a:t>
            </a:r>
          </a:p>
          <a:p>
            <a:r>
              <a:rPr lang="en-GB" dirty="0" smtClean="0"/>
              <a:t>This adds a massive amount of power to what interfaces are capable of.</a:t>
            </a:r>
          </a:p>
          <a:p>
            <a:r>
              <a:rPr lang="en-GB" dirty="0" smtClean="0"/>
              <a:t>Be judicious with your usage; ensure that types used by the accessing class aren’t invalidated by the implementing class.</a:t>
            </a:r>
          </a:p>
          <a:p>
            <a:pPr lvl="1"/>
            <a:r>
              <a:rPr lang="en-GB" dirty="0" smtClean="0"/>
              <a:t>Sometimes easiest to propagate the template through the class.</a:t>
            </a:r>
          </a:p>
          <a:p>
            <a:r>
              <a:rPr lang="en-GB" dirty="0" smtClean="0"/>
              <a:t>Two ways of doing this.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8783995"/>
      </p:ext>
    </p:extLst>
  </p:cSld>
  <p:clrMapOvr>
    <a:masterClrMapping/>
  </p:clrMapOvr>
  <p:transition spd="med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 implementation at the class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 smtClean="0"/>
              <a:t>Approach 1: implementing the interface with a specified type.</a:t>
            </a:r>
          </a:p>
          <a:p>
            <a:endParaRPr lang="en-GB" dirty="0"/>
          </a:p>
          <a:p>
            <a:r>
              <a:rPr lang="en-GB" dirty="0" smtClean="0"/>
              <a:t>Note how this approach hard-binds the selected type to the methods.  In essence, this means that the interface is generic, but the class is not.</a:t>
            </a:r>
          </a:p>
          <a:p>
            <a:endParaRPr lang="en-GB" dirty="0"/>
          </a:p>
          <a:p>
            <a:r>
              <a:rPr lang="en-GB" dirty="0" smtClean="0"/>
              <a:t>This can lead to tighter coupling, but doesn’t always.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28" y="476671"/>
            <a:ext cx="4896544" cy="52838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0450097"/>
      </p:ext>
    </p:extLst>
  </p:cSld>
  <p:clrMapOvr>
    <a:masterClrMapping/>
  </p:clrMapOvr>
  <p:transition spd="med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 implementation at the class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 smtClean="0"/>
              <a:t>A note about this; you can actually implement the same interface twice, with different </a:t>
            </a:r>
            <a:r>
              <a:rPr lang="en-GB" dirty="0" err="1" smtClean="0"/>
              <a:t>templated</a:t>
            </a:r>
            <a:r>
              <a:rPr lang="en-GB" dirty="0" smtClean="0"/>
              <a:t> types, essentially creating function overloads.</a:t>
            </a:r>
          </a:p>
          <a:p>
            <a:endParaRPr lang="en-GB" dirty="0"/>
          </a:p>
          <a:p>
            <a:r>
              <a:rPr lang="en-GB" dirty="0" smtClean="0"/>
              <a:t>This is probably a bad idea, as it comes with all of the potential issues of function overloading, and has the other drawbacks of 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12" y="404663"/>
            <a:ext cx="5861026" cy="48161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7632904"/>
      </p:ext>
    </p:extLst>
  </p:cSld>
  <p:clrMapOvr>
    <a:masterClrMapping/>
  </p:clrMapOvr>
  <p:transition spd="med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 implementation above the class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910658" cy="4956048"/>
          </a:xfrm>
        </p:spPr>
        <p:txBody>
          <a:bodyPr/>
          <a:lstStyle/>
          <a:p>
            <a:r>
              <a:rPr lang="en-GB" dirty="0" smtClean="0"/>
              <a:t>By far the better approach is to template the entire class.  Note that the </a:t>
            </a:r>
            <a:r>
              <a:rPr lang="en-GB" dirty="0" err="1" smtClean="0"/>
              <a:t>MathsClass</a:t>
            </a:r>
            <a:r>
              <a:rPr lang="en-GB" dirty="0" smtClean="0"/>
              <a:t> template type propagates to the </a:t>
            </a:r>
            <a:r>
              <a:rPr lang="en-GB" dirty="0" err="1" smtClean="0"/>
              <a:t>IBasicMathsInterface</a:t>
            </a:r>
            <a:r>
              <a:rPr lang="en-GB" dirty="0" smtClean="0"/>
              <a:t> interface type, as is reflected in both methods.</a:t>
            </a:r>
          </a:p>
          <a:p>
            <a:endParaRPr lang="en-GB" dirty="0"/>
          </a:p>
          <a:p>
            <a:r>
              <a:rPr lang="en-GB" dirty="0" smtClean="0"/>
              <a:t>As such, when instantiating </a:t>
            </a:r>
            <a:r>
              <a:rPr lang="en-GB" dirty="0" err="1" smtClean="0"/>
              <a:t>MathsClass</a:t>
            </a:r>
            <a:r>
              <a:rPr lang="en-GB" dirty="0" smtClean="0"/>
              <a:t>, a template data type is selected, and that data type propagates to the </a:t>
            </a:r>
            <a:r>
              <a:rPr lang="en-GB" dirty="0" err="1" smtClean="0"/>
              <a:t>templated</a:t>
            </a:r>
            <a:r>
              <a:rPr lang="en-GB" dirty="0" smtClean="0"/>
              <a:t> methods.</a:t>
            </a:r>
          </a:p>
          <a:p>
            <a:endParaRPr lang="en-GB" dirty="0"/>
          </a:p>
          <a:p>
            <a:r>
              <a:rPr lang="en-GB" dirty="0" smtClean="0"/>
              <a:t>Note that multiple template types may be used with an interface, just like any other template implementation.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552" y="692696"/>
            <a:ext cx="5112568" cy="52961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0128182"/>
      </p:ext>
    </p:extLst>
  </p:cSld>
  <p:clrMapOvr>
    <a:masterClrMapping/>
  </p:clrMapOvr>
  <p:transition spd="med"/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el">
  <a:themeElements>
    <a:clrScheme name="Oriel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Oriel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Oriel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Oriel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1732</TotalTime>
  <Words>1336</Words>
  <Application>Microsoft Office PowerPoint</Application>
  <PresentationFormat>On-screen Show (4:3)</PresentationFormat>
  <Paragraphs>148</Paragraphs>
  <Slides>21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7" baseType="lpstr">
      <vt:lpstr>Arial</vt:lpstr>
      <vt:lpstr>Calibri</vt:lpstr>
      <vt:lpstr>Century Schoolbook</vt:lpstr>
      <vt:lpstr>Wingdings</vt:lpstr>
      <vt:lpstr>Wingdings 2</vt:lpstr>
      <vt:lpstr>Oriel</vt:lpstr>
      <vt:lpstr>Interfaces</vt:lpstr>
      <vt:lpstr>Interface-Based Programming</vt:lpstr>
      <vt:lpstr>Interface-Based Programming</vt:lpstr>
      <vt:lpstr>Interface-Based Programming</vt:lpstr>
      <vt:lpstr>Loose coupling</vt:lpstr>
      <vt:lpstr>Practical realties of interface programming</vt:lpstr>
      <vt:lpstr>Separating the Interface From the Implementation</vt:lpstr>
      <vt:lpstr>Separating the Interface From the Implementation</vt:lpstr>
      <vt:lpstr>Separating the Interface From the Implementation</vt:lpstr>
      <vt:lpstr>Implementing an interface</vt:lpstr>
      <vt:lpstr>Defining and Implementing an Interface</vt:lpstr>
      <vt:lpstr>Interacting with an Object using an Interface</vt:lpstr>
      <vt:lpstr>Implementing Multiple Interfaces</vt:lpstr>
      <vt:lpstr>Interfaces or inheritance</vt:lpstr>
      <vt:lpstr>Interfaces or inheritance</vt:lpstr>
      <vt:lpstr>Interfaces or inheritance</vt:lpstr>
      <vt:lpstr>Interfaces or inheritance</vt:lpstr>
      <vt:lpstr>Interface generics</vt:lpstr>
      <vt:lpstr>Type implementation at the class level</vt:lpstr>
      <vt:lpstr>Type implementation at the class level</vt:lpstr>
      <vt:lpstr>Type implementation above the class level</vt:lpstr>
    </vt:vector>
  </TitlesOfParts>
  <Company>Home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Programming .NET Components</dc:title>
  <dc:creator>Stephen</dc:creator>
  <cp:lastModifiedBy>Tim Bashford</cp:lastModifiedBy>
  <cp:revision>59</cp:revision>
  <dcterms:created xsi:type="dcterms:W3CDTF">2007-10-10T20:17:16Z</dcterms:created>
  <dcterms:modified xsi:type="dcterms:W3CDTF">2016-01-28T12:20:54Z</dcterms:modified>
</cp:coreProperties>
</file>