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5" r:id="rId4"/>
  </p:sldMasterIdLst>
  <p:notesMasterIdLst>
    <p:notesMasterId r:id="rId13"/>
  </p:notesMasterIdLst>
  <p:handoutMasterIdLst>
    <p:handoutMasterId r:id="rId14"/>
  </p:handoutMasterIdLst>
  <p:sldIdLst>
    <p:sldId id="257" r:id="rId5"/>
    <p:sldId id="390" r:id="rId6"/>
    <p:sldId id="391" r:id="rId7"/>
    <p:sldId id="393" r:id="rId8"/>
    <p:sldId id="392" r:id="rId9"/>
    <p:sldId id="394" r:id="rId10"/>
    <p:sldId id="395" r:id="rId11"/>
    <p:sldId id="39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9" autoAdjust="0"/>
    <p:restoredTop sz="93725" autoAdjust="0"/>
  </p:normalViewPr>
  <p:slideViewPr>
    <p:cSldViewPr snapToGrid="0">
      <p:cViewPr varScale="1">
        <p:scale>
          <a:sx n="89" d="100"/>
          <a:sy n="89" d="100"/>
        </p:scale>
        <p:origin x="1216" y="1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11/18/22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9C8A1-F467-823F-C880-5F6DF9B08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851D33-F799-8DE4-1076-B35296343E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07A11-0CBC-AD8A-5CE9-547C24D1D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1576D-2568-E4DA-8921-6133B8531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5F176C-5DD9-E873-D862-284E35C12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230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E9F4A-283C-5C5C-DE02-04FEF0EE9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0CD11-2BB7-3493-00D7-3D059925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C8680-2051-8A70-6DC5-9D74BAB1B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3C895-91D8-4544-A991-26FB585D9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48B47-4D4D-FF97-30C8-DEF0FD63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821402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01E7E-9D52-885B-E685-B0FE006A4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82141-F3BE-CBD5-2116-384C5E02C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C0D96-F6FC-F576-6CF6-4487320184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6B73E-7A72-3712-E84F-3E1EDBAC8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10A5A-F9FD-5682-6B18-858591963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90173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2FB77-67B7-6945-7CB7-EF4F7AE06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1ABCD-2C66-A218-50A6-43CEF194F5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8239F-A656-1D0D-0943-AE3FFA3836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198921-EF24-1EFF-033A-34A6AC85C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5B63DF-FD85-3BE6-0EEE-6FAA8EF6F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8F69C1-7207-4165-F86D-21EA4A1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980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322F-98C9-9D1C-1D82-3E5474E7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72577-D493-46F4-720B-51080CCC85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86736-7AD2-3B9C-BBD7-178928032F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56E638-428B-C9CD-4835-F999203C73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A6638A-C792-6153-457C-CD47B108E4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A09322-6D34-9236-9BA6-92472F051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1BB130-B56C-F78B-8046-ADBC1534B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0B18F4-2F42-D6B2-FB00-1A7358603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30652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62010-0F26-7740-1B04-D223B2CC9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098FD7-4150-1A5E-4543-5BB801ADF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8C8448-3590-77A0-BE07-2FA729CAC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D5F6D1-DA41-0932-D24B-249FB7CE6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32772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B22A3C-08E0-A410-D9B4-FE1BFCB29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8EFC6C-161B-9E8B-C451-2CD991236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225FCA-6775-0F01-7F11-8774314BE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237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87F89-DA7A-D573-74BB-67767D060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D5D03-4CBE-D220-1F4D-819A6712B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5E946C-CCD4-8AED-B4A6-C892DDA51D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0EB13-88F6-0DF5-9DE8-FFEB05371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67792A-0D86-E9C4-EACD-D6006FCA8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482B4-2C51-CF63-E850-1CC567B59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1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A84FB-90D7-BC0E-9B28-49D97133A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8470DE-31EA-5293-CB46-A2C4091A8C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BAC83D-23BC-E67B-0F97-CF373B9394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DDF26-8018-496B-C6D1-08B05A6EC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B786ED-4E0A-F8A9-4D17-80A8108B5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B9135F-DC1B-D290-7F33-5772F5BF7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038158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978EE-6D39-70C2-1790-893D694C3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A8E6A4-E070-F6AF-8934-3C7FC0163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84CBB-C1E8-3C47-2A72-64D3AF214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D04BC-1032-D8FB-BC83-9611088CF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8FA37-B17B-BD13-0818-D699D1195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909902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CB6B16-09E6-E45D-D49D-ED489CAD3F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238B1B-827E-AAF8-4DD4-CCC384D468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86D96-01EB-52D4-295C-DC070BCD1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59BD7-9557-97BF-8751-115A52E43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49D18-B7A8-E425-1043-D9DE30F04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16980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51717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77240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EFE03B-6A7D-1E84-B75A-98F97ADCF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396C74-363A-6C90-6602-4364A7748A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7A883-96AF-AF42-D36E-8389913014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FC329-B338-AC39-AB4F-4927C53285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99754-71D2-88B1-3952-1073FA1BB2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971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33" r:id="rId14"/>
    <p:sldLayoutId id="2147483687" r:id="rId15"/>
    <p:sldLayoutId id="2147483734" r:id="rId16"/>
    <p:sldLayoutId id="2147483696" r:id="rId17"/>
    <p:sldLayoutId id="2147483707" r:id="rId18"/>
    <p:sldLayoutId id="2147483731" r:id="rId19"/>
    <p:sldLayoutId id="2147483693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urseasons.com/tentrinity/landing-pages/property/festiv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400" b="1" i="1" dirty="0"/>
              <a:t>TAKEWAY MENU</a:t>
            </a:r>
            <a:endParaRPr lang="en-US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/>
            <a:r>
              <a:rPr lang="en-US" sz="4400" dirty="0"/>
              <a:t>Bakhan Ahmed</a:t>
            </a:r>
          </a:p>
          <a:p>
            <a:pPr marL="0" indent="0"/>
            <a:r>
              <a:rPr lang="en-US" sz="4400" dirty="0"/>
              <a:t>2119062</a:t>
            </a:r>
          </a:p>
        </p:txBody>
      </p:sp>
      <p:sp>
        <p:nvSpPr>
          <p:cNvPr id="1164" name="Freeform: Shape 1161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 descr="Trinity | Restaurants in Clapham, London">
            <a:extLst>
              <a:ext uri="{FF2B5EF4-FFF2-40B4-BE49-F238E27FC236}">
                <a16:creationId xmlns:a16="http://schemas.microsoft.com/office/drawing/2014/main" id="{7B85DBF1-81C3-99A5-26E7-624BECB65C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6" r="28094" b="-1"/>
          <a:stretch/>
        </p:blipFill>
        <p:spPr bwMode="auto"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8" name="Rectangle 2060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tel Trinity Grand – Find Official Discount Code (2021)">
            <a:extLst>
              <a:ext uri="{FF2B5EF4-FFF2-40B4-BE49-F238E27FC236}">
                <a16:creationId xmlns:a16="http://schemas.microsoft.com/office/drawing/2014/main" id="{D24131E7-A57E-87D6-1FFE-62744B6C82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5" t="9091" r="3910"/>
          <a:stretch/>
        </p:blipFill>
        <p:spPr bwMode="auto">
          <a:xfrm>
            <a:off x="-2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0" name="Rectangle 2062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E1E2D0-832A-54AF-8288-0C2C3E937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4800"/>
              <a:t>Hotel Trinity</a:t>
            </a:r>
          </a:p>
        </p:txBody>
      </p:sp>
      <p:sp>
        <p:nvSpPr>
          <p:cNvPr id="2066" name="Rectangle 206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8" name="Rectangle 206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C78DFC-7AF6-82E8-1D21-49108D128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0138" y="6356350"/>
            <a:ext cx="7218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DBA1B0FB-D917-4C8C-928F-313BD683BF39}" type="slidenum">
              <a:rPr lang="en-US">
                <a:solidFill>
                  <a:schemeClr val="tx1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</a:t>
            </a:fld>
            <a:endParaRPr lang="en-US">
              <a:solidFill>
                <a:schemeClr val="tx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502995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A7CE2-7794-DC28-5403-FE19CC402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1756" y="546887"/>
            <a:ext cx="6093617" cy="240573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TAKE AWAY , DINE IN, DELIVERY SERVICES ARE AVAILABLE</a:t>
            </a: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Contact us On: 01206546748</a:t>
            </a: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Visit our website: www.trinityhotelwales.uk</a:t>
            </a: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</a:t>
            </a:r>
            <a:r>
              <a:rPr lang="en-US" sz="2000" b="1" dirty="0">
                <a:solidFill>
                  <a:schemeClr val="bg1"/>
                </a:solidFill>
              </a:rPr>
              <a:t>lock-C , Lanterns Court, 28 Quadrant Walk, Tower Hamlets, London, E14 9JW, United Kingdom</a:t>
            </a:r>
            <a:endParaRPr lang="en-US" sz="2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D5976B-4CC6-B772-B48E-86C29CAA52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27800" y="3151163"/>
            <a:ext cx="4713997" cy="1685880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indent="0"/>
            <a:r>
              <a:rPr lang="en-US" sz="1800" b="1" dirty="0">
                <a:solidFill>
                  <a:schemeClr val="bg1"/>
                </a:solidFill>
              </a:rPr>
              <a:t>TIMINNGS FOR DINE IN, TAKE AWAY AND DELIVERY SERVICES</a:t>
            </a:r>
          </a:p>
          <a:p>
            <a:pPr marL="0" indent="0"/>
            <a:r>
              <a:rPr lang="en-US" sz="1800" b="1" dirty="0">
                <a:solidFill>
                  <a:schemeClr val="bg1"/>
                </a:solidFill>
              </a:rPr>
              <a:t>Monday-Friday: </a:t>
            </a:r>
          </a:p>
          <a:p>
            <a:pPr marL="0" indent="0"/>
            <a:r>
              <a:rPr lang="en-US" sz="1800" b="1" dirty="0">
                <a:solidFill>
                  <a:schemeClr val="bg1"/>
                </a:solidFill>
              </a:rPr>
              <a:t>8 am – 10 pm</a:t>
            </a:r>
          </a:p>
          <a:p>
            <a:pPr marL="0" indent="0"/>
            <a:r>
              <a:rPr lang="en-US" sz="1800" b="1" dirty="0">
                <a:solidFill>
                  <a:schemeClr val="bg1"/>
                </a:solidFill>
              </a:rPr>
              <a:t>Saturday- Sunday:</a:t>
            </a:r>
          </a:p>
          <a:p>
            <a:pPr marL="0" indent="0"/>
            <a:r>
              <a:rPr lang="en-US" sz="1800" b="1" dirty="0">
                <a:solidFill>
                  <a:schemeClr val="bg1"/>
                </a:solidFill>
              </a:rPr>
              <a:t> 9am- 12am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Payment Method Png - Transparent Payment Method Icons, Png Download -  600x564(#107656) - PngFind">
            <a:extLst>
              <a:ext uri="{FF2B5EF4-FFF2-40B4-BE49-F238E27FC236}">
                <a16:creationId xmlns:a16="http://schemas.microsoft.com/office/drawing/2014/main" id="{338F56E3-ED23-52A1-0834-019D5839B6C0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22" r="14622"/>
          <a:stretch>
            <a:fillRect/>
          </a:stretch>
        </p:blipFill>
        <p:spPr bwMode="auto">
          <a:xfrm>
            <a:off x="512633" y="228565"/>
            <a:ext cx="4092497" cy="444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EDD2D3-D0DB-6D65-8C9C-55B9CFABC80E}"/>
              </a:ext>
            </a:extLst>
          </p:cNvPr>
          <p:cNvSpPr txBox="1"/>
          <p:nvPr/>
        </p:nvSpPr>
        <p:spPr>
          <a:xfrm rot="10800000" flipV="1">
            <a:off x="9210261" y="4671978"/>
            <a:ext cx="278295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P</a:t>
            </a:r>
            <a:r>
              <a:rPr lang="en-US" sz="1400" dirty="0">
                <a:solidFill>
                  <a:srgbClr val="C00000"/>
                </a:solidFill>
              </a:rPr>
              <a:t>lease inform a member of our team if you have any dietary requirements or a food allergy before to placing an order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9164E-987F-32B7-2456-53E2EB7C0FCA}"/>
              </a:ext>
            </a:extLst>
          </p:cNvPr>
          <p:cNvSpPr txBox="1"/>
          <p:nvPr/>
        </p:nvSpPr>
        <p:spPr>
          <a:xfrm>
            <a:off x="2382" y="5179810"/>
            <a:ext cx="609361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1800" dirty="0" err="1">
                <a:solidFill>
                  <a:schemeClr val="bg1"/>
                </a:solidFill>
              </a:rPr>
              <a:t>Ewch</a:t>
            </a:r>
            <a:r>
              <a:rPr lang="en-GB" sz="1800" dirty="0">
                <a:solidFill>
                  <a:schemeClr val="bg1"/>
                </a:solidFill>
              </a:rPr>
              <a:t> i </a:t>
            </a:r>
            <a:r>
              <a:rPr lang="en-GB" sz="1800" dirty="0" err="1">
                <a:solidFill>
                  <a:schemeClr val="bg1"/>
                </a:solidFill>
              </a:rPr>
              <a:t>food.gov.uk</a:t>
            </a:r>
            <a:r>
              <a:rPr lang="en-GB" sz="1800" dirty="0">
                <a:solidFill>
                  <a:schemeClr val="bg1"/>
                </a:solidFill>
              </a:rPr>
              <a:t>/ratings i </a:t>
            </a:r>
            <a:r>
              <a:rPr lang="en-GB" sz="1800" dirty="0" err="1">
                <a:solidFill>
                  <a:schemeClr val="bg1"/>
                </a:solidFill>
              </a:rPr>
              <a:t>ganfod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sgôr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hylendid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bwyd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ein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busnes</a:t>
            </a:r>
            <a:r>
              <a:rPr lang="en-GB" sz="1800" dirty="0">
                <a:solidFill>
                  <a:schemeClr val="bg1"/>
                </a:solidFill>
              </a:rPr>
              <a:t> neu </a:t>
            </a:r>
            <a:r>
              <a:rPr lang="en-GB" sz="1800" dirty="0" err="1">
                <a:solidFill>
                  <a:schemeClr val="bg1"/>
                </a:solidFill>
              </a:rPr>
              <a:t>gofynnwch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inni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beth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yw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ein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sgôr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hylendid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bwyd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wrth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archebu</a:t>
            </a:r>
            <a:r>
              <a:rPr lang="en-GB" sz="1800" dirty="0">
                <a:solidFill>
                  <a:schemeClr val="bg1"/>
                </a:solidFill>
              </a:rPr>
              <a:t> / Go to </a:t>
            </a:r>
            <a:r>
              <a:rPr lang="en-GB" sz="1800" dirty="0" err="1">
                <a:solidFill>
                  <a:schemeClr val="bg1"/>
                </a:solidFill>
              </a:rPr>
              <a:t>food.gov.uk</a:t>
            </a:r>
            <a:r>
              <a:rPr lang="en-GB" sz="1800" dirty="0">
                <a:solidFill>
                  <a:schemeClr val="bg1"/>
                </a:solidFill>
              </a:rPr>
              <a:t>/ratings to find out the food hygiene rating of our business or ask us for our food hygiene rating when you order.</a:t>
            </a:r>
          </a:p>
        </p:txBody>
      </p:sp>
    </p:spTree>
    <p:extLst>
      <p:ext uri="{BB962C8B-B14F-4D97-AF65-F5344CB8AC3E}">
        <p14:creationId xmlns:p14="http://schemas.microsoft.com/office/powerpoint/2010/main" val="222941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urple Moose turns online to develop sales - Beer Today">
            <a:extLst>
              <a:ext uri="{FF2B5EF4-FFF2-40B4-BE49-F238E27FC236}">
                <a16:creationId xmlns:a16="http://schemas.microsoft.com/office/drawing/2014/main" id="{DCC72878-47F6-5AC1-90B5-3881E7F124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97" b="333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E4050E7-92AA-4E1C-579D-E68AF0DEE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badi" panose="020B0604020104020204" pitchFamily="34" charset="0"/>
              </a:rPr>
              <a:t>DRINKS</a:t>
            </a:r>
            <a:br>
              <a:rPr lang="en-GB" sz="2800" b="1" dirty="0">
                <a:latin typeface="Abadi" panose="020B0604020104020204" pitchFamily="34" charset="0"/>
              </a:rPr>
            </a:br>
            <a:r>
              <a:rPr lang="en-GB" sz="1400" b="1" dirty="0">
                <a:latin typeface="Abadi" panose="020B0604020104020204" pitchFamily="34" charset="0"/>
              </a:rPr>
              <a:t> (NON-ALCOHOLIC) &amp; </a:t>
            </a:r>
            <a:r>
              <a:rPr lang="en-US" sz="1400" b="1" dirty="0">
                <a:latin typeface="Abadi" panose="020B0604020104020204" pitchFamily="34" charset="0"/>
              </a:rPr>
              <a:t>BEER CIDER, SPARLING &amp; red Wine, White Wine, DRINKS (NON-ALCOHOLIC)</a:t>
            </a:r>
            <a:br>
              <a:rPr lang="en-US" sz="1400" b="1" dirty="0">
                <a:latin typeface="Abadi" panose="020B0604020104020204" pitchFamily="34" charset="0"/>
              </a:rPr>
            </a:br>
            <a:br>
              <a:rPr lang="en-TR" sz="1400" b="1" dirty="0">
                <a:latin typeface="Abadi" panose="020B0604020104020204" pitchFamily="34" charset="0"/>
              </a:rPr>
            </a:br>
            <a:endParaRPr lang="en-US" sz="1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2A404E-8056-94C7-AF3F-D57EF6441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68203" y="1232300"/>
            <a:ext cx="365760" cy="36512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fld id="{DBA1B0FB-D917-4C8C-928F-313BD683BF39}" type="slidenum">
              <a:rPr lang="en-US" sz="1100">
                <a:solidFill>
                  <a:schemeClr val="tx1"/>
                </a:solidFill>
              </a:rPr>
              <a:pPr algn="ctr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100">
              <a:solidFill>
                <a:schemeClr val="tx1"/>
              </a:solidFill>
            </a:endParaRP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3758B-43B2-BC53-7F9A-2E8FABFC1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b="1" dirty="0"/>
              <a:t>SODA  - £3 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 Coca Cola, Sprite, Fresh Lime, Strawberry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 TEA -  £3.      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 Black tea, Green tea, Rooibos, Earl Grey, Jasmine, Apple 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 COFFEE - £4 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 Cappuccino, Americano, Espresso, Café Latte</a:t>
            </a:r>
          </a:p>
          <a:p>
            <a:pPr marL="0" indent="0">
              <a:buNone/>
            </a:pPr>
            <a:r>
              <a:rPr lang="en-GB" sz="1400" b="1" dirty="0"/>
              <a:t>Purple Moose- 250 ML/£6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Welsh Lager - 250 ML/£7  </a:t>
            </a:r>
            <a:endParaRPr lang="en-TR" sz="1400" b="1" dirty="0"/>
          </a:p>
          <a:p>
            <a:pPr marL="0" indent="0">
              <a:buNone/>
            </a:pPr>
            <a:r>
              <a:rPr lang="en-GB" sz="1400" b="1" dirty="0"/>
              <a:t>Otley- 250 ML/£6</a:t>
            </a: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339899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nglish Garden Salad of Peas, Shoots, Smoked Trout and Horseradish">
            <a:extLst>
              <a:ext uri="{FF2B5EF4-FFF2-40B4-BE49-F238E27FC236}">
                <a16:creationId xmlns:a16="http://schemas.microsoft.com/office/drawing/2014/main" id="{A1884F77-C582-CF6D-60E1-DEC09A1B2D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8" t="6412" r="8190" b="1"/>
          <a:stretch/>
        </p:blipFill>
        <p:spPr bwMode="auto">
          <a:xfrm>
            <a:off x="20" y="10"/>
            <a:ext cx="866849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3D76EA-0105-EADC-FAB2-106193793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anchor="b">
            <a:normAutofit fontScale="90000"/>
          </a:bodyPr>
          <a:lstStyle/>
          <a:p>
            <a:r>
              <a:rPr lang="en-US" sz="2800" dirty="0">
                <a:latin typeface="Abadi" panose="020B0604020104020204" pitchFamily="34" charset="0"/>
              </a:rPr>
              <a:t>Starter</a:t>
            </a:r>
            <a:r>
              <a:rPr lang="en-US" sz="1100" dirty="0">
                <a:latin typeface="Abadi" panose="020B0604020104020204" pitchFamily="34" charset="0"/>
              </a:rPr>
              <a:t> </a:t>
            </a:r>
            <a:br>
              <a:rPr lang="en-US" sz="1100" dirty="0">
                <a:latin typeface="Abadi" panose="020B0604020104020204" pitchFamily="34" charset="0"/>
              </a:rPr>
            </a:br>
            <a:r>
              <a:rPr lang="en-GB" sz="1100" b="1" cap="all" spc="200" dirty="0">
                <a:effectLst/>
                <a:latin typeface="Abadi" panose="020B0604020104020204" pitchFamily="34" charset="0"/>
                <a:ea typeface="Tw Cen MT" panose="020B0602020104020603" pitchFamily="34" charset="77"/>
                <a:cs typeface="Arial" panose="020B0604020202020204" pitchFamily="34" charset="0"/>
              </a:rPr>
              <a:t>We have food that is vegetarian friendly, vegan friendly and you may find lactose free and gluten free items on menu</a:t>
            </a:r>
            <a:br>
              <a:rPr lang="en-GB" sz="1100" b="1" cap="all" spc="200" dirty="0">
                <a:effectLst/>
                <a:latin typeface="Abadi" panose="020B0604020104020204" pitchFamily="34" charset="0"/>
                <a:ea typeface="Tw Cen MT" panose="020B0602020104020603" pitchFamily="34" charset="77"/>
                <a:cs typeface="Arial" panose="020B0604020202020204" pitchFamily="34" charset="0"/>
              </a:rPr>
            </a:br>
            <a:endParaRPr lang="en-US" sz="1100" b="1" dirty="0">
              <a:latin typeface="Abadi" panose="020B0604020104020204" pitchFamily="34" charset="0"/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6387E-087E-9276-A525-16B2FB6B8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100"/>
              <a:t>Salads </a:t>
            </a:r>
          </a:p>
          <a:p>
            <a:pPr marL="0" indent="0">
              <a:buNone/>
            </a:pPr>
            <a:r>
              <a:rPr lang="en-US" sz="1100"/>
              <a:t>chicken spring salad - £20                     </a:t>
            </a:r>
          </a:p>
          <a:p>
            <a:pPr marL="0" indent="0">
              <a:buNone/>
            </a:pPr>
            <a:r>
              <a:rPr lang="en-US" sz="1100"/>
              <a:t>Vegetable salad with low fat Chicken fibre (300 Cal.)</a:t>
            </a:r>
          </a:p>
          <a:p>
            <a:pPr marL="0" indent="0">
              <a:buNone/>
            </a:pPr>
            <a:r>
              <a:rPr lang="en-US" sz="1100"/>
              <a:t>English garden salad - £18</a:t>
            </a:r>
          </a:p>
          <a:p>
            <a:pPr marL="0" indent="0">
              <a:buNone/>
            </a:pPr>
            <a:r>
              <a:rPr lang="en-US" sz="1100"/>
              <a:t>Mix of spring onion, sundried tomatoes, baby carrots, asparagus, beetroot, and Cheshire cheese (253 Cal.) </a:t>
            </a:r>
          </a:p>
          <a:p>
            <a:pPr marL="0" indent="0">
              <a:buNone/>
            </a:pPr>
            <a:r>
              <a:rPr lang="en-US" sz="1100"/>
              <a:t>Soups</a:t>
            </a:r>
          </a:p>
          <a:p>
            <a:pPr marL="0" indent="0">
              <a:buNone/>
            </a:pPr>
            <a:r>
              <a:rPr lang="en-US" sz="1100"/>
              <a:t>Welsh Leek and stilton soup - £10</a:t>
            </a:r>
          </a:p>
          <a:p>
            <a:pPr marL="0" indent="0">
              <a:buNone/>
            </a:pPr>
            <a:r>
              <a:rPr lang="en-US" sz="1100"/>
              <a:t>Classic leek and celery soup famous in Wales served hot with bread and crackers. (180 Cal.)</a:t>
            </a:r>
          </a:p>
          <a:p>
            <a:pPr marL="0" indent="0">
              <a:buNone/>
            </a:pPr>
            <a:r>
              <a:rPr lang="en-US" sz="1100"/>
              <a:t>                    </a:t>
            </a:r>
          </a:p>
          <a:p>
            <a:pPr marL="0" indent="0">
              <a:buNone/>
            </a:pPr>
            <a:r>
              <a:rPr lang="en-US" sz="1100"/>
              <a:t> Consumers regulation no 1169/2011: technical guidance April 2022.  Food standards agency (fsa).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endParaRPr lang="en-US" sz="11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2BBA6-8C5E-40A2-DA2C-7325E5D97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247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7" name="Rectangle 207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9" name="Rectangle 207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032EB-52CA-760F-1D5F-20D494C7C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dirty="0"/>
              <a:t>MAIN COURSE</a:t>
            </a:r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7F176-7C72-A917-21B5-54D930E4D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US" sz="1300" b="1" dirty="0">
                <a:latin typeface="Abadi" panose="020B0604020104020204" pitchFamily="34" charset="0"/>
              </a:rPr>
              <a:t>Oven Baked Turkey- £ 40</a:t>
            </a:r>
          </a:p>
          <a:p>
            <a:pPr marL="0" indent="0">
              <a:buNone/>
            </a:pPr>
            <a:r>
              <a:rPr lang="en-US" sz="1300" dirty="0">
                <a:latin typeface="Abadi" panose="020B0604020104020204" pitchFamily="34" charset="0"/>
              </a:rPr>
              <a:t>It's incredibly juicy, buttery, delicious, and beautifully roasted to a golden brown also goes well with white wine450 </a:t>
            </a:r>
            <a:r>
              <a:rPr lang="en-US" sz="1300" dirty="0" err="1">
                <a:latin typeface="Abadi" panose="020B0604020104020204" pitchFamily="34" charset="0"/>
              </a:rPr>
              <a:t>cal</a:t>
            </a:r>
            <a:endParaRPr lang="en-US" sz="13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US" sz="1300" b="1" dirty="0">
                <a:latin typeface="Abadi" panose="020B0604020104020204" pitchFamily="34" charset="0"/>
              </a:rPr>
              <a:t>Roasted leg Welsh lamb - £34</a:t>
            </a:r>
          </a:p>
          <a:p>
            <a:pPr marL="0" indent="0">
              <a:buNone/>
            </a:pPr>
            <a:r>
              <a:rPr lang="en-US" sz="1300" dirty="0">
                <a:latin typeface="Abadi" panose="020B0604020104020204" pitchFamily="34" charset="0"/>
              </a:rPr>
              <a:t>Cooked with fresh butter, rosemary, cranberry sauce, and red onions. Serve with roasted potatoes also for refined taste you can pair it with red wine550 </a:t>
            </a:r>
            <a:r>
              <a:rPr lang="en-US" sz="1300" dirty="0" err="1">
                <a:latin typeface="Abadi" panose="020B0604020104020204" pitchFamily="34" charset="0"/>
              </a:rPr>
              <a:t>cal</a:t>
            </a:r>
            <a:endParaRPr lang="en-US" sz="13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badi" panose="020B0604020104020204" pitchFamily="34" charset="0"/>
              </a:rPr>
              <a:t>baked onions, leafy green vegetables</a:t>
            </a:r>
          </a:p>
          <a:p>
            <a:pPr marL="0" indent="0">
              <a:buNone/>
            </a:pPr>
            <a:r>
              <a:rPr lang="en-US" sz="1300" b="1" dirty="0">
                <a:latin typeface="Abadi" panose="020B0604020104020204" pitchFamily="34" charset="0"/>
              </a:rPr>
              <a:t>Wild seabass filet -  £30</a:t>
            </a:r>
          </a:p>
          <a:p>
            <a:pPr marL="0" indent="0">
              <a:buNone/>
            </a:pPr>
            <a:r>
              <a:rPr lang="en-US" sz="1300" dirty="0">
                <a:latin typeface="Abadi" panose="020B0604020104020204" pitchFamily="34" charset="0"/>
              </a:rPr>
              <a:t>Fillet is Pan-fried with shrimp butter and Sauce and Chopped Baby Potatoes best paired with Pinot Blanc 460 </a:t>
            </a:r>
            <a:r>
              <a:rPr lang="en-US" sz="1300" dirty="0" err="1">
                <a:latin typeface="Abadi" panose="020B0604020104020204" pitchFamily="34" charset="0"/>
              </a:rPr>
              <a:t>cal</a:t>
            </a:r>
            <a:endParaRPr lang="en-US" sz="1300" dirty="0"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7A706-5DE8-2BFF-E130-05C73BA72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2054" name="Picture 6" descr="Ashfields 100% Welsh Whole Leg Of Lamb Typically 2.5kg | ALDI">
            <a:extLst>
              <a:ext uri="{FF2B5EF4-FFF2-40B4-BE49-F238E27FC236}">
                <a16:creationId xmlns:a16="http://schemas.microsoft.com/office/drawing/2014/main" id="{2357516D-E732-1860-610E-12B3678F8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148" y="0"/>
            <a:ext cx="82428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235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reacle and spice Victoria sponge - Baking recipes">
            <a:extLst>
              <a:ext uri="{FF2B5EF4-FFF2-40B4-BE49-F238E27FC236}">
                <a16:creationId xmlns:a16="http://schemas.microsoft.com/office/drawing/2014/main" id="{E883DD2E-EFF0-89B7-2F75-6199F56E38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49" r="9090" b="5922"/>
          <a:stretch/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B81FF-AC09-D5A9-E52E-0C609946E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b="1" i="1"/>
              <a:t>Desserts</a:t>
            </a: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922F8-861C-6FA8-50A6-09BFBD77F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200" b="1" cap="all" spc="100">
              <a:latin typeface="Abadi" panose="020B0604020104020204" pitchFamily="34" charset="0"/>
              <a:cs typeface="Posterama" panose="020B0504020200020000" pitchFamily="34" charset="0"/>
            </a:endParaRPr>
          </a:p>
          <a:p>
            <a:pPr marL="0" indent="0">
              <a:buNone/>
            </a:pPr>
            <a:endParaRPr lang="en-GB" sz="1200" b="1" cap="all" spc="100">
              <a:latin typeface="Abadi" panose="020B0604020104020204" pitchFamily="34" charset="0"/>
              <a:cs typeface="Posterama" panose="020B0504020200020000" pitchFamily="34" charset="0"/>
            </a:endParaRPr>
          </a:p>
          <a:p>
            <a:pPr marL="0" indent="0">
              <a:buNone/>
            </a:pPr>
            <a:r>
              <a:rPr lang="en-GB" sz="1200" b="1" cap="all" spc="100">
                <a:latin typeface="Abadi" panose="020B0604020104020204" pitchFamily="34" charset="0"/>
                <a:cs typeface="Posterama" panose="020B0504020200020000" pitchFamily="34" charset="0"/>
              </a:rPr>
              <a:t>Spiced Victoria Sponge cake- £10</a:t>
            </a:r>
          </a:p>
          <a:p>
            <a:pPr marL="0" indent="0">
              <a:buNone/>
            </a:pPr>
            <a:r>
              <a:rPr lang="en-GB" sz="1200">
                <a:latin typeface="Abadi" panose="020B0604020104020204" pitchFamily="34" charset="0"/>
                <a:cs typeface="Arial" panose="020B0604020202020204" pitchFamily="34" charset="0"/>
              </a:rPr>
              <a:t>Super soft fudgy moist and spongy</a:t>
            </a:r>
            <a:endParaRPr lang="en-GB" sz="1200" b="1" cap="all" spc="100">
              <a:latin typeface="Abadi" panose="020B0604020104020204" pitchFamily="34" charset="0"/>
              <a:cs typeface="Posterama" panose="020B0504020200020000" pitchFamily="34" charset="0"/>
            </a:endParaRPr>
          </a:p>
          <a:p>
            <a:pPr marL="0" indent="0">
              <a:buNone/>
            </a:pPr>
            <a:r>
              <a:rPr lang="en-GB" sz="1200" b="1" cap="all" spc="100">
                <a:latin typeface="Abadi" panose="020B0604020104020204" pitchFamily="34" charset="0"/>
                <a:cs typeface="Posterama" panose="020B0504020200020000" pitchFamily="34" charset="0"/>
              </a:rPr>
              <a:t>Welsh cakes serves 2 - £8</a:t>
            </a:r>
            <a:endParaRPr lang="en-GB" sz="120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200">
                <a:latin typeface="Abadi" panose="020B0604020104020204" pitchFamily="34" charset="0"/>
                <a:cs typeface="Arial" panose="020B0604020202020204" pitchFamily="34" charset="0"/>
              </a:rPr>
              <a:t>The amazing traditional Welsh cakes  served with customised favourite syrup or cream topping. </a:t>
            </a:r>
            <a:endParaRPr lang="en-GB" sz="1200" b="1" cap="all" spc="100">
              <a:latin typeface="Abadi" panose="020B0604020104020204" pitchFamily="34" charset="0"/>
              <a:cs typeface="Posterama" panose="020B0504020200020000" pitchFamily="34" charset="0"/>
            </a:endParaRPr>
          </a:p>
          <a:p>
            <a:pPr marL="0" indent="0">
              <a:buNone/>
            </a:pPr>
            <a:r>
              <a:rPr lang="en-GB" sz="1200" b="1" cap="all" spc="100">
                <a:latin typeface="Abadi" panose="020B0604020104020204" pitchFamily="34" charset="0"/>
                <a:cs typeface="Posterama" panose="020B0504020200020000" pitchFamily="34" charset="0"/>
              </a:rPr>
              <a:t>Orange Chocolate Brownies serves 2 - £8</a:t>
            </a:r>
          </a:p>
          <a:p>
            <a:pPr marL="0" indent="0">
              <a:buNone/>
            </a:pPr>
            <a:r>
              <a:rPr lang="en-GB" sz="1200">
                <a:latin typeface="Abadi" panose="020B0604020104020204" pitchFamily="34" charset="0"/>
                <a:cs typeface="Arial" panose="020B0604020202020204" pitchFamily="34" charset="0"/>
              </a:rPr>
              <a:t>Super soft fudgy moist orange chocolate brownies are served hot with  ice-cream or pudding.</a:t>
            </a:r>
          </a:p>
          <a:p>
            <a:pPr marL="0" indent="0">
              <a:buNone/>
            </a:pPr>
            <a:endParaRPr lang="en-GB" sz="120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3F9ED-2290-DCE8-A9FB-7D1299194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320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C6CAB-0618-D09C-3375-2950B848D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100" b="1" i="1" dirty="0">
                <a:solidFill>
                  <a:schemeClr val="bg1"/>
                </a:solidFill>
                <a:latin typeface="Abadi" panose="020B0604020104020204" pitchFamily="34" charset="0"/>
              </a:rPr>
              <a:t>Reference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www.fourseasons.com. (n.d.). London at Ten Trinity Square | Four Seasons Hotel London at Ten Trinity Square. [online] Available at: 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  <a:hlinkClick r:id="rId2"/>
              </a:rPr>
              <a:t>https://www.fourseasons.com/tentrinity/landing-pages/property/festive/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Tampa Bay Times. (n.d.). In Tampa, needy get special Christmas meal at Trinity Cafe. [online] Available at: https://www.tampabay.com/news/humaninterest/in-tampa-needy-get-special-christmas-meal-at-trinity-cafe/1267651/ [Accessed 13 Nov. 2022].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Anon, (n.d.). Trinity Restaurant | BEST CLAPHAM RESTAURANT. [online] Available at: https://trinityrestaurant.co.uk/ [Accessed 13 Nov. 2022].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www.trinitycambridge.co.uk. (n.d.). Menus – TRINITY. [online] Available at: http://www.trinitycambridge.co.uk/menus/ [Accessed 13 Nov. 2022].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Tripadvisor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. (n.d.). TRINITY RESTAURANT, Cambridge - Menu, Prices &amp; Restaurant Reviews. [online] Available at: https://www.tripadvisor.com/Restaurant_Review-g186225-d12180223-Reviews-Trinity_Restaurant-Cambridge_Cambridgeshire_England.html [Accessed 13 Nov. 2022].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Hotels.com. (2022). </a:t>
            </a: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Hoteller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nær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 Trinity </a:t>
            </a: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Bellwoods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 Park </a:t>
            </a: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i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 Toronto | Hotels.com. [online] Available at: https://da.hotels.com/de1658704/hoteller-i-naerheden-af-trinity-bellwoods-park-old-toronto-canada/ [Accessed 13 Nov. 2022].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Tripadvisor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. (n.d.). THE TRINITY, London - Restaurant Reviews, Photos &amp; Phone Number - </a:t>
            </a:r>
            <a:r>
              <a:rPr lang="en-US" sz="1100" dirty="0" err="1">
                <a:solidFill>
                  <a:schemeClr val="bg1"/>
                </a:solidFill>
                <a:latin typeface="Abadi" panose="020B0604020104020204" pitchFamily="34" charset="0"/>
              </a:rPr>
              <a:t>Tripadvisor</a:t>
            </a:r>
            <a:r>
              <a:rPr lang="en-US" sz="1100" dirty="0">
                <a:solidFill>
                  <a:schemeClr val="bg1"/>
                </a:solidFill>
                <a:latin typeface="Abadi" panose="020B0604020104020204" pitchFamily="34" charset="0"/>
              </a:rPr>
              <a:t>. [online] Available at: https://www.tripadvisor.com/Restaurant_Review-g186338-d4802078-Reviews-The_Trinity-London_England.html [Accessed 13 Nov. 2022].</a:t>
            </a:r>
          </a:p>
          <a:p>
            <a:pPr marL="0" indent="0">
              <a:buNone/>
            </a:pPr>
            <a:endParaRPr lang="en-US" sz="1100" dirty="0">
              <a:solidFill>
                <a:schemeClr val="bg1"/>
              </a:solidFill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US" sz="1100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0F010-D673-A86A-D029-3189725A1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>
                <a:solidFill>
                  <a:schemeClr val="bg1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387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purl.org/dc/dcmitype/"/>
    <ds:schemaRef ds:uri="230e9df3-be65-4c73-a93b-d1236ebd677e"/>
    <ds:schemaRef ds:uri="http://schemas.openxmlformats.org/package/2006/metadata/core-properties"/>
    <ds:schemaRef ds:uri="71af3243-3dd4-4a8d-8c0d-dd76da1f02a5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terms/"/>
    <ds:schemaRef ds:uri="16c05727-aa75-4e4a-9b5f-8a80a1165891"/>
    <ds:schemaRef ds:uri="http://schemas.microsoft.com/office/2006/metadata/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853</Words>
  <Application>Microsoft Macintosh PowerPoint</Application>
  <PresentationFormat>Widescreen</PresentationFormat>
  <Paragraphs>65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Abadi</vt:lpstr>
      <vt:lpstr>Arial</vt:lpstr>
      <vt:lpstr>Calibri</vt:lpstr>
      <vt:lpstr>Calibri Light</vt:lpstr>
      <vt:lpstr>Office Theme</vt:lpstr>
      <vt:lpstr>TAKEWAY MENU</vt:lpstr>
      <vt:lpstr>Hotel Trinity</vt:lpstr>
      <vt:lpstr>TAKE AWAY , DINE IN, DELIVERY SERVICES ARE AVAILABLE   Contact us On: 01206546748  Visit our website: www.trinityhotelwales.uk  Block-C , Lanterns Court, 28 Quadrant Walk, Tower Hamlets, London, E14 9JW, United Kingdom</vt:lpstr>
      <vt:lpstr>DRINKS  (NON-ALCOHOLIC) &amp; BEER CIDER, SPARLING &amp; red Wine, White Wine, DRINKS (NON-ALCOHOLIC)  </vt:lpstr>
      <vt:lpstr>Starter  We have food that is vegetarian friendly, vegan friendly and you may find lactose free and gluten free items on menu </vt:lpstr>
      <vt:lpstr>MAIN COURSE</vt:lpstr>
      <vt:lpstr>Desserts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Menu to Takeway</dc:title>
  <dc:creator>Mu Rad</dc:creator>
  <cp:lastModifiedBy>heera.mehwish.sukhera@gmail.com</cp:lastModifiedBy>
  <cp:revision>51</cp:revision>
  <dcterms:created xsi:type="dcterms:W3CDTF">2022-11-13T08:09:40Z</dcterms:created>
  <dcterms:modified xsi:type="dcterms:W3CDTF">2022-11-18T18:58:48Z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defa4170-0d19-0005-0004-bc88714345d2_Enabled">
    <vt:lpwstr>true</vt:lpwstr>
  </property>
  <property fmtid="{D5CDD505-2E9C-101B-9397-08002B2CF9AE}" pid="4" name="MSIP_Label_defa4170-0d19-0005-0004-bc88714345d2_SetDate">
    <vt:lpwstr>2022-11-13T08:20:45Z</vt:lpwstr>
  </property>
  <property fmtid="{D5CDD505-2E9C-101B-9397-08002B2CF9AE}" pid="5" name="MSIP_Label_defa4170-0d19-0005-0004-bc88714345d2_Method">
    <vt:lpwstr>Standard</vt:lpwstr>
  </property>
  <property fmtid="{D5CDD505-2E9C-101B-9397-08002B2CF9AE}" pid="6" name="MSIP_Label_defa4170-0d19-0005-0004-bc88714345d2_Name">
    <vt:lpwstr>defa4170-0d19-0005-0004-bc88714345d2</vt:lpwstr>
  </property>
  <property fmtid="{D5CDD505-2E9C-101B-9397-08002B2CF9AE}" pid="7" name="MSIP_Label_defa4170-0d19-0005-0004-bc88714345d2_SiteId">
    <vt:lpwstr>9a6e7529-301d-4e5c-a8dc-ead6bfa27f0e</vt:lpwstr>
  </property>
  <property fmtid="{D5CDD505-2E9C-101B-9397-08002B2CF9AE}" pid="8" name="MSIP_Label_defa4170-0d19-0005-0004-bc88714345d2_ActionId">
    <vt:lpwstr>ffeb9ec1-fbd6-469c-9420-f164d21376d2</vt:lpwstr>
  </property>
  <property fmtid="{D5CDD505-2E9C-101B-9397-08002B2CF9AE}" pid="9" name="MSIP_Label_defa4170-0d19-0005-0004-bc88714345d2_ContentBits">
    <vt:lpwstr>0</vt:lpwstr>
  </property>
</Properties>
</file>