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</p:sldIdLst>
  <p:sldSz cx="30275213" cy="21383625"/>
  <p:notesSz cx="9144000" cy="6858000"/>
  <p:defaultTextStyle>
    <a:defPPr>
      <a:defRPr lang="en-US"/>
    </a:defPPr>
    <a:lvl1pPr marL="0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1pPr>
    <a:lvl2pPr marL="1239789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2pPr>
    <a:lvl3pPr marL="2479578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3pPr>
    <a:lvl4pPr marL="3719368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4pPr>
    <a:lvl5pPr marL="4959157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5pPr>
    <a:lvl6pPr marL="6198946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6pPr>
    <a:lvl7pPr marL="7438735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7pPr>
    <a:lvl8pPr marL="8678525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8pPr>
    <a:lvl9pPr marL="9918314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735">
          <p15:clr>
            <a:srgbClr val="A4A3A4"/>
          </p15:clr>
        </p15:guide>
        <p15:guide id="2" pos="95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50CC"/>
    <a:srgbClr val="B27DD9"/>
    <a:srgbClr val="D6BBEB"/>
    <a:srgbClr val="CC90DC"/>
    <a:srgbClr val="FB7575"/>
    <a:srgbClr val="F89784"/>
    <a:srgbClr val="C2F3F4"/>
    <a:srgbClr val="76F870"/>
    <a:srgbClr val="F9BDF0"/>
    <a:srgbClr val="FAA3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956" autoAdjust="0"/>
    <p:restoredTop sz="94660" autoAdjust="0"/>
  </p:normalViewPr>
  <p:slideViewPr>
    <p:cSldViewPr snapToGrid="0">
      <p:cViewPr varScale="1">
        <p:scale>
          <a:sx n="22" d="100"/>
          <a:sy n="22" d="100"/>
        </p:scale>
        <p:origin x="-1440" y="-60"/>
      </p:cViewPr>
      <p:guideLst>
        <p:guide orient="horz" pos="6735"/>
        <p:guide pos="95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2" y="8256455"/>
            <a:ext cx="11826255" cy="1312717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7880" y="-2883"/>
            <a:ext cx="30283093" cy="213865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2705408" y="5395493"/>
            <a:ext cx="18702238" cy="3755093"/>
          </a:xfrm>
        </p:spPr>
        <p:txBody>
          <a:bodyPr bIns="29519" anchor="b"/>
          <a:lstStyle>
            <a:lvl1pPr>
              <a:defRPr sz="10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4013775" y="7704483"/>
            <a:ext cx="21557948" cy="1026648"/>
          </a:xfrm>
        </p:spPr>
        <p:txBody>
          <a:bodyPr tIns="29519">
            <a:normAutofit/>
          </a:bodyPr>
          <a:lstStyle>
            <a:lvl1pPr marL="0" indent="0" algn="l">
              <a:buNone/>
              <a:defRPr kumimoji="0" lang="en-US" sz="4500" b="0" i="0" u="none" strike="noStrike" kern="1200" cap="all" spc="1291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1475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1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7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3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79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5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1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7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29518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7880" y="-2883"/>
            <a:ext cx="30283093" cy="213865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2" y="8256455"/>
            <a:ext cx="11826255" cy="1312717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2712979" y="5384064"/>
            <a:ext cx="18710082" cy="3765080"/>
          </a:xfrm>
        </p:spPr>
        <p:txBody>
          <a:bodyPr bIns="29519" anchor="b"/>
          <a:lstStyle>
            <a:lvl1pPr algn="l">
              <a:defRPr kumimoji="0" lang="en-US" sz="103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295186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4026603" y="7696309"/>
            <a:ext cx="21555952" cy="102641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4500" b="0" i="0" u="none" strike="noStrike" kern="1200" cap="all" spc="1291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147593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1866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7799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3732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7966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559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153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7464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29518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24769" y="3421380"/>
            <a:ext cx="10596325" cy="11575669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561459" y="3421380"/>
            <a:ext cx="10596325" cy="11575669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24769" y="3421380"/>
            <a:ext cx="10596325" cy="1710690"/>
          </a:xfrm>
        </p:spPr>
        <p:txBody>
          <a:bodyPr anchor="b">
            <a:normAutofit/>
          </a:bodyPr>
          <a:lstStyle>
            <a:lvl1pPr marL="0" indent="0">
              <a:buNone/>
              <a:defRPr lang="en-US" sz="4500" b="0" kern="1200" cap="all" spc="1291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1475933" indent="0">
              <a:buNone/>
              <a:defRPr sz="6500" b="1"/>
            </a:lvl2pPr>
            <a:lvl3pPr marL="2951866" indent="0">
              <a:buNone/>
              <a:defRPr sz="5800" b="1"/>
            </a:lvl3pPr>
            <a:lvl4pPr marL="4427799" indent="0">
              <a:buNone/>
              <a:defRPr sz="5200" b="1"/>
            </a:lvl4pPr>
            <a:lvl5pPr marL="5903732" indent="0">
              <a:buNone/>
              <a:defRPr sz="5200" b="1"/>
            </a:lvl5pPr>
            <a:lvl6pPr marL="7379665" indent="0">
              <a:buNone/>
              <a:defRPr sz="5200" b="1"/>
            </a:lvl6pPr>
            <a:lvl7pPr marL="8855598" indent="0">
              <a:buNone/>
              <a:defRPr sz="5200" b="1"/>
            </a:lvl7pPr>
            <a:lvl8pPr marL="10331531" indent="0">
              <a:buNone/>
              <a:defRPr sz="5200" b="1"/>
            </a:lvl8pPr>
            <a:lvl9pPr marL="11807464" indent="0">
              <a:buNone/>
              <a:defRPr sz="5200" b="1"/>
            </a:lvl9pPr>
          </a:lstStyle>
          <a:p>
            <a:pPr marL="0" lvl="0" indent="0" algn="l" defTabSz="295186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12154" y="5306457"/>
            <a:ext cx="10596325" cy="9693910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561459" y="3421380"/>
            <a:ext cx="10596325" cy="1710690"/>
          </a:xfrm>
        </p:spPr>
        <p:txBody>
          <a:bodyPr anchor="b">
            <a:normAutofit/>
          </a:bodyPr>
          <a:lstStyle>
            <a:lvl1pPr marL="0" indent="0">
              <a:buNone/>
              <a:defRPr lang="en-US" sz="4500" b="0" kern="1200" cap="all" spc="1291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1475933" indent="0">
              <a:buNone/>
              <a:defRPr sz="6500" b="1"/>
            </a:lvl2pPr>
            <a:lvl3pPr marL="2951866" indent="0">
              <a:buNone/>
              <a:defRPr sz="5800" b="1"/>
            </a:lvl3pPr>
            <a:lvl4pPr marL="4427799" indent="0">
              <a:buNone/>
              <a:defRPr sz="5200" b="1"/>
            </a:lvl4pPr>
            <a:lvl5pPr marL="5903732" indent="0">
              <a:buNone/>
              <a:defRPr sz="5200" b="1"/>
            </a:lvl5pPr>
            <a:lvl6pPr marL="7379665" indent="0">
              <a:buNone/>
              <a:defRPr sz="5200" b="1"/>
            </a:lvl6pPr>
            <a:lvl7pPr marL="8855598" indent="0">
              <a:buNone/>
              <a:defRPr sz="5200" b="1"/>
            </a:lvl7pPr>
            <a:lvl8pPr marL="10331531" indent="0">
              <a:buNone/>
              <a:defRPr sz="5200" b="1"/>
            </a:lvl8pPr>
            <a:lvl9pPr marL="11807464" indent="0">
              <a:buNone/>
              <a:defRPr sz="5200" b="1"/>
            </a:lvl9pPr>
          </a:lstStyle>
          <a:p>
            <a:pPr marL="0" lvl="0" indent="0" algn="l" defTabSz="295186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561459" y="5306457"/>
            <a:ext cx="10596325" cy="9693910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2" y="8256455"/>
            <a:ext cx="11826255" cy="1312717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2096316" y="-2096310"/>
            <a:ext cx="21383625" cy="2557625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marL="0" algn="ctr" defTabSz="2951866" rtl="0" eaLnBrk="1" latinLnBrk="0" hangingPunct="1"/>
            <a:endParaRPr lang="en-US" sz="5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2598854" y="4914378"/>
            <a:ext cx="17256871" cy="3396894"/>
          </a:xfrm>
        </p:spPr>
        <p:txBody>
          <a:bodyPr bIns="0" anchor="b"/>
          <a:lstStyle>
            <a:lvl1pPr algn="l">
              <a:defRPr kumimoji="0" lang="en-US" sz="90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295186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5472" y="8165915"/>
            <a:ext cx="12607318" cy="10366559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4297444" y="7026179"/>
            <a:ext cx="19186089" cy="1943528"/>
          </a:xfrm>
        </p:spPr>
        <p:txBody>
          <a:bodyPr>
            <a:normAutofit/>
          </a:bodyPr>
          <a:lstStyle>
            <a:lvl1pPr marL="0" indent="0">
              <a:buNone/>
              <a:defRPr lang="en-US" sz="45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1475933" indent="0">
              <a:buNone/>
              <a:defRPr sz="3900"/>
            </a:lvl2pPr>
            <a:lvl3pPr marL="2951866" indent="0">
              <a:buNone/>
              <a:defRPr sz="3200"/>
            </a:lvl3pPr>
            <a:lvl4pPr marL="4427799" indent="0">
              <a:buNone/>
              <a:defRPr sz="2900"/>
            </a:lvl4pPr>
            <a:lvl5pPr marL="5903732" indent="0">
              <a:buNone/>
              <a:defRPr sz="2900"/>
            </a:lvl5pPr>
            <a:lvl6pPr marL="7379665" indent="0">
              <a:buNone/>
              <a:defRPr sz="2900"/>
            </a:lvl6pPr>
            <a:lvl7pPr marL="8855598" indent="0">
              <a:buNone/>
              <a:defRPr sz="2900"/>
            </a:lvl7pPr>
            <a:lvl8pPr marL="10331531" indent="0">
              <a:buNone/>
              <a:defRPr sz="2900"/>
            </a:lvl8pPr>
            <a:lvl9pPr marL="11807464" indent="0">
              <a:buNone/>
              <a:defRPr sz="2900"/>
            </a:lvl9pPr>
          </a:lstStyle>
          <a:p>
            <a:pPr marL="0" marR="0" lvl="0" indent="0" algn="l" defTabSz="2951866" rtl="0" eaLnBrk="1" fontAlgn="auto" latinLnBrk="0" hangingPunct="1">
              <a:lnSpc>
                <a:spcPct val="100000"/>
              </a:lnSpc>
              <a:spcBef>
                <a:spcPts val="968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6717315" y="0"/>
            <a:ext cx="23557900" cy="21383625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590373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2" y="8256455"/>
            <a:ext cx="11826255" cy="1312717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2" y="15740724"/>
            <a:ext cx="11826255" cy="564290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2222291" y="5355263"/>
            <a:ext cx="18165128" cy="2704739"/>
          </a:xfrm>
        </p:spPr>
        <p:txBody>
          <a:bodyPr anchor="b"/>
          <a:lstStyle>
            <a:lvl1pPr algn="l">
              <a:defRPr sz="90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3785989" y="6799010"/>
            <a:ext cx="20185280" cy="2309432"/>
          </a:xfrm>
        </p:spPr>
        <p:txBody>
          <a:bodyPr/>
          <a:lstStyle>
            <a:lvl1pPr marL="0" indent="0">
              <a:buNone/>
              <a:defRPr sz="4500">
                <a:solidFill>
                  <a:schemeClr val="tx2"/>
                </a:solidFill>
              </a:defRPr>
            </a:lvl1pPr>
            <a:lvl2pPr marL="1475933" indent="0">
              <a:buNone/>
              <a:defRPr sz="3900"/>
            </a:lvl2pPr>
            <a:lvl3pPr marL="2951866" indent="0">
              <a:buNone/>
              <a:defRPr sz="3200"/>
            </a:lvl3pPr>
            <a:lvl4pPr marL="4427799" indent="0">
              <a:buNone/>
              <a:defRPr sz="2900"/>
            </a:lvl4pPr>
            <a:lvl5pPr marL="5903732" indent="0">
              <a:buNone/>
              <a:defRPr sz="2900"/>
            </a:lvl5pPr>
            <a:lvl6pPr marL="7379665" indent="0">
              <a:buNone/>
              <a:defRPr sz="2900"/>
            </a:lvl6pPr>
            <a:lvl7pPr marL="8855598" indent="0">
              <a:buNone/>
              <a:defRPr sz="2900"/>
            </a:lvl7pPr>
            <a:lvl8pPr marL="10331531" indent="0">
              <a:buNone/>
              <a:defRPr sz="2900"/>
            </a:lvl8pPr>
            <a:lvl9pPr marL="11807464" indent="0">
              <a:buNone/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949529" y="856339"/>
            <a:ext cx="6811923" cy="1458739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13761" y="856339"/>
            <a:ext cx="19931182" cy="1458739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885" y="15748154"/>
            <a:ext cx="11834142" cy="5635474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7880" y="15750211"/>
            <a:ext cx="30283093" cy="563341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87" tIns="147593" rIns="295187" bIns="147593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24769" y="1140460"/>
            <a:ext cx="24901363" cy="1710690"/>
          </a:xfrm>
          <a:prstGeom prst="rect">
            <a:avLst/>
          </a:prstGeom>
        </p:spPr>
        <p:txBody>
          <a:bodyPr vert="horz" lIns="295187" tIns="147593" rIns="295187" bIns="147593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24769" y="3431821"/>
            <a:ext cx="24901363" cy="11162168"/>
          </a:xfrm>
          <a:prstGeom prst="rect">
            <a:avLst/>
          </a:prstGeom>
        </p:spPr>
        <p:txBody>
          <a:bodyPr vert="horz" lIns="295187" tIns="147593" rIns="295187" bIns="14759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666055" y="18304383"/>
            <a:ext cx="7205501" cy="627253"/>
          </a:xfrm>
          <a:prstGeom prst="rect">
            <a:avLst/>
          </a:prstGeom>
        </p:spPr>
        <p:txBody>
          <a:bodyPr vert="horz" lIns="295187" tIns="147593" rIns="295187" bIns="147593" rtlCol="0" anchor="ctr"/>
          <a:lstStyle>
            <a:lvl1pPr algn="l">
              <a:defRPr sz="3900">
                <a:solidFill>
                  <a:srgbClr val="FFFFFF"/>
                </a:solidFill>
              </a:defRPr>
            </a:lvl1pPr>
          </a:lstStyle>
          <a:p>
            <a:fld id="{01D563BA-6BDC-498A-BAD9-1687FCE5C1DE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46269" y="19597360"/>
            <a:ext cx="15642193" cy="855345"/>
          </a:xfrm>
          <a:prstGeom prst="rect">
            <a:avLst/>
          </a:prstGeom>
        </p:spPr>
        <p:txBody>
          <a:bodyPr vert="horz" lIns="295187" tIns="147593" rIns="295187" bIns="147593" rtlCol="0" anchor="ctr"/>
          <a:lstStyle>
            <a:lvl1pPr algn="r">
              <a:defRPr sz="3200" cap="all" spc="646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815312" y="19240966"/>
            <a:ext cx="1665137" cy="1568133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29519" tIns="29519" rIns="29519" bIns="29519" rtlCol="0" anchor="ctr">
            <a:normAutofit/>
          </a:bodyPr>
          <a:lstStyle>
            <a:lvl1pPr algn="ctr">
              <a:defRPr sz="5300">
                <a:solidFill>
                  <a:srgbClr val="FFFFFF"/>
                </a:solidFill>
              </a:defRPr>
            </a:lvl1pPr>
          </a:lstStyle>
          <a:p>
            <a:fld id="{D6202EC4-2723-4FB6-95E2-8494E92EE07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2951866" rtl="0" eaLnBrk="1" latinLnBrk="0" hangingPunct="1">
        <a:spcBef>
          <a:spcPct val="0"/>
        </a:spcBef>
        <a:buNone/>
        <a:defRPr sz="9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6950" indent="-1106950" algn="l" defTabSz="2951866" rtl="0" eaLnBrk="1" latinLnBrk="0" hangingPunct="1">
        <a:spcBef>
          <a:spcPts val="2583"/>
        </a:spcBef>
        <a:buFont typeface="Arial" pitchFamily="34" charset="0"/>
        <a:buNone/>
        <a:defRPr sz="5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560855" indent="-560855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5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8821" indent="-531336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5200" kern="1200">
          <a:solidFill>
            <a:schemeClr val="tx1"/>
          </a:solidFill>
          <a:latin typeface="+mn-lt"/>
          <a:ea typeface="+mn-ea"/>
          <a:cs typeface="+mn-cs"/>
        </a:defRPr>
      </a:lvl3pPr>
      <a:lvl4pPr marL="2036788" indent="-531336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5200" kern="1200">
          <a:solidFill>
            <a:schemeClr val="tx1"/>
          </a:solidFill>
          <a:latin typeface="+mn-lt"/>
          <a:ea typeface="+mn-ea"/>
          <a:cs typeface="+mn-cs"/>
        </a:defRPr>
      </a:lvl4pPr>
      <a:lvl5pPr marL="2774754" indent="-560855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5200" kern="1200">
          <a:solidFill>
            <a:schemeClr val="tx1"/>
          </a:solidFill>
          <a:latin typeface="+mn-lt"/>
          <a:ea typeface="+mn-ea"/>
          <a:cs typeface="+mn-cs"/>
        </a:defRPr>
      </a:lvl5pPr>
      <a:lvl6pPr marL="3542239" indent="-560855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4500" kern="1200">
          <a:solidFill>
            <a:schemeClr val="tx1"/>
          </a:solidFill>
          <a:latin typeface="+mn-lt"/>
          <a:ea typeface="+mn-ea"/>
          <a:cs typeface="+mn-cs"/>
        </a:defRPr>
      </a:lvl6pPr>
      <a:lvl7pPr marL="4368762" indent="-531336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4500" kern="1200">
          <a:solidFill>
            <a:schemeClr val="tx1"/>
          </a:solidFill>
          <a:latin typeface="+mn-lt"/>
          <a:ea typeface="+mn-ea"/>
          <a:cs typeface="+mn-cs"/>
        </a:defRPr>
      </a:lvl7pPr>
      <a:lvl8pPr marL="5106728" indent="-531336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4500" kern="1200">
          <a:solidFill>
            <a:schemeClr val="tx1"/>
          </a:solidFill>
          <a:latin typeface="+mn-lt"/>
          <a:ea typeface="+mn-ea"/>
          <a:cs typeface="+mn-cs"/>
        </a:defRPr>
      </a:lvl8pPr>
      <a:lvl9pPr marL="5785658" indent="-531336" algn="l" defTabSz="2951866" rtl="0" eaLnBrk="1" latinLnBrk="0" hangingPunct="1">
        <a:spcBef>
          <a:spcPts val="968"/>
        </a:spcBef>
        <a:buClr>
          <a:schemeClr val="accent2"/>
        </a:buClr>
        <a:buFont typeface="Wingdings" pitchFamily="2" charset="2"/>
        <a:buChar char="§"/>
        <a:defRPr sz="4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5933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1866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7799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3732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79665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5598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1531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7464" algn="l" defTabSz="2951866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gif"/><Relationship Id="rId10" Type="http://schemas.openxmlformats.org/officeDocument/2006/relationships/image" Target="../media/image11.jpeg"/><Relationship Id="rId4" Type="http://schemas.openxmlformats.org/officeDocument/2006/relationships/image" Target="../media/image5.gif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rp.org/(S(i43dyn45teexjx455qlt3d2q))/reference/ReferencesPapers.aspx?ReferenceID=1088542" TargetMode="External"/><Relationship Id="rId7" Type="http://schemas.openxmlformats.org/officeDocument/2006/relationships/hyperlink" Target="https://gov.wales/new-guidance-will-challenge-bullying-welsh-schools" TargetMode="External"/><Relationship Id="rId2" Type="http://schemas.openxmlformats.org/officeDocument/2006/relationships/hyperlink" Target="https://study.com/academy/lesson/anti-bullying-definition-polic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verywellfamily.com/types-of-bullying-parents-should-know-about-4153882" TargetMode="External"/><Relationship Id="rId5" Type="http://schemas.openxmlformats.org/officeDocument/2006/relationships/hyperlink" Target="https://giphy.com/stickers/arrow-doodle-floweringwords-eKCnGX0GGAaFrY3tHY" TargetMode="External"/><Relationship Id="rId4" Type="http://schemas.openxmlformats.org/officeDocument/2006/relationships/hyperlink" Target="https://www.bullying.co.uk/general-advice/what-is-bullyin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ickpng.com/img/miscellaneous/buildings/school-clipart" TargetMode="External"/><Relationship Id="rId2" Type="http://schemas.openxmlformats.org/officeDocument/2006/relationships/hyperlink" Target="https://www.stopbullying.gov/bullying/what-is-bullyi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edium.com/@manda_weiss/the-grinch-fb29453954d3" TargetMode="External"/><Relationship Id="rId5" Type="http://schemas.openxmlformats.org/officeDocument/2006/relationships/hyperlink" Target="https://www.thriveapproach.com/" TargetMode="External"/><Relationship Id="rId4" Type="http://schemas.openxmlformats.org/officeDocument/2006/relationships/hyperlink" Target="https://sushi-zusi.tumblr.com/post/13545140116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21924641" y="10256024"/>
            <a:ext cx="7433257" cy="37449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180"/>
          <p:cNvSpPr>
            <a:spLocks noChangeArrowheads="1"/>
          </p:cNvSpPr>
          <p:nvPr/>
        </p:nvSpPr>
        <p:spPr bwMode="auto">
          <a:xfrm>
            <a:off x="6344091" y="518642"/>
            <a:ext cx="19882983" cy="236559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56717" tIns="28359" rIns="56717" bIns="28359" anchor="ctr">
            <a:spAutoFit/>
          </a:bodyPr>
          <a:lstStyle/>
          <a:p>
            <a:pPr algn="ctr"/>
            <a:r>
              <a:rPr lang="en-GB" sz="15000" u="sng" dirty="0" smtClean="0">
                <a:solidFill>
                  <a:srgbClr val="FF0000"/>
                </a:solidFill>
                <a:latin typeface="AR BLANCA" panose="02000000000000000000" pitchFamily="2" charset="0"/>
              </a:rPr>
              <a:t>A</a:t>
            </a:r>
            <a:r>
              <a:rPr lang="en-GB" sz="15000" u="sng" dirty="0" smtClean="0">
                <a:solidFill>
                  <a:srgbClr val="76F870"/>
                </a:solidFill>
                <a:latin typeface="AR BLANCA" panose="02000000000000000000" pitchFamily="2" charset="0"/>
              </a:rPr>
              <a:t>n</a:t>
            </a:r>
            <a:r>
              <a:rPr lang="en-GB" sz="15000" u="sng" dirty="0" smtClean="0">
                <a:solidFill>
                  <a:srgbClr val="9750CC"/>
                </a:solidFill>
                <a:latin typeface="AR BLANCA" panose="02000000000000000000" pitchFamily="2" charset="0"/>
              </a:rPr>
              <a:t>t</a:t>
            </a:r>
            <a:r>
              <a:rPr lang="en-GB" sz="15000" u="sng" dirty="0">
                <a:solidFill>
                  <a:srgbClr val="0070C0"/>
                </a:solidFill>
                <a:latin typeface="AR BLANCA" panose="02000000000000000000" pitchFamily="2" charset="0"/>
              </a:rPr>
              <a:t>i</a:t>
            </a:r>
            <a:r>
              <a:rPr lang="en-GB" sz="15000" u="sng" dirty="0" smtClean="0">
                <a:solidFill>
                  <a:schemeClr val="bg1"/>
                </a:solidFill>
                <a:latin typeface="AR BLANCA" panose="02000000000000000000" pitchFamily="2" charset="0"/>
              </a:rPr>
              <a:t> </a:t>
            </a:r>
            <a:r>
              <a:rPr lang="en-GB" sz="15000" u="sng" dirty="0" smtClean="0">
                <a:solidFill>
                  <a:srgbClr val="FF0000"/>
                </a:solidFill>
                <a:latin typeface="AR BLANCA" panose="02000000000000000000" pitchFamily="2" charset="0"/>
              </a:rPr>
              <a:t>b</a:t>
            </a:r>
            <a:r>
              <a:rPr lang="en-GB" sz="15000" u="sng" dirty="0" smtClean="0">
                <a:solidFill>
                  <a:srgbClr val="FFC000"/>
                </a:solidFill>
                <a:latin typeface="AR BLANCA" panose="02000000000000000000" pitchFamily="2" charset="0"/>
              </a:rPr>
              <a:t>u</a:t>
            </a:r>
            <a:r>
              <a:rPr lang="en-GB" sz="15000" u="sng" dirty="0" smtClean="0">
                <a:solidFill>
                  <a:srgbClr val="0070C0"/>
                </a:solidFill>
                <a:latin typeface="AR BLANCA" panose="02000000000000000000" pitchFamily="2" charset="0"/>
              </a:rPr>
              <a:t>l</a:t>
            </a:r>
            <a:r>
              <a:rPr lang="en-GB" sz="15000" u="sng" dirty="0" smtClean="0">
                <a:solidFill>
                  <a:srgbClr val="76F870"/>
                </a:solidFill>
                <a:latin typeface="AR BLANCA" panose="02000000000000000000" pitchFamily="2" charset="0"/>
              </a:rPr>
              <a:t>l</a:t>
            </a:r>
            <a:r>
              <a:rPr lang="en-GB" sz="15000" u="sng" dirty="0" smtClean="0">
                <a:solidFill>
                  <a:srgbClr val="FF9933"/>
                </a:solidFill>
                <a:latin typeface="AR BLANCA" panose="02000000000000000000" pitchFamily="2" charset="0"/>
              </a:rPr>
              <a:t>y</a:t>
            </a:r>
            <a:r>
              <a:rPr lang="en-GB" sz="15000" u="sng" dirty="0" smtClean="0">
                <a:solidFill>
                  <a:srgbClr val="FF0000"/>
                </a:solidFill>
                <a:latin typeface="AR BLANCA" panose="02000000000000000000" pitchFamily="2" charset="0"/>
              </a:rPr>
              <a:t>i</a:t>
            </a:r>
            <a:r>
              <a:rPr lang="en-GB" sz="15000" u="sng" dirty="0" smtClean="0">
                <a:solidFill>
                  <a:srgbClr val="9750CC"/>
                </a:solidFill>
                <a:latin typeface="AR BLANCA" panose="02000000000000000000" pitchFamily="2" charset="0"/>
              </a:rPr>
              <a:t>n</a:t>
            </a:r>
            <a:r>
              <a:rPr lang="en-GB" sz="15000" u="sng" dirty="0" smtClean="0">
                <a:solidFill>
                  <a:srgbClr val="0070C0"/>
                </a:solidFill>
                <a:latin typeface="AR BLANCA" panose="02000000000000000000" pitchFamily="2" charset="0"/>
              </a:rPr>
              <a:t>g</a:t>
            </a:r>
            <a:endParaRPr lang="en-GB" sz="15000" u="sng" dirty="0">
              <a:solidFill>
                <a:srgbClr val="00B050"/>
              </a:solidFill>
              <a:latin typeface="AR BLANCA" panose="020000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11269" y="3844836"/>
            <a:ext cx="213201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i="1" dirty="0" smtClean="0"/>
              <a:t>‘Bullying </a:t>
            </a:r>
            <a:r>
              <a:rPr lang="en-GB" sz="3600" b="1" i="1" dirty="0"/>
              <a:t>is unwanted, aggressive </a:t>
            </a:r>
            <a:r>
              <a:rPr lang="en-GB" sz="3600" b="1" i="1" dirty="0" err="1"/>
              <a:t>behavior</a:t>
            </a:r>
            <a:r>
              <a:rPr lang="en-GB" sz="3600" b="1" i="1" dirty="0"/>
              <a:t> among school aged children that involves a real or perceived power imbalance. The </a:t>
            </a:r>
            <a:r>
              <a:rPr lang="en-GB" sz="3600" b="1" i="1" dirty="0" err="1"/>
              <a:t>behavior</a:t>
            </a:r>
            <a:r>
              <a:rPr lang="en-GB" sz="3600" b="1" i="1" dirty="0"/>
              <a:t> is repeated, or has the potential to be repeated, over time. Bullying includes actions such as making threats, spreading </a:t>
            </a:r>
            <a:r>
              <a:rPr lang="en-GB" sz="3600" b="1" i="1" dirty="0" err="1"/>
              <a:t>rumors</a:t>
            </a:r>
            <a:r>
              <a:rPr lang="en-GB" sz="3600" b="1" i="1" dirty="0"/>
              <a:t>, attacking someone physically or verbally, and excluding someone from a group on </a:t>
            </a:r>
            <a:r>
              <a:rPr lang="en-GB" sz="3600" b="1" i="1" dirty="0" smtClean="0"/>
              <a:t>purpose’.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5911269" y="3644811"/>
            <a:ext cx="21320125" cy="25083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3534451" y="6061085"/>
            <a:ext cx="4542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(</a:t>
            </a:r>
            <a:r>
              <a:rPr lang="en-GB" sz="2800" dirty="0" err="1" smtClean="0"/>
              <a:t>StopBullying.Gov</a:t>
            </a:r>
            <a:r>
              <a:rPr lang="en-GB" sz="2800" dirty="0" smtClean="0"/>
              <a:t>, 2020)</a:t>
            </a:r>
            <a:endParaRPr lang="en-GB" sz="2800" dirty="0"/>
          </a:p>
        </p:txBody>
      </p:sp>
      <p:pic>
        <p:nvPicPr>
          <p:cNvPr id="1026" name="Picture 2" descr="School Clipart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126" y="8177212"/>
            <a:ext cx="4125540" cy="4125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2075676" y="12154113"/>
            <a:ext cx="3496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(</a:t>
            </a:r>
            <a:r>
              <a:rPr lang="en-GB" sz="2800" dirty="0" err="1" smtClean="0"/>
              <a:t>StickPNG</a:t>
            </a:r>
            <a:r>
              <a:rPr lang="en-GB" sz="2800" dirty="0" smtClean="0"/>
              <a:t>, 2020)</a:t>
            </a:r>
            <a:endParaRPr lang="en-GB" sz="2800" dirty="0"/>
          </a:p>
        </p:txBody>
      </p:sp>
      <p:pic>
        <p:nvPicPr>
          <p:cNvPr id="12" name="Picture 4" descr="sadboy #sad #alone #freetoedit Clipart , Png Download, Transparent Png -  kind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5641" y="13590737"/>
            <a:ext cx="1838615" cy="228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 rot="20634645">
            <a:off x="530060" y="8443492"/>
            <a:ext cx="20521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3810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Caring</a:t>
            </a:r>
            <a:endParaRPr lang="en-US" sz="5400" b="0" cap="none" spc="0" dirty="0">
              <a:ln w="38100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217341" y="7044752"/>
            <a:ext cx="2453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3810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Friendly</a:t>
            </a:r>
            <a:endParaRPr lang="en-US" sz="5400" b="0" cap="none" spc="0" dirty="0">
              <a:ln w="38100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 rot="941048">
            <a:off x="6441038" y="8443492"/>
            <a:ext cx="1496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3810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Safe</a:t>
            </a:r>
            <a:endParaRPr lang="en-US" sz="5400" b="0" cap="none" spc="0" dirty="0">
              <a:ln w="38100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844132" y="8369395"/>
            <a:ext cx="10201275" cy="43695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9844132" y="9193438"/>
            <a:ext cx="10201275" cy="2028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10126931" y="8413402"/>
            <a:ext cx="18129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Verbal</a:t>
            </a:r>
            <a:endParaRPr 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844132" y="7357100"/>
            <a:ext cx="77819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3810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Different types of bullying:</a:t>
            </a:r>
            <a:endParaRPr lang="en-US" sz="5400" b="0" cap="none" spc="0" dirty="0">
              <a:ln w="38100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5417858" y="8382721"/>
            <a:ext cx="16498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Cyber</a:t>
            </a:r>
            <a:endParaRPr 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2311121" y="8398343"/>
            <a:ext cx="0" cy="434064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5025746" y="8327677"/>
            <a:ext cx="33055" cy="4411313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17785620" y="8357473"/>
            <a:ext cx="175080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Social</a:t>
            </a:r>
            <a:endParaRPr 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17397471" y="8369395"/>
            <a:ext cx="0" cy="4369595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12443246" y="8323885"/>
            <a:ext cx="228408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Physical</a:t>
            </a:r>
            <a:endParaRPr 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Picture 2" descr="Pink Arrow Sticker for iOS &amp; Android | GIPHY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29626" flipV="1">
            <a:off x="16169327" y="12737732"/>
            <a:ext cx="1458894" cy="189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Rectangle 53"/>
          <p:cNvSpPr/>
          <p:nvPr/>
        </p:nvSpPr>
        <p:spPr>
          <a:xfrm>
            <a:off x="9920332" y="9168038"/>
            <a:ext cx="3130764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Teasing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Name calling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Sexual         comments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Taunting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Threatening to    cause harm</a:t>
            </a:r>
            <a:endParaRPr lang="en-GB" sz="2200" dirty="0"/>
          </a:p>
        </p:txBody>
      </p:sp>
      <p:sp>
        <p:nvSpPr>
          <p:cNvPr id="55" name="Rectangle 54"/>
          <p:cNvSpPr/>
          <p:nvPr/>
        </p:nvSpPr>
        <p:spPr>
          <a:xfrm>
            <a:off x="12423833" y="9150005"/>
            <a:ext cx="31307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Hitting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Kicking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Shaking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Poisoning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Burning and       scalding</a:t>
            </a:r>
            <a:endParaRPr lang="en-GB" sz="2200" dirty="0"/>
          </a:p>
        </p:txBody>
      </p:sp>
      <p:sp>
        <p:nvSpPr>
          <p:cNvPr id="56" name="Rectangle 55"/>
          <p:cNvSpPr/>
          <p:nvPr/>
        </p:nvSpPr>
        <p:spPr>
          <a:xfrm>
            <a:off x="15058801" y="9252921"/>
            <a:ext cx="3130764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Gaming sites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Chat rooms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Facebook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Snapchat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Instagram</a:t>
            </a:r>
            <a:endParaRPr lang="en-GB" sz="2200" dirty="0"/>
          </a:p>
        </p:txBody>
      </p:sp>
      <p:sp>
        <p:nvSpPr>
          <p:cNvPr id="57" name="Rectangle 56"/>
          <p:cNvSpPr/>
          <p:nvPr/>
        </p:nvSpPr>
        <p:spPr>
          <a:xfrm>
            <a:off x="17397471" y="9425337"/>
            <a:ext cx="290828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Posting about a person on social media.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200" dirty="0" smtClean="0"/>
              <a:t>Convincing others not to exclude someone.</a:t>
            </a:r>
            <a:endParaRPr lang="en-GB" sz="2200" dirty="0"/>
          </a:p>
        </p:txBody>
      </p:sp>
      <p:pic>
        <p:nvPicPr>
          <p:cNvPr id="1028" name="Picture 4" descr="https://i.pinimg.com/originals/61/a9/86/61a9867711b5056e91b5a5358eccaac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8720" y="7563473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1896067" y="10892404"/>
            <a:ext cx="743325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‘The </a:t>
            </a:r>
            <a:r>
              <a:rPr lang="en-GB" sz="2800" dirty="0"/>
              <a:t>Grinch was bullied when </a:t>
            </a:r>
            <a:r>
              <a:rPr lang="en-GB" sz="2800" dirty="0" smtClean="0"/>
              <a:t>he</a:t>
            </a:r>
          </a:p>
          <a:p>
            <a:pPr algn="ctr"/>
            <a:r>
              <a:rPr lang="en-GB" sz="2800" dirty="0" smtClean="0"/>
              <a:t>was </a:t>
            </a:r>
            <a:r>
              <a:rPr lang="en-GB" sz="2800" dirty="0"/>
              <a:t>young and because of this </a:t>
            </a:r>
            <a:endParaRPr lang="en-GB" sz="2800" dirty="0" smtClean="0"/>
          </a:p>
          <a:p>
            <a:pPr algn="ctr"/>
            <a:r>
              <a:rPr lang="en-GB" sz="2800" dirty="0" smtClean="0"/>
              <a:t>he </a:t>
            </a:r>
            <a:r>
              <a:rPr lang="en-GB" sz="2800" dirty="0"/>
              <a:t>started to really hate the </a:t>
            </a:r>
            <a:r>
              <a:rPr lang="en-GB" sz="2800" dirty="0" err="1" smtClean="0"/>
              <a:t>Whos</a:t>
            </a:r>
            <a:endParaRPr lang="en-GB" sz="2800" dirty="0" smtClean="0"/>
          </a:p>
          <a:p>
            <a:pPr algn="ctr"/>
            <a:r>
              <a:rPr lang="en-GB" sz="2800" dirty="0" smtClean="0"/>
              <a:t>and </a:t>
            </a:r>
            <a:r>
              <a:rPr lang="en-GB" sz="2800" dirty="0"/>
              <a:t>anything they </a:t>
            </a:r>
            <a:r>
              <a:rPr lang="en-GB" sz="2800" dirty="0" smtClean="0"/>
              <a:t>enjoyed, </a:t>
            </a:r>
            <a:r>
              <a:rPr lang="en-GB" sz="2800" dirty="0"/>
              <a:t>like Christmas for example. ... Since the Grinch isolated himself for so long he started to become more and more different from the </a:t>
            </a:r>
            <a:r>
              <a:rPr lang="en-GB" sz="2800" dirty="0" err="1"/>
              <a:t>Whos</a:t>
            </a:r>
            <a:r>
              <a:rPr lang="en-GB" sz="2800" dirty="0"/>
              <a:t> every day.</a:t>
            </a:r>
            <a:r>
              <a:rPr lang="en-GB" sz="2800" dirty="0" smtClean="0"/>
              <a:t>’</a:t>
            </a:r>
            <a:endParaRPr lang="en-GB" sz="2800" dirty="0"/>
          </a:p>
        </p:txBody>
      </p:sp>
      <p:sp>
        <p:nvSpPr>
          <p:cNvPr id="58" name="Rectangle 57"/>
          <p:cNvSpPr/>
          <p:nvPr/>
        </p:nvSpPr>
        <p:spPr>
          <a:xfrm>
            <a:off x="23293980" y="10369184"/>
            <a:ext cx="42646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Weiss (2015) indicates: </a:t>
            </a:r>
            <a:endParaRPr lang="en-GB" sz="28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" t="23522" r="74817" b="59997"/>
          <a:stretch/>
        </p:blipFill>
        <p:spPr bwMode="auto">
          <a:xfrm>
            <a:off x="1617411" y="15485332"/>
            <a:ext cx="4798719" cy="19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Rectangle 59"/>
          <p:cNvSpPr/>
          <p:nvPr/>
        </p:nvSpPr>
        <p:spPr>
          <a:xfrm>
            <a:off x="1417949" y="17626013"/>
            <a:ext cx="548060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3810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Support from Thrive and</a:t>
            </a:r>
          </a:p>
          <a:p>
            <a:pPr algn="ctr"/>
            <a:r>
              <a:rPr lang="en-US" sz="4000" dirty="0" smtClean="0">
                <a:ln w="3810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the Pupil Referral Team.</a:t>
            </a:r>
            <a:endParaRPr lang="en-US" sz="4000" b="0" cap="none" spc="0" dirty="0">
              <a:ln w="38100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" name="Picture 60" descr="Pink Arrow Sticker for iOS &amp; Android | GIPHY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64810">
            <a:off x="20018043" y="12986822"/>
            <a:ext cx="1597110" cy="159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17660174" y="15738857"/>
            <a:ext cx="3182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Flowering (2020)</a:t>
            </a:r>
            <a:endParaRPr lang="en-GB" sz="2800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8791">
            <a:off x="10000669" y="15496368"/>
            <a:ext cx="3348546" cy="459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520" y="15187990"/>
            <a:ext cx="3370153" cy="4783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TextBox 62"/>
          <p:cNvSpPr txBox="1"/>
          <p:nvPr/>
        </p:nvSpPr>
        <p:spPr>
          <a:xfrm>
            <a:off x="1617411" y="14952145"/>
            <a:ext cx="452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(Thrive Approach 2021)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13241002" y="19904284"/>
            <a:ext cx="3407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(MAPA, 2018, </a:t>
            </a:r>
            <a:r>
              <a:rPr lang="en-GB" sz="2800" dirty="0" smtClean="0"/>
              <a:t>p.170) </a:t>
            </a:r>
            <a:endParaRPr lang="en-GB" sz="2800" dirty="0"/>
          </a:p>
        </p:txBody>
      </p:sp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6427" y="14578188"/>
            <a:ext cx="6438546" cy="628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TextBox 71"/>
          <p:cNvSpPr txBox="1"/>
          <p:nvPr/>
        </p:nvSpPr>
        <p:spPr>
          <a:xfrm>
            <a:off x="26301553" y="20605969"/>
            <a:ext cx="3182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(</a:t>
            </a:r>
            <a:r>
              <a:rPr lang="en-GB" sz="2800" dirty="0" err="1" smtClean="0"/>
              <a:t>Kissclipart</a:t>
            </a:r>
            <a:r>
              <a:rPr lang="en-GB" sz="2800" dirty="0" smtClean="0"/>
              <a:t>, 2021)</a:t>
            </a:r>
            <a:endParaRPr lang="en-GB" sz="2800" dirty="0"/>
          </a:p>
        </p:txBody>
      </p:sp>
      <p:pic>
        <p:nvPicPr>
          <p:cNvPr id="1052" name="Picture 28" descr="Susan Marie : Bronfenbrenner's Bioecological Approach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3980" y="15953477"/>
            <a:ext cx="3802643" cy="375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TextBox 73"/>
          <p:cNvSpPr txBox="1"/>
          <p:nvPr/>
        </p:nvSpPr>
        <p:spPr>
          <a:xfrm>
            <a:off x="26769970" y="20133211"/>
            <a:ext cx="3182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(Marie, 2017)</a:t>
            </a:r>
            <a:endParaRPr lang="en-GB" sz="2800" dirty="0"/>
          </a:p>
        </p:txBody>
      </p:sp>
      <p:pic>
        <p:nvPicPr>
          <p:cNvPr id="1054" name="Picture 30" descr="Press Releases 2018 | University of Wales Trinity Saint David"/>
          <p:cNvPicPr>
            <a:picLocks noChangeAspect="1" noChangeArrowheads="1"/>
          </p:cNvPicPr>
          <p:nvPr/>
        </p:nvPicPr>
        <p:blipFill>
          <a:blip r:embed="rId11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07" y="423696"/>
            <a:ext cx="6147448" cy="246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45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2563" y="109045"/>
            <a:ext cx="27110912" cy="25607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u="sng" dirty="0" smtClean="0"/>
              <a:t>Referencing </a:t>
            </a:r>
          </a:p>
          <a:p>
            <a:endParaRPr lang="en-GB" sz="5400" dirty="0"/>
          </a:p>
          <a:p>
            <a:pPr marL="914400" lvl="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Bowen, R and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Holtom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D. (2010)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A Survey into the Prevalence and Incidence of School Bullying in Wales Summary Report. </a:t>
            </a:r>
            <a:r>
              <a:rPr lang="en-GB" sz="4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Cardiff:Crown</a:t>
            </a:r>
            <a:endParaRPr lang="en-GB" sz="4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Bronfenbrenner, U. and Morris, P. (1998)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The ecology of developmental process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. New York: John 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Wiley</a:t>
            </a:r>
          </a:p>
          <a:p>
            <a:pPr marL="91440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Cheprasov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A. (2018)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Anti-Bullying: Definition &amp; Policy.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https://study.com/academy/lesson/anti-bullying-definition-policy.html#:~:text=Anti%2Dbullying%20refers%20to%20laws,real%20or%20perceived%20power%20imbalance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(Accessed on: 15.12.2020)</a:t>
            </a:r>
          </a:p>
          <a:p>
            <a:pPr marL="914400" lvl="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Crisis Prevention Institute. (2018)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Management of actual or Potential Aggression Foundation Programme for Schools.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United States: CPI, MAPA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91440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Dodge and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Coie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(1987) The Bullying Prevention Program: Blueprints for Violence Prevention, 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Vol. </a:t>
            </a:r>
            <a:r>
              <a:rPr lang="en-GB" sz="4000" u="sng" dirty="0" smtClean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</a:t>
            </a:r>
            <a:r>
              <a:rPr lang="en-GB" sz="4000" u="sng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://www.scirp.org/(S(i43dyn45teexjx455qlt3d2q))/</a:t>
            </a:r>
            <a:r>
              <a:rPr lang="en-GB" sz="4000" u="sng" dirty="0" smtClean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reference/ReferencesPapers.aspx?ReferenceID=1088542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1440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Family Lives (2019)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What is bullying?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https://www.bullying.co.uk/general-advice/what-is-bullying/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(accessed on: 18.12.2020)</a:t>
            </a:r>
          </a:p>
          <a:p>
            <a:pPr marL="91440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Flowering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C. (2020)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arrow doodle </a:t>
            </a:r>
            <a:r>
              <a:rPr lang="en-GB" sz="4000" i="1" dirty="0" err="1">
                <a:latin typeface="Calibri" panose="020F0502020204030204" pitchFamily="34" charset="0"/>
                <a:cs typeface="Calibri" panose="020F0502020204030204" pitchFamily="34" charset="0"/>
              </a:rPr>
              <a:t>floweringwords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https://giphy.com/stickers/arrow-doodle-floweringwords-eKCnGX0GGAaFrY3tHY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(accessed on: 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22.12.2020)</a:t>
            </a:r>
          </a:p>
          <a:p>
            <a:pPr marL="91440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Gordon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S. (2019)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The Different Types of Bullies Parents Should Watch For.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https://www.verywellfamily.com/types-of-bullying-parents-should-know-about-4153882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(accessed on: 18.12.2020)</a:t>
            </a:r>
          </a:p>
          <a:p>
            <a:pPr marL="91440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Gov.Wales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(2019)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New guidance will challenge bullying in Welsh schools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https://gov.wales/new-guidance-will-challenge-bullying-welsh-schools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(accessed on: 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10.01.2021)</a:t>
            </a:r>
          </a:p>
          <a:p>
            <a:pPr marL="914400" lvl="0" indent="-91440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err="1"/>
              <a:t>Kissclipart</a:t>
            </a:r>
            <a:r>
              <a:rPr lang="en-GB" sz="4000" dirty="0"/>
              <a:t> (2020) </a:t>
            </a:r>
            <a:r>
              <a:rPr lang="en-GB" sz="4000" i="1" dirty="0"/>
              <a:t>Children’s Day  </a:t>
            </a:r>
            <a:r>
              <a:rPr lang="en-GB" sz="4000" dirty="0"/>
              <a:t>Available </a:t>
            </a:r>
            <a:r>
              <a:rPr lang="en-GB" sz="4000" dirty="0" err="1"/>
              <a:t>at:https</a:t>
            </a:r>
            <a:r>
              <a:rPr lang="en-GB" sz="4000" dirty="0"/>
              <a:t>://www.kissclipart.com/universal-childrens-day-convention-on-the-rights-o-b88g6v/ (accessed on: 17.01.2021</a:t>
            </a:r>
            <a:r>
              <a:rPr lang="en-GB" sz="4000" dirty="0" smtClean="0"/>
              <a:t>)</a:t>
            </a:r>
            <a:endParaRPr lang="en-GB" sz="4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0" indent="-914400">
              <a:buFont typeface="+mj-lt"/>
              <a:buAutoNum type="arabicPeriod"/>
            </a:pPr>
            <a:endParaRPr lang="en-GB" sz="4000" dirty="0"/>
          </a:p>
          <a:p>
            <a:pPr marL="914400" indent="-914400">
              <a:buFont typeface="+mj-lt"/>
              <a:buAutoNum type="arabicPeriod"/>
            </a:pPr>
            <a:endParaRPr lang="en-GB" sz="4000" dirty="0"/>
          </a:p>
          <a:p>
            <a:pPr marL="914400" indent="-914400">
              <a:buFont typeface="+mj-lt"/>
              <a:buAutoNum type="arabicPeriod"/>
            </a:pPr>
            <a:endParaRPr lang="en-GB" sz="5400" dirty="0"/>
          </a:p>
          <a:p>
            <a:pPr marL="914400" indent="-914400">
              <a:buFont typeface="+mj-lt"/>
              <a:buAutoNum type="arabicPeriod"/>
            </a:pPr>
            <a:endParaRPr lang="en-GB" sz="5400" dirty="0"/>
          </a:p>
          <a:p>
            <a:endParaRPr lang="en-GB" sz="5400" dirty="0"/>
          </a:p>
          <a:p>
            <a:endParaRPr lang="en-GB" sz="5400" dirty="0" smtClean="0"/>
          </a:p>
          <a:p>
            <a:endParaRPr lang="en-GB" sz="5400" dirty="0" smtClean="0"/>
          </a:p>
        </p:txBody>
      </p:sp>
    </p:spTree>
    <p:extLst>
      <p:ext uri="{BB962C8B-B14F-4D97-AF65-F5344CB8AC3E}">
        <p14:creationId xmlns:p14="http://schemas.microsoft.com/office/powerpoint/2010/main" val="419641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763" y="966295"/>
            <a:ext cx="27110912" cy="2182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u="sng" dirty="0" smtClean="0"/>
              <a:t>Referencing </a:t>
            </a:r>
          </a:p>
          <a:p>
            <a:endParaRPr lang="en-GB" sz="5400" u="sng" dirty="0" smtClean="0"/>
          </a:p>
          <a:p>
            <a:pPr marL="742950" lvl="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 P,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anti-bullying.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2020.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P,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Lets help every child Thrive policy.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(2020)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P,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Pupil support policy.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(2020)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 P,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Values policy.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(2020)</a:t>
            </a:r>
          </a:p>
          <a:p>
            <a:pPr marL="742950" lvl="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StopBullying.Gov</a:t>
            </a: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(2020)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Is Bullying.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GB" sz="4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</a:t>
            </a:r>
            <a:r>
              <a:rPr lang="en-GB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://www.stopbullying.gov/bullying/what-is-bullying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(Accessed on: 15.12.2020)</a:t>
            </a:r>
          </a:p>
          <a:p>
            <a:pPr marL="742950" lvl="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Stick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PNG. (2020)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Download School Clipart transparent PNG.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</a:t>
            </a:r>
            <a:r>
              <a:rPr lang="en-GB" sz="4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: //www .stickpng.com/</a:t>
            </a:r>
            <a:r>
              <a:rPr lang="en-GB" sz="40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img</a:t>
            </a:r>
            <a:r>
              <a:rPr lang="en-GB" sz="4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/miscellaneous/buildings/school-clipart</a:t>
            </a: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(Accessed on: 18.12.2020</a:t>
            </a: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742950" lvl="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Sushi,Z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(2015)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Das </a:t>
            </a:r>
            <a:r>
              <a:rPr lang="en-GB" sz="40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Leben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Sushi Treehouse.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https://sushi-zusi.tumblr.com/post/135451401169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(accessed on: 03.01.2021)</a:t>
            </a:r>
          </a:p>
          <a:p>
            <a:pPr marL="742950" lvl="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Thrive Approach (2020)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 we work with.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https://www.thriveapproach.com/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(accessed on 10.01.2021)</a:t>
            </a:r>
          </a:p>
          <a:p>
            <a:pPr marL="742950" lvl="0" indent="-742950">
              <a:lnSpc>
                <a:spcPct val="150000"/>
              </a:lnSpc>
              <a:buFont typeface="+mj-lt"/>
              <a:buAutoNum type="arabicPeriod"/>
            </a:pP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Weiss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 (2015) </a:t>
            </a:r>
            <a:r>
              <a:rPr lang="en-GB" sz="4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Grinch. 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GB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https://medium.com/@manda_weiss/the-grinch-  </a:t>
            </a:r>
            <a:r>
              <a:rPr lang="en-GB" sz="4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fb29453954d3# :~:text=The%20Grinch%20was%20bullied%20when,enjoy </a:t>
            </a:r>
            <a:r>
              <a:rPr lang="en-GB" sz="40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ed</a:t>
            </a:r>
            <a:r>
              <a:rPr lang="en-GB" sz="4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 %2C% 20like%20Christmas%20for%20example</a:t>
            </a:r>
            <a:r>
              <a:rPr lang="en-GB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.&amp;text=Since%20the%20Grinch%20isolated%20himself,from%20the%20Whos%20every%20day</a:t>
            </a: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(accessed on: 03.01.2021)</a:t>
            </a:r>
          </a:p>
          <a:p>
            <a:endParaRPr lang="en-GB" sz="5400" dirty="0" smtClean="0"/>
          </a:p>
          <a:p>
            <a:pPr lvl="0"/>
            <a:endParaRPr lang="en-GB" sz="4000" i="1" dirty="0"/>
          </a:p>
          <a:p>
            <a:pPr marL="914400" indent="-914400">
              <a:buFont typeface="+mj-lt"/>
              <a:buAutoNum type="arabicPeriod"/>
            </a:pPr>
            <a:endParaRPr lang="en-GB" sz="4000" dirty="0"/>
          </a:p>
          <a:p>
            <a:pPr marL="914400" indent="-914400">
              <a:buFont typeface="+mj-lt"/>
              <a:buAutoNum type="arabicPeriod"/>
            </a:pPr>
            <a:endParaRPr lang="en-GB" sz="5400" dirty="0"/>
          </a:p>
          <a:p>
            <a:pPr marL="914400" indent="-914400">
              <a:buFont typeface="+mj-lt"/>
              <a:buAutoNum type="arabicPeriod"/>
            </a:pPr>
            <a:endParaRPr lang="en-GB" sz="5400" dirty="0"/>
          </a:p>
          <a:p>
            <a:endParaRPr lang="en-GB" sz="5400" dirty="0"/>
          </a:p>
          <a:p>
            <a:endParaRPr lang="en-GB" sz="5400" dirty="0" smtClean="0"/>
          </a:p>
          <a:p>
            <a:endParaRPr lang="en-GB" sz="5400" dirty="0" smtClean="0"/>
          </a:p>
        </p:txBody>
      </p:sp>
    </p:spTree>
    <p:extLst>
      <p:ext uri="{BB962C8B-B14F-4D97-AF65-F5344CB8AC3E}">
        <p14:creationId xmlns:p14="http://schemas.microsoft.com/office/powerpoint/2010/main" val="176343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3534</TotalTime>
  <Words>633</Words>
  <Application>Microsoft Office PowerPoint</Application>
  <PresentationFormat>Custom</PresentationFormat>
  <Paragraphs>75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Angles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Jordan Randel (P152106)</dc:creator>
  <cp:lastModifiedBy>Dell</cp:lastModifiedBy>
  <cp:revision>154</cp:revision>
  <dcterms:created xsi:type="dcterms:W3CDTF">2018-04-26T15:00:28Z</dcterms:created>
  <dcterms:modified xsi:type="dcterms:W3CDTF">2021-01-17T19:05:12Z</dcterms:modified>
</cp:coreProperties>
</file>