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61" r:id="rId3"/>
    <p:sldId id="257" r:id="rId4"/>
    <p:sldId id="258" r:id="rId5"/>
    <p:sldId id="259" r:id="rId6"/>
    <p:sldId id="262" r:id="rId7"/>
    <p:sldId id="260"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112" d="100"/>
          <a:sy n="112" d="100"/>
        </p:scale>
        <p:origin x="5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1/22/25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Wild Swimming / Green Exercise / Campus Interventions</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31919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Documentary – Wild Swimming</a:t>
            </a:r>
          </a:p>
        </p:txBody>
      </p:sp>
      <p:sp>
        <p:nvSpPr>
          <p:cNvPr id="3" name="Content Placeholder 2"/>
          <p:cNvSpPr>
            <a:spLocks noGrp="1"/>
          </p:cNvSpPr>
          <p:nvPr>
            <p:ph idx="1"/>
          </p:nvPr>
        </p:nvSpPr>
        <p:spPr/>
        <p:txBody>
          <a:bodyPr/>
          <a:lstStyle/>
          <a:p>
            <a:r>
              <a:rPr lang="en-GB" dirty="0"/>
              <a:t>Thoughts? </a:t>
            </a:r>
          </a:p>
        </p:txBody>
      </p:sp>
    </p:spTree>
    <p:extLst>
      <p:ext uri="{BB962C8B-B14F-4D97-AF65-F5344CB8AC3E}">
        <p14:creationId xmlns:p14="http://schemas.microsoft.com/office/powerpoint/2010/main" val="3390368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Documentary – Wild Swimming</a:t>
            </a:r>
          </a:p>
        </p:txBody>
      </p:sp>
      <p:sp>
        <p:nvSpPr>
          <p:cNvPr id="3" name="Content Placeholder 2"/>
          <p:cNvSpPr>
            <a:spLocks noGrp="1"/>
          </p:cNvSpPr>
          <p:nvPr>
            <p:ph idx="1"/>
          </p:nvPr>
        </p:nvSpPr>
        <p:spPr/>
        <p:txBody>
          <a:bodyPr/>
          <a:lstStyle/>
          <a:p>
            <a:r>
              <a:rPr lang="en-GB" dirty="0"/>
              <a:t>Connection with nature and wildlife</a:t>
            </a:r>
          </a:p>
          <a:p>
            <a:r>
              <a:rPr lang="en-GB" dirty="0"/>
              <a:t>Freedom / escape</a:t>
            </a:r>
          </a:p>
          <a:p>
            <a:r>
              <a:rPr lang="en-GB" dirty="0"/>
              <a:t>Dissociation – forgetting about worries etc.  </a:t>
            </a:r>
          </a:p>
          <a:p>
            <a:r>
              <a:rPr lang="en-GB" dirty="0"/>
              <a:t>A different viewpoint of nature</a:t>
            </a:r>
          </a:p>
          <a:p>
            <a:r>
              <a:rPr lang="en-GB" dirty="0"/>
              <a:t>Immersed in nature – part of it</a:t>
            </a:r>
          </a:p>
          <a:p>
            <a:r>
              <a:rPr lang="en-GB" dirty="0"/>
              <a:t>Doing something different</a:t>
            </a:r>
          </a:p>
          <a:p>
            <a:r>
              <a:rPr lang="en-GB" dirty="0"/>
              <a:t>Sea / rivers – difference?</a:t>
            </a:r>
          </a:p>
          <a:p>
            <a:r>
              <a:rPr lang="en-GB" dirty="0"/>
              <a:t>Caving?</a:t>
            </a:r>
          </a:p>
          <a:p>
            <a:r>
              <a:rPr lang="en-GB" dirty="0"/>
              <a:t>Environmental issues? </a:t>
            </a:r>
          </a:p>
          <a:p>
            <a:r>
              <a:rPr lang="en-GB" dirty="0"/>
              <a:t>Exhilaration / enjoyment / accomplishment</a:t>
            </a:r>
          </a:p>
        </p:txBody>
      </p:sp>
    </p:spTree>
    <p:extLst>
      <p:ext uri="{BB962C8B-B14F-4D97-AF65-F5344CB8AC3E}">
        <p14:creationId xmlns:p14="http://schemas.microsoft.com/office/powerpoint/2010/main" val="236837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normAutofit fontScale="92500" lnSpcReduction="10000"/>
          </a:bodyPr>
          <a:lstStyle/>
          <a:p>
            <a:r>
              <a:rPr lang="en-GB" dirty="0"/>
              <a:t>WINTER SWIMMING IMPROVES GENERAL WELL-BEING</a:t>
            </a:r>
          </a:p>
          <a:p>
            <a:r>
              <a:rPr lang="en-GB" dirty="0"/>
              <a:t>Objectives. This study deals with the effects of regular winter swimming on the mood of the swimmers. </a:t>
            </a:r>
          </a:p>
          <a:p>
            <a:r>
              <a:rPr lang="en-GB" dirty="0"/>
              <a:t>Methods. Profile of Mood State (POMS) and OIRE questionnaires were completed before (October) and after (January) the four month winter swimming period. </a:t>
            </a:r>
          </a:p>
          <a:p>
            <a:r>
              <a:rPr lang="en-GB" dirty="0"/>
              <a:t>Results. In the beginning, there were no significant differences in the mood states and subjective feelings between the swimmers and the controls. The swimmers had more diseases (about 50%) diagnosed by a physician. Tension, fatigue, memory and mood negative state points in the swimmers significantly decreased with the duration of the swimming period. After four months, the swimmers felt themselves to be more energetic, active and brisk than the controls. Vigour-activity scores were significantly greater (p &lt; 0.05). </a:t>
            </a:r>
          </a:p>
          <a:p>
            <a:r>
              <a:rPr lang="en-GB" dirty="0"/>
              <a:t>All swimmers who suffered from rheumatism, fibromyalgia, or asthma, reported that winter swimming had relieved pains. Conclusion. Improvement of general well-being is thus a benefit induced by regular winter swimming.</a:t>
            </a:r>
          </a:p>
        </p:txBody>
      </p:sp>
    </p:spTree>
    <p:extLst>
      <p:ext uri="{BB962C8B-B14F-4D97-AF65-F5344CB8AC3E}">
        <p14:creationId xmlns:p14="http://schemas.microsoft.com/office/powerpoint/2010/main" val="3890898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a:t>
            </a:r>
          </a:p>
        </p:txBody>
      </p:sp>
      <p:sp>
        <p:nvSpPr>
          <p:cNvPr id="3" name="Content Placeholder 2"/>
          <p:cNvSpPr>
            <a:spLocks noGrp="1"/>
          </p:cNvSpPr>
          <p:nvPr>
            <p:ph idx="1"/>
          </p:nvPr>
        </p:nvSpPr>
        <p:spPr/>
        <p:txBody>
          <a:bodyPr/>
          <a:lstStyle/>
          <a:p>
            <a:r>
              <a:rPr lang="en-GB" dirty="0"/>
              <a:t>Forty-nine voluntary Finnish winter swimmers and 33 non-swimmers from the Finnish city of </a:t>
            </a:r>
            <a:r>
              <a:rPr lang="en-GB" dirty="0" err="1"/>
              <a:t>Kajaani</a:t>
            </a:r>
            <a:r>
              <a:rPr lang="en-GB" dirty="0"/>
              <a:t> participated in the study. </a:t>
            </a:r>
          </a:p>
          <a:p>
            <a:r>
              <a:rPr lang="en-GB" dirty="0"/>
              <a:t>Thirty-six swimmers (29 women, 7 men) and 23 controls (17 women, 6 men), aged 30 – 68 years, completed questionnaires on the Profile of Mood States (POMS) (6) and on the Subjective Symptoms (OIRE form) (3) at the beginning of the winter swimming period in October and again in January, after four months of winter-swimming. </a:t>
            </a:r>
          </a:p>
          <a:p>
            <a:r>
              <a:rPr lang="en-GB" dirty="0"/>
              <a:t>The mean age was 53 years for the swimmers and 51 years for the controls. </a:t>
            </a:r>
          </a:p>
        </p:txBody>
      </p:sp>
    </p:spTree>
    <p:extLst>
      <p:ext uri="{BB962C8B-B14F-4D97-AF65-F5344CB8AC3E}">
        <p14:creationId xmlns:p14="http://schemas.microsoft.com/office/powerpoint/2010/main" val="2959495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a:t>
            </a:r>
          </a:p>
        </p:txBody>
      </p:sp>
      <p:sp>
        <p:nvSpPr>
          <p:cNvPr id="3" name="Content Placeholder 2"/>
          <p:cNvSpPr>
            <a:spLocks noGrp="1"/>
          </p:cNvSpPr>
          <p:nvPr>
            <p:ph idx="1"/>
          </p:nvPr>
        </p:nvSpPr>
        <p:spPr/>
        <p:txBody>
          <a:bodyPr/>
          <a:lstStyle/>
          <a:p>
            <a:r>
              <a:rPr lang="en-GB" dirty="0"/>
              <a:t>The swimmers practised winter swimming an average of 4 times a week. </a:t>
            </a:r>
          </a:p>
          <a:p>
            <a:r>
              <a:rPr lang="en-GB" dirty="0"/>
              <a:t>The controls did not practise winter swimming, but led a normal city life.</a:t>
            </a:r>
          </a:p>
          <a:p>
            <a:r>
              <a:rPr lang="en-GB" dirty="0"/>
              <a:t> 53 % of the swimmers and 52 % of the controls also participated in other outdoor activities, such as, walking, jogging, skiing and biking. </a:t>
            </a:r>
          </a:p>
          <a:p>
            <a:r>
              <a:rPr lang="en-GB" dirty="0"/>
              <a:t>Only 20 % in the control group had some disease diagnosed by a physician, whereas about 50 % of the swimmers suffered from some disease, such as, asthma, rheumatoid arthritis, fibromyalgia, arthrosis, hypothyroidism, Parkinson disease, or high blood pressure.</a:t>
            </a:r>
          </a:p>
        </p:txBody>
      </p:sp>
    </p:spTree>
    <p:extLst>
      <p:ext uri="{BB962C8B-B14F-4D97-AF65-F5344CB8AC3E}">
        <p14:creationId xmlns:p14="http://schemas.microsoft.com/office/powerpoint/2010/main" val="384799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POMS as a general scale. </a:t>
            </a:r>
          </a:p>
        </p:txBody>
      </p:sp>
      <p:pic>
        <p:nvPicPr>
          <p:cNvPr id="4" name="Content Placeholder 3"/>
          <p:cNvPicPr>
            <a:picLocks noGrp="1" noChangeAspect="1"/>
          </p:cNvPicPr>
          <p:nvPr>
            <p:ph idx="1"/>
          </p:nvPr>
        </p:nvPicPr>
        <p:blipFill>
          <a:blip r:embed="rId2"/>
          <a:stretch>
            <a:fillRect/>
          </a:stretch>
        </p:blipFill>
        <p:spPr>
          <a:xfrm>
            <a:off x="4167051" y="1581340"/>
            <a:ext cx="6424023" cy="3686175"/>
          </a:xfrm>
          <a:prstGeom prst="rect">
            <a:avLst/>
          </a:prstGeom>
        </p:spPr>
      </p:pic>
    </p:spTree>
    <p:extLst>
      <p:ext uri="{BB962C8B-B14F-4D97-AF65-F5344CB8AC3E}">
        <p14:creationId xmlns:p14="http://schemas.microsoft.com/office/powerpoint/2010/main" val="3614627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The study showed that adaptation to cold water was associated with a significant decrease in tension and fatigue and an improvement in mood and memory. </a:t>
            </a:r>
          </a:p>
          <a:p>
            <a:r>
              <a:rPr lang="en-GB" dirty="0"/>
              <a:t>The swimmers felt themselves more vigorous, energetic, active and brisk than the controls after the winter swimming period of four months. </a:t>
            </a:r>
          </a:p>
          <a:p>
            <a:r>
              <a:rPr lang="en-GB" dirty="0"/>
              <a:t>About 50% of the middle-aged winter swimmers practised swimming for health reasons and over 40% of them reported getting relief from pains. Aches and other troubles were felt to diminish, which may be partly due to mood improvement, since positive outlooks raise the pain threshold.</a:t>
            </a:r>
          </a:p>
          <a:p>
            <a:r>
              <a:rPr lang="en-GB" dirty="0"/>
              <a:t>Optimism / positivity?</a:t>
            </a:r>
          </a:p>
        </p:txBody>
      </p:sp>
    </p:spTree>
    <p:extLst>
      <p:ext uri="{BB962C8B-B14F-4D97-AF65-F5344CB8AC3E}">
        <p14:creationId xmlns:p14="http://schemas.microsoft.com/office/powerpoint/2010/main" val="3798712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Green exercise</a:t>
            </a:r>
          </a:p>
        </p:txBody>
      </p:sp>
      <p:sp>
        <p:nvSpPr>
          <p:cNvPr id="3" name="Content Placeholder 2"/>
          <p:cNvSpPr>
            <a:spLocks noGrp="1"/>
          </p:cNvSpPr>
          <p:nvPr>
            <p:ph idx="1"/>
          </p:nvPr>
        </p:nvSpPr>
        <p:spPr>
          <a:xfrm>
            <a:off x="3869268" y="864107"/>
            <a:ext cx="7315200" cy="5543223"/>
          </a:xfrm>
        </p:spPr>
        <p:txBody>
          <a:bodyPr>
            <a:normAutofit lnSpcReduction="10000"/>
          </a:bodyPr>
          <a:lstStyle/>
          <a:p>
            <a:r>
              <a:rPr lang="en-GB" b="1" dirty="0"/>
              <a:t>Green exercise in the UK countryside: Effects on health and psychological well-being, and implications for policy and planning (Pretty et al., 2006)</a:t>
            </a:r>
          </a:p>
          <a:p>
            <a:r>
              <a:rPr lang="en-GB" dirty="0"/>
              <a:t>This study measured the effects of 10 green exercise case studies (including walking, cycling, horse-riding, fishing, canal-boating and conservation activities) in four regions of the UK on 263 participants. </a:t>
            </a:r>
          </a:p>
          <a:p>
            <a:r>
              <a:rPr lang="en-GB" dirty="0"/>
              <a:t>Even though these participants were generally an active and healthy group, it was found that green exercise led to a significant improvement in self-esteem and total mood disturbance (with anger-hostility, confusion-bewilderment, depression-dejection and tension-anxiety all improving post-activity). </a:t>
            </a:r>
          </a:p>
          <a:p>
            <a:r>
              <a:rPr lang="en-GB" dirty="0"/>
              <a:t>Self-esteem and mood were found not to be affected by the type, intensity or duration of the green exercise, as the results were similar for all 10 case studies. </a:t>
            </a:r>
          </a:p>
          <a:p>
            <a:r>
              <a:rPr lang="en-GB" dirty="0"/>
              <a:t>Thus all these activities generated mental health benefits, indicating the potential for a wider health and well-being dividend from green exercise.</a:t>
            </a:r>
          </a:p>
        </p:txBody>
      </p:sp>
    </p:spTree>
    <p:extLst>
      <p:ext uri="{BB962C8B-B14F-4D97-AF65-F5344CB8AC3E}">
        <p14:creationId xmlns:p14="http://schemas.microsoft.com/office/powerpoint/2010/main" val="3753919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 England Evidence Briefing – on Teams / Moodle</a:t>
            </a:r>
          </a:p>
        </p:txBody>
      </p:sp>
      <p:sp>
        <p:nvSpPr>
          <p:cNvPr id="3" name="Content Placeholder 2"/>
          <p:cNvSpPr>
            <a:spLocks noGrp="1"/>
          </p:cNvSpPr>
          <p:nvPr>
            <p:ph idx="1"/>
          </p:nvPr>
        </p:nvSpPr>
        <p:spPr/>
        <p:txBody>
          <a:bodyPr/>
          <a:lstStyle/>
          <a:p>
            <a:r>
              <a:rPr lang="en-GB" dirty="0"/>
              <a:t>Links between natural environments and mental health</a:t>
            </a:r>
          </a:p>
          <a:p>
            <a:r>
              <a:rPr lang="en-GB" dirty="0"/>
              <a:t>Natural England (2016)</a:t>
            </a:r>
          </a:p>
          <a:p>
            <a:endParaRPr lang="en-GB" dirty="0"/>
          </a:p>
          <a:p>
            <a:pPr marL="0" indent="0">
              <a:buNone/>
            </a:pPr>
            <a:r>
              <a:rPr lang="en-GB" b="1" dirty="0"/>
              <a:t>Questions:</a:t>
            </a:r>
          </a:p>
          <a:p>
            <a:r>
              <a:rPr lang="en-GB" dirty="0"/>
              <a:t>What are the most important things that the report highlights regarding the natural environment and mental health?</a:t>
            </a:r>
          </a:p>
          <a:p>
            <a:r>
              <a:rPr lang="en-GB" dirty="0"/>
              <a:t>What evidence is there to suggest activity / time spent in a natural environment is beneficial (p.2)</a:t>
            </a:r>
          </a:p>
          <a:p>
            <a:r>
              <a:rPr lang="en-GB" dirty="0"/>
              <a:t>Does the type of environment matter? (p.3)</a:t>
            </a:r>
          </a:p>
          <a:p>
            <a:r>
              <a:rPr lang="en-GB" dirty="0"/>
              <a:t>Does the mental health benefit vary among groups? (p.3)</a:t>
            </a:r>
          </a:p>
          <a:p>
            <a:r>
              <a:rPr lang="en-GB" dirty="0"/>
              <a:t>According to the report, what are the outcomes of mental health interventions in the outdoors (p.3/4)</a:t>
            </a:r>
          </a:p>
        </p:txBody>
      </p:sp>
    </p:spTree>
    <p:extLst>
      <p:ext uri="{BB962C8B-B14F-4D97-AF65-F5344CB8AC3E}">
        <p14:creationId xmlns:p14="http://schemas.microsoft.com/office/powerpoint/2010/main" val="3201225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healthier campus – planning! </a:t>
            </a:r>
          </a:p>
        </p:txBody>
      </p:sp>
      <p:sp>
        <p:nvSpPr>
          <p:cNvPr id="3" name="Content Placeholder 2"/>
          <p:cNvSpPr>
            <a:spLocks noGrp="1"/>
          </p:cNvSpPr>
          <p:nvPr>
            <p:ph idx="1"/>
          </p:nvPr>
        </p:nvSpPr>
        <p:spPr/>
        <p:txBody>
          <a:bodyPr>
            <a:normAutofit lnSpcReduction="10000"/>
          </a:bodyPr>
          <a:lstStyle/>
          <a:p>
            <a:pPr marL="0" indent="0">
              <a:buNone/>
            </a:pPr>
            <a:r>
              <a:rPr lang="en-GB" dirty="0"/>
              <a:t>Choose one of the following areas to investigate:</a:t>
            </a:r>
          </a:p>
          <a:p>
            <a:pPr lvl="1"/>
            <a:r>
              <a:rPr lang="en-GB" dirty="0"/>
              <a:t>Encouraging students at UWTSD to be more physically active</a:t>
            </a:r>
          </a:p>
          <a:p>
            <a:pPr lvl="1"/>
            <a:r>
              <a:rPr lang="en-GB" dirty="0"/>
              <a:t>Active travel – cycling / walking rather than car use</a:t>
            </a:r>
          </a:p>
          <a:p>
            <a:pPr lvl="1"/>
            <a:r>
              <a:rPr lang="en-GB" dirty="0"/>
              <a:t>Green exercise</a:t>
            </a:r>
          </a:p>
          <a:p>
            <a:pPr lvl="1"/>
            <a:r>
              <a:rPr lang="en-GB" dirty="0"/>
              <a:t>More active staff – workplace PA interventions</a:t>
            </a:r>
          </a:p>
          <a:p>
            <a:pPr lvl="1"/>
            <a:r>
              <a:rPr lang="en-GB" dirty="0"/>
              <a:t>Encouraging healthy eating on campus (this could relate to halls of residence as well as on site food options)</a:t>
            </a:r>
          </a:p>
          <a:p>
            <a:pPr marL="0" indent="0">
              <a:buNone/>
            </a:pPr>
            <a:r>
              <a:rPr lang="en-GB" dirty="0"/>
              <a:t>Task: </a:t>
            </a:r>
          </a:p>
          <a:p>
            <a:r>
              <a:rPr lang="en-GB" dirty="0"/>
              <a:t>What are the current issues?</a:t>
            </a:r>
          </a:p>
          <a:p>
            <a:r>
              <a:rPr lang="en-GB" dirty="0"/>
              <a:t>What would you suggest be introduced / changed / implemented as an intervention or strategy?</a:t>
            </a:r>
          </a:p>
          <a:p>
            <a:r>
              <a:rPr lang="en-GB" dirty="0"/>
              <a:t>Why have you selected this option – personalise for the group selected (e.g. staff / students)?</a:t>
            </a:r>
          </a:p>
          <a:p>
            <a:r>
              <a:rPr lang="en-GB" dirty="0"/>
              <a:t>How would you assess / measure if your idea had been successful?</a:t>
            </a:r>
          </a:p>
          <a:p>
            <a:pPr lvl="1"/>
            <a:r>
              <a:rPr lang="en-GB" dirty="0"/>
              <a:t>Think about baseline measures and then post intervention. </a:t>
            </a:r>
          </a:p>
          <a:p>
            <a:endParaRPr lang="en-GB" dirty="0"/>
          </a:p>
        </p:txBody>
      </p:sp>
    </p:spTree>
    <p:extLst>
      <p:ext uri="{BB962C8B-B14F-4D97-AF65-F5344CB8AC3E}">
        <p14:creationId xmlns:p14="http://schemas.microsoft.com/office/powerpoint/2010/main" val="90445672"/>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94</TotalTime>
  <Words>983</Words>
  <Application>Microsoft Macintosh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Corbel</vt:lpstr>
      <vt:lpstr>Wingdings 2</vt:lpstr>
      <vt:lpstr>Frame</vt:lpstr>
      <vt:lpstr>Wild Swimming / Green Exercise / Campus Interventions</vt:lpstr>
      <vt:lpstr>Documentary – Wild Swimming</vt:lpstr>
      <vt:lpstr>Documentary – Wild Swimming</vt:lpstr>
      <vt:lpstr>Reading:</vt:lpstr>
      <vt:lpstr>Results:</vt:lpstr>
      <vt:lpstr>Results:</vt:lpstr>
      <vt:lpstr>Use of POMS as a general scale. </vt:lpstr>
      <vt:lpstr>Discussion:</vt:lpstr>
      <vt:lpstr>Green exercise</vt:lpstr>
      <vt:lpstr>Natural England Evidence Briefing – on Teams / Moodle</vt:lpstr>
      <vt:lpstr>A healthier campus – planning!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Wild Swimming / Green Exercise</dc:title>
  <dc:creator>Administrator</dc:creator>
  <cp:lastModifiedBy>Alison Connaughton</cp:lastModifiedBy>
  <cp:revision>9</cp:revision>
  <dcterms:created xsi:type="dcterms:W3CDTF">2022-03-30T18:56:23Z</dcterms:created>
  <dcterms:modified xsi:type="dcterms:W3CDTF">2025-01-22T18:35:01Z</dcterms:modified>
</cp:coreProperties>
</file>