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notesMasterIdLst>
    <p:notesMasterId r:id="rId14"/>
  </p:notesMasterIdLst>
  <p:handoutMasterIdLst>
    <p:handoutMasterId r:id="rId15"/>
  </p:handoutMasterIdLst>
  <p:sldIdLst>
    <p:sldId id="265" r:id="rId2"/>
    <p:sldId id="266" r:id="rId3"/>
    <p:sldId id="267" r:id="rId4"/>
    <p:sldId id="271" r:id="rId5"/>
    <p:sldId id="279" r:id="rId6"/>
    <p:sldId id="268" r:id="rId7"/>
    <p:sldId id="282" r:id="rId8"/>
    <p:sldId id="281" r:id="rId9"/>
    <p:sldId id="280" r:id="rId10"/>
    <p:sldId id="289" r:id="rId11"/>
    <p:sldId id="290" r:id="rId12"/>
    <p:sldId id="291" r:id="rId13"/>
  </p:sldIdLst>
  <p:sldSz cx="12188825" cy="6858000"/>
  <p:notesSz cx="6858000" cy="9144000"/>
  <p:custDataLst>
    <p:tags r:id="rId16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904" autoAdjust="0"/>
  </p:normalViewPr>
  <p:slideViewPr>
    <p:cSldViewPr showGuides="1">
      <p:cViewPr varScale="1">
        <p:scale>
          <a:sx n="81" d="100"/>
          <a:sy n="81" d="100"/>
        </p:scale>
        <p:origin x="330" y="78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7/10/2020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7/10/2020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199CD-3E1B-4AE6-990F-76F925F5EA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01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199CD-3E1B-4AE6-990F-76F925F5EA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797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654" y="1447801"/>
            <a:ext cx="8823360" cy="3329581"/>
          </a:xfrm>
        </p:spPr>
        <p:txBody>
          <a:bodyPr anchor="b"/>
          <a:lstStyle>
            <a:lvl1pPr>
              <a:defRPr sz="71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654" y="4777380"/>
            <a:ext cx="8823360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7/10/2020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8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248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6" y="2861734"/>
            <a:ext cx="8823359" cy="1915647"/>
          </a:xfrm>
        </p:spPr>
        <p:txBody>
          <a:bodyPr anchor="b"/>
          <a:lstStyle>
            <a:lvl1pPr algn="l">
              <a:defRPr sz="39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654" y="4777381"/>
            <a:ext cx="8823360" cy="860400"/>
          </a:xfrm>
        </p:spPr>
        <p:txBody>
          <a:bodyPr anchor="t"/>
          <a:lstStyle>
            <a:lvl1pPr marL="0" indent="0" algn="l">
              <a:buNone/>
              <a:defRPr sz="1999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80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025" y="2060576"/>
            <a:ext cx="4395194" cy="4195763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3021" y="2056093"/>
            <a:ext cx="4395196" cy="4200245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38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026" y="1905000"/>
            <a:ext cx="4395193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025" y="2514600"/>
            <a:ext cx="4395194" cy="3741738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3023" y="1905000"/>
            <a:ext cx="4395194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3023" y="2514600"/>
            <a:ext cx="4395194" cy="3741738"/>
          </a:xfrm>
        </p:spPr>
        <p:txBody>
          <a:bodyPr>
            <a:normAutofit/>
          </a:bodyPr>
          <a:lstStyle>
            <a:lvl1pPr>
              <a:defRPr sz="1799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16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73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10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2" y="1447800"/>
            <a:ext cx="3400178" cy="1447800"/>
          </a:xfrm>
        </p:spPr>
        <p:txBody>
          <a:bodyPr anchor="b"/>
          <a:lstStyle>
            <a:lvl1pPr algn="l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3370" y="1447800"/>
            <a:ext cx="5194644" cy="4572000"/>
          </a:xfrm>
        </p:spPr>
        <p:txBody>
          <a:bodyPr anchor="ctr">
            <a:normAutofit/>
          </a:bodyPr>
          <a:lstStyle>
            <a:lvl1pPr>
              <a:defRPr sz="1999"/>
            </a:lvl1pPr>
            <a:lvl2pPr>
              <a:defRPr sz="1799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3" y="3129281"/>
            <a:ext cx="3400177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62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606" y="1854192"/>
            <a:ext cx="5091580" cy="1574808"/>
          </a:xfrm>
        </p:spPr>
        <p:txBody>
          <a:bodyPr anchor="b">
            <a:normAutofit/>
          </a:bodyPr>
          <a:lstStyle>
            <a:lvl1pPr algn="l">
              <a:defRPr sz="35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7736" y="1143000"/>
            <a:ext cx="3199567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4" y="3657600"/>
            <a:ext cx="5083655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91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6" y="4800587"/>
            <a:ext cx="8823359" cy="566738"/>
          </a:xfrm>
        </p:spPr>
        <p:txBody>
          <a:bodyPr anchor="b">
            <a:normAutofit/>
          </a:bodyPr>
          <a:lstStyle>
            <a:lvl1pPr algn="l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654" y="685800"/>
            <a:ext cx="8823360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5" y="5367325"/>
            <a:ext cx="882335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639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4" y="1447800"/>
            <a:ext cx="8823361" cy="1981200"/>
          </a:xfrm>
        </p:spPr>
        <p:txBody>
          <a:bodyPr/>
          <a:lstStyle>
            <a:lvl1pPr>
              <a:defRPr sz="47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4" y="3657600"/>
            <a:ext cx="8823361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799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5436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391" y="1447800"/>
            <a:ext cx="7997232" cy="2323374"/>
          </a:xfrm>
        </p:spPr>
        <p:txBody>
          <a:bodyPr/>
          <a:lstStyle>
            <a:lvl1pPr>
              <a:defRPr sz="47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29898" y="3771174"/>
            <a:ext cx="7277753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654" y="4350657"/>
            <a:ext cx="8823361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799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061" y="971253"/>
            <a:ext cx="801703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196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28060" y="2613787"/>
            <a:ext cx="801703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196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6445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653" y="3124201"/>
            <a:ext cx="8823362" cy="1653180"/>
          </a:xfrm>
        </p:spPr>
        <p:txBody>
          <a:bodyPr anchor="b"/>
          <a:lstStyle>
            <a:lvl1pPr algn="l">
              <a:defRPr sz="39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654" y="4777381"/>
            <a:ext cx="8823361" cy="860400"/>
          </a:xfrm>
        </p:spPr>
        <p:txBody>
          <a:bodyPr anchor="t"/>
          <a:lstStyle>
            <a:lvl1pPr marL="0" indent="0" algn="l">
              <a:buNone/>
              <a:defRPr sz="1999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133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782" y="1981200"/>
            <a:ext cx="2946099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293" y="2667000"/>
            <a:ext cx="292658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2648" y="1981200"/>
            <a:ext cx="2935476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2097" y="2667000"/>
            <a:ext cx="2946027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2845" y="1981200"/>
            <a:ext cx="2931349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2845" y="2667000"/>
            <a:ext cx="2931349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517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0414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58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293" y="4250949"/>
            <a:ext cx="2939284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293" y="2209800"/>
            <a:ext cx="293928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293" y="4827212"/>
            <a:ext cx="2939284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8363" y="4250949"/>
            <a:ext cx="2929762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8362" y="2209800"/>
            <a:ext cx="292976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7009" y="4827211"/>
            <a:ext cx="293364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2845" y="4250949"/>
            <a:ext cx="2931349" cy="576262"/>
          </a:xfrm>
        </p:spPr>
        <p:txBody>
          <a:bodyPr anchor="b">
            <a:noAutofit/>
          </a:bodyPr>
          <a:lstStyle>
            <a:lvl1pPr marL="0" indent="0">
              <a:buNone/>
              <a:defRPr sz="2399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2844" y="2209800"/>
            <a:ext cx="2931349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2720" y="4827209"/>
            <a:ext cx="293523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517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0414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12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38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2050" y="430214"/>
            <a:ext cx="1752145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294" y="887414"/>
            <a:ext cx="7421216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07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6"/>
            <a:ext cx="4035961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8"/>
            <a:ext cx="1522016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6770" y="1676400"/>
            <a:ext cx="2818666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30" y="1"/>
            <a:ext cx="1602969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3637" y="6096000"/>
            <a:ext cx="993475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5094" y="0"/>
            <a:ext cx="685621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5943" y="452718"/>
            <a:ext cx="9402274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025" y="2052919"/>
            <a:ext cx="894421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2866" y="1790741"/>
            <a:ext cx="990599" cy="30472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 smtClean="0"/>
              <a:pPr/>
              <a:t>7/10/2020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48740" y="3225337"/>
            <a:ext cx="3859795" cy="30472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49844" y="295730"/>
            <a:ext cx="837981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799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4086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063" rtl="0" eaLnBrk="1" latinLnBrk="0" hangingPunct="1">
        <a:spcBef>
          <a:spcPct val="0"/>
        </a:spcBef>
        <a:buNone/>
        <a:defRPr sz="4199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797" indent="-342797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99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727" indent="-285664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799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2657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599720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6783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5248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0908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7971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5034" indent="-228531" algn="l" defTabSz="457063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9.jp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Does Innovation and Creativity Provide  A business Advantage?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2CA96F-DBC4-4A71-AEFE-9D3FBB4B3A57}"/>
              </a:ext>
            </a:extLst>
          </p:cNvPr>
          <p:cNvSpPr txBox="1"/>
          <p:nvPr/>
        </p:nvSpPr>
        <p:spPr>
          <a:xfrm>
            <a:off x="1197868" y="5229200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Number: 1709289</a:t>
            </a:r>
          </a:p>
        </p:txBody>
      </p:sp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04955-EED0-457E-9B57-612680B22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501FB-C74D-4F29-9BD8-B0019FF04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Hello my name is Abdul Momin, today I am presenting a presentation on how innovation and creativity can give business an advantage.</a:t>
            </a:r>
          </a:p>
          <a:p>
            <a:pPr marL="0" indent="0">
              <a:buNone/>
            </a:pPr>
            <a:r>
              <a:rPr lang="en-GB" dirty="0"/>
              <a:t>In this presentation I will be talking about the reflection and how innovation and creativity can provide an advantage to a business.</a:t>
            </a:r>
          </a:p>
          <a:p>
            <a:pPr marL="0" indent="0">
              <a:buNone/>
            </a:pPr>
            <a:r>
              <a:rPr lang="en-GB" dirty="0"/>
              <a:t>Reflection in the simplest form is the practice of thinking or reviewing what you do.</a:t>
            </a:r>
          </a:p>
          <a:p>
            <a:pPr marL="0" indent="0">
              <a:buNone/>
            </a:pPr>
            <a:r>
              <a:rPr lang="en-GB" dirty="0"/>
              <a:t>From research collected I will provide examples on how it can give an advantage to the business.</a:t>
            </a:r>
          </a:p>
          <a:p>
            <a:pPr marL="0" indent="0">
              <a:buNone/>
            </a:pPr>
            <a:r>
              <a:rPr lang="en-GB" dirty="0"/>
              <a:t>I will be using a model diagram reflection explaining on how it gives business advantage.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Introduction">
            <a:hlinkClick r:id="" action="ppaction://media"/>
            <a:extLst>
              <a:ext uri="{FF2B5EF4-FFF2-40B4-BE49-F238E27FC236}">
                <a16:creationId xmlns:a16="http://schemas.microsoft.com/office/drawing/2014/main" id="{75AEB1E8-6D58-4EF5-AAC1-2292AF6248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86900" y="388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349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1947121-3D3D-4C72-9FE5-5BED8C00C9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285" y="477662"/>
            <a:ext cx="4013242" cy="2496532"/>
          </a:xfrm>
          <a:prstGeom prst="rect">
            <a:avLst/>
          </a:prstGeom>
        </p:spPr>
      </p:pic>
      <p:sp>
        <p:nvSpPr>
          <p:cNvPr id="12" name="TextBox 6">
            <a:extLst>
              <a:ext uri="{FF2B5EF4-FFF2-40B4-BE49-F238E27FC236}">
                <a16:creationId xmlns:a16="http://schemas.microsoft.com/office/drawing/2014/main" id="{AF6760CF-291D-4BB7-B354-56151C04AEDB}"/>
              </a:ext>
            </a:extLst>
          </p:cNvPr>
          <p:cNvSpPr txBox="1"/>
          <p:nvPr/>
        </p:nvSpPr>
        <p:spPr>
          <a:xfrm>
            <a:off x="822824" y="2949762"/>
            <a:ext cx="2717563" cy="369332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rgbClr val="1E44BC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Gibbs Model of Reflection </a:t>
            </a:r>
          </a:p>
        </p:txBody>
      </p:sp>
      <p:sp>
        <p:nvSpPr>
          <p:cNvPr id="13" name="TextBox 9">
            <a:extLst>
              <a:ext uri="{FF2B5EF4-FFF2-40B4-BE49-F238E27FC236}">
                <a16:creationId xmlns:a16="http://schemas.microsoft.com/office/drawing/2014/main" id="{5CF7DEDE-5537-4435-9117-7F46DBFBFD30}"/>
              </a:ext>
            </a:extLst>
          </p:cNvPr>
          <p:cNvSpPr txBox="1"/>
          <p:nvPr/>
        </p:nvSpPr>
        <p:spPr>
          <a:xfrm>
            <a:off x="7553071" y="2544813"/>
            <a:ext cx="3427530" cy="369332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rgbClr val="1E44BC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Boud’s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Triangle Representation</a:t>
            </a:r>
          </a:p>
        </p:txBody>
      </p:sp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3BDA9E37-5BF6-42F0-A8F0-B5A58B3861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4007" y="3407307"/>
            <a:ext cx="4341533" cy="2495632"/>
          </a:xfrm>
          <a:prstGeom prst="rect">
            <a:avLst/>
          </a:prstGeom>
        </p:spPr>
      </p:pic>
      <p:sp>
        <p:nvSpPr>
          <p:cNvPr id="15" name="TextBox 12">
            <a:extLst>
              <a:ext uri="{FF2B5EF4-FFF2-40B4-BE49-F238E27FC236}">
                <a16:creationId xmlns:a16="http://schemas.microsoft.com/office/drawing/2014/main" id="{5AFA8DBD-1CFB-48B2-A795-0DC56F909C07}"/>
              </a:ext>
            </a:extLst>
          </p:cNvPr>
          <p:cNvSpPr txBox="1"/>
          <p:nvPr/>
        </p:nvSpPr>
        <p:spPr>
          <a:xfrm>
            <a:off x="8031009" y="6011006"/>
            <a:ext cx="3427530" cy="369332"/>
          </a:xfrm>
          <a:prstGeom prst="rect">
            <a:avLst/>
          </a:prstGeom>
          <a:solidFill>
            <a:sysClr val="window" lastClr="FFFFFF"/>
          </a:solidFill>
          <a:ln w="12700" cap="flat" cmpd="sng" algn="ctr">
            <a:solidFill>
              <a:srgbClr val="1E44BC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Atkins &amp; Murphy’s Cyclical Model </a:t>
            </a:r>
          </a:p>
        </p:txBody>
      </p:sp>
      <p:pic>
        <p:nvPicPr>
          <p:cNvPr id="16" name="Picture 1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F09E52F-EE05-4448-BC96-94BC3073596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5611"/>
          <a:stretch/>
        </p:blipFill>
        <p:spPr>
          <a:xfrm>
            <a:off x="273285" y="3698005"/>
            <a:ext cx="3880882" cy="2313001"/>
          </a:xfrm>
          <a:prstGeom prst="rect">
            <a:avLst/>
          </a:prstGeom>
          <a:ln w="57150">
            <a:solidFill>
              <a:srgbClr val="1E44BC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5765616-2842-4B26-8DAB-859FFED29D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78588" y="-62831"/>
            <a:ext cx="3017782" cy="249957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64B167-22E6-448D-8370-A0B9E5889C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86900" y="3158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418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0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5960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015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770" y="1676400"/>
            <a:ext cx="2818665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28" y="0"/>
            <a:ext cx="1602970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3636" y="6096000"/>
            <a:ext cx="993476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277BE-AE2F-4622-BB5B-A15E3BB61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743" y="1447800"/>
            <a:ext cx="522096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defTabSz="4572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6700" b="0" i="0" u="none" strike="noStrike" kern="1200" cap="none" spc="0" normalizeH="0" baseline="0" noProof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 is Innovation? </a:t>
            </a:r>
          </a:p>
        </p:txBody>
      </p:sp>
      <p:sp>
        <p:nvSpPr>
          <p:cNvPr id="25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4614" y="-1"/>
            <a:ext cx="559327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0796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Graphic 8" descr="Boardroom">
            <a:extLst>
              <a:ext uri="{FF2B5EF4-FFF2-40B4-BE49-F238E27FC236}">
                <a16:creationId xmlns:a16="http://schemas.microsoft.com/office/drawing/2014/main" id="{7D8888AE-2E05-483F-8D59-8EC4EB2449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98565" y="1960964"/>
            <a:ext cx="2936071" cy="2936071"/>
          </a:xfrm>
          <a:prstGeom prst="rect">
            <a:avLst/>
          </a:prstGeom>
          <a:effectLst/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B210B72-629E-41CE-BA56-3777853AA7B2}"/>
              </a:ext>
            </a:extLst>
          </p:cNvPr>
          <p:cNvSpPr>
            <a:spLocks noGrp="1"/>
          </p:cNvSpPr>
          <p:nvPr/>
        </p:nvSpPr>
        <p:spPr>
          <a:xfrm>
            <a:off x="1454030" y="1069485"/>
            <a:ext cx="1572736" cy="35511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Week 1</a:t>
            </a:r>
          </a:p>
        </p:txBody>
      </p:sp>
      <p:pic>
        <p:nvPicPr>
          <p:cNvPr id="2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8C9ECB-55D9-4F72-B524-FA35132EFF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73104" y="3373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967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989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5960" cy="418831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015" cy="2365453"/>
          </a:xfrm>
          <a:prstGeom prst="rect">
            <a:avLst/>
          </a:prstGeom>
        </p:spPr>
      </p:pic>
      <p:sp>
        <p:nvSpPr>
          <p:cNvPr id="38" name="Oval 37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770" y="1676400"/>
            <a:ext cx="2818665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28" y="0"/>
            <a:ext cx="1602970" cy="114140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3636" y="6096000"/>
            <a:ext cx="993476" cy="762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277BE-AE2F-4622-BB5B-A15E3BB61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743" y="1447800"/>
            <a:ext cx="522096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defTabSz="45720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67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 is Creativity?</a:t>
            </a:r>
          </a:p>
        </p:txBody>
      </p:sp>
      <p:sp>
        <p:nvSpPr>
          <p:cNvPr id="48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4614" y="-1"/>
            <a:ext cx="559327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0" name="Freeform: Shape 49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0796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B210B72-629E-41CE-BA56-3777853AA7B2}"/>
              </a:ext>
            </a:extLst>
          </p:cNvPr>
          <p:cNvSpPr>
            <a:spLocks noGrp="1"/>
          </p:cNvSpPr>
          <p:nvPr/>
        </p:nvSpPr>
        <p:spPr>
          <a:xfrm>
            <a:off x="1454030" y="1069485"/>
            <a:ext cx="1572736" cy="35511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Week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BF9A54-89AD-49C2-926E-808D1C5914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23503" y="2792746"/>
            <a:ext cx="1833789" cy="1833789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BA9A94-B174-44CD-882F-A28E7E841D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28284" y="3693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7105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84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5960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015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770" y="1676400"/>
            <a:ext cx="2818665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28" y="0"/>
            <a:ext cx="1602970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3636" y="6096000"/>
            <a:ext cx="993476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1FF10-07D6-437D-A1DA-BF1CDCA5B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743" y="1447800"/>
            <a:ext cx="522096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 sz="7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Models of Innovation</a:t>
            </a:r>
          </a:p>
        </p:txBody>
      </p:sp>
      <p:sp>
        <p:nvSpPr>
          <p:cNvPr id="23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4614" y="-1"/>
            <a:ext cx="559327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0796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CC3E6C-E105-4934-8006-29DBF977A7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44674" y="2546505"/>
            <a:ext cx="1983451" cy="1983451"/>
          </a:xfrm>
          <a:prstGeom prst="rect">
            <a:avLst/>
          </a:prstGeom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49EA60D-F466-44E7-B0B9-320C791C4257}"/>
              </a:ext>
            </a:extLst>
          </p:cNvPr>
          <p:cNvSpPr>
            <a:spLocks noGrp="1"/>
          </p:cNvSpPr>
          <p:nvPr/>
        </p:nvSpPr>
        <p:spPr>
          <a:xfrm>
            <a:off x="1454030" y="1069485"/>
            <a:ext cx="1572736" cy="35511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Week 3</a:t>
            </a:r>
          </a:p>
        </p:txBody>
      </p:sp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D9777A-F762-4B7C-9191-6857ED507E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73104" y="2659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5097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93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5960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015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770" y="1676400"/>
            <a:ext cx="2818665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28" y="0"/>
            <a:ext cx="1602970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3636" y="6096000"/>
            <a:ext cx="993476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1FF10-07D6-437D-A1DA-BF1CDCA5B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743" y="1447800"/>
            <a:ext cx="5472141" cy="349336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457200"/>
            <a:r>
              <a:rPr lang="en-US" sz="7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Innovative Organization</a:t>
            </a:r>
          </a:p>
        </p:txBody>
      </p:sp>
      <p:sp>
        <p:nvSpPr>
          <p:cNvPr id="23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4614" y="-1"/>
            <a:ext cx="559327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0796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49EA60D-F466-44E7-B0B9-320C791C4257}"/>
              </a:ext>
            </a:extLst>
          </p:cNvPr>
          <p:cNvSpPr>
            <a:spLocks noGrp="1"/>
          </p:cNvSpPr>
          <p:nvPr/>
        </p:nvSpPr>
        <p:spPr>
          <a:xfrm>
            <a:off x="1454030" y="1069485"/>
            <a:ext cx="1572736" cy="35511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Week </a:t>
            </a:r>
            <a:r>
              <a:rPr lang="en-GB" sz="2400" b="1" dirty="0">
                <a:solidFill>
                  <a:schemeClr val="tx1"/>
                </a:solidFill>
                <a:latin typeface="Calibri"/>
              </a:rPr>
              <a:t>4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9DF580-98AA-4A99-9FC2-8A47BABBCC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31414" y="2669685"/>
            <a:ext cx="1817967" cy="1855068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790DE0-4A28-495C-9E41-83AB3B29A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42352" y="2659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6755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9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5960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015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770" y="1676400"/>
            <a:ext cx="2818665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28" y="0"/>
            <a:ext cx="1602970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3636" y="6096000"/>
            <a:ext cx="993476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1FF10-07D6-437D-A1DA-BF1CDCA5B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743" y="1447800"/>
            <a:ext cx="5220965" cy="33295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457200"/>
            <a:r>
              <a:rPr lang="en-US" sz="7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Where do Ideas come from?</a:t>
            </a:r>
          </a:p>
        </p:txBody>
      </p:sp>
      <p:sp>
        <p:nvSpPr>
          <p:cNvPr id="23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4614" y="-1"/>
            <a:ext cx="559327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0796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49EA60D-F466-44E7-B0B9-320C791C4257}"/>
              </a:ext>
            </a:extLst>
          </p:cNvPr>
          <p:cNvSpPr>
            <a:spLocks noGrp="1"/>
          </p:cNvSpPr>
          <p:nvPr/>
        </p:nvSpPr>
        <p:spPr>
          <a:xfrm>
            <a:off x="1454030" y="1069485"/>
            <a:ext cx="1572736" cy="35511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Week </a:t>
            </a:r>
            <a:r>
              <a:rPr lang="en-GB" sz="2400" b="1" dirty="0">
                <a:solidFill>
                  <a:schemeClr val="tx1"/>
                </a:solidFill>
                <a:latin typeface="Calibri"/>
              </a:rPr>
              <a:t>5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5A4D9A-EB9E-426F-8107-8AE1E45A6A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5920" y="2822016"/>
            <a:ext cx="2148955" cy="2148955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4E7AE8-8CE0-4BC8-BB17-D28712C058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40682" y="3693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748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8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5960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015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770" y="1676400"/>
            <a:ext cx="2818665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7328" y="0"/>
            <a:ext cx="1602970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3636" y="6096000"/>
            <a:ext cx="993476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1FF10-07D6-437D-A1DA-BF1CDCA5B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743" y="1447800"/>
            <a:ext cx="5760173" cy="38100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457200"/>
            <a:r>
              <a:rPr lang="en-US" sz="7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Leadership and Management </a:t>
            </a:r>
          </a:p>
        </p:txBody>
      </p:sp>
      <p:sp>
        <p:nvSpPr>
          <p:cNvPr id="23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4614" y="-1"/>
            <a:ext cx="559327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0796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5093" y="0"/>
            <a:ext cx="6856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49EA60D-F466-44E7-B0B9-320C791C4257}"/>
              </a:ext>
            </a:extLst>
          </p:cNvPr>
          <p:cNvSpPr>
            <a:spLocks noGrp="1"/>
          </p:cNvSpPr>
          <p:nvPr/>
        </p:nvSpPr>
        <p:spPr>
          <a:xfrm>
            <a:off x="1454030" y="1069485"/>
            <a:ext cx="1572736" cy="35511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Week </a:t>
            </a:r>
            <a:r>
              <a:rPr lang="en-GB" sz="2400" b="1" dirty="0">
                <a:solidFill>
                  <a:schemeClr val="tx1"/>
                </a:solidFill>
                <a:latin typeface="Calibri"/>
              </a:rPr>
              <a:t>6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4619DD-72E7-4DA6-B6A2-5D7CE2ECB74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0693" y="2594731"/>
            <a:ext cx="2158265" cy="2169111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85074B-A0F5-4DAC-BDA6-4748577B19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73104" y="2667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5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890E7-3A45-4DD7-81FE-DDA2E6917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BEC73-C788-44F9-AC39-D4033DAD8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88" y="1340768"/>
            <a:ext cx="11065093" cy="50645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this presentation we have discussed and implied about ‘Does innovation and creativity provide a business advantage.’ I discussed my time during each week and what I have learnt. In conclusion, Yes I agree that innovation and creativity does provide a business advantage, I feel like it brings more information into the product and helpful ways to find out the effectiveness of it. 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F40EC1-90C6-46AE-AED8-94817CB114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90749" y="14791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53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ED276-573F-459F-A2EB-9D57F184E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AC815-8E87-47BB-AE38-4030314CF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749" y="1268761"/>
            <a:ext cx="11593288" cy="4979640"/>
          </a:xfrm>
        </p:spPr>
        <p:txBody>
          <a:bodyPr>
            <a:normAutofit lnSpcReduction="10000"/>
          </a:bodyPr>
          <a:lstStyle/>
          <a:p>
            <a:r>
              <a:rPr lang="en-GB" sz="13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Wiesner, R. and Millett, B., 2016. Management And Organisational Behaviour. 11th ed. Milton: John Wiley &amp; Sons, p.160. </a:t>
            </a:r>
          </a:p>
          <a:p>
            <a:r>
              <a:rPr lang="en-GB" sz="13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Harvard Business Review. 2020. The 4 Types Of Innovation And The Problems They Solve. [online] Available at: &lt;https://hbr.org/2017/06/the-4-types-of-innovation-and-the-problems-they-solve&gt; [Accessed 5 July 2020].</a:t>
            </a:r>
          </a:p>
          <a:p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Harvard Business Review. 2020. 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4 Types Of Innovation And The Problems They Solve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&lt;https://hbr.org/2017/06/the-4-types-of-innovation-and-the-problems-they-solve&gt; [Accessed 5 July 2020].</a:t>
            </a:r>
            <a:endParaRPr lang="en-GB" sz="13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Insider. 2020. 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First </a:t>
            </a:r>
            <a:r>
              <a:rPr lang="en-GB" sz="13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Iphone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Was Announced 13 Years Ago Today — Here's How Steve Jobs Introduced It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&lt;https://www.insider.com/watch-steve-jobs-first-iphone-10-years-ago-legendary-keynote-macworld-sale-2017-6&gt; [Accessed 9 July 2020].</a:t>
            </a:r>
            <a:endParaRPr lang="en-GB" sz="13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Official Samsung Galaxy Site. 2020. 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OLED?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&lt;https://www.samsung.com/global/galaxy/what-is/oled/&gt; [Accessed 9 July 2020].</a:t>
            </a:r>
          </a:p>
          <a:p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Pocket-lint. 2020. 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Motorola </a:t>
            </a:r>
            <a:r>
              <a:rPr lang="en-GB" sz="13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Razr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Review: The Flip Phone Is Back For 2020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&lt;https://www.pocket-lint.com/phones/reviews/motorola/150059-motorola-razr-review-flip-phone-2019&gt; [Accessed 9 July 2020].</a:t>
            </a:r>
          </a:p>
          <a:p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Johnbessant.org. 2020. [online] Available at: &lt;http://johnbessant.org/wp-content/uploads/2018/04/final-tidd-bessant-Innovation-Management-Challenges-v3.pdf&gt; [Accessed 9 July 2020]. </a:t>
            </a:r>
          </a:p>
          <a:p>
            <a:r>
              <a:rPr lang="en-GB" sz="13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Techcrunch.com. 2020. </a:t>
            </a:r>
            <a:r>
              <a:rPr lang="en-GB" sz="1300" i="1" dirty="0" err="1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Techcrunch</a:t>
            </a:r>
            <a:r>
              <a:rPr lang="en-GB" sz="1300" i="1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Is Now A Part Of Verizon Media</a:t>
            </a:r>
            <a:r>
              <a:rPr lang="en-GB" sz="13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. [online] Available at: &lt;https://techcrunch.com/2019/07/17/att-signs-2-billion-cloud-deal-with-microsoft/&gt; [Accessed 29 June 2020]. </a:t>
            </a:r>
          </a:p>
          <a:p>
            <a:pPr>
              <a:lnSpc>
                <a:spcPct val="120000"/>
              </a:lnSpc>
              <a:spcAft>
                <a:spcPts val="700"/>
              </a:spcAft>
            </a:pPr>
            <a:r>
              <a:rPr lang="en-GB" sz="13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Investopedia. 2020. </a:t>
            </a:r>
            <a:r>
              <a:rPr lang="en-GB" sz="1300" i="1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Why Did Microsoft Face Antitrust Charges In 1998?</a:t>
            </a:r>
            <a:r>
              <a:rPr lang="en-GB" sz="13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. [online] Available at: &lt;https://www.investopedia.com/ask/answers/08/microsoft-antitrust.asp&gt; [Accessed 30 June 2020]. </a:t>
            </a:r>
          </a:p>
          <a:p>
            <a:pPr>
              <a:lnSpc>
                <a:spcPct val="120000"/>
              </a:lnSpc>
              <a:spcAft>
                <a:spcPts val="700"/>
              </a:spcAft>
            </a:pPr>
            <a:r>
              <a:rPr lang="en-GB" sz="13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Arora, N., 2020. </a:t>
            </a:r>
            <a:r>
              <a:rPr lang="en-GB" sz="1300" i="1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Microsoft Playing Catch-Up In Tablet World</a:t>
            </a:r>
            <a:r>
              <a:rPr lang="en-GB" sz="13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. [online] Forbes. Available at: &lt;https://www.forbes.com/sites/nigamarora/2013/12/05/microsoft-playing-catch-up-in-tablet-world/&gt; [Accessed 27 June 2020]. </a:t>
            </a:r>
          </a:p>
          <a:p>
            <a:pPr indent="-76200">
              <a:lnSpc>
                <a:spcPct val="120000"/>
              </a:lnSpc>
              <a:spcAft>
                <a:spcPts val="700"/>
              </a:spcAft>
            </a:pPr>
            <a:endParaRPr lang="en-GB" sz="1800" dirty="0">
              <a:solidFill>
                <a:srgbClr val="00000A"/>
              </a:solidFill>
              <a:effectLst/>
              <a:latin typeface="Liberation Serif" panose="02020603050405020304" pitchFamily="18" charset="0"/>
              <a:ea typeface="SimSun" panose="02010600030101010101" pitchFamily="2" charset="-122"/>
              <a:cs typeface="Lucida Sans" panose="020B0602030504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688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F4AE7D-DFB1-4D86-9558-B3DA421FE6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194006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</TotalTime>
  <Words>637</Words>
  <Application>Microsoft Office PowerPoint</Application>
  <PresentationFormat>Custom</PresentationFormat>
  <Paragraphs>39</Paragraphs>
  <Slides>12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Corbel</vt:lpstr>
      <vt:lpstr>Liberation Serif</vt:lpstr>
      <vt:lpstr>Wingdings 3</vt:lpstr>
      <vt:lpstr>Ion</vt:lpstr>
      <vt:lpstr>Does Innovation and Creativity Provide  A business Advantage?</vt:lpstr>
      <vt:lpstr>Introduction </vt:lpstr>
      <vt:lpstr>PowerPoint Presentation</vt:lpstr>
      <vt:lpstr>What is Innovation? </vt:lpstr>
      <vt:lpstr>What is Creativity?</vt:lpstr>
      <vt:lpstr>Models of Innovation</vt:lpstr>
      <vt:lpstr>The Innovative Organization</vt:lpstr>
      <vt:lpstr>Where do Ideas come from?</vt:lpstr>
      <vt:lpstr>Leadership and Management </vt:lpstr>
      <vt:lpstr>Conclusion</vt:lpstr>
      <vt:lpstr>Reference 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Innovation and Creativity Provide  A business Advantage?</dc:title>
  <dc:creator>Abdul Momin</dc:creator>
  <cp:lastModifiedBy>Abdul Momin</cp:lastModifiedBy>
  <cp:revision>7</cp:revision>
  <dcterms:created xsi:type="dcterms:W3CDTF">2020-07-09T14:50:43Z</dcterms:created>
  <dcterms:modified xsi:type="dcterms:W3CDTF">2020-07-10T13:38:22Z</dcterms:modified>
</cp:coreProperties>
</file>