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2"/>
  </p:notesMasterIdLst>
  <p:handoutMasterIdLst>
    <p:handoutMasterId r:id="rId23"/>
  </p:handoutMasterIdLst>
  <p:sldIdLst>
    <p:sldId id="276" r:id="rId3"/>
    <p:sldId id="277" r:id="rId4"/>
    <p:sldId id="278" r:id="rId5"/>
    <p:sldId id="259" r:id="rId6"/>
    <p:sldId id="279" r:id="rId7"/>
    <p:sldId id="280" r:id="rId8"/>
    <p:sldId id="269" r:id="rId9"/>
    <p:sldId id="281" r:id="rId10"/>
    <p:sldId id="282" r:id="rId11"/>
    <p:sldId id="283" r:id="rId12"/>
    <p:sldId id="284" r:id="rId13"/>
    <p:sldId id="285" r:id="rId14"/>
    <p:sldId id="286" r:id="rId15"/>
    <p:sldId id="287" r:id="rId16"/>
    <p:sldId id="288" r:id="rId17"/>
    <p:sldId id="289" r:id="rId18"/>
    <p:sldId id="290" r:id="rId19"/>
    <p:sldId id="291" r:id="rId20"/>
    <p:sldId id="292" r:id="rId2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2F76D7A7-8312-400C-9E38-6CC512A49CFB}" type="datetimeFigureOut">
              <a:rPr lang="en-GB" smtClean="0"/>
              <a:t>27/04/2018</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389A600D-177A-4236-8156-A329AAF1108D}" type="slidenum">
              <a:rPr lang="en-GB" smtClean="0"/>
              <a:t>‹#›</a:t>
            </a:fld>
            <a:endParaRPr lang="en-GB"/>
          </a:p>
        </p:txBody>
      </p:sp>
    </p:spTree>
    <p:extLst>
      <p:ext uri="{BB962C8B-B14F-4D97-AF65-F5344CB8AC3E}">
        <p14:creationId xmlns:p14="http://schemas.microsoft.com/office/powerpoint/2010/main" val="13216194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6B72ACE9-F0AD-40BE-ADFE-05C998939CF1}" type="datetimeFigureOut">
              <a:rPr lang="en-US" smtClean="0"/>
              <a:t>4/27/2018</a:t>
            </a:fld>
            <a:endParaRPr lang="en-US"/>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39E40A06-40F1-439B-95A2-C889B14B07B0}" type="slidenum">
              <a:rPr lang="en-US" smtClean="0"/>
              <a:t>‹#›</a:t>
            </a:fld>
            <a:endParaRPr lang="en-US"/>
          </a:p>
        </p:txBody>
      </p:sp>
    </p:spTree>
    <p:extLst>
      <p:ext uri="{BB962C8B-B14F-4D97-AF65-F5344CB8AC3E}">
        <p14:creationId xmlns:p14="http://schemas.microsoft.com/office/powerpoint/2010/main" val="363342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5757183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smtClean="0">
              <a:latin typeface="Arial" panose="020B0604020202020204" pitchFamily="34" charset="0"/>
            </a:endParaRPr>
          </a:p>
          <a:p>
            <a:endParaRPr lang="cy-GB" altLang="cy-GB" smtClean="0">
              <a:latin typeface="Arial" panose="020B0604020202020204" pitchFamily="34" charset="0"/>
            </a:endParaRPr>
          </a:p>
        </p:txBody>
      </p:sp>
    </p:spTree>
    <p:extLst>
      <p:ext uri="{BB962C8B-B14F-4D97-AF65-F5344CB8AC3E}">
        <p14:creationId xmlns:p14="http://schemas.microsoft.com/office/powerpoint/2010/main" val="28752739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smtClean="0">
              <a:latin typeface="Arial" panose="020B0604020202020204" pitchFamily="34" charset="0"/>
            </a:endParaRPr>
          </a:p>
          <a:p>
            <a:endParaRPr lang="cy-GB" altLang="cy-GB" smtClean="0">
              <a:latin typeface="Arial" panose="020B0604020202020204" pitchFamily="34" charset="0"/>
            </a:endParaRPr>
          </a:p>
        </p:txBody>
      </p:sp>
    </p:spTree>
    <p:extLst>
      <p:ext uri="{BB962C8B-B14F-4D97-AF65-F5344CB8AC3E}">
        <p14:creationId xmlns:p14="http://schemas.microsoft.com/office/powerpoint/2010/main" val="28065202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smtClean="0">
              <a:latin typeface="Arial" panose="020B0604020202020204" pitchFamily="34" charset="0"/>
            </a:endParaRPr>
          </a:p>
          <a:p>
            <a:endParaRPr lang="cy-GB" altLang="cy-GB" smtClean="0">
              <a:latin typeface="Arial" panose="020B0604020202020204" pitchFamily="34" charset="0"/>
            </a:endParaRPr>
          </a:p>
        </p:txBody>
      </p:sp>
    </p:spTree>
    <p:extLst>
      <p:ext uri="{BB962C8B-B14F-4D97-AF65-F5344CB8AC3E}">
        <p14:creationId xmlns:p14="http://schemas.microsoft.com/office/powerpoint/2010/main" val="29104140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smtClean="0">
              <a:latin typeface="Arial" panose="020B0604020202020204" pitchFamily="34" charset="0"/>
            </a:endParaRPr>
          </a:p>
          <a:p>
            <a:endParaRPr lang="cy-GB" altLang="cy-GB" smtClean="0">
              <a:latin typeface="Arial" panose="020B0604020202020204" pitchFamily="34" charset="0"/>
            </a:endParaRPr>
          </a:p>
        </p:txBody>
      </p:sp>
    </p:spTree>
    <p:extLst>
      <p:ext uri="{BB962C8B-B14F-4D97-AF65-F5344CB8AC3E}">
        <p14:creationId xmlns:p14="http://schemas.microsoft.com/office/powerpoint/2010/main" val="19795810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smtClean="0">
              <a:latin typeface="Arial" panose="020B0604020202020204" pitchFamily="34" charset="0"/>
            </a:endParaRPr>
          </a:p>
          <a:p>
            <a:endParaRPr lang="cy-GB" altLang="cy-GB" smtClean="0">
              <a:latin typeface="Arial" panose="020B0604020202020204" pitchFamily="34" charset="0"/>
            </a:endParaRPr>
          </a:p>
        </p:txBody>
      </p:sp>
    </p:spTree>
    <p:extLst>
      <p:ext uri="{BB962C8B-B14F-4D97-AF65-F5344CB8AC3E}">
        <p14:creationId xmlns:p14="http://schemas.microsoft.com/office/powerpoint/2010/main" val="42910146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smtClean="0">
              <a:latin typeface="Arial" panose="020B0604020202020204" pitchFamily="34" charset="0"/>
            </a:endParaRPr>
          </a:p>
          <a:p>
            <a:endParaRPr lang="cy-GB" altLang="cy-GB" smtClean="0">
              <a:latin typeface="Arial" panose="020B0604020202020204" pitchFamily="34" charset="0"/>
            </a:endParaRPr>
          </a:p>
        </p:txBody>
      </p:sp>
    </p:spTree>
    <p:extLst>
      <p:ext uri="{BB962C8B-B14F-4D97-AF65-F5344CB8AC3E}">
        <p14:creationId xmlns:p14="http://schemas.microsoft.com/office/powerpoint/2010/main" val="35516154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smtClean="0">
              <a:latin typeface="Arial" panose="020B0604020202020204" pitchFamily="34" charset="0"/>
            </a:endParaRPr>
          </a:p>
          <a:p>
            <a:endParaRPr lang="cy-GB" altLang="cy-GB" smtClean="0">
              <a:latin typeface="Arial" panose="020B0604020202020204" pitchFamily="34" charset="0"/>
            </a:endParaRPr>
          </a:p>
        </p:txBody>
      </p:sp>
    </p:spTree>
    <p:extLst>
      <p:ext uri="{BB962C8B-B14F-4D97-AF65-F5344CB8AC3E}">
        <p14:creationId xmlns:p14="http://schemas.microsoft.com/office/powerpoint/2010/main" val="10385521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smtClean="0">
              <a:latin typeface="Arial" panose="020B0604020202020204" pitchFamily="34" charset="0"/>
            </a:endParaRPr>
          </a:p>
          <a:p>
            <a:endParaRPr lang="cy-GB" altLang="cy-GB" smtClean="0">
              <a:latin typeface="Arial" panose="020B0604020202020204" pitchFamily="34" charset="0"/>
            </a:endParaRPr>
          </a:p>
        </p:txBody>
      </p:sp>
    </p:spTree>
    <p:extLst>
      <p:ext uri="{BB962C8B-B14F-4D97-AF65-F5344CB8AC3E}">
        <p14:creationId xmlns:p14="http://schemas.microsoft.com/office/powerpoint/2010/main" val="40005833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smtClean="0">
              <a:latin typeface="Arial" panose="020B0604020202020204" pitchFamily="34" charset="0"/>
            </a:endParaRPr>
          </a:p>
          <a:p>
            <a:endParaRPr lang="cy-GB" altLang="cy-GB" smtClean="0">
              <a:latin typeface="Arial" panose="020B0604020202020204" pitchFamily="34" charset="0"/>
            </a:endParaRPr>
          </a:p>
        </p:txBody>
      </p:sp>
    </p:spTree>
    <p:extLst>
      <p:ext uri="{BB962C8B-B14F-4D97-AF65-F5344CB8AC3E}">
        <p14:creationId xmlns:p14="http://schemas.microsoft.com/office/powerpoint/2010/main" val="31078619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smtClean="0">
              <a:latin typeface="Arial" panose="020B0604020202020204" pitchFamily="34" charset="0"/>
            </a:endParaRPr>
          </a:p>
          <a:p>
            <a:endParaRPr lang="cy-GB" altLang="cy-GB" smtClean="0">
              <a:latin typeface="Arial" panose="020B0604020202020204" pitchFamily="34" charset="0"/>
            </a:endParaRPr>
          </a:p>
        </p:txBody>
      </p:sp>
    </p:spTree>
    <p:extLst>
      <p:ext uri="{BB962C8B-B14F-4D97-AF65-F5344CB8AC3E}">
        <p14:creationId xmlns:p14="http://schemas.microsoft.com/office/powerpoint/2010/main" val="6802805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smtClean="0">
              <a:latin typeface="Arial" panose="020B0604020202020204" pitchFamily="34" charset="0"/>
            </a:endParaRPr>
          </a:p>
          <a:p>
            <a:endParaRPr lang="cy-GB" altLang="cy-GB" smtClean="0">
              <a:latin typeface="Arial" panose="020B0604020202020204" pitchFamily="34" charset="0"/>
            </a:endParaRPr>
          </a:p>
        </p:txBody>
      </p:sp>
    </p:spTree>
    <p:extLst>
      <p:ext uri="{BB962C8B-B14F-4D97-AF65-F5344CB8AC3E}">
        <p14:creationId xmlns:p14="http://schemas.microsoft.com/office/powerpoint/2010/main" val="296387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smtClean="0">
              <a:latin typeface="Arial" panose="020B0604020202020204" pitchFamily="34" charset="0"/>
            </a:endParaRPr>
          </a:p>
          <a:p>
            <a:endParaRPr lang="cy-GB" altLang="cy-GB" smtClean="0">
              <a:latin typeface="Arial" panose="020B0604020202020204" pitchFamily="34" charset="0"/>
            </a:endParaRPr>
          </a:p>
        </p:txBody>
      </p:sp>
    </p:spTree>
    <p:extLst>
      <p:ext uri="{BB962C8B-B14F-4D97-AF65-F5344CB8AC3E}">
        <p14:creationId xmlns:p14="http://schemas.microsoft.com/office/powerpoint/2010/main" val="35849495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smtClean="0">
              <a:latin typeface="Arial" panose="020B0604020202020204" pitchFamily="34" charset="0"/>
            </a:endParaRPr>
          </a:p>
          <a:p>
            <a:endParaRPr lang="cy-GB" altLang="cy-GB" smtClean="0">
              <a:latin typeface="Arial" panose="020B0604020202020204" pitchFamily="34" charset="0"/>
            </a:endParaRPr>
          </a:p>
        </p:txBody>
      </p:sp>
    </p:spTree>
    <p:extLst>
      <p:ext uri="{BB962C8B-B14F-4D97-AF65-F5344CB8AC3E}">
        <p14:creationId xmlns:p14="http://schemas.microsoft.com/office/powerpoint/2010/main" val="41721283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smtClean="0">
              <a:latin typeface="Arial" panose="020B0604020202020204" pitchFamily="34" charset="0"/>
            </a:endParaRPr>
          </a:p>
          <a:p>
            <a:endParaRPr lang="cy-GB" altLang="cy-GB" smtClean="0">
              <a:latin typeface="Arial" panose="020B0604020202020204" pitchFamily="34" charset="0"/>
            </a:endParaRPr>
          </a:p>
        </p:txBody>
      </p:sp>
    </p:spTree>
    <p:extLst>
      <p:ext uri="{BB962C8B-B14F-4D97-AF65-F5344CB8AC3E}">
        <p14:creationId xmlns:p14="http://schemas.microsoft.com/office/powerpoint/2010/main" val="28633110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smtClean="0">
              <a:latin typeface="Arial" panose="020B0604020202020204" pitchFamily="34" charset="0"/>
            </a:endParaRPr>
          </a:p>
          <a:p>
            <a:endParaRPr lang="cy-GB" altLang="cy-GB" smtClean="0">
              <a:latin typeface="Arial" panose="020B0604020202020204" pitchFamily="34" charset="0"/>
            </a:endParaRPr>
          </a:p>
        </p:txBody>
      </p:sp>
    </p:spTree>
    <p:extLst>
      <p:ext uri="{BB962C8B-B14F-4D97-AF65-F5344CB8AC3E}">
        <p14:creationId xmlns:p14="http://schemas.microsoft.com/office/powerpoint/2010/main" val="5133753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smtClean="0">
              <a:latin typeface="Arial" panose="020B0604020202020204" pitchFamily="34" charset="0"/>
            </a:endParaRPr>
          </a:p>
          <a:p>
            <a:endParaRPr lang="cy-GB" altLang="cy-GB" smtClean="0">
              <a:latin typeface="Arial" panose="020B0604020202020204" pitchFamily="34" charset="0"/>
            </a:endParaRPr>
          </a:p>
        </p:txBody>
      </p:sp>
    </p:spTree>
    <p:extLst>
      <p:ext uri="{BB962C8B-B14F-4D97-AF65-F5344CB8AC3E}">
        <p14:creationId xmlns:p14="http://schemas.microsoft.com/office/powerpoint/2010/main" val="12508971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378CE67-44C1-4D1F-A14A-2E42C6F4A9C4}" type="datetimeFigureOut">
              <a:rPr lang="en-GB" smtClean="0"/>
              <a:t>27/04/2018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03B12D-0212-4C35-8A76-3271DC98B5DC}" type="slidenum">
              <a:rPr lang="en-GB" smtClean="0"/>
              <a:t>‹#›</a:t>
            </a:fld>
            <a:endParaRPr lang="en-GB"/>
          </a:p>
        </p:txBody>
      </p:sp>
    </p:spTree>
    <p:extLst>
      <p:ext uri="{BB962C8B-B14F-4D97-AF65-F5344CB8AC3E}">
        <p14:creationId xmlns:p14="http://schemas.microsoft.com/office/powerpoint/2010/main" val="2095318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378CE67-44C1-4D1F-A14A-2E42C6F4A9C4}" type="datetimeFigureOut">
              <a:rPr lang="en-GB" smtClean="0"/>
              <a:t>27/04/2018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03B12D-0212-4C35-8A76-3271DC98B5DC}" type="slidenum">
              <a:rPr lang="en-GB" smtClean="0"/>
              <a:t>‹#›</a:t>
            </a:fld>
            <a:endParaRPr lang="en-GB"/>
          </a:p>
        </p:txBody>
      </p:sp>
    </p:spTree>
    <p:extLst>
      <p:ext uri="{BB962C8B-B14F-4D97-AF65-F5344CB8AC3E}">
        <p14:creationId xmlns:p14="http://schemas.microsoft.com/office/powerpoint/2010/main" val="3078403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378CE67-44C1-4D1F-A14A-2E42C6F4A9C4}" type="datetimeFigureOut">
              <a:rPr lang="en-GB" smtClean="0"/>
              <a:t>27/04/2018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03B12D-0212-4C35-8A76-3271DC98B5DC}" type="slidenum">
              <a:rPr lang="en-GB" smtClean="0"/>
              <a:t>‹#›</a:t>
            </a:fld>
            <a:endParaRPr lang="en-GB"/>
          </a:p>
        </p:txBody>
      </p:sp>
    </p:spTree>
    <p:extLst>
      <p:ext uri="{BB962C8B-B14F-4D97-AF65-F5344CB8AC3E}">
        <p14:creationId xmlns:p14="http://schemas.microsoft.com/office/powerpoint/2010/main" val="1897619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378CE67-44C1-4D1F-A14A-2E42C6F4A9C4}" type="datetimeFigureOut">
              <a:rPr lang="en-GB" smtClean="0"/>
              <a:t>27/04/2018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03B12D-0212-4C35-8A76-3271DC98B5DC}" type="slidenum">
              <a:rPr lang="en-GB" smtClean="0"/>
              <a:t>‹#›</a:t>
            </a:fld>
            <a:endParaRPr lang="en-GB"/>
          </a:p>
        </p:txBody>
      </p:sp>
    </p:spTree>
    <p:extLst>
      <p:ext uri="{BB962C8B-B14F-4D97-AF65-F5344CB8AC3E}">
        <p14:creationId xmlns:p14="http://schemas.microsoft.com/office/powerpoint/2010/main" val="23430840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378CE67-44C1-4D1F-A14A-2E42C6F4A9C4}" type="datetimeFigureOut">
              <a:rPr lang="en-GB" smtClean="0"/>
              <a:t>27/04/2018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303B12D-0212-4C35-8A76-3271DC98B5DC}" type="slidenum">
              <a:rPr lang="en-GB" smtClean="0"/>
              <a:t>‹#›</a:t>
            </a:fld>
            <a:endParaRPr lang="en-GB"/>
          </a:p>
        </p:txBody>
      </p:sp>
    </p:spTree>
    <p:extLst>
      <p:ext uri="{BB962C8B-B14F-4D97-AF65-F5344CB8AC3E}">
        <p14:creationId xmlns:p14="http://schemas.microsoft.com/office/powerpoint/2010/main" val="19526631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378CE67-44C1-4D1F-A14A-2E42C6F4A9C4}" type="datetimeFigureOut">
              <a:rPr lang="en-GB" smtClean="0"/>
              <a:t>27/04/2018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303B12D-0212-4C35-8A76-3271DC98B5DC}" type="slidenum">
              <a:rPr lang="en-GB" smtClean="0"/>
              <a:t>‹#›</a:t>
            </a:fld>
            <a:endParaRPr lang="en-GB"/>
          </a:p>
        </p:txBody>
      </p:sp>
    </p:spTree>
    <p:extLst>
      <p:ext uri="{BB962C8B-B14F-4D97-AF65-F5344CB8AC3E}">
        <p14:creationId xmlns:p14="http://schemas.microsoft.com/office/powerpoint/2010/main" val="2124027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78CE67-44C1-4D1F-A14A-2E42C6F4A9C4}" type="datetimeFigureOut">
              <a:rPr lang="en-GB" smtClean="0"/>
              <a:t>27/04/2018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303B12D-0212-4C35-8A76-3271DC98B5DC}" type="slidenum">
              <a:rPr lang="en-GB" smtClean="0"/>
              <a:t>‹#›</a:t>
            </a:fld>
            <a:endParaRPr lang="en-GB"/>
          </a:p>
        </p:txBody>
      </p:sp>
    </p:spTree>
    <p:extLst>
      <p:ext uri="{BB962C8B-B14F-4D97-AF65-F5344CB8AC3E}">
        <p14:creationId xmlns:p14="http://schemas.microsoft.com/office/powerpoint/2010/main" val="3655055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378CE67-44C1-4D1F-A14A-2E42C6F4A9C4}" type="datetimeFigureOut">
              <a:rPr lang="en-GB" smtClean="0"/>
              <a:t>27/04/2018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03B12D-0212-4C35-8A76-3271DC98B5DC}" type="slidenum">
              <a:rPr lang="en-GB" smtClean="0"/>
              <a:t>‹#›</a:t>
            </a:fld>
            <a:endParaRPr lang="en-GB"/>
          </a:p>
        </p:txBody>
      </p:sp>
    </p:spTree>
    <p:extLst>
      <p:ext uri="{BB962C8B-B14F-4D97-AF65-F5344CB8AC3E}">
        <p14:creationId xmlns:p14="http://schemas.microsoft.com/office/powerpoint/2010/main" val="3303699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378CE67-44C1-4D1F-A14A-2E42C6F4A9C4}" type="datetimeFigureOut">
              <a:rPr lang="en-GB" smtClean="0"/>
              <a:t>27/04/2018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03B12D-0212-4C35-8A76-3271DC98B5DC}" type="slidenum">
              <a:rPr lang="en-GB" smtClean="0"/>
              <a:t>‹#›</a:t>
            </a:fld>
            <a:endParaRPr lang="en-GB"/>
          </a:p>
        </p:txBody>
      </p:sp>
    </p:spTree>
    <p:extLst>
      <p:ext uri="{BB962C8B-B14F-4D97-AF65-F5344CB8AC3E}">
        <p14:creationId xmlns:p14="http://schemas.microsoft.com/office/powerpoint/2010/main" val="80162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378CE67-44C1-4D1F-A14A-2E42C6F4A9C4}" type="datetimeFigureOut">
              <a:rPr lang="en-GB" smtClean="0"/>
              <a:t>27/04/2018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03B12D-0212-4C35-8A76-3271DC98B5DC}" type="slidenum">
              <a:rPr lang="en-GB" smtClean="0"/>
              <a:t>‹#›</a:t>
            </a:fld>
            <a:endParaRPr lang="en-GB"/>
          </a:p>
        </p:txBody>
      </p:sp>
    </p:spTree>
    <p:extLst>
      <p:ext uri="{BB962C8B-B14F-4D97-AF65-F5344CB8AC3E}">
        <p14:creationId xmlns:p14="http://schemas.microsoft.com/office/powerpoint/2010/main" val="1271126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378CE67-44C1-4D1F-A14A-2E42C6F4A9C4}" type="datetimeFigureOut">
              <a:rPr lang="en-GB" smtClean="0"/>
              <a:t>27/04/2018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03B12D-0212-4C35-8A76-3271DC98B5DC}" type="slidenum">
              <a:rPr lang="en-GB" smtClean="0"/>
              <a:t>‹#›</a:t>
            </a:fld>
            <a:endParaRPr lang="en-GB"/>
          </a:p>
        </p:txBody>
      </p:sp>
    </p:spTree>
    <p:extLst>
      <p:ext uri="{BB962C8B-B14F-4D97-AF65-F5344CB8AC3E}">
        <p14:creationId xmlns:p14="http://schemas.microsoft.com/office/powerpoint/2010/main" val="4152231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082E2D6D-0F4E-4E64-878F-6180CA3B25BC}" type="datetimeFigureOut">
              <a:rPr lang="en-GB"/>
              <a:pPr>
                <a:defRPr/>
              </a:pPr>
              <a:t>27/04/2018</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235970BC-921A-436C-99B7-EE0A632809B4}" type="slidenum">
              <a:rPr lang="en-GB"/>
              <a:pPr>
                <a:defRPr/>
              </a:pPr>
              <a:t>‹#›</a:t>
            </a:fld>
            <a:endParaRPr lang="en-GB"/>
          </a:p>
        </p:txBody>
      </p:sp>
    </p:spTree>
    <p:extLst>
      <p:ext uri="{BB962C8B-B14F-4D97-AF65-F5344CB8AC3E}">
        <p14:creationId xmlns:p14="http://schemas.microsoft.com/office/powerpoint/2010/main" val="22428667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4601922A-9016-480F-B225-3AA12DE6286F}" type="datetimeFigureOut">
              <a:rPr lang="en-GB"/>
              <a:pPr>
                <a:defRPr/>
              </a:pPr>
              <a:t>27/04/2018</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83467225-C4BF-43A1-ABEF-B8D4C20019AA}" type="slidenum">
              <a:rPr lang="en-GB"/>
              <a:pPr>
                <a:defRPr/>
              </a:pPr>
              <a:t>‹#›</a:t>
            </a:fld>
            <a:endParaRPr lang="en-GB"/>
          </a:p>
        </p:txBody>
      </p:sp>
    </p:spTree>
    <p:extLst>
      <p:ext uri="{BB962C8B-B14F-4D97-AF65-F5344CB8AC3E}">
        <p14:creationId xmlns:p14="http://schemas.microsoft.com/office/powerpoint/2010/main" val="7960951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09832B8A-9BD5-4FBA-AE34-49381419A405}" type="datetimeFigureOut">
              <a:rPr lang="en-GB"/>
              <a:pPr>
                <a:defRPr/>
              </a:pPr>
              <a:t>27/04/2018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4EA1673B-6FB0-4010-A60F-D96AFB7DBD85}" type="slidenum">
              <a:rPr lang="en-GB"/>
              <a:pPr>
                <a:defRPr/>
              </a:pPr>
              <a:t>‹#›</a:t>
            </a:fld>
            <a:endParaRPr lang="en-GB"/>
          </a:p>
        </p:txBody>
      </p:sp>
    </p:spTree>
    <p:extLst>
      <p:ext uri="{BB962C8B-B14F-4D97-AF65-F5344CB8AC3E}">
        <p14:creationId xmlns:p14="http://schemas.microsoft.com/office/powerpoint/2010/main" val="30516937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8BC5DDBE-9C79-4AEF-8BE3-F8FDF938A4E1}" type="datetimeFigureOut">
              <a:rPr lang="en-GB"/>
              <a:pPr>
                <a:defRPr/>
              </a:pPr>
              <a:t>27/04/2018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14F2812E-5017-4602-B00E-F67BBF1B11C8}" type="slidenum">
              <a:rPr lang="en-GB"/>
              <a:pPr>
                <a:defRPr/>
              </a:pPr>
              <a:t>‹#›</a:t>
            </a:fld>
            <a:endParaRPr lang="en-GB"/>
          </a:p>
        </p:txBody>
      </p:sp>
    </p:spTree>
    <p:extLst>
      <p:ext uri="{BB962C8B-B14F-4D97-AF65-F5344CB8AC3E}">
        <p14:creationId xmlns:p14="http://schemas.microsoft.com/office/powerpoint/2010/main" val="16103045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2DFF2444-3DF4-4606-AC10-DBB85100F89A}" type="datetimeFigureOut">
              <a:rPr lang="en-GB"/>
              <a:pPr>
                <a:defRPr/>
              </a:pPr>
              <a:t>27/04/2018</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05216A8B-37D3-492E-99C6-0AD49D1D78CF}" type="slidenum">
              <a:rPr lang="en-GB"/>
              <a:pPr>
                <a:defRPr/>
              </a:pPr>
              <a:t>‹#›</a:t>
            </a:fld>
            <a:endParaRPr lang="en-GB"/>
          </a:p>
        </p:txBody>
      </p:sp>
    </p:spTree>
    <p:extLst>
      <p:ext uri="{BB962C8B-B14F-4D97-AF65-F5344CB8AC3E}">
        <p14:creationId xmlns:p14="http://schemas.microsoft.com/office/powerpoint/2010/main" val="21535568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A211D3FC-F6F9-43CF-9E6A-845BF5C846DD}" type="datetimeFigureOut">
              <a:rPr lang="en-GB"/>
              <a:pPr>
                <a:defRPr/>
              </a:pPr>
              <a:t>27/04/2018</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4762A982-1D31-42BE-9C5F-06B1DFBCAA10}" type="slidenum">
              <a:rPr lang="en-GB"/>
              <a:pPr>
                <a:defRPr/>
              </a:pPr>
              <a:t>‹#›</a:t>
            </a:fld>
            <a:endParaRPr lang="en-GB"/>
          </a:p>
        </p:txBody>
      </p:sp>
    </p:spTree>
    <p:extLst>
      <p:ext uri="{BB962C8B-B14F-4D97-AF65-F5344CB8AC3E}">
        <p14:creationId xmlns:p14="http://schemas.microsoft.com/office/powerpoint/2010/main" val="40265767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97F05FC8-1D54-443D-A136-1F8DBBF7F9E6}" type="datetimeFigureOut">
              <a:rPr lang="en-GB"/>
              <a:pPr>
                <a:defRPr/>
              </a:pPr>
              <a:t>27/04/2018</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E687A4CE-4B63-4EBC-A059-FEA63E30F8DF}" type="slidenum">
              <a:rPr lang="en-GB"/>
              <a:pPr>
                <a:defRPr/>
              </a:pPr>
              <a:t>‹#›</a:t>
            </a:fld>
            <a:endParaRPr lang="en-GB"/>
          </a:p>
        </p:txBody>
      </p:sp>
    </p:spTree>
    <p:extLst>
      <p:ext uri="{BB962C8B-B14F-4D97-AF65-F5344CB8AC3E}">
        <p14:creationId xmlns:p14="http://schemas.microsoft.com/office/powerpoint/2010/main" val="38437852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E9ACEF4C-EDBF-405A-82D0-BF74B201EAFA}" type="datetimeFigureOut">
              <a:rPr lang="en-GB"/>
              <a:pPr>
                <a:defRPr/>
              </a:pPr>
              <a:t>27/04/2018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4439FAFF-2635-4872-A803-BC5FF3D79C13}" type="slidenum">
              <a:rPr lang="en-GB"/>
              <a:pPr>
                <a:defRPr/>
              </a:pPr>
              <a:t>‹#›</a:t>
            </a:fld>
            <a:endParaRPr lang="en-GB"/>
          </a:p>
        </p:txBody>
      </p:sp>
    </p:spTree>
    <p:extLst>
      <p:ext uri="{BB962C8B-B14F-4D97-AF65-F5344CB8AC3E}">
        <p14:creationId xmlns:p14="http://schemas.microsoft.com/office/powerpoint/2010/main" val="10681052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F15FC547-EAB7-45CE-AACE-EBAB2469972F}" type="datetimeFigureOut">
              <a:rPr lang="en-GB"/>
              <a:pPr>
                <a:defRPr/>
              </a:pPr>
              <a:t>27/04/2018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9BE69778-855A-4279-BABD-EF6664045E03}" type="slidenum">
              <a:rPr lang="en-GB"/>
              <a:pPr>
                <a:defRPr/>
              </a:pPr>
              <a:t>‹#›</a:t>
            </a:fld>
            <a:endParaRPr lang="en-GB"/>
          </a:p>
        </p:txBody>
      </p:sp>
    </p:spTree>
    <p:extLst>
      <p:ext uri="{BB962C8B-B14F-4D97-AF65-F5344CB8AC3E}">
        <p14:creationId xmlns:p14="http://schemas.microsoft.com/office/powerpoint/2010/main" val="12337971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5B915118-910D-42A8-BDA0-BBB102DF2150}" type="datetimeFigureOut">
              <a:rPr lang="en-GB"/>
              <a:pPr>
                <a:defRPr/>
              </a:pPr>
              <a:t>27/04/2018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0E0A9957-77DB-4A52-92E1-370D20FFBABB}" type="slidenum">
              <a:rPr lang="en-GB"/>
              <a:pPr>
                <a:defRPr/>
              </a:pPr>
              <a:t>‹#›</a:t>
            </a:fld>
            <a:endParaRPr lang="en-GB"/>
          </a:p>
        </p:txBody>
      </p:sp>
    </p:spTree>
    <p:extLst>
      <p:ext uri="{BB962C8B-B14F-4D97-AF65-F5344CB8AC3E}">
        <p14:creationId xmlns:p14="http://schemas.microsoft.com/office/powerpoint/2010/main" val="13183777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CFE10763-C9F3-4BF4-B951-5C5DC2F55B9D}" type="datetimeFigureOut">
              <a:rPr lang="en-GB"/>
              <a:pPr>
                <a:defRPr/>
              </a:pPr>
              <a:t>27/04/2018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08F3B852-ED5F-421B-996F-E9FA34AAE935}" type="slidenum">
              <a:rPr lang="en-GB"/>
              <a:pPr>
                <a:defRPr/>
              </a:pPr>
              <a:t>‹#›</a:t>
            </a:fld>
            <a:endParaRPr lang="en-GB"/>
          </a:p>
        </p:txBody>
      </p:sp>
    </p:spTree>
    <p:extLst>
      <p:ext uri="{BB962C8B-B14F-4D97-AF65-F5344CB8AC3E}">
        <p14:creationId xmlns:p14="http://schemas.microsoft.com/office/powerpoint/2010/main" val="1317835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78CE67-44C1-4D1F-A14A-2E42C6F4A9C4}" type="datetimeFigureOut">
              <a:rPr lang="en-GB" smtClean="0"/>
              <a:t>27/04/2018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03B12D-0212-4C35-8A76-3271DC98B5DC}" type="slidenum">
              <a:rPr lang="en-GB" smtClean="0"/>
              <a:t>‹#›</a:t>
            </a:fld>
            <a:endParaRPr lang="en-GB"/>
          </a:p>
        </p:txBody>
      </p:sp>
    </p:spTree>
    <p:extLst>
      <p:ext uri="{BB962C8B-B14F-4D97-AF65-F5344CB8AC3E}">
        <p14:creationId xmlns:p14="http://schemas.microsoft.com/office/powerpoint/2010/main" val="34873117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cs typeface="+mn-cs"/>
              </a:defRPr>
            </a:lvl1pPr>
          </a:lstStyle>
          <a:p>
            <a:pPr>
              <a:defRPr/>
            </a:pPr>
            <a:fld id="{12A5605A-9F98-4DD8-9CB1-8DBF93D1F8D7}" type="datetimeFigureOut">
              <a:rPr lang="en-GB"/>
              <a:pPr>
                <a:defRPr/>
              </a:pPr>
              <a:t>27/04/2018</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prstClr val="black">
                    <a:tint val="75000"/>
                  </a:prstClr>
                </a:solidFill>
                <a:latin typeface="Myriad Pro"/>
                <a:cs typeface="+mn-cs"/>
              </a:defRPr>
            </a:lvl1pPr>
          </a:lstStyle>
          <a:p>
            <a:pPr>
              <a:defRPr/>
            </a:pPr>
            <a:fld id="{2C4B5BA0-AD30-48D8-B912-611CEE14FACA}" type="slidenum">
              <a:rPr lang="en-GB"/>
              <a:pPr>
                <a:defRPr/>
              </a:pPr>
              <a:t>‹#›</a:t>
            </a:fld>
            <a:endParaRPr lang="en-GB" dirty="0"/>
          </a:p>
        </p:txBody>
      </p:sp>
    </p:spTree>
    <p:extLst>
      <p:ext uri="{BB962C8B-B14F-4D97-AF65-F5344CB8AC3E}">
        <p14:creationId xmlns:p14="http://schemas.microsoft.com/office/powerpoint/2010/main" val="38787938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
          <p:cNvSpPr>
            <a:spLocks noGrp="1" noChangeArrowheads="1"/>
          </p:cNvSpPr>
          <p:nvPr>
            <p:ph type="title" idx="4294967295"/>
          </p:nvPr>
        </p:nvSpPr>
        <p:spPr>
          <a:xfrm>
            <a:off x="827088" y="1196974"/>
            <a:ext cx="7705725" cy="4824313"/>
          </a:xfrm>
        </p:spPr>
        <p:txBody>
          <a:bodyPr rtlCol="0">
            <a:normAutofit fontScale="90000"/>
          </a:bodyPr>
          <a:lstStyle/>
          <a:p>
            <a:pPr eaLnBrk="1" fontAlgn="auto" hangingPunct="1">
              <a:spcAft>
                <a:spcPts val="0"/>
              </a:spcAft>
              <a:defRPr/>
            </a:pPr>
            <a:r>
              <a:rPr lang="cy-GB" altLang="cy-GB" sz="3600" dirty="0" smtClean="0">
                <a:solidFill>
                  <a:schemeClr val="accent2">
                    <a:lumMod val="20000"/>
                    <a:lumOff val="80000"/>
                  </a:schemeClr>
                </a:solidFill>
                <a:latin typeface="Lucida Sans" pitchFamily="34" charset="0"/>
              </a:rPr>
              <a:t>Syndrom Down a Chynhwysiant</a:t>
            </a:r>
            <a:br>
              <a:rPr lang="cy-GB" altLang="cy-GB" sz="3600" dirty="0" smtClean="0">
                <a:solidFill>
                  <a:schemeClr val="accent2">
                    <a:lumMod val="20000"/>
                    <a:lumOff val="80000"/>
                  </a:schemeClr>
                </a:solidFill>
                <a:latin typeface="Lucida Sans" pitchFamily="34" charset="0"/>
              </a:rPr>
            </a:br>
            <a:r>
              <a:rPr lang="cy-GB" altLang="cy-GB" sz="3600" i="1" dirty="0" smtClean="0">
                <a:solidFill>
                  <a:schemeClr val="accent2">
                    <a:lumMod val="20000"/>
                    <a:lumOff val="80000"/>
                  </a:schemeClr>
                </a:solidFill>
                <a:latin typeface="Lucida Sans" pitchFamily="34" charset="0"/>
              </a:rPr>
              <a:t>Down Syndrome and Inclusion</a:t>
            </a:r>
            <a:r>
              <a:rPr lang="cy-GB" altLang="cy-GB" dirty="0" smtClean="0">
                <a:solidFill>
                  <a:schemeClr val="accent2">
                    <a:lumMod val="20000"/>
                    <a:lumOff val="80000"/>
                  </a:schemeClr>
                </a:solidFill>
                <a:latin typeface="Lucida Sans" pitchFamily="34" charset="0"/>
              </a:rPr>
              <a:t/>
            </a:r>
            <a:br>
              <a:rPr lang="cy-GB" altLang="cy-GB" dirty="0" smtClean="0">
                <a:solidFill>
                  <a:schemeClr val="accent2">
                    <a:lumMod val="20000"/>
                    <a:lumOff val="80000"/>
                  </a:schemeClr>
                </a:solidFill>
                <a:latin typeface="Lucida Sans" pitchFamily="34" charset="0"/>
              </a:rPr>
            </a:br>
            <a:r>
              <a:rPr lang="cy-GB" altLang="cy-GB" dirty="0" smtClean="0">
                <a:solidFill>
                  <a:schemeClr val="accent2">
                    <a:lumMod val="20000"/>
                    <a:lumOff val="80000"/>
                  </a:schemeClr>
                </a:solidFill>
                <a:latin typeface="Lucida Sans" pitchFamily="34" charset="0"/>
              </a:rPr>
              <a:t/>
            </a:r>
            <a:br>
              <a:rPr lang="cy-GB" altLang="cy-GB" dirty="0" smtClean="0">
                <a:solidFill>
                  <a:schemeClr val="accent2">
                    <a:lumMod val="20000"/>
                    <a:lumOff val="80000"/>
                  </a:schemeClr>
                </a:solidFill>
                <a:latin typeface="Lucida Sans" pitchFamily="34" charset="0"/>
              </a:rPr>
            </a:br>
            <a:r>
              <a:rPr lang="cy-GB" altLang="cy-GB" dirty="0" smtClean="0">
                <a:solidFill>
                  <a:schemeClr val="accent2">
                    <a:lumMod val="20000"/>
                    <a:lumOff val="80000"/>
                  </a:schemeClr>
                </a:solidFill>
                <a:latin typeface="Lucida Sans" pitchFamily="34" charset="0"/>
              </a:rPr>
              <a:t/>
            </a:r>
            <a:br>
              <a:rPr lang="cy-GB" altLang="cy-GB" dirty="0" smtClean="0">
                <a:solidFill>
                  <a:schemeClr val="accent2">
                    <a:lumMod val="20000"/>
                    <a:lumOff val="80000"/>
                  </a:schemeClr>
                </a:solidFill>
                <a:latin typeface="Lucida Sans" pitchFamily="34" charset="0"/>
              </a:rPr>
            </a:br>
            <a:r>
              <a:rPr lang="cy-GB" altLang="cy-GB" dirty="0">
                <a:solidFill>
                  <a:schemeClr val="accent2">
                    <a:lumMod val="20000"/>
                    <a:lumOff val="80000"/>
                  </a:schemeClr>
                </a:solidFill>
                <a:latin typeface="Lucida Sans" pitchFamily="34" charset="0"/>
              </a:rPr>
              <a:t/>
            </a:r>
            <a:br>
              <a:rPr lang="cy-GB" altLang="cy-GB" dirty="0">
                <a:solidFill>
                  <a:schemeClr val="accent2">
                    <a:lumMod val="20000"/>
                    <a:lumOff val="80000"/>
                  </a:schemeClr>
                </a:solidFill>
                <a:latin typeface="Lucida Sans" pitchFamily="34" charset="0"/>
              </a:rPr>
            </a:br>
            <a:r>
              <a:rPr lang="cy-GB" altLang="cy-GB" dirty="0" smtClean="0">
                <a:solidFill>
                  <a:schemeClr val="accent2">
                    <a:lumMod val="20000"/>
                    <a:lumOff val="80000"/>
                  </a:schemeClr>
                </a:solidFill>
                <a:latin typeface="Lucida Sans" pitchFamily="34" charset="0"/>
              </a:rPr>
              <a:t/>
            </a:r>
            <a:br>
              <a:rPr lang="cy-GB" altLang="cy-GB" dirty="0" smtClean="0">
                <a:solidFill>
                  <a:schemeClr val="accent2">
                    <a:lumMod val="20000"/>
                    <a:lumOff val="80000"/>
                  </a:schemeClr>
                </a:solidFill>
                <a:latin typeface="Lucida Sans" pitchFamily="34" charset="0"/>
              </a:rPr>
            </a:br>
            <a:r>
              <a:rPr lang="cy-GB" altLang="cy-GB" dirty="0" smtClean="0">
                <a:solidFill>
                  <a:schemeClr val="accent2">
                    <a:lumMod val="20000"/>
                    <a:lumOff val="80000"/>
                  </a:schemeClr>
                </a:solidFill>
                <a:latin typeface="Lucida Sans" pitchFamily="34" charset="0"/>
              </a:rPr>
              <a:t/>
            </a:r>
            <a:br>
              <a:rPr lang="cy-GB" altLang="cy-GB" dirty="0" smtClean="0">
                <a:solidFill>
                  <a:schemeClr val="accent2">
                    <a:lumMod val="20000"/>
                    <a:lumOff val="80000"/>
                  </a:schemeClr>
                </a:solidFill>
                <a:latin typeface="Lucida Sans" pitchFamily="34" charset="0"/>
              </a:rPr>
            </a:br>
            <a:endParaRPr lang="cy-GB" altLang="cy-GB" i="1" dirty="0" smtClean="0">
              <a:solidFill>
                <a:schemeClr val="accent2">
                  <a:lumMod val="20000"/>
                  <a:lumOff val="80000"/>
                </a:schemeClr>
              </a:solidFill>
              <a:latin typeface="Lucida Sans" pitchFamily="34" charset="0"/>
            </a:endParaRPr>
          </a:p>
        </p:txBody>
      </p:sp>
      <p:sp>
        <p:nvSpPr>
          <p:cNvPr id="4099" name="Rectangle 4"/>
          <p:cNvSpPr>
            <a:spLocks noGrp="1" noChangeArrowheads="1"/>
          </p:cNvSpPr>
          <p:nvPr>
            <p:ph type="body" sz="half" idx="4294967295"/>
          </p:nvPr>
        </p:nvSpPr>
        <p:spPr>
          <a:xfrm>
            <a:off x="358775" y="2924175"/>
            <a:ext cx="4171950" cy="2668588"/>
          </a:xfrm>
        </p:spPr>
        <p:txBody>
          <a:bodyPr rtlCol="0">
            <a:normAutofit/>
          </a:bodyPr>
          <a:lstStyle/>
          <a:p>
            <a:pPr eaLnBrk="1" fontAlgn="auto" hangingPunct="1">
              <a:spcAft>
                <a:spcPts val="0"/>
              </a:spcAft>
              <a:buFontTx/>
              <a:buNone/>
              <a:defRPr/>
            </a:pPr>
            <a:endParaRPr lang="cy-GB" altLang="cy-GB" sz="2000" dirty="0" smtClean="0">
              <a:latin typeface="Lucida Sans" pitchFamily="34" charset="0"/>
            </a:endParaRPr>
          </a:p>
          <a:p>
            <a:pPr eaLnBrk="1" fontAlgn="auto" hangingPunct="1">
              <a:spcAft>
                <a:spcPts val="0"/>
              </a:spcAft>
              <a:buFontTx/>
              <a:buNone/>
              <a:defRPr/>
            </a:pPr>
            <a:endParaRPr lang="cy-GB" altLang="cy-GB" sz="2800" dirty="0" smtClean="0">
              <a:solidFill>
                <a:schemeClr val="accent2">
                  <a:lumMod val="20000"/>
                  <a:lumOff val="80000"/>
                </a:schemeClr>
              </a:solidFill>
              <a:latin typeface="Lucida Sans" pitchFamily="34" charset="0"/>
            </a:endParaRPr>
          </a:p>
          <a:p>
            <a:pPr eaLnBrk="1" fontAlgn="auto" hangingPunct="1">
              <a:spcAft>
                <a:spcPts val="0"/>
              </a:spcAft>
              <a:buFontTx/>
              <a:buNone/>
              <a:defRPr/>
            </a:pPr>
            <a:endParaRPr lang="cy-GB" altLang="cy-GB" sz="2800" dirty="0" smtClean="0">
              <a:solidFill>
                <a:schemeClr val="accent2">
                  <a:lumMod val="20000"/>
                  <a:lumOff val="80000"/>
                </a:schemeClr>
              </a:solidFill>
              <a:latin typeface="Lucida Sans" pitchFamily="34" charset="0"/>
            </a:endParaRPr>
          </a:p>
          <a:p>
            <a:pPr eaLnBrk="1" fontAlgn="auto" hangingPunct="1">
              <a:spcAft>
                <a:spcPts val="0"/>
              </a:spcAft>
              <a:buFontTx/>
              <a:buNone/>
              <a:defRPr/>
            </a:pPr>
            <a:endParaRPr lang="cy-GB" altLang="cy-GB" sz="2800" dirty="0">
              <a:solidFill>
                <a:schemeClr val="accent2">
                  <a:lumMod val="20000"/>
                  <a:lumOff val="80000"/>
                </a:schemeClr>
              </a:solidFill>
              <a:latin typeface="Lucida Sans" pitchFamily="34" charset="0"/>
            </a:endParaRPr>
          </a:p>
        </p:txBody>
      </p:sp>
      <p:sp>
        <p:nvSpPr>
          <p:cNvPr id="4100" name="Rectangle 5"/>
          <p:cNvSpPr>
            <a:spLocks noGrp="1" noChangeArrowheads="1"/>
          </p:cNvSpPr>
          <p:nvPr>
            <p:ph type="body" sz="half" idx="4294967295"/>
          </p:nvPr>
        </p:nvSpPr>
        <p:spPr>
          <a:xfrm>
            <a:off x="4572000" y="3284538"/>
            <a:ext cx="3810000" cy="2308225"/>
          </a:xfrm>
        </p:spPr>
        <p:txBody>
          <a:bodyPr rtlCol="0">
            <a:normAutofit/>
          </a:bodyPr>
          <a:lstStyle/>
          <a:p>
            <a:pPr eaLnBrk="1" fontAlgn="auto" hangingPunct="1">
              <a:spcAft>
                <a:spcPts val="0"/>
              </a:spcAft>
              <a:buFontTx/>
              <a:buNone/>
              <a:defRPr/>
            </a:pPr>
            <a:endParaRPr lang="cy-GB" altLang="cy-GB" sz="2800" i="1" dirty="0" smtClean="0">
              <a:solidFill>
                <a:schemeClr val="accent2">
                  <a:lumMod val="20000"/>
                  <a:lumOff val="80000"/>
                </a:schemeClr>
              </a:solidFill>
              <a:latin typeface="Lucida Sans" pitchFamily="34" charset="0"/>
            </a:endParaRPr>
          </a:p>
          <a:p>
            <a:pPr eaLnBrk="1" fontAlgn="auto" hangingPunct="1">
              <a:spcAft>
                <a:spcPts val="0"/>
              </a:spcAft>
              <a:buFontTx/>
              <a:buNone/>
              <a:defRPr/>
            </a:pPr>
            <a:endParaRPr lang="cy-GB" altLang="cy-GB" sz="2800" i="1" dirty="0" smtClean="0">
              <a:solidFill>
                <a:schemeClr val="accent2">
                  <a:lumMod val="20000"/>
                  <a:lumOff val="80000"/>
                </a:schemeClr>
              </a:solidFill>
              <a:latin typeface="Lucida Sans" pitchFamily="34" charset="0"/>
            </a:endParaRPr>
          </a:p>
          <a:p>
            <a:pPr eaLnBrk="1" fontAlgn="auto" hangingPunct="1">
              <a:spcAft>
                <a:spcPts val="0"/>
              </a:spcAft>
              <a:buFontTx/>
              <a:buNone/>
              <a:defRPr/>
            </a:pPr>
            <a:endParaRPr lang="cy-GB" altLang="cy-GB" sz="2800" i="1" dirty="0">
              <a:solidFill>
                <a:schemeClr val="accent2">
                  <a:lumMod val="20000"/>
                  <a:lumOff val="80000"/>
                </a:schemeClr>
              </a:solidFill>
              <a:latin typeface="Lucida Sans" pitchFamily="34" charset="0"/>
            </a:endParaRPr>
          </a:p>
          <a:p>
            <a:pPr eaLnBrk="1" fontAlgn="auto" hangingPunct="1">
              <a:spcAft>
                <a:spcPts val="0"/>
              </a:spcAft>
              <a:buFontTx/>
              <a:buNone/>
              <a:defRPr/>
            </a:pPr>
            <a:endParaRPr lang="cy-GB" altLang="cy-GB" sz="2800" dirty="0" smtClean="0">
              <a:latin typeface="Lucida Sans" pitchFamily="34" charset="0"/>
            </a:endParaRPr>
          </a:p>
          <a:p>
            <a:pPr eaLnBrk="1" fontAlgn="auto" hangingPunct="1">
              <a:spcAft>
                <a:spcPts val="0"/>
              </a:spcAft>
              <a:buFontTx/>
              <a:buNone/>
              <a:defRPr/>
            </a:pPr>
            <a:endParaRPr lang="cy-GB" altLang="cy-GB" dirty="0" smtClean="0">
              <a:latin typeface="Lucida Sans" pitchFamily="34" charset="0"/>
            </a:endParaRP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36750" y="2603500"/>
            <a:ext cx="5486399" cy="3309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78326422"/>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a:latin typeface="Lucida Sans" panose="020B0602030504020204" pitchFamily="34" charset="0"/>
              </a:rPr>
              <a:t>Beth </a:t>
            </a:r>
            <a:r>
              <a:rPr lang="en-GB" sz="2400" dirty="0" err="1">
                <a:latin typeface="Lucida Sans" panose="020B0602030504020204" pitchFamily="34" charset="0"/>
              </a:rPr>
              <a:t>yw</a:t>
            </a:r>
            <a:r>
              <a:rPr lang="en-GB" sz="2400" dirty="0">
                <a:latin typeface="Lucida Sans" panose="020B0602030504020204" pitchFamily="34" charset="0"/>
              </a:rPr>
              <a:t> </a:t>
            </a:r>
            <a:r>
              <a:rPr lang="en-GB" sz="2400" dirty="0" err="1">
                <a:latin typeface="Lucida Sans" panose="020B0602030504020204" pitchFamily="34" charset="0"/>
              </a:rPr>
              <a:t>ein</a:t>
            </a:r>
            <a:r>
              <a:rPr lang="en-GB" sz="2400" dirty="0">
                <a:latin typeface="Lucida Sans" panose="020B0602030504020204" pitchFamily="34" charset="0"/>
              </a:rPr>
              <a:t> </a:t>
            </a:r>
            <a:r>
              <a:rPr lang="en-GB" sz="2400" dirty="0" err="1">
                <a:latin typeface="Lucida Sans" panose="020B0602030504020204" pitchFamily="34" charset="0"/>
              </a:rPr>
              <a:t>gwybodaeth</a:t>
            </a:r>
            <a:r>
              <a:rPr lang="en-GB" sz="2400" dirty="0">
                <a:latin typeface="Lucida Sans" panose="020B0602030504020204" pitchFamily="34" charset="0"/>
              </a:rPr>
              <a:t> a </a:t>
            </a:r>
            <a:r>
              <a:rPr lang="en-GB" sz="2400" dirty="0" err="1">
                <a:latin typeface="Lucida Sans" panose="020B0602030504020204" pitchFamily="34" charset="0"/>
              </a:rPr>
              <a:t>phrofiad</a:t>
            </a:r>
            <a:r>
              <a:rPr lang="en-GB" sz="2400" dirty="0">
                <a:latin typeface="Lucida Sans" panose="020B0602030504020204" pitchFamily="34" charset="0"/>
              </a:rPr>
              <a:t> </a:t>
            </a:r>
            <a:r>
              <a:rPr lang="en-GB" sz="2400" dirty="0" err="1">
                <a:latin typeface="Lucida Sans" panose="020B0602030504020204" pitchFamily="34" charset="0"/>
              </a:rPr>
              <a:t>ar</a:t>
            </a:r>
            <a:r>
              <a:rPr lang="en-GB" sz="2400" dirty="0">
                <a:latin typeface="Lucida Sans" panose="020B0602030504020204" pitchFamily="34" charset="0"/>
              </a:rPr>
              <a:t> </a:t>
            </a:r>
            <a:r>
              <a:rPr lang="en-GB" sz="2400" dirty="0" err="1">
                <a:latin typeface="Lucida Sans" panose="020B0602030504020204" pitchFamily="34" charset="0"/>
              </a:rPr>
              <a:t>hyn</a:t>
            </a:r>
            <a:r>
              <a:rPr lang="en-GB" sz="2400" dirty="0">
                <a:latin typeface="Lucida Sans" panose="020B0602030504020204" pitchFamily="34" charset="0"/>
              </a:rPr>
              <a:t> o </a:t>
            </a:r>
            <a:r>
              <a:rPr lang="en-GB" sz="2400" dirty="0" err="1">
                <a:latin typeface="Lucida Sans" panose="020B0602030504020204" pitchFamily="34" charset="0"/>
              </a:rPr>
              <a:t>bryd</a:t>
            </a:r>
            <a:r>
              <a:rPr lang="en-GB" sz="2400" dirty="0">
                <a:latin typeface="Lucida Sans" panose="020B0602030504020204" pitchFamily="34" charset="0"/>
              </a:rPr>
              <a:t>?</a:t>
            </a:r>
            <a:br>
              <a:rPr lang="en-GB" sz="2400" dirty="0">
                <a:latin typeface="Lucida Sans" panose="020B0602030504020204" pitchFamily="34" charset="0"/>
              </a:rPr>
            </a:br>
            <a:r>
              <a:rPr lang="en-GB" sz="2400" dirty="0">
                <a:latin typeface="Lucida Sans" panose="020B0602030504020204" pitchFamily="34" charset="0"/>
              </a:rPr>
              <a:t> </a:t>
            </a:r>
            <a:r>
              <a:rPr lang="en-GB" sz="2400" dirty="0">
                <a:solidFill>
                  <a:srgbClr val="0000FF"/>
                </a:solidFill>
                <a:latin typeface="Lucida Sans" panose="020B0602030504020204" pitchFamily="34" charset="0"/>
              </a:rPr>
              <a:t>What is our current knowledge / experience?</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idx="1"/>
          </p:nvPr>
        </p:nvSpPr>
        <p:spPr/>
        <p:txBody>
          <a:bodyPr rtlCol="0">
            <a:normAutofit/>
          </a:bodyPr>
          <a:lstStyle/>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a:p>
            <a:pPr marL="0" indent="0">
              <a:buFont typeface="Arial" panose="020B0604020202020204" pitchFamily="34" charset="0"/>
              <a:buNone/>
              <a:defRPr/>
            </a:pPr>
            <a:endParaRPr lang="cy-GB" sz="2000" kern="0" dirty="0" smtClean="0">
              <a:solidFill>
                <a:srgbClr val="000000"/>
              </a:solidFill>
              <a:latin typeface="Lucida Sans" pitchFamily="34" charset="0"/>
              <a:ea typeface="ＭＳ Ｐゴシック" charset="-128"/>
            </a:endParaRP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1600200"/>
            <a:ext cx="8229600"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2222243"/>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52400"/>
            <a:ext cx="8229600" cy="685800"/>
          </a:xfrm>
        </p:spPr>
        <p:txBody>
          <a:bodyPr rtlCol="0">
            <a:normAutofit fontScale="90000"/>
          </a:bodyPr>
          <a:lstStyle/>
          <a:p>
            <a:pPr eaLnBrk="1" fontAlgn="auto" hangingPunct="1">
              <a:spcAft>
                <a:spcPts val="0"/>
              </a:spcAft>
              <a:defRPr/>
            </a:pPr>
            <a:r>
              <a:rPr lang="en-GB" sz="2400" dirty="0" err="1" smtClean="0">
                <a:latin typeface="Lucida Sans" panose="020B0602030504020204" pitchFamily="34" charset="0"/>
              </a:rPr>
              <a:t>Achosion</a:t>
            </a:r>
            <a:r>
              <a:rPr lang="en-GB" sz="2400" dirty="0" smtClean="0">
                <a:latin typeface="Lucida Sans" panose="020B0602030504020204" pitchFamily="34" charset="0"/>
              </a:rPr>
              <a:t/>
            </a:r>
            <a:br>
              <a:rPr lang="en-GB" sz="2400" dirty="0" smtClean="0">
                <a:latin typeface="Lucida Sans" panose="020B0602030504020204" pitchFamily="34" charset="0"/>
              </a:rPr>
            </a:br>
            <a:r>
              <a:rPr lang="en-GB" sz="2400" dirty="0" smtClean="0">
                <a:solidFill>
                  <a:srgbClr val="0000FF"/>
                </a:solidFill>
                <a:latin typeface="Lucida Sans" panose="020B0602030504020204" pitchFamily="34" charset="0"/>
              </a:rPr>
              <a:t>Causes</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sz="half" idx="1"/>
          </p:nvPr>
        </p:nvSpPr>
        <p:spPr>
          <a:xfrm>
            <a:off x="457200" y="838200"/>
            <a:ext cx="4038600" cy="4751041"/>
          </a:xfrm>
        </p:spPr>
        <p:txBody>
          <a:bodyPr rtlCol="0">
            <a:normAutofit fontScale="92500" lnSpcReduction="10000"/>
          </a:bodyPr>
          <a:lstStyle/>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a:p>
            <a:pPr>
              <a:defRPr/>
            </a:pPr>
            <a:r>
              <a:rPr lang="cy-GB" sz="2000" kern="0" dirty="0">
                <a:solidFill>
                  <a:srgbClr val="000000"/>
                </a:solidFill>
                <a:latin typeface="Lucida Sans" pitchFamily="34" charset="0"/>
                <a:ea typeface="ＭＳ Ｐゴシック" charset="-128"/>
              </a:rPr>
              <a:t>Trisom 21: mae gan y celloedd yn y corff y cromosom ychwanegol 21. Mae gan 94% o bobl â syndrom Down y math hwn.</a:t>
            </a:r>
          </a:p>
          <a:p>
            <a:pPr>
              <a:defRPr/>
            </a:pPr>
            <a:r>
              <a:rPr lang="cy-GB" sz="2000" kern="0" dirty="0">
                <a:solidFill>
                  <a:srgbClr val="000000"/>
                </a:solidFill>
                <a:latin typeface="Lucida Sans" pitchFamily="34" charset="0"/>
                <a:ea typeface="ＭＳ Ｐゴシック" charset="-128"/>
              </a:rPr>
              <a:t>Mosaig: lle mai dim ond rhai o'r celloedd sydd â'r cromosom ychwanegol 21. Mae gan 2% o bobl â syndrom Down y math hwn.</a:t>
            </a:r>
          </a:p>
          <a:p>
            <a:pPr>
              <a:defRPr/>
            </a:pPr>
            <a:r>
              <a:rPr lang="cy-GB" sz="2000" kern="0" dirty="0">
                <a:solidFill>
                  <a:srgbClr val="000000"/>
                </a:solidFill>
                <a:latin typeface="Lucida Sans" pitchFamily="34" charset="0"/>
                <a:ea typeface="ＭＳ Ｐゴシック" charset="-128"/>
              </a:rPr>
              <a:t>Trawsleoli: lle mae </a:t>
            </a:r>
            <a:r>
              <a:rPr lang="cy-GB" sz="2000" kern="0" dirty="0" smtClean="0">
                <a:solidFill>
                  <a:srgbClr val="000000"/>
                </a:solidFill>
                <a:latin typeface="Lucida Sans" pitchFamily="34" charset="0"/>
                <a:ea typeface="ＭＳ Ｐゴシック" charset="-128"/>
              </a:rPr>
              <a:t>rhan </a:t>
            </a:r>
            <a:r>
              <a:rPr lang="cy-GB" sz="2000" kern="0" dirty="0">
                <a:solidFill>
                  <a:srgbClr val="000000"/>
                </a:solidFill>
                <a:latin typeface="Lucida Sans" pitchFamily="34" charset="0"/>
                <a:ea typeface="ＭＳ Ｐゴシック" charset="-128"/>
              </a:rPr>
              <a:t>o gromosom 21 ychwanegol yn gysylltiedig â chromosom arall. Mae gan tua 4% o bobl â syndrom Down y math hwn.</a:t>
            </a:r>
            <a:endParaRPr lang="cy-GB" sz="2000" kern="0" dirty="0" smtClean="0">
              <a:solidFill>
                <a:srgbClr val="000000"/>
              </a:solidFill>
              <a:latin typeface="Lucida Sans" pitchFamily="34" charset="0"/>
              <a:ea typeface="ＭＳ Ｐゴシック" charset="-128"/>
            </a:endParaRPr>
          </a:p>
        </p:txBody>
      </p:sp>
      <p:sp>
        <p:nvSpPr>
          <p:cNvPr id="2" name="Content Placeholder 1"/>
          <p:cNvSpPr>
            <a:spLocks noGrp="1"/>
          </p:cNvSpPr>
          <p:nvPr>
            <p:ph sz="half" idx="2"/>
          </p:nvPr>
        </p:nvSpPr>
        <p:spPr>
          <a:xfrm>
            <a:off x="4648200" y="838200"/>
            <a:ext cx="4038600" cy="4751041"/>
          </a:xfrm>
        </p:spPr>
        <p:txBody>
          <a:bodyPr/>
          <a:lstStyle/>
          <a:p>
            <a:r>
              <a:rPr lang="en-US" sz="1800" dirty="0" smtClean="0">
                <a:solidFill>
                  <a:srgbClr val="0000FF"/>
                </a:solidFill>
                <a:latin typeface="Lucida Sans" panose="020B0602030504020204" pitchFamily="34" charset="0"/>
              </a:rPr>
              <a:t>Trisomy </a:t>
            </a:r>
            <a:r>
              <a:rPr lang="en-US" sz="1800" dirty="0">
                <a:solidFill>
                  <a:srgbClr val="0000FF"/>
                </a:solidFill>
                <a:latin typeface="Lucida Sans" panose="020B0602030504020204" pitchFamily="34" charset="0"/>
              </a:rPr>
              <a:t>21: the cells in the body have the extra chromosome 21. About 94% of people with Down’s syndrome have this type.</a:t>
            </a:r>
          </a:p>
          <a:p>
            <a:r>
              <a:rPr lang="en-US" sz="1800" dirty="0" smtClean="0">
                <a:solidFill>
                  <a:srgbClr val="0000FF"/>
                </a:solidFill>
                <a:latin typeface="Lucida Sans" panose="020B0602030504020204" pitchFamily="34" charset="0"/>
              </a:rPr>
              <a:t>Mosaic</a:t>
            </a:r>
            <a:r>
              <a:rPr lang="en-US" sz="1800" dirty="0">
                <a:solidFill>
                  <a:srgbClr val="0000FF"/>
                </a:solidFill>
                <a:latin typeface="Lucida Sans" panose="020B0602030504020204" pitchFamily="34" charset="0"/>
              </a:rPr>
              <a:t>: in which only some of the cells have the extra chromosome 21. About 2% of people with Down’s syndrome have this type.</a:t>
            </a:r>
          </a:p>
          <a:p>
            <a:r>
              <a:rPr lang="en-US" sz="1800" dirty="0">
                <a:solidFill>
                  <a:srgbClr val="0000FF"/>
                </a:solidFill>
                <a:latin typeface="Lucida Sans" panose="020B0602030504020204" pitchFamily="34" charset="0"/>
              </a:rPr>
              <a:t>Translocation: in which a segment of an extra chromosome 21 is attached to another chromosome. Around 4% of people with Down’s syndrome have this type.</a:t>
            </a:r>
          </a:p>
          <a:p>
            <a:endParaRPr lang="en-US" dirty="0"/>
          </a:p>
        </p:txBody>
      </p:sp>
    </p:spTree>
    <p:extLst>
      <p:ext uri="{BB962C8B-B14F-4D97-AF65-F5344CB8AC3E}">
        <p14:creationId xmlns:p14="http://schemas.microsoft.com/office/powerpoint/2010/main" val="1523614955"/>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dirty="0"/>
          </a:p>
        </p:txBody>
      </p:sp>
      <p:sp>
        <p:nvSpPr>
          <p:cNvPr id="4" name="Content Placeholder 3"/>
          <p:cNvSpPr>
            <a:spLocks noGrp="1"/>
          </p:cNvSpPr>
          <p:nvPr>
            <p:ph sz="half" idx="2"/>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04800"/>
            <a:ext cx="8915400" cy="6172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387250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52400"/>
            <a:ext cx="8229600" cy="685800"/>
          </a:xfrm>
        </p:spPr>
        <p:txBody>
          <a:bodyPr rtlCol="0">
            <a:normAutofit fontScale="90000"/>
          </a:bodyPr>
          <a:lstStyle/>
          <a:p>
            <a:pPr eaLnBrk="1" fontAlgn="auto" hangingPunct="1">
              <a:spcAft>
                <a:spcPts val="0"/>
              </a:spcAft>
              <a:defRPr/>
            </a:pPr>
            <a:r>
              <a:rPr lang="en-GB" sz="2400" dirty="0" err="1" smtClean="0">
                <a:latin typeface="Lucida Sans" panose="020B0602030504020204" pitchFamily="34" charset="0"/>
              </a:rPr>
              <a:t>Achosion</a:t>
            </a:r>
            <a:r>
              <a:rPr lang="en-GB" sz="2400" dirty="0" smtClean="0">
                <a:latin typeface="Lucida Sans" panose="020B0602030504020204" pitchFamily="34" charset="0"/>
              </a:rPr>
              <a:t/>
            </a:r>
            <a:br>
              <a:rPr lang="en-GB" sz="2400" dirty="0" smtClean="0">
                <a:latin typeface="Lucida Sans" panose="020B0602030504020204" pitchFamily="34" charset="0"/>
              </a:rPr>
            </a:br>
            <a:r>
              <a:rPr lang="en-GB" sz="2400" dirty="0" smtClean="0">
                <a:solidFill>
                  <a:srgbClr val="0000FF"/>
                </a:solidFill>
                <a:latin typeface="Lucida Sans" panose="020B0602030504020204" pitchFamily="34" charset="0"/>
              </a:rPr>
              <a:t>Prenatal Screening</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sz="half" idx="1"/>
          </p:nvPr>
        </p:nvSpPr>
        <p:spPr>
          <a:xfrm>
            <a:off x="457200" y="990600"/>
            <a:ext cx="4038600" cy="4598641"/>
          </a:xfrm>
        </p:spPr>
        <p:txBody>
          <a:bodyPr rtlCol="0">
            <a:normAutofit/>
          </a:bodyPr>
          <a:lstStyle/>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a:p>
            <a:pPr>
              <a:defRPr/>
            </a:pPr>
            <a:r>
              <a:rPr lang="cy-GB" sz="2000" kern="0" dirty="0">
                <a:solidFill>
                  <a:srgbClr val="000000"/>
                </a:solidFill>
                <a:latin typeface="Lucida Sans" pitchFamily="34" charset="0"/>
                <a:ea typeface="ＭＳ Ｐゴシック" charset="-128"/>
              </a:rPr>
              <a:t>Sgrinio ar gyfer risg o Syndrom Down:</a:t>
            </a:r>
          </a:p>
          <a:p>
            <a:pPr marL="0" indent="0">
              <a:buNone/>
              <a:defRPr/>
            </a:pPr>
            <a:r>
              <a:rPr lang="cy-GB" sz="2000" kern="0" dirty="0">
                <a:solidFill>
                  <a:srgbClr val="000000"/>
                </a:solidFill>
                <a:latin typeface="Lucida Sans" pitchFamily="34" charset="0"/>
                <a:ea typeface="ＭＳ Ｐゴシック" charset="-128"/>
              </a:rPr>
              <a:t>(1/100 = 1% o siawns)</a:t>
            </a:r>
          </a:p>
          <a:p>
            <a:pPr marL="0" indent="0">
              <a:buNone/>
              <a:defRPr/>
            </a:pPr>
            <a:r>
              <a:rPr lang="cy-GB" sz="2000" kern="0" dirty="0">
                <a:solidFill>
                  <a:srgbClr val="000000"/>
                </a:solidFill>
                <a:latin typeface="Lucida Sans" pitchFamily="34" charset="0"/>
                <a:ea typeface="ＭＳ Ｐゴシック" charset="-128"/>
              </a:rPr>
              <a:t>(Siawns 1/1000 = 0.01%)</a:t>
            </a:r>
          </a:p>
          <a:p>
            <a:pPr>
              <a:defRPr/>
            </a:pPr>
            <a:r>
              <a:rPr lang="cy-GB" sz="2000" kern="0" dirty="0">
                <a:solidFill>
                  <a:srgbClr val="000000"/>
                </a:solidFill>
                <a:latin typeface="Lucida Sans" pitchFamily="34" charset="0"/>
                <a:ea typeface="ＭＳ Ｐゴシック" charset="-128"/>
              </a:rPr>
              <a:t>Prawf Gwaed fel arfer cyn 14 wythnos</a:t>
            </a:r>
          </a:p>
          <a:p>
            <a:pPr>
              <a:defRPr/>
            </a:pPr>
            <a:r>
              <a:rPr lang="cy-GB" sz="2000" kern="0" dirty="0">
                <a:solidFill>
                  <a:srgbClr val="000000"/>
                </a:solidFill>
                <a:latin typeface="Lucida Sans" pitchFamily="34" charset="0"/>
                <a:ea typeface="ＭＳ Ｐゴシック" charset="-128"/>
              </a:rPr>
              <a:t>Sgan uwchsain fel arfer cyn 14 wythnos</a:t>
            </a:r>
          </a:p>
          <a:p>
            <a:pPr>
              <a:defRPr/>
            </a:pPr>
            <a:r>
              <a:rPr lang="cy-GB" sz="2000" kern="0" dirty="0">
                <a:solidFill>
                  <a:srgbClr val="000000"/>
                </a:solidFill>
                <a:latin typeface="Lucida Sans" pitchFamily="34" charset="0"/>
                <a:ea typeface="ＭＳ Ｐゴシック" charset="-128"/>
              </a:rPr>
              <a:t>Cyfuniad </a:t>
            </a:r>
            <a:r>
              <a:rPr lang="cy-GB" sz="2000" kern="0" dirty="0" smtClean="0">
                <a:solidFill>
                  <a:srgbClr val="000000"/>
                </a:solidFill>
                <a:latin typeface="Lucida Sans" pitchFamily="34" charset="0"/>
                <a:ea typeface="ＭＳ Ｐゴシック" charset="-128"/>
              </a:rPr>
              <a:t>o’r </a:t>
            </a:r>
            <a:r>
              <a:rPr lang="cy-GB" sz="2000" kern="0" dirty="0">
                <a:solidFill>
                  <a:srgbClr val="000000"/>
                </a:solidFill>
                <a:latin typeface="Lucida Sans" pitchFamily="34" charset="0"/>
                <a:ea typeface="ＭＳ Ｐゴシック" charset="-128"/>
              </a:rPr>
              <a:t>ddau i </a:t>
            </a:r>
            <a:r>
              <a:rPr lang="cy-GB" sz="2000" kern="0" dirty="0" smtClean="0">
                <a:solidFill>
                  <a:srgbClr val="000000"/>
                </a:solidFill>
                <a:latin typeface="Lucida Sans" pitchFamily="34" charset="0"/>
                <a:ea typeface="ＭＳ Ｐゴシック" charset="-128"/>
              </a:rPr>
              <a:t>rhagfynegi’r </a:t>
            </a:r>
            <a:r>
              <a:rPr lang="cy-GB" sz="2000" kern="0" dirty="0">
                <a:solidFill>
                  <a:srgbClr val="000000"/>
                </a:solidFill>
                <a:latin typeface="Lucida Sans" pitchFamily="34" charset="0"/>
                <a:ea typeface="ＭＳ Ｐゴシック" charset="-128"/>
              </a:rPr>
              <a:t>risg</a:t>
            </a:r>
          </a:p>
          <a:p>
            <a:pPr>
              <a:defRPr/>
            </a:pPr>
            <a:r>
              <a:rPr lang="cy-GB" sz="2000" kern="0" dirty="0">
                <a:solidFill>
                  <a:srgbClr val="000000"/>
                </a:solidFill>
                <a:latin typeface="Lucida Sans" pitchFamily="34" charset="0"/>
                <a:ea typeface="ＭＳ Ｐゴシック" charset="-128"/>
              </a:rPr>
              <a:t>Gall sgrinio ddigwydd hyd at 20 wythnos</a:t>
            </a:r>
            <a:endParaRPr lang="cy-GB" sz="2000" kern="0" dirty="0" smtClean="0">
              <a:solidFill>
                <a:srgbClr val="000000"/>
              </a:solidFill>
              <a:latin typeface="Lucida Sans" pitchFamily="34" charset="0"/>
              <a:ea typeface="ＭＳ Ｐゴシック" charset="-128"/>
            </a:endParaRPr>
          </a:p>
        </p:txBody>
      </p:sp>
      <p:sp>
        <p:nvSpPr>
          <p:cNvPr id="2" name="Content Placeholder 1"/>
          <p:cNvSpPr>
            <a:spLocks noGrp="1"/>
          </p:cNvSpPr>
          <p:nvPr>
            <p:ph sz="half" idx="2"/>
          </p:nvPr>
        </p:nvSpPr>
        <p:spPr>
          <a:xfrm>
            <a:off x="4648200" y="990600"/>
            <a:ext cx="4038600" cy="4598641"/>
          </a:xfrm>
        </p:spPr>
        <p:txBody>
          <a:bodyPr/>
          <a:lstStyle/>
          <a:p>
            <a:r>
              <a:rPr lang="en-GB" sz="2000" dirty="0">
                <a:solidFill>
                  <a:srgbClr val="0000FF"/>
                </a:solidFill>
                <a:latin typeface="Lucida Sans" panose="020B0602030504020204" pitchFamily="34" charset="0"/>
              </a:rPr>
              <a:t>Screening for risk of </a:t>
            </a:r>
            <a:r>
              <a:rPr lang="en-GB" sz="2000" dirty="0" smtClean="0">
                <a:solidFill>
                  <a:srgbClr val="0000FF"/>
                </a:solidFill>
                <a:latin typeface="Lucida Sans" panose="020B0602030504020204" pitchFamily="34" charset="0"/>
              </a:rPr>
              <a:t>Down Syndrome:</a:t>
            </a:r>
            <a:endParaRPr lang="en-GB" sz="2000" dirty="0">
              <a:solidFill>
                <a:srgbClr val="0000FF"/>
              </a:solidFill>
              <a:latin typeface="Lucida Sans" panose="020B0602030504020204" pitchFamily="34" charset="0"/>
            </a:endParaRPr>
          </a:p>
          <a:p>
            <a:pPr marL="0" indent="0">
              <a:buNone/>
            </a:pPr>
            <a:r>
              <a:rPr lang="en-GB" sz="2000" dirty="0" smtClean="0">
                <a:solidFill>
                  <a:srgbClr val="0000FF"/>
                </a:solidFill>
                <a:latin typeface="Lucida Sans" panose="020B0602030504020204" pitchFamily="34" charset="0"/>
              </a:rPr>
              <a:t>(1/100 </a:t>
            </a:r>
            <a:r>
              <a:rPr lang="en-GB" sz="2000" dirty="0">
                <a:solidFill>
                  <a:srgbClr val="0000FF"/>
                </a:solidFill>
                <a:latin typeface="Lucida Sans" panose="020B0602030504020204" pitchFamily="34" charset="0"/>
              </a:rPr>
              <a:t>= 1% chance) </a:t>
            </a:r>
          </a:p>
          <a:p>
            <a:pPr marL="0" indent="0">
              <a:buNone/>
            </a:pPr>
            <a:r>
              <a:rPr lang="en-GB" sz="2000" dirty="0" smtClean="0">
                <a:solidFill>
                  <a:srgbClr val="0000FF"/>
                </a:solidFill>
                <a:latin typeface="Lucida Sans" panose="020B0602030504020204" pitchFamily="34" charset="0"/>
              </a:rPr>
              <a:t>(1/1000 </a:t>
            </a:r>
            <a:r>
              <a:rPr lang="en-GB" sz="2000" dirty="0">
                <a:solidFill>
                  <a:srgbClr val="0000FF"/>
                </a:solidFill>
                <a:latin typeface="Lucida Sans" panose="020B0602030504020204" pitchFamily="34" charset="0"/>
              </a:rPr>
              <a:t>= 0.01% chance</a:t>
            </a:r>
            <a:r>
              <a:rPr lang="en-GB" sz="2000" dirty="0" smtClean="0">
                <a:solidFill>
                  <a:srgbClr val="0000FF"/>
                </a:solidFill>
                <a:latin typeface="Lucida Sans" panose="020B0602030504020204" pitchFamily="34" charset="0"/>
              </a:rPr>
              <a:t>)</a:t>
            </a:r>
          </a:p>
          <a:p>
            <a:r>
              <a:rPr lang="en-GB" sz="2000" dirty="0">
                <a:solidFill>
                  <a:srgbClr val="0000FF"/>
                </a:solidFill>
                <a:latin typeface="Lucida Sans" panose="020B0602030504020204" pitchFamily="34" charset="0"/>
              </a:rPr>
              <a:t>Blood Test usually  before 14 weeks</a:t>
            </a:r>
          </a:p>
          <a:p>
            <a:r>
              <a:rPr lang="en-GB" sz="2000" dirty="0">
                <a:solidFill>
                  <a:srgbClr val="0000FF"/>
                </a:solidFill>
                <a:latin typeface="Lucida Sans" panose="020B0602030504020204" pitchFamily="34" charset="0"/>
              </a:rPr>
              <a:t>Ultrasound scan usually before 14 weeks</a:t>
            </a:r>
          </a:p>
          <a:p>
            <a:r>
              <a:rPr lang="en-GB" sz="2000" dirty="0">
                <a:solidFill>
                  <a:srgbClr val="0000FF"/>
                </a:solidFill>
                <a:latin typeface="Lucida Sans" panose="020B0602030504020204" pitchFamily="34" charset="0"/>
              </a:rPr>
              <a:t>Combination of both to work out the risk </a:t>
            </a:r>
          </a:p>
          <a:p>
            <a:r>
              <a:rPr lang="en-GB" sz="2000" dirty="0">
                <a:solidFill>
                  <a:srgbClr val="0000FF"/>
                </a:solidFill>
                <a:latin typeface="Lucida Sans" panose="020B0602030504020204" pitchFamily="34" charset="0"/>
              </a:rPr>
              <a:t>Screening can take place up to 20 weeks</a:t>
            </a:r>
          </a:p>
          <a:p>
            <a:pPr marL="0" indent="0">
              <a:buNone/>
            </a:pPr>
            <a:endParaRPr lang="en-GB" dirty="0">
              <a:latin typeface="Lucida Sans" panose="020B0602030504020204" pitchFamily="34" charset="0"/>
            </a:endParaRPr>
          </a:p>
          <a:p>
            <a:endParaRPr lang="en-US" dirty="0"/>
          </a:p>
        </p:txBody>
      </p:sp>
    </p:spTree>
    <p:extLst>
      <p:ext uri="{BB962C8B-B14F-4D97-AF65-F5344CB8AC3E}">
        <p14:creationId xmlns:p14="http://schemas.microsoft.com/office/powerpoint/2010/main" val="2732527218"/>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smtClean="0">
                <a:latin typeface="Lucida Sans" panose="020B0602030504020204" pitchFamily="34" charset="0"/>
              </a:rPr>
              <a:t>Achosion</a:t>
            </a:r>
            <a:r>
              <a:rPr lang="en-GB" sz="2400" dirty="0" smtClean="0">
                <a:latin typeface="Lucida Sans" panose="020B0602030504020204" pitchFamily="34" charset="0"/>
              </a:rPr>
              <a:t/>
            </a:r>
            <a:br>
              <a:rPr lang="en-GB" sz="2400" dirty="0" smtClean="0">
                <a:latin typeface="Lucida Sans" panose="020B0602030504020204" pitchFamily="34" charset="0"/>
              </a:rPr>
            </a:br>
            <a:r>
              <a:rPr lang="en-GB" sz="2400" dirty="0">
                <a:solidFill>
                  <a:srgbClr val="0000FF"/>
                </a:solidFill>
                <a:latin typeface="Lucida Sans" panose="020B0602030504020204" pitchFamily="34" charset="0"/>
              </a:rPr>
              <a:t>Diagnostic Tests </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sz="half" idx="1"/>
          </p:nvPr>
        </p:nvSpPr>
        <p:spPr/>
        <p:txBody>
          <a:bodyPr rtlCol="0">
            <a:normAutofit lnSpcReduction="10000"/>
          </a:bodyPr>
          <a:lstStyle/>
          <a:p>
            <a:pPr>
              <a:defRPr/>
            </a:pPr>
            <a:r>
              <a:rPr lang="cy-GB" sz="2000" b="1" kern="0" dirty="0">
                <a:solidFill>
                  <a:srgbClr val="000000"/>
                </a:solidFill>
                <a:latin typeface="Lucida Sans" pitchFamily="34" charset="0"/>
                <a:ea typeface="ＭＳ Ｐゴシック" charset="-128"/>
              </a:rPr>
              <a:t>Samplu Chorionic Villus (CVS</a:t>
            </a:r>
            <a:r>
              <a:rPr lang="cy-GB" sz="2000" kern="0" dirty="0">
                <a:solidFill>
                  <a:srgbClr val="000000"/>
                </a:solidFill>
                <a:latin typeface="Lucida Sans" pitchFamily="34" charset="0"/>
                <a:ea typeface="ＭＳ Ｐゴシック" charset="-128"/>
              </a:rPr>
              <a:t>)</a:t>
            </a:r>
          </a:p>
          <a:p>
            <a:pPr marL="0" indent="0">
              <a:buNone/>
              <a:defRPr/>
            </a:pPr>
            <a:r>
              <a:rPr lang="cy-GB" sz="2000" kern="0" dirty="0">
                <a:solidFill>
                  <a:srgbClr val="000000"/>
                </a:solidFill>
                <a:latin typeface="Lucida Sans" pitchFamily="34" charset="0"/>
                <a:ea typeface="ＭＳ Ｐゴシック" charset="-128"/>
              </a:rPr>
              <a:t>10 i 22 o feichiogrwydd</a:t>
            </a:r>
          </a:p>
          <a:p>
            <a:pPr marL="0" indent="0">
              <a:buNone/>
              <a:defRPr/>
            </a:pPr>
            <a:r>
              <a:rPr lang="cy-GB" sz="2000" kern="0" dirty="0">
                <a:solidFill>
                  <a:srgbClr val="000000"/>
                </a:solidFill>
                <a:latin typeface="Lucida Sans" pitchFamily="34" charset="0"/>
                <a:ea typeface="ＭＳ Ｐゴシック" charset="-128"/>
              </a:rPr>
              <a:t>er ei bod fel arfer yn cael ei berfformio rhwng wythnosau 11.</a:t>
            </a:r>
          </a:p>
          <a:p>
            <a:pPr marL="0" indent="0">
              <a:buNone/>
              <a:defRPr/>
            </a:pPr>
            <a:r>
              <a:rPr lang="cy-GB" sz="2000" kern="0" dirty="0">
                <a:solidFill>
                  <a:srgbClr val="000000"/>
                </a:solidFill>
                <a:latin typeface="Lucida Sans" pitchFamily="34" charset="0"/>
                <a:ea typeface="ＭＳ Ｐゴシック" charset="-128"/>
              </a:rPr>
              <a:t>Risg (1-2% o </a:t>
            </a:r>
            <a:r>
              <a:rPr lang="cy-GB" sz="2000" kern="0" dirty="0" smtClean="0">
                <a:solidFill>
                  <a:srgbClr val="000000"/>
                </a:solidFill>
                <a:latin typeface="Lucida Sans" pitchFamily="34" charset="0"/>
                <a:ea typeface="ＭＳ Ｐゴシック" charset="-128"/>
              </a:rPr>
              <a:t>erthyliad naturiol)</a:t>
            </a:r>
            <a:endParaRPr lang="cy-GB" sz="2000" kern="0" dirty="0">
              <a:solidFill>
                <a:srgbClr val="000000"/>
              </a:solidFill>
              <a:latin typeface="Lucida Sans" pitchFamily="34" charset="0"/>
              <a:ea typeface="ＭＳ Ｐゴシック" charset="-128"/>
            </a:endParaRPr>
          </a:p>
          <a:p>
            <a:pPr marL="0" indent="0">
              <a:buNone/>
              <a:defRPr/>
            </a:pPr>
            <a:endParaRPr lang="cy-GB" sz="2000" kern="0" dirty="0">
              <a:solidFill>
                <a:srgbClr val="000000"/>
              </a:solidFill>
              <a:latin typeface="Lucida Sans" pitchFamily="34" charset="0"/>
              <a:ea typeface="ＭＳ Ｐゴシック" charset="-128"/>
            </a:endParaRPr>
          </a:p>
          <a:p>
            <a:pPr>
              <a:defRPr/>
            </a:pPr>
            <a:r>
              <a:rPr lang="cy-GB" sz="2000" b="1" kern="0" dirty="0">
                <a:solidFill>
                  <a:srgbClr val="000000"/>
                </a:solidFill>
                <a:latin typeface="Lucida Sans" pitchFamily="34" charset="0"/>
                <a:ea typeface="ＭＳ Ｐゴシック" charset="-128"/>
              </a:rPr>
              <a:t>Amniocentesis</a:t>
            </a:r>
          </a:p>
          <a:p>
            <a:pPr marL="0" indent="0">
              <a:buNone/>
              <a:defRPr/>
            </a:pPr>
            <a:r>
              <a:rPr lang="cy-GB" sz="2000" b="1" kern="0" dirty="0" smtClean="0">
                <a:solidFill>
                  <a:srgbClr val="000000"/>
                </a:solidFill>
                <a:latin typeface="Lucida Sans" pitchFamily="34" charset="0"/>
                <a:ea typeface="ＭＳ Ｐゴシック" charset="-128"/>
              </a:rPr>
              <a:t>    (</a:t>
            </a:r>
            <a:r>
              <a:rPr lang="cy-GB" sz="2000" b="1" kern="0" dirty="0">
                <a:solidFill>
                  <a:srgbClr val="000000"/>
                </a:solidFill>
                <a:latin typeface="Lucida Sans" pitchFamily="34" charset="0"/>
                <a:ea typeface="ＭＳ Ｐゴシック" charset="-128"/>
              </a:rPr>
              <a:t>Amnio)</a:t>
            </a:r>
          </a:p>
          <a:p>
            <a:pPr marL="0" indent="0">
              <a:buNone/>
              <a:defRPr/>
            </a:pPr>
            <a:r>
              <a:rPr lang="cy-GB" sz="2000" kern="0" dirty="0">
                <a:solidFill>
                  <a:srgbClr val="000000"/>
                </a:solidFill>
                <a:latin typeface="Lucida Sans" pitchFamily="34" charset="0"/>
                <a:ea typeface="ＭＳ Ｐゴシック" charset="-128"/>
              </a:rPr>
              <a:t>Ar ôl 15 o feichiogrwydd.</a:t>
            </a:r>
          </a:p>
          <a:p>
            <a:pPr marL="0" indent="0">
              <a:buNone/>
              <a:defRPr/>
            </a:pPr>
            <a:r>
              <a:rPr lang="cy-GB" sz="2000" kern="0" dirty="0">
                <a:solidFill>
                  <a:srgbClr val="000000"/>
                </a:solidFill>
                <a:latin typeface="Lucida Sans" pitchFamily="34" charset="0"/>
                <a:ea typeface="ＭＳ Ｐゴシック" charset="-128"/>
              </a:rPr>
              <a:t>Risg (1-2% o </a:t>
            </a:r>
            <a:r>
              <a:rPr lang="cy-GB" sz="2000" kern="0" dirty="0" smtClean="0">
                <a:solidFill>
                  <a:srgbClr val="000000"/>
                </a:solidFill>
                <a:latin typeface="Lucida Sans" pitchFamily="34" charset="0"/>
                <a:ea typeface="ＭＳ Ｐゴシック" charset="-128"/>
              </a:rPr>
              <a:t>erthyliad naturiol)</a:t>
            </a:r>
            <a:endParaRPr lang="cy-GB" sz="2000" kern="0" dirty="0">
              <a:solidFill>
                <a:srgbClr val="000000"/>
              </a:solidFill>
              <a:latin typeface="Lucida Sans" pitchFamily="34" charset="0"/>
              <a:ea typeface="ＭＳ Ｐゴシック" charset="-128"/>
            </a:endParaRPr>
          </a:p>
          <a:p>
            <a:pPr marL="0" indent="0">
              <a:buFont typeface="Arial" panose="020B0604020202020204" pitchFamily="34" charset="0"/>
              <a:buNone/>
              <a:defRPr/>
            </a:pPr>
            <a:endParaRPr lang="cy-GB" sz="2000" kern="0" dirty="0" smtClean="0">
              <a:solidFill>
                <a:srgbClr val="000000"/>
              </a:solidFill>
              <a:latin typeface="Lucida Sans" pitchFamily="34" charset="0"/>
              <a:ea typeface="ＭＳ Ｐゴシック" charset="-128"/>
            </a:endParaRPr>
          </a:p>
        </p:txBody>
      </p:sp>
      <p:sp>
        <p:nvSpPr>
          <p:cNvPr id="2" name="Content Placeholder 1"/>
          <p:cNvSpPr>
            <a:spLocks noGrp="1"/>
          </p:cNvSpPr>
          <p:nvPr>
            <p:ph sz="half" idx="2"/>
          </p:nvPr>
        </p:nvSpPr>
        <p:spPr/>
        <p:txBody>
          <a:bodyPr/>
          <a:lstStyle/>
          <a:p>
            <a:r>
              <a:rPr lang="en-GB" sz="2000" b="1" dirty="0">
                <a:solidFill>
                  <a:srgbClr val="0000FF"/>
                </a:solidFill>
                <a:latin typeface="Lucida Sans" panose="020B0602030504020204" pitchFamily="34" charset="0"/>
              </a:rPr>
              <a:t>Chorionic </a:t>
            </a:r>
            <a:r>
              <a:rPr lang="en-US" sz="2000" b="1" dirty="0">
                <a:solidFill>
                  <a:srgbClr val="0000FF"/>
                </a:solidFill>
                <a:latin typeface="Lucida Sans" panose="020B0602030504020204" pitchFamily="34" charset="0"/>
              </a:rPr>
              <a:t>Villus Sampling (CVS)</a:t>
            </a:r>
          </a:p>
          <a:p>
            <a:pPr marL="0" indent="0">
              <a:buNone/>
            </a:pPr>
            <a:r>
              <a:rPr lang="en-US" sz="2000" dirty="0" smtClean="0">
                <a:solidFill>
                  <a:srgbClr val="0000FF"/>
                </a:solidFill>
                <a:latin typeface="Lucida Sans" panose="020B0602030504020204" pitchFamily="34" charset="0"/>
              </a:rPr>
              <a:t>10 </a:t>
            </a:r>
            <a:r>
              <a:rPr lang="en-US" sz="2000" dirty="0">
                <a:solidFill>
                  <a:srgbClr val="0000FF"/>
                </a:solidFill>
                <a:latin typeface="Lucida Sans" panose="020B0602030504020204" pitchFamily="34" charset="0"/>
              </a:rPr>
              <a:t>to 22 of pregnancy</a:t>
            </a:r>
          </a:p>
          <a:p>
            <a:pPr marL="0" indent="0">
              <a:buNone/>
            </a:pPr>
            <a:r>
              <a:rPr lang="en-US" sz="2000" dirty="0">
                <a:solidFill>
                  <a:srgbClr val="0000FF"/>
                </a:solidFill>
                <a:latin typeface="Lucida Sans" panose="020B0602030504020204" pitchFamily="34" charset="0"/>
              </a:rPr>
              <a:t>although it is usually performed between weeks 11.</a:t>
            </a:r>
          </a:p>
          <a:p>
            <a:pPr marL="0" indent="0">
              <a:buNone/>
            </a:pPr>
            <a:r>
              <a:rPr lang="en-GB" sz="2000" dirty="0">
                <a:solidFill>
                  <a:srgbClr val="0000FF"/>
                </a:solidFill>
                <a:latin typeface="Lucida Sans" panose="020B0602030504020204" pitchFamily="34" charset="0"/>
              </a:rPr>
              <a:t>Risk (1-2% miscarriage) </a:t>
            </a:r>
            <a:endParaRPr lang="en-US" sz="2000" dirty="0">
              <a:solidFill>
                <a:srgbClr val="0000FF"/>
              </a:solidFill>
              <a:latin typeface="Lucida Sans" panose="020B0602030504020204" pitchFamily="34" charset="0"/>
            </a:endParaRPr>
          </a:p>
          <a:p>
            <a:pPr marL="0" indent="0">
              <a:buNone/>
            </a:pPr>
            <a:endParaRPr lang="en-US" sz="2000" dirty="0">
              <a:solidFill>
                <a:srgbClr val="0000FF"/>
              </a:solidFill>
              <a:latin typeface="Lucida Sans" panose="020B0602030504020204" pitchFamily="34" charset="0"/>
            </a:endParaRPr>
          </a:p>
          <a:p>
            <a:r>
              <a:rPr lang="en-US" sz="2000" b="1" dirty="0">
                <a:solidFill>
                  <a:srgbClr val="0000FF"/>
                </a:solidFill>
                <a:latin typeface="Lucida Sans" panose="020B0602030504020204" pitchFamily="34" charset="0"/>
              </a:rPr>
              <a:t>Amniocentesis</a:t>
            </a:r>
            <a:r>
              <a:rPr lang="en-US" sz="2000" dirty="0">
                <a:solidFill>
                  <a:srgbClr val="0000FF"/>
                </a:solidFill>
                <a:latin typeface="Lucida Sans" panose="020B0602030504020204" pitchFamily="34" charset="0"/>
              </a:rPr>
              <a:t> </a:t>
            </a:r>
          </a:p>
          <a:p>
            <a:pPr marL="0" indent="0">
              <a:buNone/>
            </a:pPr>
            <a:r>
              <a:rPr lang="en-US" sz="2000" b="1" dirty="0" smtClean="0">
                <a:solidFill>
                  <a:srgbClr val="0000FF"/>
                </a:solidFill>
                <a:latin typeface="Lucida Sans" panose="020B0602030504020204" pitchFamily="34" charset="0"/>
              </a:rPr>
              <a:t>    (</a:t>
            </a:r>
            <a:r>
              <a:rPr lang="en-US" sz="2000" b="1" dirty="0" err="1">
                <a:solidFill>
                  <a:srgbClr val="0000FF"/>
                </a:solidFill>
                <a:latin typeface="Lucida Sans" panose="020B0602030504020204" pitchFamily="34" charset="0"/>
              </a:rPr>
              <a:t>Amnio</a:t>
            </a:r>
            <a:r>
              <a:rPr lang="en-US" sz="2000" b="1" dirty="0">
                <a:solidFill>
                  <a:srgbClr val="0000FF"/>
                </a:solidFill>
                <a:latin typeface="Lucida Sans" panose="020B0602030504020204" pitchFamily="34" charset="0"/>
              </a:rPr>
              <a:t>) </a:t>
            </a:r>
          </a:p>
          <a:p>
            <a:pPr marL="0" indent="0">
              <a:buNone/>
            </a:pPr>
            <a:r>
              <a:rPr lang="en-GB" sz="2000" dirty="0">
                <a:solidFill>
                  <a:srgbClr val="0000FF"/>
                </a:solidFill>
                <a:latin typeface="Lucida Sans" panose="020B0602030504020204" pitchFamily="34" charset="0"/>
              </a:rPr>
              <a:t>After 15 of pregnancy.</a:t>
            </a:r>
          </a:p>
          <a:p>
            <a:pPr marL="0" indent="0">
              <a:buNone/>
            </a:pPr>
            <a:r>
              <a:rPr lang="en-GB" sz="2000" dirty="0">
                <a:solidFill>
                  <a:srgbClr val="0000FF"/>
                </a:solidFill>
                <a:latin typeface="Lucida Sans" panose="020B0602030504020204" pitchFamily="34" charset="0"/>
              </a:rPr>
              <a:t>Risk (1-2% miscarriage</a:t>
            </a:r>
            <a:r>
              <a:rPr lang="en-GB" dirty="0">
                <a:solidFill>
                  <a:srgbClr val="0000FF"/>
                </a:solidFill>
              </a:rPr>
              <a:t>) </a:t>
            </a:r>
            <a:endParaRPr lang="en-US" dirty="0">
              <a:solidFill>
                <a:srgbClr val="0000FF"/>
              </a:solidFill>
            </a:endParaRPr>
          </a:p>
          <a:p>
            <a:pPr marL="0" indent="0">
              <a:buNone/>
            </a:pPr>
            <a:endParaRPr lang="en-GB" dirty="0">
              <a:latin typeface="Lucida Sans" panose="020B0602030504020204" pitchFamily="34" charset="0"/>
            </a:endParaRPr>
          </a:p>
          <a:p>
            <a:endParaRPr lang="en-US" dirty="0"/>
          </a:p>
        </p:txBody>
      </p:sp>
    </p:spTree>
    <p:extLst>
      <p:ext uri="{BB962C8B-B14F-4D97-AF65-F5344CB8AC3E}">
        <p14:creationId xmlns:p14="http://schemas.microsoft.com/office/powerpoint/2010/main" val="3475956687"/>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ucida Sans" panose="020B0602030504020204" pitchFamily="34" charset="0"/>
              </a:rPr>
              <a:t>Amniocentesis</a:t>
            </a:r>
            <a:endParaRPr lang="en-GB" dirty="0">
              <a:latin typeface="Lucida Sans" panose="020B0602030504020204" pitchFamily="34" charset="0"/>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1219200"/>
            <a:ext cx="8001000" cy="518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51952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smtClean="0">
                <a:latin typeface="Lucida Sans" panose="020B0602030504020204" pitchFamily="34" charset="0"/>
              </a:rPr>
              <a:t>Oed</a:t>
            </a:r>
            <a:r>
              <a:rPr lang="en-GB" sz="2400" dirty="0" smtClean="0">
                <a:latin typeface="Lucida Sans" panose="020B0602030504020204" pitchFamily="34" charset="0"/>
              </a:rPr>
              <a:t> a </a:t>
            </a:r>
            <a:r>
              <a:rPr lang="en-GB" sz="2400" dirty="0" err="1" smtClean="0">
                <a:latin typeface="Lucida Sans" panose="020B0602030504020204" pitchFamily="34" charset="0"/>
              </a:rPr>
              <a:t>Risg</a:t>
            </a:r>
            <a:r>
              <a:rPr lang="en-GB" sz="2400" dirty="0" smtClean="0">
                <a:latin typeface="Lucida Sans" panose="020B0602030504020204" pitchFamily="34" charset="0"/>
              </a:rPr>
              <a:t>?</a:t>
            </a:r>
            <a:br>
              <a:rPr lang="en-GB" sz="2400" dirty="0" smtClean="0">
                <a:latin typeface="Lucida Sans" panose="020B0602030504020204" pitchFamily="34" charset="0"/>
              </a:rPr>
            </a:br>
            <a:r>
              <a:rPr lang="en-GB" sz="2400" dirty="0" smtClean="0">
                <a:solidFill>
                  <a:srgbClr val="0000FF"/>
                </a:solidFill>
                <a:latin typeface="Lucida Sans" panose="020B0602030504020204" pitchFamily="34" charset="0"/>
              </a:rPr>
              <a:t>Age and Risk? </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sz="half" idx="1"/>
          </p:nvPr>
        </p:nvSpPr>
        <p:spPr/>
        <p:txBody>
          <a:bodyPr rtlCol="0">
            <a:normAutofit/>
          </a:bodyPr>
          <a:lstStyle/>
          <a:p>
            <a:pPr>
              <a:defRPr/>
            </a:pPr>
            <a:r>
              <a:rPr lang="cy-GB" sz="2000" kern="0" dirty="0">
                <a:solidFill>
                  <a:srgbClr val="000000"/>
                </a:solidFill>
                <a:latin typeface="Lucida Sans" pitchFamily="34" charset="0"/>
                <a:ea typeface="ＭＳ Ｐゴシック" charset="-128"/>
              </a:rPr>
              <a:t>25 oed mewn perygl o 1 mewn 1,250</a:t>
            </a:r>
          </a:p>
          <a:p>
            <a:pPr>
              <a:defRPr/>
            </a:pPr>
            <a:r>
              <a:rPr lang="cy-GB" sz="2000" kern="0" dirty="0">
                <a:solidFill>
                  <a:srgbClr val="000000"/>
                </a:solidFill>
                <a:latin typeface="Lucida Sans" pitchFamily="34" charset="0"/>
                <a:ea typeface="ＭＳ Ｐゴシック" charset="-128"/>
              </a:rPr>
              <a:t>Mae gan 30 mlwydd oed risg o 1 mewn 1,000</a:t>
            </a:r>
          </a:p>
          <a:p>
            <a:pPr>
              <a:defRPr/>
            </a:pPr>
            <a:r>
              <a:rPr lang="cy-GB" sz="2000" kern="0" dirty="0">
                <a:solidFill>
                  <a:srgbClr val="000000"/>
                </a:solidFill>
                <a:latin typeface="Lucida Sans" pitchFamily="34" charset="0"/>
                <a:ea typeface="ＭＳ Ｐゴシック" charset="-128"/>
              </a:rPr>
              <a:t>Mae gan 35 mlwydd oed risg o 1 mewn 400</a:t>
            </a:r>
          </a:p>
          <a:p>
            <a:pPr>
              <a:defRPr/>
            </a:pPr>
            <a:r>
              <a:rPr lang="cy-GB" sz="2000" kern="0" dirty="0">
                <a:solidFill>
                  <a:srgbClr val="000000"/>
                </a:solidFill>
                <a:latin typeface="Lucida Sans" pitchFamily="34" charset="0"/>
                <a:ea typeface="ＭＳ Ｐゴシック" charset="-128"/>
              </a:rPr>
              <a:t>Mae perygl o 1 o bob 100 yn 40 mlwydd oed</a:t>
            </a:r>
          </a:p>
          <a:p>
            <a:pPr>
              <a:defRPr/>
            </a:pPr>
            <a:r>
              <a:rPr lang="cy-GB" sz="2000" kern="0" dirty="0">
                <a:solidFill>
                  <a:srgbClr val="000000"/>
                </a:solidFill>
                <a:latin typeface="Lucida Sans" pitchFamily="34" charset="0"/>
                <a:ea typeface="ＭＳ Ｐゴシック" charset="-128"/>
              </a:rPr>
              <a:t>Mae gan 45 oed risg o 1 mewn 30</a:t>
            </a:r>
            <a:endParaRPr lang="cy-GB" sz="2000" kern="0" dirty="0">
              <a:solidFill>
                <a:srgbClr val="000000"/>
              </a:solidFill>
              <a:latin typeface="Lucida Sans" pitchFamily="34" charset="0"/>
              <a:ea typeface="ＭＳ Ｐゴシック" charset="-128"/>
            </a:endParaRPr>
          </a:p>
          <a:p>
            <a:pPr marL="0" indent="0">
              <a:buFont typeface="Arial" panose="020B0604020202020204" pitchFamily="34" charset="0"/>
              <a:buNone/>
              <a:defRPr/>
            </a:pPr>
            <a:endParaRPr lang="cy-GB" sz="2000" kern="0" dirty="0" smtClean="0">
              <a:solidFill>
                <a:srgbClr val="000000"/>
              </a:solidFill>
              <a:latin typeface="Lucida Sans" pitchFamily="34" charset="0"/>
              <a:ea typeface="ＭＳ Ｐゴシック" charset="-128"/>
            </a:endParaRPr>
          </a:p>
        </p:txBody>
      </p:sp>
      <p:sp>
        <p:nvSpPr>
          <p:cNvPr id="2" name="Content Placeholder 1"/>
          <p:cNvSpPr>
            <a:spLocks noGrp="1"/>
          </p:cNvSpPr>
          <p:nvPr>
            <p:ph sz="half" idx="2"/>
          </p:nvPr>
        </p:nvSpPr>
        <p:spPr/>
        <p:txBody>
          <a:bodyPr/>
          <a:lstStyle/>
          <a:p>
            <a:r>
              <a:rPr lang="en-US" sz="2000" dirty="0">
                <a:solidFill>
                  <a:srgbClr val="0000FF"/>
                </a:solidFill>
                <a:latin typeface="Lucida Sans" panose="020B0602030504020204" pitchFamily="34" charset="0"/>
              </a:rPr>
              <a:t>25 years of age has a risk of 1 in 1,250 </a:t>
            </a:r>
          </a:p>
          <a:p>
            <a:r>
              <a:rPr lang="en-US" sz="2000" dirty="0">
                <a:solidFill>
                  <a:srgbClr val="0000FF"/>
                </a:solidFill>
                <a:latin typeface="Lucida Sans" panose="020B0602030504020204" pitchFamily="34" charset="0"/>
              </a:rPr>
              <a:t>30 years of age has a risk of 1 in 1,000 </a:t>
            </a:r>
          </a:p>
          <a:p>
            <a:r>
              <a:rPr lang="en-US" sz="2000" dirty="0">
                <a:solidFill>
                  <a:srgbClr val="0000FF"/>
                </a:solidFill>
                <a:latin typeface="Lucida Sans" panose="020B0602030504020204" pitchFamily="34" charset="0"/>
              </a:rPr>
              <a:t>35 years of age has a risk of 1 in 400 </a:t>
            </a:r>
          </a:p>
          <a:p>
            <a:r>
              <a:rPr lang="en-US" sz="2000" dirty="0">
                <a:solidFill>
                  <a:srgbClr val="0000FF"/>
                </a:solidFill>
                <a:latin typeface="Lucida Sans" panose="020B0602030504020204" pitchFamily="34" charset="0"/>
              </a:rPr>
              <a:t>40 years of age has a risk of 1 in 100 </a:t>
            </a:r>
          </a:p>
          <a:p>
            <a:r>
              <a:rPr lang="en-US" sz="2000" dirty="0">
                <a:solidFill>
                  <a:srgbClr val="0000FF"/>
                </a:solidFill>
                <a:latin typeface="Lucida Sans" panose="020B0602030504020204" pitchFamily="34" charset="0"/>
              </a:rPr>
              <a:t>45 years of age has a risk of 1 in 30 </a:t>
            </a:r>
          </a:p>
        </p:txBody>
      </p:sp>
    </p:spTree>
    <p:extLst>
      <p:ext uri="{BB962C8B-B14F-4D97-AF65-F5344CB8AC3E}">
        <p14:creationId xmlns:p14="http://schemas.microsoft.com/office/powerpoint/2010/main" val="1639108656"/>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smtClean="0">
                <a:latin typeface="Lucida Sans" panose="020B0602030504020204" pitchFamily="34" charset="0"/>
              </a:rPr>
              <a:t>Fodd</a:t>
            </a:r>
            <a:r>
              <a:rPr lang="en-GB" sz="2400" dirty="0" smtClean="0">
                <a:latin typeface="Lucida Sans" panose="020B0602030504020204" pitchFamily="34" charset="0"/>
              </a:rPr>
              <a:t> </a:t>
            </a:r>
            <a:r>
              <a:rPr lang="en-GB" sz="2400" dirty="0" err="1" smtClean="0">
                <a:latin typeface="Lucida Sans" panose="020B0602030504020204" pitchFamily="34" charset="0"/>
              </a:rPr>
              <a:t>bynnag</a:t>
            </a:r>
            <a:r>
              <a:rPr lang="en-GB" sz="2400" dirty="0" smtClean="0">
                <a:latin typeface="Lucida Sans" panose="020B0602030504020204" pitchFamily="34" charset="0"/>
              </a:rPr>
              <a:t>…</a:t>
            </a:r>
            <a:br>
              <a:rPr lang="en-GB" sz="2400" dirty="0" smtClean="0">
                <a:latin typeface="Lucida Sans" panose="020B0602030504020204" pitchFamily="34" charset="0"/>
              </a:rPr>
            </a:br>
            <a:r>
              <a:rPr lang="en-GB" sz="2400" dirty="0" smtClean="0">
                <a:solidFill>
                  <a:srgbClr val="0000FF"/>
                </a:solidFill>
                <a:latin typeface="Lucida Sans" panose="020B0602030504020204" pitchFamily="34" charset="0"/>
              </a:rPr>
              <a:t>However… </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sz="half" idx="1"/>
          </p:nvPr>
        </p:nvSpPr>
        <p:spPr>
          <a:xfrm>
            <a:off x="446964" y="1298812"/>
            <a:ext cx="4038600" cy="3989040"/>
          </a:xfrm>
        </p:spPr>
        <p:txBody>
          <a:bodyPr rtlCol="0">
            <a:normAutofit fontScale="92500" lnSpcReduction="20000"/>
          </a:bodyPr>
          <a:lstStyle/>
          <a:p>
            <a:pPr>
              <a:defRPr/>
            </a:pPr>
            <a:r>
              <a:rPr lang="cy-GB" sz="2000" kern="0" dirty="0">
                <a:solidFill>
                  <a:srgbClr val="000000"/>
                </a:solidFill>
                <a:latin typeface="Lucida Sans" pitchFamily="34" charset="0"/>
                <a:ea typeface="ＭＳ Ｐゴシック" charset="-128"/>
              </a:rPr>
              <a:t>Mae babanod â syndrom Down yn cael eu geni i famau o bob oed</a:t>
            </a:r>
          </a:p>
          <a:p>
            <a:pPr>
              <a:defRPr/>
            </a:pPr>
            <a:r>
              <a:rPr lang="cy-GB" sz="2000" kern="0" dirty="0">
                <a:solidFill>
                  <a:srgbClr val="000000"/>
                </a:solidFill>
                <a:latin typeface="Lucida Sans" pitchFamily="34" charset="0"/>
                <a:ea typeface="ＭＳ Ｐゴシック" charset="-128"/>
              </a:rPr>
              <a:t>Caiff dros hanner y babanod â syndrom Down eu geni i famau sydd o dan 35 oed.</a:t>
            </a:r>
          </a:p>
          <a:p>
            <a:pPr>
              <a:defRPr/>
            </a:pPr>
            <a:r>
              <a:rPr lang="cy-GB" sz="2000" kern="0" dirty="0">
                <a:solidFill>
                  <a:srgbClr val="000000"/>
                </a:solidFill>
                <a:latin typeface="Lucida Sans" pitchFamily="34" charset="0"/>
                <a:ea typeface="ＭＳ Ｐゴシック" charset="-128"/>
              </a:rPr>
              <a:t>Mae menywod dan 35 yn ffurfio mwyafrif y boblogaeth sy'n </a:t>
            </a:r>
            <a:r>
              <a:rPr lang="cy-GB" sz="2000" kern="0" dirty="0" smtClean="0">
                <a:solidFill>
                  <a:srgbClr val="000000"/>
                </a:solidFill>
                <a:latin typeface="Lucida Sans" pitchFamily="34" charset="0"/>
                <a:ea typeface="ＭＳ Ｐゴシック" charset="-128"/>
              </a:rPr>
              <a:t>cael </a:t>
            </a:r>
            <a:r>
              <a:rPr lang="cy-GB" sz="2000" kern="0" dirty="0">
                <a:solidFill>
                  <a:srgbClr val="000000"/>
                </a:solidFill>
                <a:latin typeface="Lucida Sans" pitchFamily="34" charset="0"/>
                <a:ea typeface="ＭＳ Ｐゴシック" charset="-128"/>
              </a:rPr>
              <a:t>plant.</a:t>
            </a:r>
          </a:p>
          <a:p>
            <a:pPr>
              <a:defRPr/>
            </a:pPr>
            <a:r>
              <a:rPr lang="cy-GB" sz="2000" kern="0" dirty="0">
                <a:solidFill>
                  <a:srgbClr val="000000"/>
                </a:solidFill>
                <a:latin typeface="Lucida Sans" pitchFamily="34" charset="0"/>
                <a:ea typeface="ＭＳ Ｐゴシック" charset="-128"/>
              </a:rPr>
              <a:t>Ganed un ym mhob 1000 o fabanod a anwyd yn y DU gyda syndrom Down.</a:t>
            </a:r>
          </a:p>
          <a:p>
            <a:pPr>
              <a:defRPr/>
            </a:pPr>
            <a:r>
              <a:rPr lang="cy-GB" sz="2000" kern="0" dirty="0">
                <a:solidFill>
                  <a:srgbClr val="000000"/>
                </a:solidFill>
                <a:latin typeface="Lucida Sans" pitchFamily="34" charset="0"/>
                <a:ea typeface="ＭＳ Ｐゴシック" charset="-128"/>
              </a:rPr>
              <a:t>Ganwyd tua 750 o fabanod â syndrom Down yn y DU bob blwyddyn.</a:t>
            </a:r>
            <a:endParaRPr lang="cy-GB" sz="2000" kern="0" dirty="0">
              <a:solidFill>
                <a:srgbClr val="000000"/>
              </a:solidFill>
              <a:latin typeface="Lucida Sans" pitchFamily="34" charset="0"/>
              <a:ea typeface="ＭＳ Ｐゴシック" charset="-128"/>
            </a:endParaRPr>
          </a:p>
          <a:p>
            <a:pPr marL="0" indent="0">
              <a:buFont typeface="Arial" panose="020B0604020202020204" pitchFamily="34" charset="0"/>
              <a:buNone/>
              <a:defRPr/>
            </a:pPr>
            <a:endParaRPr lang="cy-GB" sz="2000" kern="0" dirty="0" smtClean="0">
              <a:solidFill>
                <a:srgbClr val="000000"/>
              </a:solidFill>
              <a:latin typeface="Lucida Sans" pitchFamily="34" charset="0"/>
              <a:ea typeface="ＭＳ Ｐゴシック" charset="-128"/>
            </a:endParaRPr>
          </a:p>
        </p:txBody>
      </p:sp>
      <p:sp>
        <p:nvSpPr>
          <p:cNvPr id="2" name="Content Placeholder 1"/>
          <p:cNvSpPr>
            <a:spLocks noGrp="1"/>
          </p:cNvSpPr>
          <p:nvPr>
            <p:ph sz="half" idx="2"/>
          </p:nvPr>
        </p:nvSpPr>
        <p:spPr>
          <a:xfrm>
            <a:off x="4648200" y="1295400"/>
            <a:ext cx="4038600" cy="4293841"/>
          </a:xfrm>
        </p:spPr>
        <p:txBody>
          <a:bodyPr/>
          <a:lstStyle/>
          <a:p>
            <a:r>
              <a:rPr lang="en-US" sz="1800" dirty="0">
                <a:solidFill>
                  <a:srgbClr val="0000FF"/>
                </a:solidFill>
                <a:latin typeface="Lucida Sans" panose="020B0602030504020204" pitchFamily="34" charset="0"/>
              </a:rPr>
              <a:t>Babies with Down's syndrome are born to mothers of all ages </a:t>
            </a:r>
          </a:p>
          <a:p>
            <a:r>
              <a:rPr lang="en-US" sz="1800" dirty="0">
                <a:solidFill>
                  <a:srgbClr val="0000FF"/>
                </a:solidFill>
                <a:latin typeface="Lucida Sans" panose="020B0602030504020204" pitchFamily="34" charset="0"/>
              </a:rPr>
              <a:t>Over half of babies with Down's syndrome are born to mothers who are under 35. </a:t>
            </a:r>
          </a:p>
          <a:p>
            <a:r>
              <a:rPr lang="en-US" sz="1800" dirty="0">
                <a:solidFill>
                  <a:srgbClr val="0000FF"/>
                </a:solidFill>
                <a:latin typeface="Lucida Sans" panose="020B0602030504020204" pitchFamily="34" charset="0"/>
              </a:rPr>
              <a:t>Women under 35 make up the majority of the child-bearing population.</a:t>
            </a:r>
          </a:p>
          <a:p>
            <a:r>
              <a:rPr lang="en-US" sz="1800" dirty="0">
                <a:solidFill>
                  <a:srgbClr val="0000FF"/>
                </a:solidFill>
                <a:latin typeface="Lucida Sans" panose="020B0602030504020204" pitchFamily="34" charset="0"/>
              </a:rPr>
              <a:t>One in every 1000 babies born in the UK is born with Down’s syndrome. </a:t>
            </a:r>
          </a:p>
          <a:p>
            <a:r>
              <a:rPr lang="en-US" sz="1800" dirty="0">
                <a:solidFill>
                  <a:srgbClr val="0000FF"/>
                </a:solidFill>
                <a:latin typeface="Lucida Sans" panose="020B0602030504020204" pitchFamily="34" charset="0"/>
              </a:rPr>
              <a:t>About 750 babies with Down’s syndrome are born in the UK each year. </a:t>
            </a:r>
          </a:p>
        </p:txBody>
      </p:sp>
    </p:spTree>
    <p:extLst>
      <p:ext uri="{BB962C8B-B14F-4D97-AF65-F5344CB8AC3E}">
        <p14:creationId xmlns:p14="http://schemas.microsoft.com/office/powerpoint/2010/main" val="4252573896"/>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smtClean="0">
                <a:latin typeface="Lucida Sans" panose="020B0602030504020204" pitchFamily="34" charset="0"/>
              </a:rPr>
              <a:t>Cyddestun</a:t>
            </a:r>
            <a:r>
              <a:rPr lang="en-GB" sz="2400" dirty="0" smtClean="0">
                <a:latin typeface="Lucida Sans" panose="020B0602030504020204" pitchFamily="34" charset="0"/>
              </a:rPr>
              <a:t> a </a:t>
            </a:r>
            <a:r>
              <a:rPr lang="en-GB" sz="2400" dirty="0" err="1" smtClean="0">
                <a:latin typeface="Lucida Sans" panose="020B0602030504020204" pitchFamily="34" charset="0"/>
              </a:rPr>
              <a:t>goblygiadau</a:t>
            </a:r>
            <a:r>
              <a:rPr lang="en-GB" sz="2400" dirty="0" smtClean="0">
                <a:latin typeface="Lucida Sans" panose="020B0602030504020204" pitchFamily="34" charset="0"/>
              </a:rPr>
              <a:t/>
            </a:r>
            <a:br>
              <a:rPr lang="en-GB" sz="2400" dirty="0" smtClean="0">
                <a:latin typeface="Lucida Sans" panose="020B0602030504020204" pitchFamily="34" charset="0"/>
              </a:rPr>
            </a:br>
            <a:r>
              <a:rPr lang="en-GB" sz="2400" dirty="0" smtClean="0">
                <a:solidFill>
                  <a:srgbClr val="0000FF"/>
                </a:solidFill>
                <a:latin typeface="Lucida Sans" panose="020B0602030504020204" pitchFamily="34" charset="0"/>
              </a:rPr>
              <a:t>Context </a:t>
            </a:r>
            <a:r>
              <a:rPr lang="en-GB" sz="2400" dirty="0">
                <a:solidFill>
                  <a:srgbClr val="0000FF"/>
                </a:solidFill>
                <a:latin typeface="Lucida Sans" panose="020B0602030504020204" pitchFamily="34" charset="0"/>
              </a:rPr>
              <a:t>and implications </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sz="half" idx="1"/>
          </p:nvPr>
        </p:nvSpPr>
        <p:spPr>
          <a:xfrm>
            <a:off x="457200" y="1417638"/>
            <a:ext cx="4038600" cy="4171603"/>
          </a:xfrm>
        </p:spPr>
        <p:txBody>
          <a:bodyPr rtlCol="0">
            <a:normAutofit fontScale="85000" lnSpcReduction="10000"/>
          </a:bodyPr>
          <a:lstStyle/>
          <a:p>
            <a:pPr>
              <a:defRPr/>
            </a:pPr>
            <a:r>
              <a:rPr lang="cy-GB" sz="2000" kern="0" dirty="0">
                <a:solidFill>
                  <a:srgbClr val="000000"/>
                </a:solidFill>
                <a:latin typeface="Lucida Sans" pitchFamily="34" charset="0"/>
                <a:ea typeface="ＭＳ Ｐゴシック" charset="-128"/>
              </a:rPr>
              <a:t>Erbyn i'r plentyn gael ei eni, gallai rhieni gael profiad emosiynol a ofnus.</a:t>
            </a:r>
          </a:p>
          <a:p>
            <a:pPr>
              <a:defRPr/>
            </a:pPr>
            <a:r>
              <a:rPr lang="cy-GB" sz="2000" kern="0" dirty="0">
                <a:solidFill>
                  <a:srgbClr val="000000"/>
                </a:solidFill>
                <a:latin typeface="Lucida Sans" pitchFamily="34" charset="0"/>
                <a:ea typeface="ＭＳ Ｐゴシック" charset="-128"/>
              </a:rPr>
              <a:t>Mae datblygiadau meddygol / gwyddonol yn effeithio ar y plentyn, y teulu a'r gymdeithas cyn i'r plentyn gael ei eni.</a:t>
            </a:r>
          </a:p>
          <a:p>
            <a:pPr>
              <a:defRPr/>
            </a:pPr>
            <a:r>
              <a:rPr lang="cy-GB" sz="2000" kern="0" dirty="0">
                <a:solidFill>
                  <a:srgbClr val="000000"/>
                </a:solidFill>
                <a:latin typeface="Lucida Sans" pitchFamily="34" charset="0"/>
                <a:ea typeface="ＭＳ Ｐゴシック" charset="-128"/>
              </a:rPr>
              <a:t>Mae rhai rhiant yn gwybod bod gan eu plentyn Syndrom Down.</a:t>
            </a:r>
          </a:p>
          <a:p>
            <a:pPr>
              <a:defRPr/>
            </a:pPr>
            <a:r>
              <a:rPr lang="cy-GB" sz="2000" kern="0" dirty="0">
                <a:solidFill>
                  <a:srgbClr val="000000"/>
                </a:solidFill>
                <a:latin typeface="Lucida Sans" pitchFamily="34" charset="0"/>
                <a:ea typeface="ＭＳ Ｐゴシック" charset="-128"/>
              </a:rPr>
              <a:t>Ymchwil a pharatoi ar gyfer cefnogaeth ac ymyrraeth cyn ei eni.</a:t>
            </a:r>
          </a:p>
          <a:p>
            <a:pPr>
              <a:defRPr/>
            </a:pPr>
            <a:r>
              <a:rPr lang="cy-GB" sz="2000" kern="0" dirty="0">
                <a:solidFill>
                  <a:srgbClr val="000000"/>
                </a:solidFill>
                <a:latin typeface="Lucida Sans" pitchFamily="34" charset="0"/>
                <a:ea typeface="ＭＳ Ｐゴシック" charset="-128"/>
              </a:rPr>
              <a:t>Mae rhai rhieni'n ymateb unwaith y bydd y plentyn wedi cyrraedd.</a:t>
            </a:r>
            <a:endParaRPr lang="cy-GB" sz="2000" kern="0" dirty="0">
              <a:solidFill>
                <a:srgbClr val="000000"/>
              </a:solidFill>
              <a:latin typeface="Lucida Sans" pitchFamily="34" charset="0"/>
              <a:ea typeface="ＭＳ Ｐゴシック" charset="-128"/>
            </a:endParaRPr>
          </a:p>
          <a:p>
            <a:pPr>
              <a:defRPr/>
            </a:pPr>
            <a:endParaRPr lang="cy-GB" sz="2000" kern="0" dirty="0" smtClean="0">
              <a:solidFill>
                <a:srgbClr val="000000"/>
              </a:solidFill>
              <a:latin typeface="Lucida Sans" pitchFamily="34" charset="0"/>
              <a:ea typeface="ＭＳ Ｐゴシック" charset="-128"/>
            </a:endParaRPr>
          </a:p>
        </p:txBody>
      </p:sp>
      <p:sp>
        <p:nvSpPr>
          <p:cNvPr id="2" name="Content Placeholder 1"/>
          <p:cNvSpPr>
            <a:spLocks noGrp="1"/>
          </p:cNvSpPr>
          <p:nvPr>
            <p:ph sz="half" idx="2"/>
          </p:nvPr>
        </p:nvSpPr>
        <p:spPr>
          <a:xfrm>
            <a:off x="4648200" y="1295400"/>
            <a:ext cx="4038600" cy="4293841"/>
          </a:xfrm>
        </p:spPr>
        <p:txBody>
          <a:bodyPr/>
          <a:lstStyle/>
          <a:p>
            <a:r>
              <a:rPr lang="en-GB" sz="1800" dirty="0">
                <a:solidFill>
                  <a:srgbClr val="0000FF"/>
                </a:solidFill>
                <a:latin typeface="Lucida Sans" panose="020B0602030504020204" pitchFamily="34" charset="0"/>
              </a:rPr>
              <a:t>By the time a child is born parents may had an emotional and frightening experience.</a:t>
            </a:r>
          </a:p>
          <a:p>
            <a:r>
              <a:rPr lang="en-GB" sz="1800" dirty="0">
                <a:solidFill>
                  <a:srgbClr val="0000FF"/>
                </a:solidFill>
                <a:latin typeface="Lucida Sans" panose="020B0602030504020204" pitchFamily="34" charset="0"/>
              </a:rPr>
              <a:t>Medical / scientific  breakthroughs impact on the child, family and society prior to the child being born. </a:t>
            </a:r>
          </a:p>
          <a:p>
            <a:r>
              <a:rPr lang="en-GB" sz="1800" dirty="0">
                <a:solidFill>
                  <a:srgbClr val="0000FF"/>
                </a:solidFill>
                <a:latin typeface="Lucida Sans" panose="020B0602030504020204" pitchFamily="34" charset="0"/>
              </a:rPr>
              <a:t>Some parent know their child will have Down Syndrome. </a:t>
            </a:r>
          </a:p>
          <a:p>
            <a:r>
              <a:rPr lang="en-GB" sz="1800" dirty="0">
                <a:solidFill>
                  <a:srgbClr val="0000FF"/>
                </a:solidFill>
                <a:latin typeface="Lucida Sans" panose="020B0602030504020204" pitchFamily="34" charset="0"/>
              </a:rPr>
              <a:t>Research and prepare for support and intervention prior to birth.</a:t>
            </a:r>
          </a:p>
          <a:p>
            <a:r>
              <a:rPr lang="en-GB" sz="1800" dirty="0">
                <a:solidFill>
                  <a:srgbClr val="0000FF"/>
                </a:solidFill>
                <a:latin typeface="Lucida Sans" panose="020B0602030504020204" pitchFamily="34" charset="0"/>
              </a:rPr>
              <a:t>Some parents respond once the child has arrived.  </a:t>
            </a:r>
          </a:p>
          <a:p>
            <a:pPr marL="0" indent="0">
              <a:buNone/>
            </a:pPr>
            <a:endParaRPr lang="en-US" sz="1800" dirty="0">
              <a:latin typeface="Lucida Sans" panose="020B0602030504020204" pitchFamily="34" charset="0"/>
            </a:endParaRPr>
          </a:p>
        </p:txBody>
      </p:sp>
    </p:spTree>
    <p:extLst>
      <p:ext uri="{BB962C8B-B14F-4D97-AF65-F5344CB8AC3E}">
        <p14:creationId xmlns:p14="http://schemas.microsoft.com/office/powerpoint/2010/main" val="3127619795"/>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smtClean="0">
                <a:latin typeface="Lucida Sans" panose="020B0602030504020204" pitchFamily="34" charset="0"/>
              </a:rPr>
              <a:t>Ystyriaethau</a:t>
            </a:r>
            <a:r>
              <a:rPr lang="en-GB" sz="2400" dirty="0" smtClean="0">
                <a:latin typeface="Lucida Sans" panose="020B0602030504020204" pitchFamily="34" charset="0"/>
              </a:rPr>
              <a:t> </a:t>
            </a:r>
            <a:r>
              <a:rPr lang="en-GB" sz="2400" dirty="0" err="1" smtClean="0">
                <a:latin typeface="Lucida Sans" panose="020B0602030504020204" pitchFamily="34" charset="0"/>
              </a:rPr>
              <a:t>emosiynol</a:t>
            </a:r>
            <a:r>
              <a:rPr lang="en-GB" sz="2400" dirty="0" smtClean="0">
                <a:latin typeface="Lucida Sans" panose="020B0602030504020204" pitchFamily="34" charset="0"/>
              </a:rPr>
              <a:t/>
            </a:r>
            <a:br>
              <a:rPr lang="en-GB" sz="2400" dirty="0" smtClean="0">
                <a:latin typeface="Lucida Sans" panose="020B0602030504020204" pitchFamily="34" charset="0"/>
              </a:rPr>
            </a:br>
            <a:r>
              <a:rPr lang="en-GB" sz="2400" dirty="0" smtClean="0">
                <a:solidFill>
                  <a:srgbClr val="0000FF"/>
                </a:solidFill>
                <a:latin typeface="Lucida Sans" panose="020B0602030504020204" pitchFamily="34" charset="0"/>
              </a:rPr>
              <a:t>Emotional considerations </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sz="half" idx="1"/>
          </p:nvPr>
        </p:nvSpPr>
        <p:spPr>
          <a:xfrm>
            <a:off x="457200" y="1295400"/>
            <a:ext cx="4038600" cy="4293841"/>
          </a:xfrm>
        </p:spPr>
        <p:txBody>
          <a:bodyPr rtlCol="0">
            <a:normAutofit fontScale="92500"/>
          </a:bodyPr>
          <a:lstStyle/>
          <a:p>
            <a:pPr>
              <a:defRPr/>
            </a:pPr>
            <a:r>
              <a:rPr lang="cy-GB" kern="0" dirty="0" smtClean="0">
                <a:solidFill>
                  <a:srgbClr val="000000"/>
                </a:solidFill>
                <a:latin typeface="Lucida Sans" pitchFamily="34" charset="0"/>
                <a:ea typeface="ＭＳ Ｐゴシック" charset="-128"/>
              </a:rPr>
              <a:t>Galar</a:t>
            </a:r>
            <a:endParaRPr lang="cy-GB" kern="0" dirty="0">
              <a:solidFill>
                <a:srgbClr val="000000"/>
              </a:solidFill>
              <a:latin typeface="Lucida Sans" pitchFamily="34" charset="0"/>
              <a:ea typeface="ＭＳ Ｐゴシック" charset="-128"/>
            </a:endParaRPr>
          </a:p>
          <a:p>
            <a:pPr>
              <a:defRPr/>
            </a:pPr>
            <a:r>
              <a:rPr lang="cy-GB" kern="0" dirty="0">
                <a:solidFill>
                  <a:srgbClr val="000000"/>
                </a:solidFill>
                <a:latin typeface="Lucida Sans" pitchFamily="34" charset="0"/>
                <a:ea typeface="ＭＳ Ｐゴシック" charset="-128"/>
              </a:rPr>
              <a:t>Pryder</a:t>
            </a:r>
          </a:p>
          <a:p>
            <a:pPr>
              <a:defRPr/>
            </a:pPr>
            <a:r>
              <a:rPr lang="cy-GB" kern="0" dirty="0">
                <a:solidFill>
                  <a:srgbClr val="000000"/>
                </a:solidFill>
                <a:latin typeface="Lucida Sans" pitchFamily="34" charset="0"/>
                <a:ea typeface="ＭＳ Ｐゴシック" charset="-128"/>
              </a:rPr>
              <a:t>Pwysedd</a:t>
            </a:r>
          </a:p>
          <a:p>
            <a:pPr>
              <a:defRPr/>
            </a:pPr>
            <a:r>
              <a:rPr lang="cy-GB" kern="0" dirty="0">
                <a:solidFill>
                  <a:srgbClr val="000000"/>
                </a:solidFill>
                <a:latin typeface="Lucida Sans" pitchFamily="34" charset="0"/>
                <a:ea typeface="ＭＳ Ｐゴシック" charset="-128"/>
              </a:rPr>
              <a:t>Teulu a brodyr a chwiorydd</a:t>
            </a:r>
          </a:p>
          <a:p>
            <a:pPr>
              <a:defRPr/>
            </a:pPr>
            <a:r>
              <a:rPr lang="cy-GB" kern="0" dirty="0">
                <a:solidFill>
                  <a:srgbClr val="000000"/>
                </a:solidFill>
                <a:latin typeface="Lucida Sans" pitchFamily="34" charset="0"/>
                <a:ea typeface="ＭＳ Ｐゴシック" charset="-128"/>
              </a:rPr>
              <a:t>Cyfeillion ac aelodau eraill o'r gymuned</a:t>
            </a:r>
          </a:p>
          <a:p>
            <a:pPr>
              <a:defRPr/>
            </a:pPr>
            <a:r>
              <a:rPr lang="cy-GB" kern="0" dirty="0">
                <a:solidFill>
                  <a:srgbClr val="000000"/>
                </a:solidFill>
                <a:latin typeface="Lucida Sans" pitchFamily="34" charset="0"/>
                <a:ea typeface="ＭＳ Ｐゴシック" charset="-128"/>
              </a:rPr>
              <a:t>Gweithwyr Proffesiynol</a:t>
            </a:r>
            <a:endParaRPr lang="cy-GB" kern="0" dirty="0" smtClean="0">
              <a:solidFill>
                <a:srgbClr val="000000"/>
              </a:solidFill>
              <a:latin typeface="Lucida Sans" pitchFamily="34" charset="0"/>
              <a:ea typeface="ＭＳ Ｐゴシック" charset="-128"/>
            </a:endParaRPr>
          </a:p>
        </p:txBody>
      </p:sp>
      <p:sp>
        <p:nvSpPr>
          <p:cNvPr id="2" name="Content Placeholder 1"/>
          <p:cNvSpPr>
            <a:spLocks noGrp="1"/>
          </p:cNvSpPr>
          <p:nvPr>
            <p:ph sz="half" idx="2"/>
          </p:nvPr>
        </p:nvSpPr>
        <p:spPr>
          <a:xfrm>
            <a:off x="4648200" y="1295400"/>
            <a:ext cx="4038600" cy="4293841"/>
          </a:xfrm>
        </p:spPr>
        <p:txBody>
          <a:bodyPr/>
          <a:lstStyle/>
          <a:p>
            <a:r>
              <a:rPr lang="en-US" dirty="0">
                <a:solidFill>
                  <a:srgbClr val="0000FF"/>
                </a:solidFill>
                <a:latin typeface="Lucida Sans" panose="020B0602030504020204" pitchFamily="34" charset="0"/>
              </a:rPr>
              <a:t>Grief</a:t>
            </a:r>
          </a:p>
          <a:p>
            <a:r>
              <a:rPr lang="en-US" dirty="0">
                <a:solidFill>
                  <a:srgbClr val="0000FF"/>
                </a:solidFill>
                <a:latin typeface="Lucida Sans" panose="020B0602030504020204" pitchFamily="34" charset="0"/>
              </a:rPr>
              <a:t>Worry</a:t>
            </a:r>
          </a:p>
          <a:p>
            <a:r>
              <a:rPr lang="en-US" dirty="0">
                <a:solidFill>
                  <a:srgbClr val="0000FF"/>
                </a:solidFill>
                <a:latin typeface="Lucida Sans" panose="020B0602030504020204" pitchFamily="34" charset="0"/>
              </a:rPr>
              <a:t>Pressure</a:t>
            </a:r>
          </a:p>
          <a:p>
            <a:r>
              <a:rPr lang="en-US" dirty="0">
                <a:solidFill>
                  <a:srgbClr val="0000FF"/>
                </a:solidFill>
                <a:latin typeface="Lucida Sans" panose="020B0602030504020204" pitchFamily="34" charset="0"/>
              </a:rPr>
              <a:t>Family and siblings</a:t>
            </a:r>
          </a:p>
          <a:p>
            <a:r>
              <a:rPr lang="en-US" dirty="0">
                <a:solidFill>
                  <a:srgbClr val="0000FF"/>
                </a:solidFill>
                <a:latin typeface="Lucida Sans" panose="020B0602030504020204" pitchFamily="34" charset="0"/>
              </a:rPr>
              <a:t>Friends and other members of community</a:t>
            </a:r>
          </a:p>
          <a:p>
            <a:r>
              <a:rPr lang="en-US" dirty="0">
                <a:solidFill>
                  <a:srgbClr val="0000FF"/>
                </a:solidFill>
                <a:latin typeface="Lucida Sans" panose="020B0602030504020204" pitchFamily="34" charset="0"/>
              </a:rPr>
              <a:t>Professionals</a:t>
            </a:r>
          </a:p>
          <a:p>
            <a:pPr marL="0" indent="0">
              <a:buNone/>
            </a:pPr>
            <a:endParaRPr lang="en-US" sz="1800" dirty="0">
              <a:latin typeface="Lucida Sans" panose="020B0602030504020204" pitchFamily="34" charset="0"/>
            </a:endParaRPr>
          </a:p>
        </p:txBody>
      </p:sp>
    </p:spTree>
    <p:extLst>
      <p:ext uri="{BB962C8B-B14F-4D97-AF65-F5344CB8AC3E}">
        <p14:creationId xmlns:p14="http://schemas.microsoft.com/office/powerpoint/2010/main" val="2885058036"/>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smtClean="0">
                <a:latin typeface="Lucida Sans" panose="020B0602030504020204" pitchFamily="34" charset="0"/>
              </a:rPr>
              <a:t>Teulu</a:t>
            </a:r>
            <a:r>
              <a:rPr lang="en-GB" sz="2400" dirty="0" smtClean="0">
                <a:latin typeface="Lucida Sans" panose="020B0602030504020204" pitchFamily="34" charset="0"/>
              </a:rPr>
              <a:t/>
            </a:r>
            <a:br>
              <a:rPr lang="en-GB" sz="2400" dirty="0" smtClean="0">
                <a:latin typeface="Lucida Sans" panose="020B0602030504020204" pitchFamily="34" charset="0"/>
              </a:rPr>
            </a:br>
            <a:r>
              <a:rPr lang="en-GB" sz="2400" dirty="0" smtClean="0">
                <a:solidFill>
                  <a:srgbClr val="0000FF"/>
                </a:solidFill>
                <a:latin typeface="Lucida Sans" panose="020B0602030504020204" pitchFamily="34" charset="0"/>
              </a:rPr>
              <a:t>Family </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sz="half" idx="1"/>
          </p:nvPr>
        </p:nvSpPr>
        <p:spPr>
          <a:xfrm>
            <a:off x="457200" y="1295400"/>
            <a:ext cx="4038600" cy="4293841"/>
          </a:xfrm>
        </p:spPr>
        <p:txBody>
          <a:bodyPr rtlCol="0">
            <a:normAutofit fontScale="92500" lnSpcReduction="20000"/>
          </a:bodyPr>
          <a:lstStyle/>
          <a:p>
            <a:pPr>
              <a:defRPr/>
            </a:pPr>
            <a:r>
              <a:rPr lang="cy-GB" sz="2000" kern="0" dirty="0">
                <a:solidFill>
                  <a:srgbClr val="000000"/>
                </a:solidFill>
                <a:latin typeface="Lucida Sans" pitchFamily="34" charset="0"/>
                <a:ea typeface="ＭＳ Ｐゴシック" charset="-128"/>
              </a:rPr>
              <a:t>Problemau a ganfuwyd yn sgan arferol 20 wythnos, ac yna amnio. Amser anodd iawn, </a:t>
            </a:r>
            <a:r>
              <a:rPr lang="cy-GB" sz="2000" kern="0" dirty="0" smtClean="0">
                <a:solidFill>
                  <a:srgbClr val="000000"/>
                </a:solidFill>
                <a:latin typeface="Lucida Sans" pitchFamily="34" charset="0"/>
                <a:ea typeface="ＭＳ Ｐゴシック" charset="-128"/>
              </a:rPr>
              <a:t>llu o apwyntiadau. Teimlo o dan bwysau i wneud penderfyniad </a:t>
            </a:r>
            <a:r>
              <a:rPr lang="cy-GB" sz="2000" kern="0" dirty="0">
                <a:solidFill>
                  <a:srgbClr val="000000"/>
                </a:solidFill>
                <a:latin typeface="Lucida Sans" pitchFamily="34" charset="0"/>
                <a:ea typeface="ＭＳ Ｐゴシック" charset="-128"/>
              </a:rPr>
              <a:t>cyflym.</a:t>
            </a:r>
          </a:p>
          <a:p>
            <a:pPr>
              <a:defRPr/>
            </a:pPr>
            <a:r>
              <a:rPr lang="cy-GB" sz="2000" kern="0" dirty="0" smtClean="0">
                <a:solidFill>
                  <a:srgbClr val="000000"/>
                </a:solidFill>
                <a:latin typeface="Lucida Sans" pitchFamily="34" charset="0"/>
                <a:ea typeface="ＭＳ Ｐゴシック" charset="-128"/>
              </a:rPr>
              <a:t>Wedi </a:t>
            </a:r>
            <a:r>
              <a:rPr lang="cy-GB" sz="2000" kern="0" dirty="0">
                <a:solidFill>
                  <a:srgbClr val="000000"/>
                </a:solidFill>
                <a:latin typeface="Lucida Sans" pitchFamily="34" charset="0"/>
                <a:ea typeface="ＭＳ Ｐゴシック" charset="-128"/>
              </a:rPr>
              <a:t>cael sgan dyddio a oedd yn datgelu Plygell Nuchal o 5mm. Yna </a:t>
            </a:r>
            <a:r>
              <a:rPr lang="cy-GB" sz="2000" kern="0" dirty="0" smtClean="0">
                <a:solidFill>
                  <a:srgbClr val="000000"/>
                </a:solidFill>
                <a:latin typeface="Lucida Sans" pitchFamily="34" charset="0"/>
                <a:ea typeface="ＭＳ Ｐゴシック" charset="-128"/>
              </a:rPr>
              <a:t>cefais </a:t>
            </a:r>
            <a:r>
              <a:rPr lang="cy-GB" sz="2000" kern="0" dirty="0">
                <a:solidFill>
                  <a:srgbClr val="000000"/>
                </a:solidFill>
                <a:latin typeface="Lucida Sans" pitchFamily="34" charset="0"/>
                <a:ea typeface="ＭＳ Ｐゴシック" charset="-128"/>
              </a:rPr>
              <a:t>CVS a gadarnhaodd ar ôl </a:t>
            </a:r>
            <a:r>
              <a:rPr lang="cy-GB" sz="2000" kern="0" dirty="0" smtClean="0">
                <a:solidFill>
                  <a:srgbClr val="000000"/>
                </a:solidFill>
                <a:latin typeface="Lucida Sans" pitchFamily="34" charset="0"/>
                <a:ea typeface="ＭＳ Ｐゴシック" charset="-128"/>
              </a:rPr>
              <a:t>tridiau bod </a:t>
            </a:r>
            <a:r>
              <a:rPr lang="cy-GB" sz="2000" kern="0" dirty="0">
                <a:solidFill>
                  <a:srgbClr val="000000"/>
                </a:solidFill>
                <a:latin typeface="Lucida Sans" pitchFamily="34" charset="0"/>
                <a:ea typeface="ＭＳ Ｐゴシック" charset="-128"/>
              </a:rPr>
              <a:t>syndrom Down i'm babi. </a:t>
            </a:r>
            <a:r>
              <a:rPr lang="cy-GB" sz="2000" kern="0" dirty="0" smtClean="0">
                <a:solidFill>
                  <a:srgbClr val="000000"/>
                </a:solidFill>
                <a:latin typeface="Lucida Sans" pitchFamily="34" charset="0"/>
                <a:ea typeface="ＭＳ Ｐゴシック" charset="-128"/>
              </a:rPr>
              <a:t>Roeddwn </a:t>
            </a:r>
            <a:r>
              <a:rPr lang="cy-GB" sz="2000" kern="0" dirty="0">
                <a:solidFill>
                  <a:srgbClr val="000000"/>
                </a:solidFill>
                <a:latin typeface="Lucida Sans" pitchFamily="34" charset="0"/>
                <a:ea typeface="ＭＳ Ｐゴシック" charset="-128"/>
              </a:rPr>
              <a:t>yn teimlo'n drist, yn ddig, yn galar, ond </a:t>
            </a:r>
            <a:r>
              <a:rPr lang="cy-GB" sz="2000" kern="0" dirty="0" smtClean="0">
                <a:solidFill>
                  <a:srgbClr val="000000"/>
                </a:solidFill>
                <a:latin typeface="Lucida Sans" pitchFamily="34" charset="0"/>
                <a:ea typeface="ＭＳ Ｐゴシック" charset="-128"/>
              </a:rPr>
              <a:t>roeddwn </a:t>
            </a:r>
            <a:r>
              <a:rPr lang="cy-GB" sz="2000" kern="0" dirty="0">
                <a:solidFill>
                  <a:srgbClr val="000000"/>
                </a:solidFill>
                <a:latin typeface="Lucida Sans" pitchFamily="34" charset="0"/>
                <a:ea typeface="ＭＳ Ｐゴシック" charset="-128"/>
              </a:rPr>
              <a:t>hefyd yn </a:t>
            </a:r>
            <a:r>
              <a:rPr lang="cy-GB" sz="2000" kern="0" dirty="0" smtClean="0">
                <a:solidFill>
                  <a:srgbClr val="000000"/>
                </a:solidFill>
                <a:latin typeface="Lucida Sans" pitchFamily="34" charset="0"/>
                <a:ea typeface="ＭＳ Ｐゴシック" charset="-128"/>
              </a:rPr>
              <a:t>teimlo rhyddhad </a:t>
            </a:r>
            <a:r>
              <a:rPr lang="cy-GB" sz="2000" kern="0" dirty="0">
                <a:solidFill>
                  <a:srgbClr val="000000"/>
                </a:solidFill>
                <a:latin typeface="Lucida Sans" pitchFamily="34" charset="0"/>
                <a:ea typeface="ＭＳ Ｐゴシック" charset="-128"/>
              </a:rPr>
              <a:t>ein bod yn gwybod beth yr oeddem yn delio </a:t>
            </a:r>
            <a:r>
              <a:rPr lang="cy-GB" sz="2000" kern="0" dirty="0" smtClean="0">
                <a:solidFill>
                  <a:srgbClr val="000000"/>
                </a:solidFill>
                <a:latin typeface="Lucida Sans" pitchFamily="34" charset="0"/>
                <a:ea typeface="ＭＳ Ｐゴシック" charset="-128"/>
              </a:rPr>
              <a:t>gyda a’n bod yn medru </a:t>
            </a:r>
            <a:r>
              <a:rPr lang="cy-GB" sz="2000" kern="0" dirty="0">
                <a:solidFill>
                  <a:srgbClr val="000000"/>
                </a:solidFill>
                <a:latin typeface="Lucida Sans" pitchFamily="34" charset="0"/>
                <a:ea typeface="ＭＳ Ｐゴシック" charset="-128"/>
              </a:rPr>
              <a:t>symud ymlaen.</a:t>
            </a:r>
            <a:endParaRPr lang="cy-GB" sz="2000" kern="0" dirty="0">
              <a:solidFill>
                <a:srgbClr val="000000"/>
              </a:solidFill>
              <a:latin typeface="Lucida Sans" pitchFamily="34" charset="0"/>
              <a:ea typeface="ＭＳ Ｐゴシック" charset="-128"/>
            </a:endParaRPr>
          </a:p>
          <a:p>
            <a:pPr marL="0" indent="0">
              <a:buFont typeface="Arial" panose="020B0604020202020204" pitchFamily="34" charset="0"/>
              <a:buNone/>
              <a:defRPr/>
            </a:pPr>
            <a:endParaRPr lang="cy-GB" sz="2000" kern="0" dirty="0" smtClean="0">
              <a:solidFill>
                <a:srgbClr val="000000"/>
              </a:solidFill>
              <a:latin typeface="Lucida Sans" pitchFamily="34" charset="0"/>
              <a:ea typeface="ＭＳ Ｐゴシック" charset="-128"/>
            </a:endParaRPr>
          </a:p>
        </p:txBody>
      </p:sp>
      <p:sp>
        <p:nvSpPr>
          <p:cNvPr id="2" name="Content Placeholder 1"/>
          <p:cNvSpPr>
            <a:spLocks noGrp="1"/>
          </p:cNvSpPr>
          <p:nvPr>
            <p:ph sz="half" idx="2"/>
          </p:nvPr>
        </p:nvSpPr>
        <p:spPr>
          <a:xfrm>
            <a:off x="4648200" y="1295400"/>
            <a:ext cx="4343400" cy="4293841"/>
          </a:xfrm>
        </p:spPr>
        <p:txBody>
          <a:bodyPr/>
          <a:lstStyle/>
          <a:p>
            <a:r>
              <a:rPr lang="en-US" sz="1800" dirty="0">
                <a:solidFill>
                  <a:srgbClr val="0000FF"/>
                </a:solidFill>
                <a:latin typeface="Lucida Sans" panose="020B0602030504020204" pitchFamily="34" charset="0"/>
              </a:rPr>
              <a:t>Problems detected at routine 20-week scan, followed by </a:t>
            </a:r>
            <a:r>
              <a:rPr lang="en-US" sz="1800" dirty="0" err="1">
                <a:solidFill>
                  <a:srgbClr val="0000FF"/>
                </a:solidFill>
                <a:latin typeface="Lucida Sans" panose="020B0602030504020204" pitchFamily="34" charset="0"/>
              </a:rPr>
              <a:t>amnio</a:t>
            </a:r>
            <a:r>
              <a:rPr lang="en-US" sz="1800" dirty="0">
                <a:solidFill>
                  <a:srgbClr val="0000FF"/>
                </a:solidFill>
                <a:latin typeface="Lucida Sans" panose="020B0602030504020204" pitchFamily="34" charset="0"/>
              </a:rPr>
              <a:t>. Very difficult time, whirlwind of appointments. Felt rushed and pressured into making a quick decision.</a:t>
            </a:r>
          </a:p>
          <a:p>
            <a:r>
              <a:rPr lang="en-US" sz="1800" dirty="0">
                <a:solidFill>
                  <a:srgbClr val="0000FF"/>
                </a:solidFill>
                <a:latin typeface="Lucida Sans" panose="020B0602030504020204" pitchFamily="34" charset="0"/>
              </a:rPr>
              <a:t> Had a dating scan which revealed a Nuchal Fold of 5mm. Then had a CVS which confirmed after a three day wait that my baby had Down’s syndrome. Felt sad, angry, grief, yet also relieved that we knew what we were dealing with and could move forward.</a:t>
            </a:r>
          </a:p>
          <a:p>
            <a:pPr marL="0" indent="0">
              <a:buNone/>
            </a:pPr>
            <a:endParaRPr lang="en-US" sz="1800" dirty="0">
              <a:latin typeface="Lucida Sans" panose="020B0602030504020204" pitchFamily="34" charset="0"/>
            </a:endParaRPr>
          </a:p>
        </p:txBody>
      </p:sp>
    </p:spTree>
    <p:extLst>
      <p:ext uri="{BB962C8B-B14F-4D97-AF65-F5344CB8AC3E}">
        <p14:creationId xmlns:p14="http://schemas.microsoft.com/office/powerpoint/2010/main" val="104368619"/>
      </p:ext>
    </p:ext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dirty="0"/>
          </a:p>
        </p:txBody>
      </p:sp>
      <p:sp>
        <p:nvSpPr>
          <p:cNvPr id="4099" name="Rectangle 4"/>
          <p:cNvSpPr>
            <a:spLocks noGrp="1" noChangeArrowheads="1"/>
          </p:cNvSpPr>
          <p:nvPr>
            <p:ph idx="1"/>
          </p:nvPr>
        </p:nvSpPr>
        <p:spPr>
          <a:xfrm>
            <a:off x="381000" y="849550"/>
            <a:ext cx="8229600" cy="3917032"/>
          </a:xfrm>
        </p:spPr>
        <p:txBody>
          <a:bodyPr rtlCol="0">
            <a:normAutofit/>
          </a:bodyPr>
          <a:lstStyle/>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a:p>
            <a:pPr marL="0" indent="0">
              <a:buNone/>
              <a:defRPr/>
            </a:pPr>
            <a:r>
              <a:rPr lang="en-US" sz="2400" i="1" dirty="0" smtClean="0">
                <a:latin typeface="Lucida Sans" panose="020B0602030504020204" pitchFamily="34" charset="0"/>
              </a:rPr>
              <a:t>“I </a:t>
            </a:r>
            <a:r>
              <a:rPr lang="en-US" sz="2400" i="1" dirty="0">
                <a:latin typeface="Lucida Sans" panose="020B0602030504020204" pitchFamily="34" charset="0"/>
              </a:rPr>
              <a:t>can only describe how much joy my son has given me. Although the first year was a challenge and there were low points. My son is a happy, funny little boy who always makes people smile. Looking back I shouldn’t have worried that I could not cope or think I would not be a good parent to a child with Down’s syndrome. I shouldn’t have worried so much! My own selfishness was the only barrier to loving my child</a:t>
            </a:r>
            <a:r>
              <a:rPr lang="en-US" sz="2400" i="1" dirty="0" smtClean="0">
                <a:latin typeface="Lucida Sans" panose="020B0602030504020204" pitchFamily="34" charset="0"/>
              </a:rPr>
              <a:t>.”</a:t>
            </a:r>
            <a:endParaRPr lang="en-GB" sz="2400" dirty="0">
              <a:latin typeface="Lucida Sans" panose="020B0602030504020204" pitchFamily="34" charset="0"/>
            </a:endParaRPr>
          </a:p>
          <a:p>
            <a:pPr marL="0" indent="0">
              <a:buFont typeface="Arial" panose="020B0604020202020204" pitchFamily="34" charset="0"/>
              <a:buNone/>
              <a:defRPr/>
            </a:pPr>
            <a:endParaRPr lang="cy-GB" sz="2000" kern="0" dirty="0" smtClean="0">
              <a:solidFill>
                <a:srgbClr val="000000"/>
              </a:solidFill>
              <a:latin typeface="Lucida Sans" pitchFamily="34" charset="0"/>
              <a:ea typeface="ＭＳ Ｐゴシック" charset="-128"/>
            </a:endParaRPr>
          </a:p>
        </p:txBody>
      </p:sp>
    </p:spTree>
    <p:extLst>
      <p:ext uri="{BB962C8B-B14F-4D97-AF65-F5344CB8AC3E}">
        <p14:creationId xmlns:p14="http://schemas.microsoft.com/office/powerpoint/2010/main" val="2396667227"/>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smtClean="0">
                <a:latin typeface="Lucida Sans" panose="020B0602030504020204" pitchFamily="34" charset="0"/>
              </a:rPr>
              <a:t>Cefnogaeth</a:t>
            </a:r>
            <a:r>
              <a:rPr lang="en-GB" sz="2400" dirty="0" smtClean="0">
                <a:latin typeface="Lucida Sans" panose="020B0602030504020204" pitchFamily="34" charset="0"/>
              </a:rPr>
              <a:t/>
            </a:r>
            <a:br>
              <a:rPr lang="en-GB" sz="2400" dirty="0" smtClean="0">
                <a:latin typeface="Lucida Sans" panose="020B0602030504020204" pitchFamily="34" charset="0"/>
              </a:rPr>
            </a:br>
            <a:r>
              <a:rPr lang="en-GB" sz="2400" dirty="0" smtClean="0">
                <a:solidFill>
                  <a:srgbClr val="0000FF"/>
                </a:solidFill>
                <a:latin typeface="Lucida Sans" panose="020B0602030504020204" pitchFamily="34" charset="0"/>
              </a:rPr>
              <a:t>Support </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idx="1"/>
          </p:nvPr>
        </p:nvSpPr>
        <p:spPr>
          <a:xfrm>
            <a:off x="152400" y="1417638"/>
            <a:ext cx="8763000" cy="4099595"/>
          </a:xfrm>
        </p:spPr>
        <p:txBody>
          <a:bodyPr rtlCol="0">
            <a:normAutofit fontScale="92500" lnSpcReduction="20000"/>
          </a:bodyPr>
          <a:lstStyle/>
          <a:p>
            <a:pPr marL="0" indent="0">
              <a:buFont typeface="Arial" panose="020B0604020202020204" pitchFamily="34" charset="0"/>
              <a:buNone/>
              <a:defRPr/>
            </a:pPr>
            <a:endParaRPr lang="cy-GB" sz="2200" kern="0" dirty="0">
              <a:solidFill>
                <a:srgbClr val="000000"/>
              </a:solidFill>
              <a:latin typeface="Lucida Sans" pitchFamily="34" charset="0"/>
              <a:ea typeface="ＭＳ Ｐゴシック" charset="-128"/>
            </a:endParaRPr>
          </a:p>
          <a:p>
            <a:r>
              <a:rPr lang="en-US" sz="2200" i="1" dirty="0">
                <a:latin typeface="Lucida Sans" panose="020B0602030504020204" pitchFamily="34" charset="0"/>
              </a:rPr>
              <a:t>Although I was afraid to tell my family at first, they were very supportive. Since then I have found that the most supportive thing is attending a group for parents of children with Down’s syndrome. It has been good to talk to others about their experiences!</a:t>
            </a:r>
          </a:p>
          <a:p>
            <a:r>
              <a:rPr lang="en-US" sz="2200" i="1" dirty="0" smtClean="0">
                <a:latin typeface="Lucida Sans" panose="020B0602030504020204" pitchFamily="34" charset="0"/>
              </a:rPr>
              <a:t>Knowing </a:t>
            </a:r>
            <a:r>
              <a:rPr lang="en-US" sz="2200" i="1" dirty="0">
                <a:latin typeface="Lucida Sans" panose="020B0602030504020204" pitchFamily="34" charset="0"/>
              </a:rPr>
              <a:t>there are people out there who are ready and waiting to help if needed.</a:t>
            </a:r>
          </a:p>
          <a:p>
            <a:r>
              <a:rPr lang="en-US" sz="2200" i="1" dirty="0" smtClean="0">
                <a:latin typeface="Lucida Sans" panose="020B0602030504020204" pitchFamily="34" charset="0"/>
              </a:rPr>
              <a:t>The </a:t>
            </a:r>
            <a:r>
              <a:rPr lang="en-US" sz="2200" i="1" dirty="0">
                <a:latin typeface="Lucida Sans" panose="020B0602030504020204" pitchFamily="34" charset="0"/>
              </a:rPr>
              <a:t>midwives were incredibly supportive. They arranged my antenatal visits for outside normal clinic times so that they could give me plenty of time to discuss my concerns. Specific chat forums, noticeboards, email groups can all be very supportive. Seeking out other parents in similar situations was helpful. Being put in touch with my health </a:t>
            </a:r>
            <a:r>
              <a:rPr lang="en-US" sz="2200" i="1" dirty="0" smtClean="0">
                <a:latin typeface="Lucida Sans" panose="020B0602030504020204" pitchFamily="34" charset="0"/>
              </a:rPr>
              <a:t>visitor before </a:t>
            </a:r>
            <a:r>
              <a:rPr lang="en-US" sz="2200" i="1" dirty="0">
                <a:latin typeface="Lucida Sans" panose="020B0602030504020204" pitchFamily="34" charset="0"/>
              </a:rPr>
              <a:t>the baby’s birth would’ve been some help.</a:t>
            </a:r>
            <a:endParaRPr lang="en-GB" sz="2200" dirty="0">
              <a:latin typeface="Lucida Sans" panose="020B0602030504020204" pitchFamily="34" charset="0"/>
            </a:endParaRPr>
          </a:p>
          <a:p>
            <a:pPr marL="0" indent="0">
              <a:buFont typeface="Arial" panose="020B0604020202020204" pitchFamily="34" charset="0"/>
              <a:buNone/>
              <a:defRPr/>
            </a:pPr>
            <a:endParaRPr lang="cy-GB" sz="2000" kern="0" dirty="0" smtClean="0">
              <a:solidFill>
                <a:srgbClr val="000000"/>
              </a:solidFill>
              <a:latin typeface="Lucida Sans" pitchFamily="34" charset="0"/>
              <a:ea typeface="ＭＳ Ｐゴシック" charset="-128"/>
            </a:endParaRPr>
          </a:p>
        </p:txBody>
      </p:sp>
    </p:spTree>
    <p:extLst>
      <p:ext uri="{BB962C8B-B14F-4D97-AF65-F5344CB8AC3E}">
        <p14:creationId xmlns:p14="http://schemas.microsoft.com/office/powerpoint/2010/main" val="4064566291"/>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smtClean="0">
                <a:latin typeface="Lucida Sans" panose="020B0602030504020204" pitchFamily="34" charset="0"/>
              </a:rPr>
              <a:t>Cefnogaeth</a:t>
            </a:r>
            <a:r>
              <a:rPr lang="en-GB" sz="2400" dirty="0" smtClean="0">
                <a:latin typeface="Lucida Sans" panose="020B0602030504020204" pitchFamily="34" charset="0"/>
              </a:rPr>
              <a:t/>
            </a:r>
            <a:br>
              <a:rPr lang="en-GB" sz="2400" dirty="0" smtClean="0">
                <a:latin typeface="Lucida Sans" panose="020B0602030504020204" pitchFamily="34" charset="0"/>
              </a:rPr>
            </a:br>
            <a:r>
              <a:rPr lang="en-GB" sz="2400" dirty="0" smtClean="0">
                <a:solidFill>
                  <a:srgbClr val="0000FF"/>
                </a:solidFill>
                <a:latin typeface="Lucida Sans" panose="020B0602030504020204" pitchFamily="34" charset="0"/>
              </a:rPr>
              <a:t>Support </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idx="1"/>
          </p:nvPr>
        </p:nvSpPr>
        <p:spPr>
          <a:xfrm>
            <a:off x="152400" y="1417638"/>
            <a:ext cx="8763000" cy="4099595"/>
          </a:xfrm>
        </p:spPr>
        <p:txBody>
          <a:bodyPr rtlCol="0">
            <a:normAutofit/>
          </a:bodyPr>
          <a:lstStyle/>
          <a:p>
            <a:pPr marL="0" indent="0">
              <a:buFont typeface="Arial" panose="020B0604020202020204" pitchFamily="34" charset="0"/>
              <a:buNone/>
              <a:defRPr/>
            </a:pPr>
            <a:endParaRPr lang="cy-GB" sz="2200" kern="0" dirty="0">
              <a:solidFill>
                <a:srgbClr val="000000"/>
              </a:solidFill>
              <a:latin typeface="Lucida Sans" pitchFamily="34" charset="0"/>
              <a:ea typeface="ＭＳ Ｐゴシック" charset="-128"/>
            </a:endParaRPr>
          </a:p>
          <a:p>
            <a:pPr marL="0" indent="0">
              <a:buNone/>
            </a:pPr>
            <a:r>
              <a:rPr lang="en-US" sz="2800" i="1" dirty="0" smtClean="0">
                <a:latin typeface="Lucida Sans" panose="020B0602030504020204" pitchFamily="34" charset="0"/>
              </a:rPr>
              <a:t>“…would </a:t>
            </a:r>
            <a:r>
              <a:rPr lang="en-US" sz="2800" i="1" dirty="0">
                <a:latin typeface="Lucida Sans" panose="020B0602030504020204" pitchFamily="34" charset="0"/>
              </a:rPr>
              <a:t>have helped if, at the maternity unit, someone had at least mentioned the fact that my daughter had Down’s syndrome. I needed to talk about it. The personnel all treated her as if she was exactly like her sister and I NEEDED to know what the differences would be but due to the silence, I never dared ask</a:t>
            </a:r>
            <a:r>
              <a:rPr lang="en-US" sz="2800" i="1" dirty="0" smtClean="0">
                <a:latin typeface="Lucida Sans" panose="020B0602030504020204" pitchFamily="34" charset="0"/>
              </a:rPr>
              <a:t>.”</a:t>
            </a:r>
            <a:endParaRPr lang="en-GB" sz="2800" dirty="0">
              <a:latin typeface="Lucida Sans" panose="020B0602030504020204" pitchFamily="34" charset="0"/>
            </a:endParaRPr>
          </a:p>
          <a:p>
            <a:pPr marL="0" indent="0">
              <a:buFont typeface="Arial" panose="020B0604020202020204" pitchFamily="34" charset="0"/>
              <a:buNone/>
              <a:defRPr/>
            </a:pPr>
            <a:endParaRPr lang="cy-GB" sz="2000" kern="0" dirty="0" smtClean="0">
              <a:solidFill>
                <a:srgbClr val="000000"/>
              </a:solidFill>
              <a:latin typeface="Lucida Sans" pitchFamily="34" charset="0"/>
              <a:ea typeface="ＭＳ Ｐゴシック" charset="-128"/>
            </a:endParaRPr>
          </a:p>
        </p:txBody>
      </p:sp>
    </p:spTree>
    <p:extLst>
      <p:ext uri="{BB962C8B-B14F-4D97-AF65-F5344CB8AC3E}">
        <p14:creationId xmlns:p14="http://schemas.microsoft.com/office/powerpoint/2010/main" val="3167506398"/>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smtClean="0">
                <a:latin typeface="Lucida Sans" panose="020B0602030504020204" pitchFamily="34" charset="0"/>
              </a:rPr>
              <a:t>Proffeil</a:t>
            </a:r>
            <a:r>
              <a:rPr lang="en-GB" sz="2400" dirty="0" smtClean="0">
                <a:latin typeface="Lucida Sans" panose="020B0602030504020204" pitchFamily="34" charset="0"/>
              </a:rPr>
              <a:t> </a:t>
            </a:r>
            <a:r>
              <a:rPr lang="en-GB" sz="2400" dirty="0" err="1" smtClean="0">
                <a:latin typeface="Lucida Sans" panose="020B0602030504020204" pitchFamily="34" charset="0"/>
              </a:rPr>
              <a:t>penodol</a:t>
            </a:r>
            <a:r>
              <a:rPr lang="en-GB" sz="2400" dirty="0" smtClean="0">
                <a:latin typeface="Lucida Sans" panose="020B0602030504020204" pitchFamily="34" charset="0"/>
              </a:rPr>
              <a:t/>
            </a:r>
            <a:br>
              <a:rPr lang="en-GB" sz="2400" dirty="0" smtClean="0">
                <a:latin typeface="Lucida Sans" panose="020B0602030504020204" pitchFamily="34" charset="0"/>
              </a:rPr>
            </a:br>
            <a:r>
              <a:rPr lang="en-GB" sz="2400" dirty="0">
                <a:solidFill>
                  <a:srgbClr val="0000FF"/>
                </a:solidFill>
                <a:latin typeface="Lucida Sans" panose="020B0602030504020204" pitchFamily="34" charset="0"/>
              </a:rPr>
              <a:t>Specific profile</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sz="half" idx="1"/>
          </p:nvPr>
        </p:nvSpPr>
        <p:spPr>
          <a:xfrm>
            <a:off x="457200" y="1417638"/>
            <a:ext cx="4038600" cy="4171603"/>
          </a:xfrm>
        </p:spPr>
        <p:txBody>
          <a:bodyPr rtlCol="0">
            <a:normAutofit/>
          </a:bodyPr>
          <a:lstStyle/>
          <a:p>
            <a:pPr marL="0" indent="0">
              <a:buNone/>
              <a:defRPr/>
            </a:pPr>
            <a:r>
              <a:rPr lang="cy-GB" sz="2400" kern="0" dirty="0" smtClean="0">
                <a:solidFill>
                  <a:srgbClr val="000000"/>
                </a:solidFill>
                <a:latin typeface="Lucida Sans" pitchFamily="34" charset="0"/>
                <a:ea typeface="ＭＳ Ｐゴシック" charset="-128"/>
              </a:rPr>
              <a:t>Oedi </a:t>
            </a:r>
            <a:r>
              <a:rPr lang="cy-GB" sz="2400" kern="0" dirty="0">
                <a:solidFill>
                  <a:srgbClr val="000000"/>
                </a:solidFill>
                <a:latin typeface="Lucida Sans" pitchFamily="34" charset="0"/>
                <a:ea typeface="ＭＳ Ｐゴシック" charset="-128"/>
              </a:rPr>
              <a:t>datblygiadol o'i gymharu â chyfoedion</a:t>
            </a:r>
          </a:p>
          <a:p>
            <a:pPr>
              <a:defRPr/>
            </a:pPr>
            <a:r>
              <a:rPr lang="cy-GB" sz="2400" kern="0" dirty="0" smtClean="0">
                <a:solidFill>
                  <a:srgbClr val="000000"/>
                </a:solidFill>
                <a:latin typeface="Lucida Sans" pitchFamily="34" charset="0"/>
                <a:ea typeface="ＭＳ Ｐゴシック" charset="-128"/>
              </a:rPr>
              <a:t>Symud/Corfforol</a:t>
            </a:r>
            <a:endParaRPr lang="cy-GB" sz="2400" kern="0" dirty="0">
              <a:solidFill>
                <a:srgbClr val="000000"/>
              </a:solidFill>
              <a:latin typeface="Lucida Sans" pitchFamily="34" charset="0"/>
              <a:ea typeface="ＭＳ Ｐゴシック" charset="-128"/>
            </a:endParaRPr>
          </a:p>
          <a:p>
            <a:pPr>
              <a:defRPr/>
            </a:pPr>
            <a:r>
              <a:rPr lang="cy-GB" sz="2400" kern="0" dirty="0">
                <a:solidFill>
                  <a:srgbClr val="000000"/>
                </a:solidFill>
                <a:latin typeface="Lucida Sans" pitchFamily="34" charset="0"/>
                <a:ea typeface="ＭＳ Ｐゴシック" charset="-128"/>
              </a:rPr>
              <a:t>Cymdeithasol</a:t>
            </a:r>
          </a:p>
          <a:p>
            <a:pPr>
              <a:defRPr/>
            </a:pPr>
            <a:r>
              <a:rPr lang="cy-GB" sz="2400" kern="0" dirty="0">
                <a:solidFill>
                  <a:srgbClr val="000000"/>
                </a:solidFill>
                <a:latin typeface="Lucida Sans" pitchFamily="34" charset="0"/>
                <a:ea typeface="ＭＳ Ｐゴシック" charset="-128"/>
              </a:rPr>
              <a:t>Cyfathrebu</a:t>
            </a:r>
          </a:p>
          <a:p>
            <a:pPr>
              <a:defRPr/>
            </a:pPr>
            <a:r>
              <a:rPr lang="cy-GB" sz="2400" kern="0" dirty="0">
                <a:solidFill>
                  <a:srgbClr val="000000"/>
                </a:solidFill>
                <a:latin typeface="Lucida Sans" pitchFamily="34" charset="0"/>
                <a:ea typeface="ＭＳ Ｐゴシック" charset="-128"/>
              </a:rPr>
              <a:t>Gwybyddiaeth</a:t>
            </a:r>
          </a:p>
          <a:p>
            <a:pPr>
              <a:defRPr/>
            </a:pPr>
            <a:r>
              <a:rPr lang="cy-GB" sz="2400" kern="0" dirty="0">
                <a:solidFill>
                  <a:srgbClr val="000000"/>
                </a:solidFill>
                <a:latin typeface="Lucida Sans" pitchFamily="34" charset="0"/>
                <a:ea typeface="ＭＳ Ｐゴシック" charset="-128"/>
              </a:rPr>
              <a:t>Hunan gymorth</a:t>
            </a:r>
          </a:p>
          <a:p>
            <a:pPr marL="0" indent="0">
              <a:buNone/>
              <a:defRPr/>
            </a:pPr>
            <a:endParaRPr lang="cy-GB" sz="2400" kern="0" dirty="0">
              <a:solidFill>
                <a:srgbClr val="000000"/>
              </a:solidFill>
              <a:latin typeface="Lucida Sans" pitchFamily="34" charset="0"/>
              <a:ea typeface="ＭＳ Ｐゴシック" charset="-128"/>
            </a:endParaRPr>
          </a:p>
          <a:p>
            <a:pPr marL="0" indent="0">
              <a:buNone/>
              <a:defRPr/>
            </a:pPr>
            <a:r>
              <a:rPr lang="cy-GB" sz="2400" kern="0" dirty="0">
                <a:solidFill>
                  <a:srgbClr val="000000"/>
                </a:solidFill>
                <a:latin typeface="Lucida Sans" pitchFamily="34" charset="0"/>
                <a:ea typeface="ＭＳ Ｐゴシック" charset="-128"/>
              </a:rPr>
              <a:t>Nerth a chryfderau unigol</a:t>
            </a:r>
            <a:endParaRPr lang="cy-GB" sz="2400" kern="0" dirty="0" smtClean="0">
              <a:solidFill>
                <a:srgbClr val="000000"/>
              </a:solidFill>
              <a:latin typeface="Lucida Sans" pitchFamily="34" charset="0"/>
              <a:ea typeface="ＭＳ Ｐゴシック" charset="-128"/>
            </a:endParaRPr>
          </a:p>
        </p:txBody>
      </p:sp>
      <p:sp>
        <p:nvSpPr>
          <p:cNvPr id="2" name="Content Placeholder 1"/>
          <p:cNvSpPr>
            <a:spLocks noGrp="1"/>
          </p:cNvSpPr>
          <p:nvPr>
            <p:ph sz="half" idx="2"/>
          </p:nvPr>
        </p:nvSpPr>
        <p:spPr>
          <a:xfrm>
            <a:off x="4648200" y="1295400"/>
            <a:ext cx="4343400" cy="4293841"/>
          </a:xfrm>
        </p:spPr>
        <p:txBody>
          <a:bodyPr/>
          <a:lstStyle/>
          <a:p>
            <a:pPr marL="0" indent="0">
              <a:buNone/>
            </a:pPr>
            <a:r>
              <a:rPr lang="en-GB" sz="2400" dirty="0">
                <a:solidFill>
                  <a:srgbClr val="0000FF"/>
                </a:solidFill>
                <a:latin typeface="Lucida Sans" panose="020B0602030504020204" pitchFamily="34" charset="0"/>
              </a:rPr>
              <a:t>Developmental delay compared to peers</a:t>
            </a:r>
          </a:p>
          <a:p>
            <a:r>
              <a:rPr lang="en-GB" sz="2400" dirty="0">
                <a:solidFill>
                  <a:srgbClr val="0000FF"/>
                </a:solidFill>
                <a:latin typeface="Lucida Sans" panose="020B0602030504020204" pitchFamily="34" charset="0"/>
              </a:rPr>
              <a:t>Motor </a:t>
            </a:r>
          </a:p>
          <a:p>
            <a:r>
              <a:rPr lang="en-GB" sz="2400" dirty="0">
                <a:solidFill>
                  <a:srgbClr val="0000FF"/>
                </a:solidFill>
                <a:latin typeface="Lucida Sans" panose="020B0602030504020204" pitchFamily="34" charset="0"/>
              </a:rPr>
              <a:t>Social</a:t>
            </a:r>
          </a:p>
          <a:p>
            <a:r>
              <a:rPr lang="en-GB" sz="2400" dirty="0">
                <a:solidFill>
                  <a:srgbClr val="0000FF"/>
                </a:solidFill>
                <a:latin typeface="Lucida Sans" panose="020B0602030504020204" pitchFamily="34" charset="0"/>
              </a:rPr>
              <a:t>Communication</a:t>
            </a:r>
          </a:p>
          <a:p>
            <a:r>
              <a:rPr lang="en-GB" sz="2400" dirty="0">
                <a:solidFill>
                  <a:srgbClr val="0000FF"/>
                </a:solidFill>
                <a:latin typeface="Lucida Sans" panose="020B0602030504020204" pitchFamily="34" charset="0"/>
              </a:rPr>
              <a:t>Cognition</a:t>
            </a:r>
          </a:p>
          <a:p>
            <a:r>
              <a:rPr lang="en-GB" sz="2400" dirty="0">
                <a:solidFill>
                  <a:srgbClr val="0000FF"/>
                </a:solidFill>
                <a:latin typeface="Lucida Sans" panose="020B0602030504020204" pitchFamily="34" charset="0"/>
              </a:rPr>
              <a:t>Self help</a:t>
            </a:r>
          </a:p>
          <a:p>
            <a:pPr marL="0" indent="0">
              <a:buNone/>
            </a:pPr>
            <a:endParaRPr lang="en-GB" sz="2400" dirty="0">
              <a:solidFill>
                <a:srgbClr val="0000FF"/>
              </a:solidFill>
              <a:latin typeface="Lucida Sans" panose="020B0602030504020204" pitchFamily="34" charset="0"/>
            </a:endParaRPr>
          </a:p>
          <a:p>
            <a:pPr marL="0" indent="0">
              <a:buNone/>
            </a:pPr>
            <a:r>
              <a:rPr lang="en-GB" sz="2400" dirty="0">
                <a:solidFill>
                  <a:srgbClr val="0000FF"/>
                </a:solidFill>
                <a:latin typeface="Lucida Sans" panose="020B0602030504020204" pitchFamily="34" charset="0"/>
              </a:rPr>
              <a:t>Individual strength and weaknesses </a:t>
            </a:r>
          </a:p>
          <a:p>
            <a:pPr marL="0" indent="0">
              <a:buNone/>
            </a:pPr>
            <a:endParaRPr lang="en-US" sz="1800" dirty="0">
              <a:latin typeface="Lucida Sans" panose="020B0602030504020204" pitchFamily="34" charset="0"/>
            </a:endParaRPr>
          </a:p>
        </p:txBody>
      </p:sp>
    </p:spTree>
    <p:extLst>
      <p:ext uri="{BB962C8B-B14F-4D97-AF65-F5344CB8AC3E}">
        <p14:creationId xmlns:p14="http://schemas.microsoft.com/office/powerpoint/2010/main" val="1271566202"/>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smtClean="0">
                <a:latin typeface="Lucida Sans" panose="020B0602030504020204" pitchFamily="34" charset="0"/>
              </a:rPr>
              <a:t>Materion</a:t>
            </a:r>
            <a:r>
              <a:rPr lang="en-GB" sz="2400" dirty="0" smtClean="0">
                <a:latin typeface="Lucida Sans" panose="020B0602030504020204" pitchFamily="34" charset="0"/>
              </a:rPr>
              <a:t> </a:t>
            </a:r>
            <a:r>
              <a:rPr lang="en-GB" sz="2400" dirty="0" err="1" smtClean="0">
                <a:latin typeface="Lucida Sans" panose="020B0602030504020204" pitchFamily="34" charset="0"/>
              </a:rPr>
              <a:t>cysylltiedig</a:t>
            </a:r>
            <a:r>
              <a:rPr lang="en-GB" sz="2400" dirty="0" smtClean="0">
                <a:latin typeface="Lucida Sans" panose="020B0602030504020204" pitchFamily="34" charset="0"/>
              </a:rPr>
              <a:t/>
            </a:r>
            <a:br>
              <a:rPr lang="en-GB" sz="2400" dirty="0" smtClean="0">
                <a:latin typeface="Lucida Sans" panose="020B0602030504020204" pitchFamily="34" charset="0"/>
              </a:rPr>
            </a:br>
            <a:r>
              <a:rPr lang="en-GB" sz="2400" dirty="0">
                <a:solidFill>
                  <a:srgbClr val="0000FF"/>
                </a:solidFill>
                <a:latin typeface="Lucida Sans" panose="020B0602030504020204" pitchFamily="34" charset="0"/>
              </a:rPr>
              <a:t>Associated issues</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sz="half" idx="1"/>
          </p:nvPr>
        </p:nvSpPr>
        <p:spPr>
          <a:xfrm>
            <a:off x="457200" y="1417638"/>
            <a:ext cx="4038600" cy="4171603"/>
          </a:xfrm>
        </p:spPr>
        <p:txBody>
          <a:bodyPr rtlCol="0">
            <a:normAutofit lnSpcReduction="10000"/>
          </a:bodyPr>
          <a:lstStyle/>
          <a:p>
            <a:pPr>
              <a:defRPr/>
            </a:pPr>
            <a:r>
              <a:rPr lang="cy-GB" sz="2400" kern="0" dirty="0">
                <a:solidFill>
                  <a:srgbClr val="000000"/>
                </a:solidFill>
                <a:latin typeface="Lucida Sans" pitchFamily="34" charset="0"/>
                <a:ea typeface="ＭＳ Ｐゴシック" charset="-128"/>
              </a:rPr>
              <a:t>Namau clyw</a:t>
            </a:r>
          </a:p>
          <a:p>
            <a:pPr>
              <a:defRPr/>
            </a:pPr>
            <a:r>
              <a:rPr lang="cy-GB" sz="2400" kern="0" dirty="0">
                <a:solidFill>
                  <a:srgbClr val="000000"/>
                </a:solidFill>
                <a:latin typeface="Lucida Sans" pitchFamily="34" charset="0"/>
                <a:ea typeface="ＭＳ Ｐゴシック" charset="-128"/>
              </a:rPr>
              <a:t>Amhariadau gweledol</a:t>
            </a:r>
          </a:p>
          <a:p>
            <a:pPr>
              <a:defRPr/>
            </a:pPr>
            <a:r>
              <a:rPr lang="cy-GB" sz="2400" kern="0" dirty="0">
                <a:solidFill>
                  <a:srgbClr val="000000"/>
                </a:solidFill>
                <a:latin typeface="Lucida Sans" pitchFamily="34" charset="0"/>
                <a:ea typeface="ＭＳ Ｐゴシック" charset="-128"/>
              </a:rPr>
              <a:t>Anhwylderau'r galon</a:t>
            </a:r>
          </a:p>
          <a:p>
            <a:pPr>
              <a:defRPr/>
            </a:pPr>
            <a:r>
              <a:rPr lang="cy-GB" sz="2400" kern="0" dirty="0">
                <a:solidFill>
                  <a:srgbClr val="000000"/>
                </a:solidFill>
                <a:latin typeface="Lucida Sans" pitchFamily="34" charset="0"/>
                <a:ea typeface="ＭＳ Ｐゴシック" charset="-128"/>
              </a:rPr>
              <a:t>Awtistiaeth - diagnosis deuol</a:t>
            </a:r>
          </a:p>
          <a:p>
            <a:pPr>
              <a:defRPr/>
            </a:pPr>
            <a:r>
              <a:rPr lang="cy-GB" sz="2400" kern="0" dirty="0">
                <a:solidFill>
                  <a:srgbClr val="000000"/>
                </a:solidFill>
                <a:latin typeface="Lucida Sans" pitchFamily="34" charset="0"/>
                <a:ea typeface="ＭＳ Ｐゴシック" charset="-128"/>
              </a:rPr>
              <a:t>Epilepsi</a:t>
            </a:r>
          </a:p>
          <a:p>
            <a:pPr>
              <a:defRPr/>
            </a:pPr>
            <a:r>
              <a:rPr lang="cy-GB" sz="2400" kern="0" dirty="0">
                <a:solidFill>
                  <a:srgbClr val="000000"/>
                </a:solidFill>
                <a:latin typeface="Lucida Sans" pitchFamily="34" charset="0"/>
                <a:ea typeface="ＭＳ Ｐゴシック" charset="-128"/>
              </a:rPr>
              <a:t>Problemau thyroid</a:t>
            </a:r>
          </a:p>
          <a:p>
            <a:pPr>
              <a:defRPr/>
            </a:pPr>
            <a:r>
              <a:rPr lang="cy-GB" sz="2400" kern="0" dirty="0">
                <a:solidFill>
                  <a:srgbClr val="000000"/>
                </a:solidFill>
                <a:latin typeface="Lucida Sans" pitchFamily="34" charset="0"/>
                <a:ea typeface="ＭＳ Ｐゴシック" charset="-128"/>
              </a:rPr>
              <a:t>Problemau cylchdroi</a:t>
            </a:r>
          </a:p>
          <a:p>
            <a:pPr>
              <a:defRPr/>
            </a:pPr>
            <a:r>
              <a:rPr lang="cy-GB" sz="2400" kern="0" dirty="0">
                <a:solidFill>
                  <a:srgbClr val="000000"/>
                </a:solidFill>
                <a:latin typeface="Lucida Sans" pitchFamily="34" charset="0"/>
                <a:ea typeface="ＭＳ Ｐゴシック" charset="-128"/>
              </a:rPr>
              <a:t>Yn dueddol o heintiau</a:t>
            </a:r>
          </a:p>
          <a:p>
            <a:pPr>
              <a:defRPr/>
            </a:pPr>
            <a:r>
              <a:rPr lang="cy-GB" sz="2400" kern="0" dirty="0">
                <a:solidFill>
                  <a:srgbClr val="000000"/>
                </a:solidFill>
                <a:latin typeface="Lucida Sans" pitchFamily="34" charset="0"/>
                <a:ea typeface="ＭＳ Ｐゴシック" charset="-128"/>
              </a:rPr>
              <a:t>Materion pwysau</a:t>
            </a:r>
            <a:endParaRPr lang="cy-GB" sz="2400" kern="0" dirty="0">
              <a:solidFill>
                <a:srgbClr val="000000"/>
              </a:solidFill>
              <a:latin typeface="Lucida Sans" pitchFamily="34" charset="0"/>
              <a:ea typeface="ＭＳ Ｐゴシック" charset="-128"/>
            </a:endParaRPr>
          </a:p>
          <a:p>
            <a:pPr marL="0" indent="0">
              <a:buFont typeface="Arial" panose="020B0604020202020204" pitchFamily="34" charset="0"/>
              <a:buNone/>
              <a:defRPr/>
            </a:pPr>
            <a:endParaRPr lang="cy-GB" sz="2000" kern="0" dirty="0" smtClean="0">
              <a:solidFill>
                <a:srgbClr val="000000"/>
              </a:solidFill>
              <a:latin typeface="Lucida Sans" pitchFamily="34" charset="0"/>
              <a:ea typeface="ＭＳ Ｐゴシック" charset="-128"/>
            </a:endParaRPr>
          </a:p>
        </p:txBody>
      </p:sp>
      <p:sp>
        <p:nvSpPr>
          <p:cNvPr id="2" name="Content Placeholder 1"/>
          <p:cNvSpPr>
            <a:spLocks noGrp="1"/>
          </p:cNvSpPr>
          <p:nvPr>
            <p:ph sz="half" idx="2"/>
          </p:nvPr>
        </p:nvSpPr>
        <p:spPr>
          <a:xfrm>
            <a:off x="4648200" y="1295400"/>
            <a:ext cx="4343400" cy="4293841"/>
          </a:xfrm>
        </p:spPr>
        <p:txBody>
          <a:bodyPr/>
          <a:lstStyle/>
          <a:p>
            <a:r>
              <a:rPr lang="en-US" sz="2400" dirty="0">
                <a:solidFill>
                  <a:srgbClr val="0000FF"/>
                </a:solidFill>
                <a:latin typeface="Lucida Sans" panose="020B0602030504020204" pitchFamily="34" charset="0"/>
              </a:rPr>
              <a:t>Hearing impairments</a:t>
            </a:r>
          </a:p>
          <a:p>
            <a:r>
              <a:rPr lang="en-US" sz="2400" dirty="0">
                <a:solidFill>
                  <a:srgbClr val="0000FF"/>
                </a:solidFill>
                <a:latin typeface="Lucida Sans" panose="020B0602030504020204" pitchFamily="34" charset="0"/>
              </a:rPr>
              <a:t>Visual impairments </a:t>
            </a:r>
          </a:p>
          <a:p>
            <a:r>
              <a:rPr lang="en-US" sz="2400" dirty="0">
                <a:solidFill>
                  <a:srgbClr val="0000FF"/>
                </a:solidFill>
                <a:latin typeface="Lucida Sans" panose="020B0602030504020204" pitchFamily="34" charset="0"/>
              </a:rPr>
              <a:t>Heart disorders</a:t>
            </a:r>
          </a:p>
          <a:p>
            <a:r>
              <a:rPr lang="en-US" sz="2400" dirty="0">
                <a:solidFill>
                  <a:srgbClr val="0000FF"/>
                </a:solidFill>
                <a:latin typeface="Lucida Sans" panose="020B0602030504020204" pitchFamily="34" charset="0"/>
              </a:rPr>
              <a:t>Autism- dual diagnosis</a:t>
            </a:r>
          </a:p>
          <a:p>
            <a:r>
              <a:rPr lang="en-US" sz="2400" dirty="0">
                <a:solidFill>
                  <a:srgbClr val="0000FF"/>
                </a:solidFill>
                <a:latin typeface="Lucida Sans" panose="020B0602030504020204" pitchFamily="34" charset="0"/>
              </a:rPr>
              <a:t>Epilepsy</a:t>
            </a:r>
          </a:p>
          <a:p>
            <a:r>
              <a:rPr lang="en-US" sz="2400" dirty="0">
                <a:solidFill>
                  <a:srgbClr val="0000FF"/>
                </a:solidFill>
                <a:latin typeface="Lucida Sans" panose="020B0602030504020204" pitchFamily="34" charset="0"/>
              </a:rPr>
              <a:t>Thyroid problems</a:t>
            </a:r>
          </a:p>
          <a:p>
            <a:r>
              <a:rPr lang="en-US" sz="2400" dirty="0">
                <a:solidFill>
                  <a:srgbClr val="0000FF"/>
                </a:solidFill>
                <a:latin typeface="Lucida Sans" panose="020B0602030504020204" pitchFamily="34" charset="0"/>
              </a:rPr>
              <a:t>Digestive tract problems</a:t>
            </a:r>
          </a:p>
          <a:p>
            <a:r>
              <a:rPr lang="en-US" sz="2400" dirty="0">
                <a:solidFill>
                  <a:srgbClr val="0000FF"/>
                </a:solidFill>
                <a:latin typeface="Lucida Sans" panose="020B0602030504020204" pitchFamily="34" charset="0"/>
              </a:rPr>
              <a:t>Prone to infections</a:t>
            </a:r>
          </a:p>
          <a:p>
            <a:r>
              <a:rPr lang="en-US" sz="2400" dirty="0">
                <a:solidFill>
                  <a:srgbClr val="0000FF"/>
                </a:solidFill>
                <a:latin typeface="Lucida Sans" panose="020B0602030504020204" pitchFamily="34" charset="0"/>
              </a:rPr>
              <a:t>Weight issues</a:t>
            </a:r>
          </a:p>
          <a:p>
            <a:pPr marL="0" indent="0">
              <a:buNone/>
            </a:pPr>
            <a:endParaRPr lang="en-US" sz="1800" dirty="0">
              <a:latin typeface="Lucida Sans" panose="020B0602030504020204" pitchFamily="34" charset="0"/>
            </a:endParaRPr>
          </a:p>
        </p:txBody>
      </p:sp>
    </p:spTree>
    <p:extLst>
      <p:ext uri="{BB962C8B-B14F-4D97-AF65-F5344CB8AC3E}">
        <p14:creationId xmlns:p14="http://schemas.microsoft.com/office/powerpoint/2010/main" val="1926557700"/>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smtClean="0">
                <a:latin typeface="Lucida Sans" panose="020B0602030504020204" pitchFamily="34" charset="0"/>
              </a:rPr>
              <a:t>Ymyrraeth</a:t>
            </a:r>
            <a:r>
              <a:rPr lang="en-GB" sz="2400" dirty="0" smtClean="0">
                <a:latin typeface="Lucida Sans" panose="020B0602030504020204" pitchFamily="34" charset="0"/>
              </a:rPr>
              <a:t> a </a:t>
            </a:r>
            <a:r>
              <a:rPr lang="en-GB" sz="2400" dirty="0" err="1" smtClean="0">
                <a:latin typeface="Lucida Sans" panose="020B0602030504020204" pitchFamily="34" charset="0"/>
              </a:rPr>
              <a:t>chefnogaeth</a:t>
            </a:r>
            <a:r>
              <a:rPr lang="en-GB" sz="2400" dirty="0" smtClean="0">
                <a:latin typeface="Lucida Sans" panose="020B0602030504020204" pitchFamily="34" charset="0"/>
              </a:rPr>
              <a:t> </a:t>
            </a:r>
            <a:r>
              <a:rPr lang="en-GB" sz="2400" dirty="0" err="1" smtClean="0">
                <a:latin typeface="Lucida Sans" panose="020B0602030504020204" pitchFamily="34" charset="0"/>
              </a:rPr>
              <a:t>i’r</a:t>
            </a:r>
            <a:r>
              <a:rPr lang="en-GB" sz="2400" dirty="0" smtClean="0">
                <a:latin typeface="Lucida Sans" panose="020B0602030504020204" pitchFamily="34" charset="0"/>
              </a:rPr>
              <a:t> </a:t>
            </a:r>
            <a:r>
              <a:rPr lang="en-GB" sz="2400" dirty="0" err="1" smtClean="0">
                <a:latin typeface="Lucida Sans" panose="020B0602030504020204" pitchFamily="34" charset="0"/>
              </a:rPr>
              <a:t>teulu</a:t>
            </a:r>
            <a:r>
              <a:rPr lang="en-GB" sz="2400" dirty="0" smtClean="0">
                <a:latin typeface="Lucida Sans" panose="020B0602030504020204" pitchFamily="34" charset="0"/>
              </a:rPr>
              <a:t/>
            </a:r>
            <a:br>
              <a:rPr lang="en-GB" sz="2400" dirty="0" smtClean="0">
                <a:latin typeface="Lucida Sans" panose="020B0602030504020204" pitchFamily="34" charset="0"/>
              </a:rPr>
            </a:br>
            <a:r>
              <a:rPr lang="en-GB" sz="2400" dirty="0">
                <a:solidFill>
                  <a:srgbClr val="0000FF"/>
                </a:solidFill>
                <a:latin typeface="Lucida Sans" panose="020B0602030504020204" pitchFamily="34" charset="0"/>
              </a:rPr>
              <a:t>Intervention and family support</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sz="half" idx="1"/>
          </p:nvPr>
        </p:nvSpPr>
        <p:spPr>
          <a:xfrm>
            <a:off x="457200" y="1295400"/>
            <a:ext cx="4038600" cy="4293841"/>
          </a:xfrm>
        </p:spPr>
        <p:txBody>
          <a:bodyPr rtlCol="0">
            <a:normAutofit/>
          </a:bodyPr>
          <a:lstStyle/>
          <a:p>
            <a:pPr>
              <a:defRPr/>
            </a:pPr>
            <a:r>
              <a:rPr lang="cy-GB" sz="2000" kern="0" dirty="0">
                <a:solidFill>
                  <a:srgbClr val="000000"/>
                </a:solidFill>
                <a:latin typeface="Lucida Sans" pitchFamily="34" charset="0"/>
                <a:ea typeface="ＭＳ Ｐゴシック" charset="-128"/>
              </a:rPr>
              <a:t>Cefnogi anghenion y plentyn</a:t>
            </a:r>
          </a:p>
          <a:p>
            <a:pPr>
              <a:defRPr/>
            </a:pPr>
            <a:r>
              <a:rPr lang="cy-GB" sz="2000" kern="0" dirty="0">
                <a:solidFill>
                  <a:srgbClr val="000000"/>
                </a:solidFill>
                <a:latin typeface="Lucida Sans" pitchFamily="34" charset="0"/>
                <a:ea typeface="ＭＳ Ｐゴシック" charset="-128"/>
              </a:rPr>
              <a:t>Proffil dysgu - cryfderau a gwendidau</a:t>
            </a:r>
          </a:p>
          <a:p>
            <a:pPr>
              <a:defRPr/>
            </a:pPr>
            <a:r>
              <a:rPr lang="cy-GB" sz="2000" kern="0" dirty="0">
                <a:solidFill>
                  <a:srgbClr val="000000"/>
                </a:solidFill>
                <a:latin typeface="Lucida Sans" pitchFamily="34" charset="0"/>
                <a:ea typeface="ＭＳ Ｐゴシック" charset="-128"/>
              </a:rPr>
              <a:t>Datblygu strategaethau priodol ar gyfer cryfderau a gwendidau</a:t>
            </a:r>
          </a:p>
          <a:p>
            <a:pPr>
              <a:defRPr/>
            </a:pPr>
            <a:r>
              <a:rPr lang="cy-GB" sz="2000" kern="0" dirty="0">
                <a:solidFill>
                  <a:srgbClr val="000000"/>
                </a:solidFill>
                <a:latin typeface="Lucida Sans" pitchFamily="34" charset="0"/>
                <a:ea typeface="ＭＳ Ｐゴシック" charset="-128"/>
              </a:rPr>
              <a:t>Hyfforddiant</a:t>
            </a:r>
          </a:p>
          <a:p>
            <a:pPr>
              <a:defRPr/>
            </a:pPr>
            <a:r>
              <a:rPr lang="cy-GB" sz="2000" kern="0" dirty="0">
                <a:solidFill>
                  <a:srgbClr val="000000"/>
                </a:solidFill>
                <a:latin typeface="Lucida Sans" pitchFamily="34" charset="0"/>
                <a:ea typeface="ＭＳ Ｐゴシック" charset="-128"/>
              </a:rPr>
              <a:t>Ymarfer cynhwysol a rhannu gwybodaeth</a:t>
            </a:r>
          </a:p>
          <a:p>
            <a:pPr>
              <a:defRPr/>
            </a:pPr>
            <a:r>
              <a:rPr lang="cy-GB" sz="2000" kern="0" dirty="0">
                <a:solidFill>
                  <a:srgbClr val="000000"/>
                </a:solidFill>
                <a:latin typeface="Lucida Sans" pitchFamily="34" charset="0"/>
                <a:ea typeface="ＭＳ Ｐゴシック" charset="-128"/>
              </a:rPr>
              <a:t>Cyfle i bob plentyn yn y lleoliad</a:t>
            </a:r>
            <a:endParaRPr lang="cy-GB" sz="2000" kern="0" dirty="0">
              <a:solidFill>
                <a:srgbClr val="000000"/>
              </a:solidFill>
              <a:latin typeface="Lucida Sans" pitchFamily="34" charset="0"/>
              <a:ea typeface="ＭＳ Ｐゴシック" charset="-128"/>
            </a:endParaRPr>
          </a:p>
          <a:p>
            <a:pPr>
              <a:defRPr/>
            </a:pPr>
            <a:endParaRPr lang="cy-GB" sz="2000" kern="0" dirty="0" smtClean="0">
              <a:solidFill>
                <a:srgbClr val="000000"/>
              </a:solidFill>
              <a:latin typeface="Lucida Sans" pitchFamily="34" charset="0"/>
              <a:ea typeface="ＭＳ Ｐゴシック" charset="-128"/>
            </a:endParaRPr>
          </a:p>
        </p:txBody>
      </p:sp>
      <p:sp>
        <p:nvSpPr>
          <p:cNvPr id="2" name="Content Placeholder 1"/>
          <p:cNvSpPr>
            <a:spLocks noGrp="1"/>
          </p:cNvSpPr>
          <p:nvPr>
            <p:ph sz="half" idx="2"/>
          </p:nvPr>
        </p:nvSpPr>
        <p:spPr>
          <a:xfrm>
            <a:off x="4648200" y="1295400"/>
            <a:ext cx="4343400" cy="4293841"/>
          </a:xfrm>
        </p:spPr>
        <p:txBody>
          <a:bodyPr/>
          <a:lstStyle/>
          <a:p>
            <a:r>
              <a:rPr lang="en-US" sz="2000" dirty="0">
                <a:solidFill>
                  <a:srgbClr val="0000FF"/>
                </a:solidFill>
                <a:latin typeface="Lucida Sans" panose="020B0602030504020204" pitchFamily="34" charset="0"/>
              </a:rPr>
              <a:t>Support the child’s needs </a:t>
            </a:r>
          </a:p>
          <a:p>
            <a:r>
              <a:rPr lang="en-US" sz="2000" dirty="0">
                <a:solidFill>
                  <a:srgbClr val="0000FF"/>
                </a:solidFill>
                <a:latin typeface="Lucida Sans" panose="020B0602030504020204" pitchFamily="34" charset="0"/>
              </a:rPr>
              <a:t>Learning profile- strengths and weaknesses </a:t>
            </a:r>
          </a:p>
          <a:p>
            <a:r>
              <a:rPr lang="en-US" sz="2000" dirty="0">
                <a:solidFill>
                  <a:srgbClr val="0000FF"/>
                </a:solidFill>
                <a:latin typeface="Lucida Sans" panose="020B0602030504020204" pitchFamily="34" charset="0"/>
              </a:rPr>
              <a:t>Develop appropriate strategies for strengths and weaknesses</a:t>
            </a:r>
          </a:p>
          <a:p>
            <a:r>
              <a:rPr lang="en-US" sz="2000" dirty="0">
                <a:solidFill>
                  <a:srgbClr val="0000FF"/>
                </a:solidFill>
                <a:latin typeface="Lucida Sans" panose="020B0602030504020204" pitchFamily="34" charset="0"/>
              </a:rPr>
              <a:t>Training</a:t>
            </a:r>
          </a:p>
          <a:p>
            <a:r>
              <a:rPr lang="en-US" sz="2000" dirty="0">
                <a:solidFill>
                  <a:srgbClr val="0000FF"/>
                </a:solidFill>
                <a:latin typeface="Lucida Sans" panose="020B0602030504020204" pitchFamily="34" charset="0"/>
              </a:rPr>
              <a:t>Inclusive practice and sharing knowledge</a:t>
            </a:r>
          </a:p>
          <a:p>
            <a:r>
              <a:rPr lang="en-US" sz="2000" dirty="0">
                <a:solidFill>
                  <a:srgbClr val="0000FF"/>
                </a:solidFill>
                <a:latin typeface="Lucida Sans" panose="020B0602030504020204" pitchFamily="34" charset="0"/>
              </a:rPr>
              <a:t>Opportunity for all children in setting </a:t>
            </a:r>
          </a:p>
          <a:p>
            <a:pPr marL="0" indent="0">
              <a:buNone/>
            </a:pPr>
            <a:endParaRPr lang="en-US" sz="1800" dirty="0">
              <a:latin typeface="Lucida Sans" panose="020B0602030504020204" pitchFamily="34" charset="0"/>
            </a:endParaRPr>
          </a:p>
        </p:txBody>
      </p:sp>
    </p:spTree>
    <p:extLst>
      <p:ext uri="{BB962C8B-B14F-4D97-AF65-F5344CB8AC3E}">
        <p14:creationId xmlns:p14="http://schemas.microsoft.com/office/powerpoint/2010/main" val="1583572134"/>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en-GB" sz="2400" dirty="0" err="1" smtClean="0">
                <a:latin typeface="Lucida Sans" panose="020B0602030504020204" pitchFamily="34" charset="0"/>
              </a:rPr>
              <a:t>Cyfeiriadau</a:t>
            </a:r>
            <a:r>
              <a:rPr lang="en-GB" sz="2400" dirty="0" smtClean="0">
                <a:latin typeface="Lucida Sans" panose="020B0602030504020204" pitchFamily="34" charset="0"/>
              </a:rPr>
              <a:t/>
            </a:r>
            <a:br>
              <a:rPr lang="en-GB" sz="2400" dirty="0" smtClean="0">
                <a:latin typeface="Lucida Sans" panose="020B0602030504020204" pitchFamily="34" charset="0"/>
              </a:rPr>
            </a:br>
            <a:r>
              <a:rPr lang="en-GB" sz="2400" dirty="0">
                <a:solidFill>
                  <a:srgbClr val="0000FF"/>
                </a:solidFill>
                <a:latin typeface="Lucida Sans" panose="020B0602030504020204" pitchFamily="34" charset="0"/>
              </a:rPr>
              <a:t>References  </a:t>
            </a:r>
            <a:endParaRPr lang="cy-GB" sz="2400" dirty="0">
              <a:solidFill>
                <a:srgbClr val="0000FF"/>
              </a:solidFill>
              <a:latin typeface="Lucida Sans" panose="020B0602030504020204" pitchFamily="34" charset="0"/>
            </a:endParaRPr>
          </a:p>
        </p:txBody>
      </p:sp>
      <p:sp>
        <p:nvSpPr>
          <p:cNvPr id="4099" name="Rectangle 4"/>
          <p:cNvSpPr>
            <a:spLocks noGrp="1" noChangeArrowheads="1"/>
          </p:cNvSpPr>
          <p:nvPr>
            <p:ph idx="1"/>
          </p:nvPr>
        </p:nvSpPr>
        <p:spPr/>
        <p:txBody>
          <a:bodyPr rtlCol="0">
            <a:normAutofit/>
          </a:bodyPr>
          <a:lstStyle/>
          <a:p>
            <a:pPr marL="0" indent="0">
              <a:buFont typeface="Arial" panose="020B0604020202020204" pitchFamily="34" charset="0"/>
              <a:buNone/>
              <a:defRPr/>
            </a:pPr>
            <a:endParaRPr lang="cy-GB" sz="2200" kern="0" dirty="0">
              <a:solidFill>
                <a:srgbClr val="000000"/>
              </a:solidFill>
              <a:latin typeface="Lucida Sans" pitchFamily="34" charset="0"/>
              <a:ea typeface="ＭＳ Ｐゴシック" charset="-128"/>
            </a:endParaRPr>
          </a:p>
          <a:p>
            <a:pPr marL="0" indent="0">
              <a:buNone/>
              <a:defRPr/>
            </a:pPr>
            <a:r>
              <a:rPr lang="en-US" sz="2000" u="sng" kern="0" dirty="0">
                <a:solidFill>
                  <a:srgbClr val="000000"/>
                </a:solidFill>
                <a:latin typeface="Lucida Sans" pitchFamily="34" charset="0"/>
                <a:ea typeface="ＭＳ Ｐゴシック" charset="-128"/>
              </a:rPr>
              <a:t>Down’s Syndrome Association 2014. ‘Education Professionals’ http://www.downs-syndrome.org.uk/information/for-professionals/education.html [Accessed February 10th 2014</a:t>
            </a:r>
            <a:r>
              <a:rPr lang="en-US" sz="2000" u="sng" kern="0" dirty="0" smtClean="0">
                <a:solidFill>
                  <a:srgbClr val="000000"/>
                </a:solidFill>
                <a:latin typeface="Lucida Sans" pitchFamily="34" charset="0"/>
                <a:ea typeface="ＭＳ Ｐゴシック" charset="-128"/>
              </a:rPr>
              <a:t>].</a:t>
            </a:r>
          </a:p>
          <a:p>
            <a:pPr marL="0" indent="0">
              <a:buNone/>
              <a:defRPr/>
            </a:pPr>
            <a:endParaRPr lang="en-US" sz="2000" u="sng" kern="0" dirty="0">
              <a:solidFill>
                <a:srgbClr val="000000"/>
              </a:solidFill>
              <a:latin typeface="Lucida Sans" pitchFamily="34" charset="0"/>
              <a:ea typeface="ＭＳ Ｐゴシック" charset="-128"/>
            </a:endParaRPr>
          </a:p>
          <a:p>
            <a:pPr marL="0" indent="0">
              <a:buNone/>
              <a:defRPr/>
            </a:pPr>
            <a:r>
              <a:rPr lang="en-US" sz="2000" u="sng" kern="0" dirty="0">
                <a:solidFill>
                  <a:srgbClr val="000000"/>
                </a:solidFill>
                <a:latin typeface="Lucida Sans" pitchFamily="34" charset="0"/>
                <a:ea typeface="ＭＳ Ｐゴシック" charset="-128"/>
              </a:rPr>
              <a:t>Down’s Syndrome Association 2012. ‘Early Support for children, young people and families. Information about Down’s Syndrome’  http://www.downs-syndrome.org.uk/images/stories/DSA-resources/health/early_support_down_syndrome_final_2013.pdf [Accessed February 10th 2014].</a:t>
            </a:r>
          </a:p>
          <a:p>
            <a:pPr marL="0" indent="0">
              <a:buFont typeface="Arial" panose="020B0604020202020204" pitchFamily="34" charset="0"/>
              <a:buNone/>
              <a:defRPr/>
            </a:pPr>
            <a:endParaRPr lang="cy-GB" sz="2000" kern="0" dirty="0" smtClean="0">
              <a:solidFill>
                <a:srgbClr val="000000"/>
              </a:solidFill>
              <a:latin typeface="Lucida Sans" pitchFamily="34" charset="0"/>
              <a:ea typeface="ＭＳ Ｐゴシック" charset="-128"/>
            </a:endParaRPr>
          </a:p>
        </p:txBody>
      </p:sp>
    </p:spTree>
    <p:extLst>
      <p:ext uri="{BB962C8B-B14F-4D97-AF65-F5344CB8AC3E}">
        <p14:creationId xmlns:p14="http://schemas.microsoft.com/office/powerpoint/2010/main" val="306180368"/>
      </p:ext>
    </p:extLst>
  </p:cSld>
  <p:clrMapOvr>
    <a:masterClrMapping/>
  </p:clrMapOvr>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979</TotalTime>
  <Words>1459</Words>
  <Application>Microsoft Office PowerPoint</Application>
  <PresentationFormat>On-screen Show (4:3)</PresentationFormat>
  <Paragraphs>166</Paragraphs>
  <Slides>19</Slides>
  <Notes>17</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19</vt:i4>
      </vt:variant>
    </vt:vector>
  </HeadingPairs>
  <TitlesOfParts>
    <vt:vector size="26" baseType="lpstr">
      <vt:lpstr>MS PGothic</vt:lpstr>
      <vt:lpstr>Arial</vt:lpstr>
      <vt:lpstr>Calibri</vt:lpstr>
      <vt:lpstr>Lucida Sans</vt:lpstr>
      <vt:lpstr>Myriad Pro</vt:lpstr>
      <vt:lpstr>Office Theme</vt:lpstr>
      <vt:lpstr>1_20140311PresentationUWTSDTemplate</vt:lpstr>
      <vt:lpstr>Syndrom Down a Chynhwysiant Down Syndrome and Inclusion      </vt:lpstr>
      <vt:lpstr>Beth yw ein gwybodaeth a phrofiad ar hyn o bryd?  What is our current knowledge / experience?</vt:lpstr>
      <vt:lpstr>Achosion Causes</vt:lpstr>
      <vt:lpstr>PowerPoint Presentation</vt:lpstr>
      <vt:lpstr>Achosion Prenatal Screening</vt:lpstr>
      <vt:lpstr>Achosion Diagnostic Tests </vt:lpstr>
      <vt:lpstr>Amniocentesis</vt:lpstr>
      <vt:lpstr>Oed a Risg? Age and Risk? </vt:lpstr>
      <vt:lpstr>Fodd bynnag… However… </vt:lpstr>
      <vt:lpstr>Cyddestun a goblygiadau Context and implications </vt:lpstr>
      <vt:lpstr>Ystyriaethau emosiynol Emotional considerations </vt:lpstr>
      <vt:lpstr>Teulu Family </vt:lpstr>
      <vt:lpstr>PowerPoint Presentation</vt:lpstr>
      <vt:lpstr>Cefnogaeth Support </vt:lpstr>
      <vt:lpstr>Cefnogaeth Support </vt:lpstr>
      <vt:lpstr>Proffeil penodol Specific profile</vt:lpstr>
      <vt:lpstr>Materion cysylltiedig Associated issues</vt:lpstr>
      <vt:lpstr>Ymyrraeth a chefnogaeth i’r teulu Intervention and family support</vt:lpstr>
      <vt:lpstr>Cyfeiriadau References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Darlith EAEY6013C Lecture EAEY6013C</dc:title>
  <dc:creator>Administrator</dc:creator>
  <cp:lastModifiedBy>Alison Rees-Edwards</cp:lastModifiedBy>
  <cp:revision>21</cp:revision>
  <cp:lastPrinted>2014-02-20T10:47:01Z</cp:lastPrinted>
  <dcterms:created xsi:type="dcterms:W3CDTF">2014-02-17T11:02:39Z</dcterms:created>
  <dcterms:modified xsi:type="dcterms:W3CDTF">2018-04-27T14:22:51Z</dcterms:modified>
</cp:coreProperties>
</file>