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D8CFFE-7AEE-48A9-B146-15AADF195382}" v="16" dt="2025-11-10T17:45:02.068"/>
    <p1510:client id="{A8AB3C6F-A583-46B1-A3CC-ACE90CD5F4A4}" v="11" dt="2025-11-10T21:46:32.9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5120" autoAdjust="0"/>
  </p:normalViewPr>
  <p:slideViewPr>
    <p:cSldViewPr snapToGrid="0">
      <p:cViewPr varScale="1">
        <p:scale>
          <a:sx n="54" d="100"/>
          <a:sy n="54" d="100"/>
        </p:scale>
        <p:origin x="1148"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XY XY" userId="6bc0f931694a6d88" providerId="LiveId" clId="{7C43A63C-5874-4527-90D5-2050DCACE088}"/>
    <pc:docChg chg="undo custSel modSld">
      <pc:chgData name="XY XY" userId="6bc0f931694a6d88" providerId="LiveId" clId="{7C43A63C-5874-4527-90D5-2050DCACE088}" dt="2025-11-10T21:46:40.472" v="115" actId="255"/>
      <pc:docMkLst>
        <pc:docMk/>
      </pc:docMkLst>
      <pc:sldChg chg="modSp mod">
        <pc:chgData name="XY XY" userId="6bc0f931694a6d88" providerId="LiveId" clId="{7C43A63C-5874-4527-90D5-2050DCACE088}" dt="2025-11-10T21:31:46.658" v="6" actId="27636"/>
        <pc:sldMkLst>
          <pc:docMk/>
          <pc:sldMk cId="2966171904" sldId="257"/>
        </pc:sldMkLst>
        <pc:spChg chg="mod">
          <ac:chgData name="XY XY" userId="6bc0f931694a6d88" providerId="LiveId" clId="{7C43A63C-5874-4527-90D5-2050DCACE088}" dt="2025-11-10T21:31:46.658" v="6" actId="27636"/>
          <ac:spMkLst>
            <pc:docMk/>
            <pc:sldMk cId="2966171904" sldId="257"/>
            <ac:spMk id="3" creationId="{C2D12065-EB5A-4BBD-B8C2-B2D88211FE80}"/>
          </ac:spMkLst>
        </pc:spChg>
        <pc:picChg chg="mod">
          <ac:chgData name="XY XY" userId="6bc0f931694a6d88" providerId="LiveId" clId="{7C43A63C-5874-4527-90D5-2050DCACE088}" dt="2025-11-10T21:31:44.153" v="4" actId="14100"/>
          <ac:picMkLst>
            <pc:docMk/>
            <pc:sldMk cId="2966171904" sldId="257"/>
            <ac:picMk id="2050" creationId="{97183834-81AB-4D09-892A-2175F2F0A9AA}"/>
          </ac:picMkLst>
        </pc:picChg>
      </pc:sldChg>
      <pc:sldChg chg="addSp delSp modSp mod">
        <pc:chgData name="XY XY" userId="6bc0f931694a6d88" providerId="LiveId" clId="{7C43A63C-5874-4527-90D5-2050DCACE088}" dt="2025-11-10T21:34:09.627" v="23" actId="20577"/>
        <pc:sldMkLst>
          <pc:docMk/>
          <pc:sldMk cId="828370440" sldId="259"/>
        </pc:sldMkLst>
        <pc:spChg chg="mod">
          <ac:chgData name="XY XY" userId="6bc0f931694a6d88" providerId="LiveId" clId="{7C43A63C-5874-4527-90D5-2050DCACE088}" dt="2025-11-10T21:33:26.009" v="9" actId="26606"/>
          <ac:spMkLst>
            <pc:docMk/>
            <pc:sldMk cId="828370440" sldId="259"/>
            <ac:spMk id="2" creationId="{4717D463-DA4C-4F72-B8F5-496D46900510}"/>
          </ac:spMkLst>
        </pc:spChg>
        <pc:spChg chg="mod ord">
          <ac:chgData name="XY XY" userId="6bc0f931694a6d88" providerId="LiveId" clId="{7C43A63C-5874-4527-90D5-2050DCACE088}" dt="2025-11-10T21:33:26.009" v="9" actId="26606"/>
          <ac:spMkLst>
            <pc:docMk/>
            <pc:sldMk cId="828370440" sldId="259"/>
            <ac:spMk id="3" creationId="{1E33C11A-F563-4084-A406-979DA4368894}"/>
          </ac:spMkLst>
        </pc:spChg>
        <pc:spChg chg="add mod">
          <ac:chgData name="XY XY" userId="6bc0f931694a6d88" providerId="LiveId" clId="{7C43A63C-5874-4527-90D5-2050DCACE088}" dt="2025-11-10T21:34:09.627" v="23" actId="20577"/>
          <ac:spMkLst>
            <pc:docMk/>
            <pc:sldMk cId="828370440" sldId="259"/>
            <ac:spMk id="6" creationId="{317F449A-6464-2FB7-703B-35770D785680}"/>
          </ac:spMkLst>
        </pc:spChg>
        <pc:spChg chg="del">
          <ac:chgData name="XY XY" userId="6bc0f931694a6d88" providerId="LiveId" clId="{7C43A63C-5874-4527-90D5-2050DCACE088}" dt="2025-11-10T21:33:26.009" v="9" actId="26606"/>
          <ac:spMkLst>
            <pc:docMk/>
            <pc:sldMk cId="828370440" sldId="259"/>
            <ac:spMk id="4103" creationId="{04812C46-200A-4DEB-A05E-3ED6C68C2387}"/>
          </ac:spMkLst>
        </pc:spChg>
        <pc:spChg chg="del">
          <ac:chgData name="XY XY" userId="6bc0f931694a6d88" providerId="LiveId" clId="{7C43A63C-5874-4527-90D5-2050DCACE088}" dt="2025-11-10T21:33:26.009" v="9" actId="26606"/>
          <ac:spMkLst>
            <pc:docMk/>
            <pc:sldMk cId="828370440" sldId="259"/>
            <ac:spMk id="4105" creationId="{D1EA859B-E555-4109-94F3-6700E046E008}"/>
          </ac:spMkLst>
        </pc:spChg>
        <pc:grpChg chg="add">
          <ac:chgData name="XY XY" userId="6bc0f931694a6d88" providerId="LiveId" clId="{7C43A63C-5874-4527-90D5-2050DCACE088}" dt="2025-11-10T21:33:26.009" v="9" actId="26606"/>
          <ac:grpSpMkLst>
            <pc:docMk/>
            <pc:sldMk cId="828370440" sldId="259"/>
            <ac:grpSpMk id="4110" creationId="{31C49F18-8757-4E87-5C2E-9D6D7B82BA3B}"/>
          </ac:grpSpMkLst>
        </pc:grpChg>
        <pc:picChg chg="add mod">
          <ac:chgData name="XY XY" userId="6bc0f931694a6d88" providerId="LiveId" clId="{7C43A63C-5874-4527-90D5-2050DCACE088}" dt="2025-11-10T21:33:48.468" v="11" actId="27614"/>
          <ac:picMkLst>
            <pc:docMk/>
            <pc:sldMk cId="828370440" sldId="259"/>
            <ac:picMk id="4" creationId="{4FAB6F32-AB63-B6C5-76C1-992C62368DFE}"/>
          </ac:picMkLst>
        </pc:picChg>
        <pc:picChg chg="del">
          <ac:chgData name="XY XY" userId="6bc0f931694a6d88" providerId="LiveId" clId="{7C43A63C-5874-4527-90D5-2050DCACE088}" dt="2025-11-10T21:33:19.033" v="7" actId="478"/>
          <ac:picMkLst>
            <pc:docMk/>
            <pc:sldMk cId="828370440" sldId="259"/>
            <ac:picMk id="4098" creationId="{C5F48B14-4602-411E-8D8A-79EFCF9EC6E3}"/>
          </ac:picMkLst>
        </pc:picChg>
      </pc:sldChg>
      <pc:sldChg chg="modSp mod">
        <pc:chgData name="XY XY" userId="6bc0f931694a6d88" providerId="LiveId" clId="{7C43A63C-5874-4527-90D5-2050DCACE088}" dt="2025-11-10T21:35:08.236" v="25" actId="20577"/>
        <pc:sldMkLst>
          <pc:docMk/>
          <pc:sldMk cId="601467364" sldId="260"/>
        </pc:sldMkLst>
        <pc:spChg chg="mod">
          <ac:chgData name="XY XY" userId="6bc0f931694a6d88" providerId="LiveId" clId="{7C43A63C-5874-4527-90D5-2050DCACE088}" dt="2025-11-10T21:35:08.236" v="25" actId="20577"/>
          <ac:spMkLst>
            <pc:docMk/>
            <pc:sldMk cId="601467364" sldId="260"/>
            <ac:spMk id="3" creationId="{474B9944-41D9-4B9C-A251-B885CBA38E33}"/>
          </ac:spMkLst>
        </pc:spChg>
      </pc:sldChg>
      <pc:sldChg chg="addSp delSp modSp mod">
        <pc:chgData name="XY XY" userId="6bc0f931694a6d88" providerId="LiveId" clId="{7C43A63C-5874-4527-90D5-2050DCACE088}" dt="2025-11-10T21:44:09.102" v="69" actId="14100"/>
        <pc:sldMkLst>
          <pc:docMk/>
          <pc:sldMk cId="51136012" sldId="261"/>
        </pc:sldMkLst>
        <pc:spChg chg="mod">
          <ac:chgData name="XY XY" userId="6bc0f931694a6d88" providerId="LiveId" clId="{7C43A63C-5874-4527-90D5-2050DCACE088}" dt="2025-11-10T21:37:00.525" v="37" actId="26606"/>
          <ac:spMkLst>
            <pc:docMk/>
            <pc:sldMk cId="51136012" sldId="261"/>
            <ac:spMk id="2" creationId="{AA65C391-EDD5-4EFC-9913-0F738DFCAD63}"/>
          </ac:spMkLst>
        </pc:spChg>
        <pc:spChg chg="mod ord">
          <ac:chgData name="XY XY" userId="6bc0f931694a6d88" providerId="LiveId" clId="{7C43A63C-5874-4527-90D5-2050DCACE088}" dt="2025-11-10T21:37:00.525" v="37" actId="26606"/>
          <ac:spMkLst>
            <pc:docMk/>
            <pc:sldMk cId="51136012" sldId="261"/>
            <ac:spMk id="3" creationId="{0517336F-5229-4B04-B9B0-E935E954B441}"/>
          </ac:spMkLst>
        </pc:spChg>
        <pc:spChg chg="add mod">
          <ac:chgData name="XY XY" userId="6bc0f931694a6d88" providerId="LiveId" clId="{7C43A63C-5874-4527-90D5-2050DCACE088}" dt="2025-11-10T21:38:33.118" v="53" actId="14100"/>
          <ac:spMkLst>
            <pc:docMk/>
            <pc:sldMk cId="51136012" sldId="261"/>
            <ac:spMk id="8" creationId="{C2DA8B65-9755-1CD1-A537-501E6EA53CF3}"/>
          </ac:spMkLst>
        </pc:spChg>
        <pc:grpChg chg="del">
          <ac:chgData name="XY XY" userId="6bc0f931694a6d88" providerId="LiveId" clId="{7C43A63C-5874-4527-90D5-2050DCACE088}" dt="2025-11-10T21:37:00.525" v="37" actId="26606"/>
          <ac:grpSpMkLst>
            <pc:docMk/>
            <pc:sldMk cId="51136012" sldId="261"/>
            <ac:grpSpMk id="10" creationId="{6258F736-B256-8039-9DC6-F4E49A5C5AD5}"/>
          </ac:grpSpMkLst>
        </pc:grpChg>
        <pc:grpChg chg="add">
          <ac:chgData name="XY XY" userId="6bc0f931694a6d88" providerId="LiveId" clId="{7C43A63C-5874-4527-90D5-2050DCACE088}" dt="2025-11-10T21:37:00.525" v="37" actId="26606"/>
          <ac:grpSpMkLst>
            <pc:docMk/>
            <pc:sldMk cId="51136012" sldId="261"/>
            <ac:grpSpMk id="17" creationId="{5AE92083-24AA-7071-CFD2-79FF2AE8CF8C}"/>
          </ac:grpSpMkLst>
        </pc:grpChg>
        <pc:picChg chg="add del mod">
          <ac:chgData name="XY XY" userId="6bc0f931694a6d88" providerId="LiveId" clId="{7C43A63C-5874-4527-90D5-2050DCACE088}" dt="2025-11-10T21:36:46.878" v="31" actId="1076"/>
          <ac:picMkLst>
            <pc:docMk/>
            <pc:sldMk cId="51136012" sldId="261"/>
            <ac:picMk id="4" creationId="{F697D9F5-42C9-2F07-A652-CE513163EE70}"/>
          </ac:picMkLst>
        </pc:picChg>
        <pc:picChg chg="add del mod ord">
          <ac:chgData name="XY XY" userId="6bc0f931694a6d88" providerId="LiveId" clId="{7C43A63C-5874-4527-90D5-2050DCACE088}" dt="2025-11-10T21:44:09.102" v="69" actId="14100"/>
          <ac:picMkLst>
            <pc:docMk/>
            <pc:sldMk cId="51136012" sldId="261"/>
            <ac:picMk id="5" creationId="{9F23CE06-F76D-43B5-959F-D62B1B6E9BCE}"/>
          </ac:picMkLst>
        </pc:picChg>
        <pc:picChg chg="add del mod">
          <ac:chgData name="XY XY" userId="6bc0f931694a6d88" providerId="LiveId" clId="{7C43A63C-5874-4527-90D5-2050DCACE088}" dt="2025-11-10T21:44:02.412" v="65" actId="21"/>
          <ac:picMkLst>
            <pc:docMk/>
            <pc:sldMk cId="51136012" sldId="261"/>
            <ac:picMk id="6" creationId="{395756BA-263F-45ED-DF07-56884733FCAE}"/>
          </ac:picMkLst>
        </pc:picChg>
      </pc:sldChg>
      <pc:sldChg chg="addSp delSp modSp mod">
        <pc:chgData name="XY XY" userId="6bc0f931694a6d88" providerId="LiveId" clId="{7C43A63C-5874-4527-90D5-2050DCACE088}" dt="2025-11-10T21:40:18.541" v="61" actId="26606"/>
        <pc:sldMkLst>
          <pc:docMk/>
          <pc:sldMk cId="1397298361" sldId="262"/>
        </pc:sldMkLst>
        <pc:spChg chg="mod">
          <ac:chgData name="XY XY" userId="6bc0f931694a6d88" providerId="LiveId" clId="{7C43A63C-5874-4527-90D5-2050DCACE088}" dt="2025-11-10T21:40:18.541" v="61" actId="26606"/>
          <ac:spMkLst>
            <pc:docMk/>
            <pc:sldMk cId="1397298361" sldId="262"/>
            <ac:spMk id="2" creationId="{1D9D99F2-582D-464C-AE11-9CB59674B034}"/>
          </ac:spMkLst>
        </pc:spChg>
        <pc:spChg chg="add del mod">
          <ac:chgData name="XY XY" userId="6bc0f931694a6d88" providerId="LiveId" clId="{7C43A63C-5874-4527-90D5-2050DCACE088}" dt="2025-11-10T21:40:18.541" v="61" actId="26606"/>
          <ac:spMkLst>
            <pc:docMk/>
            <pc:sldMk cId="1397298361" sldId="262"/>
            <ac:spMk id="3" creationId="{E86C761D-D943-44EE-B44D-48494D4978F4}"/>
          </ac:spMkLst>
        </pc:spChg>
        <pc:spChg chg="add del">
          <ac:chgData name="XY XY" userId="6bc0f931694a6d88" providerId="LiveId" clId="{7C43A63C-5874-4527-90D5-2050DCACE088}" dt="2025-11-10T21:40:18.541" v="61" actId="26606"/>
          <ac:spMkLst>
            <pc:docMk/>
            <pc:sldMk cId="1397298361" sldId="262"/>
            <ac:spMk id="6151" creationId="{4F7EBAE4-9945-4473-9E34-B2C66EA0F03D}"/>
          </ac:spMkLst>
        </pc:spChg>
        <pc:spChg chg="add del">
          <ac:chgData name="XY XY" userId="6bc0f931694a6d88" providerId="LiveId" clId="{7C43A63C-5874-4527-90D5-2050DCACE088}" dt="2025-11-10T21:40:18.541" v="61" actId="26606"/>
          <ac:spMkLst>
            <pc:docMk/>
            <pc:sldMk cId="1397298361" sldId="262"/>
            <ac:spMk id="6153" creationId="{70BEB1E7-2F88-40BC-B73D-42E5B6F80BFC}"/>
          </ac:spMkLst>
        </pc:spChg>
        <pc:spChg chg="add del">
          <ac:chgData name="XY XY" userId="6bc0f931694a6d88" providerId="LiveId" clId="{7C43A63C-5874-4527-90D5-2050DCACE088}" dt="2025-11-10T21:40:18.541" v="61" actId="26606"/>
          <ac:spMkLst>
            <pc:docMk/>
            <pc:sldMk cId="1397298361" sldId="262"/>
            <ac:spMk id="6155" creationId="{A7B99495-F43F-4D80-A44F-2CB4764EB90B}"/>
          </ac:spMkLst>
        </pc:spChg>
        <pc:spChg chg="add del">
          <ac:chgData name="XY XY" userId="6bc0f931694a6d88" providerId="LiveId" clId="{7C43A63C-5874-4527-90D5-2050DCACE088}" dt="2025-11-10T21:40:18.526" v="60" actId="26606"/>
          <ac:spMkLst>
            <pc:docMk/>
            <pc:sldMk cId="1397298361" sldId="262"/>
            <ac:spMk id="6162" creationId="{B50AB553-2A96-4A92-96F2-93548E096954}"/>
          </ac:spMkLst>
        </pc:spChg>
        <pc:spChg chg="add">
          <ac:chgData name="XY XY" userId="6bc0f931694a6d88" providerId="LiveId" clId="{7C43A63C-5874-4527-90D5-2050DCACE088}" dt="2025-11-10T21:40:18.541" v="61" actId="26606"/>
          <ac:spMkLst>
            <pc:docMk/>
            <pc:sldMk cId="1397298361" sldId="262"/>
            <ac:spMk id="6166" creationId="{E86C761D-D943-44EE-B44D-48494D4978F4}"/>
          </ac:spMkLst>
        </pc:spChg>
        <pc:grpChg chg="add">
          <ac:chgData name="XY XY" userId="6bc0f931694a6d88" providerId="LiveId" clId="{7C43A63C-5874-4527-90D5-2050DCACE088}" dt="2025-11-10T21:40:18.541" v="61" actId="26606"/>
          <ac:grpSpMkLst>
            <pc:docMk/>
            <pc:sldMk cId="1397298361" sldId="262"/>
            <ac:grpSpMk id="6161" creationId="{5EFBDE31-BB3E-6CFC-23CD-B5976DA38438}"/>
          </ac:grpSpMkLst>
        </pc:grpChg>
        <pc:graphicFrameChg chg="add del">
          <ac:chgData name="XY XY" userId="6bc0f931694a6d88" providerId="LiveId" clId="{7C43A63C-5874-4527-90D5-2050DCACE088}" dt="2025-11-10T21:40:18.526" v="60" actId="26606"/>
          <ac:graphicFrameMkLst>
            <pc:docMk/>
            <pc:sldMk cId="1397298361" sldId="262"/>
            <ac:graphicFrameMk id="6157" creationId="{A50B28DE-D592-1FE6-0621-BFE3844BBF3C}"/>
          </ac:graphicFrameMkLst>
        </pc:graphicFrameChg>
        <pc:picChg chg="del">
          <ac:chgData name="XY XY" userId="6bc0f931694a6d88" providerId="LiveId" clId="{7C43A63C-5874-4527-90D5-2050DCACE088}" dt="2025-11-10T21:40:03.426" v="57" actId="478"/>
          <ac:picMkLst>
            <pc:docMk/>
            <pc:sldMk cId="1397298361" sldId="262"/>
            <ac:picMk id="6146" creationId="{F98A0F07-EE29-4195-B790-2BA15E58EAEB}"/>
          </ac:picMkLst>
        </pc:picChg>
        <pc:picChg chg="add del">
          <ac:chgData name="XY XY" userId="6bc0f931694a6d88" providerId="LiveId" clId="{7C43A63C-5874-4527-90D5-2050DCACE088}" dt="2025-11-10T21:40:18.526" v="60" actId="26606"/>
          <ac:picMkLst>
            <pc:docMk/>
            <pc:sldMk cId="1397298361" sldId="262"/>
            <ac:picMk id="6158" creationId="{87438436-5F10-94A0-2866-94946F7ACAB4}"/>
          </ac:picMkLst>
        </pc:picChg>
        <pc:picChg chg="add">
          <ac:chgData name="XY XY" userId="6bc0f931694a6d88" providerId="LiveId" clId="{7C43A63C-5874-4527-90D5-2050DCACE088}" dt="2025-11-10T21:40:18.541" v="61" actId="26606"/>
          <ac:picMkLst>
            <pc:docMk/>
            <pc:sldMk cId="1397298361" sldId="262"/>
            <ac:picMk id="6164" creationId="{719C88A2-EE94-F9F3-631D-5A923FFBA930}"/>
          </ac:picMkLst>
        </pc:picChg>
      </pc:sldChg>
      <pc:sldChg chg="modSp mod">
        <pc:chgData name="XY XY" userId="6bc0f931694a6d88" providerId="LiveId" clId="{7C43A63C-5874-4527-90D5-2050DCACE088}" dt="2025-11-10T21:42:38.922" v="63"/>
        <pc:sldMkLst>
          <pc:docMk/>
          <pc:sldMk cId="2707223324" sldId="263"/>
        </pc:sldMkLst>
        <pc:spChg chg="mod">
          <ac:chgData name="XY XY" userId="6bc0f931694a6d88" providerId="LiveId" clId="{7C43A63C-5874-4527-90D5-2050DCACE088}" dt="2025-11-10T21:42:38.922" v="63"/>
          <ac:spMkLst>
            <pc:docMk/>
            <pc:sldMk cId="2707223324" sldId="263"/>
            <ac:spMk id="3" creationId="{6EAEB113-430F-433C-8115-0E1BF69AA760}"/>
          </ac:spMkLst>
        </pc:spChg>
      </pc:sldChg>
      <pc:sldChg chg="addSp delSp modSp mod">
        <pc:chgData name="XY XY" userId="6bc0f931694a6d88" providerId="LiveId" clId="{7C43A63C-5874-4527-90D5-2050DCACE088}" dt="2025-11-10T21:46:04.702" v="106" actId="27636"/>
        <pc:sldMkLst>
          <pc:docMk/>
          <pc:sldMk cId="711587598" sldId="266"/>
        </pc:sldMkLst>
        <pc:spChg chg="mod">
          <ac:chgData name="XY XY" userId="6bc0f931694a6d88" providerId="LiveId" clId="{7C43A63C-5874-4527-90D5-2050DCACE088}" dt="2025-11-10T21:44:18.670" v="72" actId="26606"/>
          <ac:spMkLst>
            <pc:docMk/>
            <pc:sldMk cId="711587598" sldId="266"/>
            <ac:spMk id="2" creationId="{94401450-3B01-460A-91A3-1401E2F38D32}"/>
          </ac:spMkLst>
        </pc:spChg>
        <pc:spChg chg="mod">
          <ac:chgData name="XY XY" userId="6bc0f931694a6d88" providerId="LiveId" clId="{7C43A63C-5874-4527-90D5-2050DCACE088}" dt="2025-11-10T21:46:04.702" v="106" actId="27636"/>
          <ac:spMkLst>
            <pc:docMk/>
            <pc:sldMk cId="711587598" sldId="266"/>
            <ac:spMk id="3" creationId="{8A7907A5-E07D-4564-B393-153AAAB82E29}"/>
          </ac:spMkLst>
        </pc:spChg>
        <pc:spChg chg="add mod">
          <ac:chgData name="XY XY" userId="6bc0f931694a6d88" providerId="LiveId" clId="{7C43A63C-5874-4527-90D5-2050DCACE088}" dt="2025-11-10T21:45:48.118" v="101" actId="20577"/>
          <ac:spMkLst>
            <pc:docMk/>
            <pc:sldMk cId="711587598" sldId="266"/>
            <ac:spMk id="7" creationId="{8B62AC60-4A7D-9F3F-AFCC-1A131E054DFC}"/>
          </ac:spMkLst>
        </pc:spChg>
        <pc:spChg chg="del">
          <ac:chgData name="XY XY" userId="6bc0f931694a6d88" providerId="LiveId" clId="{7C43A63C-5874-4527-90D5-2050DCACE088}" dt="2025-11-10T21:44:18.670" v="72" actId="26606"/>
          <ac:spMkLst>
            <pc:docMk/>
            <pc:sldMk cId="711587598" sldId="266"/>
            <ac:spMk id="10" creationId="{201CC55D-ED54-4C5C-95E6-10947BD1103B}"/>
          </ac:spMkLst>
        </pc:spChg>
        <pc:spChg chg="del">
          <ac:chgData name="XY XY" userId="6bc0f931694a6d88" providerId="LiveId" clId="{7C43A63C-5874-4527-90D5-2050DCACE088}" dt="2025-11-10T21:44:18.670" v="72" actId="26606"/>
          <ac:spMkLst>
            <pc:docMk/>
            <pc:sldMk cId="711587598" sldId="266"/>
            <ac:spMk id="16" creationId="{3873B707-463F-40B0-8227-E8CC6C67EB25}"/>
          </ac:spMkLst>
        </pc:spChg>
        <pc:spChg chg="del">
          <ac:chgData name="XY XY" userId="6bc0f931694a6d88" providerId="LiveId" clId="{7C43A63C-5874-4527-90D5-2050DCACE088}" dt="2025-11-10T21:44:18.670" v="72" actId="26606"/>
          <ac:spMkLst>
            <pc:docMk/>
            <pc:sldMk cId="711587598" sldId="266"/>
            <ac:spMk id="18" creationId="{C13237C8-E62C-4F0D-A318-BD6FB6C2D138}"/>
          </ac:spMkLst>
        </pc:spChg>
        <pc:spChg chg="del">
          <ac:chgData name="XY XY" userId="6bc0f931694a6d88" providerId="LiveId" clId="{7C43A63C-5874-4527-90D5-2050DCACE088}" dt="2025-11-10T21:44:18.670" v="72" actId="26606"/>
          <ac:spMkLst>
            <pc:docMk/>
            <pc:sldMk cId="711587598" sldId="266"/>
            <ac:spMk id="20" creationId="{19C9EAEA-39D0-4B0E-A0EB-51E7B26740B1}"/>
          </ac:spMkLst>
        </pc:spChg>
        <pc:grpChg chg="del">
          <ac:chgData name="XY XY" userId="6bc0f931694a6d88" providerId="LiveId" clId="{7C43A63C-5874-4527-90D5-2050DCACE088}" dt="2025-11-10T21:44:18.670" v="72" actId="26606"/>
          <ac:grpSpMkLst>
            <pc:docMk/>
            <pc:sldMk cId="711587598" sldId="266"/>
            <ac:grpSpMk id="12" creationId="{1DE889C7-FAD6-4397-98E2-05D503484459}"/>
          </ac:grpSpMkLst>
        </pc:grpChg>
        <pc:grpChg chg="add del">
          <ac:chgData name="XY XY" userId="6bc0f931694a6d88" providerId="LiveId" clId="{7C43A63C-5874-4527-90D5-2050DCACE088}" dt="2025-11-10T21:45:22.575" v="73" actId="26606"/>
          <ac:grpSpMkLst>
            <pc:docMk/>
            <pc:sldMk cId="711587598" sldId="266"/>
            <ac:grpSpMk id="25" creationId="{6258F736-B256-8039-9DC6-F4E49A5C5AD5}"/>
          </ac:grpSpMkLst>
        </pc:grpChg>
        <pc:grpChg chg="add">
          <ac:chgData name="XY XY" userId="6bc0f931694a6d88" providerId="LiveId" clId="{7C43A63C-5874-4527-90D5-2050DCACE088}" dt="2025-11-10T21:45:22.575" v="73" actId="26606"/>
          <ac:grpSpMkLst>
            <pc:docMk/>
            <pc:sldMk cId="711587598" sldId="266"/>
            <ac:grpSpMk id="32" creationId="{6258F736-B256-8039-9DC6-F4E49A5C5AD5}"/>
          </ac:grpSpMkLst>
        </pc:grpChg>
        <pc:picChg chg="del">
          <ac:chgData name="XY XY" userId="6bc0f931694a6d88" providerId="LiveId" clId="{7C43A63C-5874-4527-90D5-2050DCACE088}" dt="2025-11-10T21:43:43.764" v="64" actId="478"/>
          <ac:picMkLst>
            <pc:docMk/>
            <pc:sldMk cId="711587598" sldId="266"/>
            <ac:picMk id="5" creationId="{A04E49FB-91AA-409C-BCAC-EEC3C5D8819D}"/>
          </ac:picMkLst>
        </pc:picChg>
        <pc:picChg chg="add mod">
          <ac:chgData name="XY XY" userId="6bc0f931694a6d88" providerId="LiveId" clId="{7C43A63C-5874-4527-90D5-2050DCACE088}" dt="2025-11-10T21:44:18.670" v="72" actId="26606"/>
          <ac:picMkLst>
            <pc:docMk/>
            <pc:sldMk cId="711587598" sldId="266"/>
            <ac:picMk id="6" creationId="{395756BA-263F-45ED-DF07-56884733FCAE}"/>
          </ac:picMkLst>
        </pc:picChg>
      </pc:sldChg>
      <pc:sldChg chg="modSp mod">
        <pc:chgData name="XY XY" userId="6bc0f931694a6d88" providerId="LiveId" clId="{7C43A63C-5874-4527-90D5-2050DCACE088}" dt="2025-11-10T21:46:21.924" v="110" actId="255"/>
        <pc:sldMkLst>
          <pc:docMk/>
          <pc:sldMk cId="298958414" sldId="267"/>
        </pc:sldMkLst>
        <pc:spChg chg="mod">
          <ac:chgData name="XY XY" userId="6bc0f931694a6d88" providerId="LiveId" clId="{7C43A63C-5874-4527-90D5-2050DCACE088}" dt="2025-11-10T21:46:21.924" v="110" actId="255"/>
          <ac:spMkLst>
            <pc:docMk/>
            <pc:sldMk cId="298958414" sldId="267"/>
            <ac:spMk id="3" creationId="{F30D5626-7BD2-4565-BAFD-9CECFA3108D4}"/>
          </ac:spMkLst>
        </pc:spChg>
      </pc:sldChg>
      <pc:sldChg chg="modSp mod">
        <pc:chgData name="XY XY" userId="6bc0f931694a6d88" providerId="LiveId" clId="{7C43A63C-5874-4527-90D5-2050DCACE088}" dt="2025-11-10T21:46:40.472" v="115" actId="255"/>
        <pc:sldMkLst>
          <pc:docMk/>
          <pc:sldMk cId="2392660772" sldId="268"/>
        </pc:sldMkLst>
        <pc:spChg chg="mod">
          <ac:chgData name="XY XY" userId="6bc0f931694a6d88" providerId="LiveId" clId="{7C43A63C-5874-4527-90D5-2050DCACE088}" dt="2025-11-10T21:46:40.472" v="115" actId="255"/>
          <ac:spMkLst>
            <pc:docMk/>
            <pc:sldMk cId="2392660772" sldId="268"/>
            <ac:spMk id="3" creationId="{4D77523A-D8F1-4BFC-B3F0-DD044BDC7AD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DDF9AE4-D3A4-4C36-AF99-564CD2953460}"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A3795DD6-D333-439C-A939-39D77A98DDDB}">
      <dgm:prSet/>
      <dgm:spPr/>
      <dgm:t>
        <a:bodyPr/>
        <a:lstStyle/>
        <a:p>
          <a:pPr>
            <a:lnSpc>
              <a:spcPct val="100000"/>
            </a:lnSpc>
          </a:pPr>
          <a:r>
            <a:rPr lang="en-GB"/>
            <a:t>Introduction: Introduction to the case and the reason for analysis.</a:t>
          </a:r>
          <a:endParaRPr lang="en-US"/>
        </a:p>
      </dgm:t>
    </dgm:pt>
    <dgm:pt modelId="{F2170F11-9D42-4186-B74D-3E0405B2234F}" type="parTrans" cxnId="{4C511867-D07E-4B47-9D78-F2FDE762BB83}">
      <dgm:prSet/>
      <dgm:spPr/>
      <dgm:t>
        <a:bodyPr/>
        <a:lstStyle/>
        <a:p>
          <a:endParaRPr lang="en-US"/>
        </a:p>
      </dgm:t>
    </dgm:pt>
    <dgm:pt modelId="{152C9670-EC22-4BE5-AFC5-4C08C8FD6044}" type="sibTrans" cxnId="{4C511867-D07E-4B47-9D78-F2FDE762BB83}">
      <dgm:prSet/>
      <dgm:spPr/>
      <dgm:t>
        <a:bodyPr/>
        <a:lstStyle/>
        <a:p>
          <a:pPr>
            <a:lnSpc>
              <a:spcPct val="100000"/>
            </a:lnSpc>
          </a:pPr>
          <a:endParaRPr lang="en-US"/>
        </a:p>
      </dgm:t>
    </dgm:pt>
    <dgm:pt modelId="{4EFC3C31-EAD9-4AB3-8522-2965D5C6D2BB}">
      <dgm:prSet/>
      <dgm:spPr/>
      <dgm:t>
        <a:bodyPr/>
        <a:lstStyle/>
        <a:p>
          <a:pPr>
            <a:lnSpc>
              <a:spcPct val="100000"/>
            </a:lnSpc>
          </a:pPr>
          <a:r>
            <a:rPr lang="en-GB"/>
            <a:t>Literature Review: Discussion of quality assurance theories/models.</a:t>
          </a:r>
          <a:endParaRPr lang="en-US"/>
        </a:p>
      </dgm:t>
    </dgm:pt>
    <dgm:pt modelId="{0B980179-2064-497E-A68C-318C6809FACC}" type="parTrans" cxnId="{5A0C8F8A-278B-4143-B172-630D3461FE49}">
      <dgm:prSet/>
      <dgm:spPr/>
      <dgm:t>
        <a:bodyPr/>
        <a:lstStyle/>
        <a:p>
          <a:endParaRPr lang="en-US"/>
        </a:p>
      </dgm:t>
    </dgm:pt>
    <dgm:pt modelId="{277F66B0-3442-45C7-8179-6F9D502D70DB}" type="sibTrans" cxnId="{5A0C8F8A-278B-4143-B172-630D3461FE49}">
      <dgm:prSet/>
      <dgm:spPr/>
      <dgm:t>
        <a:bodyPr/>
        <a:lstStyle/>
        <a:p>
          <a:pPr>
            <a:lnSpc>
              <a:spcPct val="100000"/>
            </a:lnSpc>
          </a:pPr>
          <a:endParaRPr lang="en-US"/>
        </a:p>
      </dgm:t>
    </dgm:pt>
    <dgm:pt modelId="{01778379-E970-433C-9F49-8B301868F16D}">
      <dgm:prSet/>
      <dgm:spPr/>
      <dgm:t>
        <a:bodyPr/>
        <a:lstStyle/>
        <a:p>
          <a:pPr>
            <a:lnSpc>
              <a:spcPct val="100000"/>
            </a:lnSpc>
          </a:pPr>
          <a:r>
            <a:rPr lang="en-GB"/>
            <a:t>Analysis: Implementation of RCA, Donabedian and Swiss Cheese models.</a:t>
          </a:r>
          <a:endParaRPr lang="en-US"/>
        </a:p>
      </dgm:t>
    </dgm:pt>
    <dgm:pt modelId="{3840B71D-A82E-4DC2-A37C-02A8E30EA931}" type="parTrans" cxnId="{0876D680-7EFB-4981-A077-127AE0B07A6A}">
      <dgm:prSet/>
      <dgm:spPr/>
      <dgm:t>
        <a:bodyPr/>
        <a:lstStyle/>
        <a:p>
          <a:endParaRPr lang="en-US"/>
        </a:p>
      </dgm:t>
    </dgm:pt>
    <dgm:pt modelId="{FA8BACE4-FBE8-4A10-AD43-9AED65F27265}" type="sibTrans" cxnId="{0876D680-7EFB-4981-A077-127AE0B07A6A}">
      <dgm:prSet/>
      <dgm:spPr/>
      <dgm:t>
        <a:bodyPr/>
        <a:lstStyle/>
        <a:p>
          <a:pPr>
            <a:lnSpc>
              <a:spcPct val="100000"/>
            </a:lnSpc>
          </a:pPr>
          <a:endParaRPr lang="en-US"/>
        </a:p>
      </dgm:t>
    </dgm:pt>
    <dgm:pt modelId="{F3B8861C-B1B9-4113-B0A3-F5DD6F483D9D}">
      <dgm:prSet/>
      <dgm:spPr/>
      <dgm:t>
        <a:bodyPr/>
        <a:lstStyle/>
        <a:p>
          <a:pPr>
            <a:lnSpc>
              <a:spcPct val="100000"/>
            </a:lnSpc>
          </a:pPr>
          <a:r>
            <a:rPr lang="en-GB"/>
            <a:t>Discussion: Policy, leadership and systems thinking evaluation.</a:t>
          </a:r>
          <a:endParaRPr lang="en-US"/>
        </a:p>
      </dgm:t>
    </dgm:pt>
    <dgm:pt modelId="{7FBA8902-D25E-43A3-B954-0375059FDB69}" type="parTrans" cxnId="{4C99FFFD-92E8-4026-9756-DF539B8A3311}">
      <dgm:prSet/>
      <dgm:spPr/>
      <dgm:t>
        <a:bodyPr/>
        <a:lstStyle/>
        <a:p>
          <a:endParaRPr lang="en-US"/>
        </a:p>
      </dgm:t>
    </dgm:pt>
    <dgm:pt modelId="{CC296D3B-55CA-4F21-ABD3-BF6FB54A7273}" type="sibTrans" cxnId="{4C99FFFD-92E8-4026-9756-DF539B8A3311}">
      <dgm:prSet/>
      <dgm:spPr/>
      <dgm:t>
        <a:bodyPr/>
        <a:lstStyle/>
        <a:p>
          <a:pPr>
            <a:lnSpc>
              <a:spcPct val="100000"/>
            </a:lnSpc>
          </a:pPr>
          <a:endParaRPr lang="en-US"/>
        </a:p>
      </dgm:t>
    </dgm:pt>
    <dgm:pt modelId="{D6BEFEA9-1F39-4E3E-9345-6104330D156C}">
      <dgm:prSet/>
      <dgm:spPr/>
      <dgm:t>
        <a:bodyPr/>
        <a:lstStyle/>
        <a:p>
          <a:pPr>
            <a:lnSpc>
              <a:spcPct val="100000"/>
            </a:lnSpc>
          </a:pPr>
          <a:r>
            <a:rPr lang="en-GB"/>
            <a:t>Conclusion &amp; Recommendations Future strategies to improve NHS.</a:t>
          </a:r>
          <a:endParaRPr lang="en-US"/>
        </a:p>
      </dgm:t>
    </dgm:pt>
    <dgm:pt modelId="{850E1800-2725-4909-B00B-D6350149F121}" type="parTrans" cxnId="{03CFD544-0B22-49AB-8A87-C313BBB62DF1}">
      <dgm:prSet/>
      <dgm:spPr/>
      <dgm:t>
        <a:bodyPr/>
        <a:lstStyle/>
        <a:p>
          <a:endParaRPr lang="en-US"/>
        </a:p>
      </dgm:t>
    </dgm:pt>
    <dgm:pt modelId="{529048B2-DC23-4E3B-9824-E1D543C26B40}" type="sibTrans" cxnId="{03CFD544-0B22-49AB-8A87-C313BBB62DF1}">
      <dgm:prSet/>
      <dgm:spPr/>
      <dgm:t>
        <a:bodyPr/>
        <a:lstStyle/>
        <a:p>
          <a:endParaRPr lang="en-US"/>
        </a:p>
      </dgm:t>
    </dgm:pt>
    <dgm:pt modelId="{DBA49C11-9CA8-4EAE-8C2A-1CC54C111C6B}" type="pres">
      <dgm:prSet presAssocID="{ADDF9AE4-D3A4-4C36-AF99-564CD2953460}" presName="root" presStyleCnt="0">
        <dgm:presLayoutVars>
          <dgm:dir/>
          <dgm:resizeHandles val="exact"/>
        </dgm:presLayoutVars>
      </dgm:prSet>
      <dgm:spPr/>
    </dgm:pt>
    <dgm:pt modelId="{237C25C0-AB9A-4342-91B4-985DC17C3F9F}" type="pres">
      <dgm:prSet presAssocID="{ADDF9AE4-D3A4-4C36-AF99-564CD2953460}" presName="container" presStyleCnt="0">
        <dgm:presLayoutVars>
          <dgm:dir/>
          <dgm:resizeHandles val="exact"/>
        </dgm:presLayoutVars>
      </dgm:prSet>
      <dgm:spPr/>
    </dgm:pt>
    <dgm:pt modelId="{C6629BA7-9F06-4A9A-98B2-2EEC118AAC76}" type="pres">
      <dgm:prSet presAssocID="{A3795DD6-D333-439C-A939-39D77A98DDDB}" presName="compNode" presStyleCnt="0"/>
      <dgm:spPr/>
    </dgm:pt>
    <dgm:pt modelId="{44794646-C4CC-4159-B758-77896B3DF9BD}" type="pres">
      <dgm:prSet presAssocID="{A3795DD6-D333-439C-A939-39D77A98DDDB}" presName="iconBgRect" presStyleLbl="bgShp" presStyleIdx="0" presStyleCnt="5"/>
      <dgm:spPr/>
    </dgm:pt>
    <dgm:pt modelId="{4859A4EE-6060-4C08-A7A4-144E40FB7DFB}" type="pres">
      <dgm:prSet presAssocID="{A3795DD6-D333-439C-A939-39D77A98DD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Judge"/>
        </a:ext>
      </dgm:extLst>
    </dgm:pt>
    <dgm:pt modelId="{A02E4CA3-A311-48BA-A031-9E80E61CDF90}" type="pres">
      <dgm:prSet presAssocID="{A3795DD6-D333-439C-A939-39D77A98DDDB}" presName="spaceRect" presStyleCnt="0"/>
      <dgm:spPr/>
    </dgm:pt>
    <dgm:pt modelId="{06C01C29-0533-47BA-8993-B9A232BA22BD}" type="pres">
      <dgm:prSet presAssocID="{A3795DD6-D333-439C-A939-39D77A98DDDB}" presName="textRect" presStyleLbl="revTx" presStyleIdx="0" presStyleCnt="5">
        <dgm:presLayoutVars>
          <dgm:chMax val="1"/>
          <dgm:chPref val="1"/>
        </dgm:presLayoutVars>
      </dgm:prSet>
      <dgm:spPr/>
    </dgm:pt>
    <dgm:pt modelId="{7E0019A5-325A-4BE4-A769-8F45EF281BF5}" type="pres">
      <dgm:prSet presAssocID="{152C9670-EC22-4BE5-AFC5-4C08C8FD6044}" presName="sibTrans" presStyleLbl="sibTrans2D1" presStyleIdx="0" presStyleCnt="0"/>
      <dgm:spPr/>
    </dgm:pt>
    <dgm:pt modelId="{6220ED5C-97B5-408A-86ED-FD0A17F3D5CA}" type="pres">
      <dgm:prSet presAssocID="{4EFC3C31-EAD9-4AB3-8522-2965D5C6D2BB}" presName="compNode" presStyleCnt="0"/>
      <dgm:spPr/>
    </dgm:pt>
    <dgm:pt modelId="{A6A33F19-E8E4-409C-872E-0A0A7E95673E}" type="pres">
      <dgm:prSet presAssocID="{4EFC3C31-EAD9-4AB3-8522-2965D5C6D2BB}" presName="iconBgRect" presStyleLbl="bgShp" presStyleIdx="1" presStyleCnt="5"/>
      <dgm:spPr/>
    </dgm:pt>
    <dgm:pt modelId="{AD5355FA-F294-40C2-88F6-F02199579B2C}" type="pres">
      <dgm:prSet presAssocID="{4EFC3C31-EAD9-4AB3-8522-2965D5C6D2B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ospital"/>
        </a:ext>
      </dgm:extLst>
    </dgm:pt>
    <dgm:pt modelId="{3A5268F2-A133-429F-9E2D-DA7F97B8DE27}" type="pres">
      <dgm:prSet presAssocID="{4EFC3C31-EAD9-4AB3-8522-2965D5C6D2BB}" presName="spaceRect" presStyleCnt="0"/>
      <dgm:spPr/>
    </dgm:pt>
    <dgm:pt modelId="{FCEBF6FF-E11B-4490-B2CB-D61E3A9CA3C4}" type="pres">
      <dgm:prSet presAssocID="{4EFC3C31-EAD9-4AB3-8522-2965D5C6D2BB}" presName="textRect" presStyleLbl="revTx" presStyleIdx="1" presStyleCnt="5">
        <dgm:presLayoutVars>
          <dgm:chMax val="1"/>
          <dgm:chPref val="1"/>
        </dgm:presLayoutVars>
      </dgm:prSet>
      <dgm:spPr/>
    </dgm:pt>
    <dgm:pt modelId="{C7C78810-1A00-462F-80B0-4B61A6FB9D55}" type="pres">
      <dgm:prSet presAssocID="{277F66B0-3442-45C7-8179-6F9D502D70DB}" presName="sibTrans" presStyleLbl="sibTrans2D1" presStyleIdx="0" presStyleCnt="0"/>
      <dgm:spPr/>
    </dgm:pt>
    <dgm:pt modelId="{6B10FDC0-EFD3-457F-9AF9-6E607291CA5F}" type="pres">
      <dgm:prSet presAssocID="{01778379-E970-433C-9F49-8B301868F16D}" presName="compNode" presStyleCnt="0"/>
      <dgm:spPr/>
    </dgm:pt>
    <dgm:pt modelId="{F143649E-84C1-4B3F-AD26-0B42ED5446F2}" type="pres">
      <dgm:prSet presAssocID="{01778379-E970-433C-9F49-8B301868F16D}" presName="iconBgRect" presStyleLbl="bgShp" presStyleIdx="2" presStyleCnt="5"/>
      <dgm:spPr/>
    </dgm:pt>
    <dgm:pt modelId="{A205E953-1894-4FC3-861B-75E57DD843B5}" type="pres">
      <dgm:prSet presAssocID="{01778379-E970-433C-9F49-8B301868F16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Venn Diagram"/>
        </a:ext>
      </dgm:extLst>
    </dgm:pt>
    <dgm:pt modelId="{A6E23D8C-1472-4871-A187-9F6260AA0AF9}" type="pres">
      <dgm:prSet presAssocID="{01778379-E970-433C-9F49-8B301868F16D}" presName="spaceRect" presStyleCnt="0"/>
      <dgm:spPr/>
    </dgm:pt>
    <dgm:pt modelId="{0CCA52C9-1E11-4458-8D26-8CAF1A9DB216}" type="pres">
      <dgm:prSet presAssocID="{01778379-E970-433C-9F49-8B301868F16D}" presName="textRect" presStyleLbl="revTx" presStyleIdx="2" presStyleCnt="5">
        <dgm:presLayoutVars>
          <dgm:chMax val="1"/>
          <dgm:chPref val="1"/>
        </dgm:presLayoutVars>
      </dgm:prSet>
      <dgm:spPr/>
    </dgm:pt>
    <dgm:pt modelId="{E8C19EC0-A113-4888-9AA3-46F6CEC4C5D4}" type="pres">
      <dgm:prSet presAssocID="{FA8BACE4-FBE8-4A10-AD43-9AED65F27265}" presName="sibTrans" presStyleLbl="sibTrans2D1" presStyleIdx="0" presStyleCnt="0"/>
      <dgm:spPr/>
    </dgm:pt>
    <dgm:pt modelId="{C316E5C1-88E2-4FEE-A878-F20D3227018F}" type="pres">
      <dgm:prSet presAssocID="{F3B8861C-B1B9-4113-B0A3-F5DD6F483D9D}" presName="compNode" presStyleCnt="0"/>
      <dgm:spPr/>
    </dgm:pt>
    <dgm:pt modelId="{F24DBF1A-A495-4FC5-A51A-0BAF20AA55C5}" type="pres">
      <dgm:prSet presAssocID="{F3B8861C-B1B9-4113-B0A3-F5DD6F483D9D}" presName="iconBgRect" presStyleLbl="bgShp" presStyleIdx="3" presStyleCnt="5"/>
      <dgm:spPr/>
    </dgm:pt>
    <dgm:pt modelId="{E2753EA6-6DCC-4FFD-BFF6-C406029466EE}" type="pres">
      <dgm:prSet presAssocID="{F3B8861C-B1B9-4113-B0A3-F5DD6F483D9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Person with Idea"/>
        </a:ext>
      </dgm:extLst>
    </dgm:pt>
    <dgm:pt modelId="{AE8120D9-096E-4414-9D22-795FD784E54E}" type="pres">
      <dgm:prSet presAssocID="{F3B8861C-B1B9-4113-B0A3-F5DD6F483D9D}" presName="spaceRect" presStyleCnt="0"/>
      <dgm:spPr/>
    </dgm:pt>
    <dgm:pt modelId="{6EA711B1-0F83-4720-8330-E65B576C940B}" type="pres">
      <dgm:prSet presAssocID="{F3B8861C-B1B9-4113-B0A3-F5DD6F483D9D}" presName="textRect" presStyleLbl="revTx" presStyleIdx="3" presStyleCnt="5">
        <dgm:presLayoutVars>
          <dgm:chMax val="1"/>
          <dgm:chPref val="1"/>
        </dgm:presLayoutVars>
      </dgm:prSet>
      <dgm:spPr/>
    </dgm:pt>
    <dgm:pt modelId="{0F7BB683-9841-45AF-B49C-D480F504E42C}" type="pres">
      <dgm:prSet presAssocID="{CC296D3B-55CA-4F21-ABD3-BF6FB54A7273}" presName="sibTrans" presStyleLbl="sibTrans2D1" presStyleIdx="0" presStyleCnt="0"/>
      <dgm:spPr/>
    </dgm:pt>
    <dgm:pt modelId="{6D5E0C31-C4C2-4EA6-858E-3D90AD7BFC2A}" type="pres">
      <dgm:prSet presAssocID="{D6BEFEA9-1F39-4E3E-9345-6104330D156C}" presName="compNode" presStyleCnt="0"/>
      <dgm:spPr/>
    </dgm:pt>
    <dgm:pt modelId="{EAFF5AA5-5F74-490A-B6A1-E9B369BDA50A}" type="pres">
      <dgm:prSet presAssocID="{D6BEFEA9-1F39-4E3E-9345-6104330D156C}" presName="iconBgRect" presStyleLbl="bgShp" presStyleIdx="4" presStyleCnt="5"/>
      <dgm:spPr/>
    </dgm:pt>
    <dgm:pt modelId="{5BA812CC-5CD5-4945-BFAF-3E4077C9C6ED}" type="pres">
      <dgm:prSet presAssocID="{D6BEFEA9-1F39-4E3E-9345-6104330D156C}"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Puzzle"/>
        </a:ext>
      </dgm:extLst>
    </dgm:pt>
    <dgm:pt modelId="{F518C0B3-4A94-4DB3-97EA-964B96846D5F}" type="pres">
      <dgm:prSet presAssocID="{D6BEFEA9-1F39-4E3E-9345-6104330D156C}" presName="spaceRect" presStyleCnt="0"/>
      <dgm:spPr/>
    </dgm:pt>
    <dgm:pt modelId="{165CD29F-CDF0-4A43-8DFD-5BA117406283}" type="pres">
      <dgm:prSet presAssocID="{D6BEFEA9-1F39-4E3E-9345-6104330D156C}" presName="textRect" presStyleLbl="revTx" presStyleIdx="4" presStyleCnt="5">
        <dgm:presLayoutVars>
          <dgm:chMax val="1"/>
          <dgm:chPref val="1"/>
        </dgm:presLayoutVars>
      </dgm:prSet>
      <dgm:spPr/>
    </dgm:pt>
  </dgm:ptLst>
  <dgm:cxnLst>
    <dgm:cxn modelId="{CE936A08-B762-4942-A8F5-6E26819245C8}" type="presOf" srcId="{D6BEFEA9-1F39-4E3E-9345-6104330D156C}" destId="{165CD29F-CDF0-4A43-8DFD-5BA117406283}" srcOrd="0" destOrd="0" presId="urn:microsoft.com/office/officeart/2018/2/layout/IconCircleList"/>
    <dgm:cxn modelId="{3F208B09-4393-45CD-AB82-D1E6F15DCFEE}" type="presOf" srcId="{4EFC3C31-EAD9-4AB3-8522-2965D5C6D2BB}" destId="{FCEBF6FF-E11B-4490-B2CB-D61E3A9CA3C4}" srcOrd="0" destOrd="0" presId="urn:microsoft.com/office/officeart/2018/2/layout/IconCircleList"/>
    <dgm:cxn modelId="{9238CA12-EFCF-48DD-A5FB-4371D21DA2FF}" type="presOf" srcId="{152C9670-EC22-4BE5-AFC5-4C08C8FD6044}" destId="{7E0019A5-325A-4BE4-A769-8F45EF281BF5}" srcOrd="0" destOrd="0" presId="urn:microsoft.com/office/officeart/2018/2/layout/IconCircleList"/>
    <dgm:cxn modelId="{6591B014-5057-41D4-B831-E5408080EB1A}" type="presOf" srcId="{F3B8861C-B1B9-4113-B0A3-F5DD6F483D9D}" destId="{6EA711B1-0F83-4720-8330-E65B576C940B}" srcOrd="0" destOrd="0" presId="urn:microsoft.com/office/officeart/2018/2/layout/IconCircleList"/>
    <dgm:cxn modelId="{03CFD544-0B22-49AB-8A87-C313BBB62DF1}" srcId="{ADDF9AE4-D3A4-4C36-AF99-564CD2953460}" destId="{D6BEFEA9-1F39-4E3E-9345-6104330D156C}" srcOrd="4" destOrd="0" parTransId="{850E1800-2725-4909-B00B-D6350149F121}" sibTransId="{529048B2-DC23-4E3B-9824-E1D543C26B40}"/>
    <dgm:cxn modelId="{4C511867-D07E-4B47-9D78-F2FDE762BB83}" srcId="{ADDF9AE4-D3A4-4C36-AF99-564CD2953460}" destId="{A3795DD6-D333-439C-A939-39D77A98DDDB}" srcOrd="0" destOrd="0" parTransId="{F2170F11-9D42-4186-B74D-3E0405B2234F}" sibTransId="{152C9670-EC22-4BE5-AFC5-4C08C8FD6044}"/>
    <dgm:cxn modelId="{D2914D6F-AB4C-4E30-8071-5A4EEAFD0743}" type="presOf" srcId="{FA8BACE4-FBE8-4A10-AD43-9AED65F27265}" destId="{E8C19EC0-A113-4888-9AA3-46F6CEC4C5D4}" srcOrd="0" destOrd="0" presId="urn:microsoft.com/office/officeart/2018/2/layout/IconCircleList"/>
    <dgm:cxn modelId="{D8331E74-28E4-48B3-A565-FF9D40D85A56}" type="presOf" srcId="{ADDF9AE4-D3A4-4C36-AF99-564CD2953460}" destId="{DBA49C11-9CA8-4EAE-8C2A-1CC54C111C6B}" srcOrd="0" destOrd="0" presId="urn:microsoft.com/office/officeart/2018/2/layout/IconCircleList"/>
    <dgm:cxn modelId="{677E4C80-E05C-4ACB-9CE8-38A0F1123926}" type="presOf" srcId="{01778379-E970-433C-9F49-8B301868F16D}" destId="{0CCA52C9-1E11-4458-8D26-8CAF1A9DB216}" srcOrd="0" destOrd="0" presId="urn:microsoft.com/office/officeart/2018/2/layout/IconCircleList"/>
    <dgm:cxn modelId="{0876D680-7EFB-4981-A077-127AE0B07A6A}" srcId="{ADDF9AE4-D3A4-4C36-AF99-564CD2953460}" destId="{01778379-E970-433C-9F49-8B301868F16D}" srcOrd="2" destOrd="0" parTransId="{3840B71D-A82E-4DC2-A37C-02A8E30EA931}" sibTransId="{FA8BACE4-FBE8-4A10-AD43-9AED65F27265}"/>
    <dgm:cxn modelId="{5A0C8F8A-278B-4143-B172-630D3461FE49}" srcId="{ADDF9AE4-D3A4-4C36-AF99-564CD2953460}" destId="{4EFC3C31-EAD9-4AB3-8522-2965D5C6D2BB}" srcOrd="1" destOrd="0" parTransId="{0B980179-2064-497E-A68C-318C6809FACC}" sibTransId="{277F66B0-3442-45C7-8179-6F9D502D70DB}"/>
    <dgm:cxn modelId="{BA8D2ABB-5BC1-47DB-B102-01423DC7C776}" type="presOf" srcId="{A3795DD6-D333-439C-A939-39D77A98DDDB}" destId="{06C01C29-0533-47BA-8993-B9A232BA22BD}" srcOrd="0" destOrd="0" presId="urn:microsoft.com/office/officeart/2018/2/layout/IconCircleList"/>
    <dgm:cxn modelId="{E073DEEE-EDE8-4469-BE86-2667F589806D}" type="presOf" srcId="{CC296D3B-55CA-4F21-ABD3-BF6FB54A7273}" destId="{0F7BB683-9841-45AF-B49C-D480F504E42C}" srcOrd="0" destOrd="0" presId="urn:microsoft.com/office/officeart/2018/2/layout/IconCircleList"/>
    <dgm:cxn modelId="{4BC343F8-3CC0-48A4-B39A-5466DDB0F3BE}" type="presOf" srcId="{277F66B0-3442-45C7-8179-6F9D502D70DB}" destId="{C7C78810-1A00-462F-80B0-4B61A6FB9D55}" srcOrd="0" destOrd="0" presId="urn:microsoft.com/office/officeart/2018/2/layout/IconCircleList"/>
    <dgm:cxn modelId="{4C99FFFD-92E8-4026-9756-DF539B8A3311}" srcId="{ADDF9AE4-D3A4-4C36-AF99-564CD2953460}" destId="{F3B8861C-B1B9-4113-B0A3-F5DD6F483D9D}" srcOrd="3" destOrd="0" parTransId="{7FBA8902-D25E-43A3-B954-0375059FDB69}" sibTransId="{CC296D3B-55CA-4F21-ABD3-BF6FB54A7273}"/>
    <dgm:cxn modelId="{89FE4648-3BB4-4492-A94C-4AFF16E922D2}" type="presParOf" srcId="{DBA49C11-9CA8-4EAE-8C2A-1CC54C111C6B}" destId="{237C25C0-AB9A-4342-91B4-985DC17C3F9F}" srcOrd="0" destOrd="0" presId="urn:microsoft.com/office/officeart/2018/2/layout/IconCircleList"/>
    <dgm:cxn modelId="{73F42AAE-3FB6-4959-880C-33CD332F29F3}" type="presParOf" srcId="{237C25C0-AB9A-4342-91B4-985DC17C3F9F}" destId="{C6629BA7-9F06-4A9A-98B2-2EEC118AAC76}" srcOrd="0" destOrd="0" presId="urn:microsoft.com/office/officeart/2018/2/layout/IconCircleList"/>
    <dgm:cxn modelId="{5741C0B3-3E1E-4357-B2F8-C24A58F4E6CB}" type="presParOf" srcId="{C6629BA7-9F06-4A9A-98B2-2EEC118AAC76}" destId="{44794646-C4CC-4159-B758-77896B3DF9BD}" srcOrd="0" destOrd="0" presId="urn:microsoft.com/office/officeart/2018/2/layout/IconCircleList"/>
    <dgm:cxn modelId="{B53E3AEB-B194-4266-AA12-FBF9452F7442}" type="presParOf" srcId="{C6629BA7-9F06-4A9A-98B2-2EEC118AAC76}" destId="{4859A4EE-6060-4C08-A7A4-144E40FB7DFB}" srcOrd="1" destOrd="0" presId="urn:microsoft.com/office/officeart/2018/2/layout/IconCircleList"/>
    <dgm:cxn modelId="{DD6DAEFC-CD06-40AA-AE8D-4E6541B561FF}" type="presParOf" srcId="{C6629BA7-9F06-4A9A-98B2-2EEC118AAC76}" destId="{A02E4CA3-A311-48BA-A031-9E80E61CDF90}" srcOrd="2" destOrd="0" presId="urn:microsoft.com/office/officeart/2018/2/layout/IconCircleList"/>
    <dgm:cxn modelId="{6159CE7C-68B3-4C0C-BB15-55A3F14E444C}" type="presParOf" srcId="{C6629BA7-9F06-4A9A-98B2-2EEC118AAC76}" destId="{06C01C29-0533-47BA-8993-B9A232BA22BD}" srcOrd="3" destOrd="0" presId="urn:microsoft.com/office/officeart/2018/2/layout/IconCircleList"/>
    <dgm:cxn modelId="{083267B3-1AFF-41E4-9C60-2ADA5C87032D}" type="presParOf" srcId="{237C25C0-AB9A-4342-91B4-985DC17C3F9F}" destId="{7E0019A5-325A-4BE4-A769-8F45EF281BF5}" srcOrd="1" destOrd="0" presId="urn:microsoft.com/office/officeart/2018/2/layout/IconCircleList"/>
    <dgm:cxn modelId="{09ED5A96-64BF-4D01-9036-3797A1C8E60F}" type="presParOf" srcId="{237C25C0-AB9A-4342-91B4-985DC17C3F9F}" destId="{6220ED5C-97B5-408A-86ED-FD0A17F3D5CA}" srcOrd="2" destOrd="0" presId="urn:microsoft.com/office/officeart/2018/2/layout/IconCircleList"/>
    <dgm:cxn modelId="{D794CCE9-16B0-45BC-82DA-05FF30ADB74A}" type="presParOf" srcId="{6220ED5C-97B5-408A-86ED-FD0A17F3D5CA}" destId="{A6A33F19-E8E4-409C-872E-0A0A7E95673E}" srcOrd="0" destOrd="0" presId="urn:microsoft.com/office/officeart/2018/2/layout/IconCircleList"/>
    <dgm:cxn modelId="{0AC724DE-3868-4C15-907E-7F606D29F49E}" type="presParOf" srcId="{6220ED5C-97B5-408A-86ED-FD0A17F3D5CA}" destId="{AD5355FA-F294-40C2-88F6-F02199579B2C}" srcOrd="1" destOrd="0" presId="urn:microsoft.com/office/officeart/2018/2/layout/IconCircleList"/>
    <dgm:cxn modelId="{3388DED3-FFE4-4D23-8584-A66B66200AAF}" type="presParOf" srcId="{6220ED5C-97B5-408A-86ED-FD0A17F3D5CA}" destId="{3A5268F2-A133-429F-9E2D-DA7F97B8DE27}" srcOrd="2" destOrd="0" presId="urn:microsoft.com/office/officeart/2018/2/layout/IconCircleList"/>
    <dgm:cxn modelId="{4381CF78-9191-4719-9281-1ABA331A89AD}" type="presParOf" srcId="{6220ED5C-97B5-408A-86ED-FD0A17F3D5CA}" destId="{FCEBF6FF-E11B-4490-B2CB-D61E3A9CA3C4}" srcOrd="3" destOrd="0" presId="urn:microsoft.com/office/officeart/2018/2/layout/IconCircleList"/>
    <dgm:cxn modelId="{B4F71266-E32E-4B75-99FC-628E22B583D6}" type="presParOf" srcId="{237C25C0-AB9A-4342-91B4-985DC17C3F9F}" destId="{C7C78810-1A00-462F-80B0-4B61A6FB9D55}" srcOrd="3" destOrd="0" presId="urn:microsoft.com/office/officeart/2018/2/layout/IconCircleList"/>
    <dgm:cxn modelId="{9962C2CA-E007-4429-AA8D-CCAFC8D16B08}" type="presParOf" srcId="{237C25C0-AB9A-4342-91B4-985DC17C3F9F}" destId="{6B10FDC0-EFD3-457F-9AF9-6E607291CA5F}" srcOrd="4" destOrd="0" presId="urn:microsoft.com/office/officeart/2018/2/layout/IconCircleList"/>
    <dgm:cxn modelId="{C42E2059-80EC-488C-9702-D1777C5AD2E8}" type="presParOf" srcId="{6B10FDC0-EFD3-457F-9AF9-6E607291CA5F}" destId="{F143649E-84C1-4B3F-AD26-0B42ED5446F2}" srcOrd="0" destOrd="0" presId="urn:microsoft.com/office/officeart/2018/2/layout/IconCircleList"/>
    <dgm:cxn modelId="{3D7E702B-9A38-42A4-B9D4-2415228627BF}" type="presParOf" srcId="{6B10FDC0-EFD3-457F-9AF9-6E607291CA5F}" destId="{A205E953-1894-4FC3-861B-75E57DD843B5}" srcOrd="1" destOrd="0" presId="urn:microsoft.com/office/officeart/2018/2/layout/IconCircleList"/>
    <dgm:cxn modelId="{CAA34690-7AFC-4C6A-BD0C-23C25D8EC08D}" type="presParOf" srcId="{6B10FDC0-EFD3-457F-9AF9-6E607291CA5F}" destId="{A6E23D8C-1472-4871-A187-9F6260AA0AF9}" srcOrd="2" destOrd="0" presId="urn:microsoft.com/office/officeart/2018/2/layout/IconCircleList"/>
    <dgm:cxn modelId="{7424F8EB-2F96-4260-A8A8-F0C4A7B3451F}" type="presParOf" srcId="{6B10FDC0-EFD3-457F-9AF9-6E607291CA5F}" destId="{0CCA52C9-1E11-4458-8D26-8CAF1A9DB216}" srcOrd="3" destOrd="0" presId="urn:microsoft.com/office/officeart/2018/2/layout/IconCircleList"/>
    <dgm:cxn modelId="{BB467AB6-FF0A-4770-8DBF-3C627E242C90}" type="presParOf" srcId="{237C25C0-AB9A-4342-91B4-985DC17C3F9F}" destId="{E8C19EC0-A113-4888-9AA3-46F6CEC4C5D4}" srcOrd="5" destOrd="0" presId="urn:microsoft.com/office/officeart/2018/2/layout/IconCircleList"/>
    <dgm:cxn modelId="{68141297-B547-4A52-8C05-3D4675DB1E99}" type="presParOf" srcId="{237C25C0-AB9A-4342-91B4-985DC17C3F9F}" destId="{C316E5C1-88E2-4FEE-A878-F20D3227018F}" srcOrd="6" destOrd="0" presId="urn:microsoft.com/office/officeart/2018/2/layout/IconCircleList"/>
    <dgm:cxn modelId="{3A23529C-5DC0-4079-8EC8-9CAF4441B7AE}" type="presParOf" srcId="{C316E5C1-88E2-4FEE-A878-F20D3227018F}" destId="{F24DBF1A-A495-4FC5-A51A-0BAF20AA55C5}" srcOrd="0" destOrd="0" presId="urn:microsoft.com/office/officeart/2018/2/layout/IconCircleList"/>
    <dgm:cxn modelId="{1247030C-7DA6-4CE0-A0BE-7E2894F106F9}" type="presParOf" srcId="{C316E5C1-88E2-4FEE-A878-F20D3227018F}" destId="{E2753EA6-6DCC-4FFD-BFF6-C406029466EE}" srcOrd="1" destOrd="0" presId="urn:microsoft.com/office/officeart/2018/2/layout/IconCircleList"/>
    <dgm:cxn modelId="{086CEA18-7B6A-4386-A1A0-09EFCD526A31}" type="presParOf" srcId="{C316E5C1-88E2-4FEE-A878-F20D3227018F}" destId="{AE8120D9-096E-4414-9D22-795FD784E54E}" srcOrd="2" destOrd="0" presId="urn:microsoft.com/office/officeart/2018/2/layout/IconCircleList"/>
    <dgm:cxn modelId="{339271AE-4A67-4035-BF36-52DB13A7CA66}" type="presParOf" srcId="{C316E5C1-88E2-4FEE-A878-F20D3227018F}" destId="{6EA711B1-0F83-4720-8330-E65B576C940B}" srcOrd="3" destOrd="0" presId="urn:microsoft.com/office/officeart/2018/2/layout/IconCircleList"/>
    <dgm:cxn modelId="{61016626-AF73-4F3A-A79F-008C1F7A5BBA}" type="presParOf" srcId="{237C25C0-AB9A-4342-91B4-985DC17C3F9F}" destId="{0F7BB683-9841-45AF-B49C-D480F504E42C}" srcOrd="7" destOrd="0" presId="urn:microsoft.com/office/officeart/2018/2/layout/IconCircleList"/>
    <dgm:cxn modelId="{8696D117-3C87-4286-A258-BC84DDA030F4}" type="presParOf" srcId="{237C25C0-AB9A-4342-91B4-985DC17C3F9F}" destId="{6D5E0C31-C4C2-4EA6-858E-3D90AD7BFC2A}" srcOrd="8" destOrd="0" presId="urn:microsoft.com/office/officeart/2018/2/layout/IconCircleList"/>
    <dgm:cxn modelId="{F916B487-448D-41AE-BDE4-595B8BC5F7F4}" type="presParOf" srcId="{6D5E0C31-C4C2-4EA6-858E-3D90AD7BFC2A}" destId="{EAFF5AA5-5F74-490A-B6A1-E9B369BDA50A}" srcOrd="0" destOrd="0" presId="urn:microsoft.com/office/officeart/2018/2/layout/IconCircleList"/>
    <dgm:cxn modelId="{1F1E9EC3-0CFF-4613-BD52-C51D139FF0B0}" type="presParOf" srcId="{6D5E0C31-C4C2-4EA6-858E-3D90AD7BFC2A}" destId="{5BA812CC-5CD5-4945-BFAF-3E4077C9C6ED}" srcOrd="1" destOrd="0" presId="urn:microsoft.com/office/officeart/2018/2/layout/IconCircleList"/>
    <dgm:cxn modelId="{61033CF6-1A47-4D21-ACCF-EE4E4D84C061}" type="presParOf" srcId="{6D5E0C31-C4C2-4EA6-858E-3D90AD7BFC2A}" destId="{F518C0B3-4A94-4DB3-97EA-964B96846D5F}" srcOrd="2" destOrd="0" presId="urn:microsoft.com/office/officeart/2018/2/layout/IconCircleList"/>
    <dgm:cxn modelId="{DC0F54DF-CD55-4B0A-BCB0-07A39A943B33}" type="presParOf" srcId="{6D5E0C31-C4C2-4EA6-858E-3D90AD7BFC2A}" destId="{165CD29F-CDF0-4A43-8DFD-5BA11740628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794646-C4CC-4159-B758-77896B3DF9BD}">
      <dsp:nvSpPr>
        <dsp:cNvPr id="0" name=""/>
        <dsp:cNvSpPr/>
      </dsp:nvSpPr>
      <dsp:spPr>
        <a:xfrm>
          <a:off x="82613"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59A4EE-6060-4C08-A7A4-144E40FB7DFB}">
      <dsp:nvSpPr>
        <dsp:cNvPr id="0" name=""/>
        <dsp:cNvSpPr/>
      </dsp:nvSpPr>
      <dsp:spPr>
        <a:xfrm>
          <a:off x="271034" y="1096980"/>
          <a:ext cx="520402" cy="5204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C01C29-0533-47BA-8993-B9A232BA22BD}">
      <dsp:nvSpPr>
        <dsp:cNvPr id="0" name=""/>
        <dsp:cNvSpPr/>
      </dsp:nvSpPr>
      <dsp:spPr>
        <a:xfrm>
          <a:off x="1172126"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Introduction: Introduction to the case and the reason for analysis.</a:t>
          </a:r>
          <a:endParaRPr lang="en-US" sz="1400" kern="1200"/>
        </a:p>
      </dsp:txBody>
      <dsp:txXfrm>
        <a:off x="1172126" y="908559"/>
        <a:ext cx="2114937" cy="897246"/>
      </dsp:txXfrm>
    </dsp:sp>
    <dsp:sp modelId="{A6A33F19-E8E4-409C-872E-0A0A7E95673E}">
      <dsp:nvSpPr>
        <dsp:cNvPr id="0" name=""/>
        <dsp:cNvSpPr/>
      </dsp:nvSpPr>
      <dsp:spPr>
        <a:xfrm>
          <a:off x="3655575"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5355FA-F294-40C2-88F6-F02199579B2C}">
      <dsp:nvSpPr>
        <dsp:cNvPr id="0" name=""/>
        <dsp:cNvSpPr/>
      </dsp:nvSpPr>
      <dsp:spPr>
        <a:xfrm>
          <a:off x="3843996" y="1096980"/>
          <a:ext cx="520402" cy="5204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EBF6FF-E11B-4490-B2CB-D61E3A9CA3C4}">
      <dsp:nvSpPr>
        <dsp:cNvPr id="0" name=""/>
        <dsp:cNvSpPr/>
      </dsp:nvSpPr>
      <dsp:spPr>
        <a:xfrm>
          <a:off x="4745088"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Literature Review: Discussion of quality assurance theories/models.</a:t>
          </a:r>
          <a:endParaRPr lang="en-US" sz="1400" kern="1200"/>
        </a:p>
      </dsp:txBody>
      <dsp:txXfrm>
        <a:off x="4745088" y="908559"/>
        <a:ext cx="2114937" cy="897246"/>
      </dsp:txXfrm>
    </dsp:sp>
    <dsp:sp modelId="{F143649E-84C1-4B3F-AD26-0B42ED5446F2}">
      <dsp:nvSpPr>
        <dsp:cNvPr id="0" name=""/>
        <dsp:cNvSpPr/>
      </dsp:nvSpPr>
      <dsp:spPr>
        <a:xfrm>
          <a:off x="7228536" y="908559"/>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05E953-1894-4FC3-861B-75E57DD843B5}">
      <dsp:nvSpPr>
        <dsp:cNvPr id="0" name=""/>
        <dsp:cNvSpPr/>
      </dsp:nvSpPr>
      <dsp:spPr>
        <a:xfrm>
          <a:off x="7416958" y="1096980"/>
          <a:ext cx="520402" cy="5204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CCA52C9-1E11-4458-8D26-8CAF1A9DB216}">
      <dsp:nvSpPr>
        <dsp:cNvPr id="0" name=""/>
        <dsp:cNvSpPr/>
      </dsp:nvSpPr>
      <dsp:spPr>
        <a:xfrm>
          <a:off x="8318049" y="908559"/>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Analysis: Implementation of RCA, Donabedian and Swiss Cheese models.</a:t>
          </a:r>
          <a:endParaRPr lang="en-US" sz="1400" kern="1200"/>
        </a:p>
      </dsp:txBody>
      <dsp:txXfrm>
        <a:off x="8318049" y="908559"/>
        <a:ext cx="2114937" cy="897246"/>
      </dsp:txXfrm>
    </dsp:sp>
    <dsp:sp modelId="{F24DBF1A-A495-4FC5-A51A-0BAF20AA55C5}">
      <dsp:nvSpPr>
        <dsp:cNvPr id="0" name=""/>
        <dsp:cNvSpPr/>
      </dsp:nvSpPr>
      <dsp:spPr>
        <a:xfrm>
          <a:off x="82613"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2753EA6-6DCC-4FFD-BFF6-C406029466EE}">
      <dsp:nvSpPr>
        <dsp:cNvPr id="0" name=""/>
        <dsp:cNvSpPr/>
      </dsp:nvSpPr>
      <dsp:spPr>
        <a:xfrm>
          <a:off x="271034" y="2733954"/>
          <a:ext cx="520402" cy="5204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A711B1-0F83-4720-8330-E65B576C940B}">
      <dsp:nvSpPr>
        <dsp:cNvPr id="0" name=""/>
        <dsp:cNvSpPr/>
      </dsp:nvSpPr>
      <dsp:spPr>
        <a:xfrm>
          <a:off x="1172126"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Discussion: Policy, leadership and systems thinking evaluation.</a:t>
          </a:r>
          <a:endParaRPr lang="en-US" sz="1400" kern="1200"/>
        </a:p>
      </dsp:txBody>
      <dsp:txXfrm>
        <a:off x="1172126" y="2545532"/>
        <a:ext cx="2114937" cy="897246"/>
      </dsp:txXfrm>
    </dsp:sp>
    <dsp:sp modelId="{EAFF5AA5-5F74-490A-B6A1-E9B369BDA50A}">
      <dsp:nvSpPr>
        <dsp:cNvPr id="0" name=""/>
        <dsp:cNvSpPr/>
      </dsp:nvSpPr>
      <dsp:spPr>
        <a:xfrm>
          <a:off x="3655575" y="2545532"/>
          <a:ext cx="897246" cy="89724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A812CC-5CD5-4945-BFAF-3E4077C9C6ED}">
      <dsp:nvSpPr>
        <dsp:cNvPr id="0" name=""/>
        <dsp:cNvSpPr/>
      </dsp:nvSpPr>
      <dsp:spPr>
        <a:xfrm>
          <a:off x="3843996" y="2733954"/>
          <a:ext cx="520402" cy="52040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65CD29F-CDF0-4A43-8DFD-5BA117406283}">
      <dsp:nvSpPr>
        <dsp:cNvPr id="0" name=""/>
        <dsp:cNvSpPr/>
      </dsp:nvSpPr>
      <dsp:spPr>
        <a:xfrm>
          <a:off x="4745088" y="2545532"/>
          <a:ext cx="2114937" cy="8972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22300">
            <a:lnSpc>
              <a:spcPct val="100000"/>
            </a:lnSpc>
            <a:spcBef>
              <a:spcPct val="0"/>
            </a:spcBef>
            <a:spcAft>
              <a:spcPct val="35000"/>
            </a:spcAft>
            <a:buNone/>
          </a:pPr>
          <a:r>
            <a:rPr lang="en-GB" sz="1400" kern="1200"/>
            <a:t>Conclusion &amp; Recommendations Future strategies to improve NHS.</a:t>
          </a:r>
          <a:endParaRPr lang="en-US" sz="1400" kern="1200"/>
        </a:p>
      </dsp:txBody>
      <dsp:txXfrm>
        <a:off x="4745088" y="2545532"/>
        <a:ext cx="2114937" cy="897246"/>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DB02BEF-A0D2-4ED6-A5F7-F916FD4A9066}" type="datetimeFigureOut">
              <a:rPr lang="en-GB" smtClean="0"/>
              <a:t>11/11/2025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173843F-EA9F-4FFC-B6C8-6472904F6759}" type="slidenum">
              <a:rPr lang="en-GB" smtClean="0"/>
              <a:t>‹#›</a:t>
            </a:fld>
            <a:endParaRPr lang="en-GB"/>
          </a:p>
        </p:txBody>
      </p:sp>
    </p:spTree>
    <p:extLst>
      <p:ext uri="{BB962C8B-B14F-4D97-AF65-F5344CB8AC3E}">
        <p14:creationId xmlns:p14="http://schemas.microsoft.com/office/powerpoint/2010/main" val="21933486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case of Lucy Letby is one of the most serious examples of a case of poor patient safety in the UK healthcare system. Despite nagging concerns that were raised by senior clinicians, hospital management did nothing. This inaction was indicative of deep rooted governmental and cultural failings that ultimately did a disservice to the neonatal patient safety.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2</a:t>
            </a:fld>
            <a:endParaRPr lang="en-GB"/>
          </a:p>
        </p:txBody>
      </p:sp>
    </p:spTree>
    <p:extLst>
      <p:ext uri="{BB962C8B-B14F-4D97-AF65-F5344CB8AC3E}">
        <p14:creationId xmlns:p14="http://schemas.microsoft.com/office/powerpoint/2010/main" val="20411214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purpose of this presentation is to go beyond assigning blame to a single individual by focusing on the underlying systems and weaknesses that enabled the tragedy to happen. The objectives conform to Level 7 analytical standards by combining the theory, policy and practical implications of governing healthcare.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3</a:t>
            </a:fld>
            <a:endParaRPr lang="en-GB"/>
          </a:p>
        </p:txBody>
      </p:sp>
    </p:spTree>
    <p:extLst>
      <p:ext uri="{BB962C8B-B14F-4D97-AF65-F5344CB8AC3E}">
        <p14:creationId xmlns:p14="http://schemas.microsoft.com/office/powerpoint/2010/main" val="3979375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systems-based approach recognises how healthcare failures are often not the result of the action of a single individual. Instead, they occur due to multiple layers of defence, such as supervision, governance and reporting systems developing weaknesses that align, thereby allowing that errors or misconduct go undetected.</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4</a:t>
            </a:fld>
            <a:endParaRPr lang="en-GB"/>
          </a:p>
        </p:txBody>
      </p:sp>
    </p:spTree>
    <p:extLst>
      <p:ext uri="{BB962C8B-B14F-4D97-AF65-F5344CB8AC3E}">
        <p14:creationId xmlns:p14="http://schemas.microsoft.com/office/powerpoint/2010/main" val="9586679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Swiss Cheese Model shows how the different layers of the organisation had gaps between them that collectively resulted in patient harm. Leadership ignored early warnings from doctors while a lack of strong quality controls and regulatory oversight eliminated important barriers that should have prevented continuing damage.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5</a:t>
            </a:fld>
            <a:endParaRPr lang="en-GB"/>
          </a:p>
        </p:txBody>
      </p:sp>
    </p:spTree>
    <p:extLst>
      <p:ext uri="{BB962C8B-B14F-4D97-AF65-F5344CB8AC3E}">
        <p14:creationId xmlns:p14="http://schemas.microsoft.com/office/powerpoint/2010/main" val="1444401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combination of RCA, Fishbone Diagram and Donabedian's Model provide a structured process for assessment of both operational and cultural weakness. These tools provide a space for balanced judgment about the systemic problems and policy failures of the organisation.</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6</a:t>
            </a:fld>
            <a:endParaRPr lang="en-GB"/>
          </a:p>
        </p:txBody>
      </p:sp>
    </p:spTree>
    <p:extLst>
      <p:ext uri="{BB962C8B-B14F-4D97-AF65-F5344CB8AC3E}">
        <p14:creationId xmlns:p14="http://schemas.microsoft.com/office/powerpoint/2010/main" val="3508915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Senior management's reluctance to accept risks as they arise contributed to the burying of the head in the sand of emerging dangers. The hospital did not have a formal structure for post incident learning and neonatal mortality review data were not analysed systematically and therefore not reported. Along with insufficient staff training and evident lack of escalation routes, this contributed to a culture of denial. </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7</a:t>
            </a:fld>
            <a:endParaRPr lang="en-GB"/>
          </a:p>
        </p:txBody>
      </p:sp>
    </p:spTree>
    <p:extLst>
      <p:ext uri="{BB962C8B-B14F-4D97-AF65-F5344CB8AC3E}">
        <p14:creationId xmlns:p14="http://schemas.microsoft.com/office/powerpoint/2010/main" val="13774962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policy landscape at the Countess of Chester Hospital encapsulated a lack of alignment between the formal safety protocols and their operation. While the Trust had written policies for whistleblowing and clinical governance, these had little enforcement and monitoring. The Freedom to Speak Up Guardians did not show up or did not work and staff were left vulnerable to retaliation. The hospital also failed to ensure that there were no gaps between internal governance frameworks and national policies such as the NHS Patient Safety Incident Response Framework.</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8</a:t>
            </a:fld>
            <a:endParaRPr lang="en-GB"/>
          </a:p>
        </p:txBody>
      </p:sp>
    </p:spTree>
    <p:extLst>
      <p:ext uri="{BB962C8B-B14F-4D97-AF65-F5344CB8AC3E}">
        <p14:creationId xmlns:p14="http://schemas.microsoft.com/office/powerpoint/2010/main" val="895718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incident had devastating impact on the operational effectiveness of the hospital as well as its reputation. The issue of trust that has been broken between the family and the healthcare provider revealed the need for superior systems of accountability and sensitive and transparent leadership.</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9</a:t>
            </a:fld>
            <a:endParaRPr lang="en-GB"/>
          </a:p>
        </p:txBody>
      </p:sp>
    </p:spTree>
    <p:extLst>
      <p:ext uri="{BB962C8B-B14F-4D97-AF65-F5344CB8AC3E}">
        <p14:creationId xmlns:p14="http://schemas.microsoft.com/office/powerpoint/2010/main" val="12946631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loss of trust in the neonatal services affected patient provider relationships and inflicted emotional trauma for affected families. Operational efficiency suffered because of the poor morale of the staff due to a culture of fear and surveillance. The lack of equitable engagement with families also was non-compliant with principles of person-centred care. Furthermore, the inability to capture, analyse and act on safety data meant that systemic learning could not take place and in so far that deficiencies continued to persist.</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10</a:t>
            </a:fld>
            <a:endParaRPr lang="en-GB"/>
          </a:p>
        </p:txBody>
      </p:sp>
    </p:spTree>
    <p:extLst>
      <p:ext uri="{BB962C8B-B14F-4D97-AF65-F5344CB8AC3E}">
        <p14:creationId xmlns:p14="http://schemas.microsoft.com/office/powerpoint/2010/main" val="9216224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 Donabedian's framework, it is easy to see that broken systems in the structure were directly affecting processes in the care, leading to horrific outcomes. The lack of structured mechanism of learning was that the hospital could not correct failures in time.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11</a:t>
            </a:fld>
            <a:endParaRPr lang="en-GB"/>
          </a:p>
        </p:txBody>
      </p:sp>
    </p:spTree>
    <p:extLst>
      <p:ext uri="{BB962C8B-B14F-4D97-AF65-F5344CB8AC3E}">
        <p14:creationId xmlns:p14="http://schemas.microsoft.com/office/powerpoint/2010/main" val="33121299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Systems Theory emphasises how failure in communication and feedback systems increase systemic weaknesses. In the case of Letby, there were no efforts to integrate the interaction between departments and regulators, which led to a failure to detect abnormal patterns in patient effects at an early stage.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12</a:t>
            </a:fld>
            <a:endParaRPr lang="en-GB"/>
          </a:p>
        </p:txBody>
      </p:sp>
    </p:spTree>
    <p:extLst>
      <p:ext uri="{BB962C8B-B14F-4D97-AF65-F5344CB8AC3E}">
        <p14:creationId xmlns:p14="http://schemas.microsoft.com/office/powerpoint/2010/main" val="25866661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case shows that safety culture depends a lot on transparency, active listening and mutual accountability. Learning-oriented organisations need to empower staff to raise concerns with confidence and know that - things will be done - to make real improvements.</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13</a:t>
            </a:fld>
            <a:endParaRPr lang="en-GB"/>
          </a:p>
        </p:txBody>
      </p:sp>
    </p:spTree>
    <p:extLst>
      <p:ext uri="{BB962C8B-B14F-4D97-AF65-F5344CB8AC3E}">
        <p14:creationId xmlns:p14="http://schemas.microsoft.com/office/powerpoint/2010/main" val="38380592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These recommendations call for a move away from an agenda driven by reactive governance and towards data-driven governance. Implementing real-time monitoring, leadership and audits, and transparent involvement of families can lead to developing healthcare into a more responsive and accountable system.</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14</a:t>
            </a:fld>
            <a:endParaRPr lang="en-GB"/>
          </a:p>
        </p:txBody>
      </p:sp>
    </p:spTree>
    <p:extLst>
      <p:ext uri="{BB962C8B-B14F-4D97-AF65-F5344CB8AC3E}">
        <p14:creationId xmlns:p14="http://schemas.microsoft.com/office/powerpoint/2010/main" val="356860056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presentational gives the conceptual basis for the Component 2 written report. The report will build these findings through critical engagement of the literature, the comparison and contrast of models, and making recommendations for policy and practice improvement based on evidence.</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15</a:t>
            </a:fld>
            <a:endParaRPr lang="en-GB"/>
          </a:p>
        </p:txBody>
      </p:sp>
    </p:spTree>
    <p:extLst>
      <p:ext uri="{BB962C8B-B14F-4D97-AF65-F5344CB8AC3E}">
        <p14:creationId xmlns:p14="http://schemas.microsoft.com/office/powerpoint/2010/main" val="2244252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conclusion, the Lucy Letby case highlights the need for system-wide reform when it comes to healthcare governance. True patient safety needs leadership accountability, transparent culture and institutionalisation of learning from failure to rebuild trust of NHS service delivery.</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C173843F-EA9F-4FFC-B6C8-6472904F6759}" type="slidenum">
              <a:rPr lang="en-GB" smtClean="0"/>
              <a:t>16</a:t>
            </a:fld>
            <a:endParaRPr lang="en-GB"/>
          </a:p>
        </p:txBody>
      </p:sp>
    </p:spTree>
    <p:extLst>
      <p:ext uri="{BB962C8B-B14F-4D97-AF65-F5344CB8AC3E}">
        <p14:creationId xmlns:p14="http://schemas.microsoft.com/office/powerpoint/2010/main" val="13736821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2B02D-2194-4107-B966-21002B096F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9CA902-11AD-40F8-8BA3-23434074344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C5DEA40-0884-451A-B482-61D1441FC391}"/>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5" name="Footer Placeholder 4">
            <a:extLst>
              <a:ext uri="{FF2B5EF4-FFF2-40B4-BE49-F238E27FC236}">
                <a16:creationId xmlns:a16="http://schemas.microsoft.com/office/drawing/2014/main" id="{8DE4C92C-0ED2-4840-91E0-9586D27976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6B4013-6806-4BCC-B0FA-75F5FAB3EC4D}"/>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020005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F5BC7-8EF5-4807-9720-86FCE33FDFB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12EDB8B-0B63-41F8-9036-9DC17ACF532F}"/>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F48DF5-DDD5-485A-9789-E1883F4F9993}"/>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5" name="Footer Placeholder 4">
            <a:extLst>
              <a:ext uri="{FF2B5EF4-FFF2-40B4-BE49-F238E27FC236}">
                <a16:creationId xmlns:a16="http://schemas.microsoft.com/office/drawing/2014/main" id="{595C64B5-47F4-45E9-8480-C6F96E3624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FAFB68D-94BF-4366-A2B9-84D1F58E7102}"/>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4266005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C88FB-6620-433B-A7A4-DFFBD3FF34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D22312D-0411-4FF9-AFC3-8FE01412D4C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5AC3B3E6-C65E-431C-85FE-EB6160BE0A97}"/>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5" name="Footer Placeholder 4">
            <a:extLst>
              <a:ext uri="{FF2B5EF4-FFF2-40B4-BE49-F238E27FC236}">
                <a16:creationId xmlns:a16="http://schemas.microsoft.com/office/drawing/2014/main" id="{3B10A630-E4C6-4D6E-B1A8-BEC8A95F21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F80B1D-FA30-4252-B23C-0289FE54DAAD}"/>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78865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BE9BF4-4BB3-47E6-AB1D-EFCD87E487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38F0182-549A-4557-92DF-5F712720A658}"/>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5453A7E-AED9-4D9B-8E8F-E2DCF76403F2}"/>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5E9207-63D8-41FD-BF19-6E90C948ABA2}"/>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6" name="Footer Placeholder 5">
            <a:extLst>
              <a:ext uri="{FF2B5EF4-FFF2-40B4-BE49-F238E27FC236}">
                <a16:creationId xmlns:a16="http://schemas.microsoft.com/office/drawing/2014/main" id="{89B92016-E178-44FC-8D54-A546EDC903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28A53D-3DAD-4248-A724-D926D629EB3E}"/>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30854545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3518B-96C7-4F33-98E3-71119EF47D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AE97878-0486-409D-8220-F0D31AC5A9E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0432681-B22C-47A3-AFDB-FE4DCC5276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8602F21-E5AD-4E6F-8F7B-C67121EEE2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64B18FF-F232-41DE-8D55-ABEDB9FA479E}"/>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FD2AEF7-AF68-42BB-BEC5-DDEFD3BAA741}"/>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8" name="Footer Placeholder 7">
            <a:extLst>
              <a:ext uri="{FF2B5EF4-FFF2-40B4-BE49-F238E27FC236}">
                <a16:creationId xmlns:a16="http://schemas.microsoft.com/office/drawing/2014/main" id="{D7B66CD4-1B86-4393-9FA9-C6766A3E243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2FB25EB-73FE-4781-9F2E-6974940943CF}"/>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3402198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B1DA8-6BB1-48EA-A33E-76D003C806D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3242C92-B908-49FE-94BE-E6F880F0BE9D}"/>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4" name="Footer Placeholder 3">
            <a:extLst>
              <a:ext uri="{FF2B5EF4-FFF2-40B4-BE49-F238E27FC236}">
                <a16:creationId xmlns:a16="http://schemas.microsoft.com/office/drawing/2014/main" id="{AD89C9C2-C933-4122-AC0B-BF81611E5B8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4396360-F05E-4C52-910D-D1499CDD72CF}"/>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16541495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A0D534E-441F-450F-BCB6-6B8E9E410EF5}"/>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3" name="Footer Placeholder 2">
            <a:extLst>
              <a:ext uri="{FF2B5EF4-FFF2-40B4-BE49-F238E27FC236}">
                <a16:creationId xmlns:a16="http://schemas.microsoft.com/office/drawing/2014/main" id="{3DB98450-4809-49A8-BCC4-2D839FBB107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1B3CB67-A400-4889-80A5-6D83FE59248D}"/>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895280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E2D4A6-E544-4703-987C-1ECA8633CE0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D0003D7-1915-47B1-AB06-0DDB64513E8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034A7A5-91DA-41DF-B654-AFCCC03362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3CAC5C3-2202-4AE3-B07C-AD03DD75AF6F}"/>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6" name="Footer Placeholder 5">
            <a:extLst>
              <a:ext uri="{FF2B5EF4-FFF2-40B4-BE49-F238E27FC236}">
                <a16:creationId xmlns:a16="http://schemas.microsoft.com/office/drawing/2014/main" id="{A7A58B34-BDE8-4654-A930-F598812CA9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263F96-D4F8-4B52-B3AD-77C7E33AE134}"/>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3713878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5D2C6-85AF-4AC1-A1C7-C7127B1A50A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A39A954-2C7B-4BF6-BE58-7CF0D597BA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AB656D-D8BF-4F36-979E-9AB5BCE6B24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13C12CB-2D6D-42F0-98A9-77CD89F71C2C}"/>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6" name="Footer Placeholder 5">
            <a:extLst>
              <a:ext uri="{FF2B5EF4-FFF2-40B4-BE49-F238E27FC236}">
                <a16:creationId xmlns:a16="http://schemas.microsoft.com/office/drawing/2014/main" id="{3927DA28-F1EA-4D83-A089-4CDCAF3886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A76EE-956E-4163-AAF1-48DF7F0C9ABE}"/>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5987352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6D8E3-ED26-45BD-AFA1-D6DC795CA29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D74376-C021-4A46-8B5C-31019B92E8CB}"/>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FBB2FA-ECC5-4BB1-880F-09F86BEB4C3C}"/>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5" name="Footer Placeholder 4">
            <a:extLst>
              <a:ext uri="{FF2B5EF4-FFF2-40B4-BE49-F238E27FC236}">
                <a16:creationId xmlns:a16="http://schemas.microsoft.com/office/drawing/2014/main" id="{58F59DD6-E8EA-42AB-B4FB-247E4A8F6E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7EF443-812C-4A38-8E2B-1864BB90E01E}"/>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7808920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482219-2023-470F-B3AD-F3D6F7E8BB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91E3D0-B05A-4542-A6EA-F79AFD43142B}"/>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F273F6-F404-4EB5-94BE-247D632EAB4E}"/>
              </a:ext>
            </a:extLst>
          </p:cNvPr>
          <p:cNvSpPr>
            <a:spLocks noGrp="1"/>
          </p:cNvSpPr>
          <p:nvPr>
            <p:ph type="dt" sz="half" idx="10"/>
          </p:nvPr>
        </p:nvSpPr>
        <p:spPr/>
        <p:txBody>
          <a:bodyPr/>
          <a:lstStyle/>
          <a:p>
            <a:fld id="{4773018F-9BED-4581-8680-A536F90567BE}" type="datetimeFigureOut">
              <a:rPr lang="en-GB" smtClean="0"/>
              <a:t>11/11/2025</a:t>
            </a:fld>
            <a:endParaRPr lang="en-GB"/>
          </a:p>
        </p:txBody>
      </p:sp>
      <p:sp>
        <p:nvSpPr>
          <p:cNvPr id="5" name="Footer Placeholder 4">
            <a:extLst>
              <a:ext uri="{FF2B5EF4-FFF2-40B4-BE49-F238E27FC236}">
                <a16:creationId xmlns:a16="http://schemas.microsoft.com/office/drawing/2014/main" id="{6D6818FA-1D37-4F2F-8719-16CD53FFF4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B33D3ED-B4DA-42C8-85E4-D16A91A0938B}"/>
              </a:ext>
            </a:extLst>
          </p:cNvPr>
          <p:cNvSpPr>
            <a:spLocks noGrp="1"/>
          </p:cNvSpPr>
          <p:nvPr>
            <p:ph type="sldNum" sz="quarter" idx="12"/>
          </p:nvPr>
        </p:nvSpPr>
        <p:spPr/>
        <p:txBody>
          <a:bodyPr/>
          <a:lstStyle/>
          <a:p>
            <a:fld id="{F41E0BB1-61D7-4851-A8AD-1F2D15959A83}" type="slidenum">
              <a:rPr lang="en-GB" smtClean="0"/>
              <a:t>‹#›</a:t>
            </a:fld>
            <a:endParaRPr lang="en-GB"/>
          </a:p>
        </p:txBody>
      </p:sp>
    </p:spTree>
    <p:extLst>
      <p:ext uri="{BB962C8B-B14F-4D97-AF65-F5344CB8AC3E}">
        <p14:creationId xmlns:p14="http://schemas.microsoft.com/office/powerpoint/2010/main" val="22145671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C12EEB1-DA50-4215-917F-4C27E84C920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0B273D-7DE4-4EB2-AC5B-B57354EDD97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1FF916-4AEF-4839-9B5A-4917E85941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73018F-9BED-4581-8680-A536F90567BE}" type="datetimeFigureOut">
              <a:rPr lang="en-GB" smtClean="0"/>
              <a:t>11/11/2025</a:t>
            </a:fld>
            <a:endParaRPr lang="en-GB"/>
          </a:p>
        </p:txBody>
      </p:sp>
      <p:sp>
        <p:nvSpPr>
          <p:cNvPr id="5" name="Footer Placeholder 4">
            <a:extLst>
              <a:ext uri="{FF2B5EF4-FFF2-40B4-BE49-F238E27FC236}">
                <a16:creationId xmlns:a16="http://schemas.microsoft.com/office/drawing/2014/main" id="{27641116-0BDC-4B2A-A7C6-E6809A69C9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69F57C-3B86-47FA-909D-0A3C497316C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1E0BB1-61D7-4851-A8AD-1F2D15959A83}" type="slidenum">
              <a:rPr lang="en-GB" smtClean="0"/>
              <a:t>‹#›</a:t>
            </a:fld>
            <a:endParaRPr lang="en-GB"/>
          </a:p>
        </p:txBody>
      </p:sp>
    </p:spTree>
    <p:extLst>
      <p:ext uri="{BB962C8B-B14F-4D97-AF65-F5344CB8AC3E}">
        <p14:creationId xmlns:p14="http://schemas.microsoft.com/office/powerpoint/2010/main" val="1913066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onlinelibrary.wiley.com/doi/pdf/10.1002/hcs2.53" TargetMode="External"/><Relationship Id="rId3" Type="http://schemas.openxmlformats.org/officeDocument/2006/relationships/hyperlink" Target="https://onlinelibrary.wiley.com/doi/pdfdirect/10.1002/hpm.3573" TargetMode="External"/><Relationship Id="rId7" Type="http://schemas.openxmlformats.org/officeDocument/2006/relationships/hyperlink" Target="https://journals.sagepub.com/doi/pdf/10.1177/09697330251366593" TargetMode="External"/><Relationship Id="rId2" Type="http://schemas.openxmlformats.org/officeDocument/2006/relationships/hyperlink" Target="https://journals.sagepub.com/doi/pdf/10.1177/01410768211014048" TargetMode="External"/><Relationship Id="rId1" Type="http://schemas.openxmlformats.org/officeDocument/2006/relationships/slideLayout" Target="../slideLayouts/slideLayout2.xml"/><Relationship Id="rId6" Type="http://schemas.openxmlformats.org/officeDocument/2006/relationships/hyperlink" Target="https://papers.ssrn.com/sol3/Delivery.cfm?abstractid=4959683" TargetMode="External"/><Relationship Id="rId5" Type="http://schemas.openxmlformats.org/officeDocument/2006/relationships/hyperlink" Target="https://link.springer.com/content/pdf/10.1186/s12961-020-00644-3.pdf" TargetMode="External"/><Relationship Id="rId4" Type="http://schemas.openxmlformats.org/officeDocument/2006/relationships/hyperlink" Target="https://www.theguardian.com/uk-news/article/2024/sep/08/a-superbug-doctor-shortages-and-a-neonatal-unit-out-of-its-depth-failures-at-lucy-letby-hospital-reveal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E8D6E8F-31F5-4A15-9AE7-D292BE2DCF27}"/>
              </a:ext>
            </a:extLst>
          </p:cNvPr>
          <p:cNvPicPr>
            <a:picLocks noChangeAspect="1"/>
          </p:cNvPicPr>
          <p:nvPr/>
        </p:nvPicPr>
        <p:blipFill>
          <a:blip r:embed="rId2"/>
          <a:stretch>
            <a:fillRect/>
          </a:stretch>
        </p:blipFill>
        <p:spPr>
          <a:xfrm>
            <a:off x="9524009" y="-354587"/>
            <a:ext cx="2261775" cy="1984091"/>
          </a:xfrm>
          <a:prstGeom prst="rect">
            <a:avLst/>
          </a:prstGeom>
        </p:spPr>
      </p:pic>
      <p:graphicFrame>
        <p:nvGraphicFramePr>
          <p:cNvPr id="7" name="Table 6">
            <a:extLst>
              <a:ext uri="{FF2B5EF4-FFF2-40B4-BE49-F238E27FC236}">
                <a16:creationId xmlns:a16="http://schemas.microsoft.com/office/drawing/2014/main" id="{E89CBFF3-92FB-1204-1D09-750591966337}"/>
              </a:ext>
            </a:extLst>
          </p:cNvPr>
          <p:cNvGraphicFramePr>
            <a:graphicFrameLocks noGrp="1"/>
          </p:cNvGraphicFramePr>
          <p:nvPr>
            <p:extLst>
              <p:ext uri="{D42A27DB-BD31-4B8C-83A1-F6EECF244321}">
                <p14:modId xmlns:p14="http://schemas.microsoft.com/office/powerpoint/2010/main" val="3701712728"/>
              </p:ext>
            </p:extLst>
          </p:nvPr>
        </p:nvGraphicFramePr>
        <p:xfrm>
          <a:off x="154379" y="2078182"/>
          <a:ext cx="11780321" cy="4061361"/>
        </p:xfrm>
        <a:graphic>
          <a:graphicData uri="http://schemas.openxmlformats.org/drawingml/2006/table">
            <a:tbl>
              <a:tblPr firstRow="1" firstCol="1" lastRow="1" lastCol="1" bandRow="1" bandCol="1">
                <a:tableStyleId>{5C22544A-7EE6-4342-B048-85BDC9FD1C3A}</a:tableStyleId>
              </a:tblPr>
              <a:tblGrid>
                <a:gridCol w="2759979">
                  <a:extLst>
                    <a:ext uri="{9D8B030D-6E8A-4147-A177-3AD203B41FA5}">
                      <a16:colId xmlns:a16="http://schemas.microsoft.com/office/drawing/2014/main" val="2236637174"/>
                    </a:ext>
                  </a:extLst>
                </a:gridCol>
                <a:gridCol w="4908784">
                  <a:extLst>
                    <a:ext uri="{9D8B030D-6E8A-4147-A177-3AD203B41FA5}">
                      <a16:colId xmlns:a16="http://schemas.microsoft.com/office/drawing/2014/main" val="1243003134"/>
                    </a:ext>
                  </a:extLst>
                </a:gridCol>
                <a:gridCol w="2250916">
                  <a:extLst>
                    <a:ext uri="{9D8B030D-6E8A-4147-A177-3AD203B41FA5}">
                      <a16:colId xmlns:a16="http://schemas.microsoft.com/office/drawing/2014/main" val="2100468535"/>
                    </a:ext>
                  </a:extLst>
                </a:gridCol>
                <a:gridCol w="1860642">
                  <a:extLst>
                    <a:ext uri="{9D8B030D-6E8A-4147-A177-3AD203B41FA5}">
                      <a16:colId xmlns:a16="http://schemas.microsoft.com/office/drawing/2014/main" val="4077811966"/>
                    </a:ext>
                  </a:extLst>
                </a:gridCol>
              </a:tblGrid>
              <a:tr h="648530">
                <a:tc>
                  <a:txBody>
                    <a:bodyPr/>
                    <a:lstStyle/>
                    <a:p>
                      <a:pPr marL="67945">
                        <a:spcBef>
                          <a:spcPts val="600"/>
                        </a:spcBef>
                        <a:buNone/>
                      </a:pPr>
                      <a:r>
                        <a:rPr lang="en-US" sz="2000">
                          <a:effectLst/>
                        </a:rPr>
                        <a:t>Student</a:t>
                      </a:r>
                      <a:r>
                        <a:rPr lang="en-US" sz="2000" spc="-15">
                          <a:effectLst/>
                        </a:rPr>
                        <a:t> </a:t>
                      </a:r>
                      <a:r>
                        <a:rPr lang="en-US" sz="2000" spc="-10">
                          <a:effectLst/>
                        </a:rPr>
                        <a:t>name:</a:t>
                      </a:r>
                      <a:endParaRPr lang="en-IN" sz="2000">
                        <a:effectLst/>
                        <a:latin typeface="Arial MT"/>
                        <a:ea typeface="Arial MT"/>
                        <a:cs typeface="Arial MT"/>
                      </a:endParaRPr>
                    </a:p>
                  </a:txBody>
                  <a:tcPr marL="0" marR="0" marT="0" marB="0"/>
                </a:tc>
                <a:tc>
                  <a:txBody>
                    <a:bodyPr/>
                    <a:lstStyle/>
                    <a:p>
                      <a:pPr marL="67945">
                        <a:buNone/>
                      </a:pPr>
                      <a:r>
                        <a:rPr lang="en-US" sz="2000">
                          <a:effectLst/>
                        </a:rPr>
                        <a:t> </a:t>
                      </a:r>
                      <a:endParaRPr lang="en-IN" sz="2000">
                        <a:effectLst/>
                        <a:latin typeface="Arial MT"/>
                        <a:ea typeface="Arial MT"/>
                        <a:cs typeface="Arial MT"/>
                      </a:endParaRPr>
                    </a:p>
                  </a:txBody>
                  <a:tcPr marL="0" marR="0" marT="0" marB="0"/>
                </a:tc>
                <a:tc>
                  <a:txBody>
                    <a:bodyPr/>
                    <a:lstStyle/>
                    <a:p>
                      <a:pPr marL="67945">
                        <a:spcBef>
                          <a:spcPts val="600"/>
                        </a:spcBef>
                        <a:buNone/>
                      </a:pPr>
                      <a:r>
                        <a:rPr lang="en-US" sz="2000">
                          <a:effectLst/>
                        </a:rPr>
                        <a:t>Student</a:t>
                      </a:r>
                      <a:r>
                        <a:rPr lang="en-US" sz="2000" spc="-15">
                          <a:effectLst/>
                        </a:rPr>
                        <a:t> </a:t>
                      </a:r>
                      <a:r>
                        <a:rPr lang="en-US" sz="2000">
                          <a:effectLst/>
                        </a:rPr>
                        <a:t>ID</a:t>
                      </a:r>
                      <a:r>
                        <a:rPr lang="en-US" sz="2000" spc="-5">
                          <a:effectLst/>
                        </a:rPr>
                        <a:t> </a:t>
                      </a:r>
                      <a:r>
                        <a:rPr lang="en-US" sz="2000" spc="-10">
                          <a:effectLst/>
                        </a:rPr>
                        <a:t>number:</a:t>
                      </a:r>
                      <a:endParaRPr lang="en-IN" sz="2000">
                        <a:effectLst/>
                        <a:latin typeface="Arial MT"/>
                        <a:ea typeface="Arial MT"/>
                        <a:cs typeface="Arial MT"/>
                      </a:endParaRPr>
                    </a:p>
                  </a:txBody>
                  <a:tcPr marL="0" marR="0" marT="0" marB="0"/>
                </a:tc>
                <a:tc>
                  <a:txBody>
                    <a:bodyPr/>
                    <a:lstStyle/>
                    <a:p>
                      <a:pPr marL="67945">
                        <a:buNone/>
                      </a:pPr>
                      <a:r>
                        <a:rPr lang="en-US" sz="2000">
                          <a:effectLst/>
                        </a:rPr>
                        <a:t> </a:t>
                      </a:r>
                      <a:endParaRPr lang="en-IN" sz="2000">
                        <a:effectLst/>
                        <a:latin typeface="Arial MT"/>
                        <a:ea typeface="Arial MT"/>
                        <a:cs typeface="Arial MT"/>
                      </a:endParaRPr>
                    </a:p>
                  </a:txBody>
                  <a:tcPr marL="0" marR="0" marT="0" marB="0"/>
                </a:tc>
                <a:extLst>
                  <a:ext uri="{0D108BD9-81ED-4DB2-BD59-A6C34878D82A}">
                    <a16:rowId xmlns:a16="http://schemas.microsoft.com/office/drawing/2014/main" val="2487876628"/>
                  </a:ext>
                </a:extLst>
              </a:tr>
              <a:tr h="357559">
                <a:tc>
                  <a:txBody>
                    <a:bodyPr/>
                    <a:lstStyle/>
                    <a:p>
                      <a:pPr marL="67945">
                        <a:spcBef>
                          <a:spcPts val="600"/>
                        </a:spcBef>
                        <a:buNone/>
                      </a:pPr>
                      <a:r>
                        <a:rPr lang="en-US" sz="2000" spc="-10">
                          <a:effectLst/>
                        </a:rPr>
                        <a:t>Programme:</a:t>
                      </a:r>
                      <a:endParaRPr lang="en-IN" sz="2000">
                        <a:effectLst/>
                        <a:latin typeface="Arial MT"/>
                        <a:ea typeface="Arial MT"/>
                        <a:cs typeface="Arial MT"/>
                      </a:endParaRPr>
                    </a:p>
                  </a:txBody>
                  <a:tcPr marL="0" marR="0" marT="0" marB="0"/>
                </a:tc>
                <a:tc gridSpan="3">
                  <a:txBody>
                    <a:bodyPr/>
                    <a:lstStyle/>
                    <a:p>
                      <a:pPr marL="66675">
                        <a:spcBef>
                          <a:spcPts val="600"/>
                        </a:spcBef>
                        <a:buNone/>
                      </a:pPr>
                      <a:r>
                        <a:rPr lang="en-US" sz="2000">
                          <a:effectLst/>
                        </a:rPr>
                        <a:t>MSc</a:t>
                      </a:r>
                      <a:r>
                        <a:rPr lang="en-US" sz="2000" spc="-15">
                          <a:effectLst/>
                        </a:rPr>
                        <a:t> </a:t>
                      </a:r>
                      <a:r>
                        <a:rPr lang="en-US" sz="2000">
                          <a:effectLst/>
                        </a:rPr>
                        <a:t>Public</a:t>
                      </a:r>
                      <a:r>
                        <a:rPr lang="en-US" sz="2000" spc="-15">
                          <a:effectLst/>
                        </a:rPr>
                        <a:t> </a:t>
                      </a:r>
                      <a:r>
                        <a:rPr lang="en-US" sz="2000">
                          <a:effectLst/>
                        </a:rPr>
                        <a:t>Health</a:t>
                      </a:r>
                      <a:r>
                        <a:rPr lang="en-US" sz="2000" spc="-25">
                          <a:effectLst/>
                        </a:rPr>
                        <a:t> </a:t>
                      </a:r>
                      <a:r>
                        <a:rPr lang="en-US" sz="2000">
                          <a:effectLst/>
                        </a:rPr>
                        <a:t>and</a:t>
                      </a:r>
                      <a:r>
                        <a:rPr lang="en-US" sz="2000" spc="-20">
                          <a:effectLst/>
                        </a:rPr>
                        <a:t> </a:t>
                      </a:r>
                      <a:r>
                        <a:rPr lang="en-US" sz="2000">
                          <a:effectLst/>
                        </a:rPr>
                        <a:t>Social</a:t>
                      </a:r>
                      <a:r>
                        <a:rPr lang="en-US" sz="2000" spc="-10">
                          <a:effectLst/>
                        </a:rPr>
                        <a:t> </a:t>
                      </a:r>
                      <a:r>
                        <a:rPr lang="en-US" sz="2000">
                          <a:effectLst/>
                        </a:rPr>
                        <a:t>Care</a:t>
                      </a:r>
                      <a:r>
                        <a:rPr lang="en-US" sz="2000" spc="-25">
                          <a:effectLst/>
                        </a:rPr>
                        <a:t> </a:t>
                      </a:r>
                      <a:r>
                        <a:rPr lang="en-US" sz="2000">
                          <a:effectLst/>
                        </a:rPr>
                        <a:t>in</a:t>
                      </a:r>
                      <a:r>
                        <a:rPr lang="en-US" sz="2000" spc="-10">
                          <a:effectLst/>
                        </a:rPr>
                        <a:t> Practice</a:t>
                      </a:r>
                      <a:endParaRPr lang="en-IN" sz="2000">
                        <a:effectLst/>
                        <a:latin typeface="Arial MT"/>
                        <a:ea typeface="Arial MT"/>
                        <a:cs typeface="Arial MT"/>
                      </a:endParaRPr>
                    </a:p>
                  </a:txBody>
                  <a:tcPr marL="0" marR="0" marT="0" marB="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2972535551"/>
                  </a:ext>
                </a:extLst>
              </a:tr>
              <a:tr h="461152">
                <a:tc>
                  <a:txBody>
                    <a:bodyPr/>
                    <a:lstStyle/>
                    <a:p>
                      <a:pPr marL="67945">
                        <a:spcBef>
                          <a:spcPts val="615"/>
                        </a:spcBef>
                        <a:buNone/>
                      </a:pPr>
                      <a:r>
                        <a:rPr lang="en-US" sz="2000" spc="-10">
                          <a:effectLst/>
                        </a:rPr>
                        <a:t>Module:</a:t>
                      </a:r>
                      <a:endParaRPr lang="en-IN" sz="2000">
                        <a:effectLst/>
                        <a:latin typeface="Arial MT"/>
                        <a:ea typeface="Arial MT"/>
                        <a:cs typeface="Arial MT"/>
                      </a:endParaRPr>
                    </a:p>
                  </a:txBody>
                  <a:tcPr marL="0" marR="0" marT="0" marB="0"/>
                </a:tc>
                <a:tc gridSpan="3">
                  <a:txBody>
                    <a:bodyPr/>
                    <a:lstStyle/>
                    <a:p>
                      <a:pPr marL="66675">
                        <a:spcBef>
                          <a:spcPts val="615"/>
                        </a:spcBef>
                        <a:buNone/>
                      </a:pPr>
                      <a:r>
                        <a:rPr lang="en-US" sz="2000">
                          <a:effectLst/>
                        </a:rPr>
                        <a:t>Quality</a:t>
                      </a:r>
                      <a:r>
                        <a:rPr lang="en-US" sz="2000" spc="-35">
                          <a:effectLst/>
                        </a:rPr>
                        <a:t> </a:t>
                      </a:r>
                      <a:r>
                        <a:rPr lang="en-US" sz="2000">
                          <a:effectLst/>
                        </a:rPr>
                        <a:t>Assurance</a:t>
                      </a:r>
                      <a:r>
                        <a:rPr lang="en-US" sz="2000" spc="-20">
                          <a:effectLst/>
                        </a:rPr>
                        <a:t> </a:t>
                      </a:r>
                      <a:r>
                        <a:rPr lang="en-US" sz="2000">
                          <a:effectLst/>
                        </a:rPr>
                        <a:t>and</a:t>
                      </a:r>
                      <a:r>
                        <a:rPr lang="en-US" sz="2000" spc="-25">
                          <a:effectLst/>
                        </a:rPr>
                        <a:t> </a:t>
                      </a:r>
                      <a:r>
                        <a:rPr lang="en-US" sz="2000">
                          <a:effectLst/>
                        </a:rPr>
                        <a:t>Service</a:t>
                      </a:r>
                      <a:r>
                        <a:rPr lang="en-US" sz="2000" spc="-20">
                          <a:effectLst/>
                        </a:rPr>
                        <a:t> </a:t>
                      </a:r>
                      <a:r>
                        <a:rPr lang="en-US" sz="2000" spc="-10">
                          <a:effectLst/>
                        </a:rPr>
                        <a:t>Improvements</a:t>
                      </a:r>
                      <a:endParaRPr lang="en-IN" sz="2000">
                        <a:effectLst/>
                        <a:latin typeface="Arial MT"/>
                        <a:ea typeface="Arial MT"/>
                        <a:cs typeface="Arial MT"/>
                      </a:endParaRPr>
                    </a:p>
                  </a:txBody>
                  <a:tcPr marL="0" marR="0" marT="0" marB="0"/>
                </a:tc>
                <a:tc hMerge="1">
                  <a:txBody>
                    <a:bodyPr/>
                    <a:lstStyle/>
                    <a:p>
                      <a:endParaRPr lang="en-IN"/>
                    </a:p>
                  </a:txBody>
                  <a:tcPr/>
                </a:tc>
                <a:tc hMerge="1">
                  <a:txBody>
                    <a:bodyPr/>
                    <a:lstStyle/>
                    <a:p>
                      <a:endParaRPr lang="en-IN"/>
                    </a:p>
                  </a:txBody>
                  <a:tcPr/>
                </a:tc>
                <a:extLst>
                  <a:ext uri="{0D108BD9-81ED-4DB2-BD59-A6C34878D82A}">
                    <a16:rowId xmlns:a16="http://schemas.microsoft.com/office/drawing/2014/main" val="4188742758"/>
                  </a:ext>
                </a:extLst>
              </a:tr>
              <a:tr h="972795">
                <a:tc>
                  <a:txBody>
                    <a:bodyPr/>
                    <a:lstStyle/>
                    <a:p>
                      <a:pPr marL="67945">
                        <a:spcBef>
                          <a:spcPts val="610"/>
                        </a:spcBef>
                        <a:buNone/>
                      </a:pPr>
                      <a:r>
                        <a:rPr lang="en-US" sz="2000">
                          <a:effectLst/>
                        </a:rPr>
                        <a:t>Module</a:t>
                      </a:r>
                      <a:r>
                        <a:rPr lang="en-US" sz="2000" spc="-40">
                          <a:effectLst/>
                        </a:rPr>
                        <a:t> </a:t>
                      </a:r>
                      <a:r>
                        <a:rPr lang="en-US" sz="2000" spc="-10">
                          <a:effectLst/>
                        </a:rPr>
                        <a:t>code:</a:t>
                      </a:r>
                      <a:endParaRPr lang="en-IN" sz="2000">
                        <a:effectLst/>
                        <a:latin typeface="Arial MT"/>
                        <a:ea typeface="Arial MT"/>
                        <a:cs typeface="Arial MT"/>
                      </a:endParaRPr>
                    </a:p>
                  </a:txBody>
                  <a:tcPr marL="0" marR="0" marT="0" marB="0"/>
                </a:tc>
                <a:tc>
                  <a:txBody>
                    <a:bodyPr/>
                    <a:lstStyle/>
                    <a:p>
                      <a:pPr marL="66675">
                        <a:spcBef>
                          <a:spcPts val="610"/>
                        </a:spcBef>
                        <a:buNone/>
                      </a:pPr>
                      <a:r>
                        <a:rPr lang="en-US" sz="2000" spc="-10">
                          <a:effectLst/>
                        </a:rPr>
                        <a:t>LCHS7006</a:t>
                      </a:r>
                      <a:endParaRPr lang="en-IN" sz="2000">
                        <a:effectLst/>
                        <a:latin typeface="Arial MT"/>
                        <a:ea typeface="Arial MT"/>
                        <a:cs typeface="Arial MT"/>
                      </a:endParaRPr>
                    </a:p>
                  </a:txBody>
                  <a:tcPr marL="0" marR="0" marT="0" marB="0"/>
                </a:tc>
                <a:tc>
                  <a:txBody>
                    <a:bodyPr/>
                    <a:lstStyle/>
                    <a:p>
                      <a:pPr marL="67945" marR="59690" algn="just">
                        <a:spcBef>
                          <a:spcPts val="10"/>
                        </a:spcBef>
                        <a:buNone/>
                      </a:pPr>
                      <a:r>
                        <a:rPr lang="en-US" sz="2000">
                          <a:effectLst/>
                        </a:rPr>
                        <a:t>Contribution to Overall Module Assessment (%):</a:t>
                      </a:r>
                      <a:endParaRPr lang="en-IN" sz="2000">
                        <a:effectLst/>
                        <a:latin typeface="Arial MT"/>
                        <a:ea typeface="Arial MT"/>
                        <a:cs typeface="Arial MT"/>
                      </a:endParaRPr>
                    </a:p>
                  </a:txBody>
                  <a:tcPr marL="0" marR="0" marT="0" marB="0"/>
                </a:tc>
                <a:tc>
                  <a:txBody>
                    <a:bodyPr/>
                    <a:lstStyle/>
                    <a:p>
                      <a:pPr marL="68580">
                        <a:spcBef>
                          <a:spcPts val="610"/>
                        </a:spcBef>
                        <a:buNone/>
                      </a:pPr>
                      <a:r>
                        <a:rPr lang="en-US" sz="2000" spc="-25">
                          <a:effectLst/>
                        </a:rPr>
                        <a:t>50%</a:t>
                      </a:r>
                      <a:endParaRPr lang="en-IN" sz="2000">
                        <a:effectLst/>
                        <a:latin typeface="Arial MT"/>
                        <a:ea typeface="Arial MT"/>
                        <a:cs typeface="Arial MT"/>
                      </a:endParaRPr>
                    </a:p>
                  </a:txBody>
                  <a:tcPr marL="0" marR="0" marT="0" marB="0"/>
                </a:tc>
                <a:extLst>
                  <a:ext uri="{0D108BD9-81ED-4DB2-BD59-A6C34878D82A}">
                    <a16:rowId xmlns:a16="http://schemas.microsoft.com/office/drawing/2014/main" val="1386046376"/>
                  </a:ext>
                </a:extLst>
              </a:tr>
              <a:tr h="648530">
                <a:tc>
                  <a:txBody>
                    <a:bodyPr/>
                    <a:lstStyle/>
                    <a:p>
                      <a:pPr marL="67945">
                        <a:spcBef>
                          <a:spcPts val="610"/>
                        </a:spcBef>
                        <a:buNone/>
                      </a:pPr>
                      <a:r>
                        <a:rPr lang="en-US" sz="2000" spc="-10">
                          <a:effectLst/>
                        </a:rPr>
                        <a:t>Lecturer:</a:t>
                      </a:r>
                      <a:endParaRPr lang="en-IN" sz="2000">
                        <a:effectLst/>
                        <a:latin typeface="Arial MT"/>
                        <a:ea typeface="Arial MT"/>
                        <a:cs typeface="Arial MT"/>
                      </a:endParaRPr>
                    </a:p>
                  </a:txBody>
                  <a:tcPr marL="0" marR="0" marT="0" marB="0"/>
                </a:tc>
                <a:tc>
                  <a:txBody>
                    <a:bodyPr/>
                    <a:lstStyle/>
                    <a:p>
                      <a:pPr marL="66675">
                        <a:spcBef>
                          <a:spcPts val="610"/>
                        </a:spcBef>
                        <a:buNone/>
                      </a:pPr>
                      <a:r>
                        <a:rPr lang="en-US" sz="2000">
                          <a:effectLst/>
                        </a:rPr>
                        <a:t>Shepherd</a:t>
                      </a:r>
                      <a:r>
                        <a:rPr lang="en-US" sz="2000" spc="-25">
                          <a:effectLst/>
                        </a:rPr>
                        <a:t> </a:t>
                      </a:r>
                      <a:r>
                        <a:rPr lang="en-US" sz="2000" spc="-20">
                          <a:effectLst/>
                        </a:rPr>
                        <a:t>Ziko</a:t>
                      </a:r>
                      <a:endParaRPr lang="en-IN" sz="2000">
                        <a:effectLst/>
                        <a:latin typeface="Arial MT"/>
                        <a:ea typeface="Arial MT"/>
                        <a:cs typeface="Arial MT"/>
                      </a:endParaRPr>
                    </a:p>
                  </a:txBody>
                  <a:tcPr marL="0" marR="0" marT="0" marB="0"/>
                </a:tc>
                <a:tc>
                  <a:txBody>
                    <a:bodyPr/>
                    <a:lstStyle/>
                    <a:p>
                      <a:pPr marL="67945">
                        <a:spcBef>
                          <a:spcPts val="610"/>
                        </a:spcBef>
                        <a:buNone/>
                      </a:pPr>
                      <a:r>
                        <a:rPr lang="en-US" sz="2000">
                          <a:effectLst/>
                        </a:rPr>
                        <a:t>Internal</a:t>
                      </a:r>
                      <a:r>
                        <a:rPr lang="en-US" sz="2000" spc="-30">
                          <a:effectLst/>
                        </a:rPr>
                        <a:t> </a:t>
                      </a:r>
                      <a:r>
                        <a:rPr lang="en-US" sz="2000" spc="-10">
                          <a:effectLst/>
                        </a:rPr>
                        <a:t>Verifier:</a:t>
                      </a:r>
                      <a:endParaRPr lang="en-IN" sz="2000">
                        <a:effectLst/>
                        <a:latin typeface="Arial MT"/>
                        <a:ea typeface="Arial MT"/>
                        <a:cs typeface="Arial MT"/>
                      </a:endParaRPr>
                    </a:p>
                  </a:txBody>
                  <a:tcPr marL="0" marR="0" marT="0" marB="0"/>
                </a:tc>
                <a:tc>
                  <a:txBody>
                    <a:bodyPr/>
                    <a:lstStyle/>
                    <a:p>
                      <a:pPr marL="68580">
                        <a:spcBef>
                          <a:spcPts val="610"/>
                        </a:spcBef>
                        <a:buNone/>
                      </a:pPr>
                      <a:r>
                        <a:rPr lang="en-US" sz="2000">
                          <a:effectLst/>
                        </a:rPr>
                        <a:t>Dr</a:t>
                      </a:r>
                      <a:r>
                        <a:rPr lang="en-US" sz="2000" spc="-10">
                          <a:effectLst/>
                        </a:rPr>
                        <a:t> </a:t>
                      </a:r>
                      <a:r>
                        <a:rPr lang="en-US" sz="2000">
                          <a:effectLst/>
                        </a:rPr>
                        <a:t>Hamdi</a:t>
                      </a:r>
                      <a:r>
                        <a:rPr lang="en-US" sz="2000" spc="-10">
                          <a:effectLst/>
                        </a:rPr>
                        <a:t> Hussain</a:t>
                      </a:r>
                      <a:endParaRPr lang="en-IN" sz="2000">
                        <a:effectLst/>
                        <a:latin typeface="Arial MT"/>
                        <a:ea typeface="Arial MT"/>
                        <a:cs typeface="Arial MT"/>
                      </a:endParaRPr>
                    </a:p>
                  </a:txBody>
                  <a:tcPr marL="0" marR="0" marT="0" marB="0"/>
                </a:tc>
                <a:extLst>
                  <a:ext uri="{0D108BD9-81ED-4DB2-BD59-A6C34878D82A}">
                    <a16:rowId xmlns:a16="http://schemas.microsoft.com/office/drawing/2014/main" val="2541960621"/>
                  </a:ext>
                </a:extLst>
              </a:tr>
              <a:tr h="972795">
                <a:tc>
                  <a:txBody>
                    <a:bodyPr/>
                    <a:lstStyle/>
                    <a:p>
                      <a:pPr marL="67945">
                        <a:spcBef>
                          <a:spcPts val="600"/>
                        </a:spcBef>
                        <a:buNone/>
                      </a:pPr>
                      <a:r>
                        <a:rPr lang="en-US" sz="2000">
                          <a:effectLst/>
                        </a:rPr>
                        <a:t>Assignment</a:t>
                      </a:r>
                      <a:r>
                        <a:rPr lang="en-US" sz="2000" spc="-45">
                          <a:effectLst/>
                        </a:rPr>
                        <a:t> </a:t>
                      </a:r>
                      <a:r>
                        <a:rPr lang="en-US" sz="2000" spc="-10">
                          <a:effectLst/>
                        </a:rPr>
                        <a:t>Title:</a:t>
                      </a:r>
                      <a:endParaRPr lang="en-IN" sz="2000">
                        <a:effectLst/>
                        <a:latin typeface="Arial MT"/>
                        <a:ea typeface="Arial MT"/>
                        <a:cs typeface="Arial MT"/>
                      </a:endParaRPr>
                    </a:p>
                  </a:txBody>
                  <a:tcPr marL="0" marR="0" marT="0" marB="0"/>
                </a:tc>
                <a:tc>
                  <a:txBody>
                    <a:bodyPr/>
                    <a:lstStyle/>
                    <a:p>
                      <a:pPr marL="66675" marR="477520">
                        <a:lnSpc>
                          <a:spcPct val="147000"/>
                        </a:lnSpc>
                        <a:spcBef>
                          <a:spcPts val="600"/>
                        </a:spcBef>
                        <a:buNone/>
                      </a:pPr>
                      <a:r>
                        <a:rPr lang="en-US" sz="2000">
                          <a:effectLst/>
                        </a:rPr>
                        <a:t>Component 1 Individual</a:t>
                      </a:r>
                      <a:r>
                        <a:rPr lang="en-US" sz="2000" spc="-80">
                          <a:effectLst/>
                        </a:rPr>
                        <a:t> </a:t>
                      </a:r>
                      <a:r>
                        <a:rPr lang="en-US" sz="2000">
                          <a:effectLst/>
                        </a:rPr>
                        <a:t>Presentation</a:t>
                      </a:r>
                      <a:endParaRPr lang="en-IN" sz="2000">
                        <a:effectLst/>
                        <a:latin typeface="Arial MT"/>
                        <a:ea typeface="Arial MT"/>
                        <a:cs typeface="Arial MT"/>
                      </a:endParaRPr>
                    </a:p>
                  </a:txBody>
                  <a:tcPr marL="0" marR="0" marT="0" marB="0"/>
                </a:tc>
                <a:tc>
                  <a:txBody>
                    <a:bodyPr/>
                    <a:lstStyle/>
                    <a:p>
                      <a:pPr marL="67945" marR="59690">
                        <a:spcBef>
                          <a:spcPts val="600"/>
                        </a:spcBef>
                        <a:buNone/>
                        <a:tabLst>
                          <a:tab pos="616585" algn="l"/>
                          <a:tab pos="1184910" algn="l"/>
                        </a:tabLst>
                      </a:pPr>
                      <a:r>
                        <a:rPr lang="en-US" sz="2000" spc="-20">
                          <a:effectLst/>
                        </a:rPr>
                        <a:t>Word</a:t>
                      </a:r>
                      <a:r>
                        <a:rPr lang="en-US" sz="2000">
                          <a:effectLst/>
                        </a:rPr>
                        <a:t>	</a:t>
                      </a:r>
                      <a:r>
                        <a:rPr lang="en-US" sz="2000" spc="-20">
                          <a:effectLst/>
                        </a:rPr>
                        <a:t>count</a:t>
                      </a:r>
                      <a:r>
                        <a:rPr lang="en-US" sz="2000">
                          <a:effectLst/>
                        </a:rPr>
                        <a:t>	</a:t>
                      </a:r>
                      <a:r>
                        <a:rPr lang="en-US" sz="2000" spc="-20">
                          <a:effectLst/>
                        </a:rPr>
                        <a:t>(or </a:t>
                      </a:r>
                      <a:r>
                        <a:rPr lang="en-US" sz="2000" spc="-10">
                          <a:effectLst/>
                        </a:rPr>
                        <a:t>equivalent):</a:t>
                      </a:r>
                      <a:endParaRPr lang="en-IN" sz="2000">
                        <a:effectLst/>
                        <a:latin typeface="Arial MT"/>
                        <a:ea typeface="Arial MT"/>
                        <a:cs typeface="Arial MT"/>
                      </a:endParaRPr>
                    </a:p>
                  </a:txBody>
                  <a:tcPr marL="0" marR="0" marT="0" marB="0"/>
                </a:tc>
                <a:tc>
                  <a:txBody>
                    <a:bodyPr/>
                    <a:lstStyle/>
                    <a:p>
                      <a:pPr marL="68580">
                        <a:spcBef>
                          <a:spcPts val="600"/>
                        </a:spcBef>
                        <a:buNone/>
                      </a:pPr>
                      <a:r>
                        <a:rPr lang="en-US" sz="2000" dirty="0">
                          <a:effectLst/>
                        </a:rPr>
                        <a:t>15</a:t>
                      </a:r>
                      <a:r>
                        <a:rPr lang="en-US" sz="2000" spc="-30" dirty="0">
                          <a:effectLst/>
                        </a:rPr>
                        <a:t> </a:t>
                      </a:r>
                      <a:r>
                        <a:rPr lang="en-US" sz="2000" dirty="0">
                          <a:effectLst/>
                        </a:rPr>
                        <a:t>minutes</a:t>
                      </a:r>
                      <a:r>
                        <a:rPr lang="en-US" sz="2000" spc="-25" dirty="0">
                          <a:effectLst/>
                        </a:rPr>
                        <a:t> </a:t>
                      </a:r>
                      <a:r>
                        <a:rPr lang="en-US" sz="2000" spc="-20" dirty="0">
                          <a:effectLst/>
                        </a:rPr>
                        <a:t>(+/-</a:t>
                      </a:r>
                      <a:endParaRPr lang="en-IN" sz="2000" dirty="0">
                        <a:effectLst/>
                      </a:endParaRPr>
                    </a:p>
                    <a:p>
                      <a:pPr marL="68580">
                        <a:spcBef>
                          <a:spcPts val="5"/>
                        </a:spcBef>
                        <a:buNone/>
                      </a:pPr>
                      <a:r>
                        <a:rPr lang="en-US" sz="2000" spc="-20" dirty="0">
                          <a:effectLst/>
                        </a:rPr>
                        <a:t>10%)</a:t>
                      </a:r>
                      <a:endParaRPr lang="en-IN" sz="2000" dirty="0">
                        <a:effectLst/>
                        <a:latin typeface="Arial MT"/>
                        <a:ea typeface="Arial MT"/>
                        <a:cs typeface="Arial MT"/>
                      </a:endParaRPr>
                    </a:p>
                  </a:txBody>
                  <a:tcPr marL="0" marR="0" marT="0" marB="0"/>
                </a:tc>
                <a:extLst>
                  <a:ext uri="{0D108BD9-81ED-4DB2-BD59-A6C34878D82A}">
                    <a16:rowId xmlns:a16="http://schemas.microsoft.com/office/drawing/2014/main" val="3939567538"/>
                  </a:ext>
                </a:extLst>
              </a:tr>
            </a:tbl>
          </a:graphicData>
        </a:graphic>
      </p:graphicFrame>
    </p:spTree>
    <p:extLst>
      <p:ext uri="{BB962C8B-B14F-4D97-AF65-F5344CB8AC3E}">
        <p14:creationId xmlns:p14="http://schemas.microsoft.com/office/powerpoint/2010/main" val="13350292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A97A3D-F109-4DAF-AFF7-B620D86BA9E7}"/>
              </a:ext>
            </a:extLst>
          </p:cNvPr>
          <p:cNvSpPr>
            <a:spLocks noGrp="1"/>
          </p:cNvSpPr>
          <p:nvPr>
            <p:ph type="title"/>
          </p:nvPr>
        </p:nvSpPr>
        <p:spPr>
          <a:xfrm>
            <a:off x="640080" y="325369"/>
            <a:ext cx="4368602" cy="1956841"/>
          </a:xfrm>
        </p:spPr>
        <p:txBody>
          <a:bodyPr anchor="b">
            <a:normAutofit/>
          </a:bodyPr>
          <a:lstStyle/>
          <a:p>
            <a:r>
              <a:rPr lang="en-GB" sz="5400">
                <a:latin typeface="Times New Roman" panose="02020603050405020304" pitchFamily="18" charset="0"/>
                <a:cs typeface="Times New Roman" panose="02020603050405020304" pitchFamily="18" charset="0"/>
              </a:rPr>
              <a:t>Introduction to the Case</a:t>
            </a:r>
          </a:p>
        </p:txBody>
      </p:sp>
      <p:sp>
        <p:nvSpPr>
          <p:cNvPr id="2057"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D12065-EB5A-4BBD-B8C2-B2D88211FE80}"/>
              </a:ext>
            </a:extLst>
          </p:cNvPr>
          <p:cNvSpPr>
            <a:spLocks noGrp="1"/>
          </p:cNvSpPr>
          <p:nvPr>
            <p:ph idx="1"/>
          </p:nvPr>
        </p:nvSpPr>
        <p:spPr>
          <a:xfrm>
            <a:off x="640080" y="2872899"/>
            <a:ext cx="5926975" cy="3320668"/>
          </a:xfrm>
        </p:spPr>
        <p:txBody>
          <a:bodyPr>
            <a:normAutofit/>
          </a:bodyPr>
          <a:lstStyle/>
          <a:p>
            <a:pPr lvl="0"/>
            <a:r>
              <a:rPr lang="en-US" sz="1400" dirty="0">
                <a:latin typeface="Times New Roman" panose="02020603050405020304" pitchFamily="18" charset="0"/>
                <a:cs typeface="Times New Roman" panose="02020603050405020304" pitchFamily="18" charset="0"/>
              </a:rPr>
              <a:t>The purpose of this presentation is to critically discuss the systemic and organizational root causes that underlay the Lucy Letby case through system-based models and to assess the policy and leadership flaws that negatively affected quality and patient safety.</a:t>
            </a:r>
            <a:endParaRPr lang="en-GB" sz="1400" dirty="0">
              <a:latin typeface="Times New Roman" panose="02020603050405020304" pitchFamily="18" charset="0"/>
              <a:cs typeface="Times New Roman" panose="02020603050405020304" pitchFamily="18" charset="0"/>
            </a:endParaRPr>
          </a:p>
          <a:p>
            <a:pPr lvl="0"/>
            <a:r>
              <a:rPr lang="en-GB" sz="1400" dirty="0">
                <a:latin typeface="Times New Roman" panose="02020603050405020304" pitchFamily="18" charset="0"/>
                <a:cs typeface="Times New Roman" panose="02020603050405020304" pitchFamily="18" charset="0"/>
              </a:rPr>
              <a:t>A case of a neonatal nurse, Lucy Letby, killing seven infants, and attempting to kill six others, has been reported between 2015 and 2016 (Lawrence and Conn, 2024).</a:t>
            </a:r>
            <a:endParaRPr lang="en-IN" sz="1400" dirty="0">
              <a:latin typeface="Times New Roman" panose="02020603050405020304" pitchFamily="18" charset="0"/>
              <a:cs typeface="Times New Roman" panose="02020603050405020304" pitchFamily="18" charset="0"/>
            </a:endParaRPr>
          </a:p>
          <a:p>
            <a:pPr lvl="0"/>
            <a:r>
              <a:rPr lang="en-GB" sz="1400" dirty="0">
                <a:latin typeface="Times New Roman" panose="02020603050405020304" pitchFamily="18" charset="0"/>
                <a:cs typeface="Times New Roman" panose="02020603050405020304" pitchFamily="18" charset="0"/>
              </a:rPr>
              <a:t>Severity of failure in The Countess of Chester Hospital NHS Foundation Trust; Clinical governance and quality assurance failed badly.</a:t>
            </a:r>
            <a:endParaRPr lang="en-IN" sz="1400" dirty="0">
              <a:latin typeface="Times New Roman" panose="02020603050405020304" pitchFamily="18" charset="0"/>
              <a:cs typeface="Times New Roman" panose="02020603050405020304" pitchFamily="18" charset="0"/>
            </a:endParaRPr>
          </a:p>
          <a:p>
            <a:pPr lvl="0"/>
            <a:r>
              <a:rPr lang="en-GB" sz="1400" dirty="0">
                <a:latin typeface="Times New Roman" panose="02020603050405020304" pitchFamily="18" charset="0"/>
                <a:cs typeface="Times New Roman" panose="02020603050405020304" pitchFamily="18" charset="0"/>
              </a:rPr>
              <a:t>Recommendations made by medical consultants about ways to deal with the problem were disregarded by management</a:t>
            </a:r>
            <a:endParaRPr lang="en-IN" sz="1400" dirty="0">
              <a:latin typeface="Times New Roman" panose="02020603050405020304" pitchFamily="18" charset="0"/>
              <a:cs typeface="Times New Roman" panose="02020603050405020304" pitchFamily="18" charset="0"/>
            </a:endParaRPr>
          </a:p>
          <a:p>
            <a:r>
              <a:rPr lang="en-GB" sz="1400" dirty="0">
                <a:latin typeface="Times New Roman" panose="02020603050405020304" pitchFamily="18" charset="0"/>
                <a:cs typeface="Times New Roman" panose="02020603050405020304" pitchFamily="18" charset="0"/>
              </a:rPr>
              <a:t>One of the recommendations from the ONS is to "Ensure immediate implementation of 10 improvements to role and capability of the NHS Chief Executive Role."</a:t>
            </a:r>
          </a:p>
        </p:txBody>
      </p:sp>
      <p:pic>
        <p:nvPicPr>
          <p:cNvPr id="2050" name="Picture 2" descr="Lucy Letby trial - 'I am evil, I did this': Read the 'confession note'  written by nurse accused of murdering seven babies | UK News | Sky News">
            <a:extLst>
              <a:ext uri="{FF2B5EF4-FFF2-40B4-BE49-F238E27FC236}">
                <a16:creationId xmlns:a16="http://schemas.microsoft.com/office/drawing/2014/main" id="{97183834-81AB-4D09-892A-2175F2F0A9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7977" r="35602"/>
          <a:stretch>
            <a:fillRect/>
          </a:stretch>
        </p:blipFill>
        <p:spPr bwMode="auto">
          <a:xfrm>
            <a:off x="7183320" y="10"/>
            <a:ext cx="5007157"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6171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B05FD-B814-42FA-9F42-50018C2AFFE4}"/>
              </a:ext>
            </a:extLst>
          </p:cNvPr>
          <p:cNvSpPr>
            <a:spLocks noGrp="1"/>
          </p:cNvSpPr>
          <p:nvPr>
            <p:ph type="title"/>
          </p:nvPr>
        </p:nvSpPr>
        <p:spPr>
          <a:xfrm>
            <a:off x="589560" y="856180"/>
            <a:ext cx="4560584" cy="1128068"/>
          </a:xfrm>
        </p:spPr>
        <p:txBody>
          <a:bodyPr anchor="ctr">
            <a:normAutofit/>
          </a:bodyPr>
          <a:lstStyle/>
          <a:p>
            <a:r>
              <a:rPr lang="en-GB" sz="4000">
                <a:latin typeface="Times New Roman" panose="02020603050405020304" pitchFamily="18" charset="0"/>
                <a:cs typeface="Times New Roman" panose="02020603050405020304" pitchFamily="18" charset="0"/>
              </a:rPr>
              <a:t>Aims and Objectives</a:t>
            </a:r>
          </a:p>
        </p:txBody>
      </p:sp>
      <p:grpSp>
        <p:nvGrpSpPr>
          <p:cNvPr id="3081" name="Group 308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3082" name="Rectangle 308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3" name="Rectangle 308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085" name="Rectangle 308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99BC1C-B23B-4BD7-8EC7-8EDCABEDD99E}"/>
              </a:ext>
            </a:extLst>
          </p:cNvPr>
          <p:cNvSpPr>
            <a:spLocks noGrp="1"/>
          </p:cNvSpPr>
          <p:nvPr>
            <p:ph idx="1"/>
          </p:nvPr>
        </p:nvSpPr>
        <p:spPr>
          <a:xfrm>
            <a:off x="590719" y="2330505"/>
            <a:ext cx="4559425" cy="3979585"/>
          </a:xfrm>
        </p:spPr>
        <p:txBody>
          <a:bodyPr anchor="ctr">
            <a:normAutofit/>
          </a:bodyPr>
          <a:lstStyle/>
          <a:p>
            <a:pPr marL="0" indent="0">
              <a:buNone/>
            </a:pPr>
            <a:r>
              <a:rPr lang="en-GB" sz="1700" b="1">
                <a:latin typeface="Times New Roman" panose="02020603050405020304" pitchFamily="18" charset="0"/>
                <a:cs typeface="Times New Roman" panose="02020603050405020304" pitchFamily="18" charset="0"/>
              </a:rPr>
              <a:t>Aim: </a:t>
            </a:r>
            <a:r>
              <a:rPr lang="en-GB" sz="1700">
                <a:latin typeface="Times New Roman" panose="02020603050405020304" pitchFamily="18" charset="0"/>
                <a:cs typeface="Times New Roman" panose="02020603050405020304" pitchFamily="18" charset="0"/>
              </a:rPr>
              <a:t>To analyse the root causes of quality failures in Lucy Letby case using systems-based models.</a:t>
            </a:r>
            <a:endParaRPr lang="en-IN" sz="1700">
              <a:latin typeface="Times New Roman" panose="02020603050405020304" pitchFamily="18" charset="0"/>
              <a:cs typeface="Times New Roman" panose="02020603050405020304" pitchFamily="18" charset="0"/>
            </a:endParaRPr>
          </a:p>
          <a:p>
            <a:pPr marL="0" indent="0">
              <a:buNone/>
            </a:pPr>
            <a:r>
              <a:rPr lang="en-GB" sz="1700" b="1">
                <a:latin typeface="Times New Roman" panose="02020603050405020304" pitchFamily="18" charset="0"/>
                <a:cs typeface="Times New Roman" panose="02020603050405020304" pitchFamily="18" charset="0"/>
              </a:rPr>
              <a:t>Objectives:</a:t>
            </a:r>
            <a:endParaRPr lang="en-IN"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To identify systemic and organizational root causes.</a:t>
            </a:r>
            <a:endParaRPr lang="en-IN"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To review applicable theories and models of safety.</a:t>
            </a:r>
            <a:endParaRPr lang="en-IN"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To analyse policy weaknesses as well as leadership failures.</a:t>
            </a:r>
            <a:endParaRPr lang="en-IN"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To evaluate the effect that will have on quality, safety, and equity.</a:t>
            </a:r>
            <a:endParaRPr lang="en-IN" sz="1700">
              <a:latin typeface="Times New Roman" panose="02020603050405020304" pitchFamily="18" charset="0"/>
              <a:cs typeface="Times New Roman" panose="02020603050405020304" pitchFamily="18" charset="0"/>
            </a:endParaRPr>
          </a:p>
          <a:p>
            <a:pPr lvl="0"/>
            <a:r>
              <a:rPr lang="en-GB" sz="1700">
                <a:latin typeface="Times New Roman" panose="02020603050405020304" pitchFamily="18" charset="0"/>
                <a:cs typeface="Times New Roman" panose="02020603050405020304" pitchFamily="18" charset="0"/>
              </a:rPr>
              <a:t>To recommend on policy and quality improvement measures.</a:t>
            </a:r>
            <a:endParaRPr lang="en-IN" sz="1700">
              <a:latin typeface="Times New Roman" panose="02020603050405020304" pitchFamily="18" charset="0"/>
              <a:cs typeface="Times New Roman" panose="02020603050405020304" pitchFamily="18" charset="0"/>
            </a:endParaRPr>
          </a:p>
        </p:txBody>
      </p:sp>
      <p:sp>
        <p:nvSpPr>
          <p:cNvPr id="3087" name="Rectangle 308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9" name="Rectangle 308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Attention seeking' Lucy Letby texted 'lies' to her friends about father  collapsing when his baby died, mother of murdered boy tells inquiry | Daily  Mail Online">
            <a:extLst>
              <a:ext uri="{FF2B5EF4-FFF2-40B4-BE49-F238E27FC236}">
                <a16:creationId xmlns:a16="http://schemas.microsoft.com/office/drawing/2014/main" id="{4A95A235-2833-4D00-BB3E-8095F06FDAF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96" r="34310" b="1"/>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60594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7D463-DA4C-4F72-B8F5-496D46900510}"/>
              </a:ext>
            </a:extLst>
          </p:cNvPr>
          <p:cNvSpPr>
            <a:spLocks noGrp="1"/>
          </p:cNvSpPr>
          <p:nvPr>
            <p:ph type="title"/>
          </p:nvPr>
        </p:nvSpPr>
        <p:spPr>
          <a:xfrm>
            <a:off x="7910285" y="741391"/>
            <a:ext cx="3443514" cy="1616203"/>
          </a:xfrm>
        </p:spPr>
        <p:txBody>
          <a:bodyPr anchor="b">
            <a:normAutofit/>
          </a:bodyPr>
          <a:lstStyle/>
          <a:p>
            <a:r>
              <a:rPr lang="en-GB" sz="3200" b="1">
                <a:latin typeface="Times New Roman" panose="02020603050405020304" pitchFamily="18" charset="0"/>
                <a:cs typeface="Times New Roman" panose="02020603050405020304" pitchFamily="18" charset="0"/>
              </a:rPr>
              <a:t>Systems Based Safety Perspective</a:t>
            </a:r>
          </a:p>
        </p:txBody>
      </p:sp>
      <p:pic>
        <p:nvPicPr>
          <p:cNvPr id="4" name="Picture 3" descr="A diagram of a diagram&#10;&#10;AI-generated content may be incorrect.">
            <a:extLst>
              <a:ext uri="{FF2B5EF4-FFF2-40B4-BE49-F238E27FC236}">
                <a16:creationId xmlns:a16="http://schemas.microsoft.com/office/drawing/2014/main" id="{4FAB6F32-AB63-B6C5-76C1-992C62368DFE}"/>
              </a:ext>
            </a:extLst>
          </p:cNvPr>
          <p:cNvPicPr>
            <a:picLocks noChangeAspect="1"/>
          </p:cNvPicPr>
          <p:nvPr/>
        </p:nvPicPr>
        <p:blipFill>
          <a:blip r:embed="rId3"/>
          <a:stretch>
            <a:fillRect/>
          </a:stretch>
        </p:blipFill>
        <p:spPr>
          <a:xfrm>
            <a:off x="787114" y="1144399"/>
            <a:ext cx="6449549" cy="4498559"/>
          </a:xfrm>
          <a:prstGeom prst="rect">
            <a:avLst/>
          </a:prstGeom>
        </p:spPr>
      </p:pic>
      <p:sp>
        <p:nvSpPr>
          <p:cNvPr id="3" name="Content Placeholder 2">
            <a:extLst>
              <a:ext uri="{FF2B5EF4-FFF2-40B4-BE49-F238E27FC236}">
                <a16:creationId xmlns:a16="http://schemas.microsoft.com/office/drawing/2014/main" id="{1E33C11A-F563-4084-A406-979DA4368894}"/>
              </a:ext>
            </a:extLst>
          </p:cNvPr>
          <p:cNvSpPr>
            <a:spLocks noGrp="1"/>
          </p:cNvSpPr>
          <p:nvPr>
            <p:ph idx="1"/>
          </p:nvPr>
        </p:nvSpPr>
        <p:spPr>
          <a:xfrm>
            <a:off x="7910285" y="2533476"/>
            <a:ext cx="3443514" cy="3447832"/>
          </a:xfrm>
        </p:spPr>
        <p:txBody>
          <a:bodyPr anchor="t">
            <a:normAutofit/>
          </a:bodyPr>
          <a:lstStyle/>
          <a:p>
            <a:pPr lvl="0"/>
            <a:r>
              <a:rPr lang="en-GB" sz="1700" dirty="0">
                <a:latin typeface="Times New Roman" panose="02020603050405020304" pitchFamily="18" charset="0"/>
                <a:cs typeface="Times New Roman" panose="02020603050405020304" pitchFamily="18" charset="0"/>
              </a:rPr>
              <a:t>The systems-based models treat adverse incidents as the result of more than one interacting failure (Lawrence and Conn, 2024).</a:t>
            </a:r>
            <a:endParaRPr lang="en-IN" sz="1700" dirty="0">
              <a:latin typeface="Times New Roman" panose="02020603050405020304" pitchFamily="18" charset="0"/>
              <a:cs typeface="Times New Roman" panose="02020603050405020304" pitchFamily="18" charset="0"/>
            </a:endParaRPr>
          </a:p>
          <a:p>
            <a:pPr lvl="0"/>
            <a:r>
              <a:rPr lang="en-GB" sz="1700" dirty="0">
                <a:latin typeface="Times New Roman" panose="02020603050405020304" pitchFamily="18" charset="0"/>
                <a:cs typeface="Times New Roman" panose="02020603050405020304" pitchFamily="18" charset="0"/>
              </a:rPr>
              <a:t>Emphasises the interdependence of people, processes and policies.</a:t>
            </a:r>
            <a:endParaRPr lang="en-IN"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Considers active and latent failures of healthcare systems.</a:t>
            </a:r>
          </a:p>
          <a:p>
            <a:r>
              <a:rPr lang="en-US" sz="1700" dirty="0">
                <a:latin typeface="Times New Roman" panose="02020603050405020304" pitchFamily="18" charset="0"/>
                <a:cs typeface="Times New Roman" panose="02020603050405020304" pitchFamily="18" charset="0"/>
              </a:rPr>
              <a:t>The Swiss Cheese Model is a visual representation of such layered vulnerabilities.</a:t>
            </a:r>
            <a:endParaRPr lang="en-GB" sz="1700" dirty="0">
              <a:latin typeface="Times New Roman" panose="02020603050405020304" pitchFamily="18" charset="0"/>
              <a:cs typeface="Times New Roman" panose="02020603050405020304" pitchFamily="18" charset="0"/>
            </a:endParaRPr>
          </a:p>
        </p:txBody>
      </p:sp>
      <p:grpSp>
        <p:nvGrpSpPr>
          <p:cNvPr id="4110" name="Group 4109">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111" name="Rectangle 4110">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2" name="Rectangle 4111">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317F449A-6464-2FB7-703B-35770D785680}"/>
              </a:ext>
            </a:extLst>
          </p:cNvPr>
          <p:cNvSpPr txBox="1"/>
          <p:nvPr/>
        </p:nvSpPr>
        <p:spPr>
          <a:xfrm>
            <a:off x="1365663" y="4838596"/>
            <a:ext cx="6103916" cy="369332"/>
          </a:xfrm>
          <a:prstGeom prst="rect">
            <a:avLst/>
          </a:prstGeom>
          <a:noFill/>
        </p:spPr>
        <p:txBody>
          <a:bodyPr wrap="square">
            <a:spAutoFit/>
          </a:bodyPr>
          <a:lstStyle/>
          <a:p>
            <a:r>
              <a:rPr lang="en-GB" sz="1800" dirty="0">
                <a:latin typeface="Times New Roman" panose="02020603050405020304" pitchFamily="18" charset="0"/>
                <a:cs typeface="Times New Roman" panose="02020603050405020304" pitchFamily="18" charset="0"/>
              </a:rPr>
              <a:t>Sources: (Lawrence and Conn, 2024)</a:t>
            </a:r>
            <a:endParaRPr lang="en-IN" dirty="0"/>
          </a:p>
        </p:txBody>
      </p:sp>
    </p:spTree>
    <p:extLst>
      <p:ext uri="{BB962C8B-B14F-4D97-AF65-F5344CB8AC3E}">
        <p14:creationId xmlns:p14="http://schemas.microsoft.com/office/powerpoint/2010/main" val="828370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5E362-5D67-4780-A2A4-36B2A1B76C27}"/>
              </a:ext>
            </a:extLst>
          </p:cNvPr>
          <p:cNvSpPr>
            <a:spLocks noGrp="1"/>
          </p:cNvSpPr>
          <p:nvPr>
            <p:ph type="title"/>
          </p:nvPr>
        </p:nvSpPr>
        <p:spPr>
          <a:xfrm>
            <a:off x="481013" y="3752849"/>
            <a:ext cx="3290887" cy="2452687"/>
          </a:xfrm>
        </p:spPr>
        <p:txBody>
          <a:bodyPr anchor="ctr">
            <a:normAutofit/>
          </a:bodyPr>
          <a:lstStyle/>
          <a:p>
            <a:r>
              <a:rPr lang="en-US" sz="3600" b="1">
                <a:latin typeface="Times New Roman" panose="02020603050405020304" pitchFamily="18" charset="0"/>
                <a:cs typeface="Times New Roman" panose="02020603050405020304" pitchFamily="18" charset="0"/>
              </a:rPr>
              <a:t>The use of Swiss Cheese Model</a:t>
            </a:r>
            <a:endParaRPr lang="en-GB" sz="3600" b="1">
              <a:latin typeface="Times New Roman" panose="02020603050405020304" pitchFamily="18" charset="0"/>
              <a:cs typeface="Times New Roman" panose="02020603050405020304" pitchFamily="18" charset="0"/>
            </a:endParaRPr>
          </a:p>
        </p:txBody>
      </p:sp>
      <p:pic>
        <p:nvPicPr>
          <p:cNvPr id="5122" name="Picture 2" descr="Swiss cheese model - Wikipedia">
            <a:extLst>
              <a:ext uri="{FF2B5EF4-FFF2-40B4-BE49-F238E27FC236}">
                <a16:creationId xmlns:a16="http://schemas.microsoft.com/office/drawing/2014/main" id="{C7FE37B2-38D2-4D83-A206-14F8AA4A4B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056" b="13128"/>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74B9944-41D9-4B9C-A251-B885CBA38E33}"/>
              </a:ext>
            </a:extLst>
          </p:cNvPr>
          <p:cNvSpPr>
            <a:spLocks noGrp="1"/>
          </p:cNvSpPr>
          <p:nvPr>
            <p:ph idx="1"/>
          </p:nvPr>
        </p:nvSpPr>
        <p:spPr>
          <a:xfrm>
            <a:off x="4223982" y="3752850"/>
            <a:ext cx="7485413" cy="2452687"/>
          </a:xfrm>
        </p:spPr>
        <p:txBody>
          <a:bodyPr anchor="ctr">
            <a:normAutofit/>
          </a:bodyPr>
          <a:lstStyle/>
          <a:p>
            <a:pPr lvl="0"/>
            <a:r>
              <a:rPr lang="en-GB" sz="1800" b="1" dirty="0">
                <a:latin typeface="Times New Roman" panose="02020603050405020304" pitchFamily="18" charset="0"/>
                <a:cs typeface="Times New Roman" panose="02020603050405020304" pitchFamily="18" charset="0"/>
              </a:rPr>
              <a:t>Defence Layers</a:t>
            </a:r>
            <a:r>
              <a:rPr lang="en-GB" sz="1800" dirty="0">
                <a:latin typeface="Times New Roman" panose="02020603050405020304" pitchFamily="18" charset="0"/>
                <a:cs typeface="Times New Roman" panose="02020603050405020304" pitchFamily="18" charset="0"/>
              </a:rPr>
              <a:t>: Leadership, clinical governance, reporting mechanisms and regulatory oversight (Kelly et al., 2023).</a:t>
            </a:r>
            <a:endParaRPr lang="en-IN" sz="1800" dirty="0">
              <a:latin typeface="Times New Roman" panose="02020603050405020304" pitchFamily="18" charset="0"/>
              <a:cs typeface="Times New Roman" panose="02020603050405020304" pitchFamily="18" charset="0"/>
            </a:endParaRPr>
          </a:p>
          <a:p>
            <a:pPr lvl="0"/>
            <a:r>
              <a:rPr lang="en-GB" sz="1800" b="1" dirty="0">
                <a:latin typeface="Times New Roman" panose="02020603050405020304" pitchFamily="18" charset="0"/>
                <a:cs typeface="Times New Roman" panose="02020603050405020304" pitchFamily="18" charset="0"/>
              </a:rPr>
              <a:t>Latent Failures</a:t>
            </a:r>
            <a:r>
              <a:rPr lang="en-GB" sz="1800" dirty="0">
                <a:latin typeface="Times New Roman" panose="02020603050405020304" pitchFamily="18" charset="0"/>
                <a:cs typeface="Times New Roman" panose="02020603050405020304" pitchFamily="18" charset="0"/>
              </a:rPr>
              <a:t>: Leadership inertia, poor escalation processes and poor audits.</a:t>
            </a:r>
            <a:endParaRPr lang="en-IN" sz="1800" dirty="0">
              <a:latin typeface="Times New Roman" panose="02020603050405020304" pitchFamily="18" charset="0"/>
              <a:cs typeface="Times New Roman" panose="02020603050405020304" pitchFamily="18" charset="0"/>
            </a:endParaRPr>
          </a:p>
          <a:p>
            <a:pPr lvl="0"/>
            <a:r>
              <a:rPr lang="en-GB" sz="1800" b="1" dirty="0">
                <a:latin typeface="Times New Roman" panose="02020603050405020304" pitchFamily="18" charset="0"/>
                <a:cs typeface="Times New Roman" panose="02020603050405020304" pitchFamily="18" charset="0"/>
              </a:rPr>
              <a:t>Active Failures</a:t>
            </a:r>
            <a:r>
              <a:rPr lang="en-GB" sz="1800" dirty="0">
                <a:latin typeface="Times New Roman" panose="02020603050405020304" pitchFamily="18" charset="0"/>
                <a:cs typeface="Times New Roman" panose="02020603050405020304" pitchFamily="18" charset="0"/>
              </a:rPr>
              <a:t>: Ignored warnings of consultants and incomplete incident documentation.</a:t>
            </a:r>
            <a:endParaRPr lang="en-IN" sz="1800" dirty="0">
              <a:latin typeface="Times New Roman" panose="02020603050405020304" pitchFamily="18" charset="0"/>
              <a:cs typeface="Times New Roman" panose="02020603050405020304" pitchFamily="18" charset="0"/>
            </a:endParaRPr>
          </a:p>
          <a:p>
            <a:r>
              <a:rPr lang="en-GB" sz="1800" b="1" dirty="0">
                <a:latin typeface="Times New Roman" panose="02020603050405020304" pitchFamily="18" charset="0"/>
                <a:cs typeface="Times New Roman" panose="02020603050405020304" pitchFamily="18" charset="0"/>
              </a:rPr>
              <a:t>Outcome</a:t>
            </a:r>
            <a:r>
              <a:rPr lang="en-GB" sz="1800" dirty="0">
                <a:latin typeface="Times New Roman" panose="02020603050405020304" pitchFamily="18" charset="0"/>
                <a:cs typeface="Times New Roman" panose="02020603050405020304" pitchFamily="18" charset="0"/>
              </a:rPr>
              <a:t>: Having these deficiencies align resulted in Letby's actions going un-noticed.</a:t>
            </a:r>
          </a:p>
        </p:txBody>
      </p:sp>
    </p:spTree>
    <p:extLst>
      <p:ext uri="{BB962C8B-B14F-4D97-AF65-F5344CB8AC3E}">
        <p14:creationId xmlns:p14="http://schemas.microsoft.com/office/powerpoint/2010/main" val="6014673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5C391-EDD5-4EFC-9913-0F738DFCAD63}"/>
              </a:ext>
            </a:extLst>
          </p:cNvPr>
          <p:cNvSpPr>
            <a:spLocks noGrp="1"/>
          </p:cNvSpPr>
          <p:nvPr>
            <p:ph type="title"/>
          </p:nvPr>
        </p:nvSpPr>
        <p:spPr>
          <a:xfrm>
            <a:off x="5295373" y="741391"/>
            <a:ext cx="5877050" cy="1616203"/>
          </a:xfrm>
        </p:spPr>
        <p:txBody>
          <a:bodyPr anchor="b">
            <a:normAutofit/>
          </a:bodyPr>
          <a:lstStyle/>
          <a:p>
            <a:r>
              <a:rPr lang="en-GB" sz="3200" b="1">
                <a:latin typeface="Times New Roman" panose="02020603050405020304" pitchFamily="18" charset="0"/>
                <a:cs typeface="Times New Roman" panose="02020603050405020304" pitchFamily="18" charset="0"/>
              </a:rPr>
              <a:t>Theoretical Frameworks Used</a:t>
            </a:r>
          </a:p>
        </p:txBody>
      </p:sp>
      <p:pic>
        <p:nvPicPr>
          <p:cNvPr id="5" name="Picture 4" descr="A diagram of a problem&#10;&#10;AI-generated content may be incorrect.">
            <a:extLst>
              <a:ext uri="{FF2B5EF4-FFF2-40B4-BE49-F238E27FC236}">
                <a16:creationId xmlns:a16="http://schemas.microsoft.com/office/drawing/2014/main" id="{9F23CE06-F76D-43B5-959F-D62B1B6E9BCE}"/>
              </a:ext>
            </a:extLst>
          </p:cNvPr>
          <p:cNvPicPr>
            <a:picLocks noChangeAspect="1"/>
          </p:cNvPicPr>
          <p:nvPr/>
        </p:nvPicPr>
        <p:blipFill rotWithShape="1">
          <a:blip r:embed="rId3">
            <a:extLst>
              <a:ext uri="{28A0092B-C50C-407E-A947-70E740481C1C}">
                <a14:useLocalDpi xmlns:a14="http://schemas.microsoft.com/office/drawing/2010/main" val="0"/>
              </a:ext>
            </a:extLst>
          </a:blip>
          <a:srcRect t="4566" b="5932"/>
          <a:stretch/>
        </p:blipFill>
        <p:spPr>
          <a:xfrm>
            <a:off x="633846" y="1807904"/>
            <a:ext cx="4183103" cy="3447832"/>
          </a:xfrm>
          <a:prstGeom prst="rect">
            <a:avLst/>
          </a:prstGeom>
        </p:spPr>
      </p:pic>
      <p:sp>
        <p:nvSpPr>
          <p:cNvPr id="3" name="Content Placeholder 2">
            <a:extLst>
              <a:ext uri="{FF2B5EF4-FFF2-40B4-BE49-F238E27FC236}">
                <a16:creationId xmlns:a16="http://schemas.microsoft.com/office/drawing/2014/main" id="{0517336F-5229-4B04-B9B0-E935E954B441}"/>
              </a:ext>
            </a:extLst>
          </p:cNvPr>
          <p:cNvSpPr>
            <a:spLocks noGrp="1"/>
          </p:cNvSpPr>
          <p:nvPr>
            <p:ph idx="1"/>
          </p:nvPr>
        </p:nvSpPr>
        <p:spPr>
          <a:xfrm>
            <a:off x="5295373" y="2533476"/>
            <a:ext cx="5877050" cy="3447832"/>
          </a:xfrm>
        </p:spPr>
        <p:txBody>
          <a:bodyPr anchor="t">
            <a:normAutofit/>
          </a:bodyPr>
          <a:lstStyle/>
          <a:p>
            <a:pPr lvl="0"/>
            <a:r>
              <a:rPr lang="en-GB" sz="2000" b="1" dirty="0">
                <a:latin typeface="Times New Roman" panose="02020603050405020304" pitchFamily="18" charset="0"/>
                <a:cs typeface="Times New Roman" panose="02020603050405020304" pitchFamily="18" charset="0"/>
              </a:rPr>
              <a:t>Root Cause Analysis (RCA):</a:t>
            </a:r>
            <a:r>
              <a:rPr lang="en-GB" sz="2000" dirty="0">
                <a:latin typeface="Times New Roman" panose="02020603050405020304" pitchFamily="18" charset="0"/>
                <a:cs typeface="Times New Roman" panose="02020603050405020304" pitchFamily="18" charset="0"/>
              </a:rPr>
              <a:t> Finds systemic causes of incidents.</a:t>
            </a:r>
            <a:endParaRPr lang="en-IN" sz="2000" dirty="0">
              <a:latin typeface="Times New Roman" panose="02020603050405020304" pitchFamily="18" charset="0"/>
              <a:cs typeface="Times New Roman" panose="02020603050405020304" pitchFamily="18" charset="0"/>
            </a:endParaRPr>
          </a:p>
          <a:p>
            <a:pPr lvl="0"/>
            <a:r>
              <a:rPr lang="en-GB" sz="2000" b="1" dirty="0">
                <a:latin typeface="Times New Roman" panose="02020603050405020304" pitchFamily="18" charset="0"/>
                <a:cs typeface="Times New Roman" panose="02020603050405020304" pitchFamily="18" charset="0"/>
              </a:rPr>
              <a:t>Fishbone (Ishikawa) Diagram</a:t>
            </a:r>
            <a:r>
              <a:rPr lang="en-GB" sz="2000" dirty="0">
                <a:latin typeface="Times New Roman" panose="02020603050405020304" pitchFamily="18" charset="0"/>
                <a:cs typeface="Times New Roman" panose="02020603050405020304" pitchFamily="18" charset="0"/>
              </a:rPr>
              <a:t>: Categorises Contributing Factors (People, Process, Policy &amp; Environment) (Hughes et al., 2021).</a:t>
            </a:r>
            <a:endParaRPr lang="en-IN" sz="2000" dirty="0">
              <a:latin typeface="Times New Roman" panose="02020603050405020304" pitchFamily="18" charset="0"/>
              <a:cs typeface="Times New Roman" panose="02020603050405020304" pitchFamily="18" charset="0"/>
            </a:endParaRPr>
          </a:p>
          <a:p>
            <a:pPr lvl="0"/>
            <a:r>
              <a:rPr lang="en-GB" sz="2000" b="1" dirty="0">
                <a:latin typeface="Times New Roman" panose="02020603050405020304" pitchFamily="18" charset="0"/>
                <a:cs typeface="Times New Roman" panose="02020603050405020304" pitchFamily="18" charset="0"/>
              </a:rPr>
              <a:t>Donabedian Model</a:t>
            </a:r>
            <a:r>
              <a:rPr lang="en-GB" sz="2000" dirty="0">
                <a:latin typeface="Times New Roman" panose="02020603050405020304" pitchFamily="18" charset="0"/>
                <a:cs typeface="Times New Roman" panose="02020603050405020304" pitchFamily="18" charset="0"/>
              </a:rPr>
              <a:t>: Evaluates healthcare using Structure, Process and Outcome.</a:t>
            </a:r>
            <a:endParaRPr lang="en-IN" sz="2000" dirty="0">
              <a:latin typeface="Times New Roman" panose="02020603050405020304" pitchFamily="18" charset="0"/>
              <a:cs typeface="Times New Roman" panose="02020603050405020304" pitchFamily="18" charset="0"/>
            </a:endParaRPr>
          </a:p>
          <a:p>
            <a:r>
              <a:rPr lang="en-GB" sz="2000" dirty="0">
                <a:latin typeface="Times New Roman" panose="02020603050405020304" pitchFamily="18" charset="0"/>
                <a:cs typeface="Times New Roman" panose="02020603050405020304" pitchFamily="18" charset="0"/>
              </a:rPr>
              <a:t>These models are taken collectively to inform an analysis of the case of the Countess of Chester.</a:t>
            </a:r>
          </a:p>
        </p:txBody>
      </p:sp>
      <p:grpSp>
        <p:nvGrpSpPr>
          <p:cNvPr id="17" name="Group 16">
            <a:extLst>
              <a:ext uri="{FF2B5EF4-FFF2-40B4-BE49-F238E27FC236}">
                <a16:creationId xmlns:a16="http://schemas.microsoft.com/office/drawing/2014/main" id="{5AE92083-24AA-7071-CFD2-79FF2AE8CF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6737460"/>
            <a:ext cx="12192000" cy="123364"/>
            <a:chOff x="1" y="6737460"/>
            <a:chExt cx="12192000" cy="123364"/>
          </a:xfrm>
        </p:grpSpPr>
        <p:sp>
          <p:nvSpPr>
            <p:cNvPr id="18" name="Rectangle 17">
              <a:extLst>
                <a:ext uri="{FF2B5EF4-FFF2-40B4-BE49-F238E27FC236}">
                  <a16:creationId xmlns:a16="http://schemas.microsoft.com/office/drawing/2014/main" id="{A3E03B72-6836-7B65-EFDC-65E86B74F7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6034320" y="703141"/>
              <a:ext cx="123362" cy="12192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09BF0CE-18F8-59B7-0DF5-68B6A4F3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40559" y="4909383"/>
              <a:ext cx="123362" cy="3779520"/>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 name="TextBox 7">
            <a:extLst>
              <a:ext uri="{FF2B5EF4-FFF2-40B4-BE49-F238E27FC236}">
                <a16:creationId xmlns:a16="http://schemas.microsoft.com/office/drawing/2014/main" id="{C2DA8B65-9755-1CD1-A537-501E6EA53CF3}"/>
              </a:ext>
            </a:extLst>
          </p:cNvPr>
          <p:cNvSpPr txBox="1"/>
          <p:nvPr/>
        </p:nvSpPr>
        <p:spPr>
          <a:xfrm>
            <a:off x="308758" y="6017944"/>
            <a:ext cx="6718946" cy="369332"/>
          </a:xfrm>
          <a:prstGeom prst="rect">
            <a:avLst/>
          </a:prstGeom>
          <a:noFill/>
        </p:spPr>
        <p:txBody>
          <a:bodyPr wrap="square">
            <a:spAutoFit/>
          </a:bodyPr>
          <a:lstStyle/>
          <a:p>
            <a:r>
              <a:rPr lang="en-GB" sz="1800" dirty="0">
                <a:latin typeface="Times New Roman" panose="02020603050405020304" pitchFamily="18" charset="0"/>
                <a:cs typeface="Times New Roman" panose="02020603050405020304" pitchFamily="18" charset="0"/>
              </a:rPr>
              <a:t>Sources: (Hughes et al., 2021)</a:t>
            </a:r>
            <a:endParaRPr lang="en-IN" dirty="0"/>
          </a:p>
        </p:txBody>
      </p:sp>
    </p:spTree>
    <p:extLst>
      <p:ext uri="{BB962C8B-B14F-4D97-AF65-F5344CB8AC3E}">
        <p14:creationId xmlns:p14="http://schemas.microsoft.com/office/powerpoint/2010/main" val="51136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D99F2-582D-464C-AE11-9CB59674B034}"/>
              </a:ext>
            </a:extLst>
          </p:cNvPr>
          <p:cNvSpPr>
            <a:spLocks noGrp="1"/>
          </p:cNvSpPr>
          <p:nvPr>
            <p:ph type="title"/>
          </p:nvPr>
        </p:nvSpPr>
        <p:spPr>
          <a:xfrm>
            <a:off x="6823878" y="741391"/>
            <a:ext cx="4491821" cy="1616203"/>
          </a:xfrm>
        </p:spPr>
        <p:txBody>
          <a:bodyPr anchor="b">
            <a:normAutofit/>
          </a:bodyPr>
          <a:lstStyle/>
          <a:p>
            <a:r>
              <a:rPr lang="en-GB" sz="3200" b="1">
                <a:latin typeface="Times New Roman" panose="02020603050405020304" pitchFamily="18" charset="0"/>
                <a:cs typeface="Times New Roman" panose="02020603050405020304" pitchFamily="18" charset="0"/>
              </a:rPr>
              <a:t>Root Cause Analysis – Findings</a:t>
            </a:r>
          </a:p>
        </p:txBody>
      </p:sp>
      <p:pic>
        <p:nvPicPr>
          <p:cNvPr id="6164" name="Picture 6163" descr="Chemical formulas are written on paper">
            <a:extLst>
              <a:ext uri="{FF2B5EF4-FFF2-40B4-BE49-F238E27FC236}">
                <a16:creationId xmlns:a16="http://schemas.microsoft.com/office/drawing/2014/main" id="{719C88A2-EE94-F9F3-631D-5A923FFBA930}"/>
              </a:ext>
            </a:extLst>
          </p:cNvPr>
          <p:cNvPicPr>
            <a:picLocks noChangeAspect="1"/>
          </p:cNvPicPr>
          <p:nvPr/>
        </p:nvPicPr>
        <p:blipFill>
          <a:blip r:embed="rId3"/>
          <a:srcRect l="24772" r="25228"/>
          <a:stretch>
            <a:fillRect/>
          </a:stretch>
        </p:blipFill>
        <p:spPr>
          <a:xfrm>
            <a:off x="20" y="10"/>
            <a:ext cx="6095980" cy="6857990"/>
          </a:xfrm>
          <a:prstGeom prst="rect">
            <a:avLst/>
          </a:prstGeom>
        </p:spPr>
      </p:pic>
      <p:grpSp>
        <p:nvGrpSpPr>
          <p:cNvPr id="6161" name="Group 6160">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6165" name="Rectangle 6164">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63" name="Rectangle 6162">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66" name="Content Placeholder 2">
            <a:extLst>
              <a:ext uri="{FF2B5EF4-FFF2-40B4-BE49-F238E27FC236}">
                <a16:creationId xmlns:a16="http://schemas.microsoft.com/office/drawing/2014/main" id="{E86C761D-D943-44EE-B44D-48494D4978F4}"/>
              </a:ext>
            </a:extLst>
          </p:cNvPr>
          <p:cNvSpPr>
            <a:spLocks noGrp="1"/>
          </p:cNvSpPr>
          <p:nvPr>
            <p:ph idx="1"/>
          </p:nvPr>
        </p:nvSpPr>
        <p:spPr>
          <a:xfrm>
            <a:off x="6823878" y="2533476"/>
            <a:ext cx="4491820" cy="3447832"/>
          </a:xfrm>
        </p:spPr>
        <p:txBody>
          <a:bodyPr anchor="t">
            <a:normAutofit/>
          </a:bodyPr>
          <a:lstStyle/>
          <a:p>
            <a:pPr lvl="0"/>
            <a:r>
              <a:rPr lang="en-GB" sz="1400">
                <a:latin typeface="Times New Roman" panose="02020603050405020304" pitchFamily="18" charset="0"/>
                <a:cs typeface="Times New Roman" panose="02020603050405020304" pitchFamily="18" charset="0"/>
              </a:rPr>
              <a:t>Lack of structured Root Cause Analysis after critical incidents; lack of proper utilisation of data and incident logs (Kelly et al., 2023).</a:t>
            </a:r>
            <a:endParaRPr lang="en-IN" sz="1400">
              <a:latin typeface="Times New Roman" panose="02020603050405020304" pitchFamily="18" charset="0"/>
              <a:cs typeface="Times New Roman" panose="02020603050405020304" pitchFamily="18" charset="0"/>
            </a:endParaRPr>
          </a:p>
          <a:p>
            <a:pPr lvl="0"/>
            <a:r>
              <a:rPr lang="en-GB" sz="1400">
                <a:latin typeface="Times New Roman" panose="02020603050405020304" pitchFamily="18" charset="0"/>
                <a:cs typeface="Times New Roman" panose="02020603050405020304" pitchFamily="18" charset="0"/>
              </a:rPr>
              <a:t>The researchers stated this lack of understanding of developmental issues as the following factors: "High workload, resource and lack of specialist neonatal training."</a:t>
            </a:r>
            <a:endParaRPr lang="en-IN" sz="1400">
              <a:latin typeface="Times New Roman" panose="02020603050405020304" pitchFamily="18" charset="0"/>
              <a:cs typeface="Times New Roman" panose="02020603050405020304" pitchFamily="18" charset="0"/>
            </a:endParaRPr>
          </a:p>
          <a:p>
            <a:pPr lvl="0"/>
            <a:r>
              <a:rPr lang="en-GB" sz="1400">
                <a:latin typeface="Times New Roman" panose="02020603050405020304" pitchFamily="18" charset="0"/>
                <a:cs typeface="Times New Roman" panose="02020603050405020304" pitchFamily="18" charset="0"/>
              </a:rPr>
              <a:t>Weak whistleblowing framework and poor compliance to NHS Patient Safety Alert protocols.</a:t>
            </a:r>
            <a:endParaRPr lang="en-IN" sz="1400">
              <a:latin typeface="Times New Roman" panose="02020603050405020304" pitchFamily="18" charset="0"/>
              <a:cs typeface="Times New Roman" panose="02020603050405020304" pitchFamily="18" charset="0"/>
            </a:endParaRPr>
          </a:p>
          <a:p>
            <a:r>
              <a:rPr lang="en-GB" sz="1400">
                <a:latin typeface="Times New Roman" panose="02020603050405020304" pitchFamily="18" charset="0"/>
                <a:cs typeface="Times New Roman" panose="02020603050405020304" pitchFamily="18" charset="0"/>
              </a:rPr>
              <a:t>Piecemeal interdepartmental co-ordination (causing delayed risk escalation).</a:t>
            </a:r>
          </a:p>
          <a:p>
            <a:r>
              <a:rPr lang="en-US" sz="1400">
                <a:latin typeface="Times New Roman" panose="02020603050405020304" pitchFamily="18" charset="0"/>
                <a:cs typeface="Times New Roman" panose="02020603050405020304" pitchFamily="18" charset="0"/>
              </a:rPr>
              <a:t>The NHS Patient Safety Alerts were not followed or applied uniformly.</a:t>
            </a:r>
            <a:endParaRPr lang="en-GB" sz="14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72983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50C231-E6D5-440C-A598-1D74A86D31D7}"/>
              </a:ext>
            </a:extLst>
          </p:cNvPr>
          <p:cNvSpPr>
            <a:spLocks noGrp="1"/>
          </p:cNvSpPr>
          <p:nvPr>
            <p:ph type="title"/>
          </p:nvPr>
        </p:nvSpPr>
        <p:spPr>
          <a:xfrm>
            <a:off x="838201" y="365125"/>
            <a:ext cx="5251316" cy="1807305"/>
          </a:xfrm>
        </p:spPr>
        <p:txBody>
          <a:bodyPr>
            <a:normAutofit/>
          </a:bodyPr>
          <a:lstStyle/>
          <a:p>
            <a:r>
              <a:rPr lang="en-GB" b="1" dirty="0">
                <a:latin typeface="Times New Roman" panose="02020603050405020304" pitchFamily="18" charset="0"/>
                <a:cs typeface="Times New Roman" panose="02020603050405020304" pitchFamily="18" charset="0"/>
              </a:rPr>
              <a:t>Policy Issues Involved in Failures</a:t>
            </a:r>
          </a:p>
        </p:txBody>
      </p:sp>
      <p:sp>
        <p:nvSpPr>
          <p:cNvPr id="3" name="Content Placeholder 2">
            <a:extLst>
              <a:ext uri="{FF2B5EF4-FFF2-40B4-BE49-F238E27FC236}">
                <a16:creationId xmlns:a16="http://schemas.microsoft.com/office/drawing/2014/main" id="{6EAEB113-430F-433C-8115-0E1BF69AA760}"/>
              </a:ext>
            </a:extLst>
          </p:cNvPr>
          <p:cNvSpPr>
            <a:spLocks noGrp="1"/>
          </p:cNvSpPr>
          <p:nvPr>
            <p:ph idx="1"/>
          </p:nvPr>
        </p:nvSpPr>
        <p:spPr>
          <a:xfrm>
            <a:off x="838200" y="2333297"/>
            <a:ext cx="4619621" cy="3843666"/>
          </a:xfrm>
        </p:spPr>
        <p:txBody>
          <a:bodyPr>
            <a:normAutofit/>
          </a:bodyPr>
          <a:lstStyle/>
          <a:p>
            <a:pPr lvl="0"/>
            <a:r>
              <a:rPr lang="en-GB" sz="1400" b="1" dirty="0">
                <a:latin typeface="Times New Roman" panose="02020603050405020304" pitchFamily="18" charset="0"/>
                <a:cs typeface="Times New Roman" panose="02020603050405020304" pitchFamily="18" charset="0"/>
              </a:rPr>
              <a:t>Whistleblowing Framework</a:t>
            </a:r>
            <a:r>
              <a:rPr lang="en-GB" sz="1400" dirty="0">
                <a:latin typeface="Times New Roman" panose="02020603050405020304" pitchFamily="18" charset="0"/>
                <a:cs typeface="Times New Roman" panose="02020603050405020304" pitchFamily="18" charset="0"/>
              </a:rPr>
              <a:t>: The Freedom to Speak Up (FTSU) policy existed but was poorly implemented and this deterred staff from voicing concerns.</a:t>
            </a:r>
            <a:endParaRPr lang="en-IN" sz="1400" dirty="0">
              <a:latin typeface="Times New Roman" panose="02020603050405020304" pitchFamily="18" charset="0"/>
              <a:cs typeface="Times New Roman" panose="02020603050405020304" pitchFamily="18" charset="0"/>
            </a:endParaRPr>
          </a:p>
          <a:p>
            <a:pPr lvl="0"/>
            <a:r>
              <a:rPr lang="en-GB" sz="1400" b="1" dirty="0">
                <a:latin typeface="Times New Roman" panose="02020603050405020304" pitchFamily="18" charset="0"/>
                <a:cs typeface="Times New Roman" panose="02020603050405020304" pitchFamily="18" charset="0"/>
              </a:rPr>
              <a:t>Clinical Governance</a:t>
            </a:r>
            <a:r>
              <a:rPr lang="en-GB" sz="1400" dirty="0">
                <a:latin typeface="Times New Roman" panose="02020603050405020304" pitchFamily="18" charset="0"/>
                <a:cs typeface="Times New Roman" panose="02020603050405020304" pitchFamily="18" charset="0"/>
              </a:rPr>
              <a:t>: Failure to meet NHS Improvement and Care Quality Commission (CQC) standards on management of incidents.</a:t>
            </a:r>
            <a:endParaRPr lang="en-IN" sz="1400" dirty="0">
              <a:latin typeface="Times New Roman" panose="02020603050405020304" pitchFamily="18" charset="0"/>
              <a:cs typeface="Times New Roman" panose="02020603050405020304" pitchFamily="18" charset="0"/>
            </a:endParaRPr>
          </a:p>
          <a:p>
            <a:pPr lvl="0"/>
            <a:r>
              <a:rPr lang="en-GB" sz="1400" b="1" dirty="0">
                <a:latin typeface="Times New Roman" panose="02020603050405020304" pitchFamily="18" charset="0"/>
                <a:cs typeface="Times New Roman" panose="02020603050405020304" pitchFamily="18" charset="0"/>
              </a:rPr>
              <a:t>Leadership and Accountability</a:t>
            </a:r>
            <a:r>
              <a:rPr lang="en-GB" sz="1400" dirty="0">
                <a:latin typeface="Times New Roman" panose="02020603050405020304" pitchFamily="18" charset="0"/>
                <a:cs typeface="Times New Roman" panose="02020603050405020304" pitchFamily="18" charset="0"/>
              </a:rPr>
              <a:t>: Senior managers did not value transparency or patient safety but instead focused on institutional reputation (Wang et al., 2023).</a:t>
            </a:r>
            <a:endParaRPr lang="en-IN" sz="1400" dirty="0">
              <a:latin typeface="Times New Roman" panose="02020603050405020304" pitchFamily="18" charset="0"/>
              <a:cs typeface="Times New Roman" panose="02020603050405020304" pitchFamily="18" charset="0"/>
            </a:endParaRPr>
          </a:p>
          <a:p>
            <a:pPr lvl="0"/>
            <a:r>
              <a:rPr lang="en-GB" sz="1400" b="1" dirty="0">
                <a:latin typeface="Times New Roman" panose="02020603050405020304" pitchFamily="18" charset="0"/>
                <a:cs typeface="Times New Roman" panose="02020603050405020304" pitchFamily="18" charset="0"/>
              </a:rPr>
              <a:t>Regulatory Oversight</a:t>
            </a:r>
            <a:r>
              <a:rPr lang="en-GB" sz="1400" dirty="0">
                <a:latin typeface="Times New Roman" panose="02020603050405020304" pitchFamily="18" charset="0"/>
                <a:cs typeface="Times New Roman" panose="02020603050405020304" pitchFamily="18" charset="0"/>
              </a:rPr>
              <a:t>: Limited CQC intervention despite initial signs of an increasing neonatal mortality rates</a:t>
            </a:r>
            <a:endParaRPr lang="en-IN" sz="1400" dirty="0">
              <a:latin typeface="Times New Roman" panose="02020603050405020304" pitchFamily="18" charset="0"/>
              <a:cs typeface="Times New Roman" panose="02020603050405020304" pitchFamily="18" charset="0"/>
            </a:endParaRPr>
          </a:p>
          <a:p>
            <a:pPr lvl="0"/>
            <a:r>
              <a:rPr lang="en-GB" sz="1400" b="1" dirty="0">
                <a:latin typeface="Times New Roman" panose="02020603050405020304" pitchFamily="18" charset="0"/>
                <a:cs typeface="Times New Roman" panose="02020603050405020304" pitchFamily="18" charset="0"/>
              </a:rPr>
              <a:t>Workforce Policy</a:t>
            </a:r>
            <a:r>
              <a:rPr lang="en-GB" sz="1400" dirty="0">
                <a:latin typeface="Times New Roman" panose="02020603050405020304" pitchFamily="18" charset="0"/>
                <a:cs typeface="Times New Roman" panose="02020603050405020304" pitchFamily="18" charset="0"/>
              </a:rPr>
              <a:t>: Constant understaffing and lack of mandatory neonatal safety learning (</a:t>
            </a:r>
            <a:r>
              <a:rPr lang="en-GB" sz="1400" dirty="0" err="1">
                <a:latin typeface="Times New Roman" panose="02020603050405020304" pitchFamily="18" charset="0"/>
                <a:cs typeface="Times New Roman" panose="02020603050405020304" pitchFamily="18" charset="0"/>
              </a:rPr>
              <a:t>Ocloo</a:t>
            </a:r>
            <a:r>
              <a:rPr lang="en-GB" sz="1400" dirty="0">
                <a:latin typeface="Times New Roman" panose="02020603050405020304" pitchFamily="18" charset="0"/>
                <a:cs typeface="Times New Roman" panose="02020603050405020304" pitchFamily="18" charset="0"/>
              </a:rPr>
              <a:t> et al., 2021).</a:t>
            </a:r>
          </a:p>
          <a:p>
            <a:pPr lvl="0"/>
            <a:r>
              <a:rPr lang="en-US" sz="1400" dirty="0">
                <a:latin typeface="Times New Roman" panose="02020603050405020304" pitchFamily="18" charset="0"/>
                <a:cs typeface="Times New Roman" panose="02020603050405020304" pitchFamily="18" charset="0"/>
              </a:rPr>
              <a:t>The lack of a learning-driven safety culture (in line with the goal of PSIRF 2022) postponed systemic corrective measures.</a:t>
            </a:r>
            <a:endParaRPr lang="en-IN" sz="1400" dirty="0">
              <a:latin typeface="Times New Roman" panose="02020603050405020304" pitchFamily="18" charset="0"/>
              <a:cs typeface="Times New Roman" panose="02020603050405020304" pitchFamily="18" charset="0"/>
            </a:endParaRPr>
          </a:p>
        </p:txBody>
      </p:sp>
      <p:pic>
        <p:nvPicPr>
          <p:cNvPr id="7170" name="Picture 2" descr="Fresh look revealed for £110m Countess of Chester extension - Place North  West">
            <a:extLst>
              <a:ext uri="{FF2B5EF4-FFF2-40B4-BE49-F238E27FC236}">
                <a16:creationId xmlns:a16="http://schemas.microsoft.com/office/drawing/2014/main" id="{8F6097B4-61E7-4548-A6A5-CE7A8BA0D8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313" r="41519"/>
          <a:stretch>
            <a:fillRect/>
          </a:stretch>
        </p:blipFill>
        <p:spPr bwMode="auto">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72233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A6CA6-E053-4BA3-968C-006F173FFB39}"/>
              </a:ext>
            </a:extLst>
          </p:cNvPr>
          <p:cNvSpPr>
            <a:spLocks noGrp="1"/>
          </p:cNvSpPr>
          <p:nvPr>
            <p:ph type="title"/>
          </p:nvPr>
        </p:nvSpPr>
        <p:spPr>
          <a:xfrm>
            <a:off x="481013" y="3752849"/>
            <a:ext cx="3290887" cy="2452687"/>
          </a:xfrm>
        </p:spPr>
        <p:txBody>
          <a:bodyPr anchor="ctr">
            <a:normAutofit/>
          </a:bodyPr>
          <a:lstStyle/>
          <a:p>
            <a:r>
              <a:rPr lang="en-GB" sz="3600" b="1">
                <a:latin typeface="Times New Roman" panose="02020603050405020304" pitchFamily="18" charset="0"/>
                <a:cs typeface="Times New Roman" panose="02020603050405020304" pitchFamily="18" charset="0"/>
              </a:rPr>
              <a:t>Effect on the quality of services</a:t>
            </a:r>
          </a:p>
        </p:txBody>
      </p:sp>
      <p:pic>
        <p:nvPicPr>
          <p:cNvPr id="8194" name="Picture 2" descr="Countess of Chester Hospital reveals opening date for New Women and  Children's Building - NHS Cheshire and Merseyside">
            <a:extLst>
              <a:ext uri="{FF2B5EF4-FFF2-40B4-BE49-F238E27FC236}">
                <a16:creationId xmlns:a16="http://schemas.microsoft.com/office/drawing/2014/main" id="{1AA03573-36B7-4449-AAAB-0708A0AD061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2952" b="22941"/>
          <a:stretch>
            <a:fillRect/>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D7558F0B-130B-44C8-847D-F0004F3F4B1F}"/>
              </a:ext>
            </a:extLst>
          </p:cNvPr>
          <p:cNvSpPr>
            <a:spLocks noGrp="1"/>
          </p:cNvSpPr>
          <p:nvPr>
            <p:ph idx="1"/>
          </p:nvPr>
        </p:nvSpPr>
        <p:spPr>
          <a:xfrm>
            <a:off x="4223982" y="3752850"/>
            <a:ext cx="7485413" cy="2452687"/>
          </a:xfrm>
        </p:spPr>
        <p:txBody>
          <a:bodyPr anchor="ctr">
            <a:normAutofit/>
          </a:bodyPr>
          <a:lstStyle/>
          <a:p>
            <a:pPr lvl="0"/>
            <a:r>
              <a:rPr lang="en-GB" sz="1800">
                <a:latin typeface="Times New Roman" panose="02020603050405020304" pitchFamily="18" charset="0"/>
                <a:cs typeface="Times New Roman" panose="02020603050405020304" pitchFamily="18" charset="0"/>
              </a:rPr>
              <a:t>Detailed requirements for every State must be crafted with considerations of severe violation of safety of patients and public trust.</a:t>
            </a:r>
            <a:endParaRPr lang="en-IN" sz="1800">
              <a:latin typeface="Times New Roman" panose="02020603050405020304" pitchFamily="18" charset="0"/>
              <a:cs typeface="Times New Roman" panose="02020603050405020304" pitchFamily="18" charset="0"/>
            </a:endParaRPr>
          </a:p>
          <a:p>
            <a:pPr lvl="0"/>
            <a:r>
              <a:rPr lang="en-GB" sz="1800">
                <a:latin typeface="Times New Roman" panose="02020603050405020304" pitchFamily="18" charset="0"/>
                <a:cs typeface="Times New Roman" panose="02020603050405020304" pitchFamily="18" charset="0"/>
              </a:rPr>
              <a:t>Efficiency, High personnel turnover, reduced morale, care delivery messed up.</a:t>
            </a:r>
            <a:endParaRPr lang="en-IN" sz="1800">
              <a:latin typeface="Times New Roman" panose="02020603050405020304" pitchFamily="18" charset="0"/>
              <a:cs typeface="Times New Roman" panose="02020603050405020304" pitchFamily="18" charset="0"/>
            </a:endParaRPr>
          </a:p>
          <a:p>
            <a:pPr lvl="0"/>
            <a:r>
              <a:rPr lang="en-GB" sz="1800">
                <a:latin typeface="Times New Roman" panose="02020603050405020304" pitchFamily="18" charset="0"/>
                <a:cs typeface="Times New Roman" panose="02020603050405020304" pitchFamily="18" charset="0"/>
              </a:rPr>
              <a:t>Equity: Families were subjected to delayed justice and inconsistent communication (Seere et al. 2025).</a:t>
            </a:r>
            <a:endParaRPr lang="en-IN" sz="1800">
              <a:latin typeface="Times New Roman" panose="02020603050405020304" pitchFamily="18" charset="0"/>
              <a:cs typeface="Times New Roman" panose="02020603050405020304" pitchFamily="18" charset="0"/>
            </a:endParaRPr>
          </a:p>
          <a:p>
            <a:r>
              <a:rPr lang="en-GB" sz="1800">
                <a:latin typeface="Times New Roman" panose="02020603050405020304" pitchFamily="18" charset="0"/>
                <a:cs typeface="Times New Roman" panose="02020603050405020304" pitchFamily="18" charset="0"/>
              </a:rPr>
              <a:t>Safety: Reciprocal failures to learn from adverse events.</a:t>
            </a:r>
          </a:p>
        </p:txBody>
      </p:sp>
    </p:spTree>
    <p:extLst>
      <p:ext uri="{BB962C8B-B14F-4D97-AF65-F5344CB8AC3E}">
        <p14:creationId xmlns:p14="http://schemas.microsoft.com/office/powerpoint/2010/main" val="507584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5" name="Freeform: Shape 9224">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5BDD7A3-5761-4F74-8256-00663243800D}"/>
              </a:ext>
            </a:extLst>
          </p:cNvPr>
          <p:cNvSpPr>
            <a:spLocks noGrp="1"/>
          </p:cNvSpPr>
          <p:nvPr>
            <p:ph type="title"/>
          </p:nvPr>
        </p:nvSpPr>
        <p:spPr>
          <a:xfrm>
            <a:off x="1137034" y="609597"/>
            <a:ext cx="9392421" cy="1330841"/>
          </a:xfrm>
        </p:spPr>
        <p:txBody>
          <a:bodyPr>
            <a:normAutofit/>
          </a:bodyPr>
          <a:lstStyle/>
          <a:p>
            <a:r>
              <a:rPr lang="en-GB" b="1" dirty="0">
                <a:latin typeface="Times New Roman" panose="02020603050405020304" pitchFamily="18" charset="0"/>
                <a:cs typeface="Times New Roman" panose="02020603050405020304" pitchFamily="18" charset="0"/>
              </a:rPr>
              <a:t>Effect on the quality of service</a:t>
            </a:r>
          </a:p>
        </p:txBody>
      </p:sp>
      <p:sp>
        <p:nvSpPr>
          <p:cNvPr id="3" name="Content Placeholder 2">
            <a:extLst>
              <a:ext uri="{FF2B5EF4-FFF2-40B4-BE49-F238E27FC236}">
                <a16:creationId xmlns:a16="http://schemas.microsoft.com/office/drawing/2014/main" id="{810C6CB3-60F3-4C7A-8191-A3483F6E1577}"/>
              </a:ext>
            </a:extLst>
          </p:cNvPr>
          <p:cNvSpPr>
            <a:spLocks noGrp="1"/>
          </p:cNvSpPr>
          <p:nvPr>
            <p:ph idx="1"/>
          </p:nvPr>
        </p:nvSpPr>
        <p:spPr>
          <a:xfrm>
            <a:off x="1137034" y="2198362"/>
            <a:ext cx="4958966" cy="3917773"/>
          </a:xfrm>
        </p:spPr>
        <p:txBody>
          <a:bodyPr>
            <a:normAutofit/>
          </a:bodyPr>
          <a:lstStyle/>
          <a:p>
            <a:pPr lvl="0"/>
            <a:r>
              <a:rPr lang="en-GB" sz="1700" b="1">
                <a:latin typeface="Times New Roman" panose="02020603050405020304" pitchFamily="18" charset="0"/>
                <a:cs typeface="Times New Roman" panose="02020603050405020304" pitchFamily="18" charset="0"/>
              </a:rPr>
              <a:t>Quality</a:t>
            </a:r>
            <a:r>
              <a:rPr lang="en-GB" sz="1700">
                <a:latin typeface="Times New Roman" panose="02020603050405020304" pitchFamily="18" charset="0"/>
                <a:cs typeface="Times New Roman" panose="02020603050405020304" pitchFamily="18" charset="0"/>
              </a:rPr>
              <a:t>: Failures in the governance mechanisms led to poor patient concerns and people losing confidence in NHS neonatal services (Rejison, 2024).</a:t>
            </a:r>
            <a:endParaRPr lang="en-IN" sz="1700">
              <a:latin typeface="Times New Roman" panose="02020603050405020304" pitchFamily="18" charset="0"/>
              <a:cs typeface="Times New Roman" panose="02020603050405020304" pitchFamily="18" charset="0"/>
            </a:endParaRPr>
          </a:p>
          <a:p>
            <a:pPr lvl="0"/>
            <a:r>
              <a:rPr lang="en-GB" sz="1700" b="1">
                <a:latin typeface="Times New Roman" panose="02020603050405020304" pitchFamily="18" charset="0"/>
                <a:cs typeface="Times New Roman" panose="02020603050405020304" pitchFamily="18" charset="0"/>
              </a:rPr>
              <a:t>Efficiency</a:t>
            </a:r>
            <a:r>
              <a:rPr lang="en-GB" sz="1700">
                <a:latin typeface="Times New Roman" panose="02020603050405020304" pitchFamily="18" charset="0"/>
                <a:cs typeface="Times New Roman" panose="02020603050405020304" pitchFamily="18" charset="0"/>
              </a:rPr>
              <a:t>: Increased staff attrition, burnout and resource wastage as result of reactive management rather than preventative management practices.</a:t>
            </a:r>
            <a:endParaRPr lang="en-IN" sz="1700">
              <a:latin typeface="Times New Roman" panose="02020603050405020304" pitchFamily="18" charset="0"/>
              <a:cs typeface="Times New Roman" panose="02020603050405020304" pitchFamily="18" charset="0"/>
            </a:endParaRPr>
          </a:p>
          <a:p>
            <a:pPr lvl="0"/>
            <a:r>
              <a:rPr lang="en-GB" sz="1700" b="1">
                <a:latin typeface="Times New Roman" panose="02020603050405020304" pitchFamily="18" charset="0"/>
                <a:cs typeface="Times New Roman" panose="02020603050405020304" pitchFamily="18" charset="0"/>
              </a:rPr>
              <a:t>Equity</a:t>
            </a:r>
            <a:r>
              <a:rPr lang="en-GB" sz="1700">
                <a:latin typeface="Times New Roman" panose="02020603050405020304" pitchFamily="18" charset="0"/>
                <a:cs typeface="Times New Roman" panose="02020603050405020304" pitchFamily="18" charset="0"/>
              </a:rPr>
              <a:t>: Families experienced inequitable access to information, delayed investigations, and inconsistent communication regarding outcomes.</a:t>
            </a:r>
            <a:endParaRPr lang="en-IN" sz="1700">
              <a:latin typeface="Times New Roman" panose="02020603050405020304" pitchFamily="18" charset="0"/>
              <a:cs typeface="Times New Roman" panose="02020603050405020304" pitchFamily="18" charset="0"/>
            </a:endParaRPr>
          </a:p>
          <a:p>
            <a:pPr lvl="0"/>
            <a:r>
              <a:rPr lang="en-GB" sz="1700" b="1">
                <a:latin typeface="Times New Roman" panose="02020603050405020304" pitchFamily="18" charset="0"/>
                <a:cs typeface="Times New Roman" panose="02020603050405020304" pitchFamily="18" charset="0"/>
              </a:rPr>
              <a:t>Safety</a:t>
            </a:r>
            <a:r>
              <a:rPr lang="en-GB" sz="1700">
                <a:latin typeface="Times New Roman" panose="02020603050405020304" pitchFamily="18" charset="0"/>
                <a:cs typeface="Times New Roman" panose="02020603050405020304" pitchFamily="18" charset="0"/>
              </a:rPr>
              <a:t>: Insufficient feedback systems hindered organisational learning - deterring cycles of organisational preventable harm.</a:t>
            </a:r>
            <a:endParaRPr lang="en-IN" sz="1700">
              <a:latin typeface="Times New Roman" panose="02020603050405020304" pitchFamily="18" charset="0"/>
              <a:cs typeface="Times New Roman" panose="02020603050405020304" pitchFamily="18" charset="0"/>
            </a:endParaRPr>
          </a:p>
        </p:txBody>
      </p:sp>
      <p:pic>
        <p:nvPicPr>
          <p:cNvPr id="9218" name="Picture 2" descr="Countess of Chester Hospital NHS Foundation Trust launches new trans-nasal  endoscopy service | Countess of Chester Hospital">
            <a:extLst>
              <a:ext uri="{FF2B5EF4-FFF2-40B4-BE49-F238E27FC236}">
                <a16:creationId xmlns:a16="http://schemas.microsoft.com/office/drawing/2014/main" id="{DC5FA5A9-9765-4276-815F-4C2E572AAFC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19367" y="2267182"/>
            <a:ext cx="4788505" cy="3591378"/>
          </a:xfrm>
          <a:prstGeom prst="rect">
            <a:avLst/>
          </a:prstGeom>
          <a:noFill/>
          <a:extLst>
            <a:ext uri="{909E8E84-426E-40DD-AFC4-6F175D3DCCD1}">
              <a14:hiddenFill xmlns:a14="http://schemas.microsoft.com/office/drawing/2010/main">
                <a:solidFill>
                  <a:srgbClr val="FFFFFF"/>
                </a:solidFill>
              </a14:hiddenFill>
            </a:ext>
          </a:extLst>
        </p:spPr>
      </p:pic>
      <p:sp>
        <p:nvSpPr>
          <p:cNvPr id="9227" name="Freeform: Shape 9226">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734095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401450-3B01-460A-91A3-1401E2F38D32}"/>
              </a:ext>
            </a:extLst>
          </p:cNvPr>
          <p:cNvSpPr>
            <a:spLocks noGrp="1"/>
          </p:cNvSpPr>
          <p:nvPr>
            <p:ph type="title"/>
          </p:nvPr>
        </p:nvSpPr>
        <p:spPr>
          <a:xfrm>
            <a:off x="876693" y="741391"/>
            <a:ext cx="3455821" cy="1616203"/>
          </a:xfrm>
        </p:spPr>
        <p:txBody>
          <a:bodyPr anchor="b">
            <a:normAutofit/>
          </a:bodyPr>
          <a:lstStyle/>
          <a:p>
            <a:r>
              <a:rPr lang="en-GB" sz="3200" b="1">
                <a:latin typeface="Times New Roman" panose="02020603050405020304" pitchFamily="18" charset="0"/>
                <a:cs typeface="Times New Roman" panose="02020603050405020304" pitchFamily="18" charset="0"/>
              </a:rPr>
              <a:t>Donabedian model Analysis</a:t>
            </a:r>
          </a:p>
        </p:txBody>
      </p:sp>
      <p:sp>
        <p:nvSpPr>
          <p:cNvPr id="3" name="Content Placeholder 2">
            <a:extLst>
              <a:ext uri="{FF2B5EF4-FFF2-40B4-BE49-F238E27FC236}">
                <a16:creationId xmlns:a16="http://schemas.microsoft.com/office/drawing/2014/main" id="{8A7907A5-E07D-4564-B393-153AAAB82E29}"/>
              </a:ext>
            </a:extLst>
          </p:cNvPr>
          <p:cNvSpPr>
            <a:spLocks noGrp="1"/>
          </p:cNvSpPr>
          <p:nvPr>
            <p:ph idx="1"/>
          </p:nvPr>
        </p:nvSpPr>
        <p:spPr>
          <a:xfrm>
            <a:off x="876693" y="2533476"/>
            <a:ext cx="3455821" cy="3447832"/>
          </a:xfrm>
        </p:spPr>
        <p:txBody>
          <a:bodyPr anchor="t">
            <a:normAutofit/>
          </a:bodyPr>
          <a:lstStyle/>
          <a:p>
            <a:pPr lvl="0"/>
            <a:r>
              <a:rPr lang="en-IN" sz="1800" b="1" dirty="0">
                <a:latin typeface="Times New Roman" panose="02020603050405020304" pitchFamily="18" charset="0"/>
                <a:cs typeface="Times New Roman" panose="02020603050405020304" pitchFamily="18" charset="0"/>
              </a:rPr>
              <a:t>Structure</a:t>
            </a:r>
            <a:r>
              <a:rPr lang="en-IN" sz="1800" dirty="0">
                <a:latin typeface="Times New Roman" panose="02020603050405020304" pitchFamily="18" charset="0"/>
                <a:cs typeface="Times New Roman" panose="02020603050405020304" pitchFamily="18" charset="0"/>
              </a:rPr>
              <a:t>: Weak organisational hierarchy and poor safety governance.</a:t>
            </a:r>
          </a:p>
          <a:p>
            <a:pPr lvl="0"/>
            <a:r>
              <a:rPr lang="en-GB" sz="1800" b="1" dirty="0">
                <a:latin typeface="Times New Roman" panose="02020603050405020304" pitchFamily="18" charset="0"/>
                <a:cs typeface="Times New Roman" panose="02020603050405020304" pitchFamily="18" charset="0"/>
              </a:rPr>
              <a:t>Process</a:t>
            </a:r>
            <a:r>
              <a:rPr lang="en-GB" sz="1800" dirty="0">
                <a:latin typeface="Times New Roman" panose="02020603050405020304" pitchFamily="18" charset="0"/>
                <a:cs typeface="Times New Roman" panose="02020603050405020304" pitchFamily="18" charset="0"/>
              </a:rPr>
              <a:t>: Lack of proper investigation of critical incidents.</a:t>
            </a:r>
            <a:endParaRPr lang="en-IN" sz="1800" dirty="0">
              <a:latin typeface="Times New Roman" panose="02020603050405020304" pitchFamily="18" charset="0"/>
              <a:cs typeface="Times New Roman" panose="02020603050405020304" pitchFamily="18" charset="0"/>
            </a:endParaRPr>
          </a:p>
          <a:p>
            <a:pPr lvl="0"/>
            <a:r>
              <a:rPr lang="en-GB" sz="1800" b="1" dirty="0">
                <a:latin typeface="Times New Roman" panose="02020603050405020304" pitchFamily="18" charset="0"/>
                <a:cs typeface="Times New Roman" panose="02020603050405020304" pitchFamily="18" charset="0"/>
              </a:rPr>
              <a:t>Outcome</a:t>
            </a:r>
            <a:r>
              <a:rPr lang="en-GB" sz="1800" dirty="0">
                <a:latin typeface="Times New Roman" panose="02020603050405020304" pitchFamily="18" charset="0"/>
                <a:cs typeface="Times New Roman" panose="02020603050405020304" pitchFamily="18" charset="0"/>
              </a:rPr>
              <a:t>: Avoidable infant deaths &amp; reputational failure.</a:t>
            </a:r>
            <a:endParaRPr lang="en-IN"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Proves the direct correlation between poor structures and negative consequences </a:t>
            </a:r>
            <a:r>
              <a:rPr lang="en-US" sz="1800" dirty="0">
                <a:latin typeface="Times New Roman"/>
                <a:cs typeface="Times New Roman"/>
              </a:rPr>
              <a:t>(Hughes et al., 2021)</a:t>
            </a:r>
            <a:r>
              <a:rPr lang="en-GB"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p:txBody>
      </p:sp>
      <p:pic>
        <p:nvPicPr>
          <p:cNvPr id="6" name="Picture 5" descr="A diagram of a model&#10;&#10;AI-generated content may be incorrect.">
            <a:extLst>
              <a:ext uri="{FF2B5EF4-FFF2-40B4-BE49-F238E27FC236}">
                <a16:creationId xmlns:a16="http://schemas.microsoft.com/office/drawing/2014/main" id="{395756BA-263F-45ED-DF07-56884733FCAE}"/>
              </a:ext>
            </a:extLst>
          </p:cNvPr>
          <p:cNvPicPr>
            <a:picLocks noChangeAspect="1"/>
          </p:cNvPicPr>
          <p:nvPr/>
        </p:nvPicPr>
        <p:blipFill>
          <a:blip r:embed="rId3"/>
          <a:stretch>
            <a:fillRect/>
          </a:stretch>
        </p:blipFill>
        <p:spPr>
          <a:xfrm>
            <a:off x="4987672" y="1660612"/>
            <a:ext cx="6389346" cy="3546086"/>
          </a:xfrm>
          <a:prstGeom prst="rect">
            <a:avLst/>
          </a:prstGeom>
        </p:spPr>
      </p:pic>
      <p:grpSp>
        <p:nvGrpSpPr>
          <p:cNvPr id="32" name="Group 31">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2068638" y="0"/>
            <a:ext cx="123362" cy="6858000"/>
            <a:chOff x="12068638" y="0"/>
            <a:chExt cx="123362" cy="6858000"/>
          </a:xfrm>
        </p:grpSpPr>
        <p:sp>
          <p:nvSpPr>
            <p:cNvPr id="33" name="Rectangle 32">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7" name="TextBox 6">
            <a:extLst>
              <a:ext uri="{FF2B5EF4-FFF2-40B4-BE49-F238E27FC236}">
                <a16:creationId xmlns:a16="http://schemas.microsoft.com/office/drawing/2014/main" id="{8B62AC60-4A7D-9F3F-AFCC-1A131E054DFC}"/>
              </a:ext>
            </a:extLst>
          </p:cNvPr>
          <p:cNvSpPr txBox="1"/>
          <p:nvPr/>
        </p:nvSpPr>
        <p:spPr>
          <a:xfrm>
            <a:off x="5732813" y="5611976"/>
            <a:ext cx="6097978" cy="369332"/>
          </a:xfrm>
          <a:prstGeom prst="rect">
            <a:avLst/>
          </a:prstGeom>
          <a:noFill/>
        </p:spPr>
        <p:txBody>
          <a:bodyPr wrap="square">
            <a:spAutoFit/>
          </a:bodyPr>
          <a:lstStyle/>
          <a:p>
            <a:r>
              <a:rPr lang="en-US" sz="1800" dirty="0">
                <a:latin typeface="Times New Roman"/>
                <a:cs typeface="Times New Roman"/>
              </a:rPr>
              <a:t>Sources: (Hughes et al., 2021)</a:t>
            </a:r>
            <a:endParaRPr lang="en-IN" dirty="0"/>
          </a:p>
        </p:txBody>
      </p:sp>
    </p:spTree>
    <p:extLst>
      <p:ext uri="{BB962C8B-B14F-4D97-AF65-F5344CB8AC3E}">
        <p14:creationId xmlns:p14="http://schemas.microsoft.com/office/powerpoint/2010/main" val="7115875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42" name="Picture 2" descr="Countess of Chester Hospital reselects Canon Medical as preferred CT system  partner - Canon Medical Systems Ltd">
            <a:extLst>
              <a:ext uri="{FF2B5EF4-FFF2-40B4-BE49-F238E27FC236}">
                <a16:creationId xmlns:a16="http://schemas.microsoft.com/office/drawing/2014/main" id="{D645432C-ACEB-4CAB-AF26-C051E4CE1C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884" r="-1"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249" name="Rectangle 1024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1E2B30-1A31-4882-967B-38FEFF84E2D8}"/>
              </a:ext>
            </a:extLst>
          </p:cNvPr>
          <p:cNvSpPr>
            <a:spLocks noGrp="1"/>
          </p:cNvSpPr>
          <p:nvPr>
            <p:ph type="title"/>
          </p:nvPr>
        </p:nvSpPr>
        <p:spPr>
          <a:xfrm>
            <a:off x="7531610" y="365125"/>
            <a:ext cx="3822189" cy="1899912"/>
          </a:xfrm>
        </p:spPr>
        <p:txBody>
          <a:bodyPr>
            <a:normAutofit/>
          </a:bodyPr>
          <a:lstStyle/>
          <a:p>
            <a:r>
              <a:rPr lang="en-GB" sz="4000" b="1">
                <a:latin typeface="Times New Roman" panose="02020603050405020304" pitchFamily="18" charset="0"/>
                <a:cs typeface="Times New Roman" panose="02020603050405020304" pitchFamily="18" charset="0"/>
              </a:rPr>
              <a:t>Systems Theory Perspective</a:t>
            </a:r>
          </a:p>
        </p:txBody>
      </p:sp>
      <p:sp>
        <p:nvSpPr>
          <p:cNvPr id="3" name="Content Placeholder 2">
            <a:extLst>
              <a:ext uri="{FF2B5EF4-FFF2-40B4-BE49-F238E27FC236}">
                <a16:creationId xmlns:a16="http://schemas.microsoft.com/office/drawing/2014/main" id="{F30D5626-7BD2-4565-BAFD-9CECFA3108D4}"/>
              </a:ext>
            </a:extLst>
          </p:cNvPr>
          <p:cNvSpPr>
            <a:spLocks noGrp="1"/>
          </p:cNvSpPr>
          <p:nvPr>
            <p:ph idx="1"/>
          </p:nvPr>
        </p:nvSpPr>
        <p:spPr>
          <a:xfrm>
            <a:off x="7531610" y="2434201"/>
            <a:ext cx="3822189" cy="3742762"/>
          </a:xfrm>
        </p:spPr>
        <p:txBody>
          <a:bodyPr>
            <a:normAutofit/>
          </a:bodyPr>
          <a:lstStyle/>
          <a:p>
            <a:pPr lvl="0"/>
            <a:r>
              <a:rPr lang="en-GB" sz="1800" dirty="0">
                <a:latin typeface="Times New Roman" panose="02020603050405020304" pitchFamily="18" charset="0"/>
                <a:cs typeface="Times New Roman" panose="02020603050405020304" pitchFamily="18" charset="0"/>
              </a:rPr>
              <a:t>Healthcare is a Complex Adaptive System.</a:t>
            </a:r>
            <a:endParaRPr lang="en-IN"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Failures are present when communication between components is not performed properly (</a:t>
            </a:r>
            <a:r>
              <a:rPr lang="en-US" sz="1800" dirty="0">
                <a:latin typeface="Times New Roman"/>
                <a:cs typeface="Times New Roman"/>
              </a:rPr>
              <a:t>(Hughes et al., 2021)</a:t>
            </a:r>
            <a:r>
              <a:rPr lang="en-GB"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Lack of feedback loops and data analysis meant that no correctional learning could occur.</a:t>
            </a:r>
            <a:endParaRPr lang="en-IN" sz="1800" dirty="0">
              <a:latin typeface="Times New Roman" panose="02020603050405020304" pitchFamily="18" charset="0"/>
              <a:cs typeface="Times New Roman" panose="02020603050405020304" pitchFamily="18" charset="0"/>
            </a:endParaRPr>
          </a:p>
          <a:p>
            <a:r>
              <a:rPr lang="en-GB" sz="1800" dirty="0">
                <a:latin typeface="Times New Roman" panose="02020603050405020304" pitchFamily="18" charset="0"/>
                <a:cs typeface="Times New Roman" panose="02020603050405020304" pitchFamily="18" charset="0"/>
              </a:rPr>
              <a:t>Reinforces the need of open culture and cross level collaboration.</a:t>
            </a:r>
          </a:p>
        </p:txBody>
      </p:sp>
    </p:spTree>
    <p:extLst>
      <p:ext uri="{BB962C8B-B14F-4D97-AF65-F5344CB8AC3E}">
        <p14:creationId xmlns:p14="http://schemas.microsoft.com/office/powerpoint/2010/main" val="2989584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1C4C5-265F-4397-910C-0D9372BFEAB3}"/>
              </a:ext>
            </a:extLst>
          </p:cNvPr>
          <p:cNvSpPr>
            <a:spLocks noGrp="1"/>
          </p:cNvSpPr>
          <p:nvPr>
            <p:ph type="title"/>
          </p:nvPr>
        </p:nvSpPr>
        <p:spPr>
          <a:xfrm>
            <a:off x="876693" y="741391"/>
            <a:ext cx="3455821" cy="1616203"/>
          </a:xfrm>
        </p:spPr>
        <p:txBody>
          <a:bodyPr anchor="b">
            <a:normAutofit/>
          </a:bodyPr>
          <a:lstStyle/>
          <a:p>
            <a:r>
              <a:rPr lang="en-GB" sz="3200" b="1">
                <a:latin typeface="Times New Roman" panose="02020603050405020304" pitchFamily="18" charset="0"/>
                <a:cs typeface="Times New Roman" panose="02020603050405020304" pitchFamily="18" charset="0"/>
              </a:rPr>
              <a:t>Lessons Learned</a:t>
            </a:r>
          </a:p>
        </p:txBody>
      </p:sp>
      <p:sp>
        <p:nvSpPr>
          <p:cNvPr id="3" name="Content Placeholder 2">
            <a:extLst>
              <a:ext uri="{FF2B5EF4-FFF2-40B4-BE49-F238E27FC236}">
                <a16:creationId xmlns:a16="http://schemas.microsoft.com/office/drawing/2014/main" id="{4D77523A-D8F1-4BFC-B3F0-DD044BDC7ADA}"/>
              </a:ext>
            </a:extLst>
          </p:cNvPr>
          <p:cNvSpPr>
            <a:spLocks noGrp="1"/>
          </p:cNvSpPr>
          <p:nvPr>
            <p:ph idx="1"/>
          </p:nvPr>
        </p:nvSpPr>
        <p:spPr>
          <a:xfrm>
            <a:off x="876693" y="2533476"/>
            <a:ext cx="3455821" cy="3447832"/>
          </a:xfrm>
        </p:spPr>
        <p:txBody>
          <a:bodyPr anchor="t">
            <a:normAutofit/>
          </a:bodyPr>
          <a:lstStyle/>
          <a:p>
            <a:pPr lvl="0"/>
            <a:r>
              <a:rPr lang="en-GB" sz="1800" dirty="0">
                <a:latin typeface="Times New Roman" panose="02020603050405020304" pitchFamily="18" charset="0"/>
                <a:cs typeface="Times New Roman" panose="02020603050405020304" pitchFamily="18" charset="0"/>
              </a:rPr>
              <a:t>Stable effective incident reporting systems and ways to escalate.</a:t>
            </a:r>
            <a:endParaRPr lang="en-IN"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Encourage an attitude of listening and learning for all levels of management </a:t>
            </a:r>
            <a:r>
              <a:rPr lang="en-US" sz="1800" dirty="0">
                <a:latin typeface="Times New Roman"/>
                <a:cs typeface="Times New Roman"/>
              </a:rPr>
              <a:t>(Hughes et al., 2021)</a:t>
            </a:r>
            <a:r>
              <a:rPr lang="en-GB" sz="1800" dirty="0">
                <a:latin typeface="Times New Roman" panose="02020603050405020304" pitchFamily="18" charset="0"/>
                <a:cs typeface="Times New Roman" panose="02020603050405020304" pitchFamily="18" charset="0"/>
              </a:rPr>
              <a:t>.</a:t>
            </a:r>
            <a:endParaRPr lang="en-IN"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Strengthen audit and external review processes.</a:t>
            </a:r>
            <a:endParaRPr lang="en-IN" sz="1800" dirty="0">
              <a:latin typeface="Times New Roman" panose="02020603050405020304" pitchFamily="18" charset="0"/>
              <a:cs typeface="Times New Roman" panose="02020603050405020304" pitchFamily="18" charset="0"/>
            </a:endParaRPr>
          </a:p>
          <a:p>
            <a:pPr lvl="0"/>
            <a:r>
              <a:rPr lang="en-GB" sz="1800" dirty="0">
                <a:latin typeface="Times New Roman" panose="02020603050405020304" pitchFamily="18" charset="0"/>
                <a:cs typeface="Times New Roman" panose="02020603050405020304" pitchFamily="18" charset="0"/>
              </a:rPr>
              <a:t>Protect staff with better protection for whistle-blowers.</a:t>
            </a:r>
            <a:endParaRPr lang="en-IN" sz="1800" dirty="0">
              <a:latin typeface="Times New Roman" panose="02020603050405020304" pitchFamily="18" charset="0"/>
              <a:cs typeface="Times New Roman" panose="02020603050405020304" pitchFamily="18" charset="0"/>
            </a:endParaRPr>
          </a:p>
        </p:txBody>
      </p:sp>
      <p:pic>
        <p:nvPicPr>
          <p:cNvPr id="7" name="Picture 2" descr="Fresh look revealed for £110m Countess of Chester extension - Place North  West">
            <a:extLst>
              <a:ext uri="{FF2B5EF4-FFF2-40B4-BE49-F238E27FC236}">
                <a16:creationId xmlns:a16="http://schemas.microsoft.com/office/drawing/2014/main" id="{445B6110-B5C5-4A7A-BEB3-E079504F08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970" r="18326"/>
          <a:stretch>
            <a:fillRect/>
          </a:stretch>
        </p:blipFill>
        <p:spPr bwMode="auto">
          <a:xfrm>
            <a:off x="5086726" y="10"/>
            <a:ext cx="7105273" cy="6857990"/>
          </a:xfrm>
          <a:prstGeom prst="rect">
            <a:avLst/>
          </a:prstGeom>
          <a:noFill/>
          <a:extLst>
            <a:ext uri="{909E8E84-426E-40DD-AFC4-6F175D3DCCD1}">
              <a14:hiddenFill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3" name="Rectangle 12">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3926607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295" name="Rectangle 12294">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347ACA-F41D-4879-85BF-39B5B1E72533}"/>
              </a:ext>
            </a:extLst>
          </p:cNvPr>
          <p:cNvSpPr>
            <a:spLocks noGrp="1"/>
          </p:cNvSpPr>
          <p:nvPr>
            <p:ph type="title"/>
          </p:nvPr>
        </p:nvSpPr>
        <p:spPr>
          <a:xfrm>
            <a:off x="411480" y="987552"/>
            <a:ext cx="4485861" cy="1088136"/>
          </a:xfrm>
        </p:spPr>
        <p:txBody>
          <a:bodyPr anchor="b">
            <a:normAutofit/>
          </a:bodyPr>
          <a:lstStyle/>
          <a:p>
            <a:r>
              <a:rPr lang="en-GB" sz="3400" b="1">
                <a:latin typeface="Times New Roman" panose="02020603050405020304" pitchFamily="18" charset="0"/>
                <a:cs typeface="Times New Roman" panose="02020603050405020304" pitchFamily="18" charset="0"/>
              </a:rPr>
              <a:t>Improvements for Interviewer</a:t>
            </a:r>
          </a:p>
        </p:txBody>
      </p:sp>
      <p:sp>
        <p:nvSpPr>
          <p:cNvPr id="12297" name="Rectangle 12296">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2299" name="Rectangle 12298">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82089CF-7C9D-4350-8A99-FE9A0EADD694}"/>
              </a:ext>
            </a:extLst>
          </p:cNvPr>
          <p:cNvSpPr>
            <a:spLocks noGrp="1"/>
          </p:cNvSpPr>
          <p:nvPr>
            <p:ph idx="1"/>
          </p:nvPr>
        </p:nvSpPr>
        <p:spPr>
          <a:xfrm>
            <a:off x="411479" y="2688336"/>
            <a:ext cx="4498848" cy="3584448"/>
          </a:xfrm>
        </p:spPr>
        <p:txBody>
          <a:bodyPr anchor="t">
            <a:normAutofit/>
          </a:bodyPr>
          <a:lstStyle/>
          <a:p>
            <a:pPr lvl="0"/>
            <a:r>
              <a:rPr lang="en-GB" sz="1500">
                <a:latin typeface="Times New Roman" panose="02020603050405020304" pitchFamily="18" charset="0"/>
                <a:cs typeface="Times New Roman" panose="02020603050405020304" pitchFamily="18" charset="0"/>
              </a:rPr>
              <a:t>It is important to develop a National Neonatal Safety Framework which ensures consistency in reporting standards.</a:t>
            </a:r>
            <a:endParaRPr lang="en-IN" sz="1500">
              <a:latin typeface="Times New Roman" panose="02020603050405020304" pitchFamily="18" charset="0"/>
              <a:cs typeface="Times New Roman" panose="02020603050405020304" pitchFamily="18" charset="0"/>
            </a:endParaRPr>
          </a:p>
          <a:p>
            <a:pPr lvl="0"/>
            <a:r>
              <a:rPr lang="en-GB" sz="1500">
                <a:latin typeface="Times New Roman" panose="02020603050405020304" pitchFamily="18" charset="0"/>
                <a:cs typeface="Times New Roman" panose="02020603050405020304" pitchFamily="18" charset="0"/>
              </a:rPr>
              <a:t>It is required to strengthen the whistleblowing legislation for staff to prevent they are retaliated against.</a:t>
            </a:r>
            <a:endParaRPr lang="en-IN" sz="1500">
              <a:latin typeface="Times New Roman" panose="02020603050405020304" pitchFamily="18" charset="0"/>
              <a:cs typeface="Times New Roman" panose="02020603050405020304" pitchFamily="18" charset="0"/>
            </a:endParaRPr>
          </a:p>
          <a:p>
            <a:pPr lvl="0"/>
            <a:r>
              <a:rPr lang="en-GB" sz="1500">
                <a:latin typeface="Times New Roman" panose="02020603050405020304" pitchFamily="18" charset="0"/>
                <a:cs typeface="Times New Roman" panose="02020603050405020304" pitchFamily="18" charset="0"/>
              </a:rPr>
              <a:t>Using compulsory leadership accountability audits at regular intervals (Ocloo et al., 2021).</a:t>
            </a:r>
            <a:endParaRPr lang="en-IN" sz="1500">
              <a:latin typeface="Times New Roman" panose="02020603050405020304" pitchFamily="18" charset="0"/>
              <a:cs typeface="Times New Roman" panose="02020603050405020304" pitchFamily="18" charset="0"/>
            </a:endParaRPr>
          </a:p>
          <a:p>
            <a:pPr lvl="0"/>
            <a:r>
              <a:rPr lang="en-GB" sz="1500">
                <a:latin typeface="Times New Roman" panose="02020603050405020304" pitchFamily="18" charset="0"/>
                <a:cs typeface="Times New Roman" panose="02020603050405020304" pitchFamily="18" charset="0"/>
              </a:rPr>
              <a:t>It is very important that real-time data analytics are adopted in order to track mortality and anomalies.</a:t>
            </a:r>
            <a:endParaRPr lang="en-IN" sz="1500">
              <a:latin typeface="Times New Roman" panose="02020603050405020304" pitchFamily="18" charset="0"/>
              <a:cs typeface="Times New Roman" panose="02020603050405020304" pitchFamily="18" charset="0"/>
            </a:endParaRPr>
          </a:p>
          <a:p>
            <a:pPr lvl="0"/>
            <a:r>
              <a:rPr lang="en-GB" sz="1500">
                <a:latin typeface="Times New Roman" panose="02020603050405020304" pitchFamily="18" charset="0"/>
                <a:cs typeface="Times New Roman" panose="02020603050405020304" pitchFamily="18" charset="0"/>
              </a:rPr>
              <a:t>It is needed to promote patient and family involvement in the safety governance.</a:t>
            </a:r>
            <a:endParaRPr lang="en-IN" sz="1500">
              <a:latin typeface="Times New Roman" panose="02020603050405020304" pitchFamily="18" charset="0"/>
              <a:cs typeface="Times New Roman" panose="02020603050405020304" pitchFamily="18" charset="0"/>
            </a:endParaRPr>
          </a:p>
        </p:txBody>
      </p:sp>
      <p:pic>
        <p:nvPicPr>
          <p:cNvPr id="12290" name="Picture 2" descr="Countess of Chester Hospital NHS Foundation Trust launches Zero Tolerance  campaign to ensure safe and respectful environment for staff and patients |  Countess of Chester Hospital">
            <a:extLst>
              <a:ext uri="{FF2B5EF4-FFF2-40B4-BE49-F238E27FC236}">
                <a16:creationId xmlns:a16="http://schemas.microsoft.com/office/drawing/2014/main" id="{C4F1A403-09E2-4F0B-9D7B-EFA5DAD6F5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5393"/>
          <a:stretch>
            <a:fillRect/>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93548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014C4-FDB8-4F35-811B-135B1DD349CF}"/>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Link to Structure of Component 2 Report</a:t>
            </a:r>
          </a:p>
        </p:txBody>
      </p:sp>
      <p:graphicFrame>
        <p:nvGraphicFramePr>
          <p:cNvPr id="13" name="Content Placeholder 2">
            <a:extLst>
              <a:ext uri="{FF2B5EF4-FFF2-40B4-BE49-F238E27FC236}">
                <a16:creationId xmlns:a16="http://schemas.microsoft.com/office/drawing/2014/main" id="{D451F369-B6C9-30CA-266E-A9E6A6FC016E}"/>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847158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13314" name="Picture 2" descr="Will Lucy Letby get a retrial? Here's what happens next with her case">
            <a:extLst>
              <a:ext uri="{FF2B5EF4-FFF2-40B4-BE49-F238E27FC236}">
                <a16:creationId xmlns:a16="http://schemas.microsoft.com/office/drawing/2014/main" id="{7501BF42-EC00-4417-A21C-E056AD19E91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182" b="-1"/>
          <a:stretch>
            <a:fillRect/>
          </a:stretch>
        </p:blipFill>
        <p:spPr bwMode="auto">
          <a:xfrm>
            <a:off x="20" y="10"/>
            <a:ext cx="9947062" cy="6857990"/>
          </a:xfrm>
          <a:prstGeom prst="rect">
            <a:avLst/>
          </a:prstGeom>
          <a:noFill/>
          <a:extLst>
            <a:ext uri="{909E8E84-426E-40DD-AFC4-6F175D3DCCD1}">
              <a14:hiddenFill xmlns:a14="http://schemas.microsoft.com/office/drawing/2010/main">
                <a:solidFill>
                  <a:srgbClr val="FFFFFF"/>
                </a:solidFill>
              </a14:hiddenFill>
            </a:ext>
          </a:extLst>
        </p:spPr>
      </p:pic>
      <p:sp>
        <p:nvSpPr>
          <p:cNvPr id="13321" name="Freeform: Shape 133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3323" name="Freeform: Shape 1332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3325" name="Freeform: Shape 133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 name="Title 1">
            <a:extLst>
              <a:ext uri="{FF2B5EF4-FFF2-40B4-BE49-F238E27FC236}">
                <a16:creationId xmlns:a16="http://schemas.microsoft.com/office/drawing/2014/main" id="{A4C4D9A9-A5E6-4388-B9C6-C3AC411C7FDC}"/>
              </a:ext>
            </a:extLst>
          </p:cNvPr>
          <p:cNvSpPr>
            <a:spLocks noGrp="1"/>
          </p:cNvSpPr>
          <p:nvPr>
            <p:ph type="title"/>
          </p:nvPr>
        </p:nvSpPr>
        <p:spPr>
          <a:xfrm>
            <a:off x="8046720" y="1045597"/>
            <a:ext cx="3633746" cy="1588422"/>
          </a:xfrm>
        </p:spPr>
        <p:txBody>
          <a:bodyPr anchor="b">
            <a:normAutofit/>
          </a:bodyPr>
          <a:lstStyle/>
          <a:p>
            <a:r>
              <a:rPr lang="en-GB" sz="3600" b="1">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66D441C0-DDC1-4054-82AF-6DC5D2F0FE5E}"/>
              </a:ext>
            </a:extLst>
          </p:cNvPr>
          <p:cNvSpPr>
            <a:spLocks noGrp="1"/>
          </p:cNvSpPr>
          <p:nvPr>
            <p:ph idx="1"/>
          </p:nvPr>
        </p:nvSpPr>
        <p:spPr>
          <a:xfrm>
            <a:off x="8046719" y="2722729"/>
            <a:ext cx="3633747" cy="2700062"/>
          </a:xfrm>
        </p:spPr>
        <p:txBody>
          <a:bodyPr>
            <a:normAutofit/>
          </a:bodyPr>
          <a:lstStyle/>
          <a:p>
            <a:pPr lvl="0"/>
            <a:r>
              <a:rPr lang="en-GB" sz="1600">
                <a:latin typeface="Times New Roman" panose="02020603050405020304" pitchFamily="18" charset="0"/>
                <a:cs typeface="Times New Roman" panose="02020603050405020304" pitchFamily="18" charset="0"/>
              </a:rPr>
              <a:t>The Lucy Letby case is the poster child for the intersection of systemic, cultural and policy failures.</a:t>
            </a:r>
            <a:endParaRPr lang="en-IN" sz="1600">
              <a:latin typeface="Times New Roman" panose="02020603050405020304" pitchFamily="18" charset="0"/>
              <a:cs typeface="Times New Roman" panose="02020603050405020304" pitchFamily="18" charset="0"/>
            </a:endParaRPr>
          </a:p>
          <a:p>
            <a:pPr lvl="0"/>
            <a:r>
              <a:rPr lang="en-GB" sz="1600">
                <a:latin typeface="Times New Roman" panose="02020603050405020304" pitchFamily="18" charset="0"/>
                <a:cs typeface="Times New Roman" panose="02020603050405020304" pitchFamily="18" charset="0"/>
              </a:rPr>
              <a:t>Systems-based models indicate that leadership denial and policy inadequacy provided areas for harm.</a:t>
            </a:r>
            <a:endParaRPr lang="en-IN" sz="1600">
              <a:latin typeface="Times New Roman" panose="02020603050405020304" pitchFamily="18" charset="0"/>
              <a:cs typeface="Times New Roman" panose="02020603050405020304" pitchFamily="18" charset="0"/>
            </a:endParaRPr>
          </a:p>
          <a:p>
            <a:pPr lvl="0"/>
            <a:r>
              <a:rPr lang="en-GB" sz="1600">
                <a:latin typeface="Times New Roman" panose="02020603050405020304" pitchFamily="18" charset="0"/>
                <a:cs typeface="Times New Roman" panose="02020603050405020304" pitchFamily="18" charset="0"/>
              </a:rPr>
              <a:t>Delivery of sustainable improvement means adopting a transparent and learning focussed quality culture across all level of NHS organisations.</a:t>
            </a:r>
            <a:endParaRPr lang="en-IN" sz="16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343294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D169BD-7325-9ADB-A201-7BC3C492C0EB}"/>
              </a:ext>
            </a:extLst>
          </p:cNvPr>
          <p:cNvSpPr>
            <a:spLocks noGrp="1"/>
          </p:cNvSpPr>
          <p:nvPr>
            <p:ph type="title"/>
          </p:nvPr>
        </p:nvSpPr>
        <p:spPr>
          <a:xfrm>
            <a:off x="838200" y="365125"/>
            <a:ext cx="10515600" cy="1325563"/>
          </a:xfrm>
        </p:spPr>
        <p:txBody>
          <a:bodyPr>
            <a:normAutofit/>
          </a:bodyPr>
          <a:lstStyle/>
          <a:p>
            <a:r>
              <a:rPr lang="en-US" sz="5400" b="1">
                <a:latin typeface="Times New Roman"/>
                <a:ea typeface="Calibri Light"/>
                <a:cs typeface="Times New Roman"/>
              </a:rPr>
              <a:t>Reference List</a:t>
            </a:r>
            <a:endParaRPr lang="en-US" sz="5400"/>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3324BE-57AA-F8C3-A27E-4BBF8C2F5779}"/>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1200" dirty="0">
                <a:latin typeface="Times New Roman"/>
                <a:cs typeface="Times New Roman"/>
              </a:rPr>
              <a:t>Hughes, S., </a:t>
            </a:r>
            <a:r>
              <a:rPr lang="en-US" sz="1200" dirty="0" err="1">
                <a:latin typeface="Times New Roman"/>
                <a:cs typeface="Times New Roman"/>
              </a:rPr>
              <a:t>Aiyegbusi</a:t>
            </a:r>
            <a:r>
              <a:rPr lang="en-US" sz="1200" dirty="0">
                <a:latin typeface="Times New Roman"/>
                <a:cs typeface="Times New Roman"/>
              </a:rPr>
              <a:t>, O.L., </a:t>
            </a:r>
            <a:r>
              <a:rPr lang="en-US" sz="1200" dirty="0" err="1">
                <a:latin typeface="Times New Roman"/>
                <a:cs typeface="Times New Roman"/>
              </a:rPr>
              <a:t>Lasserson</a:t>
            </a:r>
            <a:r>
              <a:rPr lang="en-US" sz="1200" dirty="0">
                <a:latin typeface="Times New Roman"/>
                <a:cs typeface="Times New Roman"/>
              </a:rPr>
              <a:t>, D., Collis, P., Glasby, J. and Calvert, M., (2021). Patient-reported outcome measurement: a bridge between health and social care?. </a:t>
            </a:r>
            <a:r>
              <a:rPr lang="en-US" sz="1200" i="1" dirty="0">
                <a:latin typeface="Times New Roman"/>
                <a:cs typeface="Times New Roman"/>
              </a:rPr>
              <a:t>Journal of the Royal Society of Medicine</a:t>
            </a:r>
            <a:r>
              <a:rPr lang="en-US" sz="1200" dirty="0">
                <a:latin typeface="Times New Roman"/>
                <a:cs typeface="Times New Roman"/>
              </a:rPr>
              <a:t>, </a:t>
            </a:r>
            <a:r>
              <a:rPr lang="en-US" sz="1200" i="1" dirty="0">
                <a:latin typeface="Times New Roman"/>
                <a:cs typeface="Times New Roman"/>
              </a:rPr>
              <a:t>114</a:t>
            </a:r>
            <a:r>
              <a:rPr lang="en-US" sz="1200" dirty="0">
                <a:latin typeface="Times New Roman"/>
                <a:cs typeface="Times New Roman"/>
              </a:rPr>
              <a:t>(8), pp.381-388. </a:t>
            </a:r>
            <a:r>
              <a:rPr lang="en-US" sz="1200" u="sng" dirty="0">
                <a:latin typeface="Times New Roman"/>
                <a:cs typeface="Times New Roman"/>
                <a:hlinkClick r:id="rId2"/>
              </a:rPr>
              <a:t>https://journals.sagepub.com/doi/pdf/10.1177/01410768211014048</a:t>
            </a:r>
            <a:r>
              <a:rPr lang="en-US" sz="1200" dirty="0">
                <a:latin typeface="Times New Roman"/>
                <a:cs typeface="Times New Roman"/>
              </a:rPr>
              <a:t> </a:t>
            </a:r>
            <a:endParaRPr lang="en-US" sz="1200" dirty="0">
              <a:ea typeface="Calibri" panose="020F0502020204030204"/>
              <a:cs typeface="Calibri" panose="020F0502020204030204"/>
            </a:endParaRPr>
          </a:p>
          <a:p>
            <a:r>
              <a:rPr lang="en-US" sz="1200" dirty="0">
                <a:latin typeface="Times New Roman"/>
                <a:cs typeface="Times New Roman"/>
              </a:rPr>
              <a:t>Kelly, Y., O’Rourke, N., Flynn, R., Hegarty, J. and O’Connor, L., (2023). Definitions of health and social care standards used internationally: A narrative review. </a:t>
            </a:r>
            <a:r>
              <a:rPr lang="en-US" sz="1200" i="1" dirty="0">
                <a:latin typeface="Times New Roman"/>
                <a:cs typeface="Times New Roman"/>
              </a:rPr>
              <a:t>The International journal of health planning and management</a:t>
            </a:r>
            <a:r>
              <a:rPr lang="en-US" sz="1200" dirty="0">
                <a:latin typeface="Times New Roman"/>
                <a:cs typeface="Times New Roman"/>
              </a:rPr>
              <a:t>, </a:t>
            </a:r>
            <a:r>
              <a:rPr lang="en-US" sz="1200" i="1" dirty="0">
                <a:latin typeface="Times New Roman"/>
                <a:cs typeface="Times New Roman"/>
              </a:rPr>
              <a:t>38</a:t>
            </a:r>
            <a:r>
              <a:rPr lang="en-US" sz="1200" dirty="0">
                <a:latin typeface="Times New Roman"/>
                <a:cs typeface="Times New Roman"/>
              </a:rPr>
              <a:t>(1), pp.40-52. </a:t>
            </a:r>
            <a:r>
              <a:rPr lang="en-US" sz="1200" u="sng" dirty="0">
                <a:latin typeface="Times New Roman"/>
                <a:cs typeface="Times New Roman"/>
                <a:hlinkClick r:id="rId3"/>
              </a:rPr>
              <a:t>https://onlinelibrary.wiley.com/doi/pdfdirect/10.1002/hpm.3573</a:t>
            </a:r>
            <a:r>
              <a:rPr lang="en-US" sz="1200" dirty="0">
                <a:latin typeface="Times New Roman"/>
                <a:cs typeface="Times New Roman"/>
              </a:rPr>
              <a:t> </a:t>
            </a:r>
            <a:endParaRPr lang="en-US" sz="1200" dirty="0"/>
          </a:p>
          <a:p>
            <a:r>
              <a:rPr lang="en-US" sz="1200" dirty="0">
                <a:latin typeface="Times New Roman"/>
                <a:cs typeface="Times New Roman"/>
              </a:rPr>
              <a:t>Lawrence, F. and Conn, D. (2024). </a:t>
            </a:r>
            <a:r>
              <a:rPr lang="en-US" sz="1200" i="1" dirty="0">
                <a:latin typeface="Times New Roman"/>
                <a:cs typeface="Times New Roman"/>
              </a:rPr>
              <a:t>A superbug, doctor shortages and a neonatal unit ‘out of its depth’: failures at Lucy Letby hospital revealed</a:t>
            </a:r>
            <a:r>
              <a:rPr lang="en-US" sz="1200" dirty="0">
                <a:latin typeface="Times New Roman"/>
                <a:cs typeface="Times New Roman"/>
              </a:rPr>
              <a:t>. [online] the Guardian. Available at: </a:t>
            </a:r>
            <a:r>
              <a:rPr lang="en-US" sz="1200" u="sng" dirty="0">
                <a:latin typeface="Times New Roman"/>
                <a:cs typeface="Times New Roman"/>
                <a:hlinkClick r:id="rId4"/>
              </a:rPr>
              <a:t>https://www.theguardian.com/uk-news/article/2024/sep/08/a-superbug-doctor-shortages-and-a-neonatal-unit-out-of-its-depth-failures-at-lucy-letby-hospital-revealed</a:t>
            </a:r>
            <a:r>
              <a:rPr lang="en-US" sz="1200" dirty="0">
                <a:latin typeface="Times New Roman"/>
                <a:cs typeface="Times New Roman"/>
              </a:rPr>
              <a:t> </a:t>
            </a:r>
            <a:endParaRPr lang="en-US" sz="1200" dirty="0"/>
          </a:p>
          <a:p>
            <a:r>
              <a:rPr lang="en-US" sz="1200" dirty="0" err="1">
                <a:latin typeface="Times New Roman"/>
                <a:cs typeface="Times New Roman"/>
              </a:rPr>
              <a:t>Ocloo</a:t>
            </a:r>
            <a:r>
              <a:rPr lang="en-US" sz="1200" dirty="0">
                <a:latin typeface="Times New Roman"/>
                <a:cs typeface="Times New Roman"/>
              </a:rPr>
              <a:t>, J., Garfield, S., Franklin, B.D. and Dawson, S., (2021). Exploring the theory, barriers and enablers for patient and public involvement across health, social care and patient safety: a systematic review of reviews. </a:t>
            </a:r>
            <a:r>
              <a:rPr lang="en-US" sz="1200" i="1" dirty="0">
                <a:latin typeface="Times New Roman"/>
                <a:cs typeface="Times New Roman"/>
              </a:rPr>
              <a:t>Health research policy and systems</a:t>
            </a:r>
            <a:r>
              <a:rPr lang="en-US" sz="1200" dirty="0">
                <a:latin typeface="Times New Roman"/>
                <a:cs typeface="Times New Roman"/>
              </a:rPr>
              <a:t>, </a:t>
            </a:r>
            <a:r>
              <a:rPr lang="en-US" sz="1200" i="1" dirty="0">
                <a:latin typeface="Times New Roman"/>
                <a:cs typeface="Times New Roman"/>
              </a:rPr>
              <a:t>19</a:t>
            </a:r>
            <a:r>
              <a:rPr lang="en-US" sz="1200" dirty="0">
                <a:latin typeface="Times New Roman"/>
                <a:cs typeface="Times New Roman"/>
              </a:rPr>
              <a:t>(1), p.8. </a:t>
            </a:r>
            <a:r>
              <a:rPr lang="en-US" sz="1200" u="sng" dirty="0">
                <a:latin typeface="Times New Roman"/>
                <a:cs typeface="Times New Roman"/>
                <a:hlinkClick r:id="rId5"/>
              </a:rPr>
              <a:t>https://link.springer.com/content/pdf/10.1186/s12961-020-00644-3.pdf</a:t>
            </a:r>
            <a:r>
              <a:rPr lang="en-US" sz="1200" dirty="0">
                <a:latin typeface="Times New Roman"/>
                <a:cs typeface="Times New Roman"/>
              </a:rPr>
              <a:t> </a:t>
            </a:r>
            <a:endParaRPr lang="en-US" sz="1200" dirty="0"/>
          </a:p>
          <a:p>
            <a:r>
              <a:rPr lang="en-US" sz="1200" dirty="0" err="1">
                <a:latin typeface="Times New Roman"/>
                <a:cs typeface="Times New Roman"/>
              </a:rPr>
              <a:t>Rejison</a:t>
            </a:r>
            <a:r>
              <a:rPr lang="en-US" sz="1200" dirty="0">
                <a:latin typeface="Times New Roman"/>
                <a:cs typeface="Times New Roman"/>
              </a:rPr>
              <a:t>, P., (2024). A Study on Marketing Perceptive Problems of a Healthcare Organization in India. </a:t>
            </a:r>
            <a:r>
              <a:rPr lang="en-US" sz="1200" i="1" dirty="0">
                <a:latin typeface="Times New Roman"/>
                <a:cs typeface="Times New Roman"/>
              </a:rPr>
              <a:t>Available at SSRN 4959683</a:t>
            </a:r>
            <a:r>
              <a:rPr lang="en-US" sz="1200" dirty="0">
                <a:latin typeface="Times New Roman"/>
                <a:cs typeface="Times New Roman"/>
              </a:rPr>
              <a:t>. </a:t>
            </a:r>
            <a:r>
              <a:rPr lang="en-US" sz="1200" u="sng" dirty="0">
                <a:latin typeface="Times New Roman"/>
                <a:cs typeface="Times New Roman"/>
                <a:hlinkClick r:id="rId6"/>
              </a:rPr>
              <a:t>https://papers.ssrn.com/sol3/Delivery.cfm?abstractid=4959683</a:t>
            </a:r>
            <a:r>
              <a:rPr lang="en-US" sz="1200" dirty="0">
                <a:latin typeface="Times New Roman"/>
                <a:cs typeface="Times New Roman"/>
              </a:rPr>
              <a:t> </a:t>
            </a:r>
            <a:endParaRPr lang="en-US" sz="1200" dirty="0"/>
          </a:p>
          <a:p>
            <a:r>
              <a:rPr lang="en-US" sz="1200" dirty="0" err="1">
                <a:latin typeface="Times New Roman"/>
                <a:cs typeface="Times New Roman"/>
              </a:rPr>
              <a:t>Seere</a:t>
            </a:r>
            <a:r>
              <a:rPr lang="en-US" sz="1200" dirty="0">
                <a:latin typeface="Times New Roman"/>
                <a:cs typeface="Times New Roman"/>
              </a:rPr>
              <a:t>, A., Suhonen, R. and </a:t>
            </a:r>
            <a:r>
              <a:rPr lang="en-US" sz="1200" dirty="0" err="1">
                <a:latin typeface="Times New Roman"/>
                <a:cs typeface="Times New Roman"/>
              </a:rPr>
              <a:t>Wiisak</a:t>
            </a:r>
            <a:r>
              <a:rPr lang="en-US" sz="1200" dirty="0">
                <a:latin typeface="Times New Roman"/>
                <a:cs typeface="Times New Roman"/>
              </a:rPr>
              <a:t>, J., (2025). Prerequisites for ethical leadership in health and social care: Integrative review. </a:t>
            </a:r>
            <a:r>
              <a:rPr lang="en-US" sz="1200" i="1" dirty="0">
                <a:latin typeface="Times New Roman"/>
                <a:cs typeface="Times New Roman"/>
              </a:rPr>
              <a:t>Nursing Ethics</a:t>
            </a:r>
            <a:r>
              <a:rPr lang="en-US" sz="1200" dirty="0">
                <a:latin typeface="Times New Roman"/>
                <a:cs typeface="Times New Roman"/>
              </a:rPr>
              <a:t>, p.09697330251366593. </a:t>
            </a:r>
            <a:r>
              <a:rPr lang="en-US" sz="1200" u="sng" dirty="0">
                <a:latin typeface="Times New Roman"/>
                <a:cs typeface="Times New Roman"/>
                <a:hlinkClick r:id="rId7"/>
              </a:rPr>
              <a:t>https://journals.sagepub.com/doi/pdf/10.1177/09697330251366593</a:t>
            </a:r>
            <a:r>
              <a:rPr lang="en-US" sz="1200" dirty="0">
                <a:latin typeface="Times New Roman"/>
                <a:cs typeface="Times New Roman"/>
              </a:rPr>
              <a:t> </a:t>
            </a:r>
            <a:endParaRPr lang="en-US" sz="1200" dirty="0"/>
          </a:p>
          <a:p>
            <a:r>
              <a:rPr lang="en-US" sz="1200" dirty="0">
                <a:latin typeface="Times New Roman"/>
                <a:cs typeface="Times New Roman"/>
              </a:rPr>
              <a:t>Wang, L., Touré, M. and Poder, T.G., (2023). Measuring quality of life at work for healthcare and social services workers: A systematic review of available instruments. </a:t>
            </a:r>
            <a:r>
              <a:rPr lang="en-US" sz="1200" i="1" dirty="0">
                <a:latin typeface="Times New Roman"/>
                <a:cs typeface="Times New Roman"/>
              </a:rPr>
              <a:t>Health Care Science</a:t>
            </a:r>
            <a:r>
              <a:rPr lang="en-US" sz="1200" dirty="0">
                <a:latin typeface="Times New Roman"/>
                <a:cs typeface="Times New Roman"/>
              </a:rPr>
              <a:t>, </a:t>
            </a:r>
            <a:r>
              <a:rPr lang="en-US" sz="1200" i="1" dirty="0">
                <a:latin typeface="Times New Roman"/>
                <a:cs typeface="Times New Roman"/>
              </a:rPr>
              <a:t>2</a:t>
            </a:r>
            <a:r>
              <a:rPr lang="en-US" sz="1200" dirty="0">
                <a:latin typeface="Times New Roman"/>
                <a:cs typeface="Times New Roman"/>
              </a:rPr>
              <a:t>(3), pp.173-193. </a:t>
            </a:r>
            <a:r>
              <a:rPr lang="en-US" sz="1200" u="sng" dirty="0">
                <a:latin typeface="Times New Roman"/>
                <a:cs typeface="Times New Roman"/>
                <a:hlinkClick r:id="rId8"/>
              </a:rPr>
              <a:t>https://onlinelibrary.wiley.com/doi/pdf/10.1002/hcs2.53</a:t>
            </a:r>
            <a:endParaRPr lang="en-US" sz="1200" dirty="0"/>
          </a:p>
        </p:txBody>
      </p:sp>
    </p:spTree>
    <p:extLst>
      <p:ext uri="{BB962C8B-B14F-4D97-AF65-F5344CB8AC3E}">
        <p14:creationId xmlns:p14="http://schemas.microsoft.com/office/powerpoint/2010/main" val="13511462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2510</Words>
  <Application>Microsoft Office PowerPoint</Application>
  <PresentationFormat>Widescreen</PresentationFormat>
  <Paragraphs>145</Paragraphs>
  <Slides>17</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17</vt:i4>
      </vt:variant>
    </vt:vector>
  </HeadingPairs>
  <TitlesOfParts>
    <vt:vector size="24" baseType="lpstr">
      <vt:lpstr>Meiryo</vt:lpstr>
      <vt:lpstr>Arial</vt:lpstr>
      <vt:lpstr>Arial MT</vt:lpstr>
      <vt:lpstr>Calibri</vt:lpstr>
      <vt:lpstr>Calibri Light</vt:lpstr>
      <vt:lpstr>Times New Roman</vt:lpstr>
      <vt:lpstr>Office Theme</vt:lpstr>
      <vt:lpstr>PowerPoint Presentation</vt:lpstr>
      <vt:lpstr>Introduction to the Case</vt:lpstr>
      <vt:lpstr>Aims and Objectives</vt:lpstr>
      <vt:lpstr>Systems Based Safety Perspective</vt:lpstr>
      <vt:lpstr>The use of Swiss Cheese Model</vt:lpstr>
      <vt:lpstr>Theoretical Frameworks Used</vt:lpstr>
      <vt:lpstr>Root Cause Analysis – Findings</vt:lpstr>
      <vt:lpstr>Policy Issues Involved in Failures</vt:lpstr>
      <vt:lpstr>Effect on the quality of services</vt:lpstr>
      <vt:lpstr>Effect on the quality of service</vt:lpstr>
      <vt:lpstr>Donabedian model Analysis</vt:lpstr>
      <vt:lpstr>Systems Theory Perspective</vt:lpstr>
      <vt:lpstr>Lessons Learned</vt:lpstr>
      <vt:lpstr>Improvements for Interviewer</vt:lpstr>
      <vt:lpstr>Link to Structure of Component 2 Report</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XYZ XYZ</dc:creator>
  <cp:lastModifiedBy>XY XY</cp:lastModifiedBy>
  <cp:revision>1</cp:revision>
  <dcterms:created xsi:type="dcterms:W3CDTF">2025-11-10T17:14:53Z</dcterms:created>
  <dcterms:modified xsi:type="dcterms:W3CDTF">2025-11-10T21:46:45Z</dcterms:modified>
</cp:coreProperties>
</file>