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7" r:id="rId2"/>
    <p:sldId id="258" r:id="rId3"/>
    <p:sldId id="267" r:id="rId4"/>
    <p:sldId id="268" r:id="rId5"/>
    <p:sldId id="264" r:id="rId6"/>
    <p:sldId id="266" r:id="rId7"/>
    <p:sldId id="265" r:id="rId8"/>
    <p:sldId id="263" r:id="rId9"/>
    <p:sldId id="259" r:id="rId10"/>
    <p:sldId id="260" r:id="rId11"/>
    <p:sldId id="262"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64" autoAdjust="0"/>
  </p:normalViewPr>
  <p:slideViewPr>
    <p:cSldViewPr snapToGrid="0">
      <p:cViewPr varScale="1">
        <p:scale>
          <a:sx n="59" d="100"/>
          <a:sy n="59" d="100"/>
        </p:scale>
        <p:origin x="964" y="5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2F981-75D9-4263-A6C5-0F378990ADAA}" type="datetimeFigureOut">
              <a:rPr lang="en-GB" smtClean="0"/>
              <a:t>09/05/2024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0105CA-DD15-4B98-8A9E-A2EB8960FAA6}" type="slidenum">
              <a:rPr lang="en-GB" smtClean="0"/>
              <a:t>‹#›</a:t>
            </a:fld>
            <a:endParaRPr lang="en-GB"/>
          </a:p>
        </p:txBody>
      </p:sp>
    </p:spTree>
    <p:extLst>
      <p:ext uri="{BB962C8B-B14F-4D97-AF65-F5344CB8AC3E}">
        <p14:creationId xmlns:p14="http://schemas.microsoft.com/office/powerpoint/2010/main" val="1068847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7" name="Google Shape;8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8" name="Google Shape;8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400" b="0" i="0" u="none" strike="noStrike" kern="0" cap="none" spc="0" normalizeH="0" baseline="0" noProof="0">
                <a:ln>
                  <a:noFill/>
                </a:ln>
                <a:solidFill>
                  <a:srgbClr val="000000"/>
                </a:solidFill>
                <a:effectLst/>
                <a:uLnTx/>
                <a:uFillTx/>
                <a:latin typeface="Arial"/>
                <a:ea typeface="+mn-ea"/>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1</a:t>
            </a:fld>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Tree>
    <p:extLst>
      <p:ext uri="{BB962C8B-B14F-4D97-AF65-F5344CB8AC3E}">
        <p14:creationId xmlns:p14="http://schemas.microsoft.com/office/powerpoint/2010/main" val="1188115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dirty="0">
                <a:effectLst/>
                <a:latin typeface="Arial" panose="020B0604020202020204" pitchFamily="34" charset="0"/>
                <a:ea typeface="Calibri" panose="020F0502020204030204" pitchFamily="34" charset="0"/>
                <a:cs typeface="Times New Roman" panose="02020603050405020304" pitchFamily="18" charset="0"/>
              </a:rPr>
              <a:t>The hospitality industry is advancing day by day with the advancement of technology to offer guests premium and satisfactory experiences and improve operational efficiency (Bowen &amp;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Morosan</a:t>
            </a:r>
            <a:r>
              <a:rPr lang="en-US" sz="1200" dirty="0">
                <a:effectLst/>
                <a:latin typeface="Arial" panose="020B0604020202020204" pitchFamily="34" charset="0"/>
                <a:ea typeface="Calibri" panose="020F0502020204030204" pitchFamily="34" charset="0"/>
                <a:cs typeface="Times New Roman" panose="02020603050405020304" pitchFamily="18" charset="0"/>
              </a:rPr>
              <a:t>, 2018). So, many international meetings are being arranged from time to time to discuss the latest innovations and propose different plans to introduce those innovations in their respective industry or companies. To make these meetings a success, feasibility analysis is a must. This feasibility plan describes and analyzes different factors affecting the event and determines the meeting’s success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Orsmond</a:t>
            </a:r>
            <a:r>
              <a:rPr lang="en-GB" sz="1200" dirty="0">
                <a:effectLst/>
                <a:latin typeface="Arial" panose="020B0604020202020204" pitchFamily="34" charset="0"/>
                <a:ea typeface="Calibri" panose="020F0502020204030204" pitchFamily="34" charset="0"/>
                <a:cs typeface="Times New Roman" panose="02020603050405020304" pitchFamily="18" charset="0"/>
              </a:rPr>
              <a:t> &amp; Cohn, 2015)</a:t>
            </a:r>
            <a:r>
              <a:rPr lang="en-US" sz="1200" dirty="0">
                <a:effectLst/>
                <a:latin typeface="Arial" panose="020B0604020202020204" pitchFamily="34" charset="0"/>
                <a:ea typeface="Calibri" panose="020F0502020204030204" pitchFamily="34" charset="0"/>
                <a:cs typeface="Times New Roman" panose="02020603050405020304" pitchFamily="18" charset="0"/>
              </a:rPr>
              <a:t>. This plan ensures an appropriate and relevant decision and proceeds to detailed planning with a justified situational and pre-planning approach. This presentation will show the feasibility analysis of an international event themed “Technology and Innovation within the Hospitality Sector”. It will mainly focus on the situational and research analysis of market factors, operational factors and financial factors. The recent innovation and its probable use in the hospitality industry will be shown here. For example, robots are used for concierges, housekeeping systems, room delivery systems, etc.</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50105CA-DD15-4B98-8A9E-A2EB8960FAA6}" type="slidenum">
              <a:rPr lang="en-GB" smtClean="0"/>
              <a:t>2</a:t>
            </a:fld>
            <a:endParaRPr lang="en-GB"/>
          </a:p>
        </p:txBody>
      </p:sp>
    </p:spTree>
    <p:extLst>
      <p:ext uri="{BB962C8B-B14F-4D97-AF65-F5344CB8AC3E}">
        <p14:creationId xmlns:p14="http://schemas.microsoft.com/office/powerpoint/2010/main" val="836485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400" b="1" dirty="0">
                <a:effectLst/>
                <a:latin typeface="Arial" panose="020B0604020202020204" pitchFamily="34" charset="0"/>
                <a:ea typeface="Calibri" panose="020F0502020204030204" pitchFamily="34" charset="0"/>
                <a:cs typeface="Times New Roman" panose="02020603050405020304" pitchFamily="18" charset="0"/>
              </a:rPr>
              <a:t>Market Factors: </a:t>
            </a:r>
            <a:r>
              <a:rPr lang="en-US" sz="1200" b="0" dirty="0">
                <a:effectLst/>
                <a:latin typeface="Arial" panose="020B0604020202020204" pitchFamily="34" charset="0"/>
                <a:ea typeface="Calibri" panose="020F0502020204030204" pitchFamily="34" charset="0"/>
                <a:cs typeface="Times New Roman" panose="02020603050405020304" pitchFamily="18" charset="0"/>
              </a:rPr>
              <a:t>Here, target</a:t>
            </a:r>
            <a:r>
              <a:rPr lang="en-US" sz="1200" b="0" baseline="0" dirty="0">
                <a:effectLst/>
                <a:latin typeface="Arial" panose="020B0604020202020204" pitchFamily="34" charset="0"/>
                <a:ea typeface="Calibri" panose="020F0502020204030204" pitchFamily="34" charset="0"/>
                <a:cs typeface="Times New Roman" panose="02020603050405020304" pitchFamily="18" charset="0"/>
              </a:rPr>
              <a:t> market, demand and competition are considered.</a:t>
            </a:r>
          </a:p>
          <a:p>
            <a:pPr marL="0" marR="0" algn="just">
              <a:lnSpc>
                <a:spcPct val="150000"/>
              </a:lnSpc>
              <a:spcBef>
                <a:spcPts val="0"/>
              </a:spcBef>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Target Market:</a:t>
            </a:r>
            <a:r>
              <a:rPr lang="en-US" sz="1200" dirty="0">
                <a:effectLst/>
                <a:latin typeface="Arial" panose="020B0604020202020204" pitchFamily="34" charset="0"/>
                <a:ea typeface="Calibri" panose="020F0502020204030204" pitchFamily="34" charset="0"/>
                <a:cs typeface="Times New Roman" panose="02020603050405020304" pitchFamily="18" charset="0"/>
              </a:rPr>
              <a:t> This will be a two-day-long event. This event will allow and connect all stakeholders and decision-makers of the hospitality industry and innovation and technology-providing industry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Jabeen</a:t>
            </a:r>
            <a:r>
              <a:rPr lang="en-US" sz="1200" dirty="0">
                <a:effectLst/>
                <a:latin typeface="Arial" panose="020B0604020202020204" pitchFamily="34" charset="0"/>
                <a:ea typeface="Calibri" panose="020F0502020204030204" pitchFamily="34" charset="0"/>
                <a:cs typeface="Times New Roman" panose="02020603050405020304" pitchFamily="18" charset="0"/>
              </a:rPr>
              <a:t> et al., 2022). Hotel owners, boards of directors, hospitality management professionals and general managers are the key target audiences of the hospitality industry. Additionally, technology directors and vendors are to be attracted. As it is an event showcasing the use of robotics in the hospitality industry, the robotics developers and manufacturers are to be invited and should be approached for sponsorship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Limna</a:t>
            </a:r>
            <a:r>
              <a:rPr lang="en-US" sz="1200" dirty="0">
                <a:effectLst/>
                <a:latin typeface="Arial" panose="020B0604020202020204" pitchFamily="34" charset="0"/>
                <a:ea typeface="Calibri" panose="020F0502020204030204" pitchFamily="34" charset="0"/>
                <a:cs typeface="Times New Roman" panose="02020603050405020304" pitchFamily="18" charset="0"/>
              </a:rPr>
              <a:t>, 2023). Besides, investors, angel investors and venture capitalists are the target market audiences. The event should also allow academicians and researchers who are focused on the hospitality industry. Last but not least, tourism and travel representatives can be the target market.</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3</a:t>
            </a:fld>
            <a:endParaRPr lang="en-GB"/>
          </a:p>
        </p:txBody>
      </p:sp>
    </p:spTree>
    <p:extLst>
      <p:ext uri="{BB962C8B-B14F-4D97-AF65-F5344CB8AC3E}">
        <p14:creationId xmlns:p14="http://schemas.microsoft.com/office/powerpoint/2010/main" val="2622901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Demand:</a:t>
            </a:r>
            <a:r>
              <a:rPr lang="en-US" sz="1200" dirty="0">
                <a:effectLst/>
                <a:latin typeface="Arial" panose="020B0604020202020204" pitchFamily="34" charset="0"/>
                <a:ea typeface="Calibri" panose="020F0502020204030204" pitchFamily="34" charset="0"/>
                <a:cs typeface="Times New Roman" panose="02020603050405020304" pitchFamily="18" charset="0"/>
              </a:rPr>
              <a:t> This event is demandable and think it will be a success. Personnel want more information nowadays when choosing a hospitality-providing company to spend their vacation. This information-seeking approach has been rising recently due to automation and technology in the hospitality industry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Neuhofer</a:t>
            </a:r>
            <a:r>
              <a:rPr lang="en-GB" sz="1200" dirty="0">
                <a:effectLst/>
                <a:latin typeface="Arial" panose="020B0604020202020204" pitchFamily="34" charset="0"/>
                <a:ea typeface="Calibri" panose="020F0502020204030204" pitchFamily="34" charset="0"/>
                <a:cs typeface="Times New Roman" panose="02020603050405020304" pitchFamily="18" charset="0"/>
              </a:rPr>
              <a:t> et al., 2015)</a:t>
            </a:r>
            <a:r>
              <a:rPr lang="en-US" sz="1200" dirty="0">
                <a:effectLst/>
                <a:latin typeface="Arial" panose="020B0604020202020204" pitchFamily="34" charset="0"/>
                <a:ea typeface="Calibri" panose="020F0502020204030204" pitchFamily="34" charset="0"/>
                <a:cs typeface="Times New Roman" panose="02020603050405020304" pitchFamily="18" charset="0"/>
              </a:rPr>
              <a:t>. So, the interest of guests can be fulfilled by arranging such an event to share knowledge about technology and innovation. Various research and industry reports determine an important market for service robots, artificial intelligence, data analytics, automation and guest personalization in case of hospitality industry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Buhalis</a:t>
            </a:r>
            <a:r>
              <a:rPr lang="en-US" sz="1200" dirty="0">
                <a:effectLst/>
                <a:latin typeface="Arial" panose="020B0604020202020204" pitchFamily="34" charset="0"/>
                <a:ea typeface="Calibri" panose="020F0502020204030204" pitchFamily="34" charset="0"/>
                <a:cs typeface="Times New Roman" panose="02020603050405020304" pitchFamily="18" charset="0"/>
              </a:rPr>
              <a:t> et al., 2019). So, this type of event to showcase the market for innovation, to share knowledge and to collaborate is required. Hence, there is enough demand for this event.</a:t>
            </a:r>
          </a:p>
          <a:p>
            <a:pPr marL="0" marR="0" algn="just">
              <a:lnSpc>
                <a:spcPct val="150000"/>
              </a:lnSpc>
              <a:spcBef>
                <a:spcPts val="0"/>
              </a:spcBef>
              <a:spcAft>
                <a:spcPts val="800"/>
              </a:spcAft>
            </a:pP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b="1" dirty="0">
                <a:effectLst/>
                <a:latin typeface="Arial" panose="020B0604020202020204" pitchFamily="34" charset="0"/>
                <a:ea typeface="Calibri" panose="020F0502020204030204" pitchFamily="34" charset="0"/>
                <a:cs typeface="Times New Roman" panose="02020603050405020304" pitchFamily="18" charset="0"/>
              </a:rPr>
              <a:t>Competition:</a:t>
            </a:r>
            <a:r>
              <a:rPr lang="en-US" sz="1200" dirty="0">
                <a:effectLst/>
                <a:latin typeface="Arial" panose="020B0604020202020204" pitchFamily="34" charset="0"/>
                <a:ea typeface="Calibri" panose="020F0502020204030204" pitchFamily="34" charset="0"/>
                <a:cs typeface="Times New Roman" panose="02020603050405020304" pitchFamily="18" charset="0"/>
              </a:rPr>
              <a:t> Frequent international meetings and conferences have already been conducted on hospitality, travel and tourism, automation, technology etc. separately at different times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Jabeen</a:t>
            </a:r>
            <a:r>
              <a:rPr lang="en-US" sz="1200" dirty="0">
                <a:effectLst/>
                <a:latin typeface="Arial" panose="020B0604020202020204" pitchFamily="34" charset="0"/>
                <a:ea typeface="Calibri" panose="020F0502020204030204" pitchFamily="34" charset="0"/>
                <a:cs typeface="Times New Roman" panose="02020603050405020304" pitchFamily="18" charset="0"/>
              </a:rPr>
              <a:t> et al., 2022). But any event with the combination of these areas has not been arranged. So, this event will differentiate itself from others and therefore it can be called attracting the Niche market (</a:t>
            </a:r>
            <a:r>
              <a:rPr lang="en-GB" sz="1200" dirty="0">
                <a:effectLst/>
                <a:latin typeface="Arial" panose="020B0604020202020204" pitchFamily="34" charset="0"/>
                <a:ea typeface="Calibri" panose="020F0502020204030204" pitchFamily="34" charset="0"/>
                <a:cs typeface="Times New Roman" panose="02020603050405020304" pitchFamily="18" charset="0"/>
              </a:rPr>
              <a:t>Ivanov, 2019)</a:t>
            </a:r>
            <a:r>
              <a:rPr lang="en-US" sz="1200" dirty="0">
                <a:effectLst/>
                <a:latin typeface="Arial" panose="020B0604020202020204" pitchFamily="34" charset="0"/>
                <a:ea typeface="Calibri" panose="020F0502020204030204" pitchFamily="34" charset="0"/>
                <a:cs typeface="Times New Roman" panose="02020603050405020304" pitchFamily="18" charset="0"/>
              </a:rPr>
              <a:t>. This event will discuss and demonstrate the usage of technology and innovation in depth that affects the hospitality industry. So, there will exist competition with the hospitality, tourism and technology industry or market separately.</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4</a:t>
            </a:fld>
            <a:endParaRPr lang="en-GB"/>
          </a:p>
        </p:txBody>
      </p:sp>
    </p:spTree>
    <p:extLst>
      <p:ext uri="{BB962C8B-B14F-4D97-AF65-F5344CB8AC3E}">
        <p14:creationId xmlns:p14="http://schemas.microsoft.com/office/powerpoint/2010/main" val="2446877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400" b="1" dirty="0">
                <a:effectLst/>
                <a:latin typeface="Arial" panose="020B0604020202020204" pitchFamily="34" charset="0"/>
                <a:ea typeface="Calibri" panose="020F0502020204030204" pitchFamily="34" charset="0"/>
                <a:cs typeface="Times New Roman" panose="02020603050405020304" pitchFamily="18" charset="0"/>
              </a:rPr>
              <a:t>Operational Factors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2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Venue Selection:</a:t>
            </a:r>
            <a:r>
              <a:rPr lang="en-GB" sz="12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Regarding venue selection, several factors need to be considered like venue availability on the respective days, venue fare, location, venue seat capacity, technical opportunities in the venue etc.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Tuomi</a:t>
            </a:r>
            <a:r>
              <a:rPr lang="en-GB" sz="1200" dirty="0">
                <a:effectLst/>
                <a:latin typeface="Arial" panose="020B0604020202020204" pitchFamily="34" charset="0"/>
                <a:ea typeface="Calibri" panose="020F0502020204030204" pitchFamily="34" charset="0"/>
                <a:cs typeface="Times New Roman" panose="02020603050405020304" pitchFamily="18" charset="0"/>
              </a:rPr>
              <a:t> et al., 2021). So, these factors for this technology and innovation-related event are analysed-</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Seat Capacity:</a:t>
            </a:r>
            <a:r>
              <a:rPr lang="en-GB" sz="1200" dirty="0">
                <a:effectLst/>
                <a:latin typeface="Arial" panose="020B0604020202020204" pitchFamily="34" charset="0"/>
                <a:ea typeface="Calibri" panose="020F0502020204030204" pitchFamily="34" charset="0"/>
                <a:cs typeface="Times New Roman" panose="02020603050405020304" pitchFamily="18" charset="0"/>
              </a:rPr>
              <a:t> As the target audiences will cover different walks of people or professions, the event should focus on seat availability for accommodation. To attend the event comfortably and to enjoy, the comfort of seats is a must. The event must estimate the guest number and then rent an appropriate venue with enough seats (Ivanov &amp; Webster, 2019). As an event planner in the MICE industry, the first task is to estimate the probable gusts number. After analysis, the projected number of invitees is around 200. So, the venue is selected with 200 seats available with comfort. The venue can be selected in London, the UK. During the selection, space for live presentations, an exhibition area, and space for networking events and workshops are also considered (Rogers &amp; Davidson, 2015).</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Location:</a:t>
            </a:r>
            <a:r>
              <a:rPr lang="en-GB" sz="1200" dirty="0">
                <a:effectLst/>
                <a:latin typeface="Arial" panose="020B0604020202020204" pitchFamily="34" charset="0"/>
                <a:ea typeface="Calibri" panose="020F0502020204030204" pitchFamily="34" charset="0"/>
                <a:cs typeface="Times New Roman" panose="02020603050405020304" pitchFamily="18" charset="0"/>
              </a:rPr>
              <a:t> To arrange this type of event, a city should be selected with some characteristics like many strong and attractive tourism facilities, recent and updated technological additions in tourism, easy accessibility in that city from both home and abroad etc. (Getz &amp; Page, 2016). Taking into consideration these factors, London can be selected. Because it is a vibrant and attractive city for many tourists with lots of facilities, a strong economy and technical innovation, this city is suggested. When selecting any tourist spots for travel, visitors’ one of the priority is London. It has many attractive places like the British Museum, Buckingham Palace, Tower of London; cultural places like music venues, theatres, and art galleries; shopping malls, world-class restaurants, international cuisine, and street foods, various festivals like cricket, football, championships, Notting Hill Carnival etc. (Maitland, 2016). Besides, a lot of technical innovation and automation are found to be added to the tourism industry in London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Naumov</a:t>
            </a:r>
            <a:r>
              <a:rPr lang="en-GB" sz="1200" dirty="0">
                <a:effectLst/>
                <a:latin typeface="Arial" panose="020B0604020202020204" pitchFamily="34" charset="0"/>
                <a:ea typeface="Calibri" panose="020F0502020204030204" pitchFamily="34" charset="0"/>
                <a:cs typeface="Times New Roman" panose="02020603050405020304" pitchFamily="18" charset="0"/>
              </a:rPr>
              <a:t>, 2019). For example, contactless payment for locals, foreigners and tourists, efficient traffic management system, digital experiences etc. </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Technological Infrastructure:</a:t>
            </a:r>
            <a:r>
              <a:rPr lang="en-GB" sz="1200" dirty="0">
                <a:effectLst/>
                <a:latin typeface="Arial" panose="020B0604020202020204" pitchFamily="34" charset="0"/>
                <a:ea typeface="Calibri" panose="020F0502020204030204" pitchFamily="34" charset="0"/>
                <a:cs typeface="Times New Roman" panose="02020603050405020304" pitchFamily="18" charset="0"/>
              </a:rPr>
              <a:t> Moreover, the venue should have digital and technological infrastructure. The venue must provide audio-visual tools for presentations, projectors and giant screens for presenting different contents and ideas, high-speed connectivity of the internet, uninterrupted power supply, technical support and interactive sessions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Szopinska-Mularz</a:t>
            </a:r>
            <a:r>
              <a:rPr lang="en-GB" sz="1200" dirty="0">
                <a:effectLst/>
                <a:latin typeface="Arial" panose="020B0604020202020204" pitchFamily="34" charset="0"/>
                <a:ea typeface="Calibri" panose="020F0502020204030204" pitchFamily="34" charset="0"/>
                <a:cs typeface="Times New Roman" panose="02020603050405020304" pitchFamily="18" charset="0"/>
              </a:rPr>
              <a:t> &amp; Lehmann, 2019). As robots will be showcased for presenting different activities, that type of facility should also be available.</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After all these considerations, “Bristol Harbour Hotel &amp; Spa” is suggested. The probable event days are September 2 and 3, 2024 and this hotel is available on these days.</a:t>
            </a: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5</a:t>
            </a:fld>
            <a:endParaRPr lang="en-GB"/>
          </a:p>
        </p:txBody>
      </p:sp>
    </p:spTree>
    <p:extLst>
      <p:ext uri="{BB962C8B-B14F-4D97-AF65-F5344CB8AC3E}">
        <p14:creationId xmlns:p14="http://schemas.microsoft.com/office/powerpoint/2010/main" val="3589992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Skills and Resources:</a:t>
            </a:r>
            <a:r>
              <a:rPr lang="en-GB" sz="12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Since this is an international meeting, premium facilities and hospitality are a must. To ensure that quality, enough staff with available resources are needed. These are described from Bristol Harbour Hotel &amp; Spa’s perspective-</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Event Staff:</a:t>
            </a:r>
            <a:r>
              <a:rPr lang="en-GB" sz="1200" dirty="0">
                <a:effectLst/>
                <a:latin typeface="Arial" panose="020B0604020202020204" pitchFamily="34" charset="0"/>
                <a:ea typeface="Calibri" panose="020F0502020204030204" pitchFamily="34" charset="0"/>
                <a:cs typeface="Times New Roman" panose="02020603050405020304" pitchFamily="18" charset="0"/>
              </a:rPr>
              <a:t> Project manager, marketing specialists, registration personnel, sponsorship coordinators, technical crew, multilingual staff, logistics and security personnel, catering staff and other volunteers for coordination are needed for hosting this event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Semuel</a:t>
            </a:r>
            <a:r>
              <a:rPr lang="en-GB" sz="1200" dirty="0">
                <a:effectLst/>
                <a:latin typeface="Arial" panose="020B0604020202020204" pitchFamily="34" charset="0"/>
                <a:ea typeface="Calibri" panose="020F0502020204030204" pitchFamily="34" charset="0"/>
                <a:cs typeface="Times New Roman" panose="02020603050405020304" pitchFamily="18" charset="0"/>
              </a:rPr>
              <a:t> et al., 2017).</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Resources:</a:t>
            </a:r>
            <a:r>
              <a:rPr lang="en-GB" sz="1200" dirty="0">
                <a:effectLst/>
                <a:latin typeface="Arial" panose="020B0604020202020204" pitchFamily="34" charset="0"/>
                <a:ea typeface="Calibri" panose="020F0502020204030204" pitchFamily="34" charset="0"/>
                <a:cs typeface="Times New Roman" panose="02020603050405020304" pitchFamily="18" charset="0"/>
              </a:rPr>
              <a:t> Furniture, stage setup, audio-visual equipment, catering equipment, presentation screens, exhibition booths, registration booths, snacks booths, information booths, robot showcasing booths etc. should be available and properly arranged in the meeting room (Rogers &amp; Wynn-Moylan, 2022).</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Services:</a:t>
            </a:r>
            <a:r>
              <a:rPr lang="en-GB" sz="1200" dirty="0">
                <a:effectLst/>
                <a:latin typeface="Arial" panose="020B0604020202020204" pitchFamily="34" charset="0"/>
                <a:ea typeface="Calibri" panose="020F0502020204030204" pitchFamily="34" charset="0"/>
                <a:cs typeface="Times New Roman" panose="02020603050405020304" pitchFamily="18" charset="0"/>
              </a:rPr>
              <a:t> The services by these event staff should be properly served. These services are security services, catering services, internet connectivity, marketing services and transportation services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Camilleri</a:t>
            </a:r>
            <a:r>
              <a:rPr lang="en-GB" sz="1200" dirty="0">
                <a:effectLst/>
                <a:latin typeface="Arial" panose="020B0604020202020204" pitchFamily="34" charset="0"/>
                <a:ea typeface="Calibri" panose="020F0502020204030204" pitchFamily="34" charset="0"/>
                <a:cs typeface="Times New Roman" panose="02020603050405020304" pitchFamily="18" charset="0"/>
              </a:rPr>
              <a:t>, 2016).</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By analysing these skills and resources, Bristol Harbour Hotel &amp; Spa can ensure these types of event staff, skills and resources.</a:t>
            </a: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6</a:t>
            </a:fld>
            <a:endParaRPr lang="en-GB"/>
          </a:p>
        </p:txBody>
      </p:sp>
    </p:spTree>
    <p:extLst>
      <p:ext uri="{BB962C8B-B14F-4D97-AF65-F5344CB8AC3E}">
        <p14:creationId xmlns:p14="http://schemas.microsoft.com/office/powerpoint/2010/main" val="1899687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b="1"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Cost Breakdown</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Venue Fare: </a:t>
            </a:r>
            <a:r>
              <a:rPr lang="en-GB" sz="1200" dirty="0">
                <a:effectLst/>
                <a:latin typeface="Arial" panose="020B0604020202020204" pitchFamily="34" charset="0"/>
                <a:ea typeface="Calibri" panose="020F0502020204030204" pitchFamily="34" charset="0"/>
                <a:cs typeface="Times New Roman" panose="02020603050405020304" pitchFamily="18" charset="0"/>
              </a:rPr>
              <a:t>Bristol Harbour Hotel &amp; Spa” is a hotel with conference rooms where a maximum of 400 people can be accommodated at a time with 3 meeting rooms for £2000 per day. It is near the Airport, about 12 km away. As the event estimates around 200 attendees, the probable cost is £1000 per day. As it is a two-day long program, the total venue fare will be £2000.</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Event Marketing &amp; Promotion: </a:t>
            </a:r>
            <a:r>
              <a:rPr lang="en-GB" sz="1200" dirty="0">
                <a:effectLst/>
                <a:latin typeface="Arial" panose="020B0604020202020204" pitchFamily="34" charset="0"/>
                <a:ea typeface="Calibri" panose="020F0502020204030204" pitchFamily="34" charset="0"/>
                <a:cs typeface="Times New Roman" panose="02020603050405020304" pitchFamily="18" charset="0"/>
              </a:rPr>
              <a:t>This cost is assumed to have occurred for website development to show the event, different online and offline campaigns, industry publications, engaging social media, advertising, promotion and media coverage. The cost is expected to be £1000.</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Speaker Fees, Staff &amp; Transportation: </a:t>
            </a:r>
            <a:r>
              <a:rPr lang="en-GB" sz="1200" dirty="0">
                <a:effectLst/>
                <a:latin typeface="Arial" panose="020B0604020202020204" pitchFamily="34" charset="0"/>
                <a:ea typeface="Calibri" panose="020F0502020204030204" pitchFamily="34" charset="0"/>
                <a:cs typeface="Times New Roman" panose="02020603050405020304" pitchFamily="18" charset="0"/>
              </a:rPr>
              <a:t>Speakers from different spheres of life from home and abroad will be invited. So, costs will be incurred to offer them allowance and transportation expenses. Besides, salaries and commissions will be provided to staff providing various services like registration, security, coordination, logistics, and decoration. So, the cost is predicted to be £1500.</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Catering: </a:t>
            </a:r>
            <a:r>
              <a:rPr lang="en-GB" sz="1200" dirty="0">
                <a:effectLst/>
                <a:latin typeface="Arial" panose="020B0604020202020204" pitchFamily="34" charset="0"/>
                <a:ea typeface="Calibri" panose="020F0502020204030204" pitchFamily="34" charset="0"/>
                <a:cs typeface="Times New Roman" panose="02020603050405020304" pitchFamily="18" charset="0"/>
              </a:rPr>
              <a:t>The budget for catering is fixed at around £2000 to offer breakfast, lunch, snacks and refreshments for the two-day long program. As the event is for the hospitality industry, different menus and cuisines are planned to be served to attract the stakeholders.</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Technical Equipment Rent: </a:t>
            </a:r>
            <a:r>
              <a:rPr lang="en-GB" sz="1200" dirty="0">
                <a:effectLst/>
                <a:latin typeface="Arial" panose="020B0604020202020204" pitchFamily="34" charset="0"/>
                <a:ea typeface="Calibri" panose="020F0502020204030204" pitchFamily="34" charset="0"/>
                <a:cs typeface="Times New Roman" panose="02020603050405020304" pitchFamily="18" charset="0"/>
              </a:rPr>
              <a:t>£1500 will be expensed for giant screens, projectors, microphones, cameras, sound systems and other presentation types of equipment.</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Miscellaneous Cost: </a:t>
            </a:r>
            <a:r>
              <a:rPr lang="en-GB" sz="1200" dirty="0">
                <a:effectLst/>
                <a:latin typeface="Arial" panose="020B0604020202020204" pitchFamily="34" charset="0"/>
                <a:ea typeface="Calibri" panose="020F0502020204030204" pitchFamily="34" charset="0"/>
                <a:cs typeface="Times New Roman" panose="02020603050405020304" pitchFamily="18" charset="0"/>
              </a:rPr>
              <a:t>£1000 is assumed to be expensed or set aside for other miscellaneous activities like exhibitor booths, and other buffering or unexpected costs.</a:t>
            </a: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7</a:t>
            </a:fld>
            <a:endParaRPr lang="en-GB"/>
          </a:p>
        </p:txBody>
      </p:sp>
    </p:spTree>
    <p:extLst>
      <p:ext uri="{BB962C8B-B14F-4D97-AF65-F5344CB8AC3E}">
        <p14:creationId xmlns:p14="http://schemas.microsoft.com/office/powerpoint/2010/main" val="1926464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Revenue</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Registration fees:</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a:t>
            </a:r>
            <a:r>
              <a:rPr lang="en-GB" sz="1200" dirty="0">
                <a:solidFill>
                  <a:srgbClr val="0D0D0D"/>
                </a:solidFill>
                <a:effectLst/>
                <a:latin typeface="Segoe UI" panose="020B0502040204020203" pitchFamily="34" charset="0"/>
                <a:ea typeface="Calibri" panose="020F0502020204030204" pitchFamily="34" charset="0"/>
                <a:cs typeface="Times New Roman" panose="02020603050405020304" pitchFamily="18" charset="0"/>
              </a:rPr>
              <a:t>10000 (£50 per attendee*estimated 200 attendees)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Sponsorships:</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3000</a:t>
            </a:r>
          </a:p>
          <a:p>
            <a:pPr marL="0" marR="0" algn="just">
              <a:lnSpc>
                <a:spcPct val="150000"/>
              </a:lnSpc>
              <a:spcBef>
                <a:spcPts val="0"/>
              </a:spcBef>
              <a:spcAft>
                <a:spcPts val="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Total Revenue</a:t>
            </a:r>
            <a:r>
              <a:rPr lang="en-GB" sz="1200" b="0" dirty="0">
                <a:effectLst/>
                <a:latin typeface="Arial" panose="020B0604020202020204" pitchFamily="34" charset="0"/>
                <a:ea typeface="Calibri" panose="020F0502020204030204" pitchFamily="34" charset="0"/>
                <a:cs typeface="Times New Roman" panose="02020603050405020304" pitchFamily="18" charset="0"/>
              </a:rPr>
              <a:t>=</a:t>
            </a:r>
            <a:r>
              <a:rPr lang="en-GB" sz="1200" b="0" baseline="0" dirty="0">
                <a:effectLst/>
                <a:latin typeface="Arial" panose="020B0604020202020204" pitchFamily="34" charset="0"/>
                <a:ea typeface="Calibri" panose="020F0502020204030204" pitchFamily="34" charset="0"/>
                <a:cs typeface="Times New Roman" panose="02020603050405020304" pitchFamily="18" charset="0"/>
              </a:rPr>
              <a:t> </a:t>
            </a:r>
            <a:r>
              <a:rPr lang="en-GB" sz="1200" b="1" dirty="0">
                <a:solidFill>
                  <a:srgbClr val="0D0D0D"/>
                </a:solidFill>
                <a:effectLst/>
                <a:latin typeface="Segoe UI" panose="020B0502040204020203" pitchFamily="34" charset="0"/>
                <a:ea typeface="Calibri" panose="020F0502020204030204" pitchFamily="34" charset="0"/>
                <a:cs typeface="Times New Roman" panose="02020603050405020304" pitchFamily="18" charset="0"/>
              </a:rPr>
              <a:t>£13000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Profit= Revenue- Expenses = </a:t>
            </a:r>
            <a:r>
              <a:rPr lang="en-GB" sz="1200" b="1" dirty="0">
                <a:solidFill>
                  <a:srgbClr val="0D0D0D"/>
                </a:solidFill>
                <a:effectLst/>
                <a:latin typeface="Segoe UI" panose="020B0502040204020203" pitchFamily="34" charset="0"/>
                <a:ea typeface="Calibri" panose="020F0502020204030204" pitchFamily="34" charset="0"/>
                <a:cs typeface="Times New Roman" panose="02020603050405020304" pitchFamily="18" charset="0"/>
              </a:rPr>
              <a:t>£13000-</a:t>
            </a:r>
            <a:r>
              <a:rPr lang="en-GB" sz="1200" b="1" dirty="0">
                <a:effectLst/>
                <a:latin typeface="Arial" panose="020B0604020202020204" pitchFamily="34" charset="0"/>
                <a:ea typeface="Calibri" panose="020F0502020204030204" pitchFamily="34" charset="0"/>
                <a:cs typeface="Times New Roman" panose="02020603050405020304" pitchFamily="18" charset="0"/>
              </a:rPr>
              <a:t> </a:t>
            </a:r>
            <a:r>
              <a:rPr lang="en-GB" sz="1200" b="1" dirty="0">
                <a:solidFill>
                  <a:srgbClr val="0D0D0D"/>
                </a:solidFill>
                <a:effectLst/>
                <a:latin typeface="Segoe UI" panose="020B0502040204020203" pitchFamily="34" charset="0"/>
                <a:ea typeface="Calibri" panose="020F0502020204030204" pitchFamily="34" charset="0"/>
                <a:cs typeface="Times New Roman" panose="02020603050405020304" pitchFamily="18" charset="0"/>
              </a:rPr>
              <a:t>£9000= £4000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8</a:t>
            </a:fld>
            <a:endParaRPr lang="en-GB"/>
          </a:p>
        </p:txBody>
      </p:sp>
    </p:spTree>
    <p:extLst>
      <p:ext uri="{BB962C8B-B14F-4D97-AF65-F5344CB8AC3E}">
        <p14:creationId xmlns:p14="http://schemas.microsoft.com/office/powerpoint/2010/main" val="4066749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Funding Sources:</a:t>
            </a:r>
            <a:r>
              <a:rPr lang="en-GB" sz="1200" dirty="0">
                <a:effectLst/>
                <a:latin typeface="Arial" panose="020B0604020202020204" pitchFamily="34" charset="0"/>
                <a:ea typeface="Calibri" panose="020F0502020204030204" pitchFamily="34" charset="0"/>
                <a:cs typeface="Times New Roman" panose="02020603050405020304" pitchFamily="18" charset="0"/>
              </a:rPr>
              <a:t> As it is an event affecting all the stakeholders of the hospitality industry and they are the beneficiaries, a significant amount of sponsorships and funds will be sought. Probable sources are-</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Registration Fees:</a:t>
            </a:r>
            <a:r>
              <a:rPr lang="en-GB" sz="1200" dirty="0">
                <a:effectLst/>
                <a:latin typeface="Arial" panose="020B0604020202020204" pitchFamily="34" charset="0"/>
                <a:ea typeface="Calibri" panose="020F0502020204030204" pitchFamily="34" charset="0"/>
                <a:cs typeface="Times New Roman" panose="02020603050405020304" pitchFamily="18" charset="0"/>
              </a:rPr>
              <a:t> All attendees must pay an amount to be registered for the event. After that, they will get access to all the sessions and enjoy fruitful meetings covering networking with various people and access to all material and resources. The registration fee is decided to be £50 per head. As it is estimated that 200 people will attend that event, the total registration fees as revenue will be £10000.</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Sponsorships: </a:t>
            </a:r>
            <a:r>
              <a:rPr lang="en-GB" sz="1200" dirty="0">
                <a:effectLst/>
                <a:latin typeface="Arial" panose="020B0604020202020204" pitchFamily="34" charset="0"/>
                <a:ea typeface="Calibri" panose="020F0502020204030204" pitchFamily="34" charset="0"/>
                <a:cs typeface="Times New Roman" panose="02020603050405020304" pitchFamily="18" charset="0"/>
              </a:rPr>
              <a:t>The robotic companies will be the most benefit-taker of this event (De Oliveira, 2017). If the companies convince the stakeholders by showcasing their created robots doing activities like home delivery service, room cleaning activity, security tasks etc. then the hospitality industries will insist those companies supply robots in those industries ((Ivanov &amp; Webster, 2017). As a result, the robotics companies will make a great profit from the robot business. Hence, it is the robotic companies’ sunk cost to invest in or sponsor the program to highlight or showcase the use of robots in the hospitality industry. As an initial sponsorship, the amount is proposed to be £3000.</a:t>
            </a: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9</a:t>
            </a:fld>
            <a:endParaRPr lang="en-GB"/>
          </a:p>
        </p:txBody>
      </p:sp>
    </p:spTree>
    <p:extLst>
      <p:ext uri="{BB962C8B-B14F-4D97-AF65-F5344CB8AC3E}">
        <p14:creationId xmlns:p14="http://schemas.microsoft.com/office/powerpoint/2010/main" val="32197819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Strategic Pre-Planning Research</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Industry Trends: </a:t>
            </a:r>
            <a:r>
              <a:rPr lang="en-GB" sz="1200" dirty="0">
                <a:effectLst/>
                <a:latin typeface="Arial" panose="020B0604020202020204" pitchFamily="34" charset="0"/>
                <a:ea typeface="Calibri" panose="020F0502020204030204" pitchFamily="34" charset="0"/>
                <a:cs typeface="Times New Roman" panose="02020603050405020304" pitchFamily="18" charset="0"/>
              </a:rPr>
              <a:t>Current technology trends and industry demands will be assessed to identify the potential speakers and their interest in this event.</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Competitive Analysis: </a:t>
            </a:r>
            <a:r>
              <a:rPr lang="en-GB" sz="1200" dirty="0">
                <a:effectLst/>
                <a:latin typeface="Arial" panose="020B0604020202020204" pitchFamily="34" charset="0"/>
                <a:ea typeface="Calibri" panose="020F0502020204030204" pitchFamily="34" charset="0"/>
                <a:cs typeface="Times New Roman" panose="02020603050405020304" pitchFamily="18" charset="0"/>
              </a:rPr>
              <a:t>The strengths, opportunities, weaknesses and threats of this event as well as the possibility to gain competitive advantage from the hospitality industry and innovation separately should be conducted (Brown et al., 2015).</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Venue Availability Research: </a:t>
            </a:r>
            <a:r>
              <a:rPr lang="en-GB" sz="1200" dirty="0">
                <a:effectLst/>
                <a:latin typeface="Arial" panose="020B0604020202020204" pitchFamily="34" charset="0"/>
                <a:ea typeface="Calibri" panose="020F0502020204030204" pitchFamily="34" charset="0"/>
                <a:cs typeface="Times New Roman" panose="02020603050405020304" pitchFamily="18" charset="0"/>
              </a:rPr>
              <a:t>As this event will take place in future, the availability of the venue is not ensured. If the venue is unavailable at that time, it will cause a great failure of the ultimate goal. So, a backup plan should be made during the planning stage. Also, the availability of the proposed venue should be ensured a maximum of two months before and take regular updates.</a:t>
            </a:r>
          </a:p>
          <a:p>
            <a:pPr marL="0" marR="0" algn="just">
              <a:lnSpc>
                <a:spcPct val="150000"/>
              </a:lnSpc>
              <a:spcBef>
                <a:spcPts val="0"/>
              </a:spcBef>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Technical Research: </a:t>
            </a:r>
            <a:r>
              <a:rPr lang="en-GB" sz="1200" dirty="0">
                <a:effectLst/>
                <a:latin typeface="Arial" panose="020B0604020202020204" pitchFamily="34" charset="0"/>
                <a:ea typeface="Calibri" panose="020F0502020204030204" pitchFamily="34" charset="0"/>
                <a:cs typeface="Times New Roman" panose="02020603050405020304" pitchFamily="18" charset="0"/>
              </a:rPr>
              <a:t>A thorough communication and analysis is needed to ensure reliable technology and make backups for any technical failure and also internet connectivity as well as backup power supply.</a:t>
            </a: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10</a:t>
            </a:fld>
            <a:endParaRPr lang="en-GB"/>
          </a:p>
        </p:txBody>
      </p:sp>
    </p:spTree>
    <p:extLst>
      <p:ext uri="{BB962C8B-B14F-4D97-AF65-F5344CB8AC3E}">
        <p14:creationId xmlns:p14="http://schemas.microsoft.com/office/powerpoint/2010/main" val="119515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Conclusion: Through research, arranging a suitable venue, inviting real beneficiaries and implementing proper strategies, the “Hospitality and Innovation within the Hospitality Sector” event will be a success. This international meeting will offer a platform for knowledge sharing, networking and collaboration, and showcasing innovations in the hospitality sector.</a:t>
            </a:r>
          </a:p>
          <a:p>
            <a:endParaRPr lang="en-GB" dirty="0"/>
          </a:p>
        </p:txBody>
      </p:sp>
      <p:sp>
        <p:nvSpPr>
          <p:cNvPr id="4" name="Slide Number Placeholder 3"/>
          <p:cNvSpPr>
            <a:spLocks noGrp="1"/>
          </p:cNvSpPr>
          <p:nvPr>
            <p:ph type="sldNum" sz="quarter" idx="10"/>
          </p:nvPr>
        </p:nvSpPr>
        <p:spPr/>
        <p:txBody>
          <a:bodyPr/>
          <a:lstStyle/>
          <a:p>
            <a:fld id="{550105CA-DD15-4B98-8A9E-A2EB8960FAA6}" type="slidenum">
              <a:rPr lang="en-GB" smtClean="0"/>
              <a:t>11</a:t>
            </a:fld>
            <a:endParaRPr lang="en-GB"/>
          </a:p>
        </p:txBody>
      </p:sp>
    </p:spTree>
    <p:extLst>
      <p:ext uri="{BB962C8B-B14F-4D97-AF65-F5344CB8AC3E}">
        <p14:creationId xmlns:p14="http://schemas.microsoft.com/office/powerpoint/2010/main" val="4252965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7" type="blank">
  <p:cSld name="Slide 7">
    <p:spTree>
      <p:nvGrpSpPr>
        <p:cNvPr id="1" name="Shape 15"/>
        <p:cNvGrpSpPr/>
        <p:nvPr/>
      </p:nvGrpSpPr>
      <p:grpSpPr>
        <a:xfrm>
          <a:off x="0" y="0"/>
          <a:ext cx="0" cy="0"/>
          <a:chOff x="0" y="0"/>
          <a:chExt cx="0" cy="0"/>
        </a:xfrm>
      </p:grpSpPr>
      <p:sp>
        <p:nvSpPr>
          <p:cNvPr id="16" name="Google Shape;16;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17" name="Google Shape;17;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18" name="Google Shape;18;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1080267076"/>
      </p:ext>
    </p:extLst>
  </p:cSld>
  <p:clrMapOvr>
    <a:masterClrMapping/>
  </p:clrMapOvr>
  <p:transition spd="slow">
    <p:push/>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1" type="title">
  <p:cSld name="Slide 1">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2" name="Google Shape;22;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23" name="Google Shape;23;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24" name="Google Shape;24;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3906865068"/>
      </p:ext>
    </p:extLst>
  </p:cSld>
  <p:clrMapOvr>
    <a:masterClrMapping/>
  </p:clrMapOvr>
  <p:transition spd="slow">
    <p:push/>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2" type="obj">
  <p:cSld name="Slide 2">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29" name="Google Shape;29;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30" name="Google Shape;30;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1682997821"/>
      </p:ext>
    </p:extLst>
  </p:cSld>
  <p:clrMapOvr>
    <a:masterClrMapping/>
  </p:clrMapOvr>
  <p:transition spd="slow">
    <p:push/>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3" type="secHead">
  <p:cSld name="Slide 3">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35" name="Google Shape;35;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36" name="Google Shape;3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2676349740"/>
      </p:ext>
    </p:extLst>
  </p:cSld>
  <p:clrMapOvr>
    <a:masterClrMapping/>
  </p:clrMapOvr>
  <p:transition spd="slow">
    <p:push/>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4" type="twoObj">
  <p:cSld name="Slide 4">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42" name="Google Shape;42;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43" name="Google Shape;43;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4125158525"/>
      </p:ext>
    </p:extLst>
  </p:cSld>
  <p:clrMapOvr>
    <a:masterClrMapping/>
  </p:clrMapOvr>
  <p:transition spd="slow">
    <p:push/>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lide 5" type="twoTxTwoObj">
  <p:cSld name="Slide 5">
    <p:spTree>
      <p:nvGrpSpPr>
        <p:cNvPr id="1" name="Shape 44"/>
        <p:cNvGrpSpPr/>
        <p:nvPr/>
      </p:nvGrpSpPr>
      <p:grpSpPr>
        <a:xfrm>
          <a:off x="0" y="0"/>
          <a:ext cx="0" cy="0"/>
          <a:chOff x="0" y="0"/>
          <a:chExt cx="0" cy="0"/>
        </a:xfrm>
      </p:grpSpPr>
      <p:sp>
        <p:nvSpPr>
          <p:cNvPr id="45" name="Google Shape;45;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51" name="Google Shape;51;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52" name="Google Shape;52;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53" name="Google Shape;53;p7"/>
          <p:cNvSpPr/>
          <p:nvPr/>
        </p:nvSpPr>
        <p:spPr>
          <a:xfrm>
            <a:off x="9100364" y="6422314"/>
            <a:ext cx="775136" cy="246221"/>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PPT模板下载：www.1ppt.com/moban/     行业PPT模板：www.1ppt.com/hangye/ </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节日PPT模板：www.1ppt.com/jieri/           PPT素材下载：www.1ppt.com/sucai/</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PPT背景图片：www.1ppt.com/beijing/      PPT图表下载：www.1ppt.com/tubiao/      </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优秀PPT下载：www.1ppt.com/xiazai/        PPT教程： www.1ppt.com/powerpoint/      </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Word教程： www.1ppt.com/word/              Excel教程：www.1ppt.com/excel/  </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资料下载：www.1ppt.com/ziliao/                PPT课件下载：www.1ppt.com/kejian/ </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范文下载：www.1ppt.com/fanwen/             试卷下载：www.1ppt.com/shiti/  </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教案下载：www.1ppt.com/jiaoan/        </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字体下载：www.1ppt.com/ziti/</a:t>
            </a: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100" b="0" i="0" u="none" strike="noStrike" kern="0" cap="none" spc="0" normalizeH="0" baseline="0" noProof="0">
                <a:ln>
                  <a:noFill/>
                </a:ln>
                <a:solidFill>
                  <a:srgbClr val="FFFFFF"/>
                </a:solidFill>
                <a:effectLst/>
                <a:uLnTx/>
                <a:uFillTx/>
                <a:latin typeface="Calibri"/>
                <a:ea typeface="Calibri"/>
                <a:cs typeface="Calibri"/>
                <a:sym typeface="Calibri"/>
              </a:rPr>
              <a:t> </a:t>
            </a:r>
            <a:endParaRPr kumimoji="0" sz="100" b="0" i="0" u="none" strike="noStrike" kern="0" cap="none" spc="0" normalizeH="0" baseline="0" noProof="0">
              <a:ln>
                <a:noFill/>
              </a:ln>
              <a:solidFill>
                <a:srgbClr val="FFFFFF"/>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3741112075"/>
      </p:ext>
    </p:extLst>
  </p:cSld>
  <p:clrMapOvr>
    <a:masterClrMapping/>
  </p:clrMapOvr>
  <p:transition spd="slow">
    <p:push/>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lide 6" type="titleOnly">
  <p:cSld name="Slide 6">
    <p:spTree>
      <p:nvGrpSpPr>
        <p:cNvPr id="1" name="Shape 54"/>
        <p:cNvGrpSpPr/>
        <p:nvPr/>
      </p:nvGrpSpPr>
      <p:grpSpPr>
        <a:xfrm>
          <a:off x="0" y="0"/>
          <a:ext cx="0" cy="0"/>
          <a:chOff x="0" y="0"/>
          <a:chExt cx="0" cy="0"/>
        </a:xfrm>
      </p:grpSpPr>
      <p:sp>
        <p:nvSpPr>
          <p:cNvPr id="55" name="Google Shape;55;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57" name="Google Shape;57;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58" name="Google Shape;58;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1302535591"/>
      </p:ext>
    </p:extLst>
  </p:cSld>
  <p:clrMapOvr>
    <a:masterClrMapping/>
  </p:clrMapOvr>
  <p:transition spd="slow">
    <p:push/>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lide 8" type="objTx">
  <p:cSld name="Slide 8">
    <p:spTree>
      <p:nvGrpSpPr>
        <p:cNvPr id="1" name="Shape 59"/>
        <p:cNvGrpSpPr/>
        <p:nvPr/>
      </p:nvGrpSpPr>
      <p:grpSpPr>
        <a:xfrm>
          <a:off x="0" y="0"/>
          <a:ext cx="0" cy="0"/>
          <a:chOff x="0" y="0"/>
          <a:chExt cx="0" cy="0"/>
        </a:xfrm>
      </p:grpSpPr>
      <p:sp>
        <p:nvSpPr>
          <p:cNvPr id="60" name="Google Shape;60;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2" name="Google Shape;62;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3" name="Google Shape;63;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64" name="Google Shape;64;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65" name="Google Shape;65;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1421733548"/>
      </p:ext>
    </p:extLst>
  </p:cSld>
  <p:clrMapOvr>
    <a:masterClrMapping/>
  </p:clrMapOvr>
  <p:transition spd="slow">
    <p:push/>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lide 9" type="picTx">
  <p:cSld name="Slide 9">
    <p:spTree>
      <p:nvGrpSpPr>
        <p:cNvPr id="1" name="Shape 66"/>
        <p:cNvGrpSpPr/>
        <p:nvPr/>
      </p:nvGrpSpPr>
      <p:grpSpPr>
        <a:xfrm>
          <a:off x="0" y="0"/>
          <a:ext cx="0" cy="0"/>
          <a:chOff x="0" y="0"/>
          <a:chExt cx="0" cy="0"/>
        </a:xfrm>
      </p:grpSpPr>
      <p:sp>
        <p:nvSpPr>
          <p:cNvPr id="67" name="Google Shape;67;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1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Microsoft Yahei"/>
                <a:ea typeface="Microsoft Yahei"/>
                <a:cs typeface="Microsoft Yahei"/>
                <a:sym typeface="Microsoft Yahe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Microsoft Yahei"/>
                <a:ea typeface="Microsoft Yahei"/>
                <a:cs typeface="Microsoft Yahei"/>
                <a:sym typeface="Microsoft Yahe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Microsoft Yahei"/>
                <a:ea typeface="Microsoft Yahei"/>
                <a:cs typeface="Microsoft Yahei"/>
                <a:sym typeface="Microsoft Yahe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Microsoft Yahei"/>
                <a:ea typeface="Microsoft Yahei"/>
                <a:cs typeface="Microsoft Yahei"/>
                <a:sym typeface="Microsoft Yahe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Microsoft Yahei"/>
                <a:ea typeface="Microsoft Yahei"/>
                <a:cs typeface="Microsoft Yahei"/>
                <a:sym typeface="Microsoft Yahe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entury Gothic"/>
                <a:ea typeface="Century Gothic"/>
                <a:cs typeface="Century Gothic"/>
                <a:sym typeface="Century Gothic"/>
              </a:defRPr>
            </a:lvl9pPr>
          </a:lstStyle>
          <a:p>
            <a:endParaRPr/>
          </a:p>
        </p:txBody>
      </p:sp>
      <p:sp>
        <p:nvSpPr>
          <p:cNvPr id="69" name="Google Shape;69;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71" name="Google Shape;71;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72" name="Google Shape;72;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1366156864"/>
      </p:ext>
    </p:extLst>
  </p:cSld>
  <p:clrMapOvr>
    <a:masterClrMapping/>
  </p:clrMapOvr>
  <p:transition spd="slow">
    <p:push/>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lide 10" type="vertTx">
  <p:cSld name="Slide 10">
    <p:spTree>
      <p:nvGrpSpPr>
        <p:cNvPr id="1" name="Shape 73"/>
        <p:cNvGrpSpPr/>
        <p:nvPr/>
      </p:nvGrpSpPr>
      <p:grpSpPr>
        <a:xfrm>
          <a:off x="0" y="0"/>
          <a:ext cx="0" cy="0"/>
          <a:chOff x="0" y="0"/>
          <a:chExt cx="0" cy="0"/>
        </a:xfrm>
      </p:grpSpPr>
      <p:sp>
        <p:nvSpPr>
          <p:cNvPr id="74" name="Google Shape;74;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6" name="Google Shape;76;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77" name="Google Shape;77;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78" name="Google Shape;78;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882861463"/>
      </p:ext>
    </p:extLst>
  </p:cSld>
  <p:clrMapOvr>
    <a:masterClrMapping/>
  </p:clrMapOvr>
  <p:transition spd="slow">
    <p:push/>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lide 11" type="vertTitleAndTx">
  <p:cSld name="Slide 11">
    <p:spTree>
      <p:nvGrpSpPr>
        <p:cNvPr id="1" name="Shape 79"/>
        <p:cNvGrpSpPr/>
        <p:nvPr/>
      </p:nvGrpSpPr>
      <p:grpSpPr>
        <a:xfrm>
          <a:off x="0" y="0"/>
          <a:ext cx="0" cy="0"/>
          <a:chOff x="0" y="0"/>
          <a:chExt cx="0" cy="0"/>
        </a:xfrm>
      </p:grpSpPr>
      <p:sp>
        <p:nvSpPr>
          <p:cNvPr id="80" name="Google Shape;80;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2" name="Google Shape;82;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83" name="Google Shape;83;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84" name="Google Shape;84;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3706789826"/>
      </p:ext>
    </p:extLst>
  </p:cSld>
  <p:clrMapOvr>
    <a:masterClrMapping/>
  </p:clrMapOvr>
  <p:transition spd="slow">
    <p:pu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entury Gothic"/>
              <a:buNone/>
              <a:defRPr sz="44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Microsoft Yahei"/>
                <a:ea typeface="Microsoft Yahei"/>
                <a:cs typeface="Microsoft Yahei"/>
                <a:sym typeface="Microsoft Yahe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Microsoft Yahei"/>
                <a:ea typeface="Microsoft Yahei"/>
                <a:cs typeface="Microsoft Yahei"/>
                <a:sym typeface="Microsoft Yahe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Microsoft Yahei"/>
                <a:ea typeface="Microsoft Yahei"/>
                <a:cs typeface="Microsoft Yahei"/>
                <a:sym typeface="Microsoft Yahe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Microsoft Yahei"/>
                <a:ea typeface="Microsoft Yahei"/>
                <a:cs typeface="Microsoft Yahei"/>
                <a:sym typeface="Microsoft Yahe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Microsoft Yahei"/>
                <a:ea typeface="Microsoft Yahei"/>
                <a:cs typeface="Microsoft Yahei"/>
                <a:sym typeface="Microsoft Yahe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Microsoft Yahei"/>
                <a:ea typeface="Microsoft Yahei"/>
                <a:cs typeface="Microsoft Yahei"/>
                <a:sym typeface="Microsoft Yahei"/>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Microsoft Yahei"/>
                <a:ea typeface="Microsoft Yahei"/>
                <a:cs typeface="Microsoft Yahei"/>
                <a:sym typeface="Microsoft Yahei"/>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pPr marL="0" marR="0" lvl="0" indent="0" algn="ctr" defTabSz="914400" rtl="0" eaLnBrk="1" fontAlgn="auto" latinLnBrk="0" hangingPunct="1">
              <a:lnSpc>
                <a:spcPct val="100000"/>
              </a:lnSpc>
              <a:spcBef>
                <a:spcPts val="0"/>
              </a:spcBef>
              <a:spcAft>
                <a:spcPts val="0"/>
              </a:spcAft>
              <a:buClr>
                <a:srgbClr val="000000"/>
              </a:buClr>
              <a:buSzPts val="1400"/>
              <a:buFont typeface="Arial"/>
              <a:buNone/>
              <a:tabLst/>
              <a:defRPr/>
            </a:pPr>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Microsoft Yahei"/>
                <a:ea typeface="Microsoft Yahei"/>
                <a:cs typeface="Microsoft Yahei"/>
                <a:sym typeface="Microsoft Yahei"/>
              </a:defRPr>
            </a:lvl1pPr>
            <a:lvl2pPr marL="0" marR="0" lvl="1" indent="0" algn="r" rtl="0">
              <a:spcBef>
                <a:spcPts val="0"/>
              </a:spcBef>
              <a:buNone/>
              <a:defRPr sz="1200" b="0" i="0" u="none" strike="noStrike" cap="none">
                <a:solidFill>
                  <a:srgbClr val="888888"/>
                </a:solidFill>
                <a:latin typeface="Microsoft Yahei"/>
                <a:ea typeface="Microsoft Yahei"/>
                <a:cs typeface="Microsoft Yahei"/>
                <a:sym typeface="Microsoft Yahei"/>
              </a:defRPr>
            </a:lvl2pPr>
            <a:lvl3pPr marL="0" marR="0" lvl="2" indent="0" algn="r" rtl="0">
              <a:spcBef>
                <a:spcPts val="0"/>
              </a:spcBef>
              <a:buNone/>
              <a:defRPr sz="1200" b="0" i="0" u="none" strike="noStrike" cap="none">
                <a:solidFill>
                  <a:srgbClr val="888888"/>
                </a:solidFill>
                <a:latin typeface="Microsoft Yahei"/>
                <a:ea typeface="Microsoft Yahei"/>
                <a:cs typeface="Microsoft Yahei"/>
                <a:sym typeface="Microsoft Yahei"/>
              </a:defRPr>
            </a:lvl3pPr>
            <a:lvl4pPr marL="0" marR="0" lvl="3" indent="0" algn="r" rtl="0">
              <a:spcBef>
                <a:spcPts val="0"/>
              </a:spcBef>
              <a:buNone/>
              <a:defRPr sz="1200" b="0" i="0" u="none" strike="noStrike" cap="none">
                <a:solidFill>
                  <a:srgbClr val="888888"/>
                </a:solidFill>
                <a:latin typeface="Microsoft Yahei"/>
                <a:ea typeface="Microsoft Yahei"/>
                <a:cs typeface="Microsoft Yahei"/>
                <a:sym typeface="Microsoft Yahei"/>
              </a:defRPr>
            </a:lvl4pPr>
            <a:lvl5pPr marL="0" marR="0" lvl="4" indent="0" algn="r" rtl="0">
              <a:spcBef>
                <a:spcPts val="0"/>
              </a:spcBef>
              <a:buNone/>
              <a:defRPr sz="1200" b="0" i="0" u="none" strike="noStrike" cap="none">
                <a:solidFill>
                  <a:srgbClr val="888888"/>
                </a:solidFill>
                <a:latin typeface="Microsoft Yahei"/>
                <a:ea typeface="Microsoft Yahei"/>
                <a:cs typeface="Microsoft Yahei"/>
                <a:sym typeface="Microsoft Yahei"/>
              </a:defRPr>
            </a:lvl5pPr>
            <a:lvl6pPr marL="0" marR="0" lvl="5" indent="0" algn="r" rtl="0">
              <a:spcBef>
                <a:spcPts val="0"/>
              </a:spcBef>
              <a:buNone/>
              <a:defRPr sz="1200" b="0" i="0" u="none" strike="noStrike" cap="none">
                <a:solidFill>
                  <a:srgbClr val="888888"/>
                </a:solidFill>
                <a:latin typeface="Microsoft Yahei"/>
                <a:ea typeface="Microsoft Yahei"/>
                <a:cs typeface="Microsoft Yahei"/>
                <a:sym typeface="Microsoft Yahei"/>
              </a:defRPr>
            </a:lvl6pPr>
            <a:lvl7pPr marL="0" marR="0" lvl="6" indent="0" algn="r" rtl="0">
              <a:spcBef>
                <a:spcPts val="0"/>
              </a:spcBef>
              <a:buNone/>
              <a:defRPr sz="1200" b="0" i="0" u="none" strike="noStrike" cap="none">
                <a:solidFill>
                  <a:srgbClr val="888888"/>
                </a:solidFill>
                <a:latin typeface="Microsoft Yahei"/>
                <a:ea typeface="Microsoft Yahei"/>
                <a:cs typeface="Microsoft Yahei"/>
                <a:sym typeface="Microsoft Yahei"/>
              </a:defRPr>
            </a:lvl7pPr>
            <a:lvl8pPr marL="0" marR="0" lvl="7" indent="0" algn="r" rtl="0">
              <a:spcBef>
                <a:spcPts val="0"/>
              </a:spcBef>
              <a:buNone/>
              <a:defRPr sz="1200" b="0" i="0" u="none" strike="noStrike" cap="none">
                <a:solidFill>
                  <a:srgbClr val="888888"/>
                </a:solidFill>
                <a:latin typeface="Microsoft Yahei"/>
                <a:ea typeface="Microsoft Yahei"/>
                <a:cs typeface="Microsoft Yahei"/>
                <a:sym typeface="Microsoft Yahei"/>
              </a:defRPr>
            </a:lvl8pPr>
            <a:lvl9pPr marL="0" marR="0" lvl="8" indent="0" algn="r" rtl="0">
              <a:spcBef>
                <a:spcPts val="0"/>
              </a:spcBef>
              <a:buNone/>
              <a:defRPr sz="1200" b="0" i="0" u="none" strike="noStrike" cap="none">
                <a:solidFill>
                  <a:srgbClr val="888888"/>
                </a:solidFill>
                <a:latin typeface="Microsoft Yahei"/>
                <a:ea typeface="Microsoft Yahei"/>
                <a:cs typeface="Microsoft Yahei"/>
                <a:sym typeface="Microsoft Yahei"/>
              </a:defRPr>
            </a:lvl9p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US" sz="1200" b="0" i="0" u="none" strike="noStrike" kern="0" cap="none" spc="0" normalizeH="0" baseline="0" noProof="0">
                <a:ln>
                  <a:noFill/>
                </a:ln>
                <a:solidFill>
                  <a:srgbClr val="888888"/>
                </a:solidFill>
                <a:effectLst/>
                <a:uLnTx/>
                <a:uFillTx/>
                <a:latin typeface="Microsoft Yahei"/>
                <a:ea typeface="Microsoft Yahei"/>
                <a:sym typeface="Microsoft Yahei"/>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a:t>
            </a:fld>
            <a:endParaRPr kumimoji="0" sz="1200" b="0" i="0" u="none" strike="noStrike" kern="0" cap="none" spc="0" normalizeH="0" baseline="0" noProof="0">
              <a:ln>
                <a:noFill/>
              </a:ln>
              <a:solidFill>
                <a:srgbClr val="888888"/>
              </a:solidFill>
              <a:effectLst/>
              <a:uLnTx/>
              <a:uFillTx/>
              <a:latin typeface="Microsoft Yahei"/>
              <a:ea typeface="Microsoft Yahei"/>
              <a:sym typeface="Microsoft Yahei"/>
            </a:endParaRPr>
          </a:p>
        </p:txBody>
      </p:sp>
    </p:spTree>
    <p:extLst>
      <p:ext uri="{BB962C8B-B14F-4D97-AF65-F5344CB8AC3E}">
        <p14:creationId xmlns:p14="http://schemas.microsoft.com/office/powerpoint/2010/main" val="3232265682"/>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push/>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pic>
        <p:nvPicPr>
          <p:cNvPr id="90" name="Google Shape;90;p13"/>
          <p:cNvPicPr preferRelativeResize="0"/>
          <p:nvPr/>
        </p:nvPicPr>
        <p:blipFill rotWithShape="1">
          <a:blip r:embed="rId3">
            <a:alphaModFix/>
          </a:blip>
          <a:srcRect/>
          <a:stretch/>
        </p:blipFill>
        <p:spPr>
          <a:xfrm>
            <a:off x="0" y="0"/>
            <a:ext cx="12192000" cy="6885296"/>
          </a:xfrm>
          <a:prstGeom prst="rect">
            <a:avLst/>
          </a:prstGeom>
          <a:noFill/>
          <a:ln>
            <a:noFill/>
          </a:ln>
        </p:spPr>
      </p:pic>
      <p:sp>
        <p:nvSpPr>
          <p:cNvPr id="91" name="Google Shape;91;p13"/>
          <p:cNvSpPr txBox="1"/>
          <p:nvPr/>
        </p:nvSpPr>
        <p:spPr>
          <a:xfrm>
            <a:off x="3780814" y="562969"/>
            <a:ext cx="7990804" cy="1806801"/>
          </a:xfrm>
          <a:prstGeom prst="rect">
            <a:avLst/>
          </a:prstGeom>
          <a:noFill/>
          <a:ln>
            <a:noFill/>
          </a:ln>
        </p:spPr>
        <p:txBody>
          <a:bodyPr spcFirstLastPara="1" wrap="square" lIns="91425" tIns="45700" rIns="91425" bIns="45700" anchor="t" anchorCtr="0">
            <a:noAutofit/>
          </a:bodyPr>
          <a:lstStyle/>
          <a:p>
            <a:pPr lvl="0" algn="ctr">
              <a:buClr>
                <a:srgbClr val="000000"/>
              </a:buClr>
              <a:defRPr/>
            </a:pPr>
            <a:r>
              <a:rPr lang="en-US" sz="2800" b="1" kern="0" noProof="0" dirty="0">
                <a:solidFill>
                  <a:schemeClr val="accent1">
                    <a:lumMod val="50000"/>
                  </a:schemeClr>
                </a:solidFill>
                <a:latin typeface="Century Gothic"/>
                <a:ea typeface="Century Gothic"/>
                <a:cs typeface="Century Gothic"/>
                <a:sym typeface="Century Gothic"/>
              </a:rPr>
              <a:t>Feasibility </a:t>
            </a:r>
            <a:r>
              <a:rPr lang="en-US" sz="2800" b="1" kern="0" dirty="0">
                <a:solidFill>
                  <a:schemeClr val="accent1">
                    <a:lumMod val="50000"/>
                  </a:schemeClr>
                </a:solidFill>
                <a:latin typeface="Century Gothic"/>
                <a:ea typeface="Century Gothic"/>
                <a:cs typeface="Century Gothic"/>
                <a:sym typeface="Century Gothic"/>
              </a:rPr>
              <a:t>Plan of the Event</a:t>
            </a:r>
          </a:p>
          <a:p>
            <a:pPr lvl="0" algn="ctr">
              <a:buClr>
                <a:srgbClr val="000000"/>
              </a:buClr>
              <a:defRPr/>
            </a:pPr>
            <a:r>
              <a:rPr lang="en-US" sz="4200" b="1" kern="0" dirty="0">
                <a:solidFill>
                  <a:srgbClr val="55C0AF"/>
                </a:solidFill>
                <a:latin typeface="Century Gothic"/>
                <a:ea typeface="Century Gothic"/>
                <a:cs typeface="Century Gothic"/>
                <a:sym typeface="Century Gothic"/>
              </a:rPr>
              <a:t>“Technology and Innovation within the Hospitality Sector” </a:t>
            </a:r>
            <a:endParaRPr kumimoji="0" sz="4200" b="1" i="0" u="none" strike="noStrike" kern="0" cap="none" spc="0" normalizeH="0" baseline="0" noProof="0" dirty="0">
              <a:ln>
                <a:noFill/>
              </a:ln>
              <a:solidFill>
                <a:srgbClr val="55C0AF"/>
              </a:solidFill>
              <a:effectLst/>
              <a:uLnTx/>
              <a:uFillTx/>
              <a:latin typeface="Century Gothic"/>
              <a:ea typeface="Century Gothic"/>
              <a:cs typeface="Century Gothic"/>
              <a:sym typeface="Century Gothic"/>
            </a:endParaRPr>
          </a:p>
        </p:txBody>
      </p:sp>
      <p:sp>
        <p:nvSpPr>
          <p:cNvPr id="92" name="Google Shape;92;p13"/>
          <p:cNvSpPr/>
          <p:nvPr/>
        </p:nvSpPr>
        <p:spPr>
          <a:xfrm>
            <a:off x="5568286" y="4082143"/>
            <a:ext cx="6623713" cy="2195827"/>
          </a:xfrm>
          <a:prstGeom prst="rect">
            <a:avLst/>
          </a:prstGeom>
          <a:noFill/>
          <a:ln>
            <a:noFill/>
          </a:ln>
        </p:spPr>
        <p:txBody>
          <a:bodyPr spcFirstLastPara="1" wrap="square" lIns="91425" tIns="45700" rIns="91425" bIns="45700" anchor="ctr" anchorCtr="0">
            <a:noAutofit/>
          </a:bodyPr>
          <a:lstStyle/>
          <a:p>
            <a:pPr lvl="0">
              <a:buClr>
                <a:srgbClr val="000000"/>
              </a:buClr>
              <a:defRPr/>
            </a:pPr>
            <a:r>
              <a:rPr lang="en-US" sz="2400" b="1" i="1" kern="0" dirty="0">
                <a:solidFill>
                  <a:srgbClr val="113F4E"/>
                </a:solidFill>
                <a:latin typeface="Century Gothic"/>
                <a:ea typeface="Century Gothic"/>
                <a:cs typeface="Century Gothic"/>
                <a:sym typeface="Century Gothic"/>
              </a:rPr>
              <a:t>Tutor’s Name: </a:t>
            </a:r>
            <a:r>
              <a:rPr lang="en-US" sz="2400" i="1" kern="0" dirty="0">
                <a:solidFill>
                  <a:srgbClr val="113F4E"/>
                </a:solidFill>
                <a:latin typeface="Century Gothic"/>
                <a:ea typeface="Century Gothic"/>
                <a:cs typeface="Century Gothic"/>
                <a:sym typeface="Century Gothic"/>
              </a:rPr>
              <a:t>Kathryn Flynn (Module Lead),</a:t>
            </a:r>
          </a:p>
          <a:p>
            <a:pPr lvl="0">
              <a:buClr>
                <a:srgbClr val="000000"/>
              </a:buClr>
              <a:defRPr/>
            </a:pPr>
            <a:r>
              <a:rPr lang="en-US" sz="2400" i="1" kern="0" dirty="0">
                <a:solidFill>
                  <a:srgbClr val="113F4E"/>
                </a:solidFill>
                <a:latin typeface="Century Gothic"/>
                <a:ea typeface="Century Gothic"/>
                <a:cs typeface="Century Gothic"/>
                <a:sym typeface="Century Gothic"/>
              </a:rPr>
              <a:t>Jemma Smith (Lecturer)</a:t>
            </a:r>
          </a:p>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endParaRPr lang="en-US" sz="2400" i="1" kern="0" dirty="0">
              <a:solidFill>
                <a:srgbClr val="113F4E"/>
              </a:solidFill>
              <a:latin typeface="Century Gothic"/>
              <a:ea typeface="Century Gothic"/>
              <a:cs typeface="Century Gothic"/>
              <a:sym typeface="Century Gothic"/>
            </a:endParaRPr>
          </a:p>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lang="en-US" sz="2400" b="1" i="1" kern="0" dirty="0">
                <a:solidFill>
                  <a:srgbClr val="113F4E"/>
                </a:solidFill>
                <a:latin typeface="Century Gothic"/>
                <a:ea typeface="Century Gothic"/>
                <a:cs typeface="Century Gothic"/>
                <a:sym typeface="Century Gothic"/>
              </a:rPr>
              <a:t>Student’s Name: Marius Lupoae</a:t>
            </a:r>
          </a:p>
          <a:p>
            <a:pPr marL="0" marR="0" lvl="0" indent="0" defTabSz="914400" rtl="0" eaLnBrk="1" fontAlgn="auto" latinLnBrk="0" hangingPunct="1">
              <a:lnSpc>
                <a:spcPct val="100000"/>
              </a:lnSpc>
              <a:spcBef>
                <a:spcPts val="0"/>
              </a:spcBef>
              <a:spcAft>
                <a:spcPts val="0"/>
              </a:spcAft>
              <a:buClr>
                <a:srgbClr val="000000"/>
              </a:buClr>
              <a:buSzTx/>
              <a:buFont typeface="Arial"/>
              <a:buNone/>
              <a:tabLst/>
              <a:defRPr/>
            </a:pPr>
            <a:r>
              <a:rPr lang="en-US" sz="2400" b="1" i="1" kern="0" dirty="0">
                <a:solidFill>
                  <a:srgbClr val="113F4E"/>
                </a:solidFill>
                <a:latin typeface="Century Gothic"/>
                <a:ea typeface="Century Gothic"/>
                <a:cs typeface="Century Gothic"/>
                <a:sym typeface="Century Gothic"/>
              </a:rPr>
              <a:t>Student’s ID: 2127268</a:t>
            </a:r>
            <a:endParaRPr kumimoji="0" sz="2400" b="1" i="1" u="none" strike="noStrike" kern="0" cap="none" spc="0" normalizeH="0" baseline="0" noProof="0" dirty="0">
              <a:ln>
                <a:noFill/>
              </a:ln>
              <a:solidFill>
                <a:srgbClr val="113F4E"/>
              </a:solidFill>
              <a:effectLst/>
              <a:uLnTx/>
              <a:uFillTx/>
              <a:latin typeface="Century Gothic"/>
              <a:ea typeface="Century Gothic"/>
              <a:cs typeface="Century Gothic"/>
              <a:sym typeface="Century Gothic"/>
            </a:endParaRPr>
          </a:p>
        </p:txBody>
      </p:sp>
      <p:sp>
        <p:nvSpPr>
          <p:cNvPr id="2" name="Google Shape;92;p13">
            <a:extLst>
              <a:ext uri="{FF2B5EF4-FFF2-40B4-BE49-F238E27FC236}">
                <a16:creationId xmlns:a16="http://schemas.microsoft.com/office/drawing/2014/main" id="{D6CBFDC9-1E8D-1ECD-5070-FC2E6DB45C55}"/>
              </a:ext>
            </a:extLst>
          </p:cNvPr>
          <p:cNvSpPr/>
          <p:nvPr/>
        </p:nvSpPr>
        <p:spPr>
          <a:xfrm>
            <a:off x="5568286" y="2369770"/>
            <a:ext cx="6536634" cy="1462001"/>
          </a:xfrm>
          <a:prstGeom prst="rect">
            <a:avLst/>
          </a:prstGeom>
          <a:noFill/>
          <a:ln>
            <a:noFill/>
          </a:ln>
        </p:spPr>
        <p:txBody>
          <a:bodyPr spcFirstLastPara="1" wrap="square" lIns="91425" tIns="45700" rIns="91425" bIns="45700" anchor="ctr" anchorCtr="0">
            <a:noAutofit/>
          </a:bodyPr>
          <a:lstStyle/>
          <a:p>
            <a:pPr algn="just" rtl="0"/>
            <a:r>
              <a:rPr lang="en-GB" sz="2000" i="1" dirty="0">
                <a:effectLst/>
                <a:latin typeface="-apple-system"/>
              </a:rPr>
              <a:t>Robotics in Hospitality Showcase: A showcase highlighting the role of robotics in various aspects of hospitality, including robot concierges, room service delivery robots, and automated housekeeping systems.</a:t>
            </a:r>
            <a:endParaRPr lang="en-GB" sz="2000" dirty="0">
              <a:effectLst/>
              <a:latin typeface="-apple-system"/>
            </a:endParaRPr>
          </a:p>
        </p:txBody>
      </p:sp>
    </p:spTree>
    <p:extLst>
      <p:ext uri="{BB962C8B-B14F-4D97-AF65-F5344CB8AC3E}">
        <p14:creationId xmlns:p14="http://schemas.microsoft.com/office/powerpoint/2010/main" val="29171025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p:cNvPicPr>
            <a:picLocks noChangeAspect="1"/>
          </p:cNvPicPr>
          <p:nvPr/>
        </p:nvPicPr>
        <p:blipFill rotWithShape="1">
          <a:blip r:embed="rId3">
            <a:extLst>
              <a:ext uri="{BEBA8EAE-BF5A-486C-A8C5-ECC9F3942E4B}">
                <a14:imgProps xmlns:a14="http://schemas.microsoft.com/office/drawing/2010/main">
                  <a14:imgLayer r:embed="rId4">
                    <a14:imgEffect>
                      <a14:sharpenSoften amount="-16000"/>
                    </a14:imgEffect>
                  </a14:imgLayer>
                </a14:imgProps>
              </a:ext>
            </a:extLst>
          </a:blip>
          <a:srcRect l="54302"/>
          <a:stretch/>
        </p:blipFill>
        <p:spPr>
          <a:xfrm>
            <a:off x="0" y="674004"/>
            <a:ext cx="4521184" cy="6180561"/>
          </a:xfrm>
          <a:prstGeom prst="rect">
            <a:avLst/>
          </a:prstGeom>
        </p:spPr>
      </p:pic>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0" y="0"/>
            <a:ext cx="10931275"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Introduction</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grpSp>
        <p:nvGrpSpPr>
          <p:cNvPr id="5" name="Group 4"/>
          <p:cNvGrpSpPr/>
          <p:nvPr/>
        </p:nvGrpSpPr>
        <p:grpSpPr>
          <a:xfrm>
            <a:off x="6152474" y="1583535"/>
            <a:ext cx="5117910" cy="1180068"/>
            <a:chOff x="3200401" y="989926"/>
            <a:chExt cx="5117910" cy="1180068"/>
          </a:xfrm>
        </p:grpSpPr>
        <p:sp>
          <p:nvSpPr>
            <p:cNvPr id="2" name="Rectangle 1"/>
            <p:cNvSpPr/>
            <p:nvPr/>
          </p:nvSpPr>
          <p:spPr>
            <a:xfrm>
              <a:off x="3200401" y="997550"/>
              <a:ext cx="5117910" cy="117244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3200401" y="989926"/>
              <a:ext cx="5117910" cy="1015663"/>
            </a:xfrm>
            <a:prstGeom prst="rect">
              <a:avLst/>
            </a:prstGeom>
            <a:noFill/>
          </p:spPr>
          <p:txBody>
            <a:bodyPr wrap="square" rtlCol="0">
              <a:spAutoFit/>
            </a:bodyPr>
            <a:lstStyle/>
            <a:p>
              <a:pPr algn="ctr"/>
              <a:r>
                <a:rPr lang="en-US" sz="2000" dirty="0"/>
                <a:t>International meetings are arranged to discuss the latest innovations and introduce those in the hospitality industry</a:t>
              </a:r>
              <a:endParaRPr lang="en-GB" sz="2000" dirty="0"/>
            </a:p>
          </p:txBody>
        </p:sp>
      </p:grpSp>
      <p:grpSp>
        <p:nvGrpSpPr>
          <p:cNvPr id="11" name="Group 10"/>
          <p:cNvGrpSpPr/>
          <p:nvPr/>
        </p:nvGrpSpPr>
        <p:grpSpPr>
          <a:xfrm>
            <a:off x="6152473" y="3359305"/>
            <a:ext cx="5117910" cy="743101"/>
            <a:chOff x="3200401" y="997550"/>
            <a:chExt cx="5117910" cy="743101"/>
          </a:xfrm>
        </p:grpSpPr>
        <p:sp>
          <p:nvSpPr>
            <p:cNvPr id="12" name="Rectangle 11"/>
            <p:cNvSpPr/>
            <p:nvPr/>
          </p:nvSpPr>
          <p:spPr>
            <a:xfrm>
              <a:off x="3200401" y="997550"/>
              <a:ext cx="5117910" cy="74310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3200401" y="1032765"/>
              <a:ext cx="5117910" cy="707886"/>
            </a:xfrm>
            <a:prstGeom prst="rect">
              <a:avLst/>
            </a:prstGeom>
            <a:noFill/>
          </p:spPr>
          <p:txBody>
            <a:bodyPr wrap="square" rtlCol="0">
              <a:spAutoFit/>
            </a:bodyPr>
            <a:lstStyle/>
            <a:p>
              <a:pPr algn="ctr"/>
              <a:r>
                <a:rPr lang="en-US" sz="2000" dirty="0"/>
                <a:t>To make these meetings a success, feasibility analysis is a must</a:t>
              </a:r>
              <a:endParaRPr lang="en-GB" sz="2000" dirty="0"/>
            </a:p>
          </p:txBody>
        </p:sp>
      </p:grpSp>
      <p:grpSp>
        <p:nvGrpSpPr>
          <p:cNvPr id="14" name="Group 13"/>
          <p:cNvGrpSpPr/>
          <p:nvPr/>
        </p:nvGrpSpPr>
        <p:grpSpPr>
          <a:xfrm>
            <a:off x="4521184" y="4988963"/>
            <a:ext cx="2347414" cy="743101"/>
            <a:chOff x="3200401" y="997550"/>
            <a:chExt cx="5117910" cy="743101"/>
          </a:xfrm>
        </p:grpSpPr>
        <p:sp>
          <p:nvSpPr>
            <p:cNvPr id="15" name="Rectangle 14"/>
            <p:cNvSpPr/>
            <p:nvPr/>
          </p:nvSpPr>
          <p:spPr>
            <a:xfrm>
              <a:off x="3200401" y="997550"/>
              <a:ext cx="5117910" cy="74310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00401" y="1169045"/>
              <a:ext cx="5117910" cy="400110"/>
            </a:xfrm>
            <a:prstGeom prst="rect">
              <a:avLst/>
            </a:prstGeom>
            <a:noFill/>
          </p:spPr>
          <p:txBody>
            <a:bodyPr wrap="square" rtlCol="0">
              <a:spAutoFit/>
            </a:bodyPr>
            <a:lstStyle/>
            <a:p>
              <a:pPr algn="ctr"/>
              <a:r>
                <a:rPr lang="en-US" sz="2000" dirty="0"/>
                <a:t>Market Factors</a:t>
              </a:r>
              <a:endParaRPr lang="en-GB" sz="2000" dirty="0"/>
            </a:p>
          </p:txBody>
        </p:sp>
      </p:grpSp>
      <p:grpSp>
        <p:nvGrpSpPr>
          <p:cNvPr id="17" name="Group 16"/>
          <p:cNvGrpSpPr/>
          <p:nvPr/>
        </p:nvGrpSpPr>
        <p:grpSpPr>
          <a:xfrm>
            <a:off x="7127816" y="4988963"/>
            <a:ext cx="2347414" cy="743101"/>
            <a:chOff x="3200401" y="997550"/>
            <a:chExt cx="5117910" cy="743101"/>
          </a:xfrm>
        </p:grpSpPr>
        <p:sp>
          <p:nvSpPr>
            <p:cNvPr id="18" name="Rectangle 17"/>
            <p:cNvSpPr/>
            <p:nvPr/>
          </p:nvSpPr>
          <p:spPr>
            <a:xfrm>
              <a:off x="3200401" y="997550"/>
              <a:ext cx="5117910" cy="74310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3200401" y="1032764"/>
              <a:ext cx="5117910" cy="707886"/>
            </a:xfrm>
            <a:prstGeom prst="rect">
              <a:avLst/>
            </a:prstGeom>
            <a:noFill/>
          </p:spPr>
          <p:txBody>
            <a:bodyPr wrap="square" rtlCol="0">
              <a:spAutoFit/>
            </a:bodyPr>
            <a:lstStyle/>
            <a:p>
              <a:pPr algn="ctr"/>
              <a:r>
                <a:rPr lang="en-US" sz="2000" dirty="0"/>
                <a:t>Operational Factors</a:t>
              </a:r>
              <a:endParaRPr lang="en-GB" sz="2000" dirty="0"/>
            </a:p>
          </p:txBody>
        </p:sp>
      </p:grpSp>
      <p:grpSp>
        <p:nvGrpSpPr>
          <p:cNvPr id="20" name="Group 19"/>
          <p:cNvGrpSpPr/>
          <p:nvPr/>
        </p:nvGrpSpPr>
        <p:grpSpPr>
          <a:xfrm>
            <a:off x="9604745" y="4988961"/>
            <a:ext cx="2347414" cy="743101"/>
            <a:chOff x="3200401" y="997550"/>
            <a:chExt cx="5117910" cy="743101"/>
          </a:xfrm>
        </p:grpSpPr>
        <p:sp>
          <p:nvSpPr>
            <p:cNvPr id="21" name="Rectangle 20"/>
            <p:cNvSpPr/>
            <p:nvPr/>
          </p:nvSpPr>
          <p:spPr>
            <a:xfrm>
              <a:off x="3200401" y="997550"/>
              <a:ext cx="5117910" cy="74310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a:off x="3200401" y="1169045"/>
              <a:ext cx="5117910" cy="400110"/>
            </a:xfrm>
            <a:prstGeom prst="rect">
              <a:avLst/>
            </a:prstGeom>
            <a:noFill/>
          </p:spPr>
          <p:txBody>
            <a:bodyPr wrap="square" rtlCol="0">
              <a:spAutoFit/>
            </a:bodyPr>
            <a:lstStyle/>
            <a:p>
              <a:pPr algn="ctr"/>
              <a:r>
                <a:rPr lang="en-US" sz="2000" dirty="0"/>
                <a:t>Financial Factors</a:t>
              </a:r>
              <a:endParaRPr lang="en-GB" sz="2000" dirty="0"/>
            </a:p>
          </p:txBody>
        </p:sp>
      </p:grpSp>
      <p:grpSp>
        <p:nvGrpSpPr>
          <p:cNvPr id="29" name="Group 28"/>
          <p:cNvGrpSpPr/>
          <p:nvPr/>
        </p:nvGrpSpPr>
        <p:grpSpPr>
          <a:xfrm>
            <a:off x="5915007" y="4388338"/>
            <a:ext cx="5529777" cy="600624"/>
            <a:chOff x="1869743" y="3661529"/>
            <a:chExt cx="7861113" cy="888987"/>
          </a:xfrm>
        </p:grpSpPr>
        <p:sp>
          <p:nvSpPr>
            <p:cNvPr id="9" name="Right Brace 8"/>
            <p:cNvSpPr/>
            <p:nvPr/>
          </p:nvSpPr>
          <p:spPr>
            <a:xfrm rot="16200000">
              <a:off x="5355806" y="175466"/>
              <a:ext cx="888987" cy="7861113"/>
            </a:xfrm>
            <a:prstGeom prst="rightBrace">
              <a:avLst>
                <a:gd name="adj1" fmla="val 0"/>
                <a:gd name="adj2" fmla="val 50000"/>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4" name="Straight Connector 23"/>
            <p:cNvCxnSpPr/>
            <p:nvPr/>
          </p:nvCxnSpPr>
          <p:spPr>
            <a:xfrm>
              <a:off x="5800299" y="4039781"/>
              <a:ext cx="1" cy="510735"/>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1" name="Down Arrow 30"/>
          <p:cNvSpPr/>
          <p:nvPr/>
        </p:nvSpPr>
        <p:spPr>
          <a:xfrm>
            <a:off x="8609233" y="4102583"/>
            <a:ext cx="174009" cy="5552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Down Arrow 29"/>
          <p:cNvSpPr/>
          <p:nvPr/>
        </p:nvSpPr>
        <p:spPr>
          <a:xfrm>
            <a:off x="8578363" y="2763603"/>
            <a:ext cx="266131" cy="59570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9503247" y="4380230"/>
            <a:ext cx="2545849" cy="584775"/>
          </a:xfrm>
          <a:prstGeom prst="rect">
            <a:avLst/>
          </a:prstGeom>
          <a:noFill/>
        </p:spPr>
        <p:txBody>
          <a:bodyPr wrap="square" rtlCol="0">
            <a:spAutoFit/>
          </a:bodyPr>
          <a:lstStyle/>
          <a:p>
            <a:pPr algn="ctr"/>
            <a:r>
              <a:rPr lang="en-US" sz="1600" dirty="0"/>
              <a:t>[needs situational analysis and research of]</a:t>
            </a:r>
            <a:endParaRPr lang="en-GB" sz="1600" dirty="0"/>
          </a:p>
        </p:txBody>
      </p:sp>
    </p:spTree>
    <p:extLst>
      <p:ext uri="{BB962C8B-B14F-4D97-AF65-F5344CB8AC3E}">
        <p14:creationId xmlns:p14="http://schemas.microsoft.com/office/powerpoint/2010/main" val="39408713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Market Factors</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grpSp>
        <p:nvGrpSpPr>
          <p:cNvPr id="77" name="Group 76"/>
          <p:cNvGrpSpPr/>
          <p:nvPr/>
        </p:nvGrpSpPr>
        <p:grpSpPr>
          <a:xfrm>
            <a:off x="378371" y="1797270"/>
            <a:ext cx="11398468" cy="4644442"/>
            <a:chOff x="580572" y="1901996"/>
            <a:chExt cx="9884228" cy="3618538"/>
          </a:xfrm>
        </p:grpSpPr>
        <p:cxnSp>
          <p:nvCxnSpPr>
            <p:cNvPr id="9" name="Google Shape;713;p38"/>
            <p:cNvCxnSpPr/>
            <p:nvPr/>
          </p:nvCxnSpPr>
          <p:spPr>
            <a:xfrm flipV="1">
              <a:off x="3310599" y="2401646"/>
              <a:ext cx="1133917" cy="60000"/>
            </a:xfrm>
            <a:prstGeom prst="bentConnector3">
              <a:avLst>
                <a:gd name="adj1" fmla="val 108881"/>
              </a:avLst>
            </a:prstGeom>
            <a:noFill/>
            <a:ln w="19050" cap="flat" cmpd="sng">
              <a:solidFill>
                <a:schemeClr val="accent6"/>
              </a:solidFill>
              <a:prstDash val="dash"/>
              <a:round/>
              <a:headEnd type="none" w="med" len="med"/>
              <a:tailEnd type="none" w="med" len="med"/>
            </a:ln>
          </p:spPr>
        </p:cxnSp>
        <p:cxnSp>
          <p:nvCxnSpPr>
            <p:cNvPr id="11" name="Google Shape;716;p38"/>
            <p:cNvCxnSpPr>
              <a:stCxn id="26" idx="3"/>
              <a:endCxn id="31" idx="2"/>
            </p:cNvCxnSpPr>
            <p:nvPr/>
          </p:nvCxnSpPr>
          <p:spPr>
            <a:xfrm>
              <a:off x="3685326" y="3710959"/>
              <a:ext cx="759190" cy="300"/>
            </a:xfrm>
            <a:prstGeom prst="bentConnector3">
              <a:avLst>
                <a:gd name="adj1" fmla="val 50000"/>
              </a:avLst>
            </a:prstGeom>
            <a:noFill/>
            <a:ln w="19050" cap="flat" cmpd="sng">
              <a:solidFill>
                <a:schemeClr val="accent6"/>
              </a:solidFill>
              <a:prstDash val="dash"/>
              <a:round/>
              <a:headEnd type="none" w="med" len="med"/>
              <a:tailEnd type="none" w="med" len="med"/>
            </a:ln>
          </p:spPr>
        </p:cxnSp>
        <p:cxnSp>
          <p:nvCxnSpPr>
            <p:cNvPr id="12" name="Google Shape;719;p38"/>
            <p:cNvCxnSpPr>
              <a:stCxn id="63" idx="6"/>
              <a:endCxn id="58" idx="1"/>
            </p:cNvCxnSpPr>
            <p:nvPr/>
          </p:nvCxnSpPr>
          <p:spPr>
            <a:xfrm flipV="1">
              <a:off x="6789516" y="2461646"/>
              <a:ext cx="1133998" cy="300"/>
            </a:xfrm>
            <a:prstGeom prst="bentConnector3">
              <a:avLst>
                <a:gd name="adj1" fmla="val 50000"/>
              </a:avLst>
            </a:prstGeom>
            <a:noFill/>
            <a:ln w="19050" cap="flat" cmpd="sng">
              <a:solidFill>
                <a:schemeClr val="accent6"/>
              </a:solidFill>
              <a:prstDash val="dash"/>
              <a:round/>
              <a:headEnd type="none" w="med" len="med"/>
              <a:tailEnd type="none" w="med" len="med"/>
            </a:ln>
          </p:spPr>
        </p:cxnSp>
        <p:cxnSp>
          <p:nvCxnSpPr>
            <p:cNvPr id="13" name="Google Shape;722;p38"/>
            <p:cNvCxnSpPr>
              <a:stCxn id="55" idx="6"/>
              <a:endCxn id="50" idx="1"/>
            </p:cNvCxnSpPr>
            <p:nvPr/>
          </p:nvCxnSpPr>
          <p:spPr>
            <a:xfrm flipV="1">
              <a:off x="6789516" y="3710959"/>
              <a:ext cx="759234" cy="300"/>
            </a:xfrm>
            <a:prstGeom prst="bentConnector3">
              <a:avLst>
                <a:gd name="adj1" fmla="val 50000"/>
              </a:avLst>
            </a:prstGeom>
            <a:noFill/>
            <a:ln w="19050" cap="flat" cmpd="sng">
              <a:solidFill>
                <a:schemeClr val="accent6"/>
              </a:solidFill>
              <a:prstDash val="dash"/>
              <a:round/>
              <a:headEnd type="none" w="med" len="med"/>
              <a:tailEnd type="none" w="med" len="med"/>
            </a:ln>
          </p:spPr>
        </p:cxnSp>
        <p:cxnSp>
          <p:nvCxnSpPr>
            <p:cNvPr id="14" name="Google Shape;725;p38"/>
            <p:cNvCxnSpPr>
              <a:stCxn id="34" idx="3"/>
              <a:endCxn id="39" idx="2"/>
            </p:cNvCxnSpPr>
            <p:nvPr/>
          </p:nvCxnSpPr>
          <p:spPr>
            <a:xfrm>
              <a:off x="4170724" y="4960271"/>
              <a:ext cx="273792" cy="313"/>
            </a:xfrm>
            <a:prstGeom prst="straightConnector1">
              <a:avLst/>
            </a:prstGeom>
            <a:noFill/>
            <a:ln w="19050" cap="flat" cmpd="sng">
              <a:solidFill>
                <a:schemeClr val="accent6"/>
              </a:solidFill>
              <a:prstDash val="dash"/>
              <a:round/>
              <a:headEnd type="none" w="med" len="med"/>
              <a:tailEnd type="none" w="med" len="med"/>
            </a:ln>
          </p:spPr>
        </p:cxnSp>
        <p:cxnSp>
          <p:nvCxnSpPr>
            <p:cNvPr id="15" name="Google Shape;728;p38"/>
            <p:cNvCxnSpPr>
              <a:stCxn id="42" idx="1"/>
              <a:endCxn id="47" idx="6"/>
            </p:cNvCxnSpPr>
            <p:nvPr/>
          </p:nvCxnSpPr>
          <p:spPr>
            <a:xfrm flipH="1">
              <a:off x="6789516" y="4960271"/>
              <a:ext cx="273797" cy="313"/>
            </a:xfrm>
            <a:prstGeom prst="straightConnector1">
              <a:avLst/>
            </a:prstGeom>
            <a:noFill/>
            <a:ln w="19050" cap="flat" cmpd="sng">
              <a:solidFill>
                <a:schemeClr val="accent6"/>
              </a:solidFill>
              <a:prstDash val="dash"/>
              <a:round/>
              <a:headEnd type="none" w="med" len="med"/>
              <a:tailEnd type="none" w="med" len="med"/>
            </a:ln>
          </p:spPr>
        </p:cxnSp>
        <p:grpSp>
          <p:nvGrpSpPr>
            <p:cNvPr id="16" name="Google Shape;731;p38"/>
            <p:cNvGrpSpPr/>
            <p:nvPr/>
          </p:nvGrpSpPr>
          <p:grpSpPr>
            <a:xfrm>
              <a:off x="580572" y="1901996"/>
              <a:ext cx="4983844" cy="1119900"/>
              <a:chOff x="-464456" y="1118225"/>
              <a:chExt cx="4983844" cy="1119900"/>
            </a:xfrm>
          </p:grpSpPr>
          <p:grpSp>
            <p:nvGrpSpPr>
              <p:cNvPr id="17" name="Google Shape;732;p38"/>
              <p:cNvGrpSpPr/>
              <p:nvPr/>
            </p:nvGrpSpPr>
            <p:grpSpPr>
              <a:xfrm>
                <a:off x="-391885" y="1118225"/>
                <a:ext cx="4911273" cy="1119900"/>
                <a:chOff x="-391885" y="1118225"/>
                <a:chExt cx="4911273" cy="1119900"/>
              </a:xfrm>
            </p:grpSpPr>
            <p:sp>
              <p:nvSpPr>
                <p:cNvPr id="21" name="Google Shape;714;p38"/>
                <p:cNvSpPr/>
                <p:nvPr/>
              </p:nvSpPr>
              <p:spPr>
                <a:xfrm>
                  <a:off x="-391885" y="1238225"/>
                  <a:ext cx="2657456" cy="999900"/>
                </a:xfrm>
                <a:prstGeom prst="roundRect">
                  <a:avLst>
                    <a:gd name="adj" fmla="val 11702"/>
                  </a:avLst>
                </a:prstGeom>
                <a:solidFill>
                  <a:schemeClr val="accent5">
                    <a:lumMod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600">
                    <a:solidFill>
                      <a:schemeClr val="accent6"/>
                    </a:solidFill>
                    <a:latin typeface="Fira Sans Extra Condensed SemiBold"/>
                    <a:ea typeface="Fira Sans Extra Condensed SemiBold"/>
                    <a:cs typeface="Fira Sans Extra Condensed SemiBold"/>
                    <a:sym typeface="Fira Sans Extra Condensed SemiBold"/>
                  </a:endParaRPr>
                </a:p>
              </p:txBody>
            </p:sp>
            <p:grpSp>
              <p:nvGrpSpPr>
                <p:cNvPr id="22" name="Google Shape;733;p38"/>
                <p:cNvGrpSpPr/>
                <p:nvPr/>
              </p:nvGrpSpPr>
              <p:grpSpPr>
                <a:xfrm>
                  <a:off x="3399488" y="1118225"/>
                  <a:ext cx="1119900" cy="1119900"/>
                  <a:chOff x="667500" y="3454350"/>
                  <a:chExt cx="1119900" cy="1119900"/>
                </a:xfrm>
              </p:grpSpPr>
              <p:sp>
                <p:nvSpPr>
                  <p:cNvPr id="23" name="Google Shape;715;p38"/>
                  <p:cNvSpPr/>
                  <p:nvPr/>
                </p:nvSpPr>
                <p:spPr>
                  <a:xfrm>
                    <a:off x="667500" y="3454350"/>
                    <a:ext cx="1119900" cy="11199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734;p38"/>
                  <p:cNvSpPr/>
                  <p:nvPr/>
                </p:nvSpPr>
                <p:spPr>
                  <a:xfrm>
                    <a:off x="785493" y="3572229"/>
                    <a:ext cx="887700" cy="887700"/>
                  </a:xfrm>
                  <a:prstGeom prst="ellipse">
                    <a:avLst/>
                  </a:prstGeom>
                  <a:noFill/>
                  <a:ln w="19050" cap="flat" cmpd="sng">
                    <a:solidFill>
                      <a:schemeClr val="dk1"/>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solidFill>
                          <a:schemeClr val="accent6"/>
                        </a:solidFill>
                        <a:latin typeface="Fira Sans Extra Condensed SemiBold"/>
                        <a:ea typeface="Fira Sans Extra Condensed SemiBold"/>
                        <a:cs typeface="Fira Sans Extra Condensed SemiBold"/>
                        <a:sym typeface="Fira Sans Extra Condensed SemiBold"/>
                      </a:rPr>
                      <a:t>01</a:t>
                    </a:r>
                    <a:endParaRPr sz="2800" b="1" dirty="0">
                      <a:solidFill>
                        <a:schemeClr val="accent6"/>
                      </a:solidFill>
                      <a:latin typeface="Fira Sans Extra Condensed SemiBold"/>
                      <a:ea typeface="Fira Sans Extra Condensed SemiBold"/>
                      <a:cs typeface="Fira Sans Extra Condensed SemiBold"/>
                      <a:sym typeface="Fira Sans Extra Condensed SemiBold"/>
                    </a:endParaRPr>
                  </a:p>
                </p:txBody>
              </p:sp>
            </p:grpSp>
          </p:grpSp>
          <p:sp>
            <p:nvSpPr>
              <p:cNvPr id="19" name="Google Shape;736;p38"/>
              <p:cNvSpPr txBox="1"/>
              <p:nvPr/>
            </p:nvSpPr>
            <p:spPr>
              <a:xfrm>
                <a:off x="-464456" y="1204331"/>
                <a:ext cx="2855504" cy="1002021"/>
              </a:xfrm>
              <a:prstGeom prst="rect">
                <a:avLst/>
              </a:prstGeom>
              <a:noFill/>
              <a:ln>
                <a:noFill/>
              </a:ln>
            </p:spPr>
            <p:txBody>
              <a:bodyPr spcFirstLastPara="1" wrap="square" lIns="91425" tIns="91425" rIns="91425" bIns="91425" anchor="ctr" anchorCtr="0">
                <a:noAutofit/>
              </a:bodyPr>
              <a:lstStyle/>
              <a:p>
                <a:pPr lvl="0" algn="ctr"/>
                <a:r>
                  <a:rPr lang="en-US" sz="1600" dirty="0">
                    <a:solidFill>
                      <a:schemeClr val="bg1"/>
                    </a:solidFill>
                    <a:latin typeface="Fira Sans Extra Condensed SemiBold"/>
                    <a:ea typeface="Fira Sans Extra Condensed SemiBold"/>
                    <a:cs typeface="Fira Sans Extra Condensed SemiBold"/>
                    <a:sym typeface="Fira Sans Extra Condensed SemiBold"/>
                  </a:rPr>
                  <a:t>Hotel owners, boards of directors, hospitality management professionals and general managers </a:t>
                </a:r>
                <a:endParaRPr sz="1600" dirty="0">
                  <a:solidFill>
                    <a:schemeClr val="bg1"/>
                  </a:solidFill>
                  <a:latin typeface="Fira Sans Extra Condensed SemiBold"/>
                  <a:ea typeface="Fira Sans Extra Condensed SemiBold"/>
                  <a:cs typeface="Fira Sans Extra Condensed SemiBold"/>
                  <a:sym typeface="Fira Sans Extra Condensed SemiBold"/>
                </a:endParaRPr>
              </a:p>
            </p:txBody>
          </p:sp>
        </p:grpSp>
        <p:grpSp>
          <p:nvGrpSpPr>
            <p:cNvPr id="25" name="Google Shape;738;p38"/>
            <p:cNvGrpSpPr/>
            <p:nvPr/>
          </p:nvGrpSpPr>
          <p:grpSpPr>
            <a:xfrm>
              <a:off x="1291771" y="3151309"/>
              <a:ext cx="4272645" cy="1119900"/>
              <a:chOff x="246743" y="2367538"/>
              <a:chExt cx="4272645" cy="1119900"/>
            </a:xfrm>
          </p:grpSpPr>
          <p:sp>
            <p:nvSpPr>
              <p:cNvPr id="26" name="Google Shape;717;p38"/>
              <p:cNvSpPr/>
              <p:nvPr/>
            </p:nvSpPr>
            <p:spPr>
              <a:xfrm>
                <a:off x="246743" y="2487538"/>
                <a:ext cx="2393555" cy="879300"/>
              </a:xfrm>
              <a:prstGeom prst="roundRect">
                <a:avLst>
                  <a:gd name="adj" fmla="val 11702"/>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600">
                  <a:solidFill>
                    <a:schemeClr val="accent6"/>
                  </a:solidFill>
                  <a:latin typeface="Fira Sans Extra Condensed SemiBold"/>
                  <a:ea typeface="Fira Sans Extra Condensed SemiBold"/>
                  <a:cs typeface="Fira Sans Extra Condensed SemiBold"/>
                  <a:sym typeface="Fira Sans Extra Condensed SemiBold"/>
                </a:endParaRPr>
              </a:p>
            </p:txBody>
          </p:sp>
          <p:grpSp>
            <p:nvGrpSpPr>
              <p:cNvPr id="27" name="Google Shape;739;p38"/>
              <p:cNvGrpSpPr/>
              <p:nvPr/>
            </p:nvGrpSpPr>
            <p:grpSpPr>
              <a:xfrm>
                <a:off x="3399488" y="2367538"/>
                <a:ext cx="1119900" cy="1119900"/>
                <a:chOff x="667500" y="3454350"/>
                <a:chExt cx="1119900" cy="1119900"/>
              </a:xfrm>
            </p:grpSpPr>
            <p:sp>
              <p:nvSpPr>
                <p:cNvPr id="31" name="Google Shape;718;p38"/>
                <p:cNvSpPr/>
                <p:nvPr/>
              </p:nvSpPr>
              <p:spPr>
                <a:xfrm>
                  <a:off x="667500" y="3454350"/>
                  <a:ext cx="1119900" cy="11199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3200" b="1" dirty="0"/>
                </a:p>
              </p:txBody>
            </p:sp>
            <p:sp>
              <p:nvSpPr>
                <p:cNvPr id="32" name="Google Shape;740;p38"/>
                <p:cNvSpPr/>
                <p:nvPr/>
              </p:nvSpPr>
              <p:spPr>
                <a:xfrm>
                  <a:off x="785493" y="3572229"/>
                  <a:ext cx="887700" cy="887700"/>
                </a:xfrm>
                <a:prstGeom prst="ellipse">
                  <a:avLst/>
                </a:prstGeom>
                <a:noFill/>
                <a:ln w="19050" cap="flat" cmpd="sng">
                  <a:solidFill>
                    <a:schemeClr val="dk1"/>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solidFill>
                        <a:schemeClr val="accent6"/>
                      </a:solidFill>
                      <a:latin typeface="Fira Sans Extra Condensed SemiBold"/>
                      <a:ea typeface="Fira Sans Extra Condensed SemiBold"/>
                      <a:cs typeface="Fira Sans Extra Condensed SemiBold"/>
                      <a:sym typeface="Fira Sans Extra Condensed SemiBold"/>
                    </a:rPr>
                    <a:t>03</a:t>
                  </a:r>
                  <a:endParaRPr sz="2000" b="1" dirty="0">
                    <a:solidFill>
                      <a:schemeClr val="accent6"/>
                    </a:solidFill>
                    <a:latin typeface="Fira Sans Extra Condensed SemiBold"/>
                    <a:ea typeface="Fira Sans Extra Condensed SemiBold"/>
                    <a:cs typeface="Fira Sans Extra Condensed SemiBold"/>
                    <a:sym typeface="Fira Sans Extra Condensed SemiBold"/>
                  </a:endParaRPr>
                </a:p>
              </p:txBody>
            </p:sp>
          </p:grpSp>
          <p:sp>
            <p:nvSpPr>
              <p:cNvPr id="29" name="Google Shape;742;p38"/>
              <p:cNvSpPr txBox="1"/>
              <p:nvPr/>
            </p:nvSpPr>
            <p:spPr>
              <a:xfrm>
                <a:off x="246743" y="2790838"/>
                <a:ext cx="2393509" cy="256649"/>
              </a:xfrm>
              <a:prstGeom prst="rect">
                <a:avLst/>
              </a:prstGeom>
              <a:noFill/>
              <a:ln>
                <a:noFill/>
              </a:ln>
            </p:spPr>
            <p:txBody>
              <a:bodyPr spcFirstLastPara="1" wrap="square" lIns="91425" tIns="91425" rIns="91425" bIns="91425" anchor="ctr" anchorCtr="0">
                <a:noAutofit/>
              </a:bodyPr>
              <a:lstStyle/>
              <a:p>
                <a:pPr lvl="0" algn="ctr"/>
                <a:r>
                  <a:rPr lang="en-GB" sz="1600" dirty="0">
                    <a:solidFill>
                      <a:schemeClr val="bg1"/>
                    </a:solidFill>
                    <a:latin typeface="Fira Sans Extra Condensed SemiBold"/>
                    <a:ea typeface="Fira Sans Extra Condensed SemiBold"/>
                    <a:cs typeface="Fira Sans Extra Condensed SemiBold"/>
                    <a:sym typeface="Fira Sans Extra Condensed SemiBold"/>
                  </a:rPr>
                  <a:t>Technology directors and vendors </a:t>
                </a:r>
                <a:endParaRPr sz="1600" dirty="0">
                  <a:solidFill>
                    <a:schemeClr val="bg1"/>
                  </a:solidFill>
                  <a:latin typeface="Fira Sans Extra Condensed SemiBold"/>
                  <a:ea typeface="Fira Sans Extra Condensed SemiBold"/>
                  <a:cs typeface="Fira Sans Extra Condensed SemiBold"/>
                  <a:sym typeface="Fira Sans Extra Condensed SemiBold"/>
                </a:endParaRPr>
              </a:p>
            </p:txBody>
          </p:sp>
        </p:grpSp>
        <p:grpSp>
          <p:nvGrpSpPr>
            <p:cNvPr id="33" name="Google Shape;744;p38"/>
            <p:cNvGrpSpPr/>
            <p:nvPr/>
          </p:nvGrpSpPr>
          <p:grpSpPr>
            <a:xfrm>
              <a:off x="1915886" y="4400634"/>
              <a:ext cx="3648530" cy="1119900"/>
              <a:chOff x="870858" y="3616863"/>
              <a:chExt cx="3648530" cy="1119900"/>
            </a:xfrm>
          </p:grpSpPr>
          <p:sp>
            <p:nvSpPr>
              <p:cNvPr id="34" name="Google Shape;726;p38"/>
              <p:cNvSpPr/>
              <p:nvPr/>
            </p:nvSpPr>
            <p:spPr>
              <a:xfrm>
                <a:off x="870858" y="3736850"/>
                <a:ext cx="2254838" cy="879300"/>
              </a:xfrm>
              <a:prstGeom prst="roundRect">
                <a:avLst>
                  <a:gd name="adj" fmla="val 11702"/>
                </a:avLst>
              </a:prstGeom>
              <a:solidFill>
                <a:schemeClr val="tx2">
                  <a:lumMod val="50000"/>
                </a:scheme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600">
                  <a:solidFill>
                    <a:schemeClr val="accent6"/>
                  </a:solidFill>
                  <a:latin typeface="Fira Sans Extra Condensed SemiBold"/>
                  <a:ea typeface="Fira Sans Extra Condensed SemiBold"/>
                  <a:cs typeface="Fira Sans Extra Condensed SemiBold"/>
                  <a:sym typeface="Fira Sans Extra Condensed SemiBold"/>
                </a:endParaRPr>
              </a:p>
            </p:txBody>
          </p:sp>
          <p:grpSp>
            <p:nvGrpSpPr>
              <p:cNvPr id="35" name="Google Shape;745;p38"/>
              <p:cNvGrpSpPr/>
              <p:nvPr/>
            </p:nvGrpSpPr>
            <p:grpSpPr>
              <a:xfrm>
                <a:off x="3399488" y="3616863"/>
                <a:ext cx="1119900" cy="1119900"/>
                <a:chOff x="667500" y="3454350"/>
                <a:chExt cx="1119900" cy="1119900"/>
              </a:xfrm>
            </p:grpSpPr>
            <p:sp>
              <p:nvSpPr>
                <p:cNvPr id="39" name="Google Shape;727;p38"/>
                <p:cNvSpPr/>
                <p:nvPr/>
              </p:nvSpPr>
              <p:spPr>
                <a:xfrm>
                  <a:off x="667500" y="3454350"/>
                  <a:ext cx="1119900" cy="11199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746;p38"/>
                <p:cNvSpPr/>
                <p:nvPr/>
              </p:nvSpPr>
              <p:spPr>
                <a:xfrm>
                  <a:off x="785493" y="3572229"/>
                  <a:ext cx="887700" cy="887700"/>
                </a:xfrm>
                <a:prstGeom prst="ellipse">
                  <a:avLst/>
                </a:prstGeom>
                <a:noFill/>
                <a:ln w="19050" cap="flat" cmpd="sng">
                  <a:solidFill>
                    <a:schemeClr val="dk1"/>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solidFill>
                        <a:schemeClr val="accent6"/>
                      </a:solidFill>
                      <a:latin typeface="Fira Sans Extra Condensed SemiBold"/>
                      <a:ea typeface="Fira Sans Extra Condensed SemiBold"/>
                      <a:cs typeface="Fira Sans Extra Condensed SemiBold"/>
                      <a:sym typeface="Fira Sans Extra Condensed SemiBold"/>
                    </a:rPr>
                    <a:t>05</a:t>
                  </a:r>
                  <a:endParaRPr sz="2000" b="1" dirty="0">
                    <a:solidFill>
                      <a:schemeClr val="accent6"/>
                    </a:solidFill>
                    <a:latin typeface="Fira Sans Extra Condensed SemiBold"/>
                    <a:ea typeface="Fira Sans Extra Condensed SemiBold"/>
                    <a:cs typeface="Fira Sans Extra Condensed SemiBold"/>
                    <a:sym typeface="Fira Sans Extra Condensed SemiBold"/>
                  </a:endParaRPr>
                </a:p>
              </p:txBody>
            </p:sp>
          </p:grpSp>
          <p:sp>
            <p:nvSpPr>
              <p:cNvPr id="37" name="Google Shape;748;p38"/>
              <p:cNvSpPr txBox="1"/>
              <p:nvPr/>
            </p:nvSpPr>
            <p:spPr>
              <a:xfrm>
                <a:off x="870858" y="3897391"/>
                <a:ext cx="2220641" cy="506803"/>
              </a:xfrm>
              <a:prstGeom prst="rect">
                <a:avLst/>
              </a:prstGeom>
              <a:noFill/>
              <a:ln>
                <a:noFill/>
              </a:ln>
            </p:spPr>
            <p:txBody>
              <a:bodyPr spcFirstLastPara="1" wrap="square" lIns="91425" tIns="91425" rIns="91425" bIns="91425" anchor="ctr" anchorCtr="0">
                <a:noAutofit/>
              </a:bodyPr>
              <a:lstStyle/>
              <a:p>
                <a:pPr lvl="0" algn="ctr"/>
                <a:r>
                  <a:rPr lang="en-GB" sz="1600" dirty="0">
                    <a:solidFill>
                      <a:schemeClr val="bg1"/>
                    </a:solidFill>
                    <a:latin typeface="Fira Sans Extra Condensed SemiBold"/>
                    <a:ea typeface="Fira Sans Extra Condensed SemiBold"/>
                    <a:cs typeface="Fira Sans Extra Condensed SemiBold"/>
                    <a:sym typeface="Fira Sans Extra Condensed SemiBold"/>
                  </a:rPr>
                  <a:t>Robotics developers and manufacturers </a:t>
                </a:r>
                <a:endParaRPr sz="1600" dirty="0">
                  <a:solidFill>
                    <a:schemeClr val="bg1"/>
                  </a:solidFill>
                  <a:latin typeface="Fira Sans Extra Condensed SemiBold"/>
                  <a:ea typeface="Fira Sans Extra Condensed SemiBold"/>
                  <a:cs typeface="Fira Sans Extra Condensed SemiBold"/>
                  <a:sym typeface="Fira Sans Extra Condensed SemiBold"/>
                </a:endParaRPr>
              </a:p>
            </p:txBody>
          </p:sp>
        </p:grpSp>
        <p:grpSp>
          <p:nvGrpSpPr>
            <p:cNvPr id="41" name="Google Shape;750;p38"/>
            <p:cNvGrpSpPr/>
            <p:nvPr/>
          </p:nvGrpSpPr>
          <p:grpSpPr>
            <a:xfrm>
              <a:off x="5669616" y="4400634"/>
              <a:ext cx="3721127" cy="1119900"/>
              <a:chOff x="4624588" y="3616863"/>
              <a:chExt cx="3721127" cy="1119900"/>
            </a:xfrm>
          </p:grpSpPr>
          <p:sp>
            <p:nvSpPr>
              <p:cNvPr id="42" name="Google Shape;729;p38"/>
              <p:cNvSpPr/>
              <p:nvPr/>
            </p:nvSpPr>
            <p:spPr>
              <a:xfrm>
                <a:off x="6018285" y="3736850"/>
                <a:ext cx="2327429" cy="879300"/>
              </a:xfrm>
              <a:prstGeom prst="roundRect">
                <a:avLst>
                  <a:gd name="adj" fmla="val 11702"/>
                </a:avLst>
              </a:prstGeom>
              <a:solidFill>
                <a:schemeClr val="tx2">
                  <a:lumMod val="50000"/>
                </a:scheme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600">
                  <a:solidFill>
                    <a:schemeClr val="accent6"/>
                  </a:solidFill>
                  <a:latin typeface="Fira Sans Extra Condensed SemiBold"/>
                  <a:ea typeface="Fira Sans Extra Condensed SemiBold"/>
                  <a:cs typeface="Fira Sans Extra Condensed SemiBold"/>
                  <a:sym typeface="Fira Sans Extra Condensed SemiBold"/>
                </a:endParaRPr>
              </a:p>
            </p:txBody>
          </p:sp>
          <p:grpSp>
            <p:nvGrpSpPr>
              <p:cNvPr id="43" name="Google Shape;751;p38"/>
              <p:cNvGrpSpPr/>
              <p:nvPr/>
            </p:nvGrpSpPr>
            <p:grpSpPr>
              <a:xfrm>
                <a:off x="4624588" y="3616863"/>
                <a:ext cx="1119900" cy="1119900"/>
                <a:chOff x="667500" y="3454350"/>
                <a:chExt cx="1119900" cy="1119900"/>
              </a:xfrm>
            </p:grpSpPr>
            <p:sp>
              <p:nvSpPr>
                <p:cNvPr id="47" name="Google Shape;730;p38"/>
                <p:cNvSpPr/>
                <p:nvPr/>
              </p:nvSpPr>
              <p:spPr>
                <a:xfrm>
                  <a:off x="667500" y="3454350"/>
                  <a:ext cx="1119900" cy="11199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752;p38"/>
                <p:cNvSpPr/>
                <p:nvPr/>
              </p:nvSpPr>
              <p:spPr>
                <a:xfrm>
                  <a:off x="785493" y="3572229"/>
                  <a:ext cx="887700" cy="887700"/>
                </a:xfrm>
                <a:prstGeom prst="ellipse">
                  <a:avLst/>
                </a:prstGeom>
                <a:noFill/>
                <a:ln w="19050" cap="flat" cmpd="sng">
                  <a:solidFill>
                    <a:schemeClr val="dk1"/>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solidFill>
                        <a:schemeClr val="accent6"/>
                      </a:solidFill>
                      <a:latin typeface="Fira Sans Extra Condensed SemiBold"/>
                      <a:ea typeface="Fira Sans Extra Condensed SemiBold"/>
                      <a:cs typeface="Fira Sans Extra Condensed SemiBold"/>
                      <a:sym typeface="Fira Sans Extra Condensed SemiBold"/>
                    </a:rPr>
                    <a:t>06</a:t>
                  </a:r>
                  <a:endParaRPr sz="2000" b="1" dirty="0">
                    <a:solidFill>
                      <a:schemeClr val="accent6"/>
                    </a:solidFill>
                    <a:latin typeface="Fira Sans Extra Condensed SemiBold"/>
                    <a:ea typeface="Fira Sans Extra Condensed SemiBold"/>
                    <a:cs typeface="Fira Sans Extra Condensed SemiBold"/>
                    <a:sym typeface="Fira Sans Extra Condensed SemiBold"/>
                  </a:endParaRPr>
                </a:p>
              </p:txBody>
            </p:sp>
          </p:grpSp>
          <p:sp>
            <p:nvSpPr>
              <p:cNvPr id="45" name="Google Shape;754;p38"/>
              <p:cNvSpPr txBox="1"/>
              <p:nvPr/>
            </p:nvSpPr>
            <p:spPr>
              <a:xfrm>
                <a:off x="6040385" y="3995444"/>
                <a:ext cx="2305330" cy="408750"/>
              </a:xfrm>
              <a:prstGeom prst="rect">
                <a:avLst/>
              </a:prstGeom>
              <a:noFill/>
              <a:ln>
                <a:noFill/>
              </a:ln>
            </p:spPr>
            <p:txBody>
              <a:bodyPr spcFirstLastPara="1" wrap="square" lIns="91425" tIns="91425" rIns="91425" bIns="91425" anchor="ctr" anchorCtr="0">
                <a:noAutofit/>
              </a:bodyPr>
              <a:lstStyle/>
              <a:p>
                <a:pPr lvl="0" algn="ctr"/>
                <a:r>
                  <a:rPr lang="en-GB" sz="1600" dirty="0">
                    <a:solidFill>
                      <a:schemeClr val="bg1"/>
                    </a:solidFill>
                    <a:latin typeface="Fira Sans Extra Condensed SemiBold"/>
                    <a:ea typeface="Fira Sans Extra Condensed SemiBold"/>
                    <a:cs typeface="Fira Sans Extra Condensed SemiBold"/>
                    <a:sym typeface="Fira Sans Extra Condensed SemiBold"/>
                  </a:rPr>
                  <a:t>Tourism and travel representatives </a:t>
                </a:r>
                <a:endParaRPr sz="1600" dirty="0">
                  <a:solidFill>
                    <a:schemeClr val="bg1"/>
                  </a:solidFill>
                  <a:latin typeface="Fira Sans Extra Condensed SemiBold"/>
                  <a:ea typeface="Fira Sans Extra Condensed SemiBold"/>
                  <a:cs typeface="Fira Sans Extra Condensed SemiBold"/>
                  <a:sym typeface="Fira Sans Extra Condensed SemiBold"/>
                </a:endParaRPr>
              </a:p>
            </p:txBody>
          </p:sp>
        </p:grpSp>
        <p:grpSp>
          <p:nvGrpSpPr>
            <p:cNvPr id="49" name="Google Shape;756;p38"/>
            <p:cNvGrpSpPr/>
            <p:nvPr/>
          </p:nvGrpSpPr>
          <p:grpSpPr>
            <a:xfrm>
              <a:off x="5669616" y="3151309"/>
              <a:ext cx="4200097" cy="1119900"/>
              <a:chOff x="4624588" y="2367538"/>
              <a:chExt cx="4200097" cy="1119900"/>
            </a:xfrm>
          </p:grpSpPr>
          <p:sp>
            <p:nvSpPr>
              <p:cNvPr id="50" name="Google Shape;724;p38"/>
              <p:cNvSpPr/>
              <p:nvPr/>
            </p:nvSpPr>
            <p:spPr>
              <a:xfrm>
                <a:off x="6503722" y="2487538"/>
                <a:ext cx="2320963" cy="879300"/>
              </a:xfrm>
              <a:prstGeom prst="roundRect">
                <a:avLst>
                  <a:gd name="adj" fmla="val 11702"/>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600">
                  <a:solidFill>
                    <a:schemeClr val="accent6"/>
                  </a:solidFill>
                  <a:latin typeface="Fira Sans Extra Condensed SemiBold"/>
                  <a:ea typeface="Fira Sans Extra Condensed SemiBold"/>
                  <a:cs typeface="Fira Sans Extra Condensed SemiBold"/>
                  <a:sym typeface="Fira Sans Extra Condensed SemiBold"/>
                </a:endParaRPr>
              </a:p>
            </p:txBody>
          </p:sp>
          <p:grpSp>
            <p:nvGrpSpPr>
              <p:cNvPr id="51" name="Google Shape;757;p38"/>
              <p:cNvGrpSpPr/>
              <p:nvPr/>
            </p:nvGrpSpPr>
            <p:grpSpPr>
              <a:xfrm>
                <a:off x="4624588" y="2367538"/>
                <a:ext cx="1119900" cy="1119900"/>
                <a:chOff x="667500" y="3454350"/>
                <a:chExt cx="1119900" cy="1119900"/>
              </a:xfrm>
            </p:grpSpPr>
            <p:sp>
              <p:nvSpPr>
                <p:cNvPr id="55" name="Google Shape;723;p38"/>
                <p:cNvSpPr/>
                <p:nvPr/>
              </p:nvSpPr>
              <p:spPr>
                <a:xfrm>
                  <a:off x="667500" y="3454350"/>
                  <a:ext cx="1119900" cy="11199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758;p38"/>
                <p:cNvSpPr/>
                <p:nvPr/>
              </p:nvSpPr>
              <p:spPr>
                <a:xfrm>
                  <a:off x="785493" y="3572229"/>
                  <a:ext cx="887700" cy="887700"/>
                </a:xfrm>
                <a:prstGeom prst="ellipse">
                  <a:avLst/>
                </a:prstGeom>
                <a:noFill/>
                <a:ln w="19050" cap="flat" cmpd="sng">
                  <a:solidFill>
                    <a:schemeClr val="dk1"/>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solidFill>
                        <a:schemeClr val="accent6"/>
                      </a:solidFill>
                      <a:latin typeface="Fira Sans Extra Condensed SemiBold"/>
                      <a:ea typeface="Fira Sans Extra Condensed SemiBold"/>
                      <a:cs typeface="Fira Sans Extra Condensed SemiBold"/>
                      <a:sym typeface="Fira Sans Extra Condensed SemiBold"/>
                    </a:rPr>
                    <a:t>04</a:t>
                  </a:r>
                  <a:endParaRPr sz="2000" b="1" dirty="0">
                    <a:solidFill>
                      <a:schemeClr val="accent6"/>
                    </a:solidFill>
                    <a:latin typeface="Fira Sans Extra Condensed SemiBold"/>
                    <a:ea typeface="Fira Sans Extra Condensed SemiBold"/>
                    <a:cs typeface="Fira Sans Extra Condensed SemiBold"/>
                    <a:sym typeface="Fira Sans Extra Condensed SemiBold"/>
                  </a:endParaRPr>
                </a:p>
              </p:txBody>
            </p:sp>
          </p:grpSp>
          <p:sp>
            <p:nvSpPr>
              <p:cNvPr id="53" name="Google Shape;760;p38"/>
              <p:cNvSpPr txBox="1"/>
              <p:nvPr/>
            </p:nvSpPr>
            <p:spPr>
              <a:xfrm>
                <a:off x="6537903" y="2566436"/>
                <a:ext cx="2286782" cy="642712"/>
              </a:xfrm>
              <a:prstGeom prst="rect">
                <a:avLst/>
              </a:prstGeom>
              <a:noFill/>
              <a:ln>
                <a:noFill/>
              </a:ln>
            </p:spPr>
            <p:txBody>
              <a:bodyPr spcFirstLastPara="1" wrap="square" lIns="91425" tIns="91425" rIns="91425" bIns="91425" anchor="ctr" anchorCtr="0">
                <a:noAutofit/>
              </a:bodyPr>
              <a:lstStyle/>
              <a:p>
                <a:pPr lvl="0" algn="ctr"/>
                <a:r>
                  <a:rPr lang="en-GB" sz="1600" dirty="0">
                    <a:solidFill>
                      <a:schemeClr val="bg1"/>
                    </a:solidFill>
                    <a:latin typeface="Fira Sans Extra Condensed SemiBold"/>
                    <a:ea typeface="Fira Sans Extra Condensed SemiBold"/>
                    <a:cs typeface="Fira Sans Extra Condensed SemiBold"/>
                    <a:sym typeface="Fira Sans Extra Condensed SemiBold"/>
                  </a:rPr>
                  <a:t>Academicians and researchers</a:t>
                </a:r>
                <a:endParaRPr sz="1600" dirty="0">
                  <a:solidFill>
                    <a:schemeClr val="bg1"/>
                  </a:solidFill>
                  <a:latin typeface="Fira Sans Extra Condensed SemiBold"/>
                  <a:ea typeface="Fira Sans Extra Condensed SemiBold"/>
                  <a:cs typeface="Fira Sans Extra Condensed SemiBold"/>
                  <a:sym typeface="Fira Sans Extra Condensed SemiBold"/>
                </a:endParaRPr>
              </a:p>
            </p:txBody>
          </p:sp>
        </p:grpSp>
        <p:grpSp>
          <p:nvGrpSpPr>
            <p:cNvPr id="57" name="Google Shape;762;p38"/>
            <p:cNvGrpSpPr/>
            <p:nvPr/>
          </p:nvGrpSpPr>
          <p:grpSpPr>
            <a:xfrm>
              <a:off x="5669616" y="1901996"/>
              <a:ext cx="4795184" cy="1119900"/>
              <a:chOff x="4624588" y="1118225"/>
              <a:chExt cx="4795184" cy="1119900"/>
            </a:xfrm>
          </p:grpSpPr>
          <p:sp>
            <p:nvSpPr>
              <p:cNvPr id="58" name="Google Shape;721;p38"/>
              <p:cNvSpPr/>
              <p:nvPr/>
            </p:nvSpPr>
            <p:spPr>
              <a:xfrm>
                <a:off x="6878486" y="1238225"/>
                <a:ext cx="2541286" cy="879300"/>
              </a:xfrm>
              <a:prstGeom prst="roundRect">
                <a:avLst>
                  <a:gd name="adj" fmla="val 11702"/>
                </a:avLst>
              </a:prstGeom>
              <a:solidFill>
                <a:schemeClr val="accent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600">
                  <a:solidFill>
                    <a:schemeClr val="accent6"/>
                  </a:solidFill>
                  <a:latin typeface="Fira Sans Extra Condensed SemiBold"/>
                  <a:ea typeface="Fira Sans Extra Condensed SemiBold"/>
                  <a:cs typeface="Fira Sans Extra Condensed SemiBold"/>
                  <a:sym typeface="Fira Sans Extra Condensed SemiBold"/>
                </a:endParaRPr>
              </a:p>
            </p:txBody>
          </p:sp>
          <p:grpSp>
            <p:nvGrpSpPr>
              <p:cNvPr id="59" name="Google Shape;763;p38"/>
              <p:cNvGrpSpPr/>
              <p:nvPr/>
            </p:nvGrpSpPr>
            <p:grpSpPr>
              <a:xfrm>
                <a:off x="4624588" y="1118225"/>
                <a:ext cx="1119900" cy="1119900"/>
                <a:chOff x="667500" y="3454350"/>
                <a:chExt cx="1119900" cy="1119900"/>
              </a:xfrm>
            </p:grpSpPr>
            <p:sp>
              <p:nvSpPr>
                <p:cNvPr id="63" name="Google Shape;720;p38"/>
                <p:cNvSpPr/>
                <p:nvPr/>
              </p:nvSpPr>
              <p:spPr>
                <a:xfrm>
                  <a:off x="667500" y="3454350"/>
                  <a:ext cx="1119900" cy="11199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764;p38"/>
                <p:cNvSpPr/>
                <p:nvPr/>
              </p:nvSpPr>
              <p:spPr>
                <a:xfrm>
                  <a:off x="785493" y="3572229"/>
                  <a:ext cx="887700" cy="887700"/>
                </a:xfrm>
                <a:prstGeom prst="ellipse">
                  <a:avLst/>
                </a:prstGeom>
                <a:noFill/>
                <a:ln w="19050" cap="flat" cmpd="sng">
                  <a:solidFill>
                    <a:schemeClr val="dk1"/>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400" b="1" dirty="0">
                      <a:solidFill>
                        <a:schemeClr val="accent6"/>
                      </a:solidFill>
                      <a:latin typeface="Fira Sans Extra Condensed SemiBold"/>
                      <a:ea typeface="Fira Sans Extra Condensed SemiBold"/>
                      <a:cs typeface="Fira Sans Extra Condensed SemiBold"/>
                      <a:sym typeface="Fira Sans Extra Condensed SemiBold"/>
                    </a:rPr>
                    <a:t>02</a:t>
                  </a:r>
                  <a:endParaRPr sz="2000" b="1" dirty="0">
                    <a:solidFill>
                      <a:schemeClr val="accent6"/>
                    </a:solidFill>
                    <a:latin typeface="Fira Sans Extra Condensed SemiBold"/>
                    <a:ea typeface="Fira Sans Extra Condensed SemiBold"/>
                    <a:cs typeface="Fira Sans Extra Condensed SemiBold"/>
                    <a:sym typeface="Fira Sans Extra Condensed SemiBold"/>
                  </a:endParaRPr>
                </a:p>
              </p:txBody>
            </p:sp>
          </p:grpSp>
          <p:sp>
            <p:nvSpPr>
              <p:cNvPr id="61" name="Google Shape;766;p38"/>
              <p:cNvSpPr txBox="1"/>
              <p:nvPr/>
            </p:nvSpPr>
            <p:spPr>
              <a:xfrm>
                <a:off x="6912653" y="1327860"/>
                <a:ext cx="2507119" cy="631975"/>
              </a:xfrm>
              <a:prstGeom prst="rect">
                <a:avLst/>
              </a:prstGeom>
              <a:noFill/>
              <a:ln>
                <a:noFill/>
              </a:ln>
            </p:spPr>
            <p:txBody>
              <a:bodyPr spcFirstLastPara="1" wrap="square" lIns="91425" tIns="91425" rIns="91425" bIns="91425" anchor="ctr" anchorCtr="0">
                <a:noAutofit/>
              </a:bodyPr>
              <a:lstStyle/>
              <a:p>
                <a:pPr lvl="0" algn="ctr"/>
                <a:r>
                  <a:rPr lang="en-US" sz="1600" dirty="0">
                    <a:solidFill>
                      <a:schemeClr val="bg1"/>
                    </a:solidFill>
                    <a:latin typeface="Fira Sans Extra Condensed SemiBold"/>
                    <a:ea typeface="Fira Sans Extra Condensed SemiBold"/>
                    <a:cs typeface="Fira Sans Extra Condensed SemiBold"/>
                    <a:sym typeface="Fira Sans Extra Condensed SemiBold"/>
                  </a:rPr>
                  <a:t>Investors, angel investors and venture capitalists </a:t>
                </a:r>
                <a:endParaRPr sz="1600" dirty="0">
                  <a:solidFill>
                    <a:schemeClr val="bg1"/>
                  </a:solidFill>
                  <a:latin typeface="Fira Sans Extra Condensed SemiBold"/>
                  <a:ea typeface="Fira Sans Extra Condensed SemiBold"/>
                  <a:cs typeface="Fira Sans Extra Condensed SemiBold"/>
                  <a:sym typeface="Fira Sans Extra Condensed SemiBold"/>
                </a:endParaRPr>
              </a:p>
            </p:txBody>
          </p:sp>
        </p:grpSp>
      </p:grpSp>
      <p:sp>
        <p:nvSpPr>
          <p:cNvPr id="78" name="TextBox 77"/>
          <p:cNvSpPr txBox="1"/>
          <p:nvPr/>
        </p:nvSpPr>
        <p:spPr>
          <a:xfrm>
            <a:off x="3887056" y="994137"/>
            <a:ext cx="4527001" cy="461665"/>
          </a:xfrm>
          <a:prstGeom prst="rect">
            <a:avLst/>
          </a:prstGeom>
          <a:noFill/>
          <a:ln>
            <a:solidFill>
              <a:schemeClr val="tx1"/>
            </a:solidFill>
            <a:prstDash val="lgDash"/>
          </a:ln>
        </p:spPr>
        <p:txBody>
          <a:bodyPr wrap="square" rtlCol="0">
            <a:spAutoFit/>
          </a:bodyPr>
          <a:lstStyle/>
          <a:p>
            <a:pPr algn="ctr"/>
            <a:r>
              <a:rPr lang="en-US" sz="2400" b="1" dirty="0"/>
              <a:t>Target Market</a:t>
            </a:r>
            <a:endParaRPr lang="en-GB" sz="2400" b="1" dirty="0"/>
          </a:p>
        </p:txBody>
      </p:sp>
    </p:spTree>
    <p:extLst>
      <p:ext uri="{BB962C8B-B14F-4D97-AF65-F5344CB8AC3E}">
        <p14:creationId xmlns:p14="http://schemas.microsoft.com/office/powerpoint/2010/main" val="26591513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Market Factors (Cont’d)</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grpSp>
        <p:nvGrpSpPr>
          <p:cNvPr id="9" name="Group 8"/>
          <p:cNvGrpSpPr/>
          <p:nvPr/>
        </p:nvGrpSpPr>
        <p:grpSpPr>
          <a:xfrm>
            <a:off x="1069643" y="1065559"/>
            <a:ext cx="10366308" cy="4148125"/>
            <a:chOff x="1686048" y="1246556"/>
            <a:chExt cx="8699898" cy="4638305"/>
          </a:xfrm>
        </p:grpSpPr>
        <p:sp>
          <p:nvSpPr>
            <p:cNvPr id="11" name="Google Shape;1063;p39">
              <a:extLst>
                <a:ext uri="{FF2B5EF4-FFF2-40B4-BE49-F238E27FC236}">
                  <a16:creationId xmlns:a16="http://schemas.microsoft.com/office/drawing/2014/main" id="{35120110-4750-4655-A346-D664A13347B7}"/>
                </a:ext>
              </a:extLst>
            </p:cNvPr>
            <p:cNvSpPr/>
            <p:nvPr/>
          </p:nvSpPr>
          <p:spPr>
            <a:xfrm>
              <a:off x="1916463" y="4625805"/>
              <a:ext cx="81521" cy="78236"/>
            </a:xfrm>
            <a:custGeom>
              <a:avLst/>
              <a:gdLst/>
              <a:ahLst/>
              <a:cxnLst/>
              <a:rect l="l" t="t" r="r" b="b"/>
              <a:pathLst>
                <a:path w="2774" h="2742" extrusionOk="0">
                  <a:moveTo>
                    <a:pt x="1387" y="1"/>
                  </a:moveTo>
                  <a:cubicBezTo>
                    <a:pt x="631" y="1"/>
                    <a:pt x="1" y="631"/>
                    <a:pt x="1" y="1355"/>
                  </a:cubicBezTo>
                  <a:cubicBezTo>
                    <a:pt x="1" y="2112"/>
                    <a:pt x="631" y="2742"/>
                    <a:pt x="1387" y="2742"/>
                  </a:cubicBezTo>
                  <a:cubicBezTo>
                    <a:pt x="2143" y="2742"/>
                    <a:pt x="2773" y="2112"/>
                    <a:pt x="2773" y="1355"/>
                  </a:cubicBezTo>
                  <a:cubicBezTo>
                    <a:pt x="2773" y="631"/>
                    <a:pt x="2143" y="1"/>
                    <a:pt x="1387" y="1"/>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2" name="Google Shape;1064;p39">
              <a:extLst>
                <a:ext uri="{FF2B5EF4-FFF2-40B4-BE49-F238E27FC236}">
                  <a16:creationId xmlns:a16="http://schemas.microsoft.com/office/drawing/2014/main" id="{FF181D36-1197-43BB-A62C-53D187080968}"/>
                </a:ext>
              </a:extLst>
            </p:cNvPr>
            <p:cNvSpPr/>
            <p:nvPr/>
          </p:nvSpPr>
          <p:spPr>
            <a:xfrm>
              <a:off x="1823380" y="4492682"/>
              <a:ext cx="101856" cy="98922"/>
            </a:xfrm>
            <a:custGeom>
              <a:avLst/>
              <a:gdLst/>
              <a:ahLst/>
              <a:cxnLst/>
              <a:rect l="l" t="t" r="r" b="b"/>
              <a:pathLst>
                <a:path w="3466" h="3467" extrusionOk="0">
                  <a:moveTo>
                    <a:pt x="1733" y="1"/>
                  </a:moveTo>
                  <a:cubicBezTo>
                    <a:pt x="788" y="1"/>
                    <a:pt x="0" y="788"/>
                    <a:pt x="0" y="1733"/>
                  </a:cubicBezTo>
                  <a:cubicBezTo>
                    <a:pt x="0" y="2678"/>
                    <a:pt x="788" y="3466"/>
                    <a:pt x="1733" y="3466"/>
                  </a:cubicBezTo>
                  <a:cubicBezTo>
                    <a:pt x="2741" y="3466"/>
                    <a:pt x="3466" y="2678"/>
                    <a:pt x="3466" y="1733"/>
                  </a:cubicBezTo>
                  <a:cubicBezTo>
                    <a:pt x="3466" y="788"/>
                    <a:pt x="2678" y="1"/>
                    <a:pt x="1733" y="1"/>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3" name="Google Shape;1066;p39">
              <a:extLst>
                <a:ext uri="{FF2B5EF4-FFF2-40B4-BE49-F238E27FC236}">
                  <a16:creationId xmlns:a16="http://schemas.microsoft.com/office/drawing/2014/main" id="{14188934-45A1-4E13-8F36-8B20D94D6B3A}"/>
                </a:ext>
              </a:extLst>
            </p:cNvPr>
            <p:cNvSpPr/>
            <p:nvPr/>
          </p:nvSpPr>
          <p:spPr>
            <a:xfrm>
              <a:off x="1931356" y="4722639"/>
              <a:ext cx="49106" cy="45719"/>
            </a:xfrm>
            <a:custGeom>
              <a:avLst/>
              <a:gdLst/>
              <a:ahLst/>
              <a:cxnLst/>
              <a:rect l="l" t="t" r="r" b="b"/>
              <a:pathLst>
                <a:path w="1671" h="1009" extrusionOk="0">
                  <a:moveTo>
                    <a:pt x="1" y="0"/>
                  </a:moveTo>
                  <a:lnTo>
                    <a:pt x="851" y="1008"/>
                  </a:lnTo>
                  <a:lnTo>
                    <a:pt x="1671" y="0"/>
                  </a:lnTo>
                  <a:lnTo>
                    <a:pt x="1671" y="0"/>
                  </a:lnTo>
                  <a:cubicBezTo>
                    <a:pt x="1450" y="126"/>
                    <a:pt x="1167" y="158"/>
                    <a:pt x="851" y="158"/>
                  </a:cubicBezTo>
                  <a:cubicBezTo>
                    <a:pt x="568" y="158"/>
                    <a:pt x="284" y="95"/>
                    <a:pt x="1" y="0"/>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4" name="Google Shape;1067;p39">
              <a:extLst>
                <a:ext uri="{FF2B5EF4-FFF2-40B4-BE49-F238E27FC236}">
                  <a16:creationId xmlns:a16="http://schemas.microsoft.com/office/drawing/2014/main" id="{F18C4146-3917-4782-9EFA-33F7CD3F89AB}"/>
                </a:ext>
              </a:extLst>
            </p:cNvPr>
            <p:cNvSpPr/>
            <p:nvPr/>
          </p:nvSpPr>
          <p:spPr>
            <a:xfrm>
              <a:off x="1865253" y="4716110"/>
              <a:ext cx="82432" cy="121378"/>
            </a:xfrm>
            <a:custGeom>
              <a:avLst/>
              <a:gdLst/>
              <a:ahLst/>
              <a:cxnLst/>
              <a:rect l="l" t="t" r="r" b="b"/>
              <a:pathLst>
                <a:path w="2805" h="4254" extrusionOk="0">
                  <a:moveTo>
                    <a:pt x="1261" y="1"/>
                  </a:moveTo>
                  <a:cubicBezTo>
                    <a:pt x="474" y="599"/>
                    <a:pt x="1" y="1513"/>
                    <a:pt x="1" y="2490"/>
                  </a:cubicBezTo>
                  <a:lnTo>
                    <a:pt x="1" y="3907"/>
                  </a:lnTo>
                  <a:cubicBezTo>
                    <a:pt x="1" y="4096"/>
                    <a:pt x="158" y="4254"/>
                    <a:pt x="379" y="4254"/>
                  </a:cubicBezTo>
                  <a:lnTo>
                    <a:pt x="2805" y="4254"/>
                  </a:lnTo>
                  <a:lnTo>
                    <a:pt x="2805" y="1891"/>
                  </a:lnTo>
                  <a:lnTo>
                    <a:pt x="1261" y="1"/>
                  </a:ln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5" name="Google Shape;1070;p39">
              <a:extLst>
                <a:ext uri="{FF2B5EF4-FFF2-40B4-BE49-F238E27FC236}">
                  <a16:creationId xmlns:a16="http://schemas.microsoft.com/office/drawing/2014/main" id="{24E1B752-76E8-4CC6-B3B0-992606C98A19}"/>
                </a:ext>
              </a:extLst>
            </p:cNvPr>
            <p:cNvSpPr/>
            <p:nvPr/>
          </p:nvSpPr>
          <p:spPr>
            <a:xfrm>
              <a:off x="1783340" y="4590434"/>
              <a:ext cx="160191" cy="124088"/>
            </a:xfrm>
            <a:custGeom>
              <a:avLst/>
              <a:gdLst/>
              <a:ahLst/>
              <a:cxnLst/>
              <a:rect l="l" t="t" r="r" b="b"/>
              <a:pathLst>
                <a:path w="5451" h="4349" extrusionOk="0">
                  <a:moveTo>
                    <a:pt x="2426" y="1544"/>
                  </a:moveTo>
                  <a:cubicBezTo>
                    <a:pt x="2615" y="1544"/>
                    <a:pt x="2773" y="1702"/>
                    <a:pt x="2773" y="1891"/>
                  </a:cubicBezTo>
                  <a:cubicBezTo>
                    <a:pt x="2773" y="2080"/>
                    <a:pt x="2615" y="2237"/>
                    <a:pt x="2426" y="2237"/>
                  </a:cubicBezTo>
                  <a:lnTo>
                    <a:pt x="1733" y="2237"/>
                  </a:lnTo>
                  <a:cubicBezTo>
                    <a:pt x="1513" y="2237"/>
                    <a:pt x="1355" y="2080"/>
                    <a:pt x="1355" y="1891"/>
                  </a:cubicBezTo>
                  <a:cubicBezTo>
                    <a:pt x="1355" y="1702"/>
                    <a:pt x="1513" y="1544"/>
                    <a:pt x="1733" y="1544"/>
                  </a:cubicBezTo>
                  <a:close/>
                  <a:moveTo>
                    <a:pt x="1324" y="1"/>
                  </a:moveTo>
                  <a:cubicBezTo>
                    <a:pt x="536" y="568"/>
                    <a:pt x="1" y="1513"/>
                    <a:pt x="1" y="2552"/>
                  </a:cubicBezTo>
                  <a:lnTo>
                    <a:pt x="1" y="3939"/>
                  </a:lnTo>
                  <a:cubicBezTo>
                    <a:pt x="1" y="4191"/>
                    <a:pt x="95" y="4348"/>
                    <a:pt x="316" y="4348"/>
                  </a:cubicBezTo>
                  <a:lnTo>
                    <a:pt x="2930" y="4348"/>
                  </a:lnTo>
                  <a:cubicBezTo>
                    <a:pt x="3214" y="3970"/>
                    <a:pt x="3561" y="3655"/>
                    <a:pt x="4002" y="3466"/>
                  </a:cubicBezTo>
                  <a:cubicBezTo>
                    <a:pt x="3876" y="3183"/>
                    <a:pt x="3813" y="2930"/>
                    <a:pt x="3813" y="2615"/>
                  </a:cubicBezTo>
                  <a:cubicBezTo>
                    <a:pt x="3813" y="1607"/>
                    <a:pt x="4506" y="757"/>
                    <a:pt x="5451" y="568"/>
                  </a:cubicBezTo>
                  <a:cubicBezTo>
                    <a:pt x="5293" y="347"/>
                    <a:pt x="5104" y="190"/>
                    <a:pt x="4915" y="32"/>
                  </a:cubicBezTo>
                  <a:cubicBezTo>
                    <a:pt x="4474" y="505"/>
                    <a:pt x="3844" y="820"/>
                    <a:pt x="3151" y="820"/>
                  </a:cubicBezTo>
                  <a:cubicBezTo>
                    <a:pt x="2426" y="820"/>
                    <a:pt x="1796" y="505"/>
                    <a:pt x="1324" y="1"/>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6" name="Google Shape;1041;p39">
              <a:extLst>
                <a:ext uri="{FF2B5EF4-FFF2-40B4-BE49-F238E27FC236}">
                  <a16:creationId xmlns:a16="http://schemas.microsoft.com/office/drawing/2014/main" id="{684FA387-E161-4840-A5A7-1B454637203F}"/>
                </a:ext>
              </a:extLst>
            </p:cNvPr>
            <p:cNvGrpSpPr/>
            <p:nvPr/>
          </p:nvGrpSpPr>
          <p:grpSpPr>
            <a:xfrm>
              <a:off x="1686048" y="1246556"/>
              <a:ext cx="3612982" cy="3693934"/>
              <a:chOff x="3561375" y="1425125"/>
              <a:chExt cx="2136900" cy="2522957"/>
            </a:xfrm>
          </p:grpSpPr>
          <p:sp>
            <p:nvSpPr>
              <p:cNvPr id="23" name="Google Shape;1042;p39">
                <a:extLst>
                  <a:ext uri="{FF2B5EF4-FFF2-40B4-BE49-F238E27FC236}">
                    <a16:creationId xmlns:a16="http://schemas.microsoft.com/office/drawing/2014/main" id="{FF8B3C60-9F75-4061-A882-34CFBC3915CF}"/>
                  </a:ext>
                </a:extLst>
              </p:cNvPr>
              <p:cNvSpPr/>
              <p:nvPr/>
            </p:nvSpPr>
            <p:spPr>
              <a:xfrm>
                <a:off x="3561375" y="1819281"/>
                <a:ext cx="2136900" cy="2128801"/>
              </a:xfrm>
              <a:prstGeom prst="roundRect">
                <a:avLst>
                  <a:gd name="adj" fmla="val 0"/>
                </a:avLst>
              </a:prstGeom>
              <a:solidFill>
                <a:srgbClr val="D9D9D9"/>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4" name="Google Shape;1043;p39">
                <a:extLst>
                  <a:ext uri="{FF2B5EF4-FFF2-40B4-BE49-F238E27FC236}">
                    <a16:creationId xmlns:a16="http://schemas.microsoft.com/office/drawing/2014/main" id="{E8680B53-9AE4-46AC-8B72-5BCFEEB1BBB5}"/>
                  </a:ext>
                </a:extLst>
              </p:cNvPr>
              <p:cNvSpPr/>
              <p:nvPr/>
            </p:nvSpPr>
            <p:spPr>
              <a:xfrm>
                <a:off x="3561375" y="1425125"/>
                <a:ext cx="2136900" cy="427106"/>
              </a:xfrm>
              <a:prstGeom prst="rect">
                <a:avLst/>
              </a:prstGeom>
              <a:solidFill>
                <a:srgbClr val="002060"/>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lang="en-US" sz="2800" b="1" kern="0" dirty="0">
                    <a:solidFill>
                      <a:srgbClr val="FFFFFF"/>
                    </a:solidFill>
                    <a:latin typeface="Fira Sans Extra Condensed SemiBold"/>
                    <a:ea typeface="Fira Sans Extra Condensed SemiBold"/>
                    <a:cs typeface="Fira Sans Extra Condensed SemiBold"/>
                    <a:sym typeface="Fira Sans Extra Condensed SemiBold"/>
                  </a:rPr>
                  <a:t>Demand</a:t>
                </a:r>
                <a:endParaRPr kumimoji="0" sz="2800" b="1" i="0" u="none" strike="noStrike" kern="0" cap="none" spc="0" normalizeH="0" baseline="0" noProof="0" dirty="0">
                  <a:ln>
                    <a:noFill/>
                  </a:ln>
                  <a:solidFill>
                    <a:srgbClr val="FFFFFF"/>
                  </a:solidFill>
                  <a:effectLst/>
                  <a:uLnTx/>
                  <a:uFillTx/>
                  <a:latin typeface="Fira Sans Extra Condensed SemiBold"/>
                  <a:ea typeface="Fira Sans Extra Condensed SemiBold"/>
                  <a:cs typeface="Fira Sans Extra Condensed SemiBold"/>
                  <a:sym typeface="Fira Sans Extra Condensed SemiBold"/>
                </a:endParaRPr>
              </a:p>
            </p:txBody>
          </p:sp>
        </p:grpSp>
        <p:sp>
          <p:nvSpPr>
            <p:cNvPr id="17" name="Google Shape;1049;p39">
              <a:extLst>
                <a:ext uri="{FF2B5EF4-FFF2-40B4-BE49-F238E27FC236}">
                  <a16:creationId xmlns:a16="http://schemas.microsoft.com/office/drawing/2014/main" id="{9A01150B-72B8-45AC-B7C5-A62616830D1D}"/>
                </a:ext>
              </a:extLst>
            </p:cNvPr>
            <p:cNvSpPr txBox="1"/>
            <p:nvPr/>
          </p:nvSpPr>
          <p:spPr>
            <a:xfrm>
              <a:off x="1783340" y="2207494"/>
              <a:ext cx="3436664" cy="2210808"/>
            </a:xfrm>
            <a:prstGeom prst="rect">
              <a:avLst/>
            </a:prstGeom>
            <a:noFill/>
            <a:ln>
              <a:noFill/>
            </a:ln>
          </p:spPr>
          <p:txBody>
            <a:bodyPr spcFirstLastPara="1" wrap="square" lIns="91425" tIns="91425" rIns="91425" bIns="91425" anchor="t" anchorCtr="0">
              <a:noAutofit/>
            </a:bodyPr>
            <a:lstStyle/>
            <a:p>
              <a:pPr lvl="0" algn="ctr">
                <a:spcBef>
                  <a:spcPts val="600"/>
                </a:spcBef>
                <a:buClr>
                  <a:srgbClr val="242424"/>
                </a:buClr>
                <a:buSzPts val="1400"/>
                <a:defRPr/>
              </a:pPr>
              <a:r>
                <a:rPr lang="en-US" sz="2000" kern="0" dirty="0">
                  <a:solidFill>
                    <a:srgbClr val="242424"/>
                  </a:solidFill>
                  <a:latin typeface="+mj-lt"/>
                  <a:ea typeface="Roboto"/>
                  <a:cs typeface="Roboto"/>
                  <a:sym typeface="Roboto"/>
                </a:rPr>
                <a:t>This type of event to showcase the market for innovation, to share knowledge and to collaborate is required in the hospitality industry. Hence, there is enough demand for this event.</a:t>
              </a:r>
              <a:endParaRPr kumimoji="0" sz="2000" b="0" i="0" u="none" strike="noStrike" kern="0" cap="none" spc="0" normalizeH="0" baseline="0" noProof="0" dirty="0">
                <a:ln>
                  <a:noFill/>
                </a:ln>
                <a:solidFill>
                  <a:srgbClr val="242424"/>
                </a:solidFill>
                <a:effectLst/>
                <a:uLnTx/>
                <a:uFillTx/>
                <a:latin typeface="+mj-lt"/>
                <a:ea typeface="Roboto"/>
                <a:cs typeface="Roboto"/>
                <a:sym typeface="Roboto"/>
              </a:endParaRPr>
            </a:p>
          </p:txBody>
        </p:sp>
        <p:grpSp>
          <p:nvGrpSpPr>
            <p:cNvPr id="18" name="Google Shape;1041;p39">
              <a:extLst>
                <a:ext uri="{FF2B5EF4-FFF2-40B4-BE49-F238E27FC236}">
                  <a16:creationId xmlns:a16="http://schemas.microsoft.com/office/drawing/2014/main" id="{9BF9AC91-D7C1-41C7-B566-85B0BCE0CBBC}"/>
                </a:ext>
              </a:extLst>
            </p:cNvPr>
            <p:cNvGrpSpPr/>
            <p:nvPr/>
          </p:nvGrpSpPr>
          <p:grpSpPr>
            <a:xfrm>
              <a:off x="6772964" y="1246556"/>
              <a:ext cx="3612982" cy="3693934"/>
              <a:chOff x="3561375" y="1425125"/>
              <a:chExt cx="2136900" cy="2522957"/>
            </a:xfrm>
          </p:grpSpPr>
          <p:sp>
            <p:nvSpPr>
              <p:cNvPr id="21" name="Google Shape;1042;p39">
                <a:extLst>
                  <a:ext uri="{FF2B5EF4-FFF2-40B4-BE49-F238E27FC236}">
                    <a16:creationId xmlns:a16="http://schemas.microsoft.com/office/drawing/2014/main" id="{181E19DA-6F75-4A47-9CF3-1404E71E3B50}"/>
                  </a:ext>
                </a:extLst>
              </p:cNvPr>
              <p:cNvSpPr/>
              <p:nvPr/>
            </p:nvSpPr>
            <p:spPr>
              <a:xfrm>
                <a:off x="3561375" y="1819282"/>
                <a:ext cx="2136900" cy="2128800"/>
              </a:xfrm>
              <a:prstGeom prst="roundRect">
                <a:avLst>
                  <a:gd name="adj" fmla="val 0"/>
                </a:avLst>
              </a:prstGeom>
              <a:solidFill>
                <a:srgbClr val="D9D9D9"/>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2" name="Google Shape;1043;p39">
                <a:extLst>
                  <a:ext uri="{FF2B5EF4-FFF2-40B4-BE49-F238E27FC236}">
                    <a16:creationId xmlns:a16="http://schemas.microsoft.com/office/drawing/2014/main" id="{2D8DF13C-CC46-454D-9930-63B202600F82}"/>
                  </a:ext>
                </a:extLst>
              </p:cNvPr>
              <p:cNvSpPr/>
              <p:nvPr/>
            </p:nvSpPr>
            <p:spPr>
              <a:xfrm>
                <a:off x="3561375" y="1425125"/>
                <a:ext cx="2136900" cy="427106"/>
              </a:xfrm>
              <a:prstGeom prst="rect">
                <a:avLst/>
              </a:prstGeom>
              <a:solidFill>
                <a:schemeClr val="accent1">
                  <a:lumMod val="75000"/>
                </a:scheme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Pts val="1100"/>
                  <a:buFont typeface="Arial"/>
                  <a:buNone/>
                  <a:tabLst/>
                  <a:defRPr/>
                </a:pPr>
                <a:r>
                  <a:rPr lang="en-US" sz="2800" b="1" kern="0" dirty="0">
                    <a:solidFill>
                      <a:srgbClr val="FFFFFF"/>
                    </a:solidFill>
                    <a:latin typeface="Fira Sans Extra Condensed SemiBold"/>
                    <a:ea typeface="Fira Sans Extra Condensed SemiBold"/>
                    <a:cs typeface="Fira Sans Extra Condensed SemiBold"/>
                    <a:sym typeface="Fira Sans Extra Condensed SemiBold"/>
                  </a:rPr>
                  <a:t>Competition</a:t>
                </a:r>
                <a:endParaRPr kumimoji="0" sz="2800" b="1" i="0" u="none" strike="noStrike" kern="0" cap="none" spc="0" normalizeH="0" baseline="0" noProof="0" dirty="0">
                  <a:ln>
                    <a:noFill/>
                  </a:ln>
                  <a:solidFill>
                    <a:srgbClr val="FFFFFF"/>
                  </a:solidFill>
                  <a:effectLst/>
                  <a:uLnTx/>
                  <a:uFillTx/>
                  <a:latin typeface="Fira Sans Extra Condensed SemiBold"/>
                  <a:ea typeface="Fira Sans Extra Condensed SemiBold"/>
                  <a:cs typeface="Fira Sans Extra Condensed SemiBold"/>
                  <a:sym typeface="Fira Sans Extra Condensed SemiBold"/>
                </a:endParaRPr>
              </a:p>
            </p:txBody>
          </p:sp>
        </p:grpSp>
        <p:sp>
          <p:nvSpPr>
            <p:cNvPr id="20" name="Google Shape;448;p23">
              <a:extLst>
                <a:ext uri="{FF2B5EF4-FFF2-40B4-BE49-F238E27FC236}">
                  <a16:creationId xmlns:a16="http://schemas.microsoft.com/office/drawing/2014/main" id="{6F187E38-CA9C-4BF2-B5F6-2D217482467D}"/>
                </a:ext>
              </a:extLst>
            </p:cNvPr>
            <p:cNvSpPr txBox="1"/>
            <p:nvPr/>
          </p:nvSpPr>
          <p:spPr>
            <a:xfrm>
              <a:off x="8080651" y="5400816"/>
              <a:ext cx="1011997" cy="484045"/>
            </a:xfrm>
            <a:prstGeom prst="rect">
              <a:avLst/>
            </a:prstGeom>
            <a:noFill/>
            <a:ln>
              <a:noFill/>
            </a:ln>
          </p:spPr>
          <p:txBody>
            <a:bodyPr spcFirstLastPara="1" wrap="square" lIns="91425" tIns="91425" rIns="91425" bIns="91425"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 sz="4000" b="0" i="0" u="none" strike="noStrike" kern="0" cap="none" spc="0" normalizeH="0" baseline="0" noProof="0" dirty="0">
                  <a:ln>
                    <a:noFill/>
                  </a:ln>
                  <a:solidFill>
                    <a:srgbClr val="FFFFFF"/>
                  </a:solidFill>
                  <a:effectLst/>
                  <a:uLnTx/>
                  <a:uFillTx/>
                  <a:latin typeface="Franklin Gothic Demi Cond" panose="020B0706030402020204" pitchFamily="34" charset="0"/>
                  <a:ea typeface="Fira Sans Extra Condensed SemiBold"/>
                  <a:cs typeface="Fira Sans Extra Condensed SemiBold"/>
                  <a:sym typeface="Fira Sans Extra Condensed SemiBold"/>
                </a:rPr>
                <a:t>02</a:t>
              </a:r>
              <a:endParaRPr kumimoji="0" sz="4000" b="0" i="0" u="none" strike="noStrike" kern="0" cap="none" spc="0" normalizeH="0" baseline="0" noProof="0" dirty="0">
                <a:ln>
                  <a:noFill/>
                </a:ln>
                <a:solidFill>
                  <a:srgbClr val="FFFFFF"/>
                </a:solidFill>
                <a:effectLst/>
                <a:uLnTx/>
                <a:uFillTx/>
                <a:latin typeface="Franklin Gothic Demi Cond" panose="020B0706030402020204" pitchFamily="34" charset="0"/>
                <a:ea typeface="Fira Sans Extra Condensed SemiBold"/>
                <a:cs typeface="Fira Sans Extra Condensed SemiBold"/>
                <a:sym typeface="Fira Sans Extra Condensed SemiBold"/>
              </a:endParaRPr>
            </a:p>
          </p:txBody>
        </p:sp>
        <p:sp>
          <p:nvSpPr>
            <p:cNvPr id="25" name="Google Shape;1049;p39">
              <a:extLst>
                <a:ext uri="{FF2B5EF4-FFF2-40B4-BE49-F238E27FC236}">
                  <a16:creationId xmlns:a16="http://schemas.microsoft.com/office/drawing/2014/main" id="{9A01150B-72B8-45AC-B7C5-A62616830D1D}"/>
                </a:ext>
              </a:extLst>
            </p:cNvPr>
            <p:cNvSpPr txBox="1"/>
            <p:nvPr/>
          </p:nvSpPr>
          <p:spPr>
            <a:xfrm>
              <a:off x="6810330" y="2126377"/>
              <a:ext cx="3436664" cy="2210808"/>
            </a:xfrm>
            <a:prstGeom prst="rect">
              <a:avLst/>
            </a:prstGeom>
            <a:noFill/>
            <a:ln>
              <a:noFill/>
            </a:ln>
          </p:spPr>
          <p:txBody>
            <a:bodyPr spcFirstLastPara="1" wrap="square" lIns="91425" tIns="91425" rIns="91425" bIns="91425" anchor="t" anchorCtr="0">
              <a:noAutofit/>
            </a:bodyPr>
            <a:lstStyle/>
            <a:p>
              <a:pPr lvl="0" algn="ctr">
                <a:spcBef>
                  <a:spcPts val="600"/>
                </a:spcBef>
                <a:buClr>
                  <a:srgbClr val="242424"/>
                </a:buClr>
                <a:buSzPts val="1400"/>
                <a:defRPr/>
              </a:pPr>
              <a:r>
                <a:rPr lang="en-US" sz="2000" kern="0" dirty="0">
                  <a:solidFill>
                    <a:srgbClr val="242424"/>
                  </a:solidFill>
                  <a:latin typeface="+mj-lt"/>
                  <a:ea typeface="Roboto"/>
                  <a:cs typeface="Roboto"/>
                  <a:sym typeface="Roboto"/>
                </a:rPr>
                <a:t>There will exist competition with the hospitality, tourism and technology industry or market separately. This event will differentiate itself from others and therefore it can be called attracting the Niche market </a:t>
              </a:r>
              <a:endParaRPr kumimoji="0" sz="2000" b="0" i="0" u="none" strike="noStrike" kern="0" cap="none" spc="0" normalizeH="0" baseline="0" noProof="0" dirty="0">
                <a:ln>
                  <a:noFill/>
                </a:ln>
                <a:solidFill>
                  <a:srgbClr val="242424"/>
                </a:solidFill>
                <a:effectLst/>
                <a:uLnTx/>
                <a:uFillTx/>
                <a:latin typeface="+mj-lt"/>
                <a:ea typeface="Roboto"/>
                <a:cs typeface="Roboto"/>
                <a:sym typeface="Roboto"/>
              </a:endParaRPr>
            </a:p>
          </p:txBody>
        </p:sp>
      </p:grpSp>
      <p:pic>
        <p:nvPicPr>
          <p:cNvPr id="2" name="Picture 1"/>
          <p:cNvPicPr>
            <a:picLocks noChangeAspect="1"/>
          </p:cNvPicPr>
          <p:nvPr/>
        </p:nvPicPr>
        <p:blipFill>
          <a:blip r:embed="rId3"/>
          <a:stretch>
            <a:fillRect/>
          </a:stretch>
        </p:blipFill>
        <p:spPr>
          <a:xfrm>
            <a:off x="1069643" y="4523056"/>
            <a:ext cx="4279734" cy="2221689"/>
          </a:xfrm>
          <a:prstGeom prst="rect">
            <a:avLst/>
          </a:prstGeom>
        </p:spPr>
      </p:pic>
      <p:pic>
        <p:nvPicPr>
          <p:cNvPr id="3" name="Picture 2"/>
          <p:cNvPicPr>
            <a:picLocks noChangeAspect="1"/>
          </p:cNvPicPr>
          <p:nvPr/>
        </p:nvPicPr>
        <p:blipFill>
          <a:blip r:embed="rId4"/>
          <a:stretch>
            <a:fillRect/>
          </a:stretch>
        </p:blipFill>
        <p:spPr>
          <a:xfrm>
            <a:off x="7175449" y="4483449"/>
            <a:ext cx="4260502" cy="2261296"/>
          </a:xfrm>
          <a:prstGeom prst="rect">
            <a:avLst/>
          </a:prstGeom>
        </p:spPr>
      </p:pic>
    </p:spTree>
    <p:extLst>
      <p:ext uri="{BB962C8B-B14F-4D97-AF65-F5344CB8AC3E}">
        <p14:creationId xmlns:p14="http://schemas.microsoft.com/office/powerpoint/2010/main" val="33966032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Operational Factors</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grpSp>
        <p:nvGrpSpPr>
          <p:cNvPr id="9" name="Group 8"/>
          <p:cNvGrpSpPr/>
          <p:nvPr/>
        </p:nvGrpSpPr>
        <p:grpSpPr>
          <a:xfrm>
            <a:off x="1623947" y="1127503"/>
            <a:ext cx="10083879" cy="2756507"/>
            <a:chOff x="1344494" y="1796864"/>
            <a:chExt cx="10237906" cy="2471748"/>
          </a:xfrm>
        </p:grpSpPr>
        <p:grpSp>
          <p:nvGrpSpPr>
            <p:cNvPr id="11" name="Google Shape;932;p32">
              <a:extLst>
                <a:ext uri="{FF2B5EF4-FFF2-40B4-BE49-F238E27FC236}">
                  <a16:creationId xmlns:a16="http://schemas.microsoft.com/office/drawing/2014/main" id="{7AA9A20E-8DB1-41E9-AB7C-1C644A33E38C}"/>
                </a:ext>
              </a:extLst>
            </p:cNvPr>
            <p:cNvGrpSpPr/>
            <p:nvPr/>
          </p:nvGrpSpPr>
          <p:grpSpPr>
            <a:xfrm>
              <a:off x="1344494" y="1796864"/>
              <a:ext cx="8975163" cy="1217532"/>
              <a:chOff x="852325" y="1239125"/>
              <a:chExt cx="6607806" cy="913149"/>
            </a:xfrm>
          </p:grpSpPr>
          <p:sp>
            <p:nvSpPr>
              <p:cNvPr id="21" name="Google Shape;933;p32">
                <a:extLst>
                  <a:ext uri="{FF2B5EF4-FFF2-40B4-BE49-F238E27FC236}">
                    <a16:creationId xmlns:a16="http://schemas.microsoft.com/office/drawing/2014/main" id="{5ED9144E-1F42-429D-92C5-1E43D56D7CE4}"/>
                  </a:ext>
                </a:extLst>
              </p:cNvPr>
              <p:cNvSpPr/>
              <p:nvPr/>
            </p:nvSpPr>
            <p:spPr>
              <a:xfrm>
                <a:off x="852325" y="1600474"/>
                <a:ext cx="847398" cy="551800"/>
              </a:xfrm>
              <a:custGeom>
                <a:avLst/>
                <a:gdLst/>
                <a:ahLst/>
                <a:cxnLst/>
                <a:rect l="l" t="t" r="r" b="b"/>
                <a:pathLst>
                  <a:path w="17933" h="22072" extrusionOk="0">
                    <a:moveTo>
                      <a:pt x="6109" y="0"/>
                    </a:moveTo>
                    <a:lnTo>
                      <a:pt x="0" y="0"/>
                    </a:lnTo>
                    <a:lnTo>
                      <a:pt x="0" y="22072"/>
                    </a:lnTo>
                    <a:lnTo>
                      <a:pt x="17933" y="22072"/>
                    </a:lnTo>
                  </a:path>
                </a:pathLst>
              </a:custGeom>
              <a:noFill/>
              <a:ln w="9525" cap="flat" cmpd="sng">
                <a:solidFill>
                  <a:srgbClr val="4472C4">
                    <a:lumMod val="50000"/>
                  </a:srgbClr>
                </a:solidFill>
                <a:prstDash val="solid"/>
                <a:round/>
                <a:headEnd type="none" w="med" len="med"/>
                <a:tailEnd type="oval" w="med" len="med"/>
              </a:ln>
            </p:spPr>
            <p:txBody>
              <a:bodyPr/>
              <a:lstStyle/>
              <a:p>
                <a:endParaRPr lang="en-GB"/>
              </a:p>
            </p:txBody>
          </p:sp>
          <p:sp>
            <p:nvSpPr>
              <p:cNvPr id="22" name="Google Shape;934;p32">
                <a:extLst>
                  <a:ext uri="{FF2B5EF4-FFF2-40B4-BE49-F238E27FC236}">
                    <a16:creationId xmlns:a16="http://schemas.microsoft.com/office/drawing/2014/main" id="{7C1F85DF-982B-44C4-99A2-DA682DEE3532}"/>
                  </a:ext>
                </a:extLst>
              </p:cNvPr>
              <p:cNvSpPr/>
              <p:nvPr/>
            </p:nvSpPr>
            <p:spPr>
              <a:xfrm>
                <a:off x="985350" y="1239125"/>
                <a:ext cx="1361100" cy="478500"/>
              </a:xfrm>
              <a:prstGeom prst="roundRect">
                <a:avLst>
                  <a:gd name="adj" fmla="val 50000"/>
                </a:avLst>
              </a:prstGeom>
              <a:solidFill>
                <a:schemeClr val="accent1">
                  <a:lumMod val="75000"/>
                </a:schemeClr>
              </a:solidFill>
              <a:ln>
                <a:noFill/>
              </a:ln>
            </p:spPr>
            <p:txBody>
              <a:bodyPr spcFirstLastPara="1" wrap="square" lIns="91425" tIns="91425" rIns="91425" bIns="91425" anchor="ctr" anchorCtr="0">
                <a:noAutofit/>
              </a:bodyPr>
              <a:lstStyle/>
              <a:p>
                <a:pPr marL="0" marR="0" lvl="0" indent="0" algn="ctr" defTabSz="1217910" eaLnBrk="1" fontAlgn="auto" latinLnBrk="0" hangingPunct="1">
                  <a:lnSpc>
                    <a:spcPct val="100000"/>
                  </a:lnSpc>
                  <a:spcBef>
                    <a:spcPts val="0"/>
                  </a:spcBef>
                  <a:spcAft>
                    <a:spcPts val="0"/>
                  </a:spcAft>
                  <a:buClr>
                    <a:srgbClr val="000000"/>
                  </a:buClr>
                  <a:buSzPts val="1100"/>
                  <a:buFontTx/>
                  <a:buNone/>
                  <a:tabLst/>
                  <a:defRPr/>
                </a:pPr>
                <a:r>
                  <a:rPr lang="en" kern="0" dirty="0">
                    <a:solidFill>
                      <a:srgbClr val="FFFFFF"/>
                    </a:solidFill>
                    <a:latin typeface="Fira Sans Extra Condensed Medium"/>
                    <a:cs typeface="Arial"/>
                    <a:sym typeface="Fira Sans Extra Condensed Medium"/>
                  </a:rPr>
                  <a:t>Seat Capacity</a:t>
                </a:r>
                <a:endParaRPr kumimoji="0" sz="1600" b="0" i="0" u="none" strike="noStrike" kern="0" cap="none" spc="0" normalizeH="0" baseline="0" noProof="0" dirty="0">
                  <a:ln>
                    <a:noFill/>
                  </a:ln>
                  <a:solidFill>
                    <a:srgbClr val="000000"/>
                  </a:solidFill>
                  <a:effectLst/>
                  <a:uLnTx/>
                  <a:uFillTx/>
                  <a:cs typeface="Arial"/>
                  <a:sym typeface="Arial"/>
                </a:endParaRPr>
              </a:p>
            </p:txBody>
          </p:sp>
          <p:sp>
            <p:nvSpPr>
              <p:cNvPr id="23" name="Google Shape;935;p32">
                <a:extLst>
                  <a:ext uri="{FF2B5EF4-FFF2-40B4-BE49-F238E27FC236}">
                    <a16:creationId xmlns:a16="http://schemas.microsoft.com/office/drawing/2014/main" id="{05649D5B-495E-4B8D-94FB-AF92F34A5359}"/>
                  </a:ext>
                </a:extLst>
              </p:cNvPr>
              <p:cNvSpPr/>
              <p:nvPr/>
            </p:nvSpPr>
            <p:spPr>
              <a:xfrm>
                <a:off x="2857255" y="1239126"/>
                <a:ext cx="4602876" cy="478500"/>
              </a:xfrm>
              <a:prstGeom prst="roundRect">
                <a:avLst>
                  <a:gd name="adj" fmla="val 50000"/>
                </a:avLst>
              </a:prstGeom>
              <a:solidFill>
                <a:srgbClr val="4472C4">
                  <a:lumMod val="20000"/>
                  <a:lumOff val="80000"/>
                </a:srgbClr>
              </a:solidFill>
              <a:ln>
                <a:noFill/>
              </a:ln>
            </p:spPr>
            <p:txBody>
              <a:bodyPr spcFirstLastPara="1" wrap="square" lIns="182875" tIns="91425" rIns="91425" bIns="91425" anchor="ctr" anchorCtr="0">
                <a:noAutofit/>
              </a:bodyPr>
              <a:lstStyle/>
              <a:p>
                <a:pPr lvl="0" defTabSz="1217910">
                  <a:buClr>
                    <a:srgbClr val="000000"/>
                  </a:buClr>
                  <a:buSzPts val="1100"/>
                  <a:defRPr/>
                </a:pPr>
                <a:r>
                  <a:rPr lang="en-US" sz="1600" kern="0" dirty="0">
                    <a:solidFill>
                      <a:srgbClr val="000000"/>
                    </a:solidFill>
                    <a:latin typeface="+mj-lt"/>
                    <a:ea typeface="Roboto"/>
                    <a:cs typeface="Roboto"/>
                    <a:sym typeface="Roboto"/>
                  </a:rPr>
                  <a:t>After analysis, the projected number of invitees is around 200. So, the venue is selected with 200 seats available with comfort. </a:t>
                </a:r>
                <a:endParaRPr kumimoji="0" sz="1600" i="0" u="none" strike="noStrike" kern="0" cap="none" spc="0" normalizeH="0" baseline="0" noProof="0" dirty="0">
                  <a:ln>
                    <a:noFill/>
                  </a:ln>
                  <a:solidFill>
                    <a:srgbClr val="000000"/>
                  </a:solidFill>
                  <a:effectLst/>
                  <a:uLnTx/>
                  <a:uFillTx/>
                  <a:latin typeface="+mj-lt"/>
                  <a:ea typeface="Roboto"/>
                  <a:cs typeface="Roboto"/>
                  <a:sym typeface="Roboto"/>
                </a:endParaRPr>
              </a:p>
            </p:txBody>
          </p:sp>
          <p:cxnSp>
            <p:nvCxnSpPr>
              <p:cNvPr id="24" name="Google Shape;936;p32">
                <a:extLst>
                  <a:ext uri="{FF2B5EF4-FFF2-40B4-BE49-F238E27FC236}">
                    <a16:creationId xmlns:a16="http://schemas.microsoft.com/office/drawing/2014/main" id="{B2E5737B-72D4-424E-B519-C4DBF965A73F}"/>
                  </a:ext>
                </a:extLst>
              </p:cNvPr>
              <p:cNvCxnSpPr>
                <a:stCxn id="22" idx="3"/>
                <a:endCxn id="23" idx="1"/>
              </p:cNvCxnSpPr>
              <p:nvPr/>
            </p:nvCxnSpPr>
            <p:spPr>
              <a:xfrm>
                <a:off x="2346450" y="1478375"/>
                <a:ext cx="510805" cy="0"/>
              </a:xfrm>
              <a:prstGeom prst="straightConnector1">
                <a:avLst/>
              </a:prstGeom>
              <a:noFill/>
              <a:ln w="9525" cap="flat" cmpd="sng">
                <a:solidFill>
                  <a:srgbClr val="000000"/>
                </a:solidFill>
                <a:prstDash val="solid"/>
                <a:round/>
                <a:headEnd type="none" w="med" len="med"/>
                <a:tailEnd type="oval" w="med" len="med"/>
              </a:ln>
            </p:spPr>
          </p:cxnSp>
        </p:grpSp>
        <p:grpSp>
          <p:nvGrpSpPr>
            <p:cNvPr id="12" name="Google Shape;937;p32">
              <a:extLst>
                <a:ext uri="{FF2B5EF4-FFF2-40B4-BE49-F238E27FC236}">
                  <a16:creationId xmlns:a16="http://schemas.microsoft.com/office/drawing/2014/main" id="{BD41A781-7EC1-4B7C-872C-062D5413F99E}"/>
                </a:ext>
              </a:extLst>
            </p:cNvPr>
            <p:cNvGrpSpPr/>
            <p:nvPr/>
          </p:nvGrpSpPr>
          <p:grpSpPr>
            <a:xfrm>
              <a:off x="1886542" y="2695395"/>
              <a:ext cx="9100772" cy="1054733"/>
              <a:chOff x="1251400" y="1913025"/>
              <a:chExt cx="5926343" cy="791050"/>
            </a:xfrm>
          </p:grpSpPr>
          <p:sp>
            <p:nvSpPr>
              <p:cNvPr id="17" name="Google Shape;938;p32">
                <a:extLst>
                  <a:ext uri="{FF2B5EF4-FFF2-40B4-BE49-F238E27FC236}">
                    <a16:creationId xmlns:a16="http://schemas.microsoft.com/office/drawing/2014/main" id="{86C9325F-40C8-47D1-B1E8-273F4FAF93A3}"/>
                  </a:ext>
                </a:extLst>
              </p:cNvPr>
              <p:cNvSpPr/>
              <p:nvPr/>
            </p:nvSpPr>
            <p:spPr>
              <a:xfrm>
                <a:off x="1251400" y="2152275"/>
                <a:ext cx="448325" cy="551800"/>
              </a:xfrm>
              <a:custGeom>
                <a:avLst/>
                <a:gdLst/>
                <a:ahLst/>
                <a:cxnLst/>
                <a:rect l="l" t="t" r="r" b="b"/>
                <a:pathLst>
                  <a:path w="17933" h="22072" extrusionOk="0">
                    <a:moveTo>
                      <a:pt x="6109" y="0"/>
                    </a:moveTo>
                    <a:lnTo>
                      <a:pt x="0" y="0"/>
                    </a:lnTo>
                    <a:lnTo>
                      <a:pt x="0" y="22072"/>
                    </a:lnTo>
                    <a:lnTo>
                      <a:pt x="17933" y="22072"/>
                    </a:lnTo>
                  </a:path>
                </a:pathLst>
              </a:custGeom>
              <a:noFill/>
              <a:ln w="9525" cap="flat" cmpd="sng">
                <a:solidFill>
                  <a:srgbClr val="4472C4">
                    <a:lumMod val="50000"/>
                  </a:srgbClr>
                </a:solidFill>
                <a:prstDash val="solid"/>
                <a:round/>
                <a:headEnd type="none" w="med" len="med"/>
                <a:tailEnd type="oval" w="med" len="med"/>
              </a:ln>
            </p:spPr>
            <p:txBody>
              <a:bodyPr/>
              <a:lstStyle/>
              <a:p>
                <a:endParaRPr lang="en-GB"/>
              </a:p>
            </p:txBody>
          </p:sp>
          <p:sp>
            <p:nvSpPr>
              <p:cNvPr id="18" name="Google Shape;939;p32">
                <a:extLst>
                  <a:ext uri="{FF2B5EF4-FFF2-40B4-BE49-F238E27FC236}">
                    <a16:creationId xmlns:a16="http://schemas.microsoft.com/office/drawing/2014/main" id="{2E2A5628-3552-44F3-A9FC-0A9EEA9EFCC8}"/>
                  </a:ext>
                </a:extLst>
              </p:cNvPr>
              <p:cNvSpPr/>
              <p:nvPr/>
            </p:nvSpPr>
            <p:spPr>
              <a:xfrm>
                <a:off x="3275943" y="1913050"/>
                <a:ext cx="3901800" cy="478500"/>
              </a:xfrm>
              <a:prstGeom prst="roundRect">
                <a:avLst>
                  <a:gd name="adj" fmla="val 50000"/>
                </a:avLst>
              </a:prstGeom>
              <a:solidFill>
                <a:srgbClr val="4472C4">
                  <a:lumMod val="20000"/>
                  <a:lumOff val="80000"/>
                </a:srgbClr>
              </a:solidFill>
              <a:ln>
                <a:noFill/>
              </a:ln>
            </p:spPr>
            <p:txBody>
              <a:bodyPr spcFirstLastPara="1" wrap="square" lIns="182875" tIns="91425" rIns="91425" bIns="91425" anchor="ctr" anchorCtr="0">
                <a:noAutofit/>
              </a:bodyPr>
              <a:lstStyle/>
              <a:p>
                <a:pPr lvl="0" defTabSz="1217910">
                  <a:buClr>
                    <a:srgbClr val="000000"/>
                  </a:buClr>
                  <a:buSzPts val="1100"/>
                  <a:defRPr/>
                </a:pPr>
                <a:r>
                  <a:rPr lang="en-US" sz="1400" kern="0" dirty="0">
                    <a:solidFill>
                      <a:srgbClr val="000000"/>
                    </a:solidFill>
                    <a:latin typeface="+mj-lt"/>
                    <a:ea typeface="Roboto"/>
                    <a:cs typeface="Roboto"/>
                    <a:sym typeface="Roboto"/>
                  </a:rPr>
                  <a:t>Considering factors like</a:t>
                </a:r>
                <a:r>
                  <a:rPr lang="en-US" sz="1400" kern="0" dirty="0">
                    <a:solidFill>
                      <a:srgbClr val="000000"/>
                    </a:solidFill>
                    <a:ea typeface="Roboto"/>
                    <a:cs typeface="Roboto"/>
                    <a:sym typeface="Roboto"/>
                  </a:rPr>
                  <a:t> tourism facilities, recent and updated technological additions, easy accessibility in that city from both home and abroad etc. </a:t>
                </a:r>
                <a:r>
                  <a:rPr lang="en-US" sz="1400" kern="0" dirty="0">
                    <a:solidFill>
                      <a:srgbClr val="000000"/>
                    </a:solidFill>
                    <a:latin typeface="+mj-lt"/>
                    <a:ea typeface="Roboto"/>
                    <a:cs typeface="Roboto"/>
                    <a:sym typeface="Roboto"/>
                  </a:rPr>
                  <a:t>London is suggested</a:t>
                </a:r>
                <a:endParaRPr kumimoji="0" sz="1400" b="0" i="0" u="none" strike="noStrike" kern="0" cap="none" spc="0" normalizeH="0" baseline="0" noProof="0" dirty="0">
                  <a:ln>
                    <a:noFill/>
                  </a:ln>
                  <a:solidFill>
                    <a:srgbClr val="000000"/>
                  </a:solidFill>
                  <a:effectLst/>
                  <a:uLnTx/>
                  <a:uFillTx/>
                  <a:latin typeface="+mj-lt"/>
                  <a:ea typeface="Roboto"/>
                  <a:cs typeface="Roboto"/>
                  <a:sym typeface="Roboto"/>
                </a:endParaRPr>
              </a:p>
            </p:txBody>
          </p:sp>
          <p:sp>
            <p:nvSpPr>
              <p:cNvPr id="19" name="Google Shape;940;p32">
                <a:extLst>
                  <a:ext uri="{FF2B5EF4-FFF2-40B4-BE49-F238E27FC236}">
                    <a16:creationId xmlns:a16="http://schemas.microsoft.com/office/drawing/2014/main" id="{F7598550-054B-4D36-8995-89BDED47764E}"/>
                  </a:ext>
                </a:extLst>
              </p:cNvPr>
              <p:cNvSpPr/>
              <p:nvPr/>
            </p:nvSpPr>
            <p:spPr>
              <a:xfrm>
                <a:off x="1404039" y="1913025"/>
                <a:ext cx="1361100" cy="478500"/>
              </a:xfrm>
              <a:prstGeom prst="roundRect">
                <a:avLst>
                  <a:gd name="adj" fmla="val 50000"/>
                </a:avLst>
              </a:prstGeom>
              <a:solidFill>
                <a:schemeClr val="accent5">
                  <a:lumMod val="50000"/>
                </a:schemeClr>
              </a:solidFill>
              <a:ln>
                <a:noFill/>
              </a:ln>
            </p:spPr>
            <p:txBody>
              <a:bodyPr spcFirstLastPara="1" wrap="square" lIns="91425" tIns="91425" rIns="91425" bIns="91425" anchor="ctr" anchorCtr="0">
                <a:noAutofit/>
              </a:bodyPr>
              <a:lstStyle/>
              <a:p>
                <a:pPr marL="0" marR="0" lvl="0" indent="0" algn="ctr" defTabSz="1217910" eaLnBrk="1" fontAlgn="auto" latinLnBrk="0" hangingPunct="1">
                  <a:lnSpc>
                    <a:spcPct val="100000"/>
                  </a:lnSpc>
                  <a:spcBef>
                    <a:spcPts val="0"/>
                  </a:spcBef>
                  <a:spcAft>
                    <a:spcPts val="0"/>
                  </a:spcAft>
                  <a:buClr>
                    <a:srgbClr val="000000"/>
                  </a:buClr>
                  <a:buSzPts val="1100"/>
                  <a:buFontTx/>
                  <a:buNone/>
                  <a:tabLst/>
                  <a:defRPr/>
                </a:pPr>
                <a:r>
                  <a:rPr lang="en" sz="2000" kern="0" dirty="0">
                    <a:solidFill>
                      <a:srgbClr val="FFFFFF"/>
                    </a:solidFill>
                    <a:latin typeface="Fira Sans Extra Condensed Medium"/>
                    <a:cs typeface="Arial"/>
                    <a:sym typeface="Fira Sans Extra Condensed Medium"/>
                  </a:rPr>
                  <a:t>Location</a:t>
                </a:r>
                <a:endParaRPr kumimoji="0" b="0" i="0" u="none" strike="noStrike" kern="0" cap="none" spc="0" normalizeH="0" baseline="0" noProof="0" dirty="0">
                  <a:ln>
                    <a:noFill/>
                  </a:ln>
                  <a:solidFill>
                    <a:srgbClr val="000000"/>
                  </a:solidFill>
                  <a:effectLst/>
                  <a:uLnTx/>
                  <a:uFillTx/>
                  <a:cs typeface="Arial"/>
                  <a:sym typeface="Arial"/>
                </a:endParaRPr>
              </a:p>
            </p:txBody>
          </p:sp>
          <p:cxnSp>
            <p:nvCxnSpPr>
              <p:cNvPr id="20" name="Google Shape;941;p32">
                <a:extLst>
                  <a:ext uri="{FF2B5EF4-FFF2-40B4-BE49-F238E27FC236}">
                    <a16:creationId xmlns:a16="http://schemas.microsoft.com/office/drawing/2014/main" id="{428D4786-EEC3-4B75-88DD-EF8A052B4269}"/>
                  </a:ext>
                </a:extLst>
              </p:cNvPr>
              <p:cNvCxnSpPr>
                <a:stCxn id="19" idx="3"/>
                <a:endCxn id="18" idx="1"/>
              </p:cNvCxnSpPr>
              <p:nvPr/>
            </p:nvCxnSpPr>
            <p:spPr>
              <a:xfrm>
                <a:off x="2765139" y="2152275"/>
                <a:ext cx="510900" cy="0"/>
              </a:xfrm>
              <a:prstGeom prst="straightConnector1">
                <a:avLst/>
              </a:prstGeom>
              <a:noFill/>
              <a:ln w="9525" cap="flat" cmpd="sng">
                <a:solidFill>
                  <a:srgbClr val="000000"/>
                </a:solidFill>
                <a:prstDash val="solid"/>
                <a:round/>
                <a:headEnd type="none" w="med" len="med"/>
                <a:tailEnd type="oval" w="med" len="med"/>
              </a:ln>
            </p:spPr>
          </p:cxnSp>
        </p:grpSp>
        <p:grpSp>
          <p:nvGrpSpPr>
            <p:cNvPr id="13" name="Google Shape;942;p32">
              <a:extLst>
                <a:ext uri="{FF2B5EF4-FFF2-40B4-BE49-F238E27FC236}">
                  <a16:creationId xmlns:a16="http://schemas.microsoft.com/office/drawing/2014/main" id="{B7A79090-0BDF-4E64-8CBE-1D21ABEF3ADF}"/>
                </a:ext>
              </a:extLst>
            </p:cNvPr>
            <p:cNvGrpSpPr/>
            <p:nvPr/>
          </p:nvGrpSpPr>
          <p:grpSpPr>
            <a:xfrm>
              <a:off x="2604039" y="3630611"/>
              <a:ext cx="8978361" cy="638001"/>
              <a:chOff x="1822728" y="2586949"/>
              <a:chExt cx="5773704" cy="478501"/>
            </a:xfrm>
          </p:grpSpPr>
          <p:sp>
            <p:nvSpPr>
              <p:cNvPr id="14" name="Google Shape;944;p32">
                <a:extLst>
                  <a:ext uri="{FF2B5EF4-FFF2-40B4-BE49-F238E27FC236}">
                    <a16:creationId xmlns:a16="http://schemas.microsoft.com/office/drawing/2014/main" id="{598C7D87-64CE-4B1B-B74F-39556712CBE0}"/>
                  </a:ext>
                </a:extLst>
              </p:cNvPr>
              <p:cNvSpPr/>
              <p:nvPr/>
            </p:nvSpPr>
            <p:spPr>
              <a:xfrm>
                <a:off x="1822728" y="2586950"/>
                <a:ext cx="1361100" cy="478500"/>
              </a:xfrm>
              <a:prstGeom prst="roundRect">
                <a:avLst>
                  <a:gd name="adj" fmla="val 50000"/>
                </a:avLst>
              </a:prstGeom>
              <a:solidFill>
                <a:srgbClr val="002060"/>
              </a:solidFill>
              <a:ln>
                <a:noFill/>
              </a:ln>
            </p:spPr>
            <p:txBody>
              <a:bodyPr spcFirstLastPara="1" wrap="square" lIns="91425" tIns="91425" rIns="91425" bIns="91425" anchor="ctr" anchorCtr="0">
                <a:noAutofit/>
              </a:bodyPr>
              <a:lstStyle/>
              <a:p>
                <a:pPr marL="0" marR="0" lvl="0" indent="0" algn="ctr" defTabSz="1217910" eaLnBrk="1" fontAlgn="auto" latinLnBrk="0" hangingPunct="1">
                  <a:lnSpc>
                    <a:spcPct val="100000"/>
                  </a:lnSpc>
                  <a:spcBef>
                    <a:spcPts val="0"/>
                  </a:spcBef>
                  <a:spcAft>
                    <a:spcPts val="0"/>
                  </a:spcAft>
                  <a:buClr>
                    <a:srgbClr val="000000"/>
                  </a:buClr>
                  <a:buSzPts val="1100"/>
                  <a:buFontTx/>
                  <a:buNone/>
                  <a:tabLst/>
                  <a:defRPr/>
                </a:pPr>
                <a:r>
                  <a:rPr lang="en" sz="1400" kern="0" dirty="0">
                    <a:solidFill>
                      <a:srgbClr val="FFFFFF"/>
                    </a:solidFill>
                    <a:latin typeface="Fira Sans Extra Condensed Medium"/>
                    <a:cs typeface="Arial"/>
                    <a:sym typeface="Fira Sans Extra Condensed Medium"/>
                  </a:rPr>
                  <a:t>Technological Infrastructure</a:t>
                </a:r>
                <a:endParaRPr kumimoji="0" sz="1200" b="0" i="0" u="none" strike="noStrike" kern="0" cap="none" spc="0" normalizeH="0" baseline="0" noProof="0" dirty="0">
                  <a:ln>
                    <a:noFill/>
                  </a:ln>
                  <a:solidFill>
                    <a:srgbClr val="000000"/>
                  </a:solidFill>
                  <a:effectLst/>
                  <a:uLnTx/>
                  <a:uFillTx/>
                  <a:cs typeface="Arial"/>
                  <a:sym typeface="Arial"/>
                </a:endParaRPr>
              </a:p>
            </p:txBody>
          </p:sp>
          <p:sp>
            <p:nvSpPr>
              <p:cNvPr id="15" name="Google Shape;945;p32">
                <a:extLst>
                  <a:ext uri="{FF2B5EF4-FFF2-40B4-BE49-F238E27FC236}">
                    <a16:creationId xmlns:a16="http://schemas.microsoft.com/office/drawing/2014/main" id="{71182D6B-81BB-49FA-AEEE-84187E2D64E4}"/>
                  </a:ext>
                </a:extLst>
              </p:cNvPr>
              <p:cNvSpPr/>
              <p:nvPr/>
            </p:nvSpPr>
            <p:spPr>
              <a:xfrm>
                <a:off x="3694632" y="2586949"/>
                <a:ext cx="3901800" cy="478500"/>
              </a:xfrm>
              <a:prstGeom prst="roundRect">
                <a:avLst>
                  <a:gd name="adj" fmla="val 50000"/>
                </a:avLst>
              </a:prstGeom>
              <a:solidFill>
                <a:srgbClr val="4472C4">
                  <a:lumMod val="20000"/>
                  <a:lumOff val="80000"/>
                </a:srgbClr>
              </a:solidFill>
              <a:ln>
                <a:noFill/>
              </a:ln>
            </p:spPr>
            <p:txBody>
              <a:bodyPr spcFirstLastPara="1" wrap="square" lIns="182875" tIns="91425" rIns="91425" bIns="91425" anchor="ctr" anchorCtr="0">
                <a:noAutofit/>
              </a:bodyPr>
              <a:lstStyle/>
              <a:p>
                <a:pPr lvl="0" defTabSz="913267">
                  <a:defRPr/>
                </a:pPr>
                <a:r>
                  <a:rPr lang="en-US" sz="1400" kern="0" dirty="0">
                    <a:solidFill>
                      <a:srgbClr val="000000"/>
                    </a:solidFill>
                    <a:latin typeface="+mj-lt"/>
                  </a:rPr>
                  <a:t>The venue must provide audio-visual tools, projectors and giant screens, high-speed connectivity of the internet, uninterrupted power supply, and technical support.</a:t>
                </a:r>
                <a:endParaRPr kumimoji="0" lang="en-US" sz="1400" b="0" i="0" u="none" strike="noStrike" kern="0" cap="none" spc="0" normalizeH="0" baseline="0" noProof="0" dirty="0">
                  <a:ln>
                    <a:noFill/>
                  </a:ln>
                  <a:solidFill>
                    <a:srgbClr val="000000"/>
                  </a:solidFill>
                  <a:effectLst/>
                  <a:uLnTx/>
                  <a:uFillTx/>
                  <a:latin typeface="+mj-lt"/>
                </a:endParaRPr>
              </a:p>
            </p:txBody>
          </p:sp>
          <p:cxnSp>
            <p:nvCxnSpPr>
              <p:cNvPr id="16" name="Google Shape;946;p32">
                <a:extLst>
                  <a:ext uri="{FF2B5EF4-FFF2-40B4-BE49-F238E27FC236}">
                    <a16:creationId xmlns:a16="http://schemas.microsoft.com/office/drawing/2014/main" id="{543ACDDB-94CB-4557-A80C-130770271ADC}"/>
                  </a:ext>
                </a:extLst>
              </p:cNvPr>
              <p:cNvCxnSpPr>
                <a:stCxn id="14" idx="3"/>
                <a:endCxn id="15" idx="1"/>
              </p:cNvCxnSpPr>
              <p:nvPr/>
            </p:nvCxnSpPr>
            <p:spPr>
              <a:xfrm>
                <a:off x="3183828" y="2826200"/>
                <a:ext cx="510900" cy="0"/>
              </a:xfrm>
              <a:prstGeom prst="straightConnector1">
                <a:avLst/>
              </a:prstGeom>
              <a:noFill/>
              <a:ln w="9525" cap="flat" cmpd="sng">
                <a:solidFill>
                  <a:srgbClr val="000000"/>
                </a:solidFill>
                <a:prstDash val="solid"/>
                <a:round/>
                <a:headEnd type="none" w="med" len="med"/>
                <a:tailEnd type="oval" w="med" len="med"/>
              </a:ln>
            </p:spPr>
          </p:cxnSp>
        </p:grpSp>
      </p:grpSp>
      <p:sp>
        <p:nvSpPr>
          <p:cNvPr id="25" name="Google Shape;1351;p36"/>
          <p:cNvSpPr txBox="1"/>
          <p:nvPr/>
        </p:nvSpPr>
        <p:spPr>
          <a:xfrm flipH="1">
            <a:off x="35251" y="1756558"/>
            <a:ext cx="1446967" cy="636991"/>
          </a:xfrm>
          <a:prstGeom prst="rect">
            <a:avLst/>
          </a:prstGeom>
          <a:noFill/>
          <a:ln w="28575">
            <a:solidFill>
              <a:srgbClr val="0070C0"/>
            </a:solidFill>
            <a:prstDash val="dash"/>
          </a:ln>
        </p:spPr>
        <p:txBody>
          <a:bodyPr spcFirstLastPara="1" wrap="square" lIns="0" tIns="91425" rIns="91425" bIns="91425" anchor="ctr" anchorCtr="0">
            <a:noAutofit/>
          </a:bodyPr>
          <a:lstStyle/>
          <a:p>
            <a:pPr algn="ctr"/>
            <a:r>
              <a:rPr lang="en-US" sz="1600" b="1" dirty="0">
                <a:solidFill>
                  <a:srgbClr val="002060"/>
                </a:solidFill>
                <a:latin typeface="Fira Sans Extra Condensed Medium"/>
                <a:ea typeface="Fira Sans Extra Condensed Medium"/>
                <a:cs typeface="Fira Sans Extra Condensed Medium"/>
                <a:sym typeface="Fira Sans Extra Condensed Medium"/>
              </a:rPr>
              <a:t>Venue Selection</a:t>
            </a:r>
            <a:endParaRPr sz="1600" b="1" dirty="0">
              <a:solidFill>
                <a:srgbClr val="002060"/>
              </a:solidFill>
              <a:latin typeface="Fira Sans Extra Condensed Medium"/>
              <a:ea typeface="Fira Sans Extra Condensed Medium"/>
              <a:cs typeface="Fira Sans Extra Condensed Medium"/>
              <a:sym typeface="Fira Sans Extra Condensed Medium"/>
            </a:endParaRPr>
          </a:p>
        </p:txBody>
      </p:sp>
      <p:sp>
        <p:nvSpPr>
          <p:cNvPr id="34" name="Google Shape;1351;p36"/>
          <p:cNvSpPr txBox="1"/>
          <p:nvPr/>
        </p:nvSpPr>
        <p:spPr>
          <a:xfrm flipH="1">
            <a:off x="176979" y="6379078"/>
            <a:ext cx="11832467" cy="367131"/>
          </a:xfrm>
          <a:prstGeom prst="rect">
            <a:avLst/>
          </a:prstGeom>
          <a:noFill/>
          <a:ln w="28575">
            <a:solidFill>
              <a:srgbClr val="0070C0"/>
            </a:solidFill>
            <a:prstDash val="solid"/>
          </a:ln>
        </p:spPr>
        <p:txBody>
          <a:bodyPr spcFirstLastPara="1" wrap="square" lIns="0" tIns="91425" rIns="91425" bIns="91425" anchor="ctr" anchorCtr="0">
            <a:noAutofit/>
          </a:bodyPr>
          <a:lstStyle/>
          <a:p>
            <a:pPr algn="ctr"/>
            <a:endParaRPr lang="en-US" sz="1400" dirty="0">
              <a:solidFill>
                <a:srgbClr val="002060"/>
              </a:solidFill>
              <a:latin typeface="Fira Sans Extra Condensed Medium"/>
              <a:ea typeface="Fira Sans Extra Condensed Medium"/>
              <a:cs typeface="Fira Sans Extra Condensed Medium"/>
              <a:sym typeface="Fira Sans Extra Condensed Medium"/>
            </a:endParaRPr>
          </a:p>
          <a:p>
            <a:pPr marL="285750" indent="-285750" algn="ctr">
              <a:buFont typeface="Wingdings" panose="05000000000000000000" pitchFamily="2" charset="2"/>
              <a:buChar char="v"/>
            </a:pPr>
            <a:r>
              <a:rPr lang="en-US" sz="1400" dirty="0">
                <a:solidFill>
                  <a:srgbClr val="002060"/>
                </a:solidFill>
                <a:latin typeface="Fira Sans Extra Condensed Medium"/>
                <a:ea typeface="Fira Sans Extra Condensed Medium"/>
                <a:cs typeface="Fira Sans Extra Condensed Medium"/>
                <a:sym typeface="Fira Sans Extra Condensed Medium"/>
              </a:rPr>
              <a:t>“Bristol </a:t>
            </a:r>
            <a:r>
              <a:rPr lang="en-US" sz="1400" dirty="0" err="1">
                <a:solidFill>
                  <a:srgbClr val="002060"/>
                </a:solidFill>
                <a:latin typeface="Fira Sans Extra Condensed Medium"/>
                <a:ea typeface="Fira Sans Extra Condensed Medium"/>
                <a:cs typeface="Fira Sans Extra Condensed Medium"/>
                <a:sym typeface="Fira Sans Extra Condensed Medium"/>
              </a:rPr>
              <a:t>Harbour</a:t>
            </a:r>
            <a:r>
              <a:rPr lang="en-US" sz="1400" dirty="0">
                <a:solidFill>
                  <a:srgbClr val="002060"/>
                </a:solidFill>
                <a:latin typeface="Fira Sans Extra Condensed Medium"/>
                <a:ea typeface="Fira Sans Extra Condensed Medium"/>
                <a:cs typeface="Fira Sans Extra Condensed Medium"/>
                <a:sym typeface="Fira Sans Extra Condensed Medium"/>
              </a:rPr>
              <a:t> Hotel &amp; Spa” is suggested. The probable event days are September 2 and 3, 2024 and this hotel is available on these days.</a:t>
            </a:r>
          </a:p>
          <a:p>
            <a:pPr algn="ctr"/>
            <a:endParaRPr sz="1400" dirty="0">
              <a:solidFill>
                <a:srgbClr val="002060"/>
              </a:solidFill>
              <a:latin typeface="Fira Sans Extra Condensed Medium"/>
              <a:ea typeface="Fira Sans Extra Condensed Medium"/>
              <a:cs typeface="Fira Sans Extra Condensed Medium"/>
              <a:sym typeface="Fira Sans Extra Condensed Medium"/>
            </a:endParaRPr>
          </a:p>
        </p:txBody>
      </p:sp>
      <p:pic>
        <p:nvPicPr>
          <p:cNvPr id="3" name="Picture 2"/>
          <p:cNvPicPr>
            <a:picLocks noChangeAspect="1"/>
          </p:cNvPicPr>
          <p:nvPr/>
        </p:nvPicPr>
        <p:blipFill>
          <a:blip r:embed="rId3"/>
          <a:stretch>
            <a:fillRect/>
          </a:stretch>
        </p:blipFill>
        <p:spPr>
          <a:xfrm>
            <a:off x="1068890" y="4163841"/>
            <a:ext cx="4280487" cy="1992770"/>
          </a:xfrm>
          <a:prstGeom prst="rect">
            <a:avLst/>
          </a:prstGeom>
        </p:spPr>
      </p:pic>
      <p:pic>
        <p:nvPicPr>
          <p:cNvPr id="5" name="Picture 4"/>
          <p:cNvPicPr>
            <a:picLocks noChangeAspect="1"/>
          </p:cNvPicPr>
          <p:nvPr/>
        </p:nvPicPr>
        <p:blipFill>
          <a:blip r:embed="rId4"/>
          <a:stretch>
            <a:fillRect/>
          </a:stretch>
        </p:blipFill>
        <p:spPr>
          <a:xfrm>
            <a:off x="6701572" y="4106476"/>
            <a:ext cx="4036322" cy="2076995"/>
          </a:xfrm>
          <a:prstGeom prst="rect">
            <a:avLst/>
          </a:prstGeom>
        </p:spPr>
      </p:pic>
    </p:spTree>
    <p:extLst>
      <p:ext uri="{BB962C8B-B14F-4D97-AF65-F5344CB8AC3E}">
        <p14:creationId xmlns:p14="http://schemas.microsoft.com/office/powerpoint/2010/main" val="3835787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124471" y="-207538"/>
            <a:ext cx="653097" cy="1116861"/>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Operational Factors (Cont’d)</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grpSp>
        <p:nvGrpSpPr>
          <p:cNvPr id="9" name="Group 8"/>
          <p:cNvGrpSpPr/>
          <p:nvPr/>
        </p:nvGrpSpPr>
        <p:grpSpPr>
          <a:xfrm>
            <a:off x="1369131" y="3685338"/>
            <a:ext cx="10412536" cy="3100473"/>
            <a:chOff x="25433" y="2819400"/>
            <a:chExt cx="12051462" cy="3745857"/>
          </a:xfrm>
        </p:grpSpPr>
        <p:grpSp>
          <p:nvGrpSpPr>
            <p:cNvPr id="11" name="Google Shape;255;p19">
              <a:extLst>
                <a:ext uri="{FF2B5EF4-FFF2-40B4-BE49-F238E27FC236}">
                  <a16:creationId xmlns:a16="http://schemas.microsoft.com/office/drawing/2014/main" id="{215E87A8-1AE0-43B5-82CA-E65655F24222}"/>
                </a:ext>
              </a:extLst>
            </p:cNvPr>
            <p:cNvGrpSpPr/>
            <p:nvPr/>
          </p:nvGrpSpPr>
          <p:grpSpPr>
            <a:xfrm>
              <a:off x="1784980" y="4331205"/>
              <a:ext cx="2559867" cy="987950"/>
              <a:chOff x="3433278" y="2409276"/>
              <a:chExt cx="2379752" cy="847200"/>
            </a:xfrm>
          </p:grpSpPr>
          <p:sp>
            <p:nvSpPr>
              <p:cNvPr id="48" name="Google Shape;256;p19">
                <a:extLst>
                  <a:ext uri="{FF2B5EF4-FFF2-40B4-BE49-F238E27FC236}">
                    <a16:creationId xmlns:a16="http://schemas.microsoft.com/office/drawing/2014/main" id="{3522DDE5-E339-436D-86AE-6C9FD3879444}"/>
                  </a:ext>
                </a:extLst>
              </p:cNvPr>
              <p:cNvSpPr/>
              <p:nvPr/>
            </p:nvSpPr>
            <p:spPr>
              <a:xfrm rot="16200000">
                <a:off x="3965145" y="1877409"/>
                <a:ext cx="847200" cy="1910934"/>
              </a:xfrm>
              <a:prstGeom prst="round2SameRect">
                <a:avLst>
                  <a:gd name="adj1" fmla="val 50000"/>
                  <a:gd name="adj2" fmla="val 0"/>
                </a:avLst>
              </a:prstGeom>
              <a:solidFill>
                <a:srgbClr val="4472C4">
                  <a:lumMod val="50000"/>
                </a:srgbClr>
              </a:solidFill>
              <a:ln>
                <a:noFill/>
              </a:ln>
            </p:spPr>
            <p:txBody>
              <a:bodyPr spcFirstLastPara="1" wrap="square" lIns="91425" tIns="91425" rIns="91425" bIns="91425" anchor="ctr" anchorCtr="0">
                <a:noAutofit/>
              </a:bodyPr>
              <a:lstStyle/>
              <a:p>
                <a:pPr>
                  <a:defRPr/>
                </a:pPr>
                <a:endParaRPr kern="0">
                  <a:solidFill>
                    <a:sysClr val="windowText" lastClr="000000"/>
                  </a:solidFill>
                  <a:latin typeface="Franklin Gothic Book" panose="020B0503020102020204" pitchFamily="34" charset="0"/>
                </a:endParaRPr>
              </a:p>
            </p:txBody>
          </p:sp>
          <p:sp>
            <p:nvSpPr>
              <p:cNvPr id="49" name="Google Shape;257;p19">
                <a:extLst>
                  <a:ext uri="{FF2B5EF4-FFF2-40B4-BE49-F238E27FC236}">
                    <a16:creationId xmlns:a16="http://schemas.microsoft.com/office/drawing/2014/main" id="{402D975F-548B-4A56-B965-283BC5880369}"/>
                  </a:ext>
                </a:extLst>
              </p:cNvPr>
              <p:cNvSpPr/>
              <p:nvPr/>
            </p:nvSpPr>
            <p:spPr>
              <a:xfrm>
                <a:off x="4099645" y="2639976"/>
                <a:ext cx="1713385" cy="385800"/>
              </a:xfrm>
              <a:prstGeom prst="roundRect">
                <a:avLst>
                  <a:gd name="adj" fmla="val 50000"/>
                </a:avLst>
              </a:prstGeom>
              <a:solidFill>
                <a:srgbClr val="FFFFFF"/>
              </a:solidFill>
              <a:ln w="9525" cap="flat" cmpd="sng">
                <a:solidFill>
                  <a:srgbClr val="4472C4">
                    <a:lumMod val="50000"/>
                  </a:srgbClr>
                </a:solidFill>
                <a:prstDash val="solid"/>
                <a:round/>
                <a:headEnd type="none" w="sm" len="sm"/>
                <a:tailEnd type="none" w="sm" len="sm"/>
              </a:ln>
            </p:spPr>
            <p:txBody>
              <a:bodyPr spcFirstLastPara="1" wrap="square" lIns="182875" tIns="91425" rIns="91425" bIns="91425" anchor="ctr" anchorCtr="0">
                <a:noAutofit/>
              </a:bodyPr>
              <a:lstStyle/>
              <a:p>
                <a:pPr algn="ctr">
                  <a:buClr>
                    <a:sysClr val="windowText" lastClr="000000"/>
                  </a:buClr>
                  <a:buSzPts val="1100"/>
                  <a:defRPr/>
                </a:pPr>
                <a:r>
                  <a:rPr lang="en" sz="1600" kern="0" dirty="0">
                    <a:solidFill>
                      <a:srgbClr val="44546A">
                        <a:lumMod val="50000"/>
                      </a:srgbClr>
                    </a:solidFill>
                    <a:latin typeface="Franklin Gothic Book" panose="020B0503020102020204" pitchFamily="34" charset="0"/>
                    <a:sym typeface="Fira Sans Extra Condensed Medium"/>
                  </a:rPr>
                  <a:t>Resources</a:t>
                </a:r>
                <a:endParaRPr sz="1200" kern="0" dirty="0">
                  <a:solidFill>
                    <a:srgbClr val="44546A">
                      <a:lumMod val="50000"/>
                    </a:srgbClr>
                  </a:solidFill>
                  <a:latin typeface="Franklin Gothic Book" panose="020B0503020102020204" pitchFamily="34" charset="0"/>
                </a:endParaRPr>
              </a:p>
            </p:txBody>
          </p:sp>
        </p:grpSp>
        <p:grpSp>
          <p:nvGrpSpPr>
            <p:cNvPr id="12" name="Google Shape;259;p19">
              <a:extLst>
                <a:ext uri="{FF2B5EF4-FFF2-40B4-BE49-F238E27FC236}">
                  <a16:creationId xmlns:a16="http://schemas.microsoft.com/office/drawing/2014/main" id="{FECC2DA0-E629-408C-9093-24D5F9861E06}"/>
                </a:ext>
              </a:extLst>
            </p:cNvPr>
            <p:cNvGrpSpPr/>
            <p:nvPr/>
          </p:nvGrpSpPr>
          <p:grpSpPr>
            <a:xfrm>
              <a:off x="1814160" y="5577307"/>
              <a:ext cx="2505538" cy="987950"/>
              <a:chOff x="3433276" y="3545638"/>
              <a:chExt cx="2838265" cy="847200"/>
            </a:xfrm>
          </p:grpSpPr>
          <p:sp>
            <p:nvSpPr>
              <p:cNvPr id="46" name="Google Shape;260;p19">
                <a:extLst>
                  <a:ext uri="{FF2B5EF4-FFF2-40B4-BE49-F238E27FC236}">
                    <a16:creationId xmlns:a16="http://schemas.microsoft.com/office/drawing/2014/main" id="{36AE440C-DF42-433C-A378-3D21317598CC}"/>
                  </a:ext>
                </a:extLst>
              </p:cNvPr>
              <p:cNvSpPr/>
              <p:nvPr/>
            </p:nvSpPr>
            <p:spPr>
              <a:xfrm rot="-5400000">
                <a:off x="4121626" y="2857288"/>
                <a:ext cx="847200" cy="2223900"/>
              </a:xfrm>
              <a:prstGeom prst="round2SameRect">
                <a:avLst>
                  <a:gd name="adj1" fmla="val 50000"/>
                  <a:gd name="adj2" fmla="val 0"/>
                </a:avLst>
              </a:prstGeom>
              <a:solidFill>
                <a:srgbClr val="4472C4"/>
              </a:solidFill>
              <a:ln>
                <a:noFill/>
              </a:ln>
            </p:spPr>
            <p:txBody>
              <a:bodyPr spcFirstLastPara="1" wrap="square" lIns="91425" tIns="91425" rIns="91425" bIns="91425" anchor="ctr" anchorCtr="0">
                <a:noAutofit/>
              </a:bodyPr>
              <a:lstStyle/>
              <a:p>
                <a:pPr>
                  <a:defRPr/>
                </a:pPr>
                <a:endParaRPr kern="0">
                  <a:solidFill>
                    <a:sysClr val="windowText" lastClr="000000"/>
                  </a:solidFill>
                  <a:latin typeface="Franklin Gothic Book" panose="020B0503020102020204" pitchFamily="34" charset="0"/>
                </a:endParaRPr>
              </a:p>
            </p:txBody>
          </p:sp>
          <p:sp>
            <p:nvSpPr>
              <p:cNvPr id="47" name="Google Shape;261;p19">
                <a:extLst>
                  <a:ext uri="{FF2B5EF4-FFF2-40B4-BE49-F238E27FC236}">
                    <a16:creationId xmlns:a16="http://schemas.microsoft.com/office/drawing/2014/main" id="{63595AAC-370F-4DF8-9167-C997D31F86D8}"/>
                  </a:ext>
                </a:extLst>
              </p:cNvPr>
              <p:cNvSpPr/>
              <p:nvPr/>
            </p:nvSpPr>
            <p:spPr>
              <a:xfrm>
                <a:off x="4288175" y="3776338"/>
                <a:ext cx="1983366" cy="385800"/>
              </a:xfrm>
              <a:prstGeom prst="roundRect">
                <a:avLst>
                  <a:gd name="adj" fmla="val 50000"/>
                </a:avLst>
              </a:prstGeom>
              <a:solidFill>
                <a:srgbClr val="FFFFFF"/>
              </a:solidFill>
              <a:ln w="9525" cap="flat" cmpd="sng">
                <a:solidFill>
                  <a:srgbClr val="A5A5A5"/>
                </a:solidFill>
                <a:prstDash val="solid"/>
                <a:round/>
                <a:headEnd type="none" w="sm" len="sm"/>
                <a:tailEnd type="none" w="sm" len="sm"/>
              </a:ln>
            </p:spPr>
            <p:txBody>
              <a:bodyPr spcFirstLastPara="1" wrap="square" lIns="182875" tIns="91425" rIns="91425" bIns="91425" anchor="ctr" anchorCtr="0">
                <a:noAutofit/>
              </a:bodyPr>
              <a:lstStyle/>
              <a:p>
                <a:pPr algn="ctr">
                  <a:buClr>
                    <a:sysClr val="windowText" lastClr="000000"/>
                  </a:buClr>
                  <a:buSzPts val="1100"/>
                  <a:defRPr/>
                </a:pPr>
                <a:r>
                  <a:rPr lang="en" kern="0" dirty="0">
                    <a:solidFill>
                      <a:srgbClr val="44546A">
                        <a:lumMod val="50000"/>
                      </a:srgbClr>
                    </a:solidFill>
                    <a:latin typeface="Franklin Gothic Book" panose="020B0503020102020204" pitchFamily="34" charset="0"/>
                    <a:sym typeface="Fira Sans Extra Condensed Medium"/>
                  </a:rPr>
                  <a:t>Skills</a:t>
                </a:r>
                <a:endParaRPr sz="1600" kern="0" dirty="0">
                  <a:solidFill>
                    <a:srgbClr val="44546A">
                      <a:lumMod val="50000"/>
                    </a:srgbClr>
                  </a:solidFill>
                  <a:latin typeface="Franklin Gothic Book" panose="020B0503020102020204" pitchFamily="34" charset="0"/>
                </a:endParaRPr>
              </a:p>
            </p:txBody>
          </p:sp>
        </p:grpSp>
        <p:grpSp>
          <p:nvGrpSpPr>
            <p:cNvPr id="13" name="Google Shape;263;p19">
              <a:extLst>
                <a:ext uri="{FF2B5EF4-FFF2-40B4-BE49-F238E27FC236}">
                  <a16:creationId xmlns:a16="http://schemas.microsoft.com/office/drawing/2014/main" id="{9C90614B-9815-42B7-8D28-55C9B7C18555}"/>
                </a:ext>
              </a:extLst>
            </p:cNvPr>
            <p:cNvGrpSpPr/>
            <p:nvPr/>
          </p:nvGrpSpPr>
          <p:grpSpPr>
            <a:xfrm>
              <a:off x="1844000" y="2991896"/>
              <a:ext cx="2517066" cy="987950"/>
              <a:chOff x="3433276" y="1272915"/>
              <a:chExt cx="2803699" cy="847200"/>
            </a:xfrm>
          </p:grpSpPr>
          <p:sp>
            <p:nvSpPr>
              <p:cNvPr id="44" name="Google Shape;264;p19">
                <a:extLst>
                  <a:ext uri="{FF2B5EF4-FFF2-40B4-BE49-F238E27FC236}">
                    <a16:creationId xmlns:a16="http://schemas.microsoft.com/office/drawing/2014/main" id="{5AADF815-11AE-474D-BC41-391F2E07D2BB}"/>
                  </a:ext>
                </a:extLst>
              </p:cNvPr>
              <p:cNvSpPr/>
              <p:nvPr/>
            </p:nvSpPr>
            <p:spPr>
              <a:xfrm rot="-5400000">
                <a:off x="4121626" y="584565"/>
                <a:ext cx="847200" cy="2223900"/>
              </a:xfrm>
              <a:prstGeom prst="round2SameRect">
                <a:avLst>
                  <a:gd name="adj1" fmla="val 50000"/>
                  <a:gd name="adj2" fmla="val 0"/>
                </a:avLst>
              </a:prstGeom>
              <a:solidFill>
                <a:srgbClr val="4472C4"/>
              </a:solidFill>
              <a:ln>
                <a:noFill/>
              </a:ln>
            </p:spPr>
            <p:txBody>
              <a:bodyPr spcFirstLastPara="1" wrap="square" lIns="91425" tIns="91425" rIns="91425" bIns="91425" anchor="ctr" anchorCtr="0">
                <a:noAutofit/>
              </a:bodyPr>
              <a:lstStyle/>
              <a:p>
                <a:pPr>
                  <a:defRPr/>
                </a:pPr>
                <a:endParaRPr kern="0">
                  <a:solidFill>
                    <a:sysClr val="windowText" lastClr="000000"/>
                  </a:solidFill>
                  <a:latin typeface="Franklin Gothic Book" panose="020B0503020102020204" pitchFamily="34" charset="0"/>
                </a:endParaRPr>
              </a:p>
            </p:txBody>
          </p:sp>
          <p:sp>
            <p:nvSpPr>
              <p:cNvPr id="45" name="Google Shape;265;p19">
                <a:extLst>
                  <a:ext uri="{FF2B5EF4-FFF2-40B4-BE49-F238E27FC236}">
                    <a16:creationId xmlns:a16="http://schemas.microsoft.com/office/drawing/2014/main" id="{D0338CBE-054A-4BE0-895B-D035ED9BB1C2}"/>
                  </a:ext>
                </a:extLst>
              </p:cNvPr>
              <p:cNvSpPr/>
              <p:nvPr/>
            </p:nvSpPr>
            <p:spPr>
              <a:xfrm>
                <a:off x="4288175" y="1503615"/>
                <a:ext cx="1948800" cy="385800"/>
              </a:xfrm>
              <a:prstGeom prst="roundRect">
                <a:avLst>
                  <a:gd name="adj" fmla="val 50000"/>
                </a:avLst>
              </a:prstGeom>
              <a:solidFill>
                <a:srgbClr val="FFFFFF"/>
              </a:solidFill>
              <a:ln w="9525" cap="flat" cmpd="sng">
                <a:solidFill>
                  <a:srgbClr val="4472C4"/>
                </a:solidFill>
                <a:prstDash val="solid"/>
                <a:round/>
                <a:headEnd type="none" w="sm" len="sm"/>
                <a:tailEnd type="none" w="sm" len="sm"/>
              </a:ln>
            </p:spPr>
            <p:txBody>
              <a:bodyPr spcFirstLastPara="1" wrap="square" lIns="182875" tIns="91425" rIns="91425" bIns="91425" anchor="ctr" anchorCtr="0">
                <a:noAutofit/>
              </a:bodyPr>
              <a:lstStyle/>
              <a:p>
                <a:pPr algn="ctr">
                  <a:buClr>
                    <a:sysClr val="windowText" lastClr="000000"/>
                  </a:buClr>
                  <a:buSzPts val="1100"/>
                  <a:defRPr/>
                </a:pPr>
                <a:r>
                  <a:rPr lang="en" sz="1600" kern="0" dirty="0">
                    <a:solidFill>
                      <a:srgbClr val="44546A">
                        <a:lumMod val="50000"/>
                      </a:srgbClr>
                    </a:solidFill>
                    <a:latin typeface="Franklin Gothic Book" panose="020B0503020102020204" pitchFamily="34" charset="0"/>
                    <a:ea typeface="Fira Sans Extra Condensed Medium"/>
                    <a:cs typeface="Fira Sans Extra Condensed Medium"/>
                    <a:sym typeface="Fira Sans Extra Condensed Medium"/>
                  </a:rPr>
                  <a:t>Event Staff</a:t>
                </a:r>
                <a:endParaRPr sz="1400" kern="0" dirty="0">
                  <a:solidFill>
                    <a:srgbClr val="44546A">
                      <a:lumMod val="50000"/>
                    </a:srgbClr>
                  </a:solidFill>
                  <a:latin typeface="Franklin Gothic Book" panose="020B0503020102020204" pitchFamily="34" charset="0"/>
                  <a:ea typeface="Fira Sans Extra Condensed Medium"/>
                  <a:cs typeface="Fira Sans Extra Condensed Medium"/>
                  <a:sym typeface="Fira Sans Extra Condensed Medium"/>
                </a:endParaRPr>
              </a:p>
            </p:txBody>
          </p:sp>
        </p:grpSp>
        <p:grpSp>
          <p:nvGrpSpPr>
            <p:cNvPr id="14" name="Google Shape;267;p19">
              <a:extLst>
                <a:ext uri="{FF2B5EF4-FFF2-40B4-BE49-F238E27FC236}">
                  <a16:creationId xmlns:a16="http://schemas.microsoft.com/office/drawing/2014/main" id="{EFBC366B-071D-4587-BDC6-728035E88AC8}"/>
                </a:ext>
              </a:extLst>
            </p:cNvPr>
            <p:cNvGrpSpPr/>
            <p:nvPr/>
          </p:nvGrpSpPr>
          <p:grpSpPr>
            <a:xfrm>
              <a:off x="2044087" y="3227307"/>
              <a:ext cx="364930" cy="395615"/>
              <a:chOff x="3271200" y="1435075"/>
              <a:chExt cx="481825" cy="481825"/>
            </a:xfrm>
          </p:grpSpPr>
          <p:sp>
            <p:nvSpPr>
              <p:cNvPr id="42" name="Google Shape;268;p19">
                <a:extLst>
                  <a:ext uri="{FF2B5EF4-FFF2-40B4-BE49-F238E27FC236}">
                    <a16:creationId xmlns:a16="http://schemas.microsoft.com/office/drawing/2014/main" id="{0ACC4BEF-A840-423D-B076-B6335924E128}"/>
                  </a:ext>
                </a:extLst>
              </p:cNvPr>
              <p:cNvSpPr/>
              <p:nvPr/>
            </p:nvSpPr>
            <p:spPr>
              <a:xfrm>
                <a:off x="3271200" y="1435075"/>
                <a:ext cx="481825" cy="481825"/>
              </a:xfrm>
              <a:custGeom>
                <a:avLst/>
                <a:gdLst/>
                <a:ahLst/>
                <a:cxnLst/>
                <a:rect l="l" t="t" r="r" b="b"/>
                <a:pathLst>
                  <a:path w="19273" h="19273" extrusionOk="0">
                    <a:moveTo>
                      <a:pt x="9597" y="2259"/>
                    </a:moveTo>
                    <a:cubicBezTo>
                      <a:pt x="13635" y="2259"/>
                      <a:pt x="17014" y="5545"/>
                      <a:pt x="17014" y="9601"/>
                    </a:cubicBezTo>
                    <a:cubicBezTo>
                      <a:pt x="17014" y="13636"/>
                      <a:pt x="13654" y="17014"/>
                      <a:pt x="9597" y="17014"/>
                    </a:cubicBezTo>
                    <a:cubicBezTo>
                      <a:pt x="5562" y="17014"/>
                      <a:pt x="2259" y="13654"/>
                      <a:pt x="2259" y="9601"/>
                    </a:cubicBezTo>
                    <a:cubicBezTo>
                      <a:pt x="2259" y="5563"/>
                      <a:pt x="5541" y="2259"/>
                      <a:pt x="9597" y="2259"/>
                    </a:cubicBezTo>
                    <a:close/>
                    <a:moveTo>
                      <a:pt x="9597" y="1"/>
                    </a:moveTo>
                    <a:cubicBezTo>
                      <a:pt x="4304" y="1"/>
                      <a:pt x="0" y="4307"/>
                      <a:pt x="0" y="9601"/>
                    </a:cubicBezTo>
                    <a:cubicBezTo>
                      <a:pt x="0" y="14892"/>
                      <a:pt x="4304" y="19273"/>
                      <a:pt x="9597" y="19273"/>
                    </a:cubicBezTo>
                    <a:cubicBezTo>
                      <a:pt x="14891" y="19273"/>
                      <a:pt x="19272" y="14892"/>
                      <a:pt x="19272" y="9601"/>
                    </a:cubicBezTo>
                    <a:cubicBezTo>
                      <a:pt x="19272" y="4307"/>
                      <a:pt x="14891" y="1"/>
                      <a:pt x="9597" y="1"/>
                    </a:cubicBez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43" name="Google Shape;269;p19">
                <a:extLst>
                  <a:ext uri="{FF2B5EF4-FFF2-40B4-BE49-F238E27FC236}">
                    <a16:creationId xmlns:a16="http://schemas.microsoft.com/office/drawing/2014/main" id="{9D204C31-34DA-417E-900F-A5484BDC4FE3}"/>
                  </a:ext>
                </a:extLst>
              </p:cNvPr>
              <p:cNvSpPr/>
              <p:nvPr/>
            </p:nvSpPr>
            <p:spPr>
              <a:xfrm>
                <a:off x="3356575" y="1520525"/>
                <a:ext cx="311000" cy="311025"/>
              </a:xfrm>
              <a:custGeom>
                <a:avLst/>
                <a:gdLst/>
                <a:ahLst/>
                <a:cxnLst/>
                <a:rect l="l" t="t" r="r" b="b"/>
                <a:pathLst>
                  <a:path w="12440" h="12441" extrusionOk="0">
                    <a:moveTo>
                      <a:pt x="8516" y="3359"/>
                    </a:moveTo>
                    <a:cubicBezTo>
                      <a:pt x="8661" y="3359"/>
                      <a:pt x="8805" y="3414"/>
                      <a:pt x="8917" y="3524"/>
                    </a:cubicBezTo>
                    <a:cubicBezTo>
                      <a:pt x="9136" y="3744"/>
                      <a:pt x="9136" y="4102"/>
                      <a:pt x="8917" y="4322"/>
                    </a:cubicBezTo>
                    <a:lnTo>
                      <a:pt x="7056" y="6183"/>
                    </a:lnTo>
                    <a:lnTo>
                      <a:pt x="8917" y="8041"/>
                    </a:lnTo>
                    <a:cubicBezTo>
                      <a:pt x="9326" y="8453"/>
                      <a:pt x="8939" y="9009"/>
                      <a:pt x="8502" y="9009"/>
                    </a:cubicBezTo>
                    <a:cubicBezTo>
                      <a:pt x="8371" y="9009"/>
                      <a:pt x="8235" y="8959"/>
                      <a:pt x="8116" y="8839"/>
                    </a:cubicBezTo>
                    <a:lnTo>
                      <a:pt x="5857" y="6580"/>
                    </a:lnTo>
                    <a:cubicBezTo>
                      <a:pt x="5637" y="6360"/>
                      <a:pt x="5637" y="6002"/>
                      <a:pt x="5857" y="5782"/>
                    </a:cubicBezTo>
                    <a:lnTo>
                      <a:pt x="8116" y="3524"/>
                    </a:lnTo>
                    <a:cubicBezTo>
                      <a:pt x="8227" y="3414"/>
                      <a:pt x="8372" y="3359"/>
                      <a:pt x="8516" y="3359"/>
                    </a:cubicBezTo>
                    <a:close/>
                    <a:moveTo>
                      <a:pt x="5619" y="1"/>
                    </a:moveTo>
                    <a:cubicBezTo>
                      <a:pt x="4367" y="112"/>
                      <a:pt x="3177" y="606"/>
                      <a:pt x="2214" y="1413"/>
                    </a:cubicBezTo>
                    <a:lnTo>
                      <a:pt x="2590" y="1789"/>
                    </a:lnTo>
                    <a:cubicBezTo>
                      <a:pt x="3002" y="2199"/>
                      <a:pt x="2615" y="2757"/>
                      <a:pt x="2178" y="2757"/>
                    </a:cubicBezTo>
                    <a:cubicBezTo>
                      <a:pt x="2047" y="2757"/>
                      <a:pt x="1912" y="2707"/>
                      <a:pt x="1792" y="2587"/>
                    </a:cubicBezTo>
                    <a:lnTo>
                      <a:pt x="1416" y="2211"/>
                    </a:lnTo>
                    <a:cubicBezTo>
                      <a:pt x="609" y="3175"/>
                      <a:pt x="118" y="4364"/>
                      <a:pt x="3" y="5617"/>
                    </a:cubicBezTo>
                    <a:lnTo>
                      <a:pt x="536" y="5617"/>
                    </a:lnTo>
                    <a:cubicBezTo>
                      <a:pt x="1280" y="5617"/>
                      <a:pt x="1283" y="6746"/>
                      <a:pt x="536" y="6746"/>
                    </a:cubicBezTo>
                    <a:lnTo>
                      <a:pt x="0" y="6746"/>
                    </a:lnTo>
                    <a:cubicBezTo>
                      <a:pt x="118" y="8035"/>
                      <a:pt x="627" y="9287"/>
                      <a:pt x="1413" y="10227"/>
                    </a:cubicBezTo>
                    <a:lnTo>
                      <a:pt x="1789" y="9850"/>
                    </a:lnTo>
                    <a:cubicBezTo>
                      <a:pt x="1910" y="9730"/>
                      <a:pt x="2045" y="9679"/>
                      <a:pt x="2176" y="9679"/>
                    </a:cubicBezTo>
                    <a:cubicBezTo>
                      <a:pt x="2613" y="9679"/>
                      <a:pt x="2995" y="10244"/>
                      <a:pt x="2587" y="10651"/>
                    </a:cubicBezTo>
                    <a:lnTo>
                      <a:pt x="2211" y="11028"/>
                    </a:lnTo>
                    <a:cubicBezTo>
                      <a:pt x="3174" y="11832"/>
                      <a:pt x="4364" y="12326"/>
                      <a:pt x="5616" y="12440"/>
                    </a:cubicBezTo>
                    <a:lnTo>
                      <a:pt x="5616" y="11904"/>
                    </a:lnTo>
                    <a:cubicBezTo>
                      <a:pt x="5616" y="11530"/>
                      <a:pt x="5899" y="11343"/>
                      <a:pt x="6182" y="11343"/>
                    </a:cubicBezTo>
                    <a:cubicBezTo>
                      <a:pt x="6464" y="11343"/>
                      <a:pt x="6745" y="11530"/>
                      <a:pt x="6745" y="11904"/>
                    </a:cubicBezTo>
                    <a:lnTo>
                      <a:pt x="6745" y="12440"/>
                    </a:lnTo>
                    <a:cubicBezTo>
                      <a:pt x="8034" y="12323"/>
                      <a:pt x="9287" y="11811"/>
                      <a:pt x="10226" y="11028"/>
                    </a:cubicBezTo>
                    <a:lnTo>
                      <a:pt x="9850" y="10651"/>
                    </a:lnTo>
                    <a:cubicBezTo>
                      <a:pt x="9445" y="10246"/>
                      <a:pt x="9822" y="9678"/>
                      <a:pt x="10259" y="9678"/>
                    </a:cubicBezTo>
                    <a:cubicBezTo>
                      <a:pt x="10390" y="9678"/>
                      <a:pt x="10526" y="9729"/>
                      <a:pt x="10648" y="9850"/>
                    </a:cubicBezTo>
                    <a:lnTo>
                      <a:pt x="11024" y="10227"/>
                    </a:lnTo>
                    <a:cubicBezTo>
                      <a:pt x="11810" y="9287"/>
                      <a:pt x="12319" y="8035"/>
                      <a:pt x="12437" y="6746"/>
                    </a:cubicBezTo>
                    <a:lnTo>
                      <a:pt x="11904" y="6746"/>
                    </a:lnTo>
                    <a:cubicBezTo>
                      <a:pt x="11160" y="6746"/>
                      <a:pt x="11157" y="5617"/>
                      <a:pt x="11904" y="5617"/>
                    </a:cubicBezTo>
                    <a:lnTo>
                      <a:pt x="12440" y="5617"/>
                    </a:lnTo>
                    <a:cubicBezTo>
                      <a:pt x="12325" y="4364"/>
                      <a:pt x="11834" y="3175"/>
                      <a:pt x="11027" y="2211"/>
                    </a:cubicBezTo>
                    <a:lnTo>
                      <a:pt x="10651" y="2587"/>
                    </a:lnTo>
                    <a:cubicBezTo>
                      <a:pt x="10529" y="2709"/>
                      <a:pt x="10392" y="2760"/>
                      <a:pt x="10261" y="2760"/>
                    </a:cubicBezTo>
                    <a:cubicBezTo>
                      <a:pt x="9823" y="2760"/>
                      <a:pt x="9443" y="2197"/>
                      <a:pt x="9853" y="1789"/>
                    </a:cubicBezTo>
                    <a:lnTo>
                      <a:pt x="10232" y="1413"/>
                    </a:lnTo>
                    <a:cubicBezTo>
                      <a:pt x="9290" y="627"/>
                      <a:pt x="8037" y="115"/>
                      <a:pt x="6748" y="1"/>
                    </a:cubicBezTo>
                    <a:lnTo>
                      <a:pt x="6748" y="537"/>
                    </a:lnTo>
                    <a:cubicBezTo>
                      <a:pt x="6748" y="909"/>
                      <a:pt x="6466" y="1096"/>
                      <a:pt x="6183" y="1096"/>
                    </a:cubicBezTo>
                    <a:cubicBezTo>
                      <a:pt x="5901" y="1096"/>
                      <a:pt x="5619" y="910"/>
                      <a:pt x="5619" y="537"/>
                    </a:cubicBezTo>
                    <a:lnTo>
                      <a:pt x="5619" y="1"/>
                    </a:ln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grpSp>
        <p:grpSp>
          <p:nvGrpSpPr>
            <p:cNvPr id="15" name="Google Shape;270;p19">
              <a:extLst>
                <a:ext uri="{FF2B5EF4-FFF2-40B4-BE49-F238E27FC236}">
                  <a16:creationId xmlns:a16="http://schemas.microsoft.com/office/drawing/2014/main" id="{CC83B392-CB43-400B-9532-2674F50799D3}"/>
                </a:ext>
              </a:extLst>
            </p:cNvPr>
            <p:cNvGrpSpPr/>
            <p:nvPr/>
          </p:nvGrpSpPr>
          <p:grpSpPr>
            <a:xfrm>
              <a:off x="2170064" y="4661653"/>
              <a:ext cx="236533" cy="395431"/>
              <a:chOff x="5726350" y="2028150"/>
              <a:chExt cx="312300" cy="481600"/>
            </a:xfrm>
          </p:grpSpPr>
          <p:sp>
            <p:nvSpPr>
              <p:cNvPr id="39" name="Google Shape;271;p19">
                <a:extLst>
                  <a:ext uri="{FF2B5EF4-FFF2-40B4-BE49-F238E27FC236}">
                    <a16:creationId xmlns:a16="http://schemas.microsoft.com/office/drawing/2014/main" id="{E4A97B51-FECA-470A-B30E-6399BE3DD46D}"/>
                  </a:ext>
                </a:extLst>
              </p:cNvPr>
              <p:cNvSpPr/>
              <p:nvPr/>
            </p:nvSpPr>
            <p:spPr>
              <a:xfrm>
                <a:off x="5756075" y="2028150"/>
                <a:ext cx="252825" cy="83275"/>
              </a:xfrm>
              <a:custGeom>
                <a:avLst/>
                <a:gdLst/>
                <a:ahLst/>
                <a:cxnLst/>
                <a:rect l="l" t="t" r="r" b="b"/>
                <a:pathLst>
                  <a:path w="10113" h="3331" extrusionOk="0">
                    <a:moveTo>
                      <a:pt x="1639" y="1"/>
                    </a:moveTo>
                    <a:cubicBezTo>
                      <a:pt x="730" y="13"/>
                      <a:pt x="1" y="753"/>
                      <a:pt x="1" y="1666"/>
                    </a:cubicBezTo>
                    <a:cubicBezTo>
                      <a:pt x="1" y="2575"/>
                      <a:pt x="730" y="3316"/>
                      <a:pt x="1639" y="3331"/>
                    </a:cubicBezTo>
                    <a:lnTo>
                      <a:pt x="8474" y="3331"/>
                    </a:lnTo>
                    <a:cubicBezTo>
                      <a:pt x="9384" y="3316"/>
                      <a:pt x="10113" y="2575"/>
                      <a:pt x="10113" y="1666"/>
                    </a:cubicBezTo>
                    <a:cubicBezTo>
                      <a:pt x="10113" y="753"/>
                      <a:pt x="9384" y="13"/>
                      <a:pt x="8474" y="1"/>
                    </a:cubicBez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40" name="Google Shape;272;p19">
                <a:extLst>
                  <a:ext uri="{FF2B5EF4-FFF2-40B4-BE49-F238E27FC236}">
                    <a16:creationId xmlns:a16="http://schemas.microsoft.com/office/drawing/2014/main" id="{7A653BDB-4FE4-4AC7-B3A3-2F6C9C25C42D}"/>
                  </a:ext>
                </a:extLst>
              </p:cNvPr>
              <p:cNvSpPr/>
              <p:nvPr/>
            </p:nvSpPr>
            <p:spPr>
              <a:xfrm>
                <a:off x="5726350" y="2139650"/>
                <a:ext cx="312300" cy="224425"/>
              </a:xfrm>
              <a:custGeom>
                <a:avLst/>
                <a:gdLst/>
                <a:ahLst/>
                <a:cxnLst/>
                <a:rect l="l" t="t" r="r" b="b"/>
                <a:pathLst>
                  <a:path w="12492" h="8977" extrusionOk="0">
                    <a:moveTo>
                      <a:pt x="2822" y="0"/>
                    </a:moveTo>
                    <a:lnTo>
                      <a:pt x="2822" y="4800"/>
                    </a:lnTo>
                    <a:cubicBezTo>
                      <a:pt x="1527" y="5589"/>
                      <a:pt x="542" y="6797"/>
                      <a:pt x="36" y="8224"/>
                    </a:cubicBezTo>
                    <a:lnTo>
                      <a:pt x="30" y="8233"/>
                    </a:lnTo>
                    <a:cubicBezTo>
                      <a:pt x="27" y="8242"/>
                      <a:pt x="24" y="8254"/>
                      <a:pt x="21" y="8266"/>
                    </a:cubicBezTo>
                    <a:cubicBezTo>
                      <a:pt x="18" y="8278"/>
                      <a:pt x="15" y="8281"/>
                      <a:pt x="15" y="8287"/>
                    </a:cubicBezTo>
                    <a:cubicBezTo>
                      <a:pt x="12" y="8296"/>
                      <a:pt x="9" y="8308"/>
                      <a:pt x="9" y="8317"/>
                    </a:cubicBezTo>
                    <a:cubicBezTo>
                      <a:pt x="6" y="8326"/>
                      <a:pt x="6" y="8335"/>
                      <a:pt x="3" y="8347"/>
                    </a:cubicBezTo>
                    <a:cubicBezTo>
                      <a:pt x="3" y="8356"/>
                      <a:pt x="3" y="8362"/>
                      <a:pt x="3" y="8368"/>
                    </a:cubicBezTo>
                    <a:cubicBezTo>
                      <a:pt x="0" y="8378"/>
                      <a:pt x="3" y="8393"/>
                      <a:pt x="3" y="8405"/>
                    </a:cubicBezTo>
                    <a:cubicBezTo>
                      <a:pt x="3" y="8408"/>
                      <a:pt x="3" y="8411"/>
                      <a:pt x="3" y="8414"/>
                    </a:cubicBezTo>
                    <a:lnTo>
                      <a:pt x="3" y="8426"/>
                    </a:lnTo>
                    <a:cubicBezTo>
                      <a:pt x="3" y="8438"/>
                      <a:pt x="3" y="8450"/>
                      <a:pt x="3" y="8462"/>
                    </a:cubicBezTo>
                    <a:lnTo>
                      <a:pt x="6" y="8483"/>
                    </a:lnTo>
                    <a:cubicBezTo>
                      <a:pt x="6" y="8495"/>
                      <a:pt x="9" y="8504"/>
                      <a:pt x="12" y="8513"/>
                    </a:cubicBezTo>
                    <a:cubicBezTo>
                      <a:pt x="12" y="8525"/>
                      <a:pt x="15" y="8531"/>
                      <a:pt x="15" y="8540"/>
                    </a:cubicBezTo>
                    <a:cubicBezTo>
                      <a:pt x="18" y="8549"/>
                      <a:pt x="21" y="8558"/>
                      <a:pt x="21" y="8564"/>
                    </a:cubicBezTo>
                    <a:cubicBezTo>
                      <a:pt x="24" y="8573"/>
                      <a:pt x="27" y="8585"/>
                      <a:pt x="33" y="8594"/>
                    </a:cubicBezTo>
                    <a:cubicBezTo>
                      <a:pt x="36" y="8606"/>
                      <a:pt x="36" y="8609"/>
                      <a:pt x="40" y="8615"/>
                    </a:cubicBezTo>
                    <a:cubicBezTo>
                      <a:pt x="43" y="8624"/>
                      <a:pt x="49" y="8636"/>
                      <a:pt x="52" y="8646"/>
                    </a:cubicBezTo>
                    <a:cubicBezTo>
                      <a:pt x="58" y="8658"/>
                      <a:pt x="58" y="8661"/>
                      <a:pt x="61" y="8667"/>
                    </a:cubicBezTo>
                    <a:cubicBezTo>
                      <a:pt x="67" y="8673"/>
                      <a:pt x="73" y="8685"/>
                      <a:pt x="76" y="8694"/>
                    </a:cubicBezTo>
                    <a:cubicBezTo>
                      <a:pt x="82" y="8703"/>
                      <a:pt x="85" y="8709"/>
                      <a:pt x="88" y="8715"/>
                    </a:cubicBezTo>
                    <a:cubicBezTo>
                      <a:pt x="94" y="8721"/>
                      <a:pt x="100" y="8730"/>
                      <a:pt x="106" y="8739"/>
                    </a:cubicBezTo>
                    <a:cubicBezTo>
                      <a:pt x="112" y="8748"/>
                      <a:pt x="115" y="8754"/>
                      <a:pt x="121" y="8760"/>
                    </a:cubicBezTo>
                    <a:cubicBezTo>
                      <a:pt x="127" y="8769"/>
                      <a:pt x="133" y="8775"/>
                      <a:pt x="139" y="8781"/>
                    </a:cubicBezTo>
                    <a:cubicBezTo>
                      <a:pt x="145" y="8787"/>
                      <a:pt x="151" y="8796"/>
                      <a:pt x="157" y="8802"/>
                    </a:cubicBezTo>
                    <a:lnTo>
                      <a:pt x="175" y="8820"/>
                    </a:lnTo>
                    <a:cubicBezTo>
                      <a:pt x="181" y="8826"/>
                      <a:pt x="190" y="8832"/>
                      <a:pt x="196" y="8841"/>
                    </a:cubicBezTo>
                    <a:lnTo>
                      <a:pt x="217" y="8856"/>
                    </a:lnTo>
                    <a:lnTo>
                      <a:pt x="238" y="8874"/>
                    </a:lnTo>
                    <a:lnTo>
                      <a:pt x="262" y="8889"/>
                    </a:lnTo>
                    <a:lnTo>
                      <a:pt x="283" y="8901"/>
                    </a:lnTo>
                    <a:lnTo>
                      <a:pt x="314" y="8917"/>
                    </a:lnTo>
                    <a:cubicBezTo>
                      <a:pt x="320" y="8920"/>
                      <a:pt x="326" y="8923"/>
                      <a:pt x="332" y="8926"/>
                    </a:cubicBezTo>
                    <a:cubicBezTo>
                      <a:pt x="341" y="8929"/>
                      <a:pt x="356" y="8938"/>
                      <a:pt x="368" y="8941"/>
                    </a:cubicBezTo>
                    <a:lnTo>
                      <a:pt x="377" y="8947"/>
                    </a:lnTo>
                    <a:lnTo>
                      <a:pt x="386" y="8947"/>
                    </a:lnTo>
                    <a:lnTo>
                      <a:pt x="413" y="8956"/>
                    </a:lnTo>
                    <a:lnTo>
                      <a:pt x="437" y="8962"/>
                    </a:lnTo>
                    <a:lnTo>
                      <a:pt x="461" y="8968"/>
                    </a:lnTo>
                    <a:cubicBezTo>
                      <a:pt x="473" y="8971"/>
                      <a:pt x="485" y="8971"/>
                      <a:pt x="497" y="8974"/>
                    </a:cubicBezTo>
                    <a:lnTo>
                      <a:pt x="512" y="8977"/>
                    </a:lnTo>
                    <a:lnTo>
                      <a:pt x="11928" y="8977"/>
                    </a:lnTo>
                    <a:cubicBezTo>
                      <a:pt x="11946" y="8977"/>
                      <a:pt x="11967" y="8977"/>
                      <a:pt x="11985" y="8974"/>
                    </a:cubicBezTo>
                    <a:lnTo>
                      <a:pt x="11991" y="8974"/>
                    </a:lnTo>
                    <a:cubicBezTo>
                      <a:pt x="12006" y="8974"/>
                      <a:pt x="12021" y="8971"/>
                      <a:pt x="12033" y="8968"/>
                    </a:cubicBezTo>
                    <a:lnTo>
                      <a:pt x="12051" y="8965"/>
                    </a:lnTo>
                    <a:cubicBezTo>
                      <a:pt x="12063" y="8962"/>
                      <a:pt x="12072" y="8959"/>
                      <a:pt x="12085" y="8956"/>
                    </a:cubicBezTo>
                    <a:lnTo>
                      <a:pt x="12106" y="8950"/>
                    </a:lnTo>
                    <a:lnTo>
                      <a:pt x="12118" y="8947"/>
                    </a:lnTo>
                    <a:lnTo>
                      <a:pt x="12130" y="8941"/>
                    </a:lnTo>
                    <a:lnTo>
                      <a:pt x="12160" y="8929"/>
                    </a:lnTo>
                    <a:lnTo>
                      <a:pt x="12184" y="8917"/>
                    </a:lnTo>
                    <a:cubicBezTo>
                      <a:pt x="12193" y="8914"/>
                      <a:pt x="12199" y="8907"/>
                      <a:pt x="12208" y="8904"/>
                    </a:cubicBezTo>
                    <a:cubicBezTo>
                      <a:pt x="12214" y="8898"/>
                      <a:pt x="12226" y="8892"/>
                      <a:pt x="12235" y="8889"/>
                    </a:cubicBezTo>
                    <a:lnTo>
                      <a:pt x="12253" y="8877"/>
                    </a:lnTo>
                    <a:cubicBezTo>
                      <a:pt x="12262" y="8868"/>
                      <a:pt x="12271" y="8862"/>
                      <a:pt x="12280" y="8856"/>
                    </a:cubicBezTo>
                    <a:lnTo>
                      <a:pt x="12295" y="8844"/>
                    </a:lnTo>
                    <a:cubicBezTo>
                      <a:pt x="12304" y="8835"/>
                      <a:pt x="12313" y="8826"/>
                      <a:pt x="12319" y="8820"/>
                    </a:cubicBezTo>
                    <a:lnTo>
                      <a:pt x="12334" y="8805"/>
                    </a:lnTo>
                    <a:cubicBezTo>
                      <a:pt x="12343" y="8796"/>
                      <a:pt x="12349" y="8790"/>
                      <a:pt x="12359" y="8781"/>
                    </a:cubicBezTo>
                    <a:lnTo>
                      <a:pt x="12371" y="8763"/>
                    </a:lnTo>
                    <a:lnTo>
                      <a:pt x="12389" y="8739"/>
                    </a:lnTo>
                    <a:lnTo>
                      <a:pt x="12404" y="8718"/>
                    </a:lnTo>
                    <a:cubicBezTo>
                      <a:pt x="12410" y="8709"/>
                      <a:pt x="12413" y="8703"/>
                      <a:pt x="12419" y="8694"/>
                    </a:cubicBezTo>
                    <a:cubicBezTo>
                      <a:pt x="12422" y="8688"/>
                      <a:pt x="12428" y="8679"/>
                      <a:pt x="12431" y="8670"/>
                    </a:cubicBezTo>
                    <a:cubicBezTo>
                      <a:pt x="12437" y="8661"/>
                      <a:pt x="12440" y="8655"/>
                      <a:pt x="12443" y="8646"/>
                    </a:cubicBezTo>
                    <a:cubicBezTo>
                      <a:pt x="12446" y="8639"/>
                      <a:pt x="12449" y="8627"/>
                      <a:pt x="12455" y="8618"/>
                    </a:cubicBezTo>
                    <a:cubicBezTo>
                      <a:pt x="12458" y="8609"/>
                      <a:pt x="12461" y="8603"/>
                      <a:pt x="12461" y="8594"/>
                    </a:cubicBezTo>
                    <a:cubicBezTo>
                      <a:pt x="12464" y="8588"/>
                      <a:pt x="12467" y="8576"/>
                      <a:pt x="12470" y="8567"/>
                    </a:cubicBezTo>
                    <a:cubicBezTo>
                      <a:pt x="12473" y="8558"/>
                      <a:pt x="12476" y="8549"/>
                      <a:pt x="12479" y="8540"/>
                    </a:cubicBezTo>
                    <a:cubicBezTo>
                      <a:pt x="12479" y="8534"/>
                      <a:pt x="12482" y="8525"/>
                      <a:pt x="12482" y="8516"/>
                    </a:cubicBezTo>
                    <a:cubicBezTo>
                      <a:pt x="12485" y="8507"/>
                      <a:pt x="12485" y="8495"/>
                      <a:pt x="12488" y="8486"/>
                    </a:cubicBezTo>
                    <a:lnTo>
                      <a:pt x="12491" y="8462"/>
                    </a:lnTo>
                    <a:cubicBezTo>
                      <a:pt x="12491" y="8450"/>
                      <a:pt x="12491" y="8438"/>
                      <a:pt x="12491" y="8426"/>
                    </a:cubicBezTo>
                    <a:lnTo>
                      <a:pt x="12491" y="8414"/>
                    </a:lnTo>
                    <a:cubicBezTo>
                      <a:pt x="12491" y="8411"/>
                      <a:pt x="12491" y="8408"/>
                      <a:pt x="12491" y="8405"/>
                    </a:cubicBezTo>
                    <a:lnTo>
                      <a:pt x="12491" y="8371"/>
                    </a:lnTo>
                    <a:cubicBezTo>
                      <a:pt x="12491" y="8359"/>
                      <a:pt x="12491" y="8356"/>
                      <a:pt x="12491" y="8347"/>
                    </a:cubicBezTo>
                    <a:cubicBezTo>
                      <a:pt x="12488" y="8338"/>
                      <a:pt x="12488" y="8329"/>
                      <a:pt x="12485" y="8317"/>
                    </a:cubicBezTo>
                    <a:cubicBezTo>
                      <a:pt x="12482" y="8308"/>
                      <a:pt x="12482" y="8299"/>
                      <a:pt x="12479" y="8290"/>
                    </a:cubicBezTo>
                    <a:cubicBezTo>
                      <a:pt x="12476" y="8278"/>
                      <a:pt x="12476" y="8275"/>
                      <a:pt x="12473" y="8266"/>
                    </a:cubicBezTo>
                    <a:cubicBezTo>
                      <a:pt x="12473" y="8260"/>
                      <a:pt x="12467" y="8245"/>
                      <a:pt x="12464" y="8233"/>
                    </a:cubicBezTo>
                    <a:lnTo>
                      <a:pt x="12461" y="8224"/>
                    </a:lnTo>
                    <a:cubicBezTo>
                      <a:pt x="11955" y="6797"/>
                      <a:pt x="10970" y="5589"/>
                      <a:pt x="9676" y="4803"/>
                    </a:cubicBezTo>
                    <a:lnTo>
                      <a:pt x="9676" y="0"/>
                    </a:ln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41" name="Google Shape;273;p19">
                <a:extLst>
                  <a:ext uri="{FF2B5EF4-FFF2-40B4-BE49-F238E27FC236}">
                    <a16:creationId xmlns:a16="http://schemas.microsoft.com/office/drawing/2014/main" id="{062A8B7C-8396-46A9-A39D-9A8BC99F2B62}"/>
                  </a:ext>
                </a:extLst>
              </p:cNvPr>
              <p:cNvSpPr/>
              <p:nvPr/>
            </p:nvSpPr>
            <p:spPr>
              <a:xfrm>
                <a:off x="5842500" y="2392350"/>
                <a:ext cx="79975" cy="117400"/>
              </a:xfrm>
              <a:custGeom>
                <a:avLst/>
                <a:gdLst/>
                <a:ahLst/>
                <a:cxnLst/>
                <a:rect l="l" t="t" r="r" b="b"/>
                <a:pathLst>
                  <a:path w="3199" h="4696" extrusionOk="0">
                    <a:moveTo>
                      <a:pt x="4" y="1"/>
                    </a:moveTo>
                    <a:lnTo>
                      <a:pt x="4" y="1651"/>
                    </a:lnTo>
                    <a:cubicBezTo>
                      <a:pt x="1" y="2591"/>
                      <a:pt x="287" y="3509"/>
                      <a:pt x="820" y="4283"/>
                    </a:cubicBezTo>
                    <a:cubicBezTo>
                      <a:pt x="994" y="4542"/>
                      <a:pt x="1287" y="4696"/>
                      <a:pt x="1600" y="4696"/>
                    </a:cubicBezTo>
                    <a:cubicBezTo>
                      <a:pt x="1913" y="4696"/>
                      <a:pt x="2205" y="4542"/>
                      <a:pt x="2380" y="4283"/>
                    </a:cubicBezTo>
                    <a:cubicBezTo>
                      <a:pt x="2913" y="3509"/>
                      <a:pt x="3199" y="2591"/>
                      <a:pt x="3196" y="1651"/>
                    </a:cubicBezTo>
                    <a:lnTo>
                      <a:pt x="3196" y="1"/>
                    </a:ln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grpSp>
        <p:grpSp>
          <p:nvGrpSpPr>
            <p:cNvPr id="16" name="Google Shape;274;p19">
              <a:extLst>
                <a:ext uri="{FF2B5EF4-FFF2-40B4-BE49-F238E27FC236}">
                  <a16:creationId xmlns:a16="http://schemas.microsoft.com/office/drawing/2014/main" id="{EFFC785B-6D65-4A4F-B674-83D83B85B128}"/>
                </a:ext>
              </a:extLst>
            </p:cNvPr>
            <p:cNvGrpSpPr/>
            <p:nvPr/>
          </p:nvGrpSpPr>
          <p:grpSpPr>
            <a:xfrm>
              <a:off x="2135431" y="5928353"/>
              <a:ext cx="366350" cy="395636"/>
              <a:chOff x="898875" y="4399275"/>
              <a:chExt cx="483700" cy="481850"/>
            </a:xfrm>
          </p:grpSpPr>
          <p:sp>
            <p:nvSpPr>
              <p:cNvPr id="31" name="Google Shape;275;p19">
                <a:extLst>
                  <a:ext uri="{FF2B5EF4-FFF2-40B4-BE49-F238E27FC236}">
                    <a16:creationId xmlns:a16="http://schemas.microsoft.com/office/drawing/2014/main" id="{9ED997BA-A4D6-4C11-A5C9-04739F30DD96}"/>
                  </a:ext>
                </a:extLst>
              </p:cNvPr>
              <p:cNvSpPr/>
              <p:nvPr/>
            </p:nvSpPr>
            <p:spPr>
              <a:xfrm>
                <a:off x="992750" y="4642900"/>
                <a:ext cx="145300" cy="144100"/>
              </a:xfrm>
              <a:custGeom>
                <a:avLst/>
                <a:gdLst/>
                <a:ahLst/>
                <a:cxnLst/>
                <a:rect l="l" t="t" r="r" b="b"/>
                <a:pathLst>
                  <a:path w="5812" h="5764" extrusionOk="0">
                    <a:moveTo>
                      <a:pt x="994" y="0"/>
                    </a:moveTo>
                    <a:lnTo>
                      <a:pt x="988" y="12"/>
                    </a:lnTo>
                    <a:cubicBezTo>
                      <a:pt x="988" y="9"/>
                      <a:pt x="991" y="6"/>
                      <a:pt x="991" y="3"/>
                    </a:cubicBezTo>
                    <a:lnTo>
                      <a:pt x="991" y="3"/>
                    </a:lnTo>
                    <a:lnTo>
                      <a:pt x="979" y="27"/>
                    </a:lnTo>
                    <a:lnTo>
                      <a:pt x="108" y="1759"/>
                    </a:lnTo>
                    <a:cubicBezTo>
                      <a:pt x="0" y="1976"/>
                      <a:pt x="42" y="2241"/>
                      <a:pt x="214" y="2415"/>
                    </a:cubicBezTo>
                    <a:lnTo>
                      <a:pt x="3397" y="5598"/>
                    </a:lnTo>
                    <a:cubicBezTo>
                      <a:pt x="3506" y="5707"/>
                      <a:pt x="3649" y="5763"/>
                      <a:pt x="3795" y="5763"/>
                    </a:cubicBezTo>
                    <a:cubicBezTo>
                      <a:pt x="3883" y="5763"/>
                      <a:pt x="3971" y="5743"/>
                      <a:pt x="4053" y="5701"/>
                    </a:cubicBezTo>
                    <a:lnTo>
                      <a:pt x="5797" y="4827"/>
                    </a:lnTo>
                    <a:lnTo>
                      <a:pt x="5800" y="4824"/>
                    </a:lnTo>
                    <a:lnTo>
                      <a:pt x="5812" y="4818"/>
                    </a:lnTo>
                    <a:lnTo>
                      <a:pt x="994" y="0"/>
                    </a:ln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32" name="Google Shape;276;p19">
                <a:extLst>
                  <a:ext uri="{FF2B5EF4-FFF2-40B4-BE49-F238E27FC236}">
                    <a16:creationId xmlns:a16="http://schemas.microsoft.com/office/drawing/2014/main" id="{670D44E7-3083-4FE9-86FF-F19287E11CBE}"/>
                  </a:ext>
                </a:extLst>
              </p:cNvPr>
              <p:cNvSpPr/>
              <p:nvPr/>
            </p:nvSpPr>
            <p:spPr>
              <a:xfrm>
                <a:off x="1138025" y="4763350"/>
                <a:ext cx="25" cy="25"/>
              </a:xfrm>
              <a:custGeom>
                <a:avLst/>
                <a:gdLst/>
                <a:ahLst/>
                <a:cxnLst/>
                <a:rect l="l" t="t" r="r" b="b"/>
                <a:pathLst>
                  <a:path w="1" h="1" extrusionOk="0">
                    <a:moveTo>
                      <a:pt x="1" y="0"/>
                    </a:move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33" name="Google Shape;277;p19">
                <a:extLst>
                  <a:ext uri="{FF2B5EF4-FFF2-40B4-BE49-F238E27FC236}">
                    <a16:creationId xmlns:a16="http://schemas.microsoft.com/office/drawing/2014/main" id="{5C7CD7DF-A7B0-40DE-8D30-3968D9F668B1}"/>
                  </a:ext>
                </a:extLst>
              </p:cNvPr>
              <p:cNvSpPr/>
              <p:nvPr/>
            </p:nvSpPr>
            <p:spPr>
              <a:xfrm>
                <a:off x="1269550" y="4399275"/>
                <a:ext cx="113025" cy="112125"/>
              </a:xfrm>
              <a:custGeom>
                <a:avLst/>
                <a:gdLst/>
                <a:ahLst/>
                <a:cxnLst/>
                <a:rect l="l" t="t" r="r" b="b"/>
                <a:pathLst>
                  <a:path w="4521" h="4485" extrusionOk="0">
                    <a:moveTo>
                      <a:pt x="3066" y="1"/>
                    </a:moveTo>
                    <a:cubicBezTo>
                      <a:pt x="1947" y="1"/>
                      <a:pt x="938" y="82"/>
                      <a:pt x="0" y="239"/>
                    </a:cubicBezTo>
                    <a:lnTo>
                      <a:pt x="9" y="895"/>
                    </a:lnTo>
                    <a:cubicBezTo>
                      <a:pt x="34" y="2862"/>
                      <a:pt x="1623" y="4452"/>
                      <a:pt x="3590" y="4476"/>
                    </a:cubicBezTo>
                    <a:lnTo>
                      <a:pt x="4243" y="4485"/>
                    </a:lnTo>
                    <a:cubicBezTo>
                      <a:pt x="4439" y="3313"/>
                      <a:pt x="4520" y="2028"/>
                      <a:pt x="4469" y="561"/>
                    </a:cubicBezTo>
                    <a:cubicBezTo>
                      <a:pt x="4457" y="266"/>
                      <a:pt x="4219" y="28"/>
                      <a:pt x="3924" y="16"/>
                    </a:cubicBezTo>
                    <a:cubicBezTo>
                      <a:pt x="3631" y="6"/>
                      <a:pt x="3345" y="1"/>
                      <a:pt x="3066" y="1"/>
                    </a:cubicBez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34" name="Google Shape;278;p19">
                <a:extLst>
                  <a:ext uri="{FF2B5EF4-FFF2-40B4-BE49-F238E27FC236}">
                    <a16:creationId xmlns:a16="http://schemas.microsoft.com/office/drawing/2014/main" id="{53556F51-A96B-48B6-ABDC-3A5F1820868E}"/>
                  </a:ext>
                </a:extLst>
              </p:cNvPr>
              <p:cNvSpPr/>
              <p:nvPr/>
            </p:nvSpPr>
            <p:spPr>
              <a:xfrm>
                <a:off x="1161975" y="4531175"/>
                <a:ext cx="91400" cy="84350"/>
              </a:xfrm>
              <a:custGeom>
                <a:avLst/>
                <a:gdLst/>
                <a:ahLst/>
                <a:cxnLst/>
                <a:rect l="l" t="t" r="r" b="b"/>
                <a:pathLst>
                  <a:path w="3656" h="3374" extrusionOk="0">
                    <a:moveTo>
                      <a:pt x="1821" y="1"/>
                    </a:moveTo>
                    <a:cubicBezTo>
                      <a:pt x="1137" y="1"/>
                      <a:pt x="523" y="415"/>
                      <a:pt x="262" y="1046"/>
                    </a:cubicBezTo>
                    <a:cubicBezTo>
                      <a:pt x="0" y="1678"/>
                      <a:pt x="145" y="2410"/>
                      <a:pt x="633" y="2894"/>
                    </a:cubicBezTo>
                    <a:cubicBezTo>
                      <a:pt x="952" y="3214"/>
                      <a:pt x="1391" y="3373"/>
                      <a:pt x="1830" y="3373"/>
                    </a:cubicBezTo>
                    <a:cubicBezTo>
                      <a:pt x="2269" y="3373"/>
                      <a:pt x="2707" y="3214"/>
                      <a:pt x="3027" y="2894"/>
                    </a:cubicBezTo>
                    <a:cubicBezTo>
                      <a:pt x="3511" y="2410"/>
                      <a:pt x="3656" y="1681"/>
                      <a:pt x="3394" y="1046"/>
                    </a:cubicBezTo>
                    <a:cubicBezTo>
                      <a:pt x="3132" y="413"/>
                      <a:pt x="2515" y="1"/>
                      <a:pt x="1828" y="1"/>
                    </a:cubicBezTo>
                    <a:cubicBezTo>
                      <a:pt x="1826" y="1"/>
                      <a:pt x="1823" y="1"/>
                      <a:pt x="1821" y="1"/>
                    </a:cubicBez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35" name="Google Shape;279;p19">
                <a:extLst>
                  <a:ext uri="{FF2B5EF4-FFF2-40B4-BE49-F238E27FC236}">
                    <a16:creationId xmlns:a16="http://schemas.microsoft.com/office/drawing/2014/main" id="{33CDBCEB-4C85-459F-8680-E062F679FD53}"/>
                  </a:ext>
                </a:extLst>
              </p:cNvPr>
              <p:cNvSpPr/>
              <p:nvPr/>
            </p:nvSpPr>
            <p:spPr>
              <a:xfrm>
                <a:off x="1031050" y="4411100"/>
                <a:ext cx="338650" cy="338725"/>
              </a:xfrm>
              <a:custGeom>
                <a:avLst/>
                <a:gdLst/>
                <a:ahLst/>
                <a:cxnLst/>
                <a:rect l="l" t="t" r="r" b="b"/>
                <a:pathLst>
                  <a:path w="13546" h="13549" extrusionOk="0">
                    <a:moveTo>
                      <a:pt x="7066" y="3673"/>
                    </a:moveTo>
                    <a:cubicBezTo>
                      <a:pt x="7800" y="3673"/>
                      <a:pt x="8522" y="3960"/>
                      <a:pt x="9062" y="4500"/>
                    </a:cubicBezTo>
                    <a:cubicBezTo>
                      <a:pt x="10170" y="5602"/>
                      <a:pt x="10170" y="7393"/>
                      <a:pt x="9062" y="8492"/>
                    </a:cubicBezTo>
                    <a:cubicBezTo>
                      <a:pt x="8522" y="9032"/>
                      <a:pt x="7800" y="9319"/>
                      <a:pt x="7066" y="9319"/>
                    </a:cubicBezTo>
                    <a:cubicBezTo>
                      <a:pt x="6702" y="9319"/>
                      <a:pt x="6334" y="9248"/>
                      <a:pt x="5984" y="9104"/>
                    </a:cubicBezTo>
                    <a:cubicBezTo>
                      <a:pt x="4930" y="8667"/>
                      <a:pt x="4244" y="7637"/>
                      <a:pt x="4244" y="6496"/>
                    </a:cubicBezTo>
                    <a:cubicBezTo>
                      <a:pt x="4244" y="5355"/>
                      <a:pt x="4930" y="4325"/>
                      <a:pt x="5984" y="3888"/>
                    </a:cubicBezTo>
                    <a:cubicBezTo>
                      <a:pt x="6334" y="3744"/>
                      <a:pt x="6702" y="3673"/>
                      <a:pt x="7066" y="3673"/>
                    </a:cubicBezTo>
                    <a:close/>
                    <a:moveTo>
                      <a:pt x="3868" y="9124"/>
                    </a:moveTo>
                    <a:cubicBezTo>
                      <a:pt x="4006" y="9124"/>
                      <a:pt x="4147" y="9176"/>
                      <a:pt x="4262" y="9290"/>
                    </a:cubicBezTo>
                    <a:cubicBezTo>
                      <a:pt x="4481" y="9510"/>
                      <a:pt x="4481" y="9869"/>
                      <a:pt x="4262" y="10088"/>
                    </a:cubicBezTo>
                    <a:cubicBezTo>
                      <a:pt x="4147" y="10204"/>
                      <a:pt x="4005" y="10255"/>
                      <a:pt x="3866" y="10255"/>
                    </a:cubicBezTo>
                    <a:cubicBezTo>
                      <a:pt x="3576" y="10255"/>
                      <a:pt x="3298" y="10031"/>
                      <a:pt x="3298" y="9691"/>
                    </a:cubicBezTo>
                    <a:cubicBezTo>
                      <a:pt x="3298" y="9350"/>
                      <a:pt x="3577" y="9124"/>
                      <a:pt x="3868" y="9124"/>
                    </a:cubicBezTo>
                    <a:close/>
                    <a:moveTo>
                      <a:pt x="8414" y="1"/>
                    </a:moveTo>
                    <a:cubicBezTo>
                      <a:pt x="6466" y="507"/>
                      <a:pt x="4888" y="1425"/>
                      <a:pt x="3518" y="2846"/>
                    </a:cubicBezTo>
                    <a:cubicBezTo>
                      <a:pt x="2169" y="4244"/>
                      <a:pt x="1000" y="6282"/>
                      <a:pt x="1" y="8212"/>
                    </a:cubicBezTo>
                    <a:lnTo>
                      <a:pt x="5337" y="13548"/>
                    </a:lnTo>
                    <a:cubicBezTo>
                      <a:pt x="7267" y="12549"/>
                      <a:pt x="9309" y="11380"/>
                      <a:pt x="10706" y="10031"/>
                    </a:cubicBezTo>
                    <a:cubicBezTo>
                      <a:pt x="12124" y="8664"/>
                      <a:pt x="13039" y="7086"/>
                      <a:pt x="13545" y="5138"/>
                    </a:cubicBezTo>
                    <a:lnTo>
                      <a:pt x="13112" y="5129"/>
                    </a:lnTo>
                    <a:cubicBezTo>
                      <a:pt x="10534" y="5099"/>
                      <a:pt x="8453" y="3015"/>
                      <a:pt x="8420" y="440"/>
                    </a:cubicBezTo>
                    <a:lnTo>
                      <a:pt x="8414" y="1"/>
                    </a:ln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36" name="Google Shape;280;p19">
                <a:extLst>
                  <a:ext uri="{FF2B5EF4-FFF2-40B4-BE49-F238E27FC236}">
                    <a16:creationId xmlns:a16="http://schemas.microsoft.com/office/drawing/2014/main" id="{30A0F213-9CBF-43CF-AC72-358B00293C78}"/>
                  </a:ext>
                </a:extLst>
              </p:cNvPr>
              <p:cNvSpPr/>
              <p:nvPr/>
            </p:nvSpPr>
            <p:spPr>
              <a:xfrm>
                <a:off x="1130500" y="4740450"/>
                <a:ext cx="108950" cy="111250"/>
              </a:xfrm>
              <a:custGeom>
                <a:avLst/>
                <a:gdLst/>
                <a:ahLst/>
                <a:cxnLst/>
                <a:rect l="l" t="t" r="r" b="b"/>
                <a:pathLst>
                  <a:path w="4358" h="4450" extrusionOk="0">
                    <a:moveTo>
                      <a:pt x="4358" y="1"/>
                    </a:moveTo>
                    <a:lnTo>
                      <a:pt x="4358" y="1"/>
                    </a:lnTo>
                    <a:cubicBezTo>
                      <a:pt x="2906" y="877"/>
                      <a:pt x="1437" y="1609"/>
                      <a:pt x="1" y="2332"/>
                    </a:cubicBezTo>
                    <a:cubicBezTo>
                      <a:pt x="58" y="3090"/>
                      <a:pt x="112" y="3789"/>
                      <a:pt x="118" y="3882"/>
                    </a:cubicBezTo>
                    <a:cubicBezTo>
                      <a:pt x="118" y="4211"/>
                      <a:pt x="387" y="4450"/>
                      <a:pt x="683" y="4450"/>
                    </a:cubicBezTo>
                    <a:cubicBezTo>
                      <a:pt x="767" y="4450"/>
                      <a:pt x="854" y="4430"/>
                      <a:pt x="937" y="4388"/>
                    </a:cubicBezTo>
                    <a:cubicBezTo>
                      <a:pt x="1039" y="4295"/>
                      <a:pt x="3858" y="3208"/>
                      <a:pt x="4358" y="1"/>
                    </a:cubicBez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37" name="Google Shape;281;p19">
                <a:extLst>
                  <a:ext uri="{FF2B5EF4-FFF2-40B4-BE49-F238E27FC236}">
                    <a16:creationId xmlns:a16="http://schemas.microsoft.com/office/drawing/2014/main" id="{C03F929A-4073-4471-8C84-A771AAF87550}"/>
                  </a:ext>
                </a:extLst>
              </p:cNvPr>
              <p:cNvSpPr/>
              <p:nvPr/>
            </p:nvSpPr>
            <p:spPr>
              <a:xfrm>
                <a:off x="927325" y="4539825"/>
                <a:ext cx="114150" cy="109800"/>
              </a:xfrm>
              <a:custGeom>
                <a:avLst/>
                <a:gdLst/>
                <a:ahLst/>
                <a:cxnLst/>
                <a:rect l="l" t="t" r="r" b="b"/>
                <a:pathLst>
                  <a:path w="4566" h="4392" extrusionOk="0">
                    <a:moveTo>
                      <a:pt x="4565" y="1"/>
                    </a:moveTo>
                    <a:lnTo>
                      <a:pt x="4565" y="1"/>
                    </a:lnTo>
                    <a:cubicBezTo>
                      <a:pt x="1268" y="459"/>
                      <a:pt x="184" y="3334"/>
                      <a:pt x="91" y="3437"/>
                    </a:cubicBezTo>
                    <a:cubicBezTo>
                      <a:pt x="0" y="3611"/>
                      <a:pt x="9" y="3822"/>
                      <a:pt x="112" y="3988"/>
                    </a:cubicBezTo>
                    <a:cubicBezTo>
                      <a:pt x="295" y="4286"/>
                      <a:pt x="606" y="4232"/>
                      <a:pt x="723" y="4256"/>
                    </a:cubicBezTo>
                    <a:lnTo>
                      <a:pt x="2214" y="4391"/>
                    </a:lnTo>
                    <a:cubicBezTo>
                      <a:pt x="2945" y="2928"/>
                      <a:pt x="3680" y="1458"/>
                      <a:pt x="4565" y="1"/>
                    </a:cubicBez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sp>
            <p:nvSpPr>
              <p:cNvPr id="38" name="Google Shape;282;p19">
                <a:extLst>
                  <a:ext uri="{FF2B5EF4-FFF2-40B4-BE49-F238E27FC236}">
                    <a16:creationId xmlns:a16="http://schemas.microsoft.com/office/drawing/2014/main" id="{010E356F-9617-48C8-A524-B74B6D757DF0}"/>
                  </a:ext>
                </a:extLst>
              </p:cNvPr>
              <p:cNvSpPr/>
              <p:nvPr/>
            </p:nvSpPr>
            <p:spPr>
              <a:xfrm>
                <a:off x="898875" y="4711550"/>
                <a:ext cx="170825" cy="169575"/>
              </a:xfrm>
              <a:custGeom>
                <a:avLst/>
                <a:gdLst/>
                <a:ahLst/>
                <a:cxnLst/>
                <a:rect l="l" t="t" r="r" b="b"/>
                <a:pathLst>
                  <a:path w="6833" h="6783" extrusionOk="0">
                    <a:moveTo>
                      <a:pt x="2846" y="1"/>
                    </a:moveTo>
                    <a:cubicBezTo>
                      <a:pt x="1747" y="1052"/>
                      <a:pt x="503" y="4602"/>
                      <a:pt x="63" y="6050"/>
                    </a:cubicBezTo>
                    <a:cubicBezTo>
                      <a:pt x="0" y="6252"/>
                      <a:pt x="54" y="6469"/>
                      <a:pt x="202" y="6616"/>
                    </a:cubicBezTo>
                    <a:cubicBezTo>
                      <a:pt x="309" y="6724"/>
                      <a:pt x="454" y="6782"/>
                      <a:pt x="602" y="6782"/>
                    </a:cubicBezTo>
                    <a:cubicBezTo>
                      <a:pt x="656" y="6782"/>
                      <a:pt x="711" y="6774"/>
                      <a:pt x="765" y="6758"/>
                    </a:cubicBezTo>
                    <a:cubicBezTo>
                      <a:pt x="2225" y="6318"/>
                      <a:pt x="5782" y="5084"/>
                      <a:pt x="6833" y="3981"/>
                    </a:cubicBezTo>
                    <a:cubicBezTo>
                      <a:pt x="6655" y="3900"/>
                      <a:pt x="6492" y="3789"/>
                      <a:pt x="6354" y="3650"/>
                    </a:cubicBezTo>
                    <a:lnTo>
                      <a:pt x="5167" y="2464"/>
                    </a:lnTo>
                    <a:lnTo>
                      <a:pt x="4767" y="2861"/>
                    </a:lnTo>
                    <a:cubicBezTo>
                      <a:pt x="4658" y="2967"/>
                      <a:pt x="4517" y="3020"/>
                      <a:pt x="4375" y="3020"/>
                    </a:cubicBezTo>
                    <a:cubicBezTo>
                      <a:pt x="4231" y="3020"/>
                      <a:pt x="4086" y="2965"/>
                      <a:pt x="3975" y="2855"/>
                    </a:cubicBezTo>
                    <a:cubicBezTo>
                      <a:pt x="3758" y="2638"/>
                      <a:pt x="3755" y="2286"/>
                      <a:pt x="3969" y="2063"/>
                    </a:cubicBezTo>
                    <a:lnTo>
                      <a:pt x="4369" y="1663"/>
                    </a:lnTo>
                    <a:lnTo>
                      <a:pt x="3171" y="464"/>
                    </a:lnTo>
                    <a:cubicBezTo>
                      <a:pt x="3035" y="329"/>
                      <a:pt x="2927" y="172"/>
                      <a:pt x="2846" y="1"/>
                    </a:cubicBezTo>
                    <a:close/>
                  </a:path>
                </a:pathLst>
              </a:custGeom>
              <a:solidFill>
                <a:srgbClr val="FFFFFF"/>
              </a:solidFill>
              <a:ln>
                <a:noFill/>
              </a:ln>
            </p:spPr>
            <p:txBody>
              <a:bodyPr spcFirstLastPara="1" wrap="square" lIns="91425" tIns="91425" rIns="91425" bIns="91425" anchor="ctr" anchorCtr="0">
                <a:noAutofit/>
              </a:bodyPr>
              <a:lstStyle/>
              <a:p>
                <a:pPr>
                  <a:defRPr/>
                </a:pPr>
                <a:endParaRPr>
                  <a:solidFill>
                    <a:srgbClr val="435D74"/>
                  </a:solidFill>
                  <a:latin typeface="Franklin Gothic Book" panose="020B0503020102020204" pitchFamily="34" charset="0"/>
                </a:endParaRPr>
              </a:p>
            </p:txBody>
          </p:sp>
        </p:grpSp>
        <p:sp>
          <p:nvSpPr>
            <p:cNvPr id="17" name="Google Shape;1531;p45">
              <a:extLst>
                <a:ext uri="{FF2B5EF4-FFF2-40B4-BE49-F238E27FC236}">
                  <a16:creationId xmlns:a16="http://schemas.microsoft.com/office/drawing/2014/main" id="{EBBA9970-CA0E-48EF-8BBB-739761F18065}"/>
                </a:ext>
              </a:extLst>
            </p:cNvPr>
            <p:cNvSpPr/>
            <p:nvPr/>
          </p:nvSpPr>
          <p:spPr>
            <a:xfrm>
              <a:off x="4563548" y="4211619"/>
              <a:ext cx="7513347" cy="968440"/>
            </a:xfrm>
            <a:custGeom>
              <a:avLst/>
              <a:gdLst/>
              <a:ahLst/>
              <a:cxnLst/>
              <a:rect l="l" t="t" r="r" b="b"/>
              <a:pathLst>
                <a:path w="72153" h="17384" extrusionOk="0">
                  <a:moveTo>
                    <a:pt x="1" y="1"/>
                  </a:moveTo>
                  <a:lnTo>
                    <a:pt x="1" y="17384"/>
                  </a:lnTo>
                  <a:lnTo>
                    <a:pt x="72153" y="17384"/>
                  </a:lnTo>
                  <a:lnTo>
                    <a:pt x="72153" y="1"/>
                  </a:lnTo>
                  <a:close/>
                </a:path>
              </a:pathLst>
            </a:custGeom>
            <a:solidFill>
              <a:srgbClr val="E7E6E6"/>
            </a:solidFill>
            <a:ln w="38100">
              <a:solidFill>
                <a:srgbClr val="002060"/>
              </a:solidFill>
            </a:ln>
          </p:spPr>
          <p:txBody>
            <a:bodyPr spcFirstLastPara="1" wrap="square" lIns="182875" tIns="91425" rIns="182875" bIns="91425" anchor="ctr" anchorCtr="0">
              <a:noAutofit/>
            </a:bodyPr>
            <a:lstStyle/>
            <a:p>
              <a:pPr>
                <a:buClr>
                  <a:sysClr val="windowText" lastClr="000000"/>
                </a:buClr>
                <a:buSzPts val="1100"/>
                <a:defRPr/>
              </a:pPr>
              <a:r>
                <a:rPr lang="en-US" sz="1400" kern="0" dirty="0">
                  <a:solidFill>
                    <a:sysClr val="windowText" lastClr="000000"/>
                  </a:solidFill>
                  <a:ea typeface="Roboto"/>
                  <a:sym typeface="Roboto"/>
                </a:rPr>
                <a:t>Furniture, stage setup, audio-visual equipment, catering equipment, presentation screens, exhibition booths, registration booths, snacks booths, information booths, robot showcasing booths </a:t>
              </a:r>
              <a:endParaRPr lang="en-US" sz="1400" kern="0" dirty="0">
                <a:solidFill>
                  <a:sysClr val="windowText" lastClr="000000"/>
                </a:solidFill>
                <a:latin typeface="Arial"/>
                <a:ea typeface="Roboto"/>
                <a:sym typeface="Roboto"/>
              </a:endParaRPr>
            </a:p>
          </p:txBody>
        </p:sp>
        <p:sp>
          <p:nvSpPr>
            <p:cNvPr id="18" name="Google Shape;1531;p45">
              <a:extLst>
                <a:ext uri="{FF2B5EF4-FFF2-40B4-BE49-F238E27FC236}">
                  <a16:creationId xmlns:a16="http://schemas.microsoft.com/office/drawing/2014/main" id="{EBBA9970-CA0E-48EF-8BBB-739761F18065}"/>
                </a:ext>
              </a:extLst>
            </p:cNvPr>
            <p:cNvSpPr/>
            <p:nvPr/>
          </p:nvSpPr>
          <p:spPr>
            <a:xfrm>
              <a:off x="4563548" y="5577307"/>
              <a:ext cx="7513347" cy="964001"/>
            </a:xfrm>
            <a:custGeom>
              <a:avLst/>
              <a:gdLst/>
              <a:ahLst/>
              <a:cxnLst/>
              <a:rect l="l" t="t" r="r" b="b"/>
              <a:pathLst>
                <a:path w="72153" h="17384" extrusionOk="0">
                  <a:moveTo>
                    <a:pt x="1" y="1"/>
                  </a:moveTo>
                  <a:lnTo>
                    <a:pt x="1" y="17384"/>
                  </a:lnTo>
                  <a:lnTo>
                    <a:pt x="72153" y="17384"/>
                  </a:lnTo>
                  <a:lnTo>
                    <a:pt x="72153" y="1"/>
                  </a:lnTo>
                  <a:close/>
                </a:path>
              </a:pathLst>
            </a:custGeom>
            <a:solidFill>
              <a:srgbClr val="E7E6E6"/>
            </a:solidFill>
            <a:ln w="38100">
              <a:solidFill>
                <a:srgbClr val="002060"/>
              </a:solidFill>
            </a:ln>
          </p:spPr>
          <p:txBody>
            <a:bodyPr spcFirstLastPara="1" wrap="square" lIns="182875" tIns="91425" rIns="182875" bIns="91425" anchor="ctr" anchorCtr="0">
              <a:noAutofit/>
            </a:bodyPr>
            <a:lstStyle/>
            <a:p>
              <a:pPr>
                <a:buClr>
                  <a:sysClr val="windowText" lastClr="000000"/>
                </a:buClr>
                <a:buSzPts val="1100"/>
                <a:defRPr/>
              </a:pPr>
              <a:r>
                <a:rPr lang="en-US" sz="1600" kern="0" dirty="0">
                  <a:solidFill>
                    <a:sysClr val="windowText" lastClr="000000"/>
                  </a:solidFill>
                  <a:ea typeface="Roboto"/>
                  <a:sym typeface="Roboto"/>
                </a:rPr>
                <a:t>Security services, catering services, internet connectivity, marketing services and transportation services </a:t>
              </a:r>
              <a:endParaRPr lang="en-US" sz="1600" kern="0" dirty="0">
                <a:solidFill>
                  <a:sysClr val="windowText" lastClr="000000"/>
                </a:solidFill>
                <a:latin typeface="Arial"/>
                <a:ea typeface="Roboto"/>
                <a:sym typeface="Roboto"/>
              </a:endParaRPr>
            </a:p>
          </p:txBody>
        </p:sp>
        <p:grpSp>
          <p:nvGrpSpPr>
            <p:cNvPr id="19" name="Google Shape;283;p19">
              <a:extLst>
                <a:ext uri="{FF2B5EF4-FFF2-40B4-BE49-F238E27FC236}">
                  <a16:creationId xmlns:a16="http://schemas.microsoft.com/office/drawing/2014/main" id="{2FE4223F-31BF-4D86-9A98-9556B912AB7C}"/>
                </a:ext>
              </a:extLst>
            </p:cNvPr>
            <p:cNvGrpSpPr/>
            <p:nvPr/>
          </p:nvGrpSpPr>
          <p:grpSpPr>
            <a:xfrm>
              <a:off x="25433" y="3602993"/>
              <a:ext cx="1731723" cy="2650558"/>
              <a:chOff x="1560956" y="1696445"/>
              <a:chExt cx="1609878" cy="2272942"/>
            </a:xfrm>
          </p:grpSpPr>
          <p:grpSp>
            <p:nvGrpSpPr>
              <p:cNvPr id="21" name="Google Shape;284;p19">
                <a:extLst>
                  <a:ext uri="{FF2B5EF4-FFF2-40B4-BE49-F238E27FC236}">
                    <a16:creationId xmlns:a16="http://schemas.microsoft.com/office/drawing/2014/main" id="{EA5AED93-F285-483A-BF79-EC74284F7C02}"/>
                  </a:ext>
                </a:extLst>
              </p:cNvPr>
              <p:cNvGrpSpPr/>
              <p:nvPr/>
            </p:nvGrpSpPr>
            <p:grpSpPr>
              <a:xfrm>
                <a:off x="2288356" y="1696445"/>
                <a:ext cx="882450" cy="1136250"/>
                <a:chOff x="2288356" y="1696445"/>
                <a:chExt cx="882450" cy="1136250"/>
              </a:xfrm>
            </p:grpSpPr>
            <p:sp>
              <p:nvSpPr>
                <p:cNvPr id="28" name="Google Shape;285;p19">
                  <a:extLst>
                    <a:ext uri="{FF2B5EF4-FFF2-40B4-BE49-F238E27FC236}">
                      <a16:creationId xmlns:a16="http://schemas.microsoft.com/office/drawing/2014/main" id="{577ADD47-2175-45B0-AB1F-7243425B1BC9}"/>
                    </a:ext>
                  </a:extLst>
                </p:cNvPr>
                <p:cNvSpPr/>
                <p:nvPr/>
              </p:nvSpPr>
              <p:spPr>
                <a:xfrm flipH="1">
                  <a:off x="2288356" y="1696445"/>
                  <a:ext cx="773700" cy="773700"/>
                </a:xfrm>
                <a:prstGeom prst="arc">
                  <a:avLst>
                    <a:gd name="adj1" fmla="val 16200000"/>
                    <a:gd name="adj2" fmla="val 0"/>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Franklin Gothic Book" panose="020B0503020102020204" pitchFamily="34" charset="0"/>
                  </a:endParaRPr>
                </a:p>
              </p:txBody>
            </p:sp>
            <p:cxnSp>
              <p:nvCxnSpPr>
                <p:cNvPr id="29" name="Google Shape;286;p19">
                  <a:extLst>
                    <a:ext uri="{FF2B5EF4-FFF2-40B4-BE49-F238E27FC236}">
                      <a16:creationId xmlns:a16="http://schemas.microsoft.com/office/drawing/2014/main" id="{CB3C681D-0D0D-4FD2-BB0D-0169583E9F46}"/>
                    </a:ext>
                  </a:extLst>
                </p:cNvPr>
                <p:cNvCxnSpPr>
                  <a:stCxn id="28" idx="0"/>
                </p:cNvCxnSpPr>
                <p:nvPr/>
              </p:nvCxnSpPr>
              <p:spPr>
                <a:xfrm>
                  <a:off x="2675206" y="1696445"/>
                  <a:ext cx="495600" cy="0"/>
                </a:xfrm>
                <a:prstGeom prst="straightConnector1">
                  <a:avLst/>
                </a:prstGeom>
                <a:noFill/>
                <a:ln w="9525" cap="flat" cmpd="sng">
                  <a:solidFill>
                    <a:srgbClr val="000000"/>
                  </a:solidFill>
                  <a:prstDash val="solid"/>
                  <a:round/>
                  <a:headEnd type="none" w="med" len="med"/>
                  <a:tailEnd type="oval" w="med" len="med"/>
                </a:ln>
              </p:spPr>
            </p:cxnSp>
            <p:cxnSp>
              <p:nvCxnSpPr>
                <p:cNvPr id="30" name="Google Shape;287;p19">
                  <a:extLst>
                    <a:ext uri="{FF2B5EF4-FFF2-40B4-BE49-F238E27FC236}">
                      <a16:creationId xmlns:a16="http://schemas.microsoft.com/office/drawing/2014/main" id="{76F26357-E242-4BE2-B3E3-F925ACA8A281}"/>
                    </a:ext>
                  </a:extLst>
                </p:cNvPr>
                <p:cNvCxnSpPr>
                  <a:stCxn id="28" idx="2"/>
                </p:cNvCxnSpPr>
                <p:nvPr/>
              </p:nvCxnSpPr>
              <p:spPr>
                <a:xfrm>
                  <a:off x="2288356" y="2083295"/>
                  <a:ext cx="0" cy="749400"/>
                </a:xfrm>
                <a:prstGeom prst="straightConnector1">
                  <a:avLst/>
                </a:prstGeom>
                <a:noFill/>
                <a:ln w="9525" cap="flat" cmpd="sng">
                  <a:solidFill>
                    <a:srgbClr val="000000"/>
                  </a:solidFill>
                  <a:prstDash val="solid"/>
                  <a:round/>
                  <a:headEnd type="none" w="med" len="med"/>
                  <a:tailEnd type="none" w="med" len="med"/>
                </a:ln>
              </p:spPr>
            </p:cxnSp>
          </p:grpSp>
          <p:grpSp>
            <p:nvGrpSpPr>
              <p:cNvPr id="22" name="Google Shape;288;p19">
                <a:extLst>
                  <a:ext uri="{FF2B5EF4-FFF2-40B4-BE49-F238E27FC236}">
                    <a16:creationId xmlns:a16="http://schemas.microsoft.com/office/drawing/2014/main" id="{95BBC9BA-BAD8-45BE-85BA-93F717051541}"/>
                  </a:ext>
                </a:extLst>
              </p:cNvPr>
              <p:cNvGrpSpPr/>
              <p:nvPr/>
            </p:nvGrpSpPr>
            <p:grpSpPr>
              <a:xfrm>
                <a:off x="2288412" y="2832906"/>
                <a:ext cx="882422" cy="1136481"/>
                <a:chOff x="7009125" y="3265500"/>
                <a:chExt cx="565800" cy="728700"/>
              </a:xfrm>
            </p:grpSpPr>
            <p:sp>
              <p:nvSpPr>
                <p:cNvPr id="25" name="Google Shape;289;p19">
                  <a:extLst>
                    <a:ext uri="{FF2B5EF4-FFF2-40B4-BE49-F238E27FC236}">
                      <a16:creationId xmlns:a16="http://schemas.microsoft.com/office/drawing/2014/main" id="{2DF0D22A-EA08-4699-A22C-D0C7C575768C}"/>
                    </a:ext>
                  </a:extLst>
                </p:cNvPr>
                <p:cNvSpPr/>
                <p:nvPr/>
              </p:nvSpPr>
              <p:spPr>
                <a:xfrm rot="10800000">
                  <a:off x="7009125" y="3498000"/>
                  <a:ext cx="496200" cy="496200"/>
                </a:xfrm>
                <a:prstGeom prst="arc">
                  <a:avLst>
                    <a:gd name="adj1" fmla="val 16200000"/>
                    <a:gd name="adj2" fmla="val 0"/>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Franklin Gothic Book" panose="020B0503020102020204" pitchFamily="34" charset="0"/>
                  </a:endParaRPr>
                </a:p>
              </p:txBody>
            </p:sp>
            <p:cxnSp>
              <p:nvCxnSpPr>
                <p:cNvPr id="26" name="Google Shape;290;p19">
                  <a:extLst>
                    <a:ext uri="{FF2B5EF4-FFF2-40B4-BE49-F238E27FC236}">
                      <a16:creationId xmlns:a16="http://schemas.microsoft.com/office/drawing/2014/main" id="{896F3973-32E7-44CC-97E3-A51CF576E97C}"/>
                    </a:ext>
                  </a:extLst>
                </p:cNvPr>
                <p:cNvCxnSpPr>
                  <a:stCxn id="25" idx="0"/>
                </p:cNvCxnSpPr>
                <p:nvPr/>
              </p:nvCxnSpPr>
              <p:spPr>
                <a:xfrm>
                  <a:off x="7257225" y="3994200"/>
                  <a:ext cx="317700" cy="0"/>
                </a:xfrm>
                <a:prstGeom prst="straightConnector1">
                  <a:avLst/>
                </a:prstGeom>
                <a:noFill/>
                <a:ln w="9525" cap="flat" cmpd="sng">
                  <a:solidFill>
                    <a:srgbClr val="000000"/>
                  </a:solidFill>
                  <a:prstDash val="solid"/>
                  <a:round/>
                  <a:headEnd type="none" w="med" len="med"/>
                  <a:tailEnd type="oval" w="med" len="med"/>
                </a:ln>
              </p:spPr>
            </p:cxnSp>
            <p:cxnSp>
              <p:nvCxnSpPr>
                <p:cNvPr id="27" name="Google Shape;291;p19">
                  <a:extLst>
                    <a:ext uri="{FF2B5EF4-FFF2-40B4-BE49-F238E27FC236}">
                      <a16:creationId xmlns:a16="http://schemas.microsoft.com/office/drawing/2014/main" id="{96274B7A-6187-4370-A236-77F5C8BA0DC1}"/>
                    </a:ext>
                  </a:extLst>
                </p:cNvPr>
                <p:cNvCxnSpPr>
                  <a:stCxn id="25" idx="2"/>
                </p:cNvCxnSpPr>
                <p:nvPr/>
              </p:nvCxnSpPr>
              <p:spPr>
                <a:xfrm rot="10800000">
                  <a:off x="7009125" y="3265500"/>
                  <a:ext cx="0" cy="480600"/>
                </a:xfrm>
                <a:prstGeom prst="straightConnector1">
                  <a:avLst/>
                </a:prstGeom>
                <a:noFill/>
                <a:ln w="9525" cap="flat" cmpd="sng">
                  <a:solidFill>
                    <a:srgbClr val="000000"/>
                  </a:solidFill>
                  <a:prstDash val="solid"/>
                  <a:round/>
                  <a:headEnd type="none" w="med" len="med"/>
                  <a:tailEnd type="none" w="med" len="med"/>
                </a:ln>
              </p:spPr>
            </p:cxnSp>
          </p:grpSp>
          <p:cxnSp>
            <p:nvCxnSpPr>
              <p:cNvPr id="23" name="Google Shape;292;p19">
                <a:extLst>
                  <a:ext uri="{FF2B5EF4-FFF2-40B4-BE49-F238E27FC236}">
                    <a16:creationId xmlns:a16="http://schemas.microsoft.com/office/drawing/2014/main" id="{A75F1C61-2B9D-4B33-9862-8771BB068AB4}"/>
                  </a:ext>
                </a:extLst>
              </p:cNvPr>
              <p:cNvCxnSpPr/>
              <p:nvPr/>
            </p:nvCxnSpPr>
            <p:spPr>
              <a:xfrm>
                <a:off x="1560956" y="2848406"/>
                <a:ext cx="1454548" cy="24618"/>
              </a:xfrm>
              <a:prstGeom prst="straightConnector1">
                <a:avLst/>
              </a:prstGeom>
              <a:noFill/>
              <a:ln w="9525" cap="flat" cmpd="sng">
                <a:solidFill>
                  <a:srgbClr val="000000"/>
                </a:solidFill>
                <a:prstDash val="solid"/>
                <a:round/>
                <a:headEnd type="none" w="med" len="med"/>
                <a:tailEnd type="oval" w="med" len="med"/>
              </a:ln>
            </p:spPr>
          </p:cxnSp>
          <p:sp>
            <p:nvSpPr>
              <p:cNvPr id="24" name="Google Shape;293;p19">
                <a:extLst>
                  <a:ext uri="{FF2B5EF4-FFF2-40B4-BE49-F238E27FC236}">
                    <a16:creationId xmlns:a16="http://schemas.microsoft.com/office/drawing/2014/main" id="{8D5EAE63-D9F6-445C-B367-62DC2B60194D}"/>
                  </a:ext>
                </a:extLst>
              </p:cNvPr>
              <p:cNvSpPr/>
              <p:nvPr/>
            </p:nvSpPr>
            <p:spPr>
              <a:xfrm>
                <a:off x="2215781" y="2760409"/>
                <a:ext cx="144900" cy="144900"/>
              </a:xfrm>
              <a:prstGeom prst="ellipse">
                <a:avLst/>
              </a:prstGeom>
              <a:solidFill>
                <a:srgbClr val="FFFFFF"/>
              </a:solidFill>
              <a:ln w="2857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latin typeface="Franklin Gothic Book" panose="020B0503020102020204" pitchFamily="34" charset="0"/>
                </a:endParaRPr>
              </a:p>
            </p:txBody>
          </p:sp>
        </p:grpSp>
        <p:sp>
          <p:nvSpPr>
            <p:cNvPr id="20" name="Google Shape;1531;p45">
              <a:extLst>
                <a:ext uri="{FF2B5EF4-FFF2-40B4-BE49-F238E27FC236}">
                  <a16:creationId xmlns:a16="http://schemas.microsoft.com/office/drawing/2014/main" id="{EBBA9970-CA0E-48EF-8BBB-739761F18065}"/>
                </a:ext>
              </a:extLst>
            </p:cNvPr>
            <p:cNvSpPr/>
            <p:nvPr/>
          </p:nvSpPr>
          <p:spPr>
            <a:xfrm>
              <a:off x="4563548" y="2819400"/>
              <a:ext cx="7502163" cy="891419"/>
            </a:xfrm>
            <a:custGeom>
              <a:avLst/>
              <a:gdLst/>
              <a:ahLst/>
              <a:cxnLst/>
              <a:rect l="l" t="t" r="r" b="b"/>
              <a:pathLst>
                <a:path w="72153" h="17384" extrusionOk="0">
                  <a:moveTo>
                    <a:pt x="1" y="1"/>
                  </a:moveTo>
                  <a:lnTo>
                    <a:pt x="1" y="17384"/>
                  </a:lnTo>
                  <a:lnTo>
                    <a:pt x="72153" y="17384"/>
                  </a:lnTo>
                  <a:lnTo>
                    <a:pt x="72153" y="1"/>
                  </a:lnTo>
                  <a:close/>
                </a:path>
              </a:pathLst>
            </a:custGeom>
            <a:solidFill>
              <a:srgbClr val="E7E6E6"/>
            </a:solidFill>
            <a:ln w="38100">
              <a:solidFill>
                <a:srgbClr val="002060"/>
              </a:solidFill>
            </a:ln>
          </p:spPr>
          <p:txBody>
            <a:bodyPr spcFirstLastPara="1" wrap="square" lIns="182875" tIns="91425" rIns="182875" bIns="91425" anchor="ctr" anchorCtr="0">
              <a:noAutofit/>
            </a:bodyPr>
            <a:lstStyle/>
            <a:p>
              <a:pPr>
                <a:buClr>
                  <a:sysClr val="windowText" lastClr="000000"/>
                </a:buClr>
                <a:buSzPts val="1100"/>
              </a:pPr>
              <a:r>
                <a:rPr lang="en-US" sz="1400" kern="0" dirty="0">
                  <a:solidFill>
                    <a:sysClr val="windowText" lastClr="000000"/>
                  </a:solidFill>
                  <a:ea typeface="Roboto"/>
                  <a:sym typeface="Roboto"/>
                </a:rPr>
                <a:t>Project manager, marketing specialists, registration personnel, sponsorship coordinators, technical crew, multilingual staff, logistics and security personnel, catering staff and other volunteers </a:t>
              </a:r>
              <a:endParaRPr lang="en-US" sz="1400" kern="0" dirty="0">
                <a:solidFill>
                  <a:sysClr val="windowText" lastClr="000000"/>
                </a:solidFill>
                <a:latin typeface="Arial"/>
                <a:ea typeface="Roboto"/>
                <a:sym typeface="Roboto"/>
              </a:endParaRPr>
            </a:p>
          </p:txBody>
        </p:sp>
      </p:grpSp>
      <p:sp>
        <p:nvSpPr>
          <p:cNvPr id="50" name="Google Shape;1351;p36"/>
          <p:cNvSpPr txBox="1"/>
          <p:nvPr/>
        </p:nvSpPr>
        <p:spPr>
          <a:xfrm flipH="1">
            <a:off x="0" y="5085579"/>
            <a:ext cx="1523174" cy="636991"/>
          </a:xfrm>
          <a:prstGeom prst="rect">
            <a:avLst/>
          </a:prstGeom>
          <a:noFill/>
          <a:ln w="28575">
            <a:solidFill>
              <a:srgbClr val="0070C0"/>
            </a:solidFill>
            <a:prstDash val="dash"/>
          </a:ln>
        </p:spPr>
        <p:txBody>
          <a:bodyPr spcFirstLastPara="1" wrap="square" lIns="0" tIns="91425" rIns="91425" bIns="91425" anchor="ctr" anchorCtr="0">
            <a:noAutofit/>
          </a:bodyPr>
          <a:lstStyle/>
          <a:p>
            <a:pPr algn="ctr"/>
            <a:r>
              <a:rPr lang="en-US" sz="2000" b="1" dirty="0">
                <a:solidFill>
                  <a:srgbClr val="002060"/>
                </a:solidFill>
                <a:latin typeface="Fira Sans Extra Condensed Medium"/>
                <a:ea typeface="Fira Sans Extra Condensed Medium"/>
                <a:cs typeface="Fira Sans Extra Condensed Medium"/>
                <a:sym typeface="Fira Sans Extra Condensed Medium"/>
              </a:rPr>
              <a:t>Skills &amp; Resources</a:t>
            </a:r>
            <a:endParaRPr sz="2000" b="1" dirty="0">
              <a:solidFill>
                <a:srgbClr val="002060"/>
              </a:solidFill>
              <a:latin typeface="Fira Sans Extra Condensed Medium"/>
              <a:ea typeface="Fira Sans Extra Condensed Medium"/>
              <a:cs typeface="Fira Sans Extra Condensed Medium"/>
              <a:sym typeface="Fira Sans Extra Condensed Medium"/>
            </a:endParaRPr>
          </a:p>
        </p:txBody>
      </p:sp>
      <p:pic>
        <p:nvPicPr>
          <p:cNvPr id="2" name="Picture 1"/>
          <p:cNvPicPr>
            <a:picLocks noChangeAspect="1"/>
          </p:cNvPicPr>
          <p:nvPr/>
        </p:nvPicPr>
        <p:blipFill>
          <a:blip r:embed="rId3"/>
          <a:stretch>
            <a:fillRect/>
          </a:stretch>
        </p:blipFill>
        <p:spPr>
          <a:xfrm>
            <a:off x="347460" y="706401"/>
            <a:ext cx="6025301" cy="2794767"/>
          </a:xfrm>
          <a:prstGeom prst="rect">
            <a:avLst/>
          </a:prstGeom>
        </p:spPr>
      </p:pic>
      <p:pic>
        <p:nvPicPr>
          <p:cNvPr id="5" name="Picture 4"/>
          <p:cNvPicPr>
            <a:picLocks noChangeAspect="1"/>
          </p:cNvPicPr>
          <p:nvPr/>
        </p:nvPicPr>
        <p:blipFill>
          <a:blip r:embed="rId4"/>
          <a:stretch>
            <a:fillRect/>
          </a:stretch>
        </p:blipFill>
        <p:spPr>
          <a:xfrm>
            <a:off x="6942570" y="888006"/>
            <a:ext cx="4238263" cy="2534894"/>
          </a:xfrm>
          <a:prstGeom prst="rect">
            <a:avLst/>
          </a:prstGeom>
        </p:spPr>
      </p:pic>
    </p:spTree>
    <p:extLst>
      <p:ext uri="{BB962C8B-B14F-4D97-AF65-F5344CB8AC3E}">
        <p14:creationId xmlns:p14="http://schemas.microsoft.com/office/powerpoint/2010/main" val="2258048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Financial Factors</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graphicFrame>
        <p:nvGraphicFramePr>
          <p:cNvPr id="2" name="Table 1"/>
          <p:cNvGraphicFramePr>
            <a:graphicFrameLocks noGrp="1"/>
          </p:cNvGraphicFramePr>
          <p:nvPr>
            <p:extLst>
              <p:ext uri="{D42A27DB-BD31-4B8C-83A1-F6EECF244321}">
                <p14:modId xmlns:p14="http://schemas.microsoft.com/office/powerpoint/2010/main" val="2472063903"/>
              </p:ext>
            </p:extLst>
          </p:nvPr>
        </p:nvGraphicFramePr>
        <p:xfrm>
          <a:off x="2649534" y="2116657"/>
          <a:ext cx="8781895" cy="4514424"/>
        </p:xfrm>
        <a:graphic>
          <a:graphicData uri="http://schemas.openxmlformats.org/drawingml/2006/table">
            <a:tbl>
              <a:tblPr firstRow="1" bandRow="1">
                <a:tableStyleId>{B301B821-A1FF-4177-AEE7-76D212191A09}</a:tableStyleId>
              </a:tblPr>
              <a:tblGrid>
                <a:gridCol w="4984955">
                  <a:extLst>
                    <a:ext uri="{9D8B030D-6E8A-4147-A177-3AD203B41FA5}">
                      <a16:colId xmlns:a16="http://schemas.microsoft.com/office/drawing/2014/main" val="3770453526"/>
                    </a:ext>
                  </a:extLst>
                </a:gridCol>
                <a:gridCol w="3796940">
                  <a:extLst>
                    <a:ext uri="{9D8B030D-6E8A-4147-A177-3AD203B41FA5}">
                      <a16:colId xmlns:a16="http://schemas.microsoft.com/office/drawing/2014/main" val="1215001491"/>
                    </a:ext>
                  </a:extLst>
                </a:gridCol>
              </a:tblGrid>
              <a:tr h="564303">
                <a:tc>
                  <a:txBody>
                    <a:bodyPr/>
                    <a:lstStyle/>
                    <a:p>
                      <a:pPr marL="0" marR="0" algn="just">
                        <a:lnSpc>
                          <a:spcPct val="150000"/>
                        </a:lnSpc>
                        <a:spcBef>
                          <a:spcPts val="0"/>
                        </a:spcBef>
                        <a:spcAft>
                          <a:spcPts val="0"/>
                        </a:spcAft>
                      </a:pPr>
                      <a:r>
                        <a:rPr lang="en-GB" sz="1800" dirty="0">
                          <a:effectLst/>
                        </a:rPr>
                        <a:t>Expenditure</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Amount (in pounds, £)</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47749340"/>
                  </a:ext>
                </a:extLst>
              </a:tr>
              <a:tr h="564303">
                <a:tc>
                  <a:txBody>
                    <a:bodyPr/>
                    <a:lstStyle/>
                    <a:p>
                      <a:pPr marL="0" marR="0" algn="just">
                        <a:lnSpc>
                          <a:spcPct val="150000"/>
                        </a:lnSpc>
                        <a:spcBef>
                          <a:spcPts val="0"/>
                        </a:spcBef>
                        <a:spcAft>
                          <a:spcPts val="0"/>
                        </a:spcAft>
                      </a:pPr>
                      <a:r>
                        <a:rPr lang="en-GB" sz="1800">
                          <a:effectLst/>
                        </a:rPr>
                        <a:t>Venue Fare</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2000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71122359"/>
                  </a:ext>
                </a:extLst>
              </a:tr>
              <a:tr h="564303">
                <a:tc>
                  <a:txBody>
                    <a:bodyPr/>
                    <a:lstStyle/>
                    <a:p>
                      <a:pPr marL="0" marR="0" algn="just">
                        <a:lnSpc>
                          <a:spcPct val="150000"/>
                        </a:lnSpc>
                        <a:spcBef>
                          <a:spcPts val="0"/>
                        </a:spcBef>
                        <a:spcAft>
                          <a:spcPts val="0"/>
                        </a:spcAft>
                      </a:pPr>
                      <a:r>
                        <a:rPr lang="en-GB" sz="1800">
                          <a:effectLst/>
                        </a:rPr>
                        <a:t>Event Marketing &amp; Promotion</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1000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19443259"/>
                  </a:ext>
                </a:extLst>
              </a:tr>
              <a:tr h="564303">
                <a:tc>
                  <a:txBody>
                    <a:bodyPr/>
                    <a:lstStyle/>
                    <a:p>
                      <a:pPr marL="0" marR="0" algn="just">
                        <a:lnSpc>
                          <a:spcPct val="150000"/>
                        </a:lnSpc>
                        <a:spcBef>
                          <a:spcPts val="0"/>
                        </a:spcBef>
                        <a:spcAft>
                          <a:spcPts val="0"/>
                        </a:spcAft>
                      </a:pPr>
                      <a:r>
                        <a:rPr lang="en-GB" sz="1800">
                          <a:effectLst/>
                        </a:rPr>
                        <a:t>Speaker Fees, Staff &amp; Transportation</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1500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82410925"/>
                  </a:ext>
                </a:extLst>
              </a:tr>
              <a:tr h="564303">
                <a:tc>
                  <a:txBody>
                    <a:bodyPr/>
                    <a:lstStyle/>
                    <a:p>
                      <a:pPr marL="0" marR="0" algn="just">
                        <a:lnSpc>
                          <a:spcPct val="150000"/>
                        </a:lnSpc>
                        <a:spcBef>
                          <a:spcPts val="0"/>
                        </a:spcBef>
                        <a:spcAft>
                          <a:spcPts val="0"/>
                        </a:spcAft>
                      </a:pPr>
                      <a:r>
                        <a:rPr lang="en-GB" sz="1800">
                          <a:effectLst/>
                        </a:rPr>
                        <a:t>Catering</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2000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919797"/>
                  </a:ext>
                </a:extLst>
              </a:tr>
              <a:tr h="564303">
                <a:tc>
                  <a:txBody>
                    <a:bodyPr/>
                    <a:lstStyle/>
                    <a:p>
                      <a:pPr marL="0" marR="0" algn="just">
                        <a:lnSpc>
                          <a:spcPct val="150000"/>
                        </a:lnSpc>
                        <a:spcBef>
                          <a:spcPts val="0"/>
                        </a:spcBef>
                        <a:spcAft>
                          <a:spcPts val="0"/>
                        </a:spcAft>
                      </a:pPr>
                      <a:r>
                        <a:rPr lang="en-GB" sz="1800">
                          <a:effectLst/>
                        </a:rPr>
                        <a:t>Technical Equipment Rent</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1500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02292077"/>
                  </a:ext>
                </a:extLst>
              </a:tr>
              <a:tr h="564303">
                <a:tc>
                  <a:txBody>
                    <a:bodyPr/>
                    <a:lstStyle/>
                    <a:p>
                      <a:pPr marL="0" marR="0" algn="just">
                        <a:lnSpc>
                          <a:spcPct val="150000"/>
                        </a:lnSpc>
                        <a:spcBef>
                          <a:spcPts val="0"/>
                        </a:spcBef>
                        <a:spcAft>
                          <a:spcPts val="0"/>
                        </a:spcAft>
                      </a:pPr>
                      <a:r>
                        <a:rPr lang="en-GB" sz="1800">
                          <a:effectLst/>
                        </a:rPr>
                        <a:t>Miscellaneous Expenses</a:t>
                      </a:r>
                      <a:endParaRPr lang="en-GB" sz="18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1000</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2741916"/>
                  </a:ext>
                </a:extLst>
              </a:tr>
              <a:tr h="564303">
                <a:tc>
                  <a:txBody>
                    <a:bodyPr/>
                    <a:lstStyle/>
                    <a:p>
                      <a:pPr marL="0" marR="0" algn="just">
                        <a:lnSpc>
                          <a:spcPct val="150000"/>
                        </a:lnSpc>
                        <a:spcBef>
                          <a:spcPts val="0"/>
                        </a:spcBef>
                        <a:spcAft>
                          <a:spcPts val="0"/>
                        </a:spcAft>
                      </a:pPr>
                      <a:r>
                        <a:rPr lang="en-GB" sz="1800" b="1" dirty="0">
                          <a:effectLst/>
                        </a:rPr>
                        <a:t>Total Expenses</a:t>
                      </a: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b="1" dirty="0">
                          <a:effectLst/>
                        </a:rPr>
                        <a:t>£9000</a:t>
                      </a: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02578419"/>
                  </a:ext>
                </a:extLst>
              </a:tr>
            </a:tbl>
          </a:graphicData>
        </a:graphic>
      </p:graphicFrame>
      <p:sp>
        <p:nvSpPr>
          <p:cNvPr id="9" name="Google Shape;1351;p36"/>
          <p:cNvSpPr txBox="1"/>
          <p:nvPr/>
        </p:nvSpPr>
        <p:spPr>
          <a:xfrm flipH="1">
            <a:off x="5929538" y="1197082"/>
            <a:ext cx="2221886" cy="636991"/>
          </a:xfrm>
          <a:prstGeom prst="rect">
            <a:avLst/>
          </a:prstGeom>
          <a:noFill/>
          <a:ln w="28575">
            <a:solidFill>
              <a:srgbClr val="0070C0"/>
            </a:solidFill>
            <a:prstDash val="dash"/>
          </a:ln>
        </p:spPr>
        <p:txBody>
          <a:bodyPr spcFirstLastPara="1" wrap="square" lIns="0" tIns="91425" rIns="91425" bIns="91425" anchor="ctr" anchorCtr="0">
            <a:noAutofit/>
          </a:bodyPr>
          <a:lstStyle/>
          <a:p>
            <a:pPr algn="ctr"/>
            <a:r>
              <a:rPr lang="en-US" sz="2000" b="1" dirty="0">
                <a:solidFill>
                  <a:srgbClr val="002060"/>
                </a:solidFill>
                <a:latin typeface="Fira Sans Extra Condensed Medium"/>
                <a:ea typeface="Fira Sans Extra Condensed Medium"/>
                <a:cs typeface="Fira Sans Extra Condensed Medium"/>
                <a:sym typeface="Fira Sans Extra Condensed Medium"/>
              </a:rPr>
              <a:t>Cost Budget</a:t>
            </a:r>
            <a:endParaRPr sz="2000" b="1" dirty="0">
              <a:solidFill>
                <a:srgbClr val="002060"/>
              </a:solidFill>
              <a:latin typeface="Fira Sans Extra Condensed Medium"/>
              <a:ea typeface="Fira Sans Extra Condensed Medium"/>
              <a:cs typeface="Fira Sans Extra Condensed Medium"/>
              <a:sym typeface="Fira Sans Extra Condensed Medium"/>
            </a:endParaRPr>
          </a:p>
        </p:txBody>
      </p:sp>
      <p:pic>
        <p:nvPicPr>
          <p:cNvPr id="3" name="Picture 2"/>
          <p:cNvPicPr>
            <a:picLocks noChangeAspect="1"/>
          </p:cNvPicPr>
          <p:nvPr/>
        </p:nvPicPr>
        <p:blipFill>
          <a:blip r:embed="rId3"/>
          <a:stretch>
            <a:fillRect/>
          </a:stretch>
        </p:blipFill>
        <p:spPr>
          <a:xfrm>
            <a:off x="178468" y="2432902"/>
            <a:ext cx="2226157" cy="2226157"/>
          </a:xfrm>
          <a:prstGeom prst="rect">
            <a:avLst/>
          </a:prstGeom>
        </p:spPr>
      </p:pic>
    </p:spTree>
    <p:extLst>
      <p:ext uri="{BB962C8B-B14F-4D97-AF65-F5344CB8AC3E}">
        <p14:creationId xmlns:p14="http://schemas.microsoft.com/office/powerpoint/2010/main" val="1894874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Financial Factors (Cont’d)</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graphicFrame>
        <p:nvGraphicFramePr>
          <p:cNvPr id="2" name="Table 1"/>
          <p:cNvGraphicFramePr>
            <a:graphicFrameLocks noGrp="1"/>
          </p:cNvGraphicFramePr>
          <p:nvPr>
            <p:extLst>
              <p:ext uri="{D42A27DB-BD31-4B8C-83A1-F6EECF244321}">
                <p14:modId xmlns:p14="http://schemas.microsoft.com/office/powerpoint/2010/main" val="3719184480"/>
              </p:ext>
            </p:extLst>
          </p:nvPr>
        </p:nvGraphicFramePr>
        <p:xfrm>
          <a:off x="2923451" y="2381048"/>
          <a:ext cx="9085998" cy="2885594"/>
        </p:xfrm>
        <a:graphic>
          <a:graphicData uri="http://schemas.openxmlformats.org/drawingml/2006/table">
            <a:tbl>
              <a:tblPr firstRow="1" bandRow="1">
                <a:tableStyleId>{B301B821-A1FF-4177-AEE7-76D212191A09}</a:tableStyleId>
              </a:tblPr>
              <a:tblGrid>
                <a:gridCol w="3764392">
                  <a:extLst>
                    <a:ext uri="{9D8B030D-6E8A-4147-A177-3AD203B41FA5}">
                      <a16:colId xmlns:a16="http://schemas.microsoft.com/office/drawing/2014/main" val="20687788"/>
                    </a:ext>
                  </a:extLst>
                </a:gridCol>
                <a:gridCol w="5321606">
                  <a:extLst>
                    <a:ext uri="{9D8B030D-6E8A-4147-A177-3AD203B41FA5}">
                      <a16:colId xmlns:a16="http://schemas.microsoft.com/office/drawing/2014/main" val="3016604988"/>
                    </a:ext>
                  </a:extLst>
                </a:gridCol>
              </a:tblGrid>
              <a:tr h="676646">
                <a:tc>
                  <a:txBody>
                    <a:bodyPr/>
                    <a:lstStyle/>
                    <a:p>
                      <a:pPr marL="0" marR="0" algn="just">
                        <a:lnSpc>
                          <a:spcPct val="150000"/>
                        </a:lnSpc>
                        <a:spcBef>
                          <a:spcPts val="0"/>
                        </a:spcBef>
                        <a:spcAft>
                          <a:spcPts val="0"/>
                        </a:spcAft>
                      </a:pPr>
                      <a:r>
                        <a:rPr lang="en-GB" sz="1800">
                          <a:effectLst/>
                        </a:rPr>
                        <a:t>Revenue</a:t>
                      </a:r>
                      <a:endParaRPr lang="en-GB" sz="180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Amount (in pounds, £)</a:t>
                      </a:r>
                      <a:endParaRPr lang="en-GB" sz="18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43016850"/>
                  </a:ext>
                </a:extLst>
              </a:tr>
              <a:tr h="855656">
                <a:tc>
                  <a:txBody>
                    <a:bodyPr/>
                    <a:lstStyle/>
                    <a:p>
                      <a:pPr marL="0" marR="0" algn="just">
                        <a:lnSpc>
                          <a:spcPct val="150000"/>
                        </a:lnSpc>
                        <a:spcBef>
                          <a:spcPts val="0"/>
                        </a:spcBef>
                        <a:spcAft>
                          <a:spcPts val="0"/>
                        </a:spcAft>
                      </a:pPr>
                      <a:r>
                        <a:rPr lang="en-GB" sz="1800" dirty="0">
                          <a:effectLst/>
                        </a:rPr>
                        <a:t>Registration fees</a:t>
                      </a:r>
                      <a:endParaRPr lang="en-GB" sz="18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10000 (£50 per attendee*estimated 200 attendees)</a:t>
                      </a:r>
                      <a:endParaRPr lang="en-GB" sz="18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66565562"/>
                  </a:ext>
                </a:extLst>
              </a:tr>
              <a:tr h="676646">
                <a:tc>
                  <a:txBody>
                    <a:bodyPr/>
                    <a:lstStyle/>
                    <a:p>
                      <a:pPr marL="0" marR="0" algn="just">
                        <a:lnSpc>
                          <a:spcPct val="150000"/>
                        </a:lnSpc>
                        <a:spcBef>
                          <a:spcPts val="0"/>
                        </a:spcBef>
                        <a:spcAft>
                          <a:spcPts val="0"/>
                        </a:spcAft>
                      </a:pPr>
                      <a:r>
                        <a:rPr lang="en-GB" sz="1800">
                          <a:effectLst/>
                        </a:rPr>
                        <a:t>Sponsorships</a:t>
                      </a:r>
                      <a:endParaRPr lang="en-GB" sz="180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dirty="0">
                          <a:effectLst/>
                        </a:rPr>
                        <a:t>3000</a:t>
                      </a:r>
                      <a:endParaRPr lang="en-GB" sz="1800"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83479007"/>
                  </a:ext>
                </a:extLst>
              </a:tr>
              <a:tr h="676646">
                <a:tc>
                  <a:txBody>
                    <a:bodyPr/>
                    <a:lstStyle/>
                    <a:p>
                      <a:pPr marL="0" marR="0" algn="just">
                        <a:lnSpc>
                          <a:spcPct val="150000"/>
                        </a:lnSpc>
                        <a:spcBef>
                          <a:spcPts val="0"/>
                        </a:spcBef>
                        <a:spcAft>
                          <a:spcPts val="0"/>
                        </a:spcAft>
                      </a:pPr>
                      <a:r>
                        <a:rPr lang="en-GB" sz="1800" b="1">
                          <a:effectLst/>
                        </a:rPr>
                        <a:t>Total Revenue</a:t>
                      </a:r>
                      <a:endParaRPr lang="en-GB" sz="1800" b="1">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800" b="1" dirty="0">
                          <a:effectLst/>
                        </a:rPr>
                        <a:t>£13000</a:t>
                      </a:r>
                      <a:endParaRPr lang="en-GB" sz="1800" b="1" dirty="0">
                        <a:effectLst/>
                        <a:latin typeface="+mj-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9834902"/>
                  </a:ext>
                </a:extLst>
              </a:tr>
            </a:tbl>
          </a:graphicData>
        </a:graphic>
      </p:graphicFrame>
      <p:sp>
        <p:nvSpPr>
          <p:cNvPr id="9" name="Google Shape;1351;p36"/>
          <p:cNvSpPr txBox="1"/>
          <p:nvPr/>
        </p:nvSpPr>
        <p:spPr>
          <a:xfrm flipH="1">
            <a:off x="4400666" y="1046002"/>
            <a:ext cx="2590069" cy="636991"/>
          </a:xfrm>
          <a:prstGeom prst="rect">
            <a:avLst/>
          </a:prstGeom>
          <a:noFill/>
          <a:ln w="28575">
            <a:solidFill>
              <a:srgbClr val="0070C0"/>
            </a:solidFill>
            <a:prstDash val="dash"/>
          </a:ln>
        </p:spPr>
        <p:txBody>
          <a:bodyPr spcFirstLastPara="1" wrap="square" lIns="0" tIns="91425" rIns="91425" bIns="91425" anchor="ctr" anchorCtr="0">
            <a:noAutofit/>
          </a:bodyPr>
          <a:lstStyle/>
          <a:p>
            <a:pPr algn="ctr"/>
            <a:r>
              <a:rPr lang="en-US" sz="2000" b="1" dirty="0">
                <a:solidFill>
                  <a:srgbClr val="002060"/>
                </a:solidFill>
                <a:latin typeface="Fira Sans Extra Condensed Medium"/>
                <a:ea typeface="Fira Sans Extra Condensed Medium"/>
                <a:cs typeface="Fira Sans Extra Condensed Medium"/>
                <a:sym typeface="Fira Sans Extra Condensed Medium"/>
              </a:rPr>
              <a:t>Revenue Budget</a:t>
            </a:r>
            <a:endParaRPr sz="2000" b="1" dirty="0">
              <a:solidFill>
                <a:srgbClr val="002060"/>
              </a:solidFill>
              <a:latin typeface="Fira Sans Extra Condensed Medium"/>
              <a:ea typeface="Fira Sans Extra Condensed Medium"/>
              <a:cs typeface="Fira Sans Extra Condensed Medium"/>
              <a:sym typeface="Fira Sans Extra Condensed Medium"/>
            </a:endParaRPr>
          </a:p>
        </p:txBody>
      </p:sp>
      <p:sp>
        <p:nvSpPr>
          <p:cNvPr id="3" name="Rectangle 2"/>
          <p:cNvSpPr/>
          <p:nvPr/>
        </p:nvSpPr>
        <p:spPr>
          <a:xfrm>
            <a:off x="2004790" y="5964697"/>
            <a:ext cx="8275828" cy="456472"/>
          </a:xfrm>
          <a:prstGeom prst="rect">
            <a:avLst/>
          </a:prstGeom>
          <a:ln>
            <a:solidFill>
              <a:schemeClr val="tx1"/>
            </a:solidFill>
            <a:prstDash val="solid"/>
          </a:ln>
        </p:spPr>
        <p:txBody>
          <a:bodyPr wrap="square">
            <a:spAutoFit/>
          </a:bodyPr>
          <a:lstStyle/>
          <a:p>
            <a:pPr algn="ctr">
              <a:lnSpc>
                <a:spcPct val="150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Profit= Revenue- Expenses = </a:t>
            </a:r>
            <a:r>
              <a:rPr lang="en-GB" b="1" dirty="0">
                <a:solidFill>
                  <a:srgbClr val="0D0D0D"/>
                </a:solidFill>
                <a:latin typeface="Segoe UI" panose="020B0502040204020203" pitchFamily="34" charset="0"/>
                <a:ea typeface="Calibri" panose="020F0502020204030204" pitchFamily="34" charset="0"/>
                <a:cs typeface="Times New Roman" panose="02020603050405020304" pitchFamily="18" charset="0"/>
              </a:rPr>
              <a:t>£13000-</a:t>
            </a:r>
            <a:r>
              <a:rPr lang="en-GB" b="1" dirty="0">
                <a:latin typeface="Arial" panose="020B0604020202020204" pitchFamily="34" charset="0"/>
                <a:ea typeface="Calibri" panose="020F0502020204030204" pitchFamily="34" charset="0"/>
                <a:cs typeface="Times New Roman" panose="02020603050405020304" pitchFamily="18" charset="0"/>
              </a:rPr>
              <a:t> </a:t>
            </a:r>
            <a:r>
              <a:rPr lang="en-GB" b="1" dirty="0">
                <a:solidFill>
                  <a:srgbClr val="0D0D0D"/>
                </a:solidFill>
                <a:latin typeface="Segoe UI" panose="020B0502040204020203" pitchFamily="34" charset="0"/>
                <a:ea typeface="Calibri" panose="020F0502020204030204" pitchFamily="34" charset="0"/>
                <a:cs typeface="Times New Roman" panose="02020603050405020304" pitchFamily="18" charset="0"/>
              </a:rPr>
              <a:t>£9000= £4000</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rotWithShape="1">
          <a:blip r:embed="rId3"/>
          <a:srcRect l="4171" t="10635" r="5657" b="16984"/>
          <a:stretch/>
        </p:blipFill>
        <p:spPr>
          <a:xfrm>
            <a:off x="436687" y="2414689"/>
            <a:ext cx="2091032" cy="1812758"/>
          </a:xfrm>
          <a:prstGeom prst="rect">
            <a:avLst/>
          </a:prstGeom>
        </p:spPr>
      </p:pic>
    </p:spTree>
    <p:extLst>
      <p:ext uri="{BB962C8B-B14F-4D97-AF65-F5344CB8AC3E}">
        <p14:creationId xmlns:p14="http://schemas.microsoft.com/office/powerpoint/2010/main" val="10324504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lvl="0" algn="ctr">
              <a:defRPr/>
            </a:pPr>
            <a:r>
              <a:rPr lang="en-US" sz="2800" b="1" dirty="0">
                <a:solidFill>
                  <a:srgbClr val="FFFFFF"/>
                </a:solidFill>
                <a:latin typeface="Century Gothic"/>
                <a:ea typeface="Century Gothic"/>
                <a:cs typeface="Century Gothic"/>
                <a:sym typeface="Century Gothic"/>
              </a:rPr>
              <a:t>Financial Factors (Cont’d) </a:t>
            </a:r>
            <a:endParaRPr lang="en-US" sz="800" b="1" dirty="0">
              <a:solidFill>
                <a:srgbClr val="FFFFFF"/>
              </a:solidFill>
              <a:latin typeface="Century Gothic"/>
              <a:ea typeface="Century Gothic"/>
              <a:cs typeface="Century Gothic"/>
              <a:sym typeface="Century Gothic"/>
            </a:endParaRPr>
          </a:p>
        </p:txBody>
      </p:sp>
      <p:sp>
        <p:nvSpPr>
          <p:cNvPr id="9" name="Google Shape;1155;p34"/>
          <p:cNvSpPr/>
          <p:nvPr/>
        </p:nvSpPr>
        <p:spPr>
          <a:xfrm>
            <a:off x="5438632" y="4007436"/>
            <a:ext cx="6216555" cy="1563300"/>
          </a:xfrm>
          <a:prstGeom prst="roundRect">
            <a:avLst>
              <a:gd name="adj" fmla="val 16667"/>
            </a:avLst>
          </a:prstGeom>
          <a:solidFill>
            <a:srgbClr val="517B96"/>
          </a:solidFill>
          <a:ln>
            <a:noFill/>
          </a:ln>
        </p:spPr>
        <p:txBody>
          <a:bodyPr spcFirstLastPara="1" wrap="square" lIns="91425" tIns="91425" rIns="91425" bIns="91425" anchor="ctr" anchorCtr="0">
            <a:noAutofit/>
          </a:bodyPr>
          <a:lstStyle/>
          <a:p>
            <a:pPr>
              <a:buClr>
                <a:srgbClr val="000000"/>
              </a:buClr>
              <a:buFont typeface="Arial"/>
              <a:buNone/>
              <a:defRPr/>
            </a:pPr>
            <a:endParaRPr sz="1400" kern="0">
              <a:solidFill>
                <a:srgbClr val="000000"/>
              </a:solidFill>
              <a:cs typeface="Arial"/>
              <a:sym typeface="Arial"/>
            </a:endParaRPr>
          </a:p>
        </p:txBody>
      </p:sp>
      <p:pic>
        <p:nvPicPr>
          <p:cNvPr id="2" name="Picture 1"/>
          <p:cNvPicPr>
            <a:picLocks noChangeAspect="1"/>
          </p:cNvPicPr>
          <p:nvPr/>
        </p:nvPicPr>
        <p:blipFill>
          <a:blip r:embed="rId3"/>
          <a:stretch>
            <a:fillRect/>
          </a:stretch>
        </p:blipFill>
        <p:spPr>
          <a:xfrm>
            <a:off x="639463" y="4113575"/>
            <a:ext cx="2860416" cy="2319523"/>
          </a:xfrm>
          <a:prstGeom prst="rect">
            <a:avLst/>
          </a:prstGeom>
        </p:spPr>
      </p:pic>
      <p:sp>
        <p:nvSpPr>
          <p:cNvPr id="11" name="Google Shape;1156;p34"/>
          <p:cNvSpPr/>
          <p:nvPr/>
        </p:nvSpPr>
        <p:spPr>
          <a:xfrm>
            <a:off x="5438632" y="2084136"/>
            <a:ext cx="6216555" cy="1563300"/>
          </a:xfrm>
          <a:prstGeom prst="roundRect">
            <a:avLst>
              <a:gd name="adj" fmla="val 16667"/>
            </a:avLst>
          </a:prstGeom>
          <a:solidFill>
            <a:srgbClr val="00A68F"/>
          </a:solidFill>
          <a:ln>
            <a:noFill/>
          </a:ln>
        </p:spPr>
        <p:txBody>
          <a:bodyPr spcFirstLastPara="1" wrap="square" lIns="91425" tIns="91425" rIns="91425" bIns="91425" anchor="ctr" anchorCtr="0">
            <a:noAutofit/>
          </a:bodyPr>
          <a:lstStyle/>
          <a:p>
            <a:pPr>
              <a:buClr>
                <a:srgbClr val="000000"/>
              </a:buClr>
              <a:buFont typeface="Arial"/>
              <a:buNone/>
              <a:defRPr/>
            </a:pPr>
            <a:endParaRPr sz="1400" kern="0">
              <a:solidFill>
                <a:srgbClr val="000000"/>
              </a:solidFill>
              <a:cs typeface="Arial"/>
              <a:sym typeface="Arial"/>
            </a:endParaRPr>
          </a:p>
        </p:txBody>
      </p:sp>
      <p:sp>
        <p:nvSpPr>
          <p:cNvPr id="12" name="Google Shape;1224;p34"/>
          <p:cNvSpPr txBox="1"/>
          <p:nvPr/>
        </p:nvSpPr>
        <p:spPr>
          <a:xfrm>
            <a:off x="6691219" y="2228516"/>
            <a:ext cx="4956337" cy="1287150"/>
          </a:xfrm>
          <a:prstGeom prst="rect">
            <a:avLst/>
          </a:prstGeom>
          <a:noFill/>
          <a:ln>
            <a:noFill/>
          </a:ln>
        </p:spPr>
        <p:txBody>
          <a:bodyPr spcFirstLastPara="1" wrap="square" lIns="0" tIns="0" rIns="0" bIns="0" anchor="ctr" anchorCtr="0">
            <a:noAutofit/>
          </a:bodyPr>
          <a:lstStyle/>
          <a:p>
            <a:pPr>
              <a:buClr>
                <a:srgbClr val="000000"/>
              </a:buClr>
              <a:defRPr/>
            </a:pPr>
            <a:r>
              <a:rPr lang="en-US" b="1" kern="0" dirty="0">
                <a:solidFill>
                  <a:srgbClr val="FFFFFF"/>
                </a:solidFill>
                <a:latin typeface="Roboto"/>
                <a:ea typeface="Roboto"/>
                <a:cs typeface="Roboto"/>
                <a:sym typeface="Roboto"/>
              </a:rPr>
              <a:t>Registration Fees: </a:t>
            </a:r>
            <a:r>
              <a:rPr lang="en-US" kern="0" dirty="0">
                <a:solidFill>
                  <a:srgbClr val="FFFFFF"/>
                </a:solidFill>
                <a:latin typeface="Roboto"/>
                <a:ea typeface="Roboto"/>
                <a:cs typeface="Roboto"/>
                <a:sym typeface="Roboto"/>
              </a:rPr>
              <a:t>The registration fee is decided to be £50 per head. As it is estimated that 200 people will attend that event, the total registration fees as revenue will be £10000.</a:t>
            </a:r>
            <a:endParaRPr kern="0" dirty="0">
              <a:solidFill>
                <a:srgbClr val="FFFFFF"/>
              </a:solidFill>
              <a:latin typeface="Roboto"/>
              <a:ea typeface="Roboto"/>
              <a:cs typeface="Roboto"/>
              <a:sym typeface="Roboto"/>
            </a:endParaRPr>
          </a:p>
        </p:txBody>
      </p:sp>
      <p:sp>
        <p:nvSpPr>
          <p:cNvPr id="13" name="Google Shape;1225;p34"/>
          <p:cNvSpPr txBox="1"/>
          <p:nvPr/>
        </p:nvSpPr>
        <p:spPr>
          <a:xfrm>
            <a:off x="5536785" y="2624136"/>
            <a:ext cx="1158271" cy="483300"/>
          </a:xfrm>
          <a:prstGeom prst="rect">
            <a:avLst/>
          </a:prstGeom>
          <a:noFill/>
          <a:ln>
            <a:noFill/>
          </a:ln>
        </p:spPr>
        <p:txBody>
          <a:bodyPr spcFirstLastPara="1" wrap="square" lIns="0" tIns="91425" rIns="91425" bIns="91425" anchor="ctr" anchorCtr="0">
            <a:noAutofit/>
          </a:bodyPr>
          <a:lstStyle/>
          <a:p>
            <a:pPr algn="ctr">
              <a:buClr>
                <a:srgbClr val="000000"/>
              </a:buClr>
              <a:buSzPts val="1100"/>
              <a:buFont typeface="Arial"/>
              <a:buNone/>
              <a:defRPr/>
            </a:pPr>
            <a:r>
              <a:rPr lang="en" sz="3200" kern="0" dirty="0">
                <a:solidFill>
                  <a:srgbClr val="FFFFFF"/>
                </a:solidFill>
                <a:latin typeface="Fira Sans Extra Condensed SemiBold"/>
                <a:ea typeface="Fira Sans Extra Condensed SemiBold"/>
                <a:cs typeface="Fira Sans Extra Condensed SemiBold"/>
                <a:sym typeface="Fira Sans Extra Condensed SemiBold"/>
              </a:rPr>
              <a:t>01</a:t>
            </a:r>
            <a:endParaRPr sz="3200" kern="0" dirty="0">
              <a:solidFill>
                <a:srgbClr val="FFFFFF"/>
              </a:solidFill>
              <a:latin typeface="Fira Sans Extra Condensed SemiBold"/>
              <a:ea typeface="Fira Sans Extra Condensed SemiBold"/>
              <a:cs typeface="Fira Sans Extra Condensed SemiBold"/>
              <a:sym typeface="Fira Sans Extra Condensed SemiBold"/>
            </a:endParaRPr>
          </a:p>
        </p:txBody>
      </p:sp>
      <p:sp>
        <p:nvSpPr>
          <p:cNvPr id="14" name="Google Shape;1226;p34"/>
          <p:cNvSpPr txBox="1"/>
          <p:nvPr/>
        </p:nvSpPr>
        <p:spPr>
          <a:xfrm>
            <a:off x="5532948" y="4547436"/>
            <a:ext cx="1158271" cy="483300"/>
          </a:xfrm>
          <a:prstGeom prst="rect">
            <a:avLst/>
          </a:prstGeom>
          <a:noFill/>
          <a:ln>
            <a:noFill/>
          </a:ln>
        </p:spPr>
        <p:txBody>
          <a:bodyPr spcFirstLastPara="1" wrap="square" lIns="0" tIns="91425" rIns="91425" bIns="91425" anchor="ctr" anchorCtr="0">
            <a:noAutofit/>
          </a:bodyPr>
          <a:lstStyle/>
          <a:p>
            <a:pPr algn="ctr">
              <a:buClr>
                <a:srgbClr val="000000"/>
              </a:buClr>
              <a:buSzPts val="1100"/>
              <a:buFont typeface="Arial"/>
              <a:buNone/>
              <a:defRPr/>
            </a:pPr>
            <a:r>
              <a:rPr lang="en" sz="3200" kern="0" dirty="0">
                <a:solidFill>
                  <a:srgbClr val="FFFFFF"/>
                </a:solidFill>
                <a:latin typeface="Fira Sans Extra Condensed SemiBold"/>
                <a:ea typeface="Fira Sans Extra Condensed SemiBold"/>
                <a:cs typeface="Fira Sans Extra Condensed SemiBold"/>
                <a:sym typeface="Fira Sans Extra Condensed SemiBold"/>
              </a:rPr>
              <a:t>02</a:t>
            </a:r>
            <a:endParaRPr sz="3200" kern="0" dirty="0">
              <a:solidFill>
                <a:srgbClr val="FFFFFF"/>
              </a:solidFill>
              <a:latin typeface="Fira Sans Extra Condensed SemiBold"/>
              <a:ea typeface="Fira Sans Extra Condensed SemiBold"/>
              <a:cs typeface="Fira Sans Extra Condensed SemiBold"/>
              <a:sym typeface="Fira Sans Extra Condensed SemiBold"/>
            </a:endParaRPr>
          </a:p>
        </p:txBody>
      </p:sp>
      <p:grpSp>
        <p:nvGrpSpPr>
          <p:cNvPr id="15" name="Group 14"/>
          <p:cNvGrpSpPr/>
          <p:nvPr/>
        </p:nvGrpSpPr>
        <p:grpSpPr>
          <a:xfrm>
            <a:off x="639463" y="2895213"/>
            <a:ext cx="4417493" cy="1925931"/>
            <a:chOff x="1569654" y="3097840"/>
            <a:chExt cx="3468820" cy="1681329"/>
          </a:xfrm>
        </p:grpSpPr>
        <p:sp>
          <p:nvSpPr>
            <p:cNvPr id="16" name="Google Shape;1351;p36"/>
            <p:cNvSpPr txBox="1"/>
            <p:nvPr/>
          </p:nvSpPr>
          <p:spPr>
            <a:xfrm flipH="1">
              <a:off x="1569654" y="3097840"/>
              <a:ext cx="1920122" cy="840665"/>
            </a:xfrm>
            <a:prstGeom prst="rect">
              <a:avLst/>
            </a:prstGeom>
            <a:noFill/>
            <a:ln w="28575">
              <a:solidFill>
                <a:srgbClr val="0070C0"/>
              </a:solidFill>
              <a:prstDash val="dash"/>
            </a:ln>
          </p:spPr>
          <p:txBody>
            <a:bodyPr spcFirstLastPara="1" wrap="square" lIns="0"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800" kern="0" dirty="0">
                  <a:solidFill>
                    <a:srgbClr val="002060"/>
                  </a:solidFill>
                  <a:latin typeface="Fira Sans Extra Condensed Medium"/>
                  <a:ea typeface="Fira Sans Extra Condensed Medium"/>
                  <a:cs typeface="Fira Sans Extra Condensed Medium"/>
                  <a:sym typeface="Fira Sans Extra Condensed Medium"/>
                </a:rPr>
                <a:t>Funding </a:t>
              </a:r>
            </a:p>
            <a:p>
              <a:pPr marL="0" marR="0" lvl="0" indent="0" algn="ctr" defTabSz="914400" eaLnBrk="1" fontAlgn="auto" latinLnBrk="0" hangingPunct="1">
                <a:lnSpc>
                  <a:spcPct val="100000"/>
                </a:lnSpc>
                <a:spcBef>
                  <a:spcPts val="0"/>
                </a:spcBef>
                <a:spcAft>
                  <a:spcPts val="0"/>
                </a:spcAft>
                <a:buClrTx/>
                <a:buSzTx/>
                <a:buFontTx/>
                <a:buNone/>
                <a:tabLst/>
                <a:defRPr/>
              </a:pPr>
              <a:r>
                <a:rPr lang="en-US" sz="2800" kern="0" dirty="0">
                  <a:solidFill>
                    <a:srgbClr val="002060"/>
                  </a:solidFill>
                  <a:latin typeface="Fira Sans Extra Condensed Medium"/>
                  <a:ea typeface="Fira Sans Extra Condensed Medium"/>
                  <a:cs typeface="Fira Sans Extra Condensed Medium"/>
                  <a:sym typeface="Fira Sans Extra Condensed Medium"/>
                </a:rPr>
                <a:t>Sources</a:t>
              </a:r>
              <a:endParaRPr kumimoji="0" sz="2800" b="0" i="0" u="none" strike="noStrike" kern="0" cap="none" spc="0" normalizeH="0" baseline="0" noProof="0" dirty="0">
                <a:ln>
                  <a:noFill/>
                </a:ln>
                <a:solidFill>
                  <a:srgbClr val="002060"/>
                </a:solidFill>
                <a:effectLst/>
                <a:uLnTx/>
                <a:uFillTx/>
                <a:latin typeface="Fira Sans Extra Condensed Medium"/>
                <a:ea typeface="Fira Sans Extra Condensed Medium"/>
                <a:cs typeface="Fira Sans Extra Condensed Medium"/>
                <a:sym typeface="Fira Sans Extra Condensed Medium"/>
              </a:endParaRPr>
            </a:p>
          </p:txBody>
        </p:sp>
        <p:cxnSp>
          <p:nvCxnSpPr>
            <p:cNvPr id="17" name="Google Shape;1352;p36"/>
            <p:cNvCxnSpPr/>
            <p:nvPr/>
          </p:nvCxnSpPr>
          <p:spPr>
            <a:xfrm rot="10800000">
              <a:off x="3495769" y="3435527"/>
              <a:ext cx="1030931" cy="502978"/>
            </a:xfrm>
            <a:prstGeom prst="bentConnector3">
              <a:avLst>
                <a:gd name="adj1" fmla="val 50000"/>
              </a:avLst>
            </a:prstGeom>
            <a:noFill/>
            <a:ln w="19050" cap="flat" cmpd="sng">
              <a:solidFill>
                <a:srgbClr val="A9C038"/>
              </a:solidFill>
              <a:prstDash val="solid"/>
              <a:round/>
              <a:headEnd type="none" w="med" len="med"/>
              <a:tailEnd type="oval" w="med" len="med"/>
            </a:ln>
          </p:spPr>
        </p:cxnSp>
        <p:sp>
          <p:nvSpPr>
            <p:cNvPr id="18" name="Google Shape;1361;p36"/>
            <p:cNvSpPr/>
            <p:nvPr/>
          </p:nvSpPr>
          <p:spPr>
            <a:xfrm rot="16200000">
              <a:off x="3798426" y="3539121"/>
              <a:ext cx="1681328" cy="798768"/>
            </a:xfrm>
            <a:prstGeom prst="triangle">
              <a:avLst>
                <a:gd name="adj" fmla="val 50000"/>
              </a:avLst>
            </a:prstGeom>
            <a:solidFill>
              <a:schemeClr val="accent5">
                <a:lumMod val="40000"/>
                <a:lumOff val="60000"/>
              </a:schemeClr>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endParaRPr>
            </a:p>
          </p:txBody>
        </p:sp>
        <p:sp>
          <p:nvSpPr>
            <p:cNvPr id="19" name="Google Shape;1380;p36"/>
            <p:cNvSpPr/>
            <p:nvPr/>
          </p:nvSpPr>
          <p:spPr>
            <a:xfrm>
              <a:off x="4613424" y="3750681"/>
              <a:ext cx="338326" cy="338326"/>
            </a:xfrm>
            <a:custGeom>
              <a:avLst/>
              <a:gdLst/>
              <a:ahLst/>
              <a:cxnLst/>
              <a:rect l="l" t="t" r="r" b="b"/>
              <a:pathLst>
                <a:path w="2849" h="2849" extrusionOk="0">
                  <a:moveTo>
                    <a:pt x="1424" y="1088"/>
                  </a:moveTo>
                  <a:cubicBezTo>
                    <a:pt x="1609" y="1088"/>
                    <a:pt x="1761" y="1240"/>
                    <a:pt x="1761" y="1425"/>
                  </a:cubicBezTo>
                  <a:cubicBezTo>
                    <a:pt x="1761" y="1609"/>
                    <a:pt x="1609" y="1762"/>
                    <a:pt x="1424" y="1762"/>
                  </a:cubicBezTo>
                  <a:cubicBezTo>
                    <a:pt x="1240" y="1762"/>
                    <a:pt x="1087" y="1609"/>
                    <a:pt x="1087" y="1425"/>
                  </a:cubicBezTo>
                  <a:cubicBezTo>
                    <a:pt x="1087" y="1240"/>
                    <a:pt x="1240" y="1088"/>
                    <a:pt x="1424" y="1088"/>
                  </a:cubicBezTo>
                  <a:close/>
                  <a:moveTo>
                    <a:pt x="1164" y="0"/>
                  </a:moveTo>
                  <a:lnTo>
                    <a:pt x="1164" y="327"/>
                  </a:lnTo>
                  <a:cubicBezTo>
                    <a:pt x="1044" y="359"/>
                    <a:pt x="935" y="403"/>
                    <a:pt x="826" y="468"/>
                  </a:cubicBezTo>
                  <a:lnTo>
                    <a:pt x="598" y="240"/>
                  </a:lnTo>
                  <a:lnTo>
                    <a:pt x="239" y="598"/>
                  </a:lnTo>
                  <a:lnTo>
                    <a:pt x="468" y="838"/>
                  </a:lnTo>
                  <a:cubicBezTo>
                    <a:pt x="402" y="935"/>
                    <a:pt x="359" y="1044"/>
                    <a:pt x="326" y="1164"/>
                  </a:cubicBezTo>
                  <a:lnTo>
                    <a:pt x="0" y="1164"/>
                  </a:lnTo>
                  <a:lnTo>
                    <a:pt x="0" y="1686"/>
                  </a:lnTo>
                  <a:lnTo>
                    <a:pt x="326" y="1686"/>
                  </a:lnTo>
                  <a:cubicBezTo>
                    <a:pt x="359" y="1805"/>
                    <a:pt x="402" y="1914"/>
                    <a:pt x="468" y="2012"/>
                  </a:cubicBezTo>
                  <a:lnTo>
                    <a:pt x="239" y="2251"/>
                  </a:lnTo>
                  <a:lnTo>
                    <a:pt x="598" y="2610"/>
                  </a:lnTo>
                  <a:lnTo>
                    <a:pt x="826" y="2381"/>
                  </a:lnTo>
                  <a:cubicBezTo>
                    <a:pt x="935" y="2447"/>
                    <a:pt x="1044" y="2490"/>
                    <a:pt x="1164" y="2523"/>
                  </a:cubicBezTo>
                  <a:lnTo>
                    <a:pt x="1164" y="2849"/>
                  </a:lnTo>
                  <a:lnTo>
                    <a:pt x="1685" y="2849"/>
                  </a:lnTo>
                  <a:lnTo>
                    <a:pt x="1685" y="2523"/>
                  </a:lnTo>
                  <a:cubicBezTo>
                    <a:pt x="1805" y="2490"/>
                    <a:pt x="1914" y="2447"/>
                    <a:pt x="2012" y="2381"/>
                  </a:cubicBezTo>
                  <a:lnTo>
                    <a:pt x="2251" y="2610"/>
                  </a:lnTo>
                  <a:lnTo>
                    <a:pt x="2610" y="2251"/>
                  </a:lnTo>
                  <a:lnTo>
                    <a:pt x="2381" y="2012"/>
                  </a:lnTo>
                  <a:cubicBezTo>
                    <a:pt x="2446" y="1914"/>
                    <a:pt x="2490" y="1805"/>
                    <a:pt x="2523" y="1686"/>
                  </a:cubicBezTo>
                  <a:lnTo>
                    <a:pt x="2849" y="1686"/>
                  </a:lnTo>
                  <a:lnTo>
                    <a:pt x="2849" y="1164"/>
                  </a:lnTo>
                  <a:lnTo>
                    <a:pt x="2523" y="1164"/>
                  </a:lnTo>
                  <a:cubicBezTo>
                    <a:pt x="2490" y="1044"/>
                    <a:pt x="2446" y="935"/>
                    <a:pt x="2381" y="838"/>
                  </a:cubicBezTo>
                  <a:lnTo>
                    <a:pt x="2610" y="598"/>
                  </a:lnTo>
                  <a:lnTo>
                    <a:pt x="2251" y="240"/>
                  </a:lnTo>
                  <a:lnTo>
                    <a:pt x="2012" y="468"/>
                  </a:lnTo>
                  <a:cubicBezTo>
                    <a:pt x="1914" y="403"/>
                    <a:pt x="1805" y="359"/>
                    <a:pt x="1685" y="327"/>
                  </a:cubicBezTo>
                  <a:lnTo>
                    <a:pt x="1685" y="0"/>
                  </a:lnTo>
                  <a:close/>
                </a:path>
              </a:pathLst>
            </a:custGeom>
            <a:solidFill>
              <a:sysClr val="window" lastClr="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a:ln>
                  <a:noFill/>
                </a:ln>
                <a:solidFill>
                  <a:srgbClr val="000000"/>
                </a:solidFill>
                <a:effectLst/>
                <a:uLnTx/>
                <a:uFillTx/>
              </a:endParaRPr>
            </a:p>
          </p:txBody>
        </p:sp>
      </p:grpSp>
      <p:sp>
        <p:nvSpPr>
          <p:cNvPr id="20" name="Rectangle 19"/>
          <p:cNvSpPr/>
          <p:nvPr/>
        </p:nvSpPr>
        <p:spPr>
          <a:xfrm>
            <a:off x="6691219" y="4188921"/>
            <a:ext cx="4956337" cy="1200329"/>
          </a:xfrm>
          <a:prstGeom prst="rect">
            <a:avLst/>
          </a:prstGeom>
        </p:spPr>
        <p:txBody>
          <a:bodyPr wrap="square">
            <a:spAutoFit/>
          </a:bodyPr>
          <a:lstStyle/>
          <a:p>
            <a:pPr lvl="0">
              <a:defRPr/>
            </a:pPr>
            <a:r>
              <a:rPr lang="en-US" b="1" kern="0" dirty="0">
                <a:solidFill>
                  <a:srgbClr val="FFFFFF"/>
                </a:solidFill>
                <a:latin typeface="Roboto"/>
                <a:ea typeface="Roboto"/>
                <a:cs typeface="Roboto"/>
                <a:sym typeface="Roboto"/>
              </a:rPr>
              <a:t>Sponsorships: </a:t>
            </a:r>
            <a:r>
              <a:rPr lang="en-US" kern="0" dirty="0">
                <a:solidFill>
                  <a:srgbClr val="FFFFFF"/>
                </a:solidFill>
                <a:latin typeface="Roboto"/>
                <a:ea typeface="Roboto"/>
                <a:cs typeface="Roboto"/>
                <a:sym typeface="Roboto"/>
              </a:rPr>
              <a:t>As an initial sponsorship from the robotics companies and other automation industries, the amount is proposed to be £3000.</a:t>
            </a:r>
            <a:r>
              <a:rPr kumimoji="0" lang="en-US" sz="1800" b="0" i="0" u="none" strike="noStrike" kern="0" cap="none" spc="0" normalizeH="0" baseline="0" noProof="0" dirty="0">
                <a:ln>
                  <a:noFill/>
                </a:ln>
                <a:solidFill>
                  <a:srgbClr val="FFFFFF"/>
                </a:solidFill>
                <a:effectLst/>
                <a:uLnTx/>
                <a:uFillTx/>
                <a:latin typeface="Roboto"/>
                <a:ea typeface="Roboto"/>
                <a:cs typeface="Roboto"/>
                <a:sym typeface="Roboto"/>
              </a:rPr>
              <a:t> </a:t>
            </a:r>
            <a:endParaRPr kumimoji="0" lang="en-GB" sz="1800" b="0" i="0" u="none" strike="noStrike" kern="0" cap="none" spc="0" normalizeH="0" baseline="0" noProof="0" dirty="0">
              <a:ln>
                <a:noFill/>
              </a:ln>
              <a:solidFill>
                <a:srgbClr val="000000"/>
              </a:solidFill>
              <a:effectLst/>
              <a:uLnTx/>
              <a:uFillTx/>
            </a:endParaRPr>
          </a:p>
        </p:txBody>
      </p:sp>
    </p:spTree>
    <p:extLst>
      <p:ext uri="{BB962C8B-B14F-4D97-AF65-F5344CB8AC3E}">
        <p14:creationId xmlns:p14="http://schemas.microsoft.com/office/powerpoint/2010/main" val="1276230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Critical Justification &amp; Strategic Pre-Planning Approach</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sp>
        <p:nvSpPr>
          <p:cNvPr id="2" name="Rectangle 1"/>
          <p:cNvSpPr/>
          <p:nvPr/>
        </p:nvSpPr>
        <p:spPr>
          <a:xfrm>
            <a:off x="1049406" y="1237093"/>
            <a:ext cx="10112830" cy="1446550"/>
          </a:xfrm>
          <a:prstGeom prst="rect">
            <a:avLst/>
          </a:prstGeom>
          <a:ln>
            <a:solidFill>
              <a:schemeClr val="tx1"/>
            </a:solidFill>
            <a:prstDash val="dash"/>
          </a:ln>
        </p:spPr>
        <p:txBody>
          <a:bodyPr wrap="square">
            <a:spAutoFit/>
          </a:bodyPr>
          <a:lstStyle/>
          <a:p>
            <a:pPr algn="ctr"/>
            <a:r>
              <a:rPr lang="en-US" sz="2800" b="1" dirty="0"/>
              <a:t>Justification</a:t>
            </a:r>
          </a:p>
          <a:p>
            <a:pPr algn="ctr"/>
            <a:r>
              <a:rPr lang="en-US" sz="2000" dirty="0"/>
              <a:t>By discussing with industry professionals, investors, technology developers, event collaborators, innovators and hospitality owners, it is justified that this era required more innovation and automation in the hospitality sector</a:t>
            </a:r>
            <a:endParaRPr lang="en-GB" sz="2000" dirty="0"/>
          </a:p>
        </p:txBody>
      </p:sp>
      <p:grpSp>
        <p:nvGrpSpPr>
          <p:cNvPr id="3" name="Group 2"/>
          <p:cNvGrpSpPr/>
          <p:nvPr/>
        </p:nvGrpSpPr>
        <p:grpSpPr>
          <a:xfrm>
            <a:off x="3396672" y="3015149"/>
            <a:ext cx="6158868" cy="3381490"/>
            <a:chOff x="3872838" y="2609309"/>
            <a:chExt cx="5139127" cy="4424450"/>
          </a:xfrm>
        </p:grpSpPr>
        <p:sp>
          <p:nvSpPr>
            <p:cNvPr id="9" name="Rectangle 8"/>
            <p:cNvSpPr/>
            <p:nvPr/>
          </p:nvSpPr>
          <p:spPr>
            <a:xfrm>
              <a:off x="4181814" y="2609309"/>
              <a:ext cx="4262598" cy="633988"/>
            </a:xfrm>
            <a:prstGeom prst="rect">
              <a:avLst/>
            </a:prstGeom>
            <a:solidFill>
              <a:schemeClr val="bg2">
                <a:lumMod val="25000"/>
              </a:schemeClr>
            </a:solidFill>
            <a:ln w="12700" cap="flat" cmpd="sng" algn="ctr">
              <a:solidFill>
                <a:srgbClr val="2980B9">
                  <a:shade val="50000"/>
                </a:srgbClr>
              </a:solidFill>
              <a:prstDash val="solid"/>
              <a:miter lim="800000"/>
            </a:ln>
            <a:effectLst/>
          </p:spPr>
          <p:txBody>
            <a:bodyPr rtlCol="0" anchor="ctr"/>
            <a:lstStyle/>
            <a:p>
              <a:pPr algn="ctr">
                <a:defRPr/>
              </a:pPr>
              <a:endParaRPr lang="en-US" sz="1400" kern="0" dirty="0">
                <a:solidFill>
                  <a:srgbClr val="FFFFFF"/>
                </a:solidFill>
                <a:latin typeface="Franklin Gothic Book"/>
              </a:endParaRPr>
            </a:p>
          </p:txBody>
        </p:sp>
        <p:sp>
          <p:nvSpPr>
            <p:cNvPr id="11" name="TextBox 10"/>
            <p:cNvSpPr txBox="1"/>
            <p:nvPr/>
          </p:nvSpPr>
          <p:spPr>
            <a:xfrm>
              <a:off x="4392876" y="2664544"/>
              <a:ext cx="4216170" cy="523517"/>
            </a:xfrm>
            <a:prstGeom prst="rect">
              <a:avLst/>
            </a:prstGeom>
            <a:noFill/>
          </p:spPr>
          <p:txBody>
            <a:bodyPr wrap="square" rtlCol="0">
              <a:spAutoFit/>
            </a:bodyPr>
            <a:lstStyle/>
            <a:p>
              <a:pPr algn="ctr">
                <a:defRPr/>
              </a:pPr>
              <a:r>
                <a:rPr lang="en-US" altLang="zh-CN" sz="2000" b="1" kern="0" dirty="0">
                  <a:solidFill>
                    <a:srgbClr val="FFFFFF"/>
                  </a:solidFill>
                  <a:latin typeface="Arial"/>
                  <a:ea typeface="微软雅黑"/>
                  <a:cs typeface="Calibri" pitchFamily="34" charset="0"/>
                </a:rPr>
                <a:t>Strategic Pre-planning Research</a:t>
              </a:r>
              <a:endParaRPr lang="zh-CN" altLang="en-US" sz="2000" b="1" kern="0" dirty="0">
                <a:solidFill>
                  <a:srgbClr val="FFFFFF"/>
                </a:solidFill>
                <a:latin typeface="Arial"/>
                <a:ea typeface="微软雅黑"/>
                <a:cs typeface="Calibri" pitchFamily="34" charset="0"/>
              </a:endParaRPr>
            </a:p>
          </p:txBody>
        </p:sp>
        <p:grpSp>
          <p:nvGrpSpPr>
            <p:cNvPr id="12" name="Group 11"/>
            <p:cNvGrpSpPr/>
            <p:nvPr/>
          </p:nvGrpSpPr>
          <p:grpSpPr>
            <a:xfrm>
              <a:off x="3872838" y="3479228"/>
              <a:ext cx="5139127" cy="3554531"/>
              <a:chOff x="2659312" y="2944812"/>
              <a:chExt cx="7407400" cy="3596567"/>
            </a:xfrm>
          </p:grpSpPr>
          <p:sp>
            <p:nvSpPr>
              <p:cNvPr id="13" name="Quad Arrow 12"/>
              <p:cNvSpPr/>
              <p:nvPr/>
            </p:nvSpPr>
            <p:spPr>
              <a:xfrm>
                <a:off x="4554133" y="3511161"/>
                <a:ext cx="3106098" cy="2580835"/>
              </a:xfrm>
              <a:prstGeom prst="quadArrow">
                <a:avLst/>
              </a:prstGeom>
              <a:solidFill>
                <a:srgbClr val="002060"/>
              </a:solidFill>
              <a:ln w="38100">
                <a:solidFill>
                  <a:schemeClr val="bg2">
                    <a:lumMod val="25000"/>
                  </a:schemeClr>
                </a:solidFill>
              </a:ln>
            </p:spPr>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b="1" i="0" u="none" strike="noStrike" kern="1200" cap="none" spc="0" normalizeH="0" baseline="0" noProof="0">
                  <a:ln>
                    <a:noFill/>
                  </a:ln>
                  <a:solidFill>
                    <a:srgbClr val="000000"/>
                  </a:solidFill>
                  <a:effectLst/>
                  <a:uLnTx/>
                  <a:uFillTx/>
                  <a:latin typeface="Arial"/>
                  <a:ea typeface="+mn-ea"/>
                  <a:cs typeface="+mn-cs"/>
                </a:endParaRPr>
              </a:p>
            </p:txBody>
          </p:sp>
          <p:sp>
            <p:nvSpPr>
              <p:cNvPr id="14" name="TextBox 13"/>
              <p:cNvSpPr txBox="1"/>
              <p:nvPr/>
            </p:nvSpPr>
            <p:spPr>
              <a:xfrm>
                <a:off x="2659312" y="4450328"/>
                <a:ext cx="2010887" cy="1222402"/>
              </a:xfrm>
              <a:prstGeom prst="rect">
                <a:avLst/>
              </a:prstGeom>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noProof="0" dirty="0">
                    <a:solidFill>
                      <a:srgbClr val="000000"/>
                    </a:solidFill>
                    <a:latin typeface="Arial"/>
                  </a:rPr>
                  <a:t>Venue Availability Research</a:t>
                </a:r>
                <a:endParaRPr kumimoji="0" lang="en-GB" b="1" i="0" u="none" strike="noStrike" kern="1200" cap="none" spc="0" normalizeH="0" baseline="0" noProof="0" dirty="0">
                  <a:ln>
                    <a:noFill/>
                  </a:ln>
                  <a:solidFill>
                    <a:srgbClr val="000000"/>
                  </a:solidFill>
                  <a:effectLst/>
                  <a:uLnTx/>
                  <a:uFillTx/>
                  <a:latin typeface="Arial"/>
                </a:endParaRPr>
              </a:p>
            </p:txBody>
          </p:sp>
          <p:sp>
            <p:nvSpPr>
              <p:cNvPr id="15" name="TextBox 14"/>
              <p:cNvSpPr txBox="1"/>
              <p:nvPr/>
            </p:nvSpPr>
            <p:spPr>
              <a:xfrm>
                <a:off x="4444385" y="2944812"/>
                <a:ext cx="3464549" cy="488961"/>
              </a:xfrm>
              <a:prstGeom prst="rect">
                <a:avLst/>
              </a:prstGeom>
            </p:spPr>
            <p:txBody>
              <a:bodyPr wrap="square" rtlCol="0">
                <a:spAutoFit/>
              </a:bodyPr>
              <a:lstStyle>
                <a:defPPr>
                  <a:defRPr lang="en-US"/>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noProof="0" dirty="0">
                    <a:latin typeface="Arial"/>
                  </a:rPr>
                  <a:t>Industry Trends</a:t>
                </a:r>
                <a:r>
                  <a:rPr kumimoji="0" lang="en-US" b="1" i="0" u="none" strike="noStrike" kern="1200" cap="none" spc="0" normalizeH="0" baseline="0" noProof="0" dirty="0">
                    <a:ln>
                      <a:noFill/>
                    </a:ln>
                    <a:solidFill>
                      <a:srgbClr val="000000"/>
                    </a:solidFill>
                    <a:effectLst/>
                    <a:uLnTx/>
                    <a:uFillTx/>
                    <a:latin typeface="Arial"/>
                  </a:rPr>
                  <a:t> </a:t>
                </a:r>
                <a:endParaRPr kumimoji="0" lang="en-GB" b="1" i="0" u="none" strike="noStrike" kern="1200" cap="none" spc="0" normalizeH="0" baseline="0" noProof="0" dirty="0">
                  <a:ln>
                    <a:noFill/>
                  </a:ln>
                  <a:solidFill>
                    <a:srgbClr val="000000"/>
                  </a:solidFill>
                  <a:effectLst/>
                  <a:uLnTx/>
                  <a:uFillTx/>
                  <a:latin typeface="Arial"/>
                </a:endParaRPr>
              </a:p>
            </p:txBody>
          </p:sp>
          <p:sp>
            <p:nvSpPr>
              <p:cNvPr id="16" name="TextBox 15"/>
              <p:cNvSpPr txBox="1"/>
              <p:nvPr/>
            </p:nvSpPr>
            <p:spPr>
              <a:xfrm>
                <a:off x="7660230" y="4577021"/>
                <a:ext cx="2406482" cy="855681"/>
              </a:xfrm>
              <a:prstGeom prst="rect">
                <a:avLst/>
              </a:prstGeom>
            </p:spPr>
            <p:txBody>
              <a:bodyPr wrap="square" rtlCol="0">
                <a:spAutoFit/>
              </a:bodyPr>
              <a:lstStyle>
                <a:defPPr>
                  <a:defRPr lang="en-US"/>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noProof="0" dirty="0">
                    <a:latin typeface="Arial"/>
                  </a:rPr>
                  <a:t>Technical Research</a:t>
                </a:r>
                <a:r>
                  <a:rPr kumimoji="0" lang="en-US" b="1" i="0" u="none" strike="noStrike" kern="1200" cap="none" spc="0" normalizeH="0" baseline="0" noProof="0" dirty="0">
                    <a:ln>
                      <a:noFill/>
                    </a:ln>
                    <a:solidFill>
                      <a:srgbClr val="000000"/>
                    </a:solidFill>
                    <a:effectLst/>
                    <a:uLnTx/>
                    <a:uFillTx/>
                    <a:latin typeface="Arial"/>
                  </a:rPr>
                  <a:t> </a:t>
                </a:r>
                <a:endParaRPr kumimoji="0" lang="en-GB" b="1" i="0" u="none" strike="noStrike" kern="1200" cap="none" spc="0" normalizeH="0" baseline="0" noProof="0" dirty="0">
                  <a:ln>
                    <a:noFill/>
                  </a:ln>
                  <a:solidFill>
                    <a:srgbClr val="000000"/>
                  </a:solidFill>
                  <a:effectLst/>
                  <a:uLnTx/>
                  <a:uFillTx/>
                  <a:latin typeface="Arial"/>
                </a:endParaRPr>
              </a:p>
            </p:txBody>
          </p:sp>
          <p:sp>
            <p:nvSpPr>
              <p:cNvPr id="17" name="TextBox 16"/>
              <p:cNvSpPr txBox="1"/>
              <p:nvPr/>
            </p:nvSpPr>
            <p:spPr>
              <a:xfrm>
                <a:off x="5705239" y="6167679"/>
                <a:ext cx="2010887" cy="373700"/>
              </a:xfrm>
              <a:prstGeom prst="rect">
                <a:avLst/>
              </a:prstGeom>
            </p:spPr>
            <p:txBody>
              <a:bodyPr wrap="square" rtlCol="0">
                <a:spAutoFit/>
              </a:bodyPr>
              <a:lstStyle>
                <a:defPPr>
                  <a:defRPr lang="en-US"/>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a:ln>
                      <a:noFill/>
                    </a:ln>
                    <a:solidFill>
                      <a:srgbClr val="000000"/>
                    </a:solidFill>
                    <a:effectLst/>
                    <a:uLnTx/>
                    <a:uFillTx/>
                    <a:latin typeface="Arial"/>
                    <a:ea typeface="+mn-ea"/>
                    <a:cs typeface="+mn-cs"/>
                  </a:rPr>
                  <a:t> </a:t>
                </a:r>
                <a:endParaRPr kumimoji="0" lang="en-GB" b="1" i="0" u="none" strike="noStrike" kern="1200" cap="none" spc="0" normalizeH="0" baseline="0" noProof="0">
                  <a:ln>
                    <a:noFill/>
                  </a:ln>
                  <a:solidFill>
                    <a:srgbClr val="000000"/>
                  </a:solidFill>
                  <a:effectLst/>
                  <a:uLnTx/>
                  <a:uFillTx/>
                  <a:latin typeface="Arial"/>
                  <a:ea typeface="+mn-ea"/>
                  <a:cs typeface="+mn-cs"/>
                </a:endParaRPr>
              </a:p>
            </p:txBody>
          </p:sp>
          <p:sp>
            <p:nvSpPr>
              <p:cNvPr id="18" name="TextBox 17"/>
              <p:cNvSpPr txBox="1"/>
              <p:nvPr/>
            </p:nvSpPr>
            <p:spPr>
              <a:xfrm>
                <a:off x="4670199" y="6050461"/>
                <a:ext cx="3012922" cy="488961"/>
              </a:xfrm>
              <a:prstGeom prst="rect">
                <a:avLst/>
              </a:prstGeom>
            </p:spPr>
            <p:txBody>
              <a:bodyPr wrap="square" rtlCol="0">
                <a:spAutoFit/>
              </a:bodyPr>
              <a:lstStyle>
                <a:defPPr>
                  <a:defRPr lang="en-US"/>
                </a:defPPr>
                <a:lvl1pPr marL="0" algn="l" defTabSz="914400" rtl="0" eaLnBrk="1" latinLnBrk="0" hangingPunct="1">
                  <a:defRPr sz="1800" kern="1200">
                    <a:solidFill>
                      <a:srgbClr val="000000"/>
                    </a:solidFill>
                    <a:latin typeface="+mn-lt"/>
                    <a:ea typeface="+mn-ea"/>
                    <a:cs typeface="+mn-cs"/>
                  </a:defRPr>
                </a:lvl1pPr>
                <a:lvl2pPr marL="457200" algn="l" defTabSz="914400" rtl="0" eaLnBrk="1" latinLnBrk="0" hangingPunct="1">
                  <a:defRPr sz="1800" kern="1200">
                    <a:solidFill>
                      <a:srgbClr val="000000"/>
                    </a:solidFill>
                    <a:latin typeface="+mn-lt"/>
                    <a:ea typeface="+mn-ea"/>
                    <a:cs typeface="+mn-cs"/>
                  </a:defRPr>
                </a:lvl2pPr>
                <a:lvl3pPr marL="914400" algn="l" defTabSz="914400" rtl="0" eaLnBrk="1" latinLnBrk="0" hangingPunct="1">
                  <a:defRPr sz="1800" kern="1200">
                    <a:solidFill>
                      <a:srgbClr val="000000"/>
                    </a:solidFill>
                    <a:latin typeface="+mn-lt"/>
                    <a:ea typeface="+mn-ea"/>
                    <a:cs typeface="+mn-cs"/>
                  </a:defRPr>
                </a:lvl3pPr>
                <a:lvl4pPr marL="1371600" algn="l" defTabSz="914400" rtl="0" eaLnBrk="1" latinLnBrk="0" hangingPunct="1">
                  <a:defRPr sz="1800" kern="1200">
                    <a:solidFill>
                      <a:srgbClr val="000000"/>
                    </a:solidFill>
                    <a:latin typeface="+mn-lt"/>
                    <a:ea typeface="+mn-ea"/>
                    <a:cs typeface="+mn-cs"/>
                  </a:defRPr>
                </a:lvl4pPr>
                <a:lvl5pPr marL="1828800" algn="l" defTabSz="914400" rtl="0" eaLnBrk="1" latinLnBrk="0" hangingPunct="1">
                  <a:defRPr sz="1800" kern="1200">
                    <a:solidFill>
                      <a:srgbClr val="000000"/>
                    </a:solidFill>
                    <a:latin typeface="+mn-lt"/>
                    <a:ea typeface="+mn-ea"/>
                    <a:cs typeface="+mn-cs"/>
                  </a:defRPr>
                </a:lvl5pPr>
                <a:lvl6pPr marL="2286000" algn="l" defTabSz="914400" rtl="0" eaLnBrk="1" latinLnBrk="0" hangingPunct="1">
                  <a:defRPr sz="1800" kern="1200">
                    <a:solidFill>
                      <a:srgbClr val="000000"/>
                    </a:solidFill>
                    <a:latin typeface="+mn-lt"/>
                    <a:ea typeface="+mn-ea"/>
                    <a:cs typeface="+mn-cs"/>
                  </a:defRPr>
                </a:lvl6pPr>
                <a:lvl7pPr marL="2743200" algn="l" defTabSz="914400" rtl="0" eaLnBrk="1" latinLnBrk="0" hangingPunct="1">
                  <a:defRPr sz="1800" kern="1200">
                    <a:solidFill>
                      <a:srgbClr val="000000"/>
                    </a:solidFill>
                    <a:latin typeface="+mn-lt"/>
                    <a:ea typeface="+mn-ea"/>
                    <a:cs typeface="+mn-cs"/>
                  </a:defRPr>
                </a:lvl7pPr>
                <a:lvl8pPr marL="3200400" algn="l" defTabSz="914400" rtl="0" eaLnBrk="1" latinLnBrk="0" hangingPunct="1">
                  <a:defRPr sz="1800" kern="1200">
                    <a:solidFill>
                      <a:srgbClr val="000000"/>
                    </a:solidFill>
                    <a:latin typeface="+mn-lt"/>
                    <a:ea typeface="+mn-ea"/>
                    <a:cs typeface="+mn-cs"/>
                  </a:defRPr>
                </a:lvl8pPr>
                <a:lvl9pPr marL="3657600" algn="l" defTabSz="914400" rtl="0" eaLnBrk="1" latinLnBrk="0" hangingPunct="1">
                  <a:defRPr sz="1800" kern="1200">
                    <a:solidFill>
                      <a:srgbClr val="000000"/>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noProof="0" dirty="0">
                    <a:latin typeface="Arial"/>
                  </a:rPr>
                  <a:t>Competitive Analysis</a:t>
                </a:r>
                <a:endParaRPr kumimoji="0" lang="en-GB" b="1" i="0" u="none" strike="noStrike" kern="1200" cap="none" spc="0" normalizeH="0" baseline="0" noProof="0" dirty="0">
                  <a:ln>
                    <a:noFill/>
                  </a:ln>
                  <a:solidFill>
                    <a:srgbClr val="000000"/>
                  </a:solidFill>
                  <a:effectLst/>
                  <a:uLnTx/>
                  <a:uFillTx/>
                  <a:latin typeface="Arial"/>
                </a:endParaRPr>
              </a:p>
            </p:txBody>
          </p:sp>
        </p:grpSp>
      </p:grpSp>
      <p:pic>
        <p:nvPicPr>
          <p:cNvPr id="5" name="Picture 4"/>
          <p:cNvPicPr>
            <a:picLocks noChangeAspect="1"/>
          </p:cNvPicPr>
          <p:nvPr/>
        </p:nvPicPr>
        <p:blipFill>
          <a:blip r:embed="rId3"/>
          <a:stretch>
            <a:fillRect/>
          </a:stretch>
        </p:blipFill>
        <p:spPr>
          <a:xfrm>
            <a:off x="363021" y="3133139"/>
            <a:ext cx="2482061" cy="2285158"/>
          </a:xfrm>
          <a:prstGeom prst="rect">
            <a:avLst/>
          </a:prstGeom>
        </p:spPr>
      </p:pic>
    </p:spTree>
    <p:extLst>
      <p:ext uri="{BB962C8B-B14F-4D97-AF65-F5344CB8AC3E}">
        <p14:creationId xmlns:p14="http://schemas.microsoft.com/office/powerpoint/2010/main" val="5000609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Conclusion</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sp>
        <p:nvSpPr>
          <p:cNvPr id="9" name="Rectangle 8"/>
          <p:cNvSpPr/>
          <p:nvPr/>
        </p:nvSpPr>
        <p:spPr>
          <a:xfrm>
            <a:off x="1120585" y="2088106"/>
            <a:ext cx="5416694" cy="3835021"/>
          </a:xfrm>
          <a:prstGeom prst="rect">
            <a:avLst/>
          </a:prstGeom>
          <a:solidFill>
            <a:schemeClr val="accent5">
              <a:lumMod val="20000"/>
              <a:lumOff val="80000"/>
            </a:schemeClr>
          </a:solidFill>
          <a:ln>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0084B4">
                  <a:lumMod val="50000"/>
                </a:srgbClr>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0084B4">
                  <a:lumMod val="50000"/>
                </a:srgbClr>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a:p>
            <a:pPr lvl="0" algn="ctr">
              <a:defRPr/>
            </a:pPr>
            <a:endParaRPr lang="en-US" sz="2800" dirty="0">
              <a:solidFill>
                <a:srgbClr val="0084B4">
                  <a:lumMod val="50000"/>
                </a:srgbClr>
              </a:solidFill>
              <a:effectLst>
                <a:outerShdw blurRad="38100" dist="38100" dir="2700000" algn="tl">
                  <a:srgbClr val="000000">
                    <a:alpha val="43137"/>
                  </a:srgbClr>
                </a:outerShdw>
              </a:effectLst>
              <a:latin typeface="Arial Rounded MT Bold" panose="020F0704030504030204" pitchFamily="34" charset="0"/>
            </a:endParaRPr>
          </a:p>
          <a:p>
            <a:pPr lvl="0" algn="ctr">
              <a:defRPr/>
            </a:pPr>
            <a:endParaRPr lang="en-US" sz="2800" dirty="0">
              <a:solidFill>
                <a:srgbClr val="0084B4">
                  <a:lumMod val="50000"/>
                </a:srgbClr>
              </a:solidFill>
              <a:effectLst>
                <a:outerShdw blurRad="38100" dist="38100" dir="2700000" algn="tl">
                  <a:srgbClr val="000000">
                    <a:alpha val="43137"/>
                  </a:srgbClr>
                </a:outerShdw>
              </a:effectLst>
              <a:latin typeface="Arial Rounded MT Bold" panose="020F0704030504030204" pitchFamily="34" charset="0"/>
            </a:endParaRPr>
          </a:p>
          <a:p>
            <a:pPr lvl="0" algn="ctr">
              <a:defRPr/>
            </a:pPr>
            <a:r>
              <a:rPr lang="en-US" sz="2800" dirty="0">
                <a:solidFill>
                  <a:srgbClr val="0084B4">
                    <a:lumMod val="50000"/>
                  </a:srgbClr>
                </a:solidFill>
                <a:effectLst>
                  <a:outerShdw blurRad="38100" dist="38100" dir="2700000" algn="tl">
                    <a:srgbClr val="000000">
                      <a:alpha val="43137"/>
                    </a:srgbClr>
                  </a:outerShdw>
                </a:effectLst>
                <a:latin typeface="Arial Rounded MT Bold" panose="020F0704030504030204" pitchFamily="34" charset="0"/>
              </a:rPr>
              <a:t>The “Hospitality and Innovation within the Hospitality Sector” event will be a success. </a:t>
            </a:r>
            <a:endParaRPr kumimoji="0" lang="en-US" sz="2800" b="0" i="0" u="none" strike="noStrike" kern="1200" cap="none" spc="0" normalizeH="0" baseline="0" noProof="0" dirty="0">
              <a:ln>
                <a:noFill/>
              </a:ln>
              <a:solidFill>
                <a:srgbClr val="0084B4">
                  <a:lumMod val="50000"/>
                </a:srgbClr>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pic>
        <p:nvPicPr>
          <p:cNvPr id="11" name="Picture 10"/>
          <p:cNvPicPr>
            <a:picLocks noChangeAspect="1"/>
          </p:cNvPicPr>
          <p:nvPr/>
        </p:nvPicPr>
        <p:blipFill>
          <a:blip r:embed="rId3"/>
          <a:stretch>
            <a:fillRect/>
          </a:stretch>
        </p:blipFill>
        <p:spPr>
          <a:xfrm>
            <a:off x="3097759" y="2428164"/>
            <a:ext cx="1406002" cy="1406002"/>
          </a:xfrm>
          <a:prstGeom prst="rect">
            <a:avLst/>
          </a:prstGeom>
        </p:spPr>
      </p:pic>
      <p:sp>
        <p:nvSpPr>
          <p:cNvPr id="12" name="Google Shape;593;p27"/>
          <p:cNvSpPr/>
          <p:nvPr/>
        </p:nvSpPr>
        <p:spPr>
          <a:xfrm>
            <a:off x="7208718" y="1760561"/>
            <a:ext cx="529952" cy="4162567"/>
          </a:xfrm>
          <a:custGeom>
            <a:avLst/>
            <a:gdLst/>
            <a:ahLst/>
            <a:cxnLst/>
            <a:rect l="l" t="t" r="r" b="b"/>
            <a:pathLst>
              <a:path w="18766" h="114281" extrusionOk="0">
                <a:moveTo>
                  <a:pt x="1890" y="1"/>
                </a:moveTo>
                <a:cubicBezTo>
                  <a:pt x="1602" y="1"/>
                  <a:pt x="1312" y="75"/>
                  <a:pt x="1049" y="230"/>
                </a:cubicBezTo>
                <a:cubicBezTo>
                  <a:pt x="263" y="707"/>
                  <a:pt x="1" y="1731"/>
                  <a:pt x="465" y="2516"/>
                </a:cubicBezTo>
                <a:cubicBezTo>
                  <a:pt x="10264" y="18983"/>
                  <a:pt x="15443" y="37878"/>
                  <a:pt x="15443" y="57142"/>
                </a:cubicBezTo>
                <a:cubicBezTo>
                  <a:pt x="15443" y="76406"/>
                  <a:pt x="10264" y="95302"/>
                  <a:pt x="465" y="111768"/>
                </a:cubicBezTo>
                <a:cubicBezTo>
                  <a:pt x="1" y="112554"/>
                  <a:pt x="263" y="113578"/>
                  <a:pt x="1049" y="114042"/>
                </a:cubicBezTo>
                <a:cubicBezTo>
                  <a:pt x="1310" y="114209"/>
                  <a:pt x="1608" y="114280"/>
                  <a:pt x="1894" y="114280"/>
                </a:cubicBezTo>
                <a:cubicBezTo>
                  <a:pt x="2465" y="114280"/>
                  <a:pt x="3013" y="113994"/>
                  <a:pt x="3323" y="113470"/>
                </a:cubicBezTo>
                <a:cubicBezTo>
                  <a:pt x="13431" y="96480"/>
                  <a:pt x="18765" y="77002"/>
                  <a:pt x="18765" y="57142"/>
                </a:cubicBezTo>
                <a:cubicBezTo>
                  <a:pt x="18765" y="37271"/>
                  <a:pt x="13431" y="17792"/>
                  <a:pt x="3335" y="814"/>
                </a:cubicBezTo>
                <a:cubicBezTo>
                  <a:pt x="3018" y="291"/>
                  <a:pt x="2459" y="1"/>
                  <a:pt x="1890" y="1"/>
                </a:cubicBezTo>
                <a:close/>
              </a:path>
            </a:pathLst>
          </a:custGeom>
          <a:solidFill>
            <a:srgbClr val="EEEEEE"/>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nvGrpSpPr>
          <p:cNvPr id="13" name="Google Shape;594;p27"/>
          <p:cNvGrpSpPr/>
          <p:nvPr/>
        </p:nvGrpSpPr>
        <p:grpSpPr>
          <a:xfrm>
            <a:off x="8439403" y="3357456"/>
            <a:ext cx="3611567" cy="689960"/>
            <a:chOff x="2951509" y="2818221"/>
            <a:chExt cx="3536546" cy="689960"/>
          </a:xfrm>
        </p:grpSpPr>
        <p:sp>
          <p:nvSpPr>
            <p:cNvPr id="14" name="Google Shape;595;p27"/>
            <p:cNvSpPr/>
            <p:nvPr/>
          </p:nvSpPr>
          <p:spPr>
            <a:xfrm>
              <a:off x="2998246" y="2846461"/>
              <a:ext cx="3489809" cy="633480"/>
            </a:xfrm>
            <a:custGeom>
              <a:avLst/>
              <a:gdLst/>
              <a:ahLst/>
              <a:cxnLst/>
              <a:rect l="l" t="t" r="r" b="b"/>
              <a:pathLst>
                <a:path w="81893" h="22432" extrusionOk="0">
                  <a:moveTo>
                    <a:pt x="12955" y="0"/>
                  </a:moveTo>
                  <a:cubicBezTo>
                    <a:pt x="7240" y="0"/>
                    <a:pt x="2513" y="4298"/>
                    <a:pt x="1835" y="9835"/>
                  </a:cubicBezTo>
                  <a:lnTo>
                    <a:pt x="1" y="11216"/>
                  </a:lnTo>
                  <a:lnTo>
                    <a:pt x="1835" y="12597"/>
                  </a:lnTo>
                  <a:cubicBezTo>
                    <a:pt x="2513" y="18133"/>
                    <a:pt x="7240" y="22432"/>
                    <a:pt x="12955" y="22432"/>
                  </a:cubicBezTo>
                  <a:lnTo>
                    <a:pt x="70676" y="22432"/>
                  </a:lnTo>
                  <a:cubicBezTo>
                    <a:pt x="76868" y="22432"/>
                    <a:pt x="81892" y="17407"/>
                    <a:pt x="81892" y="11216"/>
                  </a:cubicBezTo>
                  <a:cubicBezTo>
                    <a:pt x="81892" y="5025"/>
                    <a:pt x="76868" y="0"/>
                    <a:pt x="70676" y="0"/>
                  </a:cubicBezTo>
                  <a:close/>
                </a:path>
              </a:pathLst>
            </a:custGeom>
            <a:solidFill>
              <a:schemeClr val="accent1">
                <a:lumMod val="75000"/>
              </a:schemeClr>
            </a:solidFill>
            <a:ln>
              <a:noFill/>
            </a:ln>
          </p:spPr>
          <p:txBody>
            <a:bodyPr spcFirstLastPara="1" wrap="square" lIns="91425" tIns="91425" rIns="91425" bIns="91425" anchor="ctr" anchorCtr="0">
              <a:noAutofit/>
            </a:bodyPr>
            <a:lstStyle/>
            <a:p>
              <a:pPr lvl="0" algn="ctr">
                <a:buClr>
                  <a:srgbClr val="000000"/>
                </a:buClr>
                <a:buSzPts val="1100"/>
                <a:defRPr/>
              </a:pPr>
              <a:r>
                <a:rPr lang="en-GB" kern="0" dirty="0">
                  <a:solidFill>
                    <a:srgbClr val="FFFFFF"/>
                  </a:solidFill>
                  <a:latin typeface="Fira Sans Extra Condensed Medium"/>
                  <a:cs typeface="Arial"/>
                  <a:sym typeface="Fira Sans Extra Condensed Medium"/>
                </a:rPr>
                <a:t>      Arranging a proper venue </a:t>
              </a:r>
              <a:endParaRPr kumimoji="0" lang="en" sz="1800" b="0" i="0" u="none" strike="noStrike" kern="0" cap="none" spc="0" normalizeH="0" baseline="0" noProof="0" dirty="0">
                <a:ln>
                  <a:noFill/>
                </a:ln>
                <a:solidFill>
                  <a:srgbClr val="FFFFFF"/>
                </a:solidFill>
                <a:effectLst/>
                <a:uLnTx/>
                <a:uFillTx/>
                <a:latin typeface="Fira Sans Extra Condensed Medium"/>
                <a:ea typeface="+mn-ea"/>
                <a:cs typeface="Arial"/>
                <a:sym typeface="Fira Sans Extra Condensed Medium"/>
              </a:endParaRPr>
            </a:p>
          </p:txBody>
        </p:sp>
        <p:sp>
          <p:nvSpPr>
            <p:cNvPr id="15" name="Google Shape;596;p27"/>
            <p:cNvSpPr/>
            <p:nvPr/>
          </p:nvSpPr>
          <p:spPr>
            <a:xfrm>
              <a:off x="3111235" y="2922454"/>
              <a:ext cx="481181" cy="481492"/>
            </a:xfrm>
            <a:custGeom>
              <a:avLst/>
              <a:gdLst/>
              <a:ahLst/>
              <a:cxnLst/>
              <a:rect l="l" t="t" r="r" b="b"/>
              <a:pathLst>
                <a:path w="17039" h="17050" extrusionOk="0">
                  <a:moveTo>
                    <a:pt x="17038" y="8525"/>
                  </a:moveTo>
                  <a:cubicBezTo>
                    <a:pt x="17038" y="13228"/>
                    <a:pt x="13228" y="17050"/>
                    <a:pt x="8525" y="17050"/>
                  </a:cubicBezTo>
                  <a:cubicBezTo>
                    <a:pt x="3810" y="17050"/>
                    <a:pt x="0" y="13228"/>
                    <a:pt x="0" y="8525"/>
                  </a:cubicBezTo>
                  <a:cubicBezTo>
                    <a:pt x="0" y="3822"/>
                    <a:pt x="3810" y="0"/>
                    <a:pt x="8525" y="0"/>
                  </a:cubicBezTo>
                  <a:cubicBezTo>
                    <a:pt x="13228" y="0"/>
                    <a:pt x="17038" y="3822"/>
                    <a:pt x="17038" y="8525"/>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16" name="Google Shape;597;p27"/>
            <p:cNvSpPr/>
            <p:nvPr/>
          </p:nvSpPr>
          <p:spPr>
            <a:xfrm>
              <a:off x="2951509" y="2818221"/>
              <a:ext cx="412586" cy="689960"/>
            </a:xfrm>
            <a:custGeom>
              <a:avLst/>
              <a:gdLst/>
              <a:ahLst/>
              <a:cxnLst/>
              <a:rect l="l" t="t" r="r" b="b"/>
              <a:pathLst>
                <a:path w="14610" h="24432" fill="none" extrusionOk="0">
                  <a:moveTo>
                    <a:pt x="14610" y="24432"/>
                  </a:moveTo>
                  <a:cubicBezTo>
                    <a:pt x="8597" y="24432"/>
                    <a:pt x="3490" y="20038"/>
                    <a:pt x="2561" y="14145"/>
                  </a:cubicBezTo>
                  <a:lnTo>
                    <a:pt x="1" y="12216"/>
                  </a:lnTo>
                  <a:lnTo>
                    <a:pt x="2561" y="10287"/>
                  </a:lnTo>
                  <a:cubicBezTo>
                    <a:pt x="3490" y="4394"/>
                    <a:pt x="8597" y="0"/>
                    <a:pt x="14610" y="0"/>
                  </a:cubicBezTo>
                </a:path>
              </a:pathLst>
            </a:custGeom>
            <a:noFill/>
            <a:ln w="745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17" name="Google Shape;602;p27"/>
          <p:cNvGrpSpPr/>
          <p:nvPr/>
        </p:nvGrpSpPr>
        <p:grpSpPr>
          <a:xfrm>
            <a:off x="8514453" y="2107028"/>
            <a:ext cx="3536519" cy="689649"/>
            <a:chOff x="2974899" y="1151846"/>
            <a:chExt cx="3536519" cy="689649"/>
          </a:xfrm>
        </p:grpSpPr>
        <p:sp>
          <p:nvSpPr>
            <p:cNvPr id="18" name="Google Shape;603;p27"/>
            <p:cNvSpPr/>
            <p:nvPr/>
          </p:nvSpPr>
          <p:spPr>
            <a:xfrm>
              <a:off x="3021635" y="1180114"/>
              <a:ext cx="3489783" cy="633141"/>
            </a:xfrm>
            <a:custGeom>
              <a:avLst/>
              <a:gdLst/>
              <a:ahLst/>
              <a:cxnLst/>
              <a:rect l="l" t="t" r="r" b="b"/>
              <a:pathLst>
                <a:path w="81892" h="22420" extrusionOk="0">
                  <a:moveTo>
                    <a:pt x="12955" y="0"/>
                  </a:moveTo>
                  <a:cubicBezTo>
                    <a:pt x="7228" y="0"/>
                    <a:pt x="2513" y="4286"/>
                    <a:pt x="1834" y="9823"/>
                  </a:cubicBezTo>
                  <a:lnTo>
                    <a:pt x="1" y="11204"/>
                  </a:lnTo>
                  <a:lnTo>
                    <a:pt x="1834" y="12585"/>
                  </a:lnTo>
                  <a:cubicBezTo>
                    <a:pt x="2513" y="18133"/>
                    <a:pt x="7228" y="22419"/>
                    <a:pt x="12955" y="22419"/>
                  </a:cubicBezTo>
                  <a:lnTo>
                    <a:pt x="70676" y="22419"/>
                  </a:lnTo>
                  <a:cubicBezTo>
                    <a:pt x="76867" y="22419"/>
                    <a:pt x="81892" y="17395"/>
                    <a:pt x="81892" y="11204"/>
                  </a:cubicBezTo>
                  <a:cubicBezTo>
                    <a:pt x="81892" y="5013"/>
                    <a:pt x="76867" y="0"/>
                    <a:pt x="70676" y="0"/>
                  </a:cubicBezTo>
                  <a:close/>
                </a:path>
              </a:pathLst>
            </a:custGeom>
            <a:solidFill>
              <a:schemeClr val="accent3">
                <a:lumMod val="75000"/>
              </a:schemeClr>
            </a:solidFill>
            <a:ln>
              <a:noFill/>
            </a:ln>
          </p:spPr>
          <p:txBody>
            <a:bodyPr spcFirstLastPara="1" wrap="square" lIns="91425" tIns="91425" rIns="91425" bIns="91425" anchor="ctr" anchorCtr="0">
              <a:noAutofit/>
            </a:bodyPr>
            <a:lstStyle/>
            <a:p>
              <a:pPr lvl="0" algn="ctr">
                <a:buClr>
                  <a:srgbClr val="000000"/>
                </a:buClr>
                <a:buSzPts val="1100"/>
                <a:defRPr/>
              </a:pPr>
              <a:r>
                <a:rPr lang="en-US" kern="0" dirty="0">
                  <a:solidFill>
                    <a:srgbClr val="FFFFFF"/>
                  </a:solidFill>
                  <a:latin typeface="Fira Sans Extra Condensed" panose="020B0604020202020204" charset="0"/>
                  <a:cs typeface="Arial"/>
                  <a:sym typeface="Arial"/>
                </a:rPr>
                <a:t>Through research and</a:t>
              </a:r>
            </a:p>
            <a:p>
              <a:pPr lvl="0" algn="ctr">
                <a:buClr>
                  <a:srgbClr val="000000"/>
                </a:buClr>
                <a:buSzPts val="1100"/>
                <a:defRPr/>
              </a:pPr>
              <a:r>
                <a:rPr lang="en-US" kern="0" dirty="0">
                  <a:solidFill>
                    <a:srgbClr val="FFFFFF"/>
                  </a:solidFill>
                  <a:latin typeface="Fira Sans Extra Condensed" panose="020B0604020202020204" charset="0"/>
                  <a:cs typeface="Arial"/>
                  <a:sym typeface="Arial"/>
                </a:rPr>
                <a:t> inviting beneficiaries </a:t>
              </a:r>
              <a:endParaRPr kumimoji="0" lang="en-US" sz="1800" b="0" i="0" u="none" strike="noStrike" kern="0" cap="none" spc="0" normalizeH="0" baseline="0" noProof="0" dirty="0">
                <a:ln>
                  <a:noFill/>
                </a:ln>
                <a:solidFill>
                  <a:srgbClr val="FFFFFF"/>
                </a:solidFill>
                <a:effectLst/>
                <a:uLnTx/>
                <a:uFillTx/>
                <a:latin typeface="Fira Sans Extra Condensed" panose="020B0604020202020204" charset="0"/>
                <a:ea typeface="+mn-ea"/>
                <a:cs typeface="Arial"/>
                <a:sym typeface="Arial"/>
              </a:endParaRPr>
            </a:p>
          </p:txBody>
        </p:sp>
        <p:sp>
          <p:nvSpPr>
            <p:cNvPr id="19" name="Google Shape;604;p27"/>
            <p:cNvSpPr/>
            <p:nvPr/>
          </p:nvSpPr>
          <p:spPr>
            <a:xfrm>
              <a:off x="3134624" y="1255740"/>
              <a:ext cx="458711" cy="481520"/>
            </a:xfrm>
            <a:custGeom>
              <a:avLst/>
              <a:gdLst/>
              <a:ahLst/>
              <a:cxnLst/>
              <a:rect l="l" t="t" r="r" b="b"/>
              <a:pathLst>
                <a:path w="17038" h="17051" extrusionOk="0">
                  <a:moveTo>
                    <a:pt x="17038" y="8526"/>
                  </a:moveTo>
                  <a:cubicBezTo>
                    <a:pt x="17038" y="13241"/>
                    <a:pt x="13228" y="17051"/>
                    <a:pt x="8525" y="17051"/>
                  </a:cubicBezTo>
                  <a:cubicBezTo>
                    <a:pt x="3810" y="17051"/>
                    <a:pt x="0" y="13241"/>
                    <a:pt x="0" y="8526"/>
                  </a:cubicBezTo>
                  <a:cubicBezTo>
                    <a:pt x="0" y="3823"/>
                    <a:pt x="3810" y="1"/>
                    <a:pt x="8525" y="1"/>
                  </a:cubicBezTo>
                  <a:cubicBezTo>
                    <a:pt x="13228" y="1"/>
                    <a:pt x="17038" y="3823"/>
                    <a:pt x="17038" y="8526"/>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0" name="Google Shape;605;p27"/>
            <p:cNvSpPr/>
            <p:nvPr/>
          </p:nvSpPr>
          <p:spPr>
            <a:xfrm>
              <a:off x="2974899" y="1151846"/>
              <a:ext cx="412586" cy="689649"/>
            </a:xfrm>
            <a:custGeom>
              <a:avLst/>
              <a:gdLst/>
              <a:ahLst/>
              <a:cxnLst/>
              <a:rect l="l" t="t" r="r" b="b"/>
              <a:pathLst>
                <a:path w="14610" h="24421" fill="none" extrusionOk="0">
                  <a:moveTo>
                    <a:pt x="14610" y="24421"/>
                  </a:moveTo>
                  <a:cubicBezTo>
                    <a:pt x="8597" y="24421"/>
                    <a:pt x="3489" y="20027"/>
                    <a:pt x="2560" y="14134"/>
                  </a:cubicBezTo>
                  <a:lnTo>
                    <a:pt x="1" y="12205"/>
                  </a:lnTo>
                  <a:lnTo>
                    <a:pt x="2560" y="10276"/>
                  </a:lnTo>
                  <a:cubicBezTo>
                    <a:pt x="3489" y="4382"/>
                    <a:pt x="8597" y="1"/>
                    <a:pt x="14610" y="1"/>
                  </a:cubicBezTo>
                </a:path>
              </a:pathLst>
            </a:custGeom>
            <a:noFill/>
            <a:ln w="745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1" name="Google Shape;606;p27"/>
          <p:cNvGrpSpPr/>
          <p:nvPr/>
        </p:nvGrpSpPr>
        <p:grpSpPr>
          <a:xfrm>
            <a:off x="8514453" y="4606901"/>
            <a:ext cx="3536518" cy="879499"/>
            <a:chOff x="2744737" y="3651719"/>
            <a:chExt cx="2359367" cy="689649"/>
          </a:xfrm>
        </p:grpSpPr>
        <p:sp>
          <p:nvSpPr>
            <p:cNvPr id="22" name="Google Shape;607;p27"/>
            <p:cNvSpPr/>
            <p:nvPr/>
          </p:nvSpPr>
          <p:spPr>
            <a:xfrm>
              <a:off x="2791474" y="3679959"/>
              <a:ext cx="2312630" cy="633169"/>
            </a:xfrm>
            <a:custGeom>
              <a:avLst/>
              <a:gdLst/>
              <a:ahLst/>
              <a:cxnLst/>
              <a:rect l="l" t="t" r="r" b="b"/>
              <a:pathLst>
                <a:path w="81892" h="22421" extrusionOk="0">
                  <a:moveTo>
                    <a:pt x="12955" y="1"/>
                  </a:moveTo>
                  <a:cubicBezTo>
                    <a:pt x="7228" y="1"/>
                    <a:pt x="2513" y="4287"/>
                    <a:pt x="1834" y="9823"/>
                  </a:cubicBezTo>
                  <a:lnTo>
                    <a:pt x="1" y="11205"/>
                  </a:lnTo>
                  <a:lnTo>
                    <a:pt x="1834" y="12586"/>
                  </a:lnTo>
                  <a:cubicBezTo>
                    <a:pt x="2513" y="18134"/>
                    <a:pt x="7228" y="22420"/>
                    <a:pt x="12955" y="22420"/>
                  </a:cubicBezTo>
                  <a:lnTo>
                    <a:pt x="70676" y="22420"/>
                  </a:lnTo>
                  <a:cubicBezTo>
                    <a:pt x="76867" y="22420"/>
                    <a:pt x="81892" y="17396"/>
                    <a:pt x="81892" y="11205"/>
                  </a:cubicBezTo>
                  <a:cubicBezTo>
                    <a:pt x="81892" y="5013"/>
                    <a:pt x="76867" y="1"/>
                    <a:pt x="70676" y="1"/>
                  </a:cubicBezTo>
                  <a:close/>
                </a:path>
              </a:pathLst>
            </a:custGeom>
            <a:solidFill>
              <a:schemeClr val="accent1">
                <a:lumMod val="50000"/>
              </a:schemeClr>
            </a:solidFill>
            <a:ln>
              <a:noFill/>
            </a:ln>
          </p:spPr>
          <p:txBody>
            <a:bodyPr spcFirstLastPara="1" wrap="square" lIns="91425" tIns="91425" rIns="91425" bIns="91425" anchor="ctr" anchorCtr="0">
              <a:noAutofit/>
            </a:bodyPr>
            <a:lstStyle/>
            <a:p>
              <a:pPr lvl="0" algn="ctr">
                <a:buClr>
                  <a:srgbClr val="000000"/>
                </a:buClr>
                <a:buSzPts val="1100"/>
                <a:defRPr/>
              </a:pPr>
              <a:r>
                <a:rPr lang="en-US" sz="1700" kern="0" dirty="0">
                  <a:solidFill>
                    <a:srgbClr val="FFFFFF"/>
                  </a:solidFill>
                  <a:latin typeface="Fira Sans Extra Condensed Medium"/>
                  <a:cs typeface="Arial"/>
                  <a:sym typeface="Fira Sans Extra Condensed Medium"/>
                </a:rPr>
                <a:t>Implementing </a:t>
              </a:r>
            </a:p>
            <a:p>
              <a:pPr lvl="0" algn="ctr">
                <a:buClr>
                  <a:srgbClr val="000000"/>
                </a:buClr>
                <a:buSzPts val="1100"/>
                <a:defRPr/>
              </a:pPr>
              <a:r>
                <a:rPr lang="en-US" sz="1700" kern="0" dirty="0">
                  <a:solidFill>
                    <a:srgbClr val="FFFFFF"/>
                  </a:solidFill>
                  <a:latin typeface="Fira Sans Extra Condensed Medium"/>
                  <a:cs typeface="Arial"/>
                  <a:sym typeface="Fira Sans Extra Condensed Medium"/>
                </a:rPr>
                <a:t>proper strategies</a:t>
              </a:r>
            </a:p>
          </p:txBody>
        </p:sp>
        <p:sp>
          <p:nvSpPr>
            <p:cNvPr id="23" name="Google Shape;608;p27"/>
            <p:cNvSpPr/>
            <p:nvPr/>
          </p:nvSpPr>
          <p:spPr>
            <a:xfrm>
              <a:off x="2904463" y="3755953"/>
              <a:ext cx="378638" cy="481181"/>
            </a:xfrm>
            <a:custGeom>
              <a:avLst/>
              <a:gdLst/>
              <a:ahLst/>
              <a:cxnLst/>
              <a:rect l="l" t="t" r="r" b="b"/>
              <a:pathLst>
                <a:path w="17038" h="17039" extrusionOk="0">
                  <a:moveTo>
                    <a:pt x="17038" y="8514"/>
                  </a:moveTo>
                  <a:cubicBezTo>
                    <a:pt x="17038" y="13228"/>
                    <a:pt x="13228" y="17038"/>
                    <a:pt x="8525" y="17038"/>
                  </a:cubicBezTo>
                  <a:cubicBezTo>
                    <a:pt x="3810" y="17038"/>
                    <a:pt x="0" y="13228"/>
                    <a:pt x="0" y="8514"/>
                  </a:cubicBezTo>
                  <a:cubicBezTo>
                    <a:pt x="0" y="3811"/>
                    <a:pt x="3810" y="1"/>
                    <a:pt x="8525" y="1"/>
                  </a:cubicBezTo>
                  <a:cubicBezTo>
                    <a:pt x="13228" y="1"/>
                    <a:pt x="17038" y="3811"/>
                    <a:pt x="17038" y="8514"/>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sp>
          <p:nvSpPr>
            <p:cNvPr id="24" name="Google Shape;609;p27"/>
            <p:cNvSpPr/>
            <p:nvPr/>
          </p:nvSpPr>
          <p:spPr>
            <a:xfrm>
              <a:off x="2744737" y="3651719"/>
              <a:ext cx="412586" cy="689649"/>
            </a:xfrm>
            <a:custGeom>
              <a:avLst/>
              <a:gdLst/>
              <a:ahLst/>
              <a:cxnLst/>
              <a:rect l="l" t="t" r="r" b="b"/>
              <a:pathLst>
                <a:path w="14610" h="24421" fill="none" extrusionOk="0">
                  <a:moveTo>
                    <a:pt x="14610" y="24420"/>
                  </a:moveTo>
                  <a:cubicBezTo>
                    <a:pt x="8597" y="24420"/>
                    <a:pt x="3489" y="20027"/>
                    <a:pt x="2560" y="14133"/>
                  </a:cubicBezTo>
                  <a:lnTo>
                    <a:pt x="1" y="12205"/>
                  </a:lnTo>
                  <a:lnTo>
                    <a:pt x="2560" y="10276"/>
                  </a:lnTo>
                  <a:cubicBezTo>
                    <a:pt x="3489" y="4394"/>
                    <a:pt x="8597" y="1"/>
                    <a:pt x="14610" y="1"/>
                  </a:cubicBezTo>
                </a:path>
              </a:pathLst>
            </a:custGeom>
            <a:noFill/>
            <a:ln w="7450"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grpSp>
      <p:grpSp>
        <p:nvGrpSpPr>
          <p:cNvPr id="25" name="Google Shape;613;p27"/>
          <p:cNvGrpSpPr/>
          <p:nvPr/>
        </p:nvGrpSpPr>
        <p:grpSpPr>
          <a:xfrm>
            <a:off x="6543354" y="2374007"/>
            <a:ext cx="1896050" cy="641050"/>
            <a:chOff x="1504425" y="1418825"/>
            <a:chExt cx="1896050" cy="641050"/>
          </a:xfrm>
        </p:grpSpPr>
        <p:cxnSp>
          <p:nvCxnSpPr>
            <p:cNvPr id="26" name="Google Shape;614;p27"/>
            <p:cNvCxnSpPr/>
            <p:nvPr/>
          </p:nvCxnSpPr>
          <p:spPr>
            <a:xfrm flipV="1">
              <a:off x="1504425" y="1571490"/>
              <a:ext cx="635028" cy="488385"/>
            </a:xfrm>
            <a:prstGeom prst="straightConnector1">
              <a:avLst/>
            </a:prstGeom>
            <a:noFill/>
            <a:ln w="9525" cap="flat" cmpd="sng">
              <a:solidFill>
                <a:srgbClr val="000000"/>
              </a:solidFill>
              <a:prstDash val="solid"/>
              <a:round/>
              <a:headEnd type="none" w="med" len="med"/>
              <a:tailEnd type="none" w="med" len="med"/>
            </a:ln>
          </p:spPr>
        </p:cxnSp>
        <p:sp>
          <p:nvSpPr>
            <p:cNvPr id="27" name="Google Shape;615;p27"/>
            <p:cNvSpPr/>
            <p:nvPr/>
          </p:nvSpPr>
          <p:spPr>
            <a:xfrm>
              <a:off x="2312034" y="1418825"/>
              <a:ext cx="152665" cy="152665"/>
            </a:xfrm>
            <a:custGeom>
              <a:avLst/>
              <a:gdLst/>
              <a:ahLst/>
              <a:cxnLst/>
              <a:rect l="l" t="t" r="r" b="b"/>
              <a:pathLst>
                <a:path w="5406" h="5406" extrusionOk="0">
                  <a:moveTo>
                    <a:pt x="2703" y="0"/>
                  </a:moveTo>
                  <a:cubicBezTo>
                    <a:pt x="1215" y="0"/>
                    <a:pt x="0" y="1215"/>
                    <a:pt x="0" y="2703"/>
                  </a:cubicBezTo>
                  <a:cubicBezTo>
                    <a:pt x="0" y="4191"/>
                    <a:pt x="1215" y="5406"/>
                    <a:pt x="2703" y="5406"/>
                  </a:cubicBezTo>
                  <a:cubicBezTo>
                    <a:pt x="4203" y="5406"/>
                    <a:pt x="5406" y="4191"/>
                    <a:pt x="5406" y="2703"/>
                  </a:cubicBezTo>
                  <a:cubicBezTo>
                    <a:pt x="5406" y="1215"/>
                    <a:pt x="4203" y="0"/>
                    <a:pt x="2703" y="0"/>
                  </a:cubicBezTo>
                  <a:close/>
                </a:path>
              </a:pathLst>
            </a:custGeom>
            <a:solidFill>
              <a:schemeClr val="accent3">
                <a:lumMod val="75000"/>
              </a:scheme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cxnSp>
          <p:nvCxnSpPr>
            <p:cNvPr id="28" name="Google Shape;616;p27"/>
            <p:cNvCxnSpPr/>
            <p:nvPr/>
          </p:nvCxnSpPr>
          <p:spPr>
            <a:xfrm>
              <a:off x="2574575" y="1495175"/>
              <a:ext cx="825900" cy="0"/>
            </a:xfrm>
            <a:prstGeom prst="straightConnector1">
              <a:avLst/>
            </a:prstGeom>
            <a:noFill/>
            <a:ln w="9525" cap="flat" cmpd="sng">
              <a:solidFill>
                <a:srgbClr val="000000"/>
              </a:solidFill>
              <a:prstDash val="solid"/>
              <a:round/>
              <a:headEnd type="none" w="med" len="med"/>
              <a:tailEnd type="none" w="med" len="med"/>
            </a:ln>
          </p:spPr>
        </p:cxnSp>
      </p:grpSp>
      <p:grpSp>
        <p:nvGrpSpPr>
          <p:cNvPr id="29" name="Google Shape;621;p27"/>
          <p:cNvGrpSpPr/>
          <p:nvPr/>
        </p:nvGrpSpPr>
        <p:grpSpPr>
          <a:xfrm>
            <a:off x="6539629" y="4380057"/>
            <a:ext cx="1899775" cy="647845"/>
            <a:chOff x="1500700" y="3424875"/>
            <a:chExt cx="1899775" cy="647845"/>
          </a:xfrm>
        </p:grpSpPr>
        <p:cxnSp>
          <p:nvCxnSpPr>
            <p:cNvPr id="30" name="Google Shape;622;p27"/>
            <p:cNvCxnSpPr/>
            <p:nvPr/>
          </p:nvCxnSpPr>
          <p:spPr>
            <a:xfrm>
              <a:off x="1500700" y="3424875"/>
              <a:ext cx="691585" cy="484429"/>
            </a:xfrm>
            <a:prstGeom prst="straightConnector1">
              <a:avLst/>
            </a:prstGeom>
            <a:noFill/>
            <a:ln w="9525" cap="flat" cmpd="sng">
              <a:solidFill>
                <a:srgbClr val="000000"/>
              </a:solidFill>
              <a:prstDash val="solid"/>
              <a:round/>
              <a:headEnd type="none" w="med" len="med"/>
              <a:tailEnd type="none" w="med" len="med"/>
            </a:ln>
          </p:spPr>
        </p:cxnSp>
        <p:sp>
          <p:nvSpPr>
            <p:cNvPr id="31" name="Google Shape;623;p27"/>
            <p:cNvSpPr/>
            <p:nvPr/>
          </p:nvSpPr>
          <p:spPr>
            <a:xfrm>
              <a:off x="2314378" y="3920026"/>
              <a:ext cx="152665" cy="152694"/>
            </a:xfrm>
            <a:custGeom>
              <a:avLst/>
              <a:gdLst/>
              <a:ahLst/>
              <a:cxnLst/>
              <a:rect l="l" t="t" r="r" b="b"/>
              <a:pathLst>
                <a:path w="5406" h="5407" extrusionOk="0">
                  <a:moveTo>
                    <a:pt x="2703" y="1"/>
                  </a:moveTo>
                  <a:cubicBezTo>
                    <a:pt x="1215" y="1"/>
                    <a:pt x="0" y="1215"/>
                    <a:pt x="0" y="2704"/>
                  </a:cubicBezTo>
                  <a:cubicBezTo>
                    <a:pt x="0" y="4204"/>
                    <a:pt x="1215" y="5406"/>
                    <a:pt x="2703" y="5406"/>
                  </a:cubicBezTo>
                  <a:cubicBezTo>
                    <a:pt x="4203" y="5406"/>
                    <a:pt x="5406" y="4204"/>
                    <a:pt x="5406" y="2704"/>
                  </a:cubicBezTo>
                  <a:cubicBezTo>
                    <a:pt x="5406" y="1215"/>
                    <a:pt x="4203" y="1"/>
                    <a:pt x="2703" y="1"/>
                  </a:cubicBezTo>
                  <a:close/>
                </a:path>
              </a:pathLst>
            </a:custGeom>
            <a:solidFill>
              <a:schemeClr val="accent1">
                <a:lumMod val="50000"/>
              </a:scheme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cxnSp>
          <p:nvCxnSpPr>
            <p:cNvPr id="32" name="Google Shape;624;p27"/>
            <p:cNvCxnSpPr/>
            <p:nvPr/>
          </p:nvCxnSpPr>
          <p:spPr>
            <a:xfrm>
              <a:off x="2574575" y="3996550"/>
              <a:ext cx="825900" cy="0"/>
            </a:xfrm>
            <a:prstGeom prst="straightConnector1">
              <a:avLst/>
            </a:prstGeom>
            <a:noFill/>
            <a:ln w="9525" cap="flat" cmpd="sng">
              <a:solidFill>
                <a:srgbClr val="000000"/>
              </a:solidFill>
              <a:prstDash val="solid"/>
              <a:round/>
              <a:headEnd type="none" w="med" len="med"/>
              <a:tailEnd type="none" w="med" len="med"/>
            </a:ln>
          </p:spPr>
        </p:cxnSp>
      </p:grpSp>
      <p:grpSp>
        <p:nvGrpSpPr>
          <p:cNvPr id="33" name="Google Shape;629;p27"/>
          <p:cNvGrpSpPr/>
          <p:nvPr/>
        </p:nvGrpSpPr>
        <p:grpSpPr>
          <a:xfrm>
            <a:off x="6567615" y="3633107"/>
            <a:ext cx="1770285" cy="152665"/>
            <a:chOff x="1630015" y="3086866"/>
            <a:chExt cx="1770285" cy="152665"/>
          </a:xfrm>
        </p:grpSpPr>
        <p:cxnSp>
          <p:nvCxnSpPr>
            <p:cNvPr id="34" name="Google Shape;630;p27"/>
            <p:cNvCxnSpPr/>
            <p:nvPr/>
          </p:nvCxnSpPr>
          <p:spPr>
            <a:xfrm>
              <a:off x="1630015" y="3150452"/>
              <a:ext cx="841740" cy="11018"/>
            </a:xfrm>
            <a:prstGeom prst="straightConnector1">
              <a:avLst/>
            </a:prstGeom>
            <a:noFill/>
            <a:ln w="9525" cap="flat" cmpd="sng">
              <a:solidFill>
                <a:srgbClr val="000000"/>
              </a:solidFill>
              <a:prstDash val="solid"/>
              <a:round/>
              <a:headEnd type="none" w="med" len="med"/>
              <a:tailEnd type="none" w="med" len="med"/>
            </a:ln>
          </p:spPr>
        </p:cxnSp>
        <p:sp>
          <p:nvSpPr>
            <p:cNvPr id="35" name="Google Shape;631;p27"/>
            <p:cNvSpPr/>
            <p:nvPr/>
          </p:nvSpPr>
          <p:spPr>
            <a:xfrm>
              <a:off x="2547047" y="3086866"/>
              <a:ext cx="152694" cy="152665"/>
            </a:xfrm>
            <a:custGeom>
              <a:avLst/>
              <a:gdLst/>
              <a:ahLst/>
              <a:cxnLst/>
              <a:rect l="l" t="t" r="r" b="b"/>
              <a:pathLst>
                <a:path w="5407" h="5406" extrusionOk="0">
                  <a:moveTo>
                    <a:pt x="2703" y="0"/>
                  </a:moveTo>
                  <a:cubicBezTo>
                    <a:pt x="1215" y="0"/>
                    <a:pt x="1" y="1215"/>
                    <a:pt x="1" y="2703"/>
                  </a:cubicBezTo>
                  <a:cubicBezTo>
                    <a:pt x="1" y="4191"/>
                    <a:pt x="1215" y="5406"/>
                    <a:pt x="2703" y="5406"/>
                  </a:cubicBezTo>
                  <a:cubicBezTo>
                    <a:pt x="4192" y="5406"/>
                    <a:pt x="5406" y="4191"/>
                    <a:pt x="5406" y="2703"/>
                  </a:cubicBezTo>
                  <a:cubicBezTo>
                    <a:pt x="5406" y="1215"/>
                    <a:pt x="4192" y="0"/>
                    <a:pt x="2703" y="0"/>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ea typeface="+mn-ea"/>
                <a:cs typeface="Arial"/>
                <a:sym typeface="Arial"/>
              </a:endParaRPr>
            </a:p>
          </p:txBody>
        </p:sp>
        <p:cxnSp>
          <p:nvCxnSpPr>
            <p:cNvPr id="36" name="Google Shape;632;p27"/>
            <p:cNvCxnSpPr/>
            <p:nvPr/>
          </p:nvCxnSpPr>
          <p:spPr>
            <a:xfrm>
              <a:off x="2814100" y="3163200"/>
              <a:ext cx="586200" cy="0"/>
            </a:xfrm>
            <a:prstGeom prst="straightConnector1">
              <a:avLst/>
            </a:prstGeom>
            <a:noFill/>
            <a:ln w="9525" cap="flat" cmpd="sng">
              <a:solidFill>
                <a:srgbClr val="000000"/>
              </a:solidFill>
              <a:prstDash val="solid"/>
              <a:round/>
              <a:headEnd type="none" w="med" len="med"/>
              <a:tailEnd type="none" w="med" len="med"/>
            </a:ln>
          </p:spPr>
        </p:cxnSp>
      </p:grpSp>
      <p:grpSp>
        <p:nvGrpSpPr>
          <p:cNvPr id="37" name="Google Shape;633;p27"/>
          <p:cNvGrpSpPr/>
          <p:nvPr/>
        </p:nvGrpSpPr>
        <p:grpSpPr>
          <a:xfrm>
            <a:off x="8871474" y="4893393"/>
            <a:ext cx="270050" cy="269017"/>
            <a:chOff x="2085450" y="842250"/>
            <a:chExt cx="483700" cy="481850"/>
          </a:xfrm>
          <a:solidFill>
            <a:schemeClr val="accent1">
              <a:lumMod val="50000"/>
            </a:schemeClr>
          </a:solidFill>
        </p:grpSpPr>
        <p:sp>
          <p:nvSpPr>
            <p:cNvPr id="38" name="Google Shape;634;p27"/>
            <p:cNvSpPr/>
            <p:nvPr/>
          </p:nvSpPr>
          <p:spPr>
            <a:xfrm>
              <a:off x="2085525" y="926925"/>
              <a:ext cx="483625" cy="397175"/>
            </a:xfrm>
            <a:custGeom>
              <a:avLst/>
              <a:gdLst/>
              <a:ahLst/>
              <a:cxnLst/>
              <a:rect l="l" t="t" r="r" b="b"/>
              <a:pathLst>
                <a:path w="19345" h="15887" extrusionOk="0">
                  <a:moveTo>
                    <a:pt x="1693" y="1"/>
                  </a:moveTo>
                  <a:cubicBezTo>
                    <a:pt x="756" y="1"/>
                    <a:pt x="0" y="760"/>
                    <a:pt x="0" y="1696"/>
                  </a:cubicBezTo>
                  <a:cubicBezTo>
                    <a:pt x="0" y="2630"/>
                    <a:pt x="756" y="3389"/>
                    <a:pt x="1693" y="3389"/>
                  </a:cubicBezTo>
                  <a:lnTo>
                    <a:pt x="3990" y="3389"/>
                  </a:lnTo>
                  <a:cubicBezTo>
                    <a:pt x="4924" y="3389"/>
                    <a:pt x="5683" y="4147"/>
                    <a:pt x="5683" y="5084"/>
                  </a:cubicBezTo>
                  <a:lnTo>
                    <a:pt x="5683" y="8547"/>
                  </a:lnTo>
                  <a:cubicBezTo>
                    <a:pt x="5683" y="11347"/>
                    <a:pt x="7962" y="13627"/>
                    <a:pt x="10766" y="13627"/>
                  </a:cubicBezTo>
                  <a:lnTo>
                    <a:pt x="13626" y="13627"/>
                  </a:lnTo>
                  <a:lnTo>
                    <a:pt x="13626" y="15322"/>
                  </a:lnTo>
                  <a:cubicBezTo>
                    <a:pt x="13626" y="15656"/>
                    <a:pt x="13901" y="15887"/>
                    <a:pt x="14194" y="15887"/>
                  </a:cubicBezTo>
                  <a:cubicBezTo>
                    <a:pt x="14308" y="15887"/>
                    <a:pt x="14425" y="15852"/>
                    <a:pt x="14530" y="15774"/>
                  </a:cubicBezTo>
                  <a:lnTo>
                    <a:pt x="19046" y="12386"/>
                  </a:lnTo>
                  <a:cubicBezTo>
                    <a:pt x="19345" y="12160"/>
                    <a:pt x="19345" y="11706"/>
                    <a:pt x="19046" y="11483"/>
                  </a:cubicBezTo>
                  <a:lnTo>
                    <a:pt x="14530" y="8095"/>
                  </a:lnTo>
                  <a:cubicBezTo>
                    <a:pt x="14424" y="8016"/>
                    <a:pt x="14307" y="7981"/>
                    <a:pt x="14192" y="7981"/>
                  </a:cubicBezTo>
                  <a:cubicBezTo>
                    <a:pt x="13899" y="7981"/>
                    <a:pt x="13626" y="8212"/>
                    <a:pt x="13626" y="8547"/>
                  </a:cubicBezTo>
                  <a:lnTo>
                    <a:pt x="13626" y="10239"/>
                  </a:lnTo>
                  <a:lnTo>
                    <a:pt x="10766" y="10239"/>
                  </a:lnTo>
                  <a:cubicBezTo>
                    <a:pt x="9829" y="10239"/>
                    <a:pt x="9070" y="9480"/>
                    <a:pt x="9070" y="8547"/>
                  </a:cubicBezTo>
                  <a:lnTo>
                    <a:pt x="9070" y="5084"/>
                  </a:lnTo>
                  <a:cubicBezTo>
                    <a:pt x="9070" y="2280"/>
                    <a:pt x="6791" y="1"/>
                    <a:pt x="3990" y="1"/>
                  </a:cubicBezTo>
                  <a:close/>
                </a:path>
              </a:pathLst>
            </a:custGeom>
            <a:grp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39" name="Google Shape;635;p27"/>
            <p:cNvSpPr/>
            <p:nvPr/>
          </p:nvSpPr>
          <p:spPr>
            <a:xfrm>
              <a:off x="2085450" y="1151875"/>
              <a:ext cx="143650" cy="87575"/>
            </a:xfrm>
            <a:custGeom>
              <a:avLst/>
              <a:gdLst/>
              <a:ahLst/>
              <a:cxnLst/>
              <a:rect l="l" t="t" r="r" b="b"/>
              <a:pathLst>
                <a:path w="5746" h="3503" extrusionOk="0">
                  <a:moveTo>
                    <a:pt x="4577" y="1"/>
                  </a:moveTo>
                  <a:cubicBezTo>
                    <a:pt x="4391" y="73"/>
                    <a:pt x="4192" y="112"/>
                    <a:pt x="3990" y="115"/>
                  </a:cubicBezTo>
                  <a:lnTo>
                    <a:pt x="1693" y="115"/>
                  </a:lnTo>
                  <a:cubicBezTo>
                    <a:pt x="759" y="115"/>
                    <a:pt x="0" y="871"/>
                    <a:pt x="0" y="1807"/>
                  </a:cubicBezTo>
                  <a:cubicBezTo>
                    <a:pt x="0" y="2744"/>
                    <a:pt x="759" y="3503"/>
                    <a:pt x="1693" y="3503"/>
                  </a:cubicBezTo>
                  <a:lnTo>
                    <a:pt x="1696" y="3500"/>
                  </a:lnTo>
                  <a:lnTo>
                    <a:pt x="3993" y="3500"/>
                  </a:lnTo>
                  <a:cubicBezTo>
                    <a:pt x="4589" y="3500"/>
                    <a:pt x="5183" y="3391"/>
                    <a:pt x="5746" y="3186"/>
                  </a:cubicBezTo>
                  <a:cubicBezTo>
                    <a:pt x="5065" y="2253"/>
                    <a:pt x="4662" y="1151"/>
                    <a:pt x="4577" y="1"/>
                  </a:cubicBezTo>
                  <a:close/>
                </a:path>
              </a:pathLst>
            </a:custGeom>
            <a:grp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40" name="Google Shape;636;p27"/>
            <p:cNvSpPr/>
            <p:nvPr/>
          </p:nvSpPr>
          <p:spPr>
            <a:xfrm>
              <a:off x="2274775" y="842250"/>
              <a:ext cx="294375" cy="197650"/>
            </a:xfrm>
            <a:custGeom>
              <a:avLst/>
              <a:gdLst/>
              <a:ahLst/>
              <a:cxnLst/>
              <a:rect l="l" t="t" r="r" b="b"/>
              <a:pathLst>
                <a:path w="11775" h="7906" extrusionOk="0">
                  <a:moveTo>
                    <a:pt x="6622" y="0"/>
                  </a:moveTo>
                  <a:cubicBezTo>
                    <a:pt x="6329" y="0"/>
                    <a:pt x="6056" y="231"/>
                    <a:pt x="6056" y="566"/>
                  </a:cubicBezTo>
                  <a:lnTo>
                    <a:pt x="6056" y="2259"/>
                  </a:lnTo>
                  <a:lnTo>
                    <a:pt x="3196" y="2259"/>
                  </a:lnTo>
                  <a:cubicBezTo>
                    <a:pt x="2030" y="2265"/>
                    <a:pt x="904" y="2668"/>
                    <a:pt x="1" y="3406"/>
                  </a:cubicBezTo>
                  <a:cubicBezTo>
                    <a:pt x="940" y="4068"/>
                    <a:pt x="1675" y="4978"/>
                    <a:pt x="2130" y="6032"/>
                  </a:cubicBezTo>
                  <a:cubicBezTo>
                    <a:pt x="2431" y="5785"/>
                    <a:pt x="2804" y="5649"/>
                    <a:pt x="3196" y="5646"/>
                  </a:cubicBezTo>
                  <a:lnTo>
                    <a:pt x="6056" y="5646"/>
                  </a:lnTo>
                  <a:lnTo>
                    <a:pt x="6056" y="7342"/>
                  </a:lnTo>
                  <a:cubicBezTo>
                    <a:pt x="6056" y="7679"/>
                    <a:pt x="6334" y="7906"/>
                    <a:pt x="6625" y="7906"/>
                  </a:cubicBezTo>
                  <a:cubicBezTo>
                    <a:pt x="6740" y="7906"/>
                    <a:pt x="6857" y="7871"/>
                    <a:pt x="6960" y="7793"/>
                  </a:cubicBezTo>
                  <a:lnTo>
                    <a:pt x="11476" y="4406"/>
                  </a:lnTo>
                  <a:cubicBezTo>
                    <a:pt x="11775" y="4180"/>
                    <a:pt x="11775" y="3725"/>
                    <a:pt x="11476" y="3502"/>
                  </a:cubicBezTo>
                  <a:lnTo>
                    <a:pt x="6960" y="115"/>
                  </a:lnTo>
                  <a:cubicBezTo>
                    <a:pt x="6854" y="36"/>
                    <a:pt x="6737" y="0"/>
                    <a:pt x="6622" y="0"/>
                  </a:cubicBezTo>
                  <a:close/>
                </a:path>
              </a:pathLst>
            </a:custGeom>
            <a:grp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35D74"/>
                </a:solidFill>
                <a:effectLst/>
                <a:uLnTx/>
                <a:uFillTx/>
                <a:latin typeface="Arial"/>
                <a:ea typeface="+mn-ea"/>
                <a:cs typeface="Arial"/>
                <a:sym typeface="Arial"/>
              </a:endParaRPr>
            </a:p>
          </p:txBody>
        </p:sp>
      </p:grpSp>
      <p:grpSp>
        <p:nvGrpSpPr>
          <p:cNvPr id="41" name="Google Shape;637;p27"/>
          <p:cNvGrpSpPr/>
          <p:nvPr/>
        </p:nvGrpSpPr>
        <p:grpSpPr>
          <a:xfrm>
            <a:off x="8779598" y="3574939"/>
            <a:ext cx="269045" cy="269003"/>
            <a:chOff x="2685825" y="840375"/>
            <a:chExt cx="481900" cy="481825"/>
          </a:xfrm>
        </p:grpSpPr>
        <p:sp>
          <p:nvSpPr>
            <p:cNvPr id="42" name="Google Shape;638;p27"/>
            <p:cNvSpPr/>
            <p:nvPr/>
          </p:nvSpPr>
          <p:spPr>
            <a:xfrm>
              <a:off x="2685825" y="840375"/>
              <a:ext cx="481900" cy="481825"/>
            </a:xfrm>
            <a:custGeom>
              <a:avLst/>
              <a:gdLst/>
              <a:ahLst/>
              <a:cxnLst/>
              <a:rect l="l" t="t" r="r" b="b"/>
              <a:pathLst>
                <a:path w="19276" h="19273" extrusionOk="0">
                  <a:moveTo>
                    <a:pt x="9600" y="4592"/>
                  </a:moveTo>
                  <a:cubicBezTo>
                    <a:pt x="12403" y="4592"/>
                    <a:pt x="14683" y="6872"/>
                    <a:pt x="14683" y="9675"/>
                  </a:cubicBezTo>
                  <a:cubicBezTo>
                    <a:pt x="14683" y="12476"/>
                    <a:pt x="12403" y="14755"/>
                    <a:pt x="9600" y="14755"/>
                  </a:cubicBezTo>
                  <a:cubicBezTo>
                    <a:pt x="6799" y="14755"/>
                    <a:pt x="4520" y="12476"/>
                    <a:pt x="4520" y="9675"/>
                  </a:cubicBezTo>
                  <a:cubicBezTo>
                    <a:pt x="4520" y="6872"/>
                    <a:pt x="6799" y="4592"/>
                    <a:pt x="9600" y="4592"/>
                  </a:cubicBezTo>
                  <a:close/>
                  <a:moveTo>
                    <a:pt x="8471" y="0"/>
                  </a:moveTo>
                  <a:cubicBezTo>
                    <a:pt x="8212" y="0"/>
                    <a:pt x="7986" y="175"/>
                    <a:pt x="7923" y="428"/>
                  </a:cubicBezTo>
                  <a:lnTo>
                    <a:pt x="7691" y="1427"/>
                  </a:lnTo>
                  <a:cubicBezTo>
                    <a:pt x="6778" y="1635"/>
                    <a:pt x="5908" y="1993"/>
                    <a:pt x="5116" y="2490"/>
                  </a:cubicBezTo>
                  <a:lnTo>
                    <a:pt x="4300" y="2002"/>
                  </a:lnTo>
                  <a:cubicBezTo>
                    <a:pt x="4210" y="1949"/>
                    <a:pt x="4110" y="1922"/>
                    <a:pt x="4010" y="1922"/>
                  </a:cubicBezTo>
                  <a:cubicBezTo>
                    <a:pt x="3864" y="1922"/>
                    <a:pt x="3719" y="1978"/>
                    <a:pt x="3611" y="2087"/>
                  </a:cubicBezTo>
                  <a:lnTo>
                    <a:pt x="2015" y="3683"/>
                  </a:lnTo>
                  <a:cubicBezTo>
                    <a:pt x="1831" y="3866"/>
                    <a:pt x="1798" y="4153"/>
                    <a:pt x="1930" y="4372"/>
                  </a:cubicBezTo>
                  <a:lnTo>
                    <a:pt x="2418" y="5188"/>
                  </a:lnTo>
                  <a:cubicBezTo>
                    <a:pt x="1921" y="5980"/>
                    <a:pt x="1563" y="6851"/>
                    <a:pt x="1355" y="7766"/>
                  </a:cubicBezTo>
                  <a:lnTo>
                    <a:pt x="431" y="7995"/>
                  </a:lnTo>
                  <a:cubicBezTo>
                    <a:pt x="178" y="8058"/>
                    <a:pt x="0" y="8284"/>
                    <a:pt x="3" y="8546"/>
                  </a:cubicBezTo>
                  <a:lnTo>
                    <a:pt x="3" y="10804"/>
                  </a:lnTo>
                  <a:cubicBezTo>
                    <a:pt x="0" y="11060"/>
                    <a:pt x="178" y="11286"/>
                    <a:pt x="428" y="11349"/>
                  </a:cubicBezTo>
                  <a:lnTo>
                    <a:pt x="1352" y="11581"/>
                  </a:lnTo>
                  <a:cubicBezTo>
                    <a:pt x="1560" y="12494"/>
                    <a:pt x="1921" y="13364"/>
                    <a:pt x="2418" y="14159"/>
                  </a:cubicBezTo>
                  <a:lnTo>
                    <a:pt x="1927" y="14972"/>
                  </a:lnTo>
                  <a:cubicBezTo>
                    <a:pt x="1795" y="15195"/>
                    <a:pt x="1831" y="15478"/>
                    <a:pt x="2012" y="15662"/>
                  </a:cubicBezTo>
                  <a:lnTo>
                    <a:pt x="3611" y="17261"/>
                  </a:lnTo>
                  <a:cubicBezTo>
                    <a:pt x="3720" y="17368"/>
                    <a:pt x="3864" y="17424"/>
                    <a:pt x="4011" y="17424"/>
                  </a:cubicBezTo>
                  <a:cubicBezTo>
                    <a:pt x="4110" y="17424"/>
                    <a:pt x="4210" y="17398"/>
                    <a:pt x="4300" y="17345"/>
                  </a:cubicBezTo>
                  <a:lnTo>
                    <a:pt x="5113" y="16854"/>
                  </a:lnTo>
                  <a:cubicBezTo>
                    <a:pt x="5908" y="17351"/>
                    <a:pt x="6778" y="17712"/>
                    <a:pt x="7691" y="17920"/>
                  </a:cubicBezTo>
                  <a:lnTo>
                    <a:pt x="7923" y="18844"/>
                  </a:lnTo>
                  <a:cubicBezTo>
                    <a:pt x="7983" y="19094"/>
                    <a:pt x="8212" y="19272"/>
                    <a:pt x="8471" y="19272"/>
                  </a:cubicBezTo>
                  <a:lnTo>
                    <a:pt x="10729" y="19272"/>
                  </a:lnTo>
                  <a:cubicBezTo>
                    <a:pt x="10988" y="19272"/>
                    <a:pt x="11214" y="19097"/>
                    <a:pt x="11277" y="18844"/>
                  </a:cubicBezTo>
                  <a:lnTo>
                    <a:pt x="11509" y="17920"/>
                  </a:lnTo>
                  <a:cubicBezTo>
                    <a:pt x="12421" y="17712"/>
                    <a:pt x="13292" y="17354"/>
                    <a:pt x="14084" y="16857"/>
                  </a:cubicBezTo>
                  <a:lnTo>
                    <a:pt x="14900" y="17345"/>
                  </a:lnTo>
                  <a:cubicBezTo>
                    <a:pt x="14989" y="17399"/>
                    <a:pt x="15090" y="17425"/>
                    <a:pt x="15190" y="17425"/>
                  </a:cubicBezTo>
                  <a:cubicBezTo>
                    <a:pt x="15336" y="17425"/>
                    <a:pt x="15480" y="17369"/>
                    <a:pt x="15589" y="17261"/>
                  </a:cubicBezTo>
                  <a:lnTo>
                    <a:pt x="17185" y="15665"/>
                  </a:lnTo>
                  <a:cubicBezTo>
                    <a:pt x="17369" y="15481"/>
                    <a:pt x="17402" y="15195"/>
                    <a:pt x="17270" y="14975"/>
                  </a:cubicBezTo>
                  <a:lnTo>
                    <a:pt x="16782" y="14159"/>
                  </a:lnTo>
                  <a:cubicBezTo>
                    <a:pt x="17279" y="13367"/>
                    <a:pt x="17637" y="12497"/>
                    <a:pt x="17845" y="11584"/>
                  </a:cubicBezTo>
                  <a:lnTo>
                    <a:pt x="18844" y="11352"/>
                  </a:lnTo>
                  <a:cubicBezTo>
                    <a:pt x="19097" y="11289"/>
                    <a:pt x="19275" y="11063"/>
                    <a:pt x="19275" y="10804"/>
                  </a:cubicBezTo>
                  <a:lnTo>
                    <a:pt x="19275" y="8546"/>
                  </a:lnTo>
                  <a:cubicBezTo>
                    <a:pt x="19275" y="8287"/>
                    <a:pt x="19097" y="8061"/>
                    <a:pt x="18847" y="7998"/>
                  </a:cubicBezTo>
                  <a:lnTo>
                    <a:pt x="17848" y="7766"/>
                  </a:lnTo>
                  <a:cubicBezTo>
                    <a:pt x="17640" y="6854"/>
                    <a:pt x="17279" y="5983"/>
                    <a:pt x="16782" y="5188"/>
                  </a:cubicBezTo>
                  <a:lnTo>
                    <a:pt x="17273" y="4375"/>
                  </a:lnTo>
                  <a:cubicBezTo>
                    <a:pt x="17405" y="4153"/>
                    <a:pt x="17369" y="3869"/>
                    <a:pt x="17188" y="3686"/>
                  </a:cubicBezTo>
                  <a:lnTo>
                    <a:pt x="15589" y="2090"/>
                  </a:lnTo>
                  <a:cubicBezTo>
                    <a:pt x="15480" y="1980"/>
                    <a:pt x="15335" y="1923"/>
                    <a:pt x="15188" y="1923"/>
                  </a:cubicBezTo>
                  <a:cubicBezTo>
                    <a:pt x="15089" y="1923"/>
                    <a:pt x="14989" y="1949"/>
                    <a:pt x="14900" y="2002"/>
                  </a:cubicBezTo>
                  <a:lnTo>
                    <a:pt x="14087" y="2493"/>
                  </a:lnTo>
                  <a:cubicBezTo>
                    <a:pt x="13292" y="1996"/>
                    <a:pt x="12421" y="1635"/>
                    <a:pt x="11509" y="1427"/>
                  </a:cubicBezTo>
                  <a:lnTo>
                    <a:pt x="11277" y="428"/>
                  </a:lnTo>
                  <a:cubicBezTo>
                    <a:pt x="11217" y="178"/>
                    <a:pt x="10988" y="0"/>
                    <a:pt x="10729" y="0"/>
                  </a:cubicBezTo>
                  <a:close/>
                </a:path>
              </a:pathLst>
            </a:custGeom>
            <a:solidFill>
              <a:srgbClr val="67059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43" name="Google Shape;639;p27"/>
            <p:cNvSpPr/>
            <p:nvPr/>
          </p:nvSpPr>
          <p:spPr>
            <a:xfrm>
              <a:off x="2819200" y="983400"/>
              <a:ext cx="205475" cy="197625"/>
            </a:xfrm>
            <a:custGeom>
              <a:avLst/>
              <a:gdLst/>
              <a:ahLst/>
              <a:cxnLst/>
              <a:rect l="l" t="t" r="r" b="b"/>
              <a:pathLst>
                <a:path w="8219" h="7905" extrusionOk="0">
                  <a:moveTo>
                    <a:pt x="4265" y="1129"/>
                  </a:moveTo>
                  <a:cubicBezTo>
                    <a:pt x="4629" y="1129"/>
                    <a:pt x="4996" y="1199"/>
                    <a:pt x="5346" y="1343"/>
                  </a:cubicBezTo>
                  <a:cubicBezTo>
                    <a:pt x="6400" y="1780"/>
                    <a:pt x="7089" y="2810"/>
                    <a:pt x="7089" y="3954"/>
                  </a:cubicBezTo>
                  <a:cubicBezTo>
                    <a:pt x="7086" y="5511"/>
                    <a:pt x="5825" y="6773"/>
                    <a:pt x="4265" y="6776"/>
                  </a:cubicBezTo>
                  <a:cubicBezTo>
                    <a:pt x="3124" y="6776"/>
                    <a:pt x="2094" y="6089"/>
                    <a:pt x="1657" y="5032"/>
                  </a:cubicBezTo>
                  <a:cubicBezTo>
                    <a:pt x="1221" y="3978"/>
                    <a:pt x="1461" y="2765"/>
                    <a:pt x="2268" y="1958"/>
                  </a:cubicBezTo>
                  <a:cubicBezTo>
                    <a:pt x="2808" y="1416"/>
                    <a:pt x="3530" y="1129"/>
                    <a:pt x="4265" y="1129"/>
                  </a:cubicBezTo>
                  <a:close/>
                  <a:moveTo>
                    <a:pt x="4265" y="0"/>
                  </a:moveTo>
                  <a:cubicBezTo>
                    <a:pt x="2666" y="0"/>
                    <a:pt x="1227" y="964"/>
                    <a:pt x="612" y="2440"/>
                  </a:cubicBezTo>
                  <a:cubicBezTo>
                    <a:pt x="1" y="3918"/>
                    <a:pt x="341" y="5616"/>
                    <a:pt x="1470" y="6749"/>
                  </a:cubicBezTo>
                  <a:cubicBezTo>
                    <a:pt x="2226" y="7504"/>
                    <a:pt x="3237" y="7905"/>
                    <a:pt x="4265" y="7905"/>
                  </a:cubicBezTo>
                  <a:cubicBezTo>
                    <a:pt x="4774" y="7905"/>
                    <a:pt x="5288" y="7806"/>
                    <a:pt x="5777" y="7604"/>
                  </a:cubicBezTo>
                  <a:cubicBezTo>
                    <a:pt x="7255" y="6993"/>
                    <a:pt x="8219" y="5550"/>
                    <a:pt x="8219" y="3954"/>
                  </a:cubicBezTo>
                  <a:cubicBezTo>
                    <a:pt x="8216" y="1771"/>
                    <a:pt x="6448" y="3"/>
                    <a:pt x="4265" y="0"/>
                  </a:cubicBezTo>
                  <a:close/>
                </a:path>
              </a:pathLst>
            </a:custGeom>
            <a:solidFill>
              <a:srgbClr val="67059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35D74"/>
                </a:solidFill>
                <a:effectLst/>
                <a:uLnTx/>
                <a:uFillTx/>
                <a:latin typeface="Arial"/>
                <a:ea typeface="+mn-ea"/>
                <a:cs typeface="Arial"/>
                <a:sym typeface="Arial"/>
              </a:endParaRPr>
            </a:p>
          </p:txBody>
        </p:sp>
      </p:grpSp>
      <p:grpSp>
        <p:nvGrpSpPr>
          <p:cNvPr id="44" name="Google Shape;640;p27"/>
          <p:cNvGrpSpPr/>
          <p:nvPr/>
        </p:nvGrpSpPr>
        <p:grpSpPr>
          <a:xfrm>
            <a:off x="8773465" y="2317349"/>
            <a:ext cx="281313" cy="269017"/>
            <a:chOff x="5045500" y="842250"/>
            <a:chExt cx="503875" cy="481850"/>
          </a:xfrm>
        </p:grpSpPr>
        <p:sp>
          <p:nvSpPr>
            <p:cNvPr id="45" name="Google Shape;641;p27"/>
            <p:cNvSpPr/>
            <p:nvPr/>
          </p:nvSpPr>
          <p:spPr>
            <a:xfrm>
              <a:off x="5045500" y="842250"/>
              <a:ext cx="503875" cy="481850"/>
            </a:xfrm>
            <a:custGeom>
              <a:avLst/>
              <a:gdLst/>
              <a:ahLst/>
              <a:cxnLst/>
              <a:rect l="l" t="t" r="r" b="b"/>
              <a:pathLst>
                <a:path w="20155" h="19274" extrusionOk="0">
                  <a:moveTo>
                    <a:pt x="12103" y="1130"/>
                  </a:moveTo>
                  <a:cubicBezTo>
                    <a:pt x="13694" y="1130"/>
                    <a:pt x="15284" y="1735"/>
                    <a:pt x="16496" y="2945"/>
                  </a:cubicBezTo>
                  <a:cubicBezTo>
                    <a:pt x="18917" y="5366"/>
                    <a:pt x="18917" y="9305"/>
                    <a:pt x="16496" y="11729"/>
                  </a:cubicBezTo>
                  <a:cubicBezTo>
                    <a:pt x="15286" y="12940"/>
                    <a:pt x="13695" y="13545"/>
                    <a:pt x="12104" y="13545"/>
                  </a:cubicBezTo>
                  <a:cubicBezTo>
                    <a:pt x="10514" y="13545"/>
                    <a:pt x="8923" y="12940"/>
                    <a:pt x="7712" y="11729"/>
                  </a:cubicBezTo>
                  <a:cubicBezTo>
                    <a:pt x="5288" y="9305"/>
                    <a:pt x="5288" y="5369"/>
                    <a:pt x="7712" y="2945"/>
                  </a:cubicBezTo>
                  <a:cubicBezTo>
                    <a:pt x="8923" y="1735"/>
                    <a:pt x="10513" y="1130"/>
                    <a:pt x="12103" y="1130"/>
                  </a:cubicBezTo>
                  <a:close/>
                  <a:moveTo>
                    <a:pt x="4918" y="13726"/>
                  </a:moveTo>
                  <a:lnTo>
                    <a:pt x="5716" y="14524"/>
                  </a:lnTo>
                  <a:lnTo>
                    <a:pt x="4918" y="15322"/>
                  </a:lnTo>
                  <a:lnTo>
                    <a:pt x="4120" y="14524"/>
                  </a:lnTo>
                  <a:lnTo>
                    <a:pt x="4918" y="13726"/>
                  </a:lnTo>
                  <a:close/>
                  <a:moveTo>
                    <a:pt x="12106" y="1"/>
                  </a:moveTo>
                  <a:cubicBezTo>
                    <a:pt x="10226" y="1"/>
                    <a:pt x="8345" y="717"/>
                    <a:pt x="6914" y="2147"/>
                  </a:cubicBezTo>
                  <a:cubicBezTo>
                    <a:pt x="4725" y="4333"/>
                    <a:pt x="4240" y="7516"/>
                    <a:pt x="5315" y="10133"/>
                  </a:cubicBezTo>
                  <a:lnTo>
                    <a:pt x="4518" y="10931"/>
                  </a:lnTo>
                  <a:cubicBezTo>
                    <a:pt x="4009" y="11434"/>
                    <a:pt x="3876" y="12208"/>
                    <a:pt x="4192" y="12852"/>
                  </a:cubicBezTo>
                  <a:lnTo>
                    <a:pt x="663" y="16382"/>
                  </a:lnTo>
                  <a:cubicBezTo>
                    <a:pt x="1" y="17044"/>
                    <a:pt x="1" y="18116"/>
                    <a:pt x="663" y="18778"/>
                  </a:cubicBezTo>
                  <a:cubicBezTo>
                    <a:pt x="994" y="19108"/>
                    <a:pt x="1428" y="19273"/>
                    <a:pt x="1862" y="19273"/>
                  </a:cubicBezTo>
                  <a:cubicBezTo>
                    <a:pt x="2295" y="19273"/>
                    <a:pt x="2729" y="19108"/>
                    <a:pt x="3060" y="18778"/>
                  </a:cubicBezTo>
                  <a:lnTo>
                    <a:pt x="6586" y="15249"/>
                  </a:lnTo>
                  <a:cubicBezTo>
                    <a:pt x="6820" y="15363"/>
                    <a:pt x="7071" y="15418"/>
                    <a:pt x="7320" y="15418"/>
                  </a:cubicBezTo>
                  <a:cubicBezTo>
                    <a:pt x="7757" y="15418"/>
                    <a:pt x="8188" y="15247"/>
                    <a:pt x="8510" y="14921"/>
                  </a:cubicBezTo>
                  <a:lnTo>
                    <a:pt x="9308" y="14126"/>
                  </a:lnTo>
                  <a:cubicBezTo>
                    <a:pt x="10192" y="14489"/>
                    <a:pt x="11145" y="14675"/>
                    <a:pt x="12104" y="14675"/>
                  </a:cubicBezTo>
                  <a:cubicBezTo>
                    <a:pt x="13962" y="14675"/>
                    <a:pt x="15843" y="13979"/>
                    <a:pt x="17294" y="12527"/>
                  </a:cubicBezTo>
                  <a:cubicBezTo>
                    <a:pt x="20155" y="9666"/>
                    <a:pt x="20155" y="5008"/>
                    <a:pt x="17294" y="2147"/>
                  </a:cubicBezTo>
                  <a:cubicBezTo>
                    <a:pt x="15864" y="716"/>
                    <a:pt x="13985" y="1"/>
                    <a:pt x="12106" y="1"/>
                  </a:cubicBezTo>
                  <a:close/>
                </a:path>
              </a:pathLst>
            </a:custGeom>
            <a:solidFill>
              <a:srgbClr val="AC71EC"/>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35D74"/>
                </a:solidFill>
                <a:effectLst/>
                <a:uLnTx/>
                <a:uFillTx/>
                <a:latin typeface="Arial"/>
                <a:ea typeface="+mn-ea"/>
                <a:cs typeface="Arial"/>
                <a:sym typeface="Arial"/>
              </a:endParaRPr>
            </a:p>
          </p:txBody>
        </p:sp>
        <p:sp>
          <p:nvSpPr>
            <p:cNvPr id="46" name="Google Shape;642;p27"/>
            <p:cNvSpPr/>
            <p:nvPr/>
          </p:nvSpPr>
          <p:spPr>
            <a:xfrm>
              <a:off x="5221050" y="898625"/>
              <a:ext cx="254100" cy="254100"/>
            </a:xfrm>
            <a:custGeom>
              <a:avLst/>
              <a:gdLst/>
              <a:ahLst/>
              <a:cxnLst/>
              <a:rect l="l" t="t" r="r" b="b"/>
              <a:pathLst>
                <a:path w="10164" h="10164" extrusionOk="0">
                  <a:moveTo>
                    <a:pt x="5081" y="1"/>
                  </a:moveTo>
                  <a:cubicBezTo>
                    <a:pt x="2274" y="1"/>
                    <a:pt x="1" y="2274"/>
                    <a:pt x="1" y="5081"/>
                  </a:cubicBezTo>
                  <a:cubicBezTo>
                    <a:pt x="1" y="7887"/>
                    <a:pt x="2274" y="10164"/>
                    <a:pt x="5081" y="10164"/>
                  </a:cubicBezTo>
                  <a:cubicBezTo>
                    <a:pt x="7887" y="10164"/>
                    <a:pt x="10164" y="7887"/>
                    <a:pt x="10164" y="5081"/>
                  </a:cubicBezTo>
                  <a:cubicBezTo>
                    <a:pt x="10164" y="2274"/>
                    <a:pt x="7887" y="1"/>
                    <a:pt x="5081" y="1"/>
                  </a:cubicBezTo>
                  <a:close/>
                </a:path>
              </a:pathLst>
            </a:custGeom>
            <a:solidFill>
              <a:schemeClr val="accent3">
                <a:lumMod val="75000"/>
              </a:scheme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435D74"/>
                </a:solidFill>
                <a:effectLst/>
                <a:uLnTx/>
                <a:uFillTx/>
                <a:latin typeface="Arial"/>
                <a:ea typeface="+mn-ea"/>
                <a:cs typeface="Arial"/>
                <a:sym typeface="Arial"/>
              </a:endParaRPr>
            </a:p>
          </p:txBody>
        </p:sp>
      </p:grpSp>
    </p:spTree>
    <p:extLst>
      <p:ext uri="{BB962C8B-B14F-4D97-AF65-F5344CB8AC3E}">
        <p14:creationId xmlns:p14="http://schemas.microsoft.com/office/powerpoint/2010/main" val="22045245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9;p15"/>
          <p:cNvSpPr/>
          <p:nvPr/>
        </p:nvSpPr>
        <p:spPr>
          <a:xfrm>
            <a:off x="1" y="0"/>
            <a:ext cx="10698752" cy="677439"/>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nvGrpSpPr>
          <p:cNvPr id="6" name="Google Shape;128;p15"/>
          <p:cNvGrpSpPr/>
          <p:nvPr/>
        </p:nvGrpSpPr>
        <p:grpSpPr>
          <a:xfrm rot="5400000">
            <a:off x="11071625" y="-116006"/>
            <a:ext cx="797475" cy="1078174"/>
            <a:chOff x="1950418" y="3368985"/>
            <a:chExt cx="432211" cy="477089"/>
          </a:xfrm>
        </p:grpSpPr>
        <p:sp>
          <p:nvSpPr>
            <p:cNvPr id="7" name="Google Shape;129;p15"/>
            <p:cNvSpPr/>
            <p:nvPr/>
          </p:nvSpPr>
          <p:spPr>
            <a:xfrm>
              <a:off x="1950418" y="3368985"/>
              <a:ext cx="353961" cy="353960"/>
            </a:xfrm>
            <a:prstGeom prst="rect">
              <a:avLst/>
            </a:prstGeom>
            <a:solidFill>
              <a:srgbClr val="113F4E"/>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sp>
          <p:nvSpPr>
            <p:cNvPr id="8" name="Google Shape;130;p15"/>
            <p:cNvSpPr/>
            <p:nvPr/>
          </p:nvSpPr>
          <p:spPr>
            <a:xfrm>
              <a:off x="2082519" y="3545965"/>
              <a:ext cx="300110" cy="300109"/>
            </a:xfrm>
            <a:prstGeom prst="rect">
              <a:avLst/>
            </a:prstGeom>
            <a:solidFill>
              <a:srgbClr val="55C0A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entury Gothic"/>
                <a:ea typeface="Century Gothic"/>
                <a:cs typeface="Century Gothic"/>
                <a:sym typeface="Century Gothic"/>
              </a:endParaRPr>
            </a:p>
          </p:txBody>
        </p:sp>
      </p:grpSp>
      <p:sp>
        <p:nvSpPr>
          <p:cNvPr id="10" name="Google Shape;259;p18"/>
          <p:cNvSpPr txBox="1"/>
          <p:nvPr/>
        </p:nvSpPr>
        <p:spPr>
          <a:xfrm>
            <a:off x="1" y="0"/>
            <a:ext cx="10698752" cy="677439"/>
          </a:xfrm>
          <a:prstGeom prst="rect">
            <a:avLst/>
          </a:prstGeom>
          <a:noFill/>
          <a:ln>
            <a:noFill/>
          </a:ln>
        </p:spPr>
        <p:txBody>
          <a:bodyPr spcFirstLastPara="1" wrap="square" lIns="91425" tIns="45700" rIns="91425" bIns="45700" anchor="t" anchorCtr="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Century Gothic"/>
                <a:ea typeface="Century Gothic"/>
                <a:cs typeface="Century Gothic"/>
                <a:sym typeface="Century Gothic"/>
              </a:rPr>
              <a:t>References</a:t>
            </a:r>
            <a:r>
              <a:rPr kumimoji="0" lang="en-US" sz="2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rPr>
              <a:t> </a:t>
            </a:r>
            <a:endParaRPr kumimoji="0" sz="800" b="1" i="0" u="none" strike="noStrike" kern="1200" cap="none" spc="0" normalizeH="0" baseline="0" noProof="0" dirty="0">
              <a:ln>
                <a:noFill/>
              </a:ln>
              <a:solidFill>
                <a:srgbClr val="FFFFFF"/>
              </a:solidFill>
              <a:effectLst/>
              <a:uLnTx/>
              <a:uFillTx/>
              <a:latin typeface="Century Gothic"/>
              <a:ea typeface="Century Gothic"/>
              <a:cs typeface="Century Gothic"/>
              <a:sym typeface="Century Gothic"/>
            </a:endParaRPr>
          </a:p>
        </p:txBody>
      </p:sp>
      <p:sp>
        <p:nvSpPr>
          <p:cNvPr id="3" name="Rectangle 2"/>
          <p:cNvSpPr/>
          <p:nvPr/>
        </p:nvSpPr>
        <p:spPr>
          <a:xfrm>
            <a:off x="-1" y="921179"/>
            <a:ext cx="12310281" cy="5816977"/>
          </a:xfrm>
          <a:prstGeom prst="rect">
            <a:avLst/>
          </a:prstGeom>
        </p:spPr>
        <p:txBody>
          <a:bodyPr wrap="square">
            <a:spAutoFit/>
          </a:bodyPr>
          <a:lstStyle/>
          <a:p>
            <a:pPr marL="171450" indent="-171450">
              <a:buFont typeface="Wingdings" panose="05000000000000000000" pitchFamily="2" charset="2"/>
              <a:buChar char="q"/>
            </a:pPr>
            <a:r>
              <a:rPr lang="en-US" sz="1200" dirty="0"/>
              <a:t>Bowen, J. and </a:t>
            </a:r>
            <a:r>
              <a:rPr lang="en-US" sz="1200" dirty="0" err="1"/>
              <a:t>Morosan</a:t>
            </a:r>
            <a:r>
              <a:rPr lang="en-US" sz="1200" dirty="0"/>
              <a:t>, C., 2018. Beware hospitality industry: the robots are coming. Worldwide Hospitality and Tourism Themes, 10(6), pp.726-733.</a:t>
            </a:r>
          </a:p>
          <a:p>
            <a:pPr marL="171450" indent="-171450">
              <a:buFont typeface="Wingdings" panose="05000000000000000000" pitchFamily="2" charset="2"/>
              <a:buChar char="q"/>
            </a:pPr>
            <a:r>
              <a:rPr lang="en-US" sz="1200" dirty="0"/>
              <a:t>Brown, S., Getz, D., </a:t>
            </a:r>
            <a:r>
              <a:rPr lang="en-US" sz="1200" dirty="0" err="1"/>
              <a:t>Pettersson</a:t>
            </a:r>
            <a:r>
              <a:rPr lang="en-US" sz="1200" dirty="0"/>
              <a:t>, R. and </a:t>
            </a:r>
            <a:r>
              <a:rPr lang="en-US" sz="1200" dirty="0" err="1"/>
              <a:t>Wallstam</a:t>
            </a:r>
            <a:r>
              <a:rPr lang="en-US" sz="1200" dirty="0"/>
              <a:t>, M., 2015. Event evaluation: Definitions, concepts and a state of the art review. International Journal of Event and Festival Management, 6(2), pp.135-157.</a:t>
            </a:r>
          </a:p>
          <a:p>
            <a:pPr marL="171450" indent="-171450">
              <a:buFont typeface="Wingdings" panose="05000000000000000000" pitchFamily="2" charset="2"/>
              <a:buChar char="q"/>
            </a:pPr>
            <a:r>
              <a:rPr lang="en-US" sz="1200" dirty="0" err="1"/>
              <a:t>Buhalis</a:t>
            </a:r>
            <a:r>
              <a:rPr lang="en-US" sz="1200" dirty="0"/>
              <a:t>, D., Harwood, T., </a:t>
            </a:r>
            <a:r>
              <a:rPr lang="en-US" sz="1200" dirty="0" err="1"/>
              <a:t>Bogicevic</a:t>
            </a:r>
            <a:r>
              <a:rPr lang="en-US" sz="1200" dirty="0"/>
              <a:t>, V., </a:t>
            </a:r>
            <a:r>
              <a:rPr lang="en-US" sz="1200" dirty="0" err="1"/>
              <a:t>Viglia</a:t>
            </a:r>
            <a:r>
              <a:rPr lang="en-US" sz="1200" dirty="0"/>
              <a:t>, G., </a:t>
            </a:r>
            <a:r>
              <a:rPr lang="en-US" sz="1200" dirty="0" err="1"/>
              <a:t>Beldona</a:t>
            </a:r>
            <a:r>
              <a:rPr lang="en-US" sz="1200" dirty="0"/>
              <a:t>, S. and </a:t>
            </a:r>
            <a:r>
              <a:rPr lang="en-US" sz="1200" dirty="0" err="1"/>
              <a:t>Hofacker</a:t>
            </a:r>
            <a:r>
              <a:rPr lang="en-US" sz="1200" dirty="0"/>
              <a:t>, C., 2019. Technological disruptions in services: lessons from tourism and hospitality. Journal of Service Management, 30(4), pp.484-506.</a:t>
            </a:r>
          </a:p>
          <a:p>
            <a:pPr marL="171450" indent="-171450">
              <a:buFont typeface="Wingdings" panose="05000000000000000000" pitchFamily="2" charset="2"/>
              <a:buChar char="q"/>
            </a:pPr>
            <a:r>
              <a:rPr lang="en-US" sz="1200" dirty="0" err="1"/>
              <a:t>Camilleri</a:t>
            </a:r>
            <a:r>
              <a:rPr lang="en-US" sz="1200" dirty="0"/>
              <a:t>, M.A., 2016. Responsible tourism that creates shared value among stakeholders. Tourism Planning &amp; Development, 13(2), pp.219-235.</a:t>
            </a:r>
          </a:p>
          <a:p>
            <a:pPr marL="171450" indent="-171450">
              <a:buFont typeface="Wingdings" panose="05000000000000000000" pitchFamily="2" charset="2"/>
              <a:buChar char="q"/>
            </a:pPr>
            <a:r>
              <a:rPr lang="en-US" sz="1200" dirty="0"/>
              <a:t>De Oliveira, O.P., 2017. International policy diffusion and participatory budgeting. Springer International Publishing, Cham.</a:t>
            </a:r>
          </a:p>
          <a:p>
            <a:pPr marL="171450" indent="-171450">
              <a:buFont typeface="Wingdings" panose="05000000000000000000" pitchFamily="2" charset="2"/>
              <a:buChar char="q"/>
            </a:pPr>
            <a:r>
              <a:rPr lang="en-US" sz="1200" dirty="0"/>
              <a:t>Getz, D. and Page, S.J., 2016. Progress and prospects for event tourism research. Tourism management, 52, pp.593-631.</a:t>
            </a:r>
          </a:p>
          <a:p>
            <a:pPr marL="171450" indent="-171450">
              <a:buFont typeface="Wingdings" panose="05000000000000000000" pitchFamily="2" charset="2"/>
              <a:buChar char="q"/>
            </a:pPr>
            <a:r>
              <a:rPr lang="en-US" sz="1200" dirty="0"/>
              <a:t>Ivanov, S. and Webster, C., 2019. Conceptual framework of the use of robots, artificial intelligence and service automation in travel, tourism, and hospitality companies. Robots, artificial intelligence, and service automation in travel, tourism and hospitality, pp.7-37.</a:t>
            </a:r>
          </a:p>
          <a:p>
            <a:pPr marL="171450" indent="-171450">
              <a:buFont typeface="Wingdings" panose="05000000000000000000" pitchFamily="2" charset="2"/>
              <a:buChar char="q"/>
            </a:pPr>
            <a:r>
              <a:rPr lang="en-US" sz="1200" dirty="0"/>
              <a:t>Ivanov, S., 2019. Ultimate transformation: how will automation technologies disrupt the travel, tourism and hospitality industries? </a:t>
            </a:r>
            <a:r>
              <a:rPr lang="en-US" sz="1200" dirty="0" err="1"/>
              <a:t>Zeitschrift</a:t>
            </a:r>
            <a:r>
              <a:rPr lang="en-US" sz="1200" dirty="0"/>
              <a:t> </a:t>
            </a:r>
            <a:r>
              <a:rPr lang="en-US" sz="1200" dirty="0" err="1"/>
              <a:t>für</a:t>
            </a:r>
            <a:r>
              <a:rPr lang="en-US" sz="1200" dirty="0"/>
              <a:t> </a:t>
            </a:r>
            <a:r>
              <a:rPr lang="en-US" sz="1200" dirty="0" err="1"/>
              <a:t>Tourismuswissenschaft</a:t>
            </a:r>
            <a:r>
              <a:rPr lang="en-US" sz="1200" dirty="0"/>
              <a:t>, 11(1), pp.25-43.</a:t>
            </a:r>
          </a:p>
          <a:p>
            <a:pPr marL="171450" indent="-171450">
              <a:buFont typeface="Wingdings" panose="05000000000000000000" pitchFamily="2" charset="2"/>
              <a:buChar char="q"/>
            </a:pPr>
            <a:r>
              <a:rPr lang="en-US" sz="1200" dirty="0"/>
              <a:t>Ivanov, S.H. and Webster, C., 2017. Adoption of robots, artificial intelligence and service automation by travel, tourism and hospitality companies–a cost-benefit analysis. Artificial Intelligence and Service Automation by Travel, Tourism and Hospitality Companies–A Cost-Benefit Analysis.</a:t>
            </a:r>
          </a:p>
          <a:p>
            <a:pPr marL="171450" indent="-171450">
              <a:buFont typeface="Wingdings" panose="05000000000000000000" pitchFamily="2" charset="2"/>
              <a:buChar char="q"/>
            </a:pPr>
            <a:r>
              <a:rPr lang="en-US" sz="1200" dirty="0" err="1"/>
              <a:t>Jabeen</a:t>
            </a:r>
            <a:r>
              <a:rPr lang="en-US" sz="1200" dirty="0"/>
              <a:t>, F., Al Zaidi, S. and Al </a:t>
            </a:r>
            <a:r>
              <a:rPr lang="en-US" sz="1200" dirty="0" err="1"/>
              <a:t>Dhaheri</a:t>
            </a:r>
            <a:r>
              <a:rPr lang="en-US" sz="1200" dirty="0"/>
              <a:t>, M.H., 2022. Automation and artificial intelligence in hospitality and tourism. Tourism Review, 77(4), pp.1043-1061.</a:t>
            </a:r>
          </a:p>
          <a:p>
            <a:pPr marL="171450" indent="-171450">
              <a:buFont typeface="Wingdings" panose="05000000000000000000" pitchFamily="2" charset="2"/>
              <a:buChar char="q"/>
            </a:pPr>
            <a:r>
              <a:rPr lang="en-US" sz="1200" dirty="0" err="1"/>
              <a:t>Kuo</a:t>
            </a:r>
            <a:r>
              <a:rPr lang="en-US" sz="1200" dirty="0"/>
              <a:t>, C.M., Chen, L.C. and Tseng, C.Y., 2017. Investigating an innovative service with hospitality robots. International Journal of Contemporary Hospitality Management, 29(5), pp.1305-1321.</a:t>
            </a:r>
          </a:p>
          <a:p>
            <a:pPr marL="171450" indent="-171450">
              <a:buFont typeface="Wingdings" panose="05000000000000000000" pitchFamily="2" charset="2"/>
              <a:buChar char="q"/>
            </a:pPr>
            <a:r>
              <a:rPr lang="en-US" sz="1200" dirty="0" err="1"/>
              <a:t>Limna</a:t>
            </a:r>
            <a:r>
              <a:rPr lang="en-US" sz="1200" dirty="0"/>
              <a:t>, P., 2023. Artificial Intelligence (AI) in the hospitality industry: A review article. International Journal of Computing Sciences Research, 7, pp.1306-1317.</a:t>
            </a:r>
          </a:p>
          <a:p>
            <a:pPr marL="171450" indent="-171450">
              <a:buFont typeface="Wingdings" panose="05000000000000000000" pitchFamily="2" charset="2"/>
              <a:buChar char="q"/>
            </a:pPr>
            <a:r>
              <a:rPr lang="en-US" sz="1200" dirty="0"/>
              <a:t>Maitland, R., 2016. Everyday tourism in a world tourism city: Getting backstage in London. Asian Journal of </a:t>
            </a:r>
            <a:r>
              <a:rPr lang="en-US" sz="1200" dirty="0" err="1"/>
              <a:t>Behavioural</a:t>
            </a:r>
            <a:r>
              <a:rPr lang="en-US" sz="1200" dirty="0"/>
              <a:t> Studies, 1(1), pp.13-20.</a:t>
            </a:r>
          </a:p>
          <a:p>
            <a:pPr marL="171450" indent="-171450">
              <a:buFont typeface="Wingdings" panose="05000000000000000000" pitchFamily="2" charset="2"/>
              <a:buChar char="q"/>
            </a:pPr>
            <a:r>
              <a:rPr lang="en-US" sz="1200" dirty="0" err="1"/>
              <a:t>Naumov</a:t>
            </a:r>
            <a:r>
              <a:rPr lang="en-US" sz="1200" dirty="0"/>
              <a:t>, N., 2019. The impact of robots, artificial intelligence, and service automation on service quality and service experience in hospitality. In Robots, artificial intelligence, and service automation in travel, tourism and hospitality (pp. 123-133). Emerald Publishing Limited.</a:t>
            </a:r>
          </a:p>
          <a:p>
            <a:pPr marL="171450" indent="-171450">
              <a:buFont typeface="Wingdings" panose="05000000000000000000" pitchFamily="2" charset="2"/>
              <a:buChar char="q"/>
            </a:pPr>
            <a:r>
              <a:rPr lang="en-US" sz="1200" dirty="0" err="1"/>
              <a:t>Neuhofer</a:t>
            </a:r>
            <a:r>
              <a:rPr lang="en-US" sz="1200" dirty="0"/>
              <a:t>, B., </a:t>
            </a:r>
            <a:r>
              <a:rPr lang="en-US" sz="1200" dirty="0" err="1"/>
              <a:t>Buhalis</a:t>
            </a:r>
            <a:r>
              <a:rPr lang="en-US" sz="1200" dirty="0"/>
              <a:t>, D. and </a:t>
            </a:r>
            <a:r>
              <a:rPr lang="en-US" sz="1200" dirty="0" err="1"/>
              <a:t>Ladkin</a:t>
            </a:r>
            <a:r>
              <a:rPr lang="en-US" sz="1200" dirty="0"/>
              <a:t>, A., 2015. Smart technologies for personalized experiences: a case study in the hospitality domain. Electronic Markets, 25, pp.243-254.</a:t>
            </a:r>
          </a:p>
          <a:p>
            <a:pPr marL="171450" indent="-171450">
              <a:buFont typeface="Wingdings" panose="05000000000000000000" pitchFamily="2" charset="2"/>
              <a:buChar char="q"/>
            </a:pPr>
            <a:r>
              <a:rPr lang="en-US" sz="1200" dirty="0" err="1"/>
              <a:t>Orsmond</a:t>
            </a:r>
            <a:r>
              <a:rPr lang="en-US" sz="1200" dirty="0"/>
              <a:t>, G.I. and Cohn, E.S., 2015. The distinctive features of a feasibility study: objectives and guiding questions. OTJR: occupation, participation and health, 35(3), pp.169-177.</a:t>
            </a:r>
          </a:p>
          <a:p>
            <a:pPr marL="171450" indent="-171450">
              <a:buFont typeface="Wingdings" panose="05000000000000000000" pitchFamily="2" charset="2"/>
              <a:buChar char="q"/>
            </a:pPr>
            <a:r>
              <a:rPr lang="en-US" sz="1200" dirty="0"/>
              <a:t>Rogers, T. and Davidson, R., 2015. Marketing destinations and venues for conferences, conventions and business events. Routledge.</a:t>
            </a:r>
          </a:p>
          <a:p>
            <a:pPr marL="171450" indent="-171450">
              <a:buFont typeface="Wingdings" panose="05000000000000000000" pitchFamily="2" charset="2"/>
              <a:buChar char="q"/>
            </a:pPr>
            <a:r>
              <a:rPr lang="en-US" sz="1200" dirty="0"/>
              <a:t>Rogers, T. and Wynn-Moylan, P., 2022. Conferences and conventions: A global industry. Routledge.</a:t>
            </a:r>
          </a:p>
          <a:p>
            <a:pPr marL="171450" indent="-171450">
              <a:buFont typeface="Wingdings" panose="05000000000000000000" pitchFamily="2" charset="2"/>
              <a:buChar char="q"/>
            </a:pPr>
            <a:r>
              <a:rPr lang="en-US" sz="1200" dirty="0" err="1"/>
              <a:t>Semuel</a:t>
            </a:r>
            <a:r>
              <a:rPr lang="en-US" sz="1200" dirty="0"/>
              <a:t>, H., </a:t>
            </a:r>
            <a:r>
              <a:rPr lang="en-US" sz="1200" dirty="0" err="1"/>
              <a:t>Siagian</a:t>
            </a:r>
            <a:r>
              <a:rPr lang="en-US" sz="1200" dirty="0"/>
              <a:t>, H. and Octavia, S., 2017. The effect of leadership and innovation on differentiation strategy and company performance. Procedia-Social and Behavioral Sciences, 237, pp.1152-1159.</a:t>
            </a:r>
          </a:p>
          <a:p>
            <a:pPr marL="171450" indent="-171450">
              <a:buFont typeface="Wingdings" panose="05000000000000000000" pitchFamily="2" charset="2"/>
              <a:buChar char="q"/>
            </a:pPr>
            <a:r>
              <a:rPr lang="en-US" sz="1200" dirty="0" err="1"/>
              <a:t>Szopinska-Mularz</a:t>
            </a:r>
            <a:r>
              <a:rPr lang="en-US" sz="1200" dirty="0"/>
              <a:t>, M. and Lehmann, S., 2019. Urban Farming in Inner-city Multi-</a:t>
            </a:r>
            <a:r>
              <a:rPr lang="en-US" sz="1200" dirty="0" err="1"/>
              <a:t>storey</a:t>
            </a:r>
            <a:r>
              <a:rPr lang="en-US" sz="1200" dirty="0"/>
              <a:t> Car-parking Structures-Adaptive Reuse Potential. Future Cities and Environment, 5, pp.4-4.</a:t>
            </a:r>
          </a:p>
          <a:p>
            <a:pPr marL="171450" indent="-171450">
              <a:buFont typeface="Wingdings" panose="05000000000000000000" pitchFamily="2" charset="2"/>
              <a:buChar char="q"/>
            </a:pPr>
            <a:r>
              <a:rPr lang="en-US" sz="1200" dirty="0" err="1"/>
              <a:t>Tuomi</a:t>
            </a:r>
            <a:r>
              <a:rPr lang="en-US" sz="1200" dirty="0"/>
              <a:t>, A., </a:t>
            </a:r>
            <a:r>
              <a:rPr lang="en-US" sz="1200" dirty="0" err="1"/>
              <a:t>Tussyadiah</a:t>
            </a:r>
            <a:r>
              <a:rPr lang="en-US" sz="1200" dirty="0"/>
              <a:t>, I.P. and </a:t>
            </a:r>
            <a:r>
              <a:rPr lang="en-US" sz="1200" dirty="0" err="1"/>
              <a:t>Stienmetz</a:t>
            </a:r>
            <a:r>
              <a:rPr lang="en-US" sz="1200" dirty="0"/>
              <a:t>, J., 2021. Applications and implications of service robots in hospitality. Cornell Hospitality Quarterly, 62(2), pp.232-247.</a:t>
            </a:r>
          </a:p>
        </p:txBody>
      </p:sp>
    </p:spTree>
    <p:extLst>
      <p:ext uri="{BB962C8B-B14F-4D97-AF65-F5344CB8AC3E}">
        <p14:creationId xmlns:p14="http://schemas.microsoft.com/office/powerpoint/2010/main" val="14892579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ormal Presentation Template，Freepptbackgrounds.net">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3617</Words>
  <Application>Microsoft Office PowerPoint</Application>
  <PresentationFormat>Widescreen</PresentationFormat>
  <Paragraphs>182</Paragraphs>
  <Slides>12</Slides>
  <Notes>11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12</vt:i4>
      </vt:variant>
    </vt:vector>
  </HeadingPairs>
  <TitlesOfParts>
    <vt:vector size="27" baseType="lpstr">
      <vt:lpstr>Microsoft Yahei</vt:lpstr>
      <vt:lpstr>-apple-system</vt:lpstr>
      <vt:lpstr>Arial</vt:lpstr>
      <vt:lpstr>Arial Rounded MT Bold</vt:lpstr>
      <vt:lpstr>Calibri</vt:lpstr>
      <vt:lpstr>Century Gothic</vt:lpstr>
      <vt:lpstr>Fira Sans Extra Condensed</vt:lpstr>
      <vt:lpstr>Fira Sans Extra Condensed Medium</vt:lpstr>
      <vt:lpstr>Fira Sans Extra Condensed SemiBold</vt:lpstr>
      <vt:lpstr>Franklin Gothic Book</vt:lpstr>
      <vt:lpstr>Franklin Gothic Demi Cond</vt:lpstr>
      <vt:lpstr>Roboto</vt:lpstr>
      <vt:lpstr>Segoe UI</vt:lpstr>
      <vt:lpstr>Wingdings</vt:lpstr>
      <vt:lpstr>Formal Presentation Template，Freepptbackgrounds.net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2024-04-27T18:35:21Z</dcterms:created>
  <dcterms:modified xsi:type="dcterms:W3CDTF">2024-05-09T11:25:25Z</dcterms:modified>
</cp:coreProperties>
</file>