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382" r:id="rId5"/>
    <p:sldId id="380" r:id="rId6"/>
    <p:sldId id="381" r:id="rId7"/>
    <p:sldId id="372" r:id="rId8"/>
    <p:sldId id="272" r:id="rId9"/>
    <p:sldId id="339" r:id="rId10"/>
    <p:sldId id="349" r:id="rId11"/>
    <p:sldId id="383" r:id="rId12"/>
    <p:sldId id="350" r:id="rId13"/>
    <p:sldId id="352" r:id="rId14"/>
    <p:sldId id="362" r:id="rId15"/>
    <p:sldId id="351" r:id="rId16"/>
    <p:sldId id="373" r:id="rId17"/>
    <p:sldId id="377" r:id="rId18"/>
    <p:sldId id="361"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12" autoAdjust="0"/>
    <p:restoredTop sz="61575" autoAdjust="0"/>
  </p:normalViewPr>
  <p:slideViewPr>
    <p:cSldViewPr>
      <p:cViewPr varScale="1">
        <p:scale>
          <a:sx n="70" d="100"/>
          <a:sy n="70" d="100"/>
        </p:scale>
        <p:origin x="2712"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16/01/2020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pPr/>
              <a:t>16/01/2020</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71913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1072180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Grow</a:t>
            </a:r>
            <a:r>
              <a:rPr lang="en-GB" baseline="0" dirty="0"/>
              <a:t> </a:t>
            </a:r>
          </a:p>
          <a:p>
            <a:pPr>
              <a:buFont typeface="Arial" pitchFamily="34" charset="0"/>
              <a:buChar char="•"/>
            </a:pPr>
            <a:r>
              <a:rPr lang="en-GB" baseline="0" dirty="0"/>
              <a:t>OSCAR</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2109069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Imago slide deck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2558894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Before looking at models, let’s focus on the necessary skills required - what skills might we utilise in your coaching practice so that we can be mindful of them?</a:t>
            </a:r>
          </a:p>
          <a:p>
            <a:pPr marL="228600" indent="-228600">
              <a:buAutoNum type="arabicPeriod"/>
            </a:pPr>
            <a:r>
              <a:rPr lang="en-GB" altLang="en-US" dirty="0"/>
              <a:t>Building rapport</a:t>
            </a:r>
          </a:p>
          <a:p>
            <a:pPr marL="228600" indent="-228600">
              <a:buAutoNum type="arabicPeriod"/>
            </a:pPr>
            <a:r>
              <a:rPr lang="en-GB" altLang="en-US" dirty="0"/>
              <a:t>Questioning</a:t>
            </a:r>
          </a:p>
          <a:p>
            <a:pPr marL="228600" indent="-228600">
              <a:buAutoNum type="arabicPeriod"/>
            </a:pPr>
            <a:r>
              <a:rPr lang="en-GB" altLang="en-US" dirty="0"/>
              <a:t>Listening</a:t>
            </a:r>
          </a:p>
          <a:p>
            <a:pPr marL="228600" indent="-228600">
              <a:buAutoNum type="arabicPeriod"/>
            </a:pPr>
            <a:r>
              <a:rPr lang="en-GB" altLang="en-US" dirty="0"/>
              <a:t>Using pauses effectively</a:t>
            </a:r>
          </a:p>
          <a:p>
            <a:pPr marL="228600" indent="-228600">
              <a:buAutoNum type="arabicPeriod"/>
            </a:pPr>
            <a:r>
              <a:rPr lang="en-GB" altLang="en-US" dirty="0"/>
              <a:t>Demonstrating empathy</a:t>
            </a:r>
          </a:p>
          <a:p>
            <a:pPr marL="228600" indent="-228600">
              <a:buAutoNum type="arabicPeriod"/>
            </a:pPr>
            <a:r>
              <a:rPr lang="en-GB" altLang="en-US" dirty="0"/>
              <a:t>‘serving’ the other person</a:t>
            </a:r>
          </a:p>
          <a:p>
            <a:pPr marL="228600" indent="-228600">
              <a:buAutoNum type="arabicPeriod"/>
            </a:pPr>
            <a:r>
              <a:rPr lang="en-GB" altLang="en-US" dirty="0"/>
              <a:t>Not operating from our own autobiography</a:t>
            </a:r>
          </a:p>
          <a:p>
            <a:pPr marL="228600" indent="-228600">
              <a:buAutoNum type="arabicPeriod"/>
            </a:pPr>
            <a:r>
              <a:rPr lang="en-GB" altLang="en-US" dirty="0"/>
              <a:t>Demonstrating Patience</a:t>
            </a:r>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1990’s 1992</a:t>
            </a:r>
          </a:p>
        </p:txBody>
      </p:sp>
      <p:sp>
        <p:nvSpPr>
          <p:cNvPr id="4" name="Slide Number Placeholder 3"/>
          <p:cNvSpPr>
            <a:spLocks noGrp="1"/>
          </p:cNvSpPr>
          <p:nvPr>
            <p:ph type="sldNum" sz="quarter" idx="10"/>
          </p:nvPr>
        </p:nvSpPr>
        <p:spPr/>
        <p:txBody>
          <a:bodyPr/>
          <a:lstStyle/>
          <a:p>
            <a:fld id="{AB911E23-5E08-44A2-B5F0-2402F0DB9BB7}" type="slidenum">
              <a:rPr lang="en-US" smtClean="0"/>
              <a:pPr/>
              <a:t>7</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a:t>
            </a:r>
            <a:r>
              <a:rPr lang="en-GB" baseline="0" dirty="0"/>
              <a:t> example:</a:t>
            </a:r>
          </a:p>
          <a:p>
            <a:r>
              <a:rPr lang="en-GB" baseline="0" dirty="0"/>
              <a:t>G- I would like to give up chocolate</a:t>
            </a:r>
          </a:p>
          <a:p>
            <a:r>
              <a:rPr lang="en-GB" baseline="0" dirty="0"/>
              <a:t>R – I have eaten chocolate every day for as long as I can remember, it is an ingrained </a:t>
            </a:r>
            <a:r>
              <a:rPr lang="en-GB" baseline="0" dirty="0" err="1"/>
              <a:t>habbit</a:t>
            </a:r>
            <a:r>
              <a:rPr lang="en-GB" baseline="0" dirty="0"/>
              <a:t>, something I do as a bit of a pick me up in my 100mph life</a:t>
            </a:r>
          </a:p>
          <a:p>
            <a:r>
              <a:rPr lang="en-GB" baseline="0" dirty="0"/>
              <a:t>O – 1. Continue eating chocolate and put on weight, 2. continue eating chocolate and exercise more to offset it, 3. give up chocolate and switch to a healthier alternative.</a:t>
            </a:r>
          </a:p>
          <a:p>
            <a:r>
              <a:rPr lang="en-GB" baseline="0" dirty="0"/>
              <a:t>W – If I put on weight I will have to buy a new </a:t>
            </a:r>
            <a:r>
              <a:rPr lang="en-GB" baseline="0" dirty="0" err="1"/>
              <a:t>wardropbe</a:t>
            </a:r>
            <a:r>
              <a:rPr lang="en-GB" baseline="0" dirty="0"/>
              <a:t>, if I just exercise more, this will take up more time and it’s still bad for your teeth, a healthier alternative will be the best option  - set SMART objectives to achieve this Goal.</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9</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Egan’s Skilled helper model 2013</a:t>
            </a:r>
          </a:p>
          <a:p>
            <a:r>
              <a:rPr lang="en-GB" dirty="0"/>
              <a:t>1. Exploration – Actively</a:t>
            </a:r>
            <a:r>
              <a:rPr lang="en-GB" baseline="0" dirty="0"/>
              <a:t> listening, repeating the story back in </a:t>
            </a:r>
            <a:r>
              <a:rPr lang="en-GB" baseline="0" dirty="0" err="1"/>
              <a:t>coachee’s</a:t>
            </a:r>
            <a:r>
              <a:rPr lang="en-GB" baseline="0" dirty="0"/>
              <a:t> exact language – building rapport (Give SWP example of exact language.</a:t>
            </a:r>
            <a:endParaRPr lang="en-GB" dirty="0"/>
          </a:p>
          <a:p>
            <a:r>
              <a:rPr lang="en-GB" dirty="0"/>
              <a:t>2. Challenging –</a:t>
            </a:r>
            <a:r>
              <a:rPr lang="en-GB" baseline="0" dirty="0"/>
              <a:t> use all your questioning techniques to try and encourage the coach to explore if there is another way of looking at this ‘story’.</a:t>
            </a:r>
            <a:r>
              <a:rPr lang="en-GB" dirty="0"/>
              <a:t>  _ throughout you need to assess how committed</a:t>
            </a:r>
            <a:r>
              <a:rPr lang="en-GB" baseline="0" dirty="0"/>
              <a:t> and open-minded the </a:t>
            </a:r>
            <a:r>
              <a:rPr lang="en-GB" baseline="0" dirty="0" err="1"/>
              <a:t>coachee</a:t>
            </a:r>
            <a:r>
              <a:rPr lang="en-GB" baseline="0" dirty="0"/>
              <a:t> is.</a:t>
            </a:r>
            <a:endParaRPr lang="en-GB" dirty="0"/>
          </a:p>
          <a:p>
            <a:r>
              <a:rPr lang="en-GB" dirty="0"/>
              <a:t>3. Active Planning</a:t>
            </a:r>
            <a:r>
              <a:rPr lang="en-GB" baseline="0" dirty="0"/>
              <a:t> – Possibilities, barriers and solutions to the same, final plan.</a:t>
            </a:r>
            <a:endParaRPr lang="en-GB" dirty="0"/>
          </a:p>
          <a:p>
            <a:endParaRPr lang="en-GB" dirty="0"/>
          </a:p>
          <a:p>
            <a:r>
              <a:rPr lang="en-GB" dirty="0"/>
              <a:t>Similar</a:t>
            </a:r>
            <a:r>
              <a:rPr lang="en-GB" baseline="0" dirty="0"/>
              <a:t> to Max </a:t>
            </a:r>
            <a:r>
              <a:rPr lang="en-GB" baseline="0" dirty="0" err="1"/>
              <a:t>Landsberg’s</a:t>
            </a:r>
            <a:r>
              <a:rPr lang="en-GB" baseline="0" dirty="0"/>
              <a:t> Instant Payoff Coaching:</a:t>
            </a:r>
          </a:p>
          <a:p>
            <a:pPr marL="228600" indent="-228600">
              <a:buAutoNum type="arabicPeriod"/>
            </a:pPr>
            <a:r>
              <a:rPr lang="en-GB" baseline="0" dirty="0"/>
              <a:t>Problem, 2.  ideas outcome, 3. Blocks – Coach, others, situation, 4. Brainstorm.</a:t>
            </a:r>
          </a:p>
          <a:p>
            <a:pPr marL="228600" indent="-228600">
              <a:buNone/>
            </a:pPr>
            <a:endParaRPr lang="en-GB" baseline="0" dirty="0"/>
          </a:p>
          <a:p>
            <a:pPr marL="228600" indent="-228600">
              <a:buNone/>
            </a:pPr>
            <a:r>
              <a:rPr lang="en-GB" baseline="0" dirty="0"/>
              <a:t>Example 1. Not trusting a subordinate to conduct overseas interviews. </a:t>
            </a:r>
          </a:p>
          <a:p>
            <a:pPr marL="228600" indent="-228600">
              <a:buNone/>
            </a:pPr>
            <a:r>
              <a:rPr lang="en-GB" baseline="0" dirty="0"/>
              <a:t>2. That individual could meet that demand. </a:t>
            </a:r>
          </a:p>
          <a:p>
            <a:pPr marL="228600" indent="-228600">
              <a:buNone/>
            </a:pPr>
            <a:r>
              <a:rPr lang="en-GB" baseline="0" dirty="0"/>
              <a:t>3. Where does that mistrust come from? What evidence do you have? Are you over-reacting? Do others hold this view? </a:t>
            </a:r>
          </a:p>
          <a:p>
            <a:pPr marL="228600" indent="-228600">
              <a:buNone/>
            </a:pPr>
            <a:r>
              <a:rPr lang="en-GB" baseline="0" dirty="0"/>
              <a:t>4.  Do the interviews yourself/ Bring in someone external/ Provide Training and feedback for subordinate and pre-position any resister stakeholders.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10</a:t>
            </a:fld>
            <a:endParaRPr lang="en-US"/>
          </a:p>
        </p:txBody>
      </p:sp>
    </p:spTree>
    <p:extLst>
      <p:ext uri="{BB962C8B-B14F-4D97-AF65-F5344CB8AC3E}">
        <p14:creationId xmlns:p14="http://schemas.microsoft.com/office/powerpoint/2010/main" val="588162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Ask</a:t>
            </a:r>
            <a:r>
              <a:rPr lang="en-GB" baseline="0" dirty="0"/>
              <a:t> / Tell repertoire – Max Landsberg, (2002)</a:t>
            </a:r>
          </a:p>
          <a:p>
            <a:pPr>
              <a:buFont typeface="Arial" pitchFamily="34" charset="0"/>
              <a:buChar char="•"/>
            </a:pPr>
            <a:endParaRPr lang="en-GB" baseline="0" dirty="0"/>
          </a:p>
          <a:p>
            <a:pPr>
              <a:buFont typeface="Arial" pitchFamily="34" charset="0"/>
              <a:buChar char="•"/>
            </a:pPr>
            <a:r>
              <a:rPr lang="en-GB" baseline="0" dirty="0"/>
              <a:t>Asking more empowering – telling is more controlling.</a:t>
            </a:r>
          </a:p>
          <a:p>
            <a:pPr>
              <a:buFont typeface="Arial" pitchFamily="34" charset="0"/>
              <a:buChar char="•"/>
            </a:pPr>
            <a:endParaRPr lang="en-GB" baseline="0" dirty="0"/>
          </a:p>
          <a:p>
            <a:pPr>
              <a:buFont typeface="Arial" pitchFamily="34" charset="0"/>
              <a:buChar char="•"/>
            </a:pPr>
            <a:r>
              <a:rPr lang="en-GB" baseline="0" dirty="0"/>
              <a:t>On a sliding scale from 1 – 5.</a:t>
            </a:r>
          </a:p>
          <a:p>
            <a:pPr marL="228600" indent="-228600">
              <a:buFont typeface="Arial" pitchFamily="34" charset="0"/>
              <a:buAutoNum type="arabicPeriod"/>
            </a:pPr>
            <a:r>
              <a:rPr lang="en-GB" baseline="0" dirty="0"/>
              <a:t>Ask questions and paraphrase</a:t>
            </a:r>
          </a:p>
          <a:p>
            <a:pPr marL="228600" indent="-228600">
              <a:buFont typeface="Arial" pitchFamily="34" charset="0"/>
              <a:buAutoNum type="arabicPeriod"/>
            </a:pPr>
            <a:r>
              <a:rPr lang="en-GB" baseline="0" dirty="0"/>
              <a:t>Make suggestions</a:t>
            </a:r>
          </a:p>
          <a:p>
            <a:pPr marL="228600" indent="-228600">
              <a:buFont typeface="Arial" pitchFamily="34" charset="0"/>
              <a:buAutoNum type="arabicPeriod"/>
            </a:pPr>
            <a:r>
              <a:rPr lang="en-GB" baseline="0" dirty="0"/>
              <a:t>Demonstrate</a:t>
            </a:r>
          </a:p>
          <a:p>
            <a:pPr marL="228600" indent="-228600">
              <a:buFont typeface="Arial" pitchFamily="34" charset="0"/>
              <a:buAutoNum type="arabicPeriod"/>
            </a:pPr>
            <a:r>
              <a:rPr lang="en-GB" baseline="0" dirty="0"/>
              <a:t>Give advice</a:t>
            </a:r>
          </a:p>
          <a:p>
            <a:pPr marL="228600" indent="-228600">
              <a:buFont typeface="Arial" pitchFamily="34" charset="0"/>
              <a:buAutoNum type="arabicPeriod"/>
            </a:pPr>
            <a:r>
              <a:rPr lang="en-GB" baseline="0" dirty="0"/>
              <a:t>Tell what and how.</a:t>
            </a:r>
          </a:p>
          <a:p>
            <a:pPr marL="0" indent="0">
              <a:buFont typeface="Arial" pitchFamily="34" charset="0"/>
              <a:buNone/>
            </a:pPr>
            <a:endParaRPr lang="en-GB" baseline="0" dirty="0"/>
          </a:p>
          <a:p>
            <a:pPr marL="0" indent="0">
              <a:buFont typeface="Arial" pitchFamily="34" charset="0"/>
              <a:buNone/>
            </a:pPr>
            <a:r>
              <a:rPr lang="en-GB" baseline="0" dirty="0"/>
              <a:t>Questions:</a:t>
            </a:r>
          </a:p>
          <a:p>
            <a:pPr marL="228600" indent="-228600">
              <a:buFont typeface="Arial" pitchFamily="34" charset="0"/>
              <a:buNone/>
            </a:pPr>
            <a:r>
              <a:rPr lang="en-GB" baseline="0" dirty="0"/>
              <a:t>When is it appropriate to ask – developing a project plan with a team?</a:t>
            </a:r>
          </a:p>
          <a:p>
            <a:pPr marL="228600" indent="-228600">
              <a:buFont typeface="Arial" pitchFamily="34" charset="0"/>
              <a:buNone/>
            </a:pPr>
            <a:r>
              <a:rPr lang="en-GB" baseline="0" dirty="0"/>
              <a:t>When is it appropriate to tell – imparting statutory legal information to an individual??</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11</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In pairs practice with the instant pay-off coaching model</a:t>
            </a:r>
          </a:p>
          <a:p>
            <a:pPr>
              <a:buFont typeface="Arial" pitchFamily="34" charset="0"/>
              <a:buChar char="•"/>
            </a:pPr>
            <a:endParaRPr lang="en-GB" baseline="0" dirty="0"/>
          </a:p>
          <a:p>
            <a:pPr>
              <a:buFont typeface="Arial" pitchFamily="34" charset="0"/>
              <a:buChar char="•"/>
            </a:pPr>
            <a:endParaRPr lang="en-GB" baseline="0" dirty="0"/>
          </a:p>
          <a:p>
            <a:pPr>
              <a:buFont typeface="Arial" pitchFamily="34" charset="0"/>
              <a:buChar char="•"/>
            </a:pPr>
            <a:endParaRPr lang="en-GB" baseline="0" dirty="0"/>
          </a:p>
          <a:p>
            <a:pPr>
              <a:buFont typeface="Arial" pitchFamily="34" charset="0"/>
              <a:buChar char="•"/>
            </a:pPr>
            <a:endParaRPr lang="en-GB" baseline="0" dirty="0"/>
          </a:p>
          <a:p>
            <a:pPr>
              <a:buFont typeface="Arial" pitchFamily="34" charset="0"/>
              <a:buNone/>
            </a:pPr>
            <a:r>
              <a:rPr lang="en-GB" b="1" baseline="0" dirty="0"/>
              <a:t>CLEAR</a:t>
            </a:r>
            <a:endParaRPr lang="en-GB" sz="1200" b="1"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primary focus of the CLEAR model is to create employees that are committed to team plans and are happy to contribute to shared goals, rather than simply complying to managerial demands. The </a:t>
            </a:r>
            <a:r>
              <a:rPr lang="en-GB" sz="1200" b="0" i="0" kern="1200" dirty="0" err="1">
                <a:solidFill>
                  <a:schemeClr val="tx1"/>
                </a:solidFill>
                <a:effectLst/>
                <a:latin typeface="+mn-lt"/>
                <a:ea typeface="+mn-ea"/>
                <a:cs typeface="+mn-cs"/>
              </a:rPr>
              <a:t>coachee’s</a:t>
            </a:r>
            <a:r>
              <a:rPr lang="en-GB" sz="1200" b="0" i="0" kern="1200" dirty="0">
                <a:solidFill>
                  <a:schemeClr val="tx1"/>
                </a:solidFill>
                <a:effectLst/>
                <a:latin typeface="+mn-lt"/>
                <a:ea typeface="+mn-ea"/>
                <a:cs typeface="+mn-cs"/>
              </a:rPr>
              <a:t> situation can be assessed as a whole, or each problem they have can be examined individually and then the process repeated iteratively. The CLEAR model is comprised of </a:t>
            </a:r>
            <a:r>
              <a:rPr lang="en-GB" sz="1200" b="1" i="0" kern="1200" dirty="0">
                <a:solidFill>
                  <a:schemeClr val="tx1"/>
                </a:solidFill>
                <a:effectLst/>
                <a:latin typeface="+mn-lt"/>
                <a:ea typeface="+mn-ea"/>
                <a:cs typeface="+mn-cs"/>
              </a:rPr>
              <a:t>five key stages</a:t>
            </a:r>
            <a:r>
              <a:rPr lang="en-GB" sz="1200" b="0" i="0" kern="1200" dirty="0">
                <a:solidFill>
                  <a:schemeClr val="tx1"/>
                </a:solidFill>
                <a:effectLst/>
                <a:latin typeface="+mn-lt"/>
                <a:ea typeface="+mn-ea"/>
                <a:cs typeface="+mn-cs"/>
              </a:rPr>
              <a:t>, which are as follows:</a:t>
            </a:r>
          </a:p>
          <a:p>
            <a:r>
              <a:rPr lang="en-GB" sz="1200" b="1" i="0" kern="1200" dirty="0">
                <a:solidFill>
                  <a:schemeClr val="tx1"/>
                </a:solidFill>
                <a:effectLst/>
                <a:latin typeface="+mn-lt"/>
                <a:ea typeface="+mn-ea"/>
                <a:cs typeface="+mn-cs"/>
              </a:rPr>
              <a:t>Contract</a:t>
            </a:r>
            <a:r>
              <a:rPr lang="en-GB" sz="1200" b="0" i="0" kern="1200" dirty="0">
                <a:solidFill>
                  <a:schemeClr val="tx1"/>
                </a:solidFill>
                <a:effectLst/>
                <a:latin typeface="+mn-lt"/>
                <a:ea typeface="+mn-ea"/>
                <a:cs typeface="+mn-cs"/>
              </a:rPr>
              <a:t>. this stage focusses on establishing desired outcomes – both individual and shared – and revealing how the coach and the process can be tailored to be most valuable to the individual’s needs. The main goal of this stage is to clarify the general scope of the session, and to outline the coaching process in order to avoid confusion and misunderstanding. Logistical issues should be tackled, including the frequency, duration and location of meetings, in order to create an organized and trackable schedule for the process.</a:t>
            </a:r>
          </a:p>
          <a:p>
            <a:r>
              <a:rPr lang="en-GB" sz="1200" b="1" i="0" kern="1200" dirty="0">
                <a:solidFill>
                  <a:schemeClr val="tx1"/>
                </a:solidFill>
                <a:effectLst/>
                <a:latin typeface="+mn-lt"/>
                <a:ea typeface="+mn-ea"/>
                <a:cs typeface="+mn-cs"/>
              </a:rPr>
              <a:t>Listen</a:t>
            </a:r>
            <a:r>
              <a:rPr lang="en-GB" sz="1200" b="0" i="0" kern="1200" dirty="0">
                <a:solidFill>
                  <a:schemeClr val="tx1"/>
                </a:solidFill>
                <a:effectLst/>
                <a:latin typeface="+mn-lt"/>
                <a:ea typeface="+mn-ea"/>
                <a:cs typeface="+mn-cs"/>
              </a:rPr>
              <a:t>. This stage puts emphasis on the coach having the employee share their reality, their thoughts and feelings. The key aspects here are ‘active listening’ and ‘contract’-focused, catalytic questions that aim to allow the coach and individual to truly understand the situation. This step is crucial, as it allows the individual to challenge their own assumptions and motivations surrounding their behaviour. The coach should not intervene overly during this period; instead, they need only encourage and guide the conversation towards the topics and issues at hand. The four levels of listening should here be utilised:</a:t>
            </a:r>
          </a:p>
          <a:p>
            <a:pPr lvl="1"/>
            <a:r>
              <a:rPr lang="en-GB" sz="1200" b="1" i="0" kern="1200" dirty="0">
                <a:solidFill>
                  <a:schemeClr val="tx1"/>
                </a:solidFill>
                <a:effectLst/>
                <a:latin typeface="+mn-lt"/>
                <a:ea typeface="+mn-ea"/>
                <a:cs typeface="+mn-cs"/>
              </a:rPr>
              <a:t>Attentive</a:t>
            </a:r>
            <a:r>
              <a:rPr lang="en-GB" sz="1200" b="0" i="0" kern="1200" dirty="0">
                <a:solidFill>
                  <a:schemeClr val="tx1"/>
                </a:solidFill>
                <a:effectLst/>
                <a:latin typeface="+mn-lt"/>
                <a:ea typeface="+mn-ea"/>
                <a:cs typeface="+mn-cs"/>
              </a:rPr>
              <a:t>: The coach should provide full and undivided attention to the individual.</a:t>
            </a:r>
          </a:p>
          <a:p>
            <a:pPr lvl="1"/>
            <a:r>
              <a:rPr lang="en-GB" sz="1200" b="1" i="0" kern="1200" dirty="0">
                <a:solidFill>
                  <a:schemeClr val="tx1"/>
                </a:solidFill>
                <a:effectLst/>
                <a:latin typeface="+mn-lt"/>
                <a:ea typeface="+mn-ea"/>
                <a:cs typeface="+mn-cs"/>
              </a:rPr>
              <a:t>Accurate</a:t>
            </a:r>
            <a:r>
              <a:rPr lang="en-GB" sz="1200" b="0" i="0" kern="1200" dirty="0">
                <a:solidFill>
                  <a:schemeClr val="tx1"/>
                </a:solidFill>
                <a:effectLst/>
                <a:latin typeface="+mn-lt"/>
                <a:ea typeface="+mn-ea"/>
                <a:cs typeface="+mn-cs"/>
              </a:rPr>
              <a:t>: The coach should be able to interpret and understand what the individual has said, so that they would be able to paraphrase the discussion.</a:t>
            </a:r>
          </a:p>
          <a:p>
            <a:pPr lvl="1"/>
            <a:r>
              <a:rPr lang="en-GB" sz="1200" b="1" i="0" kern="1200" dirty="0">
                <a:solidFill>
                  <a:schemeClr val="tx1"/>
                </a:solidFill>
                <a:effectLst/>
                <a:latin typeface="+mn-lt"/>
                <a:ea typeface="+mn-ea"/>
                <a:cs typeface="+mn-cs"/>
              </a:rPr>
              <a:t>Empathetic</a:t>
            </a:r>
            <a:r>
              <a:rPr lang="en-GB" sz="1200" b="0" i="0" kern="1200" dirty="0">
                <a:solidFill>
                  <a:schemeClr val="tx1"/>
                </a:solidFill>
                <a:effectLst/>
                <a:latin typeface="+mn-lt"/>
                <a:ea typeface="+mn-ea"/>
                <a:cs typeface="+mn-cs"/>
              </a:rPr>
              <a:t>: The coach should be able to show that they understand the underlying emotions of the conversation, not purely the surface-level</a:t>
            </a:r>
          </a:p>
          <a:p>
            <a:pPr lvl="1"/>
            <a:r>
              <a:rPr lang="en-GB" sz="1200" b="1" i="0" kern="1200" dirty="0">
                <a:solidFill>
                  <a:schemeClr val="tx1"/>
                </a:solidFill>
                <a:effectLst/>
                <a:latin typeface="+mn-lt"/>
                <a:ea typeface="+mn-ea"/>
                <a:cs typeface="+mn-cs"/>
              </a:rPr>
              <a:t>Pure</a:t>
            </a:r>
            <a:r>
              <a:rPr lang="en-GB" sz="1200" b="0" i="0" kern="1200" dirty="0">
                <a:solidFill>
                  <a:schemeClr val="tx1"/>
                </a:solidFill>
                <a:effectLst/>
                <a:latin typeface="+mn-lt"/>
                <a:ea typeface="+mn-ea"/>
                <a:cs typeface="+mn-cs"/>
              </a:rPr>
              <a:t>: The coach should be able to understand, interpret and express further than what has been said by the </a:t>
            </a:r>
            <a:r>
              <a:rPr lang="en-GB" sz="1200" b="0" i="0" kern="1200" dirty="0" err="1">
                <a:solidFill>
                  <a:schemeClr val="tx1"/>
                </a:solidFill>
                <a:effectLst/>
                <a:latin typeface="+mn-lt"/>
                <a:ea typeface="+mn-ea"/>
                <a:cs typeface="+mn-cs"/>
              </a:rPr>
              <a:t>coachee</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Explore</a:t>
            </a:r>
            <a:r>
              <a:rPr lang="en-GB" sz="1200" b="0" i="0" kern="1200" dirty="0">
                <a:solidFill>
                  <a:schemeClr val="tx1"/>
                </a:solidFill>
                <a:effectLst/>
                <a:latin typeface="+mn-lt"/>
                <a:ea typeface="+mn-ea"/>
                <a:cs typeface="+mn-cs"/>
              </a:rPr>
              <a:t>. Once the individual has outlined their current situation, the coach should act slightly more pro-actively to probe further about the depth and context of the situation. This step aims to enable the employee to develop an emotional connection to their behavioural change. More catalytic questions should be utilised to examine how the employee is emotionally and professionally affected by their current situation, and how future actions would impact them. Often in this step, an individual will have an epiphany, or a small ‘light-bulb’ moment, in which they will realise something which has been preventing them reaching their goals. This step also involves the initial determination of potential interventions and exploration of their effectiveness.</a:t>
            </a:r>
          </a:p>
          <a:p>
            <a:r>
              <a:rPr lang="en-GB" sz="1200" b="1" i="0" kern="1200" dirty="0">
                <a:solidFill>
                  <a:schemeClr val="tx1"/>
                </a:solidFill>
                <a:effectLst/>
                <a:latin typeface="+mn-lt"/>
                <a:ea typeface="+mn-ea"/>
                <a:cs typeface="+mn-cs"/>
              </a:rPr>
              <a:t>Action</a:t>
            </a:r>
            <a:r>
              <a:rPr lang="en-GB" sz="1200" b="0" i="0" kern="1200" dirty="0">
                <a:solidFill>
                  <a:schemeClr val="tx1"/>
                </a:solidFill>
                <a:effectLst/>
                <a:latin typeface="+mn-lt"/>
                <a:ea typeface="+mn-ea"/>
                <a:cs typeface="+mn-cs"/>
              </a:rPr>
              <a:t>. The focus of this stage is to get the employee to commit to the required changes with the intent of internalizing their new outlook. The employee should lead the route to action by truly considering each potential option for their next step and its impact on them, personally and professionally. Once again, the model suggests taking a slightly-backseat, question-focused approach that promotes consideration. This is done with questions that use ‘who’ ‘what’ ‘where’ ‘when’ and ‘how’ to enable the employee to put consideration into their rationale for each decision, and how their action plan will make them feel in perhaps a few months’ time. The coach should also offer support or help to organize potential support pathways throughout the action process.</a:t>
            </a:r>
          </a:p>
          <a:p>
            <a:r>
              <a:rPr lang="en-GB" sz="1200" b="1" i="0" kern="1200" dirty="0">
                <a:solidFill>
                  <a:schemeClr val="tx1"/>
                </a:solidFill>
                <a:effectLst/>
                <a:latin typeface="+mn-lt"/>
                <a:ea typeface="+mn-ea"/>
                <a:cs typeface="+mn-cs"/>
              </a:rPr>
              <a:t>Review</a:t>
            </a:r>
            <a:r>
              <a:rPr lang="en-GB" sz="1200" b="0" i="0" kern="1200" dirty="0">
                <a:solidFill>
                  <a:schemeClr val="tx1"/>
                </a:solidFill>
                <a:effectLst/>
                <a:latin typeface="+mn-lt"/>
                <a:ea typeface="+mn-ea"/>
                <a:cs typeface="+mn-cs"/>
              </a:rPr>
              <a:t>. This stage is as much about following up on employee progress as it is about feedback on the manager’s coaching ability. It is important to ensure that the employee is on track to reaching their goal whilst asking how the coach can improve their style to provide more support. Feedback should be encouraged from the employee – what they found beneficial, what they struggled with, and what they would change in future coaching sessions. The set of action steps should be reviewed and examined, to confirm that the most suitable and practical plan has been developed. Failure to reach several of their newly developed goals (perhaps gathered at a future coaching session) may require the process to begin again, with a re-assessment of the individual’s new position.</a:t>
            </a:r>
          </a:p>
          <a:p>
            <a:pPr>
              <a:buFont typeface="Arial" pitchFamily="34" charset="0"/>
              <a:buNone/>
            </a:pPr>
            <a:endParaRPr lang="en-GB" b="1" baseline="0" dirty="0"/>
          </a:p>
          <a:p>
            <a:r>
              <a:rPr lang="en-GB" sz="1200" b="0" i="0" u="none" strike="noStrike" kern="1200" dirty="0">
                <a:solidFill>
                  <a:schemeClr val="tx1"/>
                </a:solidFill>
                <a:effectLst/>
                <a:latin typeface="+mn-lt"/>
                <a:ea typeface="+mn-ea"/>
                <a:cs typeface="+mn-cs"/>
              </a:rPr>
              <a:t>The seven stages of the ACHIEVE model outlined by the Coaching Centre are:</a:t>
            </a:r>
          </a:p>
          <a:p>
            <a:r>
              <a:rPr lang="en-GB" sz="1200" b="1" i="0" u="none" strike="noStrike" kern="1200" dirty="0">
                <a:solidFill>
                  <a:schemeClr val="tx1"/>
                </a:solidFill>
                <a:effectLst/>
                <a:latin typeface="+mn-lt"/>
                <a:ea typeface="+mn-ea"/>
                <a:cs typeface="+mn-cs"/>
              </a:rPr>
              <a:t>A</a:t>
            </a:r>
            <a:r>
              <a:rPr lang="en-GB" sz="1200" b="0" i="0" u="none" strike="noStrike" kern="1200" dirty="0">
                <a:solidFill>
                  <a:schemeClr val="tx1"/>
                </a:solidFill>
                <a:effectLst/>
                <a:latin typeface="+mn-lt"/>
                <a:ea typeface="+mn-ea"/>
                <a:cs typeface="+mn-cs"/>
              </a:rPr>
              <a:t>ssess current situation</a:t>
            </a:r>
          </a:p>
          <a:p>
            <a:r>
              <a:rPr lang="en-GB" sz="1200" b="1" i="0" u="none" strike="noStrike" kern="1200" dirty="0">
                <a:solidFill>
                  <a:schemeClr val="tx1"/>
                </a:solidFill>
                <a:effectLst/>
                <a:latin typeface="+mn-lt"/>
                <a:ea typeface="+mn-ea"/>
                <a:cs typeface="+mn-cs"/>
              </a:rPr>
              <a:t>C</a:t>
            </a:r>
            <a:r>
              <a:rPr lang="en-GB" sz="1200" b="0" i="0" u="none" strike="noStrike" kern="1200" dirty="0">
                <a:solidFill>
                  <a:schemeClr val="tx1"/>
                </a:solidFill>
                <a:effectLst/>
                <a:latin typeface="+mn-lt"/>
                <a:ea typeface="+mn-ea"/>
                <a:cs typeface="+mn-cs"/>
              </a:rPr>
              <a:t>reative brainstorming</a:t>
            </a:r>
          </a:p>
          <a:p>
            <a:r>
              <a:rPr lang="en-GB" sz="1200" b="1" i="0" u="none" strike="noStrike" kern="1200" dirty="0">
                <a:solidFill>
                  <a:schemeClr val="tx1"/>
                </a:solidFill>
                <a:effectLst/>
                <a:latin typeface="+mn-lt"/>
                <a:ea typeface="+mn-ea"/>
                <a:cs typeface="+mn-cs"/>
              </a:rPr>
              <a:t>H</a:t>
            </a:r>
            <a:r>
              <a:rPr lang="en-GB" sz="1200" b="0" i="0" u="none" strike="noStrike" kern="1200" dirty="0">
                <a:solidFill>
                  <a:schemeClr val="tx1"/>
                </a:solidFill>
                <a:effectLst/>
                <a:latin typeface="+mn-lt"/>
                <a:ea typeface="+mn-ea"/>
                <a:cs typeface="+mn-cs"/>
              </a:rPr>
              <a:t>one goals</a:t>
            </a:r>
          </a:p>
          <a:p>
            <a:r>
              <a:rPr lang="en-GB" sz="1200" b="1" i="0" u="none" strike="noStrike" kern="1200" dirty="0">
                <a:solidFill>
                  <a:schemeClr val="tx1"/>
                </a:solidFill>
                <a:effectLst/>
                <a:latin typeface="+mn-lt"/>
                <a:ea typeface="+mn-ea"/>
                <a:cs typeface="+mn-cs"/>
              </a:rPr>
              <a:t>I</a:t>
            </a:r>
            <a:r>
              <a:rPr lang="en-GB" sz="1200" b="0" i="0" u="none" strike="noStrike" kern="1200" dirty="0">
                <a:solidFill>
                  <a:schemeClr val="tx1"/>
                </a:solidFill>
                <a:effectLst/>
                <a:latin typeface="+mn-lt"/>
                <a:ea typeface="+mn-ea"/>
                <a:cs typeface="+mn-cs"/>
              </a:rPr>
              <a:t>nitiate option generation</a:t>
            </a:r>
          </a:p>
          <a:p>
            <a:r>
              <a:rPr lang="en-GB" sz="1200" b="1" i="0" u="none" strike="noStrike" kern="1200" dirty="0">
                <a:solidFill>
                  <a:schemeClr val="tx1"/>
                </a:solidFill>
                <a:effectLst/>
                <a:latin typeface="+mn-lt"/>
                <a:ea typeface="+mn-ea"/>
                <a:cs typeface="+mn-cs"/>
              </a:rPr>
              <a:t>E</a:t>
            </a:r>
            <a:r>
              <a:rPr lang="en-GB" sz="1200" b="0" i="0" u="none" strike="noStrike" kern="1200" dirty="0">
                <a:solidFill>
                  <a:schemeClr val="tx1"/>
                </a:solidFill>
                <a:effectLst/>
                <a:latin typeface="+mn-lt"/>
                <a:ea typeface="+mn-ea"/>
                <a:cs typeface="+mn-cs"/>
              </a:rPr>
              <a:t>valuate options</a:t>
            </a:r>
          </a:p>
          <a:p>
            <a:r>
              <a:rPr lang="en-GB" sz="1200" b="1" i="0" u="none" strike="noStrike" kern="1200" dirty="0">
                <a:solidFill>
                  <a:schemeClr val="tx1"/>
                </a:solidFill>
                <a:effectLst/>
                <a:latin typeface="+mn-lt"/>
                <a:ea typeface="+mn-ea"/>
                <a:cs typeface="+mn-cs"/>
              </a:rPr>
              <a:t>V</a:t>
            </a:r>
            <a:r>
              <a:rPr lang="en-GB" sz="1200" b="0" i="0" u="none" strike="noStrike" kern="1200" dirty="0">
                <a:solidFill>
                  <a:schemeClr val="tx1"/>
                </a:solidFill>
                <a:effectLst/>
                <a:latin typeface="+mn-lt"/>
                <a:ea typeface="+mn-ea"/>
                <a:cs typeface="+mn-cs"/>
              </a:rPr>
              <a:t>alid action programme design</a:t>
            </a:r>
          </a:p>
          <a:p>
            <a:r>
              <a:rPr lang="en-GB" sz="1200" b="1" i="0" u="none" strike="noStrike" kern="1200" dirty="0">
                <a:solidFill>
                  <a:schemeClr val="tx1"/>
                </a:solidFill>
                <a:effectLst/>
                <a:latin typeface="+mn-lt"/>
                <a:ea typeface="+mn-ea"/>
                <a:cs typeface="+mn-cs"/>
              </a:rPr>
              <a:t>E</a:t>
            </a:r>
            <a:r>
              <a:rPr lang="en-GB" sz="1200" b="0" i="0" u="none" strike="noStrike" kern="1200" dirty="0">
                <a:solidFill>
                  <a:schemeClr val="tx1"/>
                </a:solidFill>
                <a:effectLst/>
                <a:latin typeface="+mn-lt"/>
                <a:ea typeface="+mn-ea"/>
                <a:cs typeface="+mn-cs"/>
              </a:rPr>
              <a:t>ncourage momentum</a:t>
            </a:r>
          </a:p>
          <a:p>
            <a:pPr>
              <a:buFont typeface="Arial" pitchFamily="34" charset="0"/>
              <a:buNone/>
            </a:pPr>
            <a:endParaRPr lang="en-GB" b="1"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12</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dirty="0"/>
              <a:t> Agenda Item – Appraisal training.  </a:t>
            </a:r>
            <a:r>
              <a:rPr lang="en-GB" baseline="0" dirty="0"/>
              <a:t> Build rapport. Use open questions and funnel technique to explore what the real barrier is with Helen.  J Rogers (2008) asserts that at the route of reluctance, resistance or other unhelpful behaviours are ‘flawed thinking patterns’. Once the barrier is identified re-frame that barrier by picking apart the negatives and highlighting all the positives – NLP Re-framing. Agree the positives outweigh the negatives, agree SMART objectives to move forward.  </a:t>
            </a:r>
          </a:p>
          <a:p>
            <a:pPr>
              <a:buFont typeface="Arial" pitchFamily="34" charset="0"/>
              <a:buChar char="•"/>
            </a:pPr>
            <a:endParaRPr lang="en-GB" baseline="0" dirty="0"/>
          </a:p>
          <a:p>
            <a:pPr>
              <a:buFont typeface="Arial" pitchFamily="34" charset="0"/>
              <a:buChar char="•"/>
            </a:pPr>
            <a:r>
              <a:rPr lang="en-GB" baseline="0" dirty="0"/>
              <a:t>Concerns – Helen might doggedly resist, not be receptive to rapport building – how will you overcome this? Ultimately outline the consequences.</a:t>
            </a:r>
          </a:p>
          <a:p>
            <a:pPr>
              <a:buFont typeface="Arial" pitchFamily="34" charset="0"/>
              <a:buChar char="•"/>
            </a:pPr>
            <a:endParaRPr lang="en-GB" baseline="0" dirty="0"/>
          </a:p>
          <a:p>
            <a:pPr>
              <a:buFont typeface="Arial" pitchFamily="34" charset="0"/>
              <a:buChar char="•"/>
            </a:pPr>
            <a:r>
              <a:rPr lang="en-GB" baseline="0" dirty="0"/>
              <a:t>Helen’s concerns – she may feel she is being squeezed, does not have the band-width to take on more, does not have the skills or confidence, might have personal issues causing barriers.</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a:p>
        </p:txBody>
      </p:sp>
    </p:spTree>
    <p:extLst>
      <p:ext uri="{BB962C8B-B14F-4D97-AF65-F5344CB8AC3E}">
        <p14:creationId xmlns:p14="http://schemas.microsoft.com/office/powerpoint/2010/main" val="21225699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14</a:t>
            </a:fld>
            <a:endParaRPr lang="en-US"/>
          </a:p>
        </p:txBody>
      </p:sp>
    </p:spTree>
    <p:extLst>
      <p:ext uri="{BB962C8B-B14F-4D97-AF65-F5344CB8AC3E}">
        <p14:creationId xmlns:p14="http://schemas.microsoft.com/office/powerpoint/2010/main" val="23253296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a:p>
        </p:txBody>
      </p:sp>
    </p:spTree>
    <p:extLst>
      <p:ext uri="{BB962C8B-B14F-4D97-AF65-F5344CB8AC3E}">
        <p14:creationId xmlns:p14="http://schemas.microsoft.com/office/powerpoint/2010/main" val="11086038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16/01/2020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170571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6.jpeg"/><Relationship Id="rId7" Type="http://schemas.openxmlformats.org/officeDocument/2006/relationships/hyperlink" Target="https://creativecommons.org/licenses/by/3.0/"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hyperlink" Target="http://classiblogger.blogspot.com/2013/04/best-self-help-books-are-required-for.html" TargetMode="External"/><Relationship Id="rId5" Type="http://schemas.openxmlformats.org/officeDocument/2006/relationships/image" Target="../media/image7.jpeg"/><Relationship Id="rId4" Type="http://schemas.openxmlformats.org/officeDocument/2006/relationships/hyperlink" Target="http://texagermanadian.blogspot.com/2011/07/more-you-know-monday-birthday-edition.html" TargetMode="External"/><Relationship Id="rId9" Type="http://schemas.openxmlformats.org/officeDocument/2006/relationships/hyperlink" Target="http://mushroom9058.tistory.com/26" TargetMode="Externa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2.xml"/><Relationship Id="rId1" Type="http://schemas.openxmlformats.org/officeDocument/2006/relationships/video" Target="https://www.youtube.com/embed/gSblCm6XpLo" TargetMode="Externa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tnm3VwfX7Gs" TargetMode="Externa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64633"/>
            <a:ext cx="7772400" cy="1470025"/>
          </a:xfrm>
        </p:spPr>
        <p:txBody>
          <a:bodyPr>
            <a:normAutofit fontScale="90000"/>
          </a:bodyPr>
          <a:lstStyle/>
          <a:p>
            <a:r>
              <a:rPr lang="en-GB" dirty="0">
                <a:solidFill>
                  <a:schemeClr val="bg1"/>
                </a:solidFill>
              </a:rPr>
              <a:t>Rachel Cook</a:t>
            </a:r>
            <a:br>
              <a:rPr lang="en-GB" dirty="0">
                <a:solidFill>
                  <a:schemeClr val="bg1"/>
                </a:solidFill>
              </a:rPr>
            </a:br>
            <a:br>
              <a:rPr lang="en-GB" dirty="0">
                <a:solidFill>
                  <a:schemeClr val="bg1"/>
                </a:solidFill>
              </a:rPr>
            </a:br>
            <a:r>
              <a:rPr lang="en-GB">
                <a:solidFill>
                  <a:schemeClr val="bg1"/>
                </a:solidFill>
              </a:rPr>
              <a:t>Tuesday 11</a:t>
            </a:r>
            <a:r>
              <a:rPr lang="en-GB" baseline="30000">
                <a:solidFill>
                  <a:schemeClr val="bg1"/>
                </a:solidFill>
              </a:rPr>
              <a:t>th</a:t>
            </a:r>
            <a:r>
              <a:rPr lang="en-GB">
                <a:solidFill>
                  <a:schemeClr val="bg1"/>
                </a:solidFill>
              </a:rPr>
              <a:t> February 2020 </a:t>
            </a:r>
            <a:endParaRPr lang="en-GB" dirty="0">
              <a:solidFill>
                <a:schemeClr val="bg1"/>
              </a:solidFill>
            </a:endParaRPr>
          </a:p>
        </p:txBody>
      </p:sp>
      <p:sp>
        <p:nvSpPr>
          <p:cNvPr id="5" name="Subtitle 4"/>
          <p:cNvSpPr>
            <a:spLocks noGrp="1"/>
          </p:cNvSpPr>
          <p:nvPr>
            <p:ph type="subTitle" idx="1"/>
          </p:nvPr>
        </p:nvSpPr>
        <p:spPr>
          <a:xfrm>
            <a:off x="1544419" y="1340768"/>
            <a:ext cx="6400800" cy="1752600"/>
          </a:xfrm>
        </p:spPr>
        <p:txBody>
          <a:bodyPr>
            <a:normAutofit/>
          </a:bodyPr>
          <a:lstStyle/>
          <a:p>
            <a:r>
              <a:rPr lang="en-GB" sz="4000" b="1" dirty="0">
                <a:solidFill>
                  <a:schemeClr val="bg1"/>
                </a:solidFill>
              </a:rPr>
              <a:t>BMSW6015_CARD </a:t>
            </a:r>
          </a:p>
          <a:p>
            <a:r>
              <a:rPr lang="en-GB" sz="4000" b="1" dirty="0">
                <a:solidFill>
                  <a:schemeClr val="bg1"/>
                </a:solidFill>
              </a:rPr>
              <a:t>Coaching and Mentoring</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1437583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69887" y="548680"/>
            <a:ext cx="8328025" cy="219075"/>
          </a:xfrm>
        </p:spPr>
        <p:txBody>
          <a:bodyPr>
            <a:noAutofit/>
          </a:bodyPr>
          <a:lstStyle/>
          <a:p>
            <a:pPr algn="l" eaLnBrk="1" hangingPunct="1"/>
            <a:r>
              <a:rPr lang="en-US" altLang="en-US" sz="3200" dirty="0"/>
              <a:t>Session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1466050660"/>
              </p:ext>
            </p:extLst>
          </p:nvPr>
        </p:nvGraphicFramePr>
        <p:xfrm>
          <a:off x="539552" y="1124744"/>
          <a:ext cx="8316912" cy="180399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601330">
                <a:tc>
                  <a:txBody>
                    <a:bodyPr/>
                    <a:lstStyle/>
                    <a:p>
                      <a:r>
                        <a:rPr lang="en-GB" sz="1700" b="0" dirty="0"/>
                        <a:t>1</a:t>
                      </a:r>
                    </a:p>
                  </a:txBody>
                  <a:tcPr/>
                </a:tc>
                <a:tc>
                  <a:txBody>
                    <a:bodyPr/>
                    <a:lstStyle/>
                    <a:p>
                      <a:r>
                        <a:rPr lang="en-GB" sz="1700" b="0" dirty="0">
                          <a:latin typeface="Arial" panose="020B0604020202020204" pitchFamily="34" charset="0"/>
                          <a:cs typeface="Arial" panose="020B0604020202020204" pitchFamily="34" charset="0"/>
                        </a:rPr>
                        <a:t>The purpose of coaching and mentoring</a:t>
                      </a:r>
                    </a:p>
                  </a:txBody>
                  <a:tcPr/>
                </a:tc>
                <a:extLst>
                  <a:ext uri="{0D108BD9-81ED-4DB2-BD59-A6C34878D82A}">
                    <a16:rowId xmlns:a16="http://schemas.microsoft.com/office/drawing/2014/main" val="1824839701"/>
                  </a:ext>
                </a:extLst>
              </a:tr>
              <a:tr h="601330">
                <a:tc>
                  <a:txBody>
                    <a:bodyPr/>
                    <a:lstStyle/>
                    <a:p>
                      <a:r>
                        <a:rPr lang="en-GB" sz="1700" dirty="0"/>
                        <a:t>2</a:t>
                      </a:r>
                    </a:p>
                  </a:txBody>
                  <a:tcPr/>
                </a:tc>
                <a:tc>
                  <a:txBody>
                    <a:bodyPr/>
                    <a:lstStyle/>
                    <a:p>
                      <a:r>
                        <a:rPr lang="en-GB" sz="1700" dirty="0">
                          <a:latin typeface="Arial" panose="020B0604020202020204" pitchFamily="34" charset="0"/>
                          <a:cs typeface="Arial" panose="020B0604020202020204" pitchFamily="34" charset="0"/>
                        </a:rPr>
                        <a:t>Coaching and mentoring best practice examples</a:t>
                      </a: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r>
                        <a:rPr lang="en-GB" sz="1700" dirty="0">
                          <a:latin typeface="Arial" panose="020B0604020202020204" pitchFamily="34" charset="0"/>
                          <a:cs typeface="Arial" panose="020B0604020202020204" pitchFamily="34" charset="0"/>
                        </a:rPr>
                        <a:t>Coaching and mentoring models.</a:t>
                      </a: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75541522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ctr"/>
            <a:r>
              <a:rPr lang="en-GB" dirty="0"/>
              <a:t>1 The Purpose of Coaching &amp; Mentoring in Business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Refer to week one </a:t>
            </a:r>
            <a:r>
              <a:rPr lang="en-GB" sz="2800" dirty="0" err="1"/>
              <a:t>Powerpoint</a:t>
            </a:r>
            <a:r>
              <a:rPr lang="en-GB" sz="2800" dirty="0"/>
              <a:t> and discussions.</a:t>
            </a:r>
          </a:p>
          <a:p>
            <a:r>
              <a:rPr lang="en-GB" sz="2800" dirty="0"/>
              <a:t>In your groups, discuss and analyse the benefit that coaching/mentoring initiatives to business.</a:t>
            </a:r>
          </a:p>
          <a:p>
            <a:endParaRPr lang="en-GB" sz="2800" dirty="0"/>
          </a:p>
          <a:p>
            <a:endParaRPr lang="en-GB" sz="2800" dirty="0"/>
          </a:p>
          <a:p>
            <a:endParaRPr lang="en-GB" sz="2800" dirty="0"/>
          </a:p>
          <a:p>
            <a:endParaRPr lang="en-GB" sz="2800" dirty="0"/>
          </a:p>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3" name="Picture 2">
            <a:extLst>
              <a:ext uri="{FF2B5EF4-FFF2-40B4-BE49-F238E27FC236}">
                <a16:creationId xmlns:a16="http://schemas.microsoft.com/office/drawing/2014/main" id="{45E4272E-D08D-494A-9A5C-369E5F8C6A7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77787" y="3171044"/>
            <a:ext cx="2222443" cy="1482092"/>
          </a:xfrm>
          <a:prstGeom prst="rect">
            <a:avLst/>
          </a:prstGeom>
        </p:spPr>
      </p:pic>
      <p:sp>
        <p:nvSpPr>
          <p:cNvPr id="8" name="TextBox 7">
            <a:extLst>
              <a:ext uri="{FF2B5EF4-FFF2-40B4-BE49-F238E27FC236}">
                <a16:creationId xmlns:a16="http://schemas.microsoft.com/office/drawing/2014/main" id="{A217F80B-E4CF-4701-B027-620E793419EB}"/>
              </a:ext>
            </a:extLst>
          </p:cNvPr>
          <p:cNvSpPr txBox="1"/>
          <p:nvPr/>
        </p:nvSpPr>
        <p:spPr>
          <a:xfrm>
            <a:off x="2669415" y="2628781"/>
            <a:ext cx="914400" cy="1600438"/>
          </a:xfrm>
          <a:prstGeom prst="rect">
            <a:avLst/>
          </a:prstGeom>
          <a:noFill/>
        </p:spPr>
        <p:txBody>
          <a:bodyPr wrap="square" rtlCol="0">
            <a:spAutoFit/>
          </a:bodyPr>
          <a:lstStyle/>
          <a:p>
            <a:r>
              <a:rPr lang="en-GB" dirty="0"/>
              <a:t> </a:t>
            </a:r>
            <a:r>
              <a:rPr lang="en-GB" sz="8000" dirty="0"/>
              <a:t>=</a:t>
            </a:r>
          </a:p>
        </p:txBody>
      </p:sp>
      <p:pic>
        <p:nvPicPr>
          <p:cNvPr id="10" name="Picture 9">
            <a:extLst>
              <a:ext uri="{FF2B5EF4-FFF2-40B4-BE49-F238E27FC236}">
                <a16:creationId xmlns:a16="http://schemas.microsoft.com/office/drawing/2014/main" id="{058BF8A1-379A-4D9A-A65F-0BC024295E5E}"/>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563888" y="2851670"/>
            <a:ext cx="2222444" cy="2233514"/>
          </a:xfrm>
          <a:prstGeom prst="rect">
            <a:avLst/>
          </a:prstGeom>
        </p:spPr>
      </p:pic>
      <p:sp>
        <p:nvSpPr>
          <p:cNvPr id="11" name="TextBox 10">
            <a:extLst>
              <a:ext uri="{FF2B5EF4-FFF2-40B4-BE49-F238E27FC236}">
                <a16:creationId xmlns:a16="http://schemas.microsoft.com/office/drawing/2014/main" id="{F4AF9F22-BE47-46B8-9D7E-0D10E57B1108}"/>
              </a:ext>
            </a:extLst>
          </p:cNvPr>
          <p:cNvSpPr txBox="1"/>
          <p:nvPr/>
        </p:nvSpPr>
        <p:spPr>
          <a:xfrm>
            <a:off x="0" y="7029160"/>
            <a:ext cx="2978019" cy="230832"/>
          </a:xfrm>
          <a:prstGeom prst="rect">
            <a:avLst/>
          </a:prstGeom>
          <a:noFill/>
        </p:spPr>
        <p:txBody>
          <a:bodyPr wrap="square" rtlCol="0">
            <a:spAutoFit/>
          </a:bodyPr>
          <a:lstStyle/>
          <a:p>
            <a:r>
              <a:rPr lang="en-GB" sz="900">
                <a:hlinkClick r:id="rId6" tooltip="http://classiblogger.blogspot.com/2013/04/best-self-help-books-are-required-for.html"/>
              </a:rPr>
              <a:t>This Photo</a:t>
            </a:r>
            <a:r>
              <a:rPr lang="en-GB" sz="900"/>
              <a:t> by Unknown Author is licensed under </a:t>
            </a:r>
            <a:r>
              <a:rPr lang="en-GB" sz="900">
                <a:hlinkClick r:id="rId7" tooltip="https://creativecommons.org/licenses/by/3.0/"/>
              </a:rPr>
              <a:t>CC BY</a:t>
            </a:r>
            <a:endParaRPr lang="en-GB" sz="900"/>
          </a:p>
        </p:txBody>
      </p:sp>
      <p:sp>
        <p:nvSpPr>
          <p:cNvPr id="12" name="TextBox 11">
            <a:extLst>
              <a:ext uri="{FF2B5EF4-FFF2-40B4-BE49-F238E27FC236}">
                <a16:creationId xmlns:a16="http://schemas.microsoft.com/office/drawing/2014/main" id="{1031CBA6-2CF4-4AAA-8868-D94047DDF175}"/>
              </a:ext>
            </a:extLst>
          </p:cNvPr>
          <p:cNvSpPr txBox="1"/>
          <p:nvPr/>
        </p:nvSpPr>
        <p:spPr>
          <a:xfrm>
            <a:off x="5687107" y="2682328"/>
            <a:ext cx="914400" cy="1600438"/>
          </a:xfrm>
          <a:prstGeom prst="rect">
            <a:avLst/>
          </a:prstGeom>
          <a:noFill/>
        </p:spPr>
        <p:txBody>
          <a:bodyPr wrap="square" rtlCol="0">
            <a:spAutoFit/>
          </a:bodyPr>
          <a:lstStyle/>
          <a:p>
            <a:r>
              <a:rPr lang="en-GB" dirty="0"/>
              <a:t> </a:t>
            </a:r>
            <a:r>
              <a:rPr lang="en-GB" sz="8000" dirty="0"/>
              <a:t>=</a:t>
            </a:r>
          </a:p>
        </p:txBody>
      </p:sp>
      <p:pic>
        <p:nvPicPr>
          <p:cNvPr id="16" name="Picture 15">
            <a:extLst>
              <a:ext uri="{FF2B5EF4-FFF2-40B4-BE49-F238E27FC236}">
                <a16:creationId xmlns:a16="http://schemas.microsoft.com/office/drawing/2014/main" id="{B474E1B0-F85A-4D64-B8B1-C655503B8B5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516216" y="2628781"/>
            <a:ext cx="2470579" cy="2463460"/>
          </a:xfrm>
          <a:prstGeom prst="rect">
            <a:avLst/>
          </a:prstGeom>
        </p:spPr>
      </p:pic>
    </p:spTree>
    <p:extLst>
      <p:ext uri="{BB962C8B-B14F-4D97-AF65-F5344CB8AC3E}">
        <p14:creationId xmlns:p14="http://schemas.microsoft.com/office/powerpoint/2010/main" val="359948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 Best Practice Examples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The Best Coaching Session Ever... Heather Christie">
            <a:hlinkClick r:id="" action="ppaction://media"/>
            <a:extLst>
              <a:ext uri="{FF2B5EF4-FFF2-40B4-BE49-F238E27FC236}">
                <a16:creationId xmlns:a16="http://schemas.microsoft.com/office/drawing/2014/main" id="{7A7D5B82-85B2-4F0D-8568-309F65D403EE}"/>
              </a:ext>
            </a:extLst>
          </p:cNvPr>
          <p:cNvPicPr>
            <a:picLocks noRot="1" noChangeAspect="1"/>
          </p:cNvPicPr>
          <p:nvPr>
            <a:videoFile r:link="rId1"/>
          </p:nvPr>
        </p:nvPicPr>
        <p:blipFill>
          <a:blip r:embed="rId4"/>
          <a:stretch>
            <a:fillRect/>
          </a:stretch>
        </p:blipFill>
        <p:spPr>
          <a:xfrm>
            <a:off x="1691680" y="1844824"/>
            <a:ext cx="5616624" cy="2870051"/>
          </a:xfrm>
          <a:prstGeom prst="rect">
            <a:avLst/>
          </a:prstGeom>
        </p:spPr>
      </p:pic>
    </p:spTree>
    <p:extLst>
      <p:ext uri="{BB962C8B-B14F-4D97-AF65-F5344CB8AC3E}">
        <p14:creationId xmlns:p14="http://schemas.microsoft.com/office/powerpoint/2010/main" val="3066640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B09014C-91B4-4997-93E1-734B4004DB5C}"/>
              </a:ext>
            </a:extLst>
          </p:cNvPr>
          <p:cNvSpPr>
            <a:spLocks noGrp="1"/>
          </p:cNvSpPr>
          <p:nvPr>
            <p:ph idx="1"/>
          </p:nvPr>
        </p:nvSpPr>
        <p:spPr/>
        <p:txBody>
          <a:bodyPr rtlCol="0">
            <a:normAutofit/>
          </a:bodyPr>
          <a:lstStyle/>
          <a:p>
            <a:pPr marL="205740">
              <a:defRPr/>
            </a:pPr>
            <a:endParaRPr lang="en-US" dirty="0"/>
          </a:p>
          <a:p>
            <a:pPr marL="205740">
              <a:defRPr/>
            </a:pPr>
            <a:endParaRPr lang="en-US" dirty="0"/>
          </a:p>
          <a:p>
            <a:pPr marL="205740">
              <a:defRPr/>
            </a:pPr>
            <a:endParaRPr lang="en-US" dirty="0"/>
          </a:p>
          <a:p>
            <a:pPr marL="34290" indent="0" algn="ctr">
              <a:buNone/>
              <a:defRPr/>
            </a:pPr>
            <a:r>
              <a:rPr lang="en-US" sz="3300" b="1" dirty="0">
                <a:solidFill>
                  <a:schemeClr val="tx1">
                    <a:lumMod val="50000"/>
                  </a:schemeClr>
                </a:solidFill>
                <a:latin typeface="Arial" panose="020B0604020202020204" pitchFamily="34" charset="0"/>
                <a:cs typeface="Arial" panose="020B0604020202020204" pitchFamily="34" charset="0"/>
              </a:rPr>
              <a:t>Building a Coaching Culture</a:t>
            </a:r>
          </a:p>
        </p:txBody>
      </p:sp>
      <p:pic>
        <p:nvPicPr>
          <p:cNvPr id="18434" name="Picture 4">
            <a:extLst>
              <a:ext uri="{FF2B5EF4-FFF2-40B4-BE49-F238E27FC236}">
                <a16:creationId xmlns:a16="http://schemas.microsoft.com/office/drawing/2014/main" id="{82E13134-3567-4142-8F69-1E0F571067A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16844" y="1159669"/>
            <a:ext cx="6261497" cy="10798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03825E6F-AF68-4362-B7D5-87356E83B683}"/>
              </a:ext>
            </a:extLst>
          </p:cNvPr>
          <p:cNvSpPr>
            <a:spLocks noGrp="1"/>
          </p:cNvSpPr>
          <p:nvPr>
            <p:ph type="title"/>
          </p:nvPr>
        </p:nvSpPr>
        <p:spPr>
          <a:xfrm>
            <a:off x="405584" y="263001"/>
            <a:ext cx="8229600" cy="1143000"/>
          </a:xfrm>
        </p:spPr>
        <p:txBody>
          <a:bodyPr>
            <a:normAutofit/>
          </a:bodyPr>
          <a:lstStyle/>
          <a:p>
            <a:r>
              <a:rPr lang="en-GB" sz="3200" dirty="0"/>
              <a:t>2. Best Practice Examples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3" cstate="print"/>
          <a:srcRect t="13255"/>
          <a:stretch/>
        </p:blipFill>
        <p:spPr>
          <a:xfrm>
            <a:off x="5508104" y="2529570"/>
            <a:ext cx="3522020" cy="3055170"/>
          </a:xfrm>
          <a:prstGeom prst="rect">
            <a:avLst/>
          </a:prstGeom>
        </p:spPr>
      </p:pic>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Coaching models help to provide a framework for the coaching discussion.</a:t>
            </a:r>
          </a:p>
          <a:p>
            <a:r>
              <a:rPr lang="en-GB" sz="2800" dirty="0"/>
              <a:t>There are a number of well known models of coaching </a:t>
            </a:r>
          </a:p>
          <a:p>
            <a:r>
              <a:rPr lang="en-GB" altLang="en-US" sz="2800" dirty="0"/>
              <a:t>GROW/OSCAR/Skilled Helper/</a:t>
            </a:r>
          </a:p>
          <a:p>
            <a:pPr marL="0" indent="0">
              <a:buNone/>
            </a:pPr>
            <a:r>
              <a:rPr lang="en-GB" altLang="en-US" sz="2800" dirty="0"/>
              <a:t>Instant Pay-off Coaching Models</a:t>
            </a:r>
          </a:p>
          <a:p>
            <a:r>
              <a:rPr lang="en-GB" sz="2800" dirty="0"/>
              <a:t>The best known of them is the</a:t>
            </a:r>
          </a:p>
          <a:p>
            <a:pPr marL="0" indent="0">
              <a:buNone/>
            </a:pPr>
            <a:r>
              <a:rPr lang="en-GB" sz="2800" dirty="0"/>
              <a:t>GROW model. </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4" name="Title 3"/>
          <p:cNvSpPr>
            <a:spLocks noGrp="1"/>
          </p:cNvSpPr>
          <p:nvPr>
            <p:ph type="title"/>
          </p:nvPr>
        </p:nvSpPr>
        <p:spPr/>
        <p:txBody>
          <a:bodyPr/>
          <a:lstStyle/>
          <a:p>
            <a:r>
              <a:rPr lang="en-GB" dirty="0"/>
              <a:t>3. Coaching &amp; Mentoring Models</a:t>
            </a:r>
          </a:p>
        </p:txBody>
      </p:sp>
    </p:spTree>
    <p:extLst>
      <p:ext uri="{BB962C8B-B14F-4D97-AF65-F5344CB8AC3E}">
        <p14:creationId xmlns:p14="http://schemas.microsoft.com/office/powerpoint/2010/main" val="279103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3.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ext uri="{D42A27DB-BD31-4B8C-83A1-F6EECF244321}">
                <p14:modId xmlns:p14="http://schemas.microsoft.com/office/powerpoint/2010/main" val="4225174507"/>
              </p:ext>
            </p:extLst>
          </p:nvPr>
        </p:nvGraphicFramePr>
        <p:xfrm>
          <a:off x="395536" y="1340768"/>
          <a:ext cx="8297728" cy="4338605"/>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a:t>
                      </a:r>
                    </a:p>
                    <a:p>
                      <a:pPr algn="just">
                        <a:lnSpc>
                          <a:spcPct val="115000"/>
                        </a:lnSpc>
                        <a:spcAft>
                          <a:spcPts val="0"/>
                        </a:spcAft>
                        <a:tabLst>
                          <a:tab pos="2143125" algn="l"/>
                        </a:tabLst>
                      </a:pPr>
                      <a:r>
                        <a:rPr lang="en-GB" sz="1600" dirty="0">
                          <a:latin typeface="Calibri"/>
                          <a:ea typeface="Calibri"/>
                          <a:cs typeface="Calibri"/>
                        </a:rPr>
                        <a:t>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43791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6035-47EE-483A-B708-A7AFC0DA1CB9}"/>
              </a:ext>
            </a:extLst>
          </p:cNvPr>
          <p:cNvSpPr>
            <a:spLocks noGrp="1"/>
          </p:cNvSpPr>
          <p:nvPr>
            <p:ph type="title"/>
          </p:nvPr>
        </p:nvSpPr>
        <p:spPr>
          <a:xfrm>
            <a:off x="405584" y="443673"/>
            <a:ext cx="8229600" cy="1143000"/>
          </a:xfrm>
        </p:spPr>
        <p:txBody>
          <a:bodyPr/>
          <a:lstStyle/>
          <a:p>
            <a:r>
              <a:rPr lang="en-GB" dirty="0"/>
              <a:t>The grow model in action:</a:t>
            </a:r>
            <a:br>
              <a:rPr lang="en-GB" dirty="0"/>
            </a:br>
            <a:endParaRPr lang="en-GB" dirty="0"/>
          </a:p>
        </p:txBody>
      </p:sp>
      <p:sp>
        <p:nvSpPr>
          <p:cNvPr id="3" name="Vertical Text Placeholder 2">
            <a:extLst>
              <a:ext uri="{FF2B5EF4-FFF2-40B4-BE49-F238E27FC236}">
                <a16:creationId xmlns:a16="http://schemas.microsoft.com/office/drawing/2014/main" id="{C28A89D6-0CBF-430B-BA48-91ECCACF4E9B}"/>
              </a:ext>
            </a:extLst>
          </p:cNvPr>
          <p:cNvSpPr>
            <a:spLocks noGrp="1"/>
          </p:cNvSpPr>
          <p:nvPr>
            <p:ph type="body" orient="vert" idx="1"/>
          </p:nvPr>
        </p:nvSpPr>
        <p:spPr/>
        <p:txBody>
          <a:bodyPr/>
          <a:lstStyle/>
          <a:p>
            <a:pPr marL="0" indent="0">
              <a:buNone/>
            </a:pPr>
            <a:r>
              <a:rPr lang="en-GB" dirty="0">
                <a:hlinkClick r:id="rId2"/>
              </a:rPr>
              <a:t>https://www.youtube.com/watch?v=tnm3VwfX7Gs</a:t>
            </a:r>
            <a:endParaRPr lang="en-GB" dirty="0"/>
          </a:p>
          <a:p>
            <a:endParaRPr lang="en-GB" dirty="0"/>
          </a:p>
        </p:txBody>
      </p:sp>
    </p:spTree>
    <p:extLst>
      <p:ext uri="{BB962C8B-B14F-4D97-AF65-F5344CB8AC3E}">
        <p14:creationId xmlns:p14="http://schemas.microsoft.com/office/powerpoint/2010/main" val="375585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Coaching Models</a:t>
            </a:r>
          </a:p>
        </p:txBody>
      </p:sp>
      <p:sp>
        <p:nvSpPr>
          <p:cNvPr id="3" name="Vertical Text Placeholder 2"/>
          <p:cNvSpPr>
            <a:spLocks noGrp="1"/>
          </p:cNvSpPr>
          <p:nvPr>
            <p:ph type="body" orient="vert" idx="1"/>
          </p:nvPr>
        </p:nvSpPr>
        <p:spPr>
          <a:xfrm>
            <a:off x="179700" y="1577255"/>
            <a:ext cx="8856796" cy="3930559"/>
          </a:xfrm>
        </p:spPr>
        <p:txBody>
          <a:bodyPr>
            <a:normAutofit fontScale="92500" lnSpcReduction="10000"/>
          </a:bodyPr>
          <a:lstStyle/>
          <a:p>
            <a:r>
              <a:rPr lang="en-GB" dirty="0"/>
              <a:t>Practice using the model to address a challenge that you are currently facing.  </a:t>
            </a:r>
          </a:p>
          <a:p>
            <a:endParaRPr lang="en-GB" dirty="0"/>
          </a:p>
          <a:p>
            <a:pPr>
              <a:buFont typeface="Wingdings" pitchFamily="2" charset="2"/>
              <a:buChar char="§"/>
            </a:pPr>
            <a:r>
              <a:rPr lang="en-GB" dirty="0"/>
              <a:t> What is your goal?</a:t>
            </a:r>
          </a:p>
          <a:p>
            <a:pPr>
              <a:buFont typeface="Wingdings" pitchFamily="2" charset="2"/>
              <a:buChar char="§"/>
            </a:pPr>
            <a:r>
              <a:rPr lang="en-GB" dirty="0"/>
              <a:t> Where are you now in relation to your goal?</a:t>
            </a:r>
          </a:p>
          <a:p>
            <a:pPr>
              <a:buFont typeface="Wingdings" pitchFamily="2" charset="2"/>
              <a:buChar char="§"/>
            </a:pPr>
            <a:r>
              <a:rPr lang="en-GB" dirty="0"/>
              <a:t> What options do you have to help you reach your goal?</a:t>
            </a:r>
          </a:p>
          <a:p>
            <a:pPr>
              <a:buFont typeface="Wingdings" pitchFamily="2" charset="2"/>
              <a:buChar char="§"/>
            </a:pPr>
            <a:r>
              <a:rPr lang="en-GB" dirty="0"/>
              <a:t> How will you stay on track/maintain motivation?</a:t>
            </a:r>
          </a:p>
          <a:p>
            <a:pPr>
              <a:buFont typeface="Wingdings" pitchFamily="2" charset="2"/>
              <a:buChar char="§"/>
            </a:pPr>
            <a:endParaRPr lang="en-GB"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9</a:t>
            </a:fld>
            <a:endParaRPr lang="en-US"/>
          </a:p>
        </p:txBody>
      </p:sp>
      <p:sp>
        <p:nvSpPr>
          <p:cNvPr id="6" name="Vertical Text Placeholder 5"/>
          <p:cNvSpPr>
            <a:spLocks noGrp="1"/>
          </p:cNvSpPr>
          <p:nvPr>
            <p:ph type="body" orient="vert" idx="13"/>
          </p:nvPr>
        </p:nvSpPr>
        <p:spPr/>
        <p:txBody>
          <a:bodyPr/>
          <a:lstStyle/>
          <a:p>
            <a:pPr marL="0" indent="0">
              <a:buNone/>
            </a:pPr>
            <a:r>
              <a:rPr lang="en-GB" dirty="0"/>
              <a:t>The GROW Model: Exercise</a:t>
            </a:r>
          </a:p>
        </p:txBody>
      </p:sp>
    </p:spTree>
    <p:extLst>
      <p:ext uri="{BB962C8B-B14F-4D97-AF65-F5344CB8AC3E}">
        <p14:creationId xmlns:p14="http://schemas.microsoft.com/office/powerpoint/2010/main" val="492163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Coaching Models</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10</a:t>
            </a:fld>
            <a:endParaRPr lang="en-US"/>
          </a:p>
        </p:txBody>
      </p:sp>
      <p:sp>
        <p:nvSpPr>
          <p:cNvPr id="6" name="Vertical Text Placeholder 5"/>
          <p:cNvSpPr>
            <a:spLocks noGrp="1"/>
          </p:cNvSpPr>
          <p:nvPr>
            <p:ph type="body" orient="vert" idx="13"/>
          </p:nvPr>
        </p:nvSpPr>
        <p:spPr/>
        <p:txBody>
          <a:bodyPr/>
          <a:lstStyle/>
          <a:p>
            <a:pPr marL="0" indent="0">
              <a:buNone/>
            </a:pPr>
            <a:r>
              <a:rPr lang="en-GB" dirty="0"/>
              <a:t>The Skilled Helper</a:t>
            </a:r>
          </a:p>
        </p:txBody>
      </p:sp>
      <p:pic>
        <p:nvPicPr>
          <p:cNvPr id="5122" name="Picture 2" descr="Image result for the skilled helper mode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2524" y="113725"/>
            <a:ext cx="8229600" cy="663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0772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Coaching Models</a:t>
            </a:r>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a:t>Coaching in it’s purest form is asking, not telling.</a:t>
            </a:r>
          </a:p>
          <a:p>
            <a:pPr>
              <a:buFont typeface="Wingdings" pitchFamily="2" charset="2"/>
              <a:buChar char="§"/>
            </a:pPr>
            <a:r>
              <a:rPr lang="en-GB" dirty="0"/>
              <a:t>Is the Coach to be strictly a facilitator or also a guide?</a:t>
            </a:r>
          </a:p>
          <a:p>
            <a:pPr>
              <a:buFont typeface="Wingdings" pitchFamily="2" charset="2"/>
              <a:buChar char="§"/>
            </a:pPr>
            <a:r>
              <a:rPr lang="en-GB" dirty="0"/>
              <a:t>Is a hybrid approach more realistic or beneficial in some circumstances?</a:t>
            </a:r>
          </a:p>
          <a:p>
            <a:pPr>
              <a:buFont typeface="Wingdings" pitchFamily="2" charset="2"/>
              <a:buChar char="§"/>
            </a:pPr>
            <a:r>
              <a:rPr lang="en-GB" dirty="0"/>
              <a:t>Does the coach require industry specific knowledge?</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11</a:t>
            </a:fld>
            <a:endParaRPr lang="en-US"/>
          </a:p>
        </p:txBody>
      </p:sp>
      <p:sp>
        <p:nvSpPr>
          <p:cNvPr id="6" name="Vertical Text Placeholder 5"/>
          <p:cNvSpPr>
            <a:spLocks noGrp="1"/>
          </p:cNvSpPr>
          <p:nvPr>
            <p:ph type="body" orient="vert" idx="13"/>
          </p:nvPr>
        </p:nvSpPr>
        <p:spPr/>
        <p:txBody>
          <a:bodyPr/>
          <a:lstStyle/>
          <a:p>
            <a:pPr marL="0" indent="0">
              <a:buNone/>
            </a:pPr>
            <a:r>
              <a:rPr lang="en-GB" dirty="0"/>
              <a:t>Directive v Non-directive</a:t>
            </a:r>
          </a:p>
        </p:txBody>
      </p:sp>
    </p:spTree>
    <p:extLst>
      <p:ext uri="{BB962C8B-B14F-4D97-AF65-F5344CB8AC3E}">
        <p14:creationId xmlns:p14="http://schemas.microsoft.com/office/powerpoint/2010/main" val="492163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dirty="0"/>
              <a:t>3. Instant Payoff Coaching </a:t>
            </a:r>
          </a:p>
        </p:txBody>
      </p:sp>
      <p:sp>
        <p:nvSpPr>
          <p:cNvPr id="3" name="Vertical Text Placeholder 2"/>
          <p:cNvSpPr>
            <a:spLocks noGrp="1"/>
          </p:cNvSpPr>
          <p:nvPr>
            <p:ph type="body" orient="vert" idx="1"/>
          </p:nvPr>
        </p:nvSpPr>
        <p:spPr>
          <a:xfrm>
            <a:off x="230993" y="702221"/>
            <a:ext cx="8267539" cy="4959027"/>
          </a:xfrm>
        </p:spPr>
        <p:txBody>
          <a:bodyPr>
            <a:normAutofit fontScale="40000" lnSpcReduction="20000"/>
          </a:bodyPr>
          <a:lstStyle/>
          <a:p>
            <a:pPr lvl="0" algn="just"/>
            <a:r>
              <a:rPr lang="en-GB" sz="5300" dirty="0"/>
              <a:t>Ask the </a:t>
            </a:r>
            <a:r>
              <a:rPr lang="en-GB" sz="5300" dirty="0" err="1"/>
              <a:t>coachee</a:t>
            </a:r>
            <a:r>
              <a:rPr lang="en-GB" sz="5300" dirty="0"/>
              <a:t> to describe the current issue or problem, with specific examples and a small amount of relevant background.</a:t>
            </a:r>
          </a:p>
          <a:p>
            <a:pPr lvl="0" algn="just"/>
            <a:r>
              <a:rPr lang="en-GB" sz="5300" dirty="0"/>
              <a:t>Ask him/her to describe the desired outcome – paint as specific a ‘picture’ as possible of how things would be if s/he had sorted out the problem.  Do not try to solve the problem, but note the emerging ideas</a:t>
            </a:r>
          </a:p>
          <a:p>
            <a:pPr lvl="0" algn="just"/>
            <a:r>
              <a:rPr lang="en-GB" sz="5300" dirty="0"/>
              <a:t>With the </a:t>
            </a:r>
            <a:r>
              <a:rPr lang="en-GB" sz="5300" dirty="0" err="1"/>
              <a:t>coachee</a:t>
            </a:r>
            <a:r>
              <a:rPr lang="en-GB" sz="5300" dirty="0"/>
              <a:t>, list all the obstacles/blocks that lie between 1 and 2.  Sort them in to three groups:</a:t>
            </a:r>
          </a:p>
          <a:p>
            <a:pPr lvl="1" algn="just"/>
            <a:r>
              <a:rPr lang="en-GB" sz="5300" dirty="0">
                <a:solidFill>
                  <a:schemeClr val="tx2"/>
                </a:solidFill>
              </a:rPr>
              <a:t>Blocks that exist in the </a:t>
            </a:r>
            <a:r>
              <a:rPr lang="en-GB" sz="5300" dirty="0" err="1">
                <a:solidFill>
                  <a:schemeClr val="tx2"/>
                </a:solidFill>
              </a:rPr>
              <a:t>coachee</a:t>
            </a:r>
            <a:r>
              <a:rPr lang="en-GB" sz="5300" dirty="0">
                <a:solidFill>
                  <a:schemeClr val="tx2"/>
                </a:solidFill>
              </a:rPr>
              <a:t> (lack of skill/knowledge, low motivation, attitude etc).</a:t>
            </a:r>
          </a:p>
          <a:p>
            <a:pPr lvl="1" algn="just"/>
            <a:r>
              <a:rPr lang="en-GB" sz="5300" dirty="0">
                <a:solidFill>
                  <a:schemeClr val="tx2"/>
                </a:solidFill>
              </a:rPr>
              <a:t>Blocks that exist in others (anxious customer, manager stressed and panicking etc.)</a:t>
            </a:r>
          </a:p>
          <a:p>
            <a:pPr lvl="1" algn="just"/>
            <a:r>
              <a:rPr lang="en-GB" sz="5300" dirty="0">
                <a:solidFill>
                  <a:schemeClr val="tx2"/>
                </a:solidFill>
              </a:rPr>
              <a:t>Blocks in the situation (inadequate resources, shift in deadline etc.</a:t>
            </a:r>
          </a:p>
          <a:p>
            <a:pPr lvl="0" algn="just"/>
            <a:r>
              <a:rPr lang="en-GB" sz="5300" dirty="0"/>
              <a:t>Jointly brainstorm ways around these blocks, and possible next steps.  Agree an approach, actions and timing. </a:t>
            </a:r>
          </a:p>
          <a:p>
            <a:pPr marL="0" indent="0" algn="ctr">
              <a:buNone/>
            </a:pPr>
            <a:r>
              <a:rPr lang="en-GB" sz="1900" dirty="0"/>
              <a:t>Instant Pay-off Coaching -Landsberg, M. (2015) .</a:t>
            </a:r>
            <a:r>
              <a:rPr lang="en-GB" sz="1900" i="1" dirty="0"/>
              <a:t>The Tao of Coaching Boost Your Effectiveness at Work by Developing Those Around You</a:t>
            </a:r>
            <a:r>
              <a:rPr lang="en-GB" sz="1900" dirty="0"/>
              <a:t>. London: Profile Books</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12</a:t>
            </a:fld>
            <a:endParaRPr lang="en-US"/>
          </a:p>
        </p:txBody>
      </p:sp>
    </p:spTree>
    <p:extLst>
      <p:ext uri="{BB962C8B-B14F-4D97-AF65-F5344CB8AC3E}">
        <p14:creationId xmlns:p14="http://schemas.microsoft.com/office/powerpoint/2010/main" val="3514935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908" y="-229517"/>
            <a:ext cx="8229600" cy="1143000"/>
          </a:xfrm>
        </p:spPr>
        <p:txBody>
          <a:bodyPr/>
          <a:lstStyle/>
          <a:p>
            <a:r>
              <a:rPr lang="en-GB" dirty="0"/>
              <a:t>3. Coaching in practice</a:t>
            </a:r>
          </a:p>
        </p:txBody>
      </p:sp>
      <p:sp>
        <p:nvSpPr>
          <p:cNvPr id="3" name="Vertical Text Placeholder 2"/>
          <p:cNvSpPr>
            <a:spLocks noGrp="1"/>
          </p:cNvSpPr>
          <p:nvPr>
            <p:ph type="body" orient="vert" idx="1"/>
          </p:nvPr>
        </p:nvSpPr>
        <p:spPr>
          <a:xfrm>
            <a:off x="47006" y="652886"/>
            <a:ext cx="8845474" cy="5080370"/>
          </a:xfrm>
        </p:spPr>
        <p:txBody>
          <a:bodyPr>
            <a:normAutofit fontScale="77500" lnSpcReduction="20000"/>
          </a:bodyPr>
          <a:lstStyle/>
          <a:p>
            <a:pPr algn="just"/>
            <a:r>
              <a:rPr lang="en-GB" dirty="0"/>
              <a:t>Helen, a member of the HR staff, has been asked to deliver appraisal training to the senior management team. </a:t>
            </a:r>
          </a:p>
          <a:p>
            <a:pPr algn="just"/>
            <a:r>
              <a:rPr lang="en-GB" dirty="0"/>
              <a:t>She has refused stating that is not in her job description and she is not paid enough to do it, even though her job has evolved over time.</a:t>
            </a:r>
          </a:p>
          <a:p>
            <a:pPr algn="just"/>
            <a:r>
              <a:rPr lang="en-GB" dirty="0"/>
              <a:t>You are Helen’s line manager and this is causing you an issue as there is no-one else to deliver the training.  You call a meeting with Helen to discuss.</a:t>
            </a:r>
          </a:p>
          <a:p>
            <a:pPr algn="just"/>
            <a:endParaRPr lang="en-GB" dirty="0"/>
          </a:p>
          <a:p>
            <a:pPr marL="0" indent="0" algn="just">
              <a:buNone/>
            </a:pPr>
            <a:r>
              <a:rPr lang="en-GB" b="1" dirty="0"/>
              <a:t>As a group, discuss:</a:t>
            </a:r>
          </a:p>
          <a:p>
            <a:pPr algn="just">
              <a:buFont typeface="Arial" pitchFamily="34" charset="0"/>
              <a:buChar char="•"/>
            </a:pPr>
            <a:r>
              <a:rPr lang="en-GB" dirty="0"/>
              <a:t> What is your agenda for the meeting and how will you approach it?</a:t>
            </a:r>
          </a:p>
          <a:p>
            <a:pPr algn="just">
              <a:buFont typeface="Arial" pitchFamily="34" charset="0"/>
              <a:buChar char="•"/>
            </a:pPr>
            <a:r>
              <a:rPr lang="en-GB" dirty="0"/>
              <a:t> What concerns do you have?</a:t>
            </a:r>
          </a:p>
          <a:p>
            <a:pPr algn="just">
              <a:buFont typeface="Arial" pitchFamily="34" charset="0"/>
              <a:buChar char="•"/>
            </a:pPr>
            <a:r>
              <a:rPr lang="en-GB" dirty="0"/>
              <a:t> What concerns do you think Helen will have?</a:t>
            </a:r>
          </a:p>
          <a:p>
            <a:pPr algn="just">
              <a:buFont typeface="Arial" pitchFamily="34" charset="0"/>
              <a:buChar char="•"/>
            </a:pPr>
            <a:endParaRPr lang="en-GB" dirty="0"/>
          </a:p>
          <a:p>
            <a:pPr algn="just"/>
            <a:endParaRPr lang="en-GB" dirty="0"/>
          </a:p>
          <a:p>
            <a:pPr algn="just"/>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13</a:t>
            </a:fld>
            <a:endParaRPr lang="en-US"/>
          </a:p>
        </p:txBody>
      </p:sp>
    </p:spTree>
    <p:extLst>
      <p:ext uri="{BB962C8B-B14F-4D97-AF65-F5344CB8AC3E}">
        <p14:creationId xmlns:p14="http://schemas.microsoft.com/office/powerpoint/2010/main" val="399253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Context of Mentoring (Clutterbuck, 2011)</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14</a:t>
            </a:fld>
            <a:endParaRPr lang="en-US"/>
          </a:p>
        </p:txBody>
      </p:sp>
      <p:pic>
        <p:nvPicPr>
          <p:cNvPr id="11" name="Picture 10">
            <a:extLst>
              <a:ext uri="{FF2B5EF4-FFF2-40B4-BE49-F238E27FC236}">
                <a16:creationId xmlns:a16="http://schemas.microsoft.com/office/drawing/2014/main" id="{95BE5F85-E197-4741-AAD2-884DADC606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2093931" y="-717847"/>
            <a:ext cx="4956137" cy="8929351"/>
          </a:xfrm>
          <a:prstGeom prst="rect">
            <a:avLst/>
          </a:prstGeom>
        </p:spPr>
      </p:pic>
    </p:spTree>
    <p:extLst>
      <p:ext uri="{BB962C8B-B14F-4D97-AF65-F5344CB8AC3E}">
        <p14:creationId xmlns:p14="http://schemas.microsoft.com/office/powerpoint/2010/main" val="3666971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Questions?</a:t>
            </a:r>
          </a:p>
        </p:txBody>
      </p:sp>
      <p:sp>
        <p:nvSpPr>
          <p:cNvPr id="9" name="Vertical Text Placeholder 8"/>
          <p:cNvSpPr>
            <a:spLocks noGrp="1"/>
          </p:cNvSpPr>
          <p:nvPr>
            <p:ph type="body" orient="vert" idx="13"/>
          </p:nvPr>
        </p:nvSpPr>
        <p:spPr>
          <a:xfrm>
            <a:off x="406385" y="1072786"/>
            <a:ext cx="8317230" cy="556014"/>
          </a:xfrm>
        </p:spPr>
        <p:txBody>
          <a:bodyPr/>
          <a:lstStyle/>
          <a:p>
            <a:pPr>
              <a:buNone/>
            </a:pPr>
            <a:endParaRPr lang="en-GB" dirty="0"/>
          </a:p>
          <a:p>
            <a:pPr>
              <a:buNone/>
            </a:pPr>
            <a:r>
              <a:rPr lang="en-GB" dirty="0"/>
              <a:t>Next  time</a:t>
            </a:r>
          </a:p>
          <a:p>
            <a:pPr>
              <a:buNone/>
            </a:pPr>
            <a:endParaRPr lang="en-GB" dirty="0"/>
          </a:p>
        </p:txBody>
      </p:sp>
      <p:sp>
        <p:nvSpPr>
          <p:cNvPr id="13" name="Vertical Text Placeholder 2"/>
          <p:cNvSpPr>
            <a:spLocks noGrp="1"/>
          </p:cNvSpPr>
          <p:nvPr>
            <p:ph type="body" orient="vert" idx="1"/>
          </p:nvPr>
        </p:nvSpPr>
        <p:spPr>
          <a:xfrm>
            <a:off x="405584" y="2060848"/>
            <a:ext cx="8318832" cy="3456384"/>
          </a:xfrm>
        </p:spPr>
        <p:txBody>
          <a:bodyPr>
            <a:normAutofit lnSpcReduction="10000"/>
          </a:bodyPr>
          <a:lstStyle/>
          <a:p>
            <a:r>
              <a:rPr lang="en-GB" dirty="0"/>
              <a:t>Skills,</a:t>
            </a:r>
          </a:p>
          <a:p>
            <a:r>
              <a:rPr lang="en-GB" dirty="0"/>
              <a:t>Behaviours,</a:t>
            </a:r>
          </a:p>
          <a:p>
            <a:r>
              <a:rPr lang="en-GB" dirty="0"/>
              <a:t>Attitudes,</a:t>
            </a:r>
          </a:p>
          <a:p>
            <a:r>
              <a:rPr lang="en-GB" dirty="0"/>
              <a:t>Beliefs,</a:t>
            </a:r>
          </a:p>
          <a:p>
            <a:r>
              <a:rPr lang="en-GB" dirty="0"/>
              <a:t>Values,</a:t>
            </a:r>
          </a:p>
          <a:p>
            <a:pPr marL="0" indent="0">
              <a:buNone/>
            </a:pPr>
            <a:r>
              <a:rPr lang="en-GB" b="1" u="sng" dirty="0"/>
              <a:t>Of a coach/mentor</a:t>
            </a:r>
          </a:p>
        </p:txBody>
      </p:sp>
    </p:spTree>
    <p:extLst>
      <p:ext uri="{BB962C8B-B14F-4D97-AF65-F5344CB8AC3E}">
        <p14:creationId xmlns:p14="http://schemas.microsoft.com/office/powerpoint/2010/main" val="19717396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2886</TotalTime>
  <Words>1510</Words>
  <Application>Microsoft Office PowerPoint</Application>
  <PresentationFormat>On-screen Show (4:3)</PresentationFormat>
  <Paragraphs>210</Paragraphs>
  <Slides>15</Slides>
  <Notes>14</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Myriad Pro</vt:lpstr>
      <vt:lpstr>Symbol</vt:lpstr>
      <vt:lpstr>Wingdings</vt:lpstr>
      <vt:lpstr>20140311PresentationUWTSDTemplate</vt:lpstr>
      <vt:lpstr>Rachel Cook  Tuesday 11th February 2020 </vt:lpstr>
      <vt:lpstr>Session Overview: </vt:lpstr>
      <vt:lpstr>1 The Purpose of Coaching &amp; Mentoring in Business </vt:lpstr>
      <vt:lpstr>2. Best Practice Examples</vt:lpstr>
      <vt:lpstr>2. Best Practice Examples</vt:lpstr>
      <vt:lpstr>3. Coaching &amp; Mentoring Models</vt:lpstr>
      <vt:lpstr>3. Coaching Models</vt:lpstr>
      <vt:lpstr>The grow model in action: </vt:lpstr>
      <vt:lpstr>2.1 Coaching Models</vt:lpstr>
      <vt:lpstr>3. Coaching Models</vt:lpstr>
      <vt:lpstr>3. Coaching Models</vt:lpstr>
      <vt:lpstr>3. Instant Payoff Coaching </vt:lpstr>
      <vt:lpstr>3. Coaching in practice</vt:lpstr>
      <vt:lpstr>3. Context of Mentoring (Clutterbuck, 2011)</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Rachel Cook</cp:lastModifiedBy>
  <cp:revision>146</cp:revision>
  <cp:lastPrinted>2018-02-09T09:39:01Z</cp:lastPrinted>
  <dcterms:created xsi:type="dcterms:W3CDTF">2015-04-14T15:21:28Z</dcterms:created>
  <dcterms:modified xsi:type="dcterms:W3CDTF">2020-01-16T14:44:45Z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