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57" r:id="rId5"/>
    <p:sldId id="260" r:id="rId6"/>
    <p:sldId id="261" r:id="rId7"/>
    <p:sldId id="263" r:id="rId8"/>
    <p:sldId id="264" r:id="rId9"/>
    <p:sldId id="262"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031D73-4CAA-3E1B-1FA2-51F121760658}" v="637" dt="2025-11-23T18:28:23.8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pressbooks.nscc.ca/strategicmanagement/chapter/evaluating-the-industry/"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wmopen-organizationalbehavior/chapter/change-management/" TargetMode="External"/><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gle.com/search?q=https://www.norwich.gov.uk/business/footfall" TargetMode="External"/><Relationship Id="rId2" Type="http://schemas.openxmlformats.org/officeDocument/2006/relationships/hyperlink" Target="https://www.google.com/search?q=https://www.britishfloristassociation.org/market-report/" TargetMode="External"/><Relationship Id="rId1" Type="http://schemas.openxmlformats.org/officeDocument/2006/relationships/slideLayout" Target="../slideLayouts/slideLayout7.xml"/><Relationship Id="rId4" Type="http://schemas.openxmlformats.org/officeDocument/2006/relationships/hyperlink" Target="https://www.google.com/search?q=https://www.ons.gov.uk/retails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930"/>
            <a:ext cx="10667999" cy="4501071"/>
          </a:xfrm>
        </p:spPr>
        <p:txBody>
          <a:bodyPr/>
          <a:lstStyle/>
          <a:p>
            <a:br>
              <a:rPr lang="en-US" sz="1200" dirty="0">
                <a:latin typeface="Aptos"/>
              </a:rPr>
            </a:br>
            <a:br>
              <a:rPr lang="en-US" sz="1200" dirty="0">
                <a:latin typeface="Aptos"/>
              </a:rPr>
            </a:br>
            <a:br>
              <a:rPr lang="en-US" sz="1200" dirty="0">
                <a:latin typeface="Aptos"/>
              </a:rPr>
            </a:br>
            <a:r>
              <a:rPr lang="en-US" sz="1200" dirty="0">
                <a:latin typeface="Aptos"/>
              </a:rPr>
              <a:t> </a:t>
            </a:r>
            <a:br>
              <a:rPr lang="en-US" sz="1200" dirty="0">
                <a:latin typeface="Aptos"/>
              </a:rPr>
            </a:br>
            <a:br>
              <a:rPr lang="en-US" sz="1200" dirty="0">
                <a:latin typeface="Aptos"/>
              </a:rPr>
            </a:br>
            <a:br>
              <a:rPr lang="en-US" sz="1200" dirty="0">
                <a:latin typeface="Aptos"/>
              </a:rPr>
            </a:br>
            <a:br>
              <a:rPr lang="en-US" sz="1200" dirty="0">
                <a:latin typeface="Aptos"/>
              </a:rPr>
            </a:br>
            <a:br>
              <a:rPr lang="en-US" sz="1200" dirty="0">
                <a:latin typeface="Aptos"/>
              </a:rPr>
            </a:br>
            <a:r>
              <a:rPr lang="en-US" sz="1200" dirty="0">
                <a:latin typeface="Aptos"/>
              </a:rPr>
              <a:t> </a:t>
            </a:r>
            <a:r>
              <a:rPr lang="en-US" sz="2400" dirty="0">
                <a:latin typeface="Aptos"/>
              </a:rPr>
              <a:t>Module Title: - Problem Solving and Decision Making</a:t>
            </a:r>
          </a:p>
          <a:p>
            <a:br>
              <a:rPr lang="en-US" sz="2400" dirty="0">
                <a:latin typeface="Aptos"/>
              </a:rPr>
            </a:br>
            <a:r>
              <a:rPr lang="en-US" sz="2400" dirty="0">
                <a:latin typeface="Aptos"/>
              </a:rPr>
              <a:t>Module Code: - LCLM 4004</a:t>
            </a:r>
          </a:p>
          <a:p>
            <a:r>
              <a:rPr lang="en-US" sz="2400" dirty="0">
                <a:latin typeface="Aptos"/>
              </a:rPr>
              <a:t>Assignment</a:t>
            </a:r>
          </a:p>
          <a:p>
            <a:endParaRPr lang="en-US" sz="1200" dirty="0">
              <a:latin typeface="Aptos"/>
            </a:endParaRPr>
          </a:p>
          <a:p>
            <a:r>
              <a:rPr lang="en-US" sz="2400" dirty="0">
                <a:latin typeface="Aptos"/>
              </a:rPr>
              <a:t>Student Name: - </a:t>
            </a:r>
            <a:r>
              <a:rPr lang="en-US" sz="2400" dirty="0" err="1">
                <a:latin typeface="Aptos"/>
              </a:rPr>
              <a:t>Cherinne</a:t>
            </a:r>
            <a:r>
              <a:rPr lang="en-US" sz="2400" dirty="0">
                <a:latin typeface="Aptos"/>
              </a:rPr>
              <a:t> Edwards</a:t>
            </a:r>
          </a:p>
          <a:p>
            <a:endParaRPr lang="en-US" sz="1200" dirty="0">
              <a:latin typeface="Aptos"/>
            </a:endParaRPr>
          </a:p>
          <a:p>
            <a:r>
              <a:rPr lang="en-US" sz="2400" dirty="0">
                <a:latin typeface="Aptos"/>
              </a:rPr>
              <a:t>Student Number: - 2311294</a:t>
            </a:r>
          </a:p>
          <a:p>
            <a:endParaRPr lang="en-US" sz="2400" dirty="0">
              <a:latin typeface="Aptos"/>
            </a:endParaRPr>
          </a:p>
          <a:p>
            <a:endParaRPr lang="en-US" sz="2400" dirty="0">
              <a:latin typeface="Aptos"/>
            </a:endParaRPr>
          </a:p>
          <a:p>
            <a:endParaRPr lang="en-US" dirty="0"/>
          </a:p>
        </p:txBody>
      </p:sp>
      <p:sp>
        <p:nvSpPr>
          <p:cNvPr id="3" name="Subtitle 2"/>
          <p:cNvSpPr>
            <a:spLocks noGrp="1"/>
          </p:cNvSpPr>
          <p:nvPr>
            <p:ph type="subTitle" idx="1"/>
          </p:nvPr>
        </p:nvSpPr>
        <p:spPr>
          <a:xfrm>
            <a:off x="1524000" y="4896000"/>
            <a:ext cx="9144000" cy="1210064"/>
          </a:xfrm>
        </p:spPr>
        <p:txBody>
          <a:bodyPr vert="horz" lIns="91440" tIns="45720" rIns="91440" bIns="45720" rtlCol="0" anchor="t">
            <a:normAutofit/>
          </a:bodyPr>
          <a:lstStyle/>
          <a:p>
            <a:r>
              <a:rPr lang="en-US" dirty="0"/>
              <a:t>Green Haven Florists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5CCA66-8DAF-EF60-8212-55E21E0B73FE}"/>
              </a:ext>
            </a:extLst>
          </p:cNvPr>
          <p:cNvSpPr txBox="1"/>
          <p:nvPr/>
        </p:nvSpPr>
        <p:spPr>
          <a:xfrm>
            <a:off x="790756" y="2537603"/>
            <a:ext cx="835324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Nature and Scope of the Problem</a:t>
            </a:r>
          </a:p>
          <a:p>
            <a:endParaRPr lang="en-US"/>
          </a:p>
          <a:p>
            <a:r>
              <a:rPr lang="en-US" b="1" dirty="0"/>
              <a:t>Nature of the Problem:</a:t>
            </a:r>
          </a:p>
          <a:p>
            <a:r>
              <a:rPr lang="en-US" dirty="0"/>
              <a:t>The problem is a decline of market relevance and profitability. Green Haven's florist is being affected by:</a:t>
            </a:r>
          </a:p>
          <a:p>
            <a:pPr marL="228600" indent="-228600">
              <a:buFont typeface=""/>
              <a:buAutoNum type="arabicPeriod"/>
            </a:pPr>
            <a:r>
              <a:rPr lang="en-US" b="1" dirty="0"/>
              <a:t>Erosion of Market Share:</a:t>
            </a:r>
            <a:r>
              <a:rPr lang="en-US" dirty="0"/>
              <a:t> Competitors are aggressively capturing the price-sensitive and convenience-seeking segments of the market.</a:t>
            </a:r>
          </a:p>
          <a:p>
            <a:pPr marL="228600" indent="-228600">
              <a:buFont typeface=""/>
              <a:buAutoNum type="arabicPeriod"/>
            </a:pPr>
            <a:r>
              <a:rPr lang="en-US" b="1" dirty="0"/>
              <a:t>Unfavorable Cost Structure:</a:t>
            </a:r>
            <a:r>
              <a:rPr lang="en-US" dirty="0"/>
              <a:t> The business's commitment to sustainability and premium-quality imported flowers has become an unsustainable cost due to inflation and supply chain issues.</a:t>
            </a:r>
          </a:p>
          <a:p>
            <a:pPr marL="228600" indent="-228600">
              <a:buFont typeface=""/>
              <a:buAutoNum type="arabicPeriod"/>
            </a:pPr>
            <a:r>
              <a:rPr lang="en-US" b="1" dirty="0"/>
              <a:t>Digital Disconnect:</a:t>
            </a:r>
            <a:r>
              <a:rPr lang="en-US" dirty="0"/>
              <a:t> The business has failed to update its marketing strategy to meet modern consumer expectations for online shopping (easy navigation, flexible delivery, strong social media presence).</a:t>
            </a:r>
          </a:p>
        </p:txBody>
      </p:sp>
      <p:sp>
        <p:nvSpPr>
          <p:cNvPr id="4" name="TextBox 3">
            <a:extLst>
              <a:ext uri="{FF2B5EF4-FFF2-40B4-BE49-F238E27FC236}">
                <a16:creationId xmlns:a16="http://schemas.microsoft.com/office/drawing/2014/main" id="{E12806D1-25C6-821A-3C07-A0FB9CCA775C}"/>
              </a:ext>
            </a:extLst>
          </p:cNvPr>
          <p:cNvSpPr txBox="1"/>
          <p:nvPr/>
        </p:nvSpPr>
        <p:spPr>
          <a:xfrm>
            <a:off x="8453886" y="3307721"/>
            <a:ext cx="3464945" cy="116218"/>
          </a:xfrm>
          <a:prstGeom prst="rect">
            <a:avLst/>
          </a:prstGeom>
        </p:spPr>
        <p:txBody>
          <a:bodyPr>
            <a:normAutofit fontScale="25000" lnSpcReduction="20000"/>
          </a:bodyPr>
          <a:lstStyle/>
          <a:p>
            <a:r>
              <a:rPr lang="en-US"/>
              <a:t>ThePhoto by PhotoAuthor is licensed under CCYYSA.</a:t>
            </a:r>
          </a:p>
        </p:txBody>
      </p:sp>
      <p:pic>
        <p:nvPicPr>
          <p:cNvPr id="6" name="Picture 5" descr="Grafik Wachstum Fortschritt - Kostenloses Bild auf Pixabay">
            <a:extLst>
              <a:ext uri="{FF2B5EF4-FFF2-40B4-BE49-F238E27FC236}">
                <a16:creationId xmlns:a16="http://schemas.microsoft.com/office/drawing/2014/main" id="{33B68F47-A071-32BF-E80E-E39E77E90727}"/>
              </a:ext>
            </a:extLst>
          </p:cNvPr>
          <p:cNvPicPr>
            <a:picLocks noChangeAspect="1"/>
          </p:cNvPicPr>
          <p:nvPr/>
        </p:nvPicPr>
        <p:blipFill>
          <a:blip r:embed="rId2"/>
          <a:stretch>
            <a:fillRect/>
          </a:stretch>
        </p:blipFill>
        <p:spPr>
          <a:xfrm>
            <a:off x="5635925" y="223388"/>
            <a:ext cx="6096000" cy="3219450"/>
          </a:xfrm>
          <a:prstGeom prst="rect">
            <a:avLst/>
          </a:prstGeom>
        </p:spPr>
      </p:pic>
    </p:spTree>
    <p:extLst>
      <p:ext uri="{BB962C8B-B14F-4D97-AF65-F5344CB8AC3E}">
        <p14:creationId xmlns:p14="http://schemas.microsoft.com/office/powerpoint/2010/main" val="67708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company&#10;&#10;AI-generated content may be incorrect.">
            <a:extLst>
              <a:ext uri="{FF2B5EF4-FFF2-40B4-BE49-F238E27FC236}">
                <a16:creationId xmlns:a16="http://schemas.microsoft.com/office/drawing/2014/main" id="{FDC371F3-981A-010C-5F40-23F93E16B29E}"/>
              </a:ext>
            </a:extLst>
          </p:cNvPr>
          <p:cNvPicPr>
            <a:picLocks noChangeAspect="1"/>
          </p:cNvPicPr>
          <p:nvPr/>
        </p:nvPicPr>
        <p:blipFill>
          <a:blip r:embed="rId2">
            <a:extLst>
              <a:ext uri="{837473B0-CC2E-450A-ABE3-18F120FF3D39}">
                <a1611:picAttrSrcUrl xmlns:a1611="http://schemas.microsoft.com/office/drawing/2016/11/main" r:id="rId3"/>
              </a:ext>
            </a:extLst>
          </a:blip>
          <a:srcRect l="9868" r="15133"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8" name="TextBox 7">
            <a:extLst>
              <a:ext uri="{FF2B5EF4-FFF2-40B4-BE49-F238E27FC236}">
                <a16:creationId xmlns:a16="http://schemas.microsoft.com/office/drawing/2014/main" id="{BA2FB9E6-1FD0-E877-4383-B806C262BBFB}"/>
              </a:ext>
            </a:extLst>
          </p:cNvPr>
          <p:cNvSpPr txBox="1"/>
          <p:nvPr/>
        </p:nvSpPr>
        <p:spPr>
          <a:xfrm>
            <a:off x="6657715" y="704818"/>
            <a:ext cx="4195673" cy="517111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dirty="0">
                <a:solidFill>
                  <a:schemeClr val="tx1">
                    <a:alpha val="80000"/>
                  </a:schemeClr>
                </a:solidFill>
              </a:rPr>
              <a:t>Scope of the Problem:</a:t>
            </a:r>
          </a:p>
          <a:p>
            <a:pPr indent="-228600">
              <a:lnSpc>
                <a:spcPct val="90000"/>
              </a:lnSpc>
              <a:spcAft>
                <a:spcPts val="600"/>
              </a:spcAft>
              <a:buFont typeface="Arial" panose="020B0604020202020204" pitchFamily="34" charset="0"/>
              <a:buChar char="•"/>
            </a:pPr>
            <a:endParaRPr lang="en-US" sz="1600" dirty="0">
              <a:solidFill>
                <a:schemeClr val="tx1">
                  <a:alpha val="80000"/>
                </a:schemeClr>
              </a:solidFill>
            </a:endParaRPr>
          </a:p>
          <a:p>
            <a:pPr marL="228600" indent="-228600">
              <a:lnSpc>
                <a:spcPct val="90000"/>
              </a:lnSpc>
              <a:spcAft>
                <a:spcPts val="600"/>
              </a:spcAft>
              <a:buFont typeface="Arial" panose="020B0604020202020204" pitchFamily="34" charset="0"/>
              <a:buChar char="•"/>
            </a:pPr>
            <a:r>
              <a:rPr lang="en-US" sz="1600" b="1" dirty="0">
                <a:solidFill>
                  <a:schemeClr val="tx1">
                    <a:alpha val="80000"/>
                  </a:schemeClr>
                </a:solidFill>
              </a:rPr>
              <a:t>Financial Health:</a:t>
            </a:r>
            <a:r>
              <a:rPr lang="en-US" sz="1600" dirty="0">
                <a:solidFill>
                  <a:schemeClr val="tx1">
                    <a:alpha val="80000"/>
                  </a:schemeClr>
                </a:solidFill>
              </a:rPr>
              <a:t> Direct impact on cash flow and profitability due to the 30% sales drop and rising costs.</a:t>
            </a:r>
          </a:p>
          <a:p>
            <a:pPr marL="228600" indent="-228600">
              <a:lnSpc>
                <a:spcPct val="90000"/>
              </a:lnSpc>
              <a:spcAft>
                <a:spcPts val="600"/>
              </a:spcAft>
              <a:buFont typeface="Arial" panose="020B0604020202020204" pitchFamily="34" charset="0"/>
              <a:buChar char="•"/>
            </a:pPr>
            <a:r>
              <a:rPr lang="en-US" sz="1600" b="1" dirty="0">
                <a:solidFill>
                  <a:schemeClr val="tx1">
                    <a:alpha val="80000"/>
                  </a:schemeClr>
                </a:solidFill>
              </a:rPr>
              <a:t>Customer Relations:</a:t>
            </a:r>
            <a:r>
              <a:rPr lang="en-US" sz="1600" dirty="0">
                <a:solidFill>
                  <a:schemeClr val="tx1">
                    <a:alpha val="80000"/>
                  </a:schemeClr>
                </a:solidFill>
              </a:rPr>
              <a:t> Loss of long-time customers and failure to attract new consumers. The brand's reputation for quality is intact but being overshadowed by issues of convenience and price.</a:t>
            </a:r>
          </a:p>
          <a:p>
            <a:pPr marL="228600" indent="-228600">
              <a:lnSpc>
                <a:spcPct val="90000"/>
              </a:lnSpc>
              <a:spcAft>
                <a:spcPts val="600"/>
              </a:spcAft>
              <a:buFont typeface="Arial" panose="020B0604020202020204" pitchFamily="34" charset="0"/>
              <a:buChar char="•"/>
            </a:pPr>
            <a:r>
              <a:rPr lang="en-US" sz="1600" b="1" dirty="0">
                <a:solidFill>
                  <a:schemeClr val="tx1">
                    <a:alpha val="80000"/>
                  </a:schemeClr>
                </a:solidFill>
              </a:rPr>
              <a:t>Operational Strategy:</a:t>
            </a:r>
            <a:r>
              <a:rPr lang="en-US" sz="1600" dirty="0">
                <a:solidFill>
                  <a:schemeClr val="tx1">
                    <a:alpha val="80000"/>
                  </a:schemeClr>
                </a:solidFill>
              </a:rPr>
              <a:t> The current reliance on a declining physical location and an expensive, sustainable sourcing model is no longer viable and needs adapting.</a:t>
            </a:r>
          </a:p>
          <a:p>
            <a:pPr marL="228600" indent="-228600">
              <a:lnSpc>
                <a:spcPct val="90000"/>
              </a:lnSpc>
              <a:spcAft>
                <a:spcPts val="600"/>
              </a:spcAft>
              <a:buFont typeface="Arial" panose="020B0604020202020204" pitchFamily="34" charset="0"/>
              <a:buChar char="•"/>
            </a:pPr>
            <a:r>
              <a:rPr lang="en-US" sz="1600" b="1" dirty="0">
                <a:solidFill>
                  <a:schemeClr val="tx1">
                    <a:alpha val="80000"/>
                  </a:schemeClr>
                </a:solidFill>
              </a:rPr>
              <a:t>Competitive Position:</a:t>
            </a:r>
            <a:r>
              <a:rPr lang="en-US" sz="1600" dirty="0">
                <a:solidFill>
                  <a:schemeClr val="tx1">
                    <a:alpha val="80000"/>
                  </a:schemeClr>
                </a:solidFill>
              </a:rPr>
              <a:t> The business is being squeezed by both large national players on price/convenience and a trendy local boutique on digital presence/modern appeal, jeopardizing its differentiation and long-term standing in the Norwich market.</a:t>
            </a:r>
          </a:p>
        </p:txBody>
      </p:sp>
      <p:sp>
        <p:nvSpPr>
          <p:cNvPr id="3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5143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5C677CCC-7F73-5496-3E67-333DF460942E}"/>
              </a:ext>
            </a:extLst>
          </p:cNvPr>
          <p:cNvGraphicFramePr>
            <a:graphicFrameLocks noGrp="1"/>
          </p:cNvGraphicFramePr>
          <p:nvPr>
            <p:extLst>
              <p:ext uri="{D42A27DB-BD31-4B8C-83A1-F6EECF244321}">
                <p14:modId xmlns:p14="http://schemas.microsoft.com/office/powerpoint/2010/main" val="2824815316"/>
              </p:ext>
            </p:extLst>
          </p:nvPr>
        </p:nvGraphicFramePr>
        <p:xfrm>
          <a:off x="1969698" y="2070339"/>
          <a:ext cx="8215292" cy="3670075"/>
        </p:xfrm>
        <a:graphic>
          <a:graphicData uri="http://schemas.openxmlformats.org/drawingml/2006/table">
            <a:tbl>
              <a:tblPr firstRow="1" bandRow="1">
                <a:tableStyleId>{5C22544A-7EE6-4342-B048-85BDC9FD1C3A}</a:tableStyleId>
              </a:tblPr>
              <a:tblGrid>
                <a:gridCol w="2053823">
                  <a:extLst>
                    <a:ext uri="{9D8B030D-6E8A-4147-A177-3AD203B41FA5}">
                      <a16:colId xmlns:a16="http://schemas.microsoft.com/office/drawing/2014/main" val="3448653621"/>
                    </a:ext>
                  </a:extLst>
                </a:gridCol>
                <a:gridCol w="2053823">
                  <a:extLst>
                    <a:ext uri="{9D8B030D-6E8A-4147-A177-3AD203B41FA5}">
                      <a16:colId xmlns:a16="http://schemas.microsoft.com/office/drawing/2014/main" val="469656663"/>
                    </a:ext>
                  </a:extLst>
                </a:gridCol>
                <a:gridCol w="2053823">
                  <a:extLst>
                    <a:ext uri="{9D8B030D-6E8A-4147-A177-3AD203B41FA5}">
                      <a16:colId xmlns:a16="http://schemas.microsoft.com/office/drawing/2014/main" val="1640238106"/>
                    </a:ext>
                  </a:extLst>
                </a:gridCol>
                <a:gridCol w="2053823">
                  <a:extLst>
                    <a:ext uri="{9D8B030D-6E8A-4147-A177-3AD203B41FA5}">
                      <a16:colId xmlns:a16="http://schemas.microsoft.com/office/drawing/2014/main" val="450940067"/>
                    </a:ext>
                  </a:extLst>
                </a:gridCol>
              </a:tblGrid>
              <a:tr h="734015">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731341207"/>
                  </a:ext>
                </a:extLst>
              </a:tr>
              <a:tr h="734015">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27401647"/>
                  </a:ext>
                </a:extLst>
              </a:tr>
              <a:tr h="734015">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0128306"/>
                  </a:ext>
                </a:extLst>
              </a:tr>
              <a:tr h="734015">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046828268"/>
                  </a:ext>
                </a:extLst>
              </a:tr>
              <a:tr h="734015">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572020706"/>
                  </a:ext>
                </a:extLst>
              </a:tr>
            </a:tbl>
          </a:graphicData>
        </a:graphic>
      </p:graphicFrame>
      <p:graphicFrame>
        <p:nvGraphicFramePr>
          <p:cNvPr id="4" name="Table 3">
            <a:extLst>
              <a:ext uri="{FF2B5EF4-FFF2-40B4-BE49-F238E27FC236}">
                <a16:creationId xmlns:a16="http://schemas.microsoft.com/office/drawing/2014/main" id="{FC04E3C7-A21A-45C1-FE7F-C657DF3C89D9}"/>
              </a:ext>
            </a:extLst>
          </p:cNvPr>
          <p:cNvGraphicFramePr>
            <a:graphicFrameLocks noGrp="1"/>
          </p:cNvGraphicFramePr>
          <p:nvPr>
            <p:extLst>
              <p:ext uri="{D42A27DB-BD31-4B8C-83A1-F6EECF244321}">
                <p14:modId xmlns:p14="http://schemas.microsoft.com/office/powerpoint/2010/main" val="812678346"/>
              </p:ext>
            </p:extLst>
          </p:nvPr>
        </p:nvGraphicFramePr>
        <p:xfrm>
          <a:off x="221225" y="553064"/>
          <a:ext cx="11541883" cy="6204090"/>
        </p:xfrm>
        <a:graphic>
          <a:graphicData uri="http://schemas.openxmlformats.org/drawingml/2006/table">
            <a:tbl>
              <a:tblPr firstRow="1" bandRow="1">
                <a:tableStyleId>{5C22544A-7EE6-4342-B048-85BDC9FD1C3A}</a:tableStyleId>
              </a:tblPr>
              <a:tblGrid>
                <a:gridCol w="4852207">
                  <a:extLst>
                    <a:ext uri="{9D8B030D-6E8A-4147-A177-3AD203B41FA5}">
                      <a16:colId xmlns:a16="http://schemas.microsoft.com/office/drawing/2014/main" val="780797630"/>
                    </a:ext>
                  </a:extLst>
                </a:gridCol>
                <a:gridCol w="3344838">
                  <a:extLst>
                    <a:ext uri="{9D8B030D-6E8A-4147-A177-3AD203B41FA5}">
                      <a16:colId xmlns:a16="http://schemas.microsoft.com/office/drawing/2014/main" val="2407702372"/>
                    </a:ext>
                  </a:extLst>
                </a:gridCol>
                <a:gridCol w="3344838">
                  <a:extLst>
                    <a:ext uri="{9D8B030D-6E8A-4147-A177-3AD203B41FA5}">
                      <a16:colId xmlns:a16="http://schemas.microsoft.com/office/drawing/2014/main" val="1445379653"/>
                    </a:ext>
                  </a:extLst>
                </a:gridCol>
              </a:tblGrid>
              <a:tr h="355600">
                <a:tc>
                  <a:txBody>
                    <a:bodyPr/>
                    <a:lstStyle/>
                    <a:p>
                      <a:r>
                        <a:rPr lang="en-US" dirty="0"/>
                        <a:t>Element</a:t>
                      </a:r>
                    </a:p>
                  </a:txBody>
                  <a:tcPr/>
                </a:tc>
                <a:tc>
                  <a:txBody>
                    <a:bodyPr/>
                    <a:lstStyle/>
                    <a:p>
                      <a:r>
                        <a:rPr lang="en-US" dirty="0"/>
                        <a:t>Question</a:t>
                      </a:r>
                    </a:p>
                  </a:txBody>
                  <a:tcPr/>
                </a:tc>
                <a:tc>
                  <a:txBody>
                    <a:bodyPr/>
                    <a:lstStyle/>
                    <a:p>
                      <a:r>
                        <a:rPr lang="en-US" dirty="0"/>
                        <a:t>Explanation</a:t>
                      </a:r>
                    </a:p>
                  </a:txBody>
                  <a:tcPr/>
                </a:tc>
                <a:extLst>
                  <a:ext uri="{0D108BD9-81ED-4DB2-BD59-A6C34878D82A}">
                    <a16:rowId xmlns:a16="http://schemas.microsoft.com/office/drawing/2014/main" val="3764243611"/>
                  </a:ext>
                </a:extLst>
              </a:tr>
              <a:tr h="773101">
                <a:tc>
                  <a:txBody>
                    <a:bodyPr/>
                    <a:lstStyle/>
                    <a:p>
                      <a:r>
                        <a:rPr lang="en-US" dirty="0"/>
                        <a:t>What</a:t>
                      </a:r>
                    </a:p>
                  </a:txBody>
                  <a:tcPr/>
                </a:tc>
                <a:tc>
                  <a:txBody>
                    <a:bodyPr/>
                    <a:lstStyle/>
                    <a:p>
                      <a:r>
                        <a:rPr lang="en-US" dirty="0"/>
                        <a:t>What Is the problem</a:t>
                      </a:r>
                    </a:p>
                  </a:txBody>
                  <a:tcPr/>
                </a:tc>
                <a:tc>
                  <a:txBody>
                    <a:bodyPr/>
                    <a:lstStyle/>
                    <a:p>
                      <a:r>
                        <a:rPr lang="en-US" dirty="0"/>
                        <a:t>A significant decline  in revenue and foot traffic – 30% decline in sales</a:t>
                      </a:r>
                    </a:p>
                  </a:txBody>
                  <a:tcPr/>
                </a:tc>
                <a:extLst>
                  <a:ext uri="{0D108BD9-81ED-4DB2-BD59-A6C34878D82A}">
                    <a16:rowId xmlns:a16="http://schemas.microsoft.com/office/drawing/2014/main" val="3000473040"/>
                  </a:ext>
                </a:extLst>
              </a:tr>
              <a:tr h="621016">
                <a:tc>
                  <a:txBody>
                    <a:bodyPr/>
                    <a:lstStyle/>
                    <a:p>
                      <a:r>
                        <a:rPr lang="en-US" dirty="0"/>
                        <a:t>Where</a:t>
                      </a:r>
                    </a:p>
                  </a:txBody>
                  <a:tcPr/>
                </a:tc>
                <a:tc>
                  <a:txBody>
                    <a:bodyPr/>
                    <a:lstStyle/>
                    <a:p>
                      <a:r>
                        <a:rPr lang="en-US" dirty="0"/>
                        <a:t>Where is the problem occurring</a:t>
                      </a:r>
                      <a:endParaRPr lang="en-US" dirty="0" err="1"/>
                    </a:p>
                  </a:txBody>
                  <a:tcPr/>
                </a:tc>
                <a:tc>
                  <a:txBody>
                    <a:bodyPr/>
                    <a:lstStyle/>
                    <a:p>
                      <a:r>
                        <a:rPr lang="en-US" dirty="0"/>
                        <a:t>Norwich, the florists physical store and online</a:t>
                      </a:r>
                    </a:p>
                  </a:txBody>
                  <a:tcPr/>
                </a:tc>
                <a:extLst>
                  <a:ext uri="{0D108BD9-81ED-4DB2-BD59-A6C34878D82A}">
                    <a16:rowId xmlns:a16="http://schemas.microsoft.com/office/drawing/2014/main" val="824624253"/>
                  </a:ext>
                </a:extLst>
              </a:tr>
              <a:tr h="621016">
                <a:tc>
                  <a:txBody>
                    <a:bodyPr/>
                    <a:lstStyle/>
                    <a:p>
                      <a:r>
                        <a:rPr lang="en-US" dirty="0"/>
                        <a:t>When</a:t>
                      </a:r>
                    </a:p>
                  </a:txBody>
                  <a:tcPr/>
                </a:tc>
                <a:tc>
                  <a:txBody>
                    <a:bodyPr/>
                    <a:lstStyle/>
                    <a:p>
                      <a:r>
                        <a:rPr lang="en-US" dirty="0"/>
                        <a:t>When did the problem start/become </a:t>
                      </a:r>
                      <a:r>
                        <a:rPr lang="en-US" err="1"/>
                        <a:t>noticable</a:t>
                      </a:r>
                      <a:endParaRPr lang="en-US" dirty="0" err="1"/>
                    </a:p>
                  </a:txBody>
                  <a:tcPr/>
                </a:tc>
                <a:tc>
                  <a:txBody>
                    <a:bodyPr/>
                    <a:lstStyle/>
                    <a:p>
                      <a:pPr lvl="0" algn="l">
                        <a:lnSpc>
                          <a:spcPct val="100000"/>
                        </a:lnSpc>
                        <a:spcBef>
                          <a:spcPts val="0"/>
                        </a:spcBef>
                        <a:spcAft>
                          <a:spcPts val="0"/>
                        </a:spcAft>
                        <a:buNone/>
                      </a:pPr>
                      <a:r>
                        <a:rPr lang="en-US" sz="1800" b="0" i="0" u="none" strike="noStrike" noProof="0" dirty="0">
                          <a:solidFill>
                            <a:srgbClr val="000000"/>
                          </a:solidFill>
                          <a:latin typeface="Aptos"/>
                        </a:rPr>
                        <a:t>Over the last 12 months</a:t>
                      </a:r>
                    </a:p>
                    <a:p>
                      <a:pPr lvl="0">
                        <a:buNone/>
                      </a:pPr>
                      <a:endParaRPr lang="en-US" dirty="0"/>
                    </a:p>
                  </a:txBody>
                  <a:tcPr/>
                </a:tc>
                <a:extLst>
                  <a:ext uri="{0D108BD9-81ED-4DB2-BD59-A6C34878D82A}">
                    <a16:rowId xmlns:a16="http://schemas.microsoft.com/office/drawing/2014/main" val="1124699648"/>
                  </a:ext>
                </a:extLst>
              </a:tr>
              <a:tr h="1001230">
                <a:tc>
                  <a:txBody>
                    <a:bodyPr/>
                    <a:lstStyle/>
                    <a:p>
                      <a:r>
                        <a:rPr lang="en-US" dirty="0"/>
                        <a:t>Who</a:t>
                      </a:r>
                    </a:p>
                  </a:txBody>
                  <a:tcPr/>
                </a:tc>
                <a:tc>
                  <a:txBody>
                    <a:bodyPr/>
                    <a:lstStyle/>
                    <a:p>
                      <a:r>
                        <a:rPr lang="en-US" dirty="0"/>
                        <a:t>Who is affected by the problem</a:t>
                      </a:r>
                    </a:p>
                  </a:txBody>
                  <a:tcPr/>
                </a:tc>
                <a:tc>
                  <a:txBody>
                    <a:bodyPr/>
                    <a:lstStyle/>
                    <a:p>
                      <a:r>
                        <a:rPr lang="en-US" dirty="0"/>
                        <a:t>Liam and Priya, the owners ,the business itself, Customers and suppliers</a:t>
                      </a:r>
                    </a:p>
                  </a:txBody>
                  <a:tcPr/>
                </a:tc>
                <a:extLst>
                  <a:ext uri="{0D108BD9-81ED-4DB2-BD59-A6C34878D82A}">
                    <a16:rowId xmlns:a16="http://schemas.microsoft.com/office/drawing/2014/main" val="2054305991"/>
                  </a:ext>
                </a:extLst>
              </a:tr>
              <a:tr h="1001230">
                <a:tc>
                  <a:txBody>
                    <a:bodyPr/>
                    <a:lstStyle/>
                    <a:p>
                      <a:pPr lvl="0">
                        <a:buNone/>
                      </a:pPr>
                      <a:r>
                        <a:rPr lang="en-US" dirty="0"/>
                        <a:t>Why</a:t>
                      </a:r>
                    </a:p>
                  </a:txBody>
                  <a:tcPr/>
                </a:tc>
                <a:tc>
                  <a:txBody>
                    <a:bodyPr/>
                    <a:lstStyle/>
                    <a:p>
                      <a:pPr lvl="0">
                        <a:buNone/>
                      </a:pPr>
                      <a:r>
                        <a:rPr lang="en-US" dirty="0"/>
                        <a:t>Why is the problem happening</a:t>
                      </a:r>
                    </a:p>
                  </a:txBody>
                  <a:tcPr/>
                </a:tc>
                <a:tc>
                  <a:txBody>
                    <a:bodyPr/>
                    <a:lstStyle/>
                    <a:p>
                      <a:pPr lvl="0">
                        <a:buNone/>
                      </a:pPr>
                      <a:r>
                        <a:rPr lang="en-US" dirty="0"/>
                        <a:t>Competitive pressure, digital deficiency, rising operational costs, and location decline</a:t>
                      </a:r>
                    </a:p>
                  </a:txBody>
                  <a:tcPr/>
                </a:tc>
                <a:extLst>
                  <a:ext uri="{0D108BD9-81ED-4DB2-BD59-A6C34878D82A}">
                    <a16:rowId xmlns:a16="http://schemas.microsoft.com/office/drawing/2014/main" val="1781999750"/>
                  </a:ext>
                </a:extLst>
              </a:tr>
              <a:tr h="1001230">
                <a:tc>
                  <a:txBody>
                    <a:bodyPr/>
                    <a:lstStyle/>
                    <a:p>
                      <a:pPr lvl="0">
                        <a:buNone/>
                      </a:pPr>
                      <a:r>
                        <a:rPr lang="en-US" dirty="0"/>
                        <a:t>How</a:t>
                      </a:r>
                    </a:p>
                  </a:txBody>
                  <a:tcPr/>
                </a:tc>
                <a:tc>
                  <a:txBody>
                    <a:bodyPr/>
                    <a:lstStyle/>
                    <a:p>
                      <a:pPr lvl="0">
                        <a:buNone/>
                      </a:pPr>
                      <a:r>
                        <a:rPr lang="en-US" dirty="0"/>
                        <a:t> How is the problem manifesting</a:t>
                      </a:r>
                    </a:p>
                  </a:txBody>
                  <a:tcPr/>
                </a:tc>
                <a:tc>
                  <a:txBody>
                    <a:bodyPr/>
                    <a:lstStyle/>
                    <a:p>
                      <a:pPr lvl="0">
                        <a:buNone/>
                      </a:pPr>
                      <a:r>
                        <a:rPr lang="en-US" dirty="0"/>
                        <a:t>In store sales are down 30% in the past 12  months</a:t>
                      </a:r>
                    </a:p>
                  </a:txBody>
                  <a:tcPr/>
                </a:tc>
                <a:extLst>
                  <a:ext uri="{0D108BD9-81ED-4DB2-BD59-A6C34878D82A}">
                    <a16:rowId xmlns:a16="http://schemas.microsoft.com/office/drawing/2014/main" val="3597505202"/>
                  </a:ext>
                </a:extLst>
              </a:tr>
              <a:tr h="621016">
                <a:tc>
                  <a:txBody>
                    <a:bodyPr/>
                    <a:lstStyle/>
                    <a:p>
                      <a:r>
                        <a:rPr lang="en-US" dirty="0"/>
                        <a:t>How much</a:t>
                      </a:r>
                    </a:p>
                  </a:txBody>
                  <a:tcPr/>
                </a:tc>
                <a:tc>
                  <a:txBody>
                    <a:bodyPr/>
                    <a:lstStyle/>
                    <a:p>
                      <a:r>
                        <a:rPr lang="en-US" dirty="0"/>
                        <a:t> How much is the problem costing</a:t>
                      </a:r>
                    </a:p>
                  </a:txBody>
                  <a:tcPr/>
                </a:tc>
                <a:tc>
                  <a:txBody>
                    <a:bodyPr/>
                    <a:lstStyle/>
                    <a:p>
                      <a:r>
                        <a:rPr lang="en-US" dirty="0"/>
                        <a:t>30% decline in in – store sales</a:t>
                      </a:r>
                    </a:p>
                  </a:txBody>
                  <a:tcPr/>
                </a:tc>
                <a:extLst>
                  <a:ext uri="{0D108BD9-81ED-4DB2-BD59-A6C34878D82A}">
                    <a16:rowId xmlns:a16="http://schemas.microsoft.com/office/drawing/2014/main" val="3863271730"/>
                  </a:ext>
                </a:extLst>
              </a:tr>
            </a:tbl>
          </a:graphicData>
        </a:graphic>
      </p:graphicFrame>
    </p:spTree>
    <p:extLst>
      <p:ext uri="{BB962C8B-B14F-4D97-AF65-F5344CB8AC3E}">
        <p14:creationId xmlns:p14="http://schemas.microsoft.com/office/powerpoint/2010/main" val="781068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8F560-12E0-614C-8EB9-7DA46368C7BC}"/>
              </a:ext>
            </a:extLst>
          </p:cNvPr>
          <p:cNvSpPr>
            <a:spLocks noGrp="1"/>
          </p:cNvSpPr>
          <p:nvPr>
            <p:ph type="title"/>
          </p:nvPr>
        </p:nvSpPr>
        <p:spPr/>
        <p:txBody>
          <a:bodyPr>
            <a:normAutofit/>
          </a:bodyPr>
          <a:lstStyle/>
          <a:p>
            <a:r>
              <a:rPr lang="en-US" sz="2400" b="1" dirty="0">
                <a:latin typeface="Arial"/>
                <a:cs typeface="Arial"/>
              </a:rPr>
              <a:t>external factors impacting the company</a:t>
            </a:r>
            <a:endParaRPr lang="en-US" sz="2400" b="1"/>
          </a:p>
        </p:txBody>
      </p:sp>
      <p:pic>
        <p:nvPicPr>
          <p:cNvPr id="5" name="Content Placeholder 4" descr="A diagram of different types of change&#10;&#10;AI-generated content may be incorrect.">
            <a:extLst>
              <a:ext uri="{FF2B5EF4-FFF2-40B4-BE49-F238E27FC236}">
                <a16:creationId xmlns:a16="http://schemas.microsoft.com/office/drawing/2014/main" id="{31A0393E-8ADC-8D64-D7EF-FF973B1CE8F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11188" y="1923096"/>
            <a:ext cx="3541144" cy="3850546"/>
          </a:xfrm>
          <a:prstGeom prst="rect">
            <a:avLst/>
          </a:prstGeom>
        </p:spPr>
      </p:pic>
      <p:sp>
        <p:nvSpPr>
          <p:cNvPr id="4" name="Text Placeholder 3">
            <a:extLst>
              <a:ext uri="{FF2B5EF4-FFF2-40B4-BE49-F238E27FC236}">
                <a16:creationId xmlns:a16="http://schemas.microsoft.com/office/drawing/2014/main" id="{5D44BEAA-FE4A-6B23-F5BB-B6DA6653EDFA}"/>
              </a:ext>
            </a:extLst>
          </p:cNvPr>
          <p:cNvSpPr>
            <a:spLocks noGrp="1"/>
          </p:cNvSpPr>
          <p:nvPr>
            <p:ph type="body" sz="half" idx="2"/>
          </p:nvPr>
        </p:nvSpPr>
        <p:spPr/>
        <p:txBody>
          <a:bodyPr/>
          <a:lstStyle/>
          <a:p>
            <a:endParaRPr lang="en-US"/>
          </a:p>
        </p:txBody>
      </p:sp>
      <p:sp>
        <p:nvSpPr>
          <p:cNvPr id="6" name="TextBox 5">
            <a:extLst>
              <a:ext uri="{FF2B5EF4-FFF2-40B4-BE49-F238E27FC236}">
                <a16:creationId xmlns:a16="http://schemas.microsoft.com/office/drawing/2014/main" id="{8C995EF0-3C3E-8E07-6BB7-B08D3E9F712F}"/>
              </a:ext>
            </a:extLst>
          </p:cNvPr>
          <p:cNvSpPr txBox="1"/>
          <p:nvPr/>
        </p:nvSpPr>
        <p:spPr>
          <a:xfrm>
            <a:off x="611188" y="5586892"/>
            <a:ext cx="3541144" cy="331877"/>
          </a:xfrm>
          <a:prstGeom prst="rect">
            <a:avLst/>
          </a:prstGeom>
        </p:spPr>
        <p:txBody>
          <a:bodyPr>
            <a:normAutofit fontScale="62500" lnSpcReduction="20000"/>
          </a:bodyPr>
          <a:lstStyle/>
          <a:p>
            <a:r>
              <a:rPr lang="en-US"/>
              <a:t>ThePhoto by PhotoAuthor is licensed under CCYYSA.</a:t>
            </a:r>
          </a:p>
        </p:txBody>
      </p:sp>
      <p:sp>
        <p:nvSpPr>
          <p:cNvPr id="9" name="TextBox 8">
            <a:extLst>
              <a:ext uri="{FF2B5EF4-FFF2-40B4-BE49-F238E27FC236}">
                <a16:creationId xmlns:a16="http://schemas.microsoft.com/office/drawing/2014/main" id="{837FD6A9-FAB0-B1CD-E9B3-7E8492FC1347}"/>
              </a:ext>
            </a:extLst>
          </p:cNvPr>
          <p:cNvSpPr txBox="1"/>
          <p:nvPr/>
        </p:nvSpPr>
        <p:spPr>
          <a:xfrm>
            <a:off x="4773283" y="855453"/>
            <a:ext cx="6455433"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issues at Green Haven Florists are due to a combination</a:t>
            </a:r>
            <a:r>
              <a:rPr lang="en-US" b="1" dirty="0"/>
              <a:t> </a:t>
            </a:r>
            <a:r>
              <a:rPr lang="en-US" dirty="0"/>
              <a:t>of three major external factors:</a:t>
            </a:r>
          </a:p>
          <a:p>
            <a:endParaRPr lang="en-US" dirty="0">
              <a:ea typeface="+mn-lt"/>
              <a:cs typeface="+mn-lt"/>
            </a:endParaRPr>
          </a:p>
          <a:p>
            <a:r>
              <a:rPr lang="en-US" b="1" dirty="0">
                <a:ea typeface="+mn-lt"/>
                <a:cs typeface="+mn-lt"/>
              </a:rPr>
              <a:t>Digital Disruption (Technological/Socio-cultural):</a:t>
            </a:r>
            <a:r>
              <a:rPr lang="en-US" dirty="0">
                <a:ea typeface="+mn-lt"/>
                <a:cs typeface="+mn-lt"/>
              </a:rPr>
              <a:t>  consumer behavior today has shifted  to online convenience. Large online retailers and social media competitors use this technology to capture the market by offering convenience, lower prices, and appealing digital experiences that Green Haven cannot match with its "outdated" website.</a:t>
            </a:r>
          </a:p>
          <a:p>
            <a:pPr marL="285750" indent="-285750">
              <a:buFont typeface="Arial"/>
              <a:buChar char="•"/>
            </a:pPr>
            <a:r>
              <a:rPr lang="en-US" b="1" dirty="0">
                <a:ea typeface="+mn-lt"/>
                <a:cs typeface="+mn-lt"/>
              </a:rPr>
              <a:t>Cost Inflation (Economic/Environmental):</a:t>
            </a:r>
            <a:r>
              <a:rPr lang="en-US" dirty="0">
                <a:ea typeface="+mn-lt"/>
                <a:cs typeface="+mn-lt"/>
              </a:rPr>
              <a:t> Green Haven is  struggling to keep up with today's market. Rising</a:t>
            </a:r>
            <a:r>
              <a:rPr lang="en-US" b="1" dirty="0">
                <a:ea typeface="+mn-lt"/>
                <a:cs typeface="+mn-lt"/>
              </a:rPr>
              <a:t> </a:t>
            </a:r>
            <a:r>
              <a:rPr lang="en-US" dirty="0">
                <a:ea typeface="+mn-lt"/>
                <a:cs typeface="+mn-lt"/>
              </a:rPr>
              <a:t>costs of</a:t>
            </a:r>
            <a:r>
              <a:rPr lang="en-US" b="1" dirty="0">
                <a:ea typeface="+mn-lt"/>
                <a:cs typeface="+mn-lt"/>
              </a:rPr>
              <a:t> </a:t>
            </a:r>
            <a:r>
              <a:rPr lang="en-US" dirty="0">
                <a:ea typeface="+mn-lt"/>
                <a:cs typeface="+mn-lt"/>
              </a:rPr>
              <a:t>imported flowers and  other expenses, clash with today's</a:t>
            </a:r>
            <a:r>
              <a:rPr lang="en-US" b="1" dirty="0">
                <a:ea typeface="+mn-lt"/>
                <a:cs typeface="+mn-lt"/>
              </a:rPr>
              <a:t> </a:t>
            </a:r>
            <a:r>
              <a:rPr lang="en-US" dirty="0">
                <a:ea typeface="+mn-lt"/>
                <a:cs typeface="+mn-lt"/>
              </a:rPr>
              <a:t>consumers. They cannot easily pass on these costs without losing more customers and still match competitors prices.</a:t>
            </a:r>
            <a:endParaRPr lang="en-US" dirty="0"/>
          </a:p>
          <a:p>
            <a:pPr marL="285750" indent="-285750">
              <a:buFont typeface="Arial"/>
              <a:buChar char="•"/>
            </a:pPr>
            <a:r>
              <a:rPr lang="en-US" b="1" dirty="0">
                <a:ea typeface="+mn-lt"/>
                <a:cs typeface="+mn-lt"/>
              </a:rPr>
              <a:t>Local Market Erosion (Economic/Socio-cultural):</a:t>
            </a:r>
            <a:r>
              <a:rPr lang="en-US" dirty="0">
                <a:ea typeface="+mn-lt"/>
                <a:cs typeface="+mn-lt"/>
              </a:rPr>
              <a:t> The decline of the bustling high street due to nearby business closures has impacted foot traffic it depends on. This forces the business to go elsewhere or online.</a:t>
            </a:r>
            <a:endParaRPr lang="en-US" dirty="0"/>
          </a:p>
        </p:txBody>
      </p:sp>
    </p:spTree>
    <p:extLst>
      <p:ext uri="{BB962C8B-B14F-4D97-AF65-F5344CB8AC3E}">
        <p14:creationId xmlns:p14="http://schemas.microsoft.com/office/powerpoint/2010/main" val="107041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4C1589-45DA-1F60-41B4-4033E0F50236}"/>
              </a:ext>
            </a:extLst>
          </p:cNvPr>
          <p:cNvSpPr txBox="1"/>
          <p:nvPr/>
        </p:nvSpPr>
        <p:spPr>
          <a:xfrm>
            <a:off x="230040" y="179718"/>
            <a:ext cx="891396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Pestel Analysis of External Factors</a:t>
            </a:r>
          </a:p>
          <a:p>
            <a:endParaRPr lang="en-US" sz="2400" b="1" dirty="0"/>
          </a:p>
          <a:p>
            <a:endParaRPr lang="en-US" sz="2400" b="1" dirty="0"/>
          </a:p>
        </p:txBody>
      </p:sp>
      <p:graphicFrame>
        <p:nvGraphicFramePr>
          <p:cNvPr id="3" name="Table 2">
            <a:extLst>
              <a:ext uri="{FF2B5EF4-FFF2-40B4-BE49-F238E27FC236}">
                <a16:creationId xmlns:a16="http://schemas.microsoft.com/office/drawing/2014/main" id="{55BB59D2-9A77-90F4-C11A-9873D9414B8B}"/>
              </a:ext>
            </a:extLst>
          </p:cNvPr>
          <p:cNvGraphicFramePr>
            <a:graphicFrameLocks noGrp="1"/>
          </p:cNvGraphicFramePr>
          <p:nvPr>
            <p:extLst>
              <p:ext uri="{D42A27DB-BD31-4B8C-83A1-F6EECF244321}">
                <p14:modId xmlns:p14="http://schemas.microsoft.com/office/powerpoint/2010/main" val="2301119380"/>
              </p:ext>
            </p:extLst>
          </p:nvPr>
        </p:nvGraphicFramePr>
        <p:xfrm>
          <a:off x="233517" y="884902"/>
          <a:ext cx="11609562" cy="5379514"/>
        </p:xfrm>
        <a:graphic>
          <a:graphicData uri="http://schemas.openxmlformats.org/drawingml/2006/table">
            <a:tbl>
              <a:tblPr firstRow="1" bandRow="1">
                <a:tableStyleId>{5C22544A-7EE6-4342-B048-85BDC9FD1C3A}</a:tableStyleId>
              </a:tblPr>
              <a:tblGrid>
                <a:gridCol w="3220243">
                  <a:extLst>
                    <a:ext uri="{9D8B030D-6E8A-4147-A177-3AD203B41FA5}">
                      <a16:colId xmlns:a16="http://schemas.microsoft.com/office/drawing/2014/main" val="281076332"/>
                    </a:ext>
                  </a:extLst>
                </a:gridCol>
                <a:gridCol w="3220243">
                  <a:extLst>
                    <a:ext uri="{9D8B030D-6E8A-4147-A177-3AD203B41FA5}">
                      <a16:colId xmlns:a16="http://schemas.microsoft.com/office/drawing/2014/main" val="3847952842"/>
                    </a:ext>
                  </a:extLst>
                </a:gridCol>
                <a:gridCol w="5169076">
                  <a:extLst>
                    <a:ext uri="{9D8B030D-6E8A-4147-A177-3AD203B41FA5}">
                      <a16:colId xmlns:a16="http://schemas.microsoft.com/office/drawing/2014/main" val="1298800"/>
                    </a:ext>
                  </a:extLst>
                </a:gridCol>
              </a:tblGrid>
              <a:tr h="688373">
                <a:tc>
                  <a:txBody>
                    <a:bodyPr/>
                    <a:lstStyle/>
                    <a:p>
                      <a:r>
                        <a:rPr lang="en-US" dirty="0"/>
                        <a:t>Factor</a:t>
                      </a:r>
                    </a:p>
                  </a:txBody>
                  <a:tcPr/>
                </a:tc>
                <a:tc>
                  <a:txBody>
                    <a:bodyPr/>
                    <a:lstStyle/>
                    <a:p>
                      <a:r>
                        <a:rPr lang="en-US" dirty="0"/>
                        <a:t>Description</a:t>
                      </a:r>
                    </a:p>
                  </a:txBody>
                  <a:tcPr/>
                </a:tc>
                <a:tc>
                  <a:txBody>
                    <a:bodyPr/>
                    <a:lstStyle/>
                    <a:p>
                      <a:r>
                        <a:rPr lang="en-US" dirty="0"/>
                        <a:t>Interpretation for Green Haven Florists</a:t>
                      </a:r>
                    </a:p>
                  </a:txBody>
                  <a:tcPr/>
                </a:tc>
                <a:extLst>
                  <a:ext uri="{0D108BD9-81ED-4DB2-BD59-A6C34878D82A}">
                    <a16:rowId xmlns:a16="http://schemas.microsoft.com/office/drawing/2014/main" val="9720147"/>
                  </a:ext>
                </a:extLst>
              </a:tr>
              <a:tr h="2226588">
                <a:tc>
                  <a:txBody>
                    <a:bodyPr/>
                    <a:lstStyle/>
                    <a:p>
                      <a:r>
                        <a:rPr lang="en-US" dirty="0"/>
                        <a:t>Political</a:t>
                      </a:r>
                    </a:p>
                  </a:txBody>
                  <a:tcPr/>
                </a:tc>
                <a:tc>
                  <a:txBody>
                    <a:bodyPr/>
                    <a:lstStyle/>
                    <a:p>
                      <a:r>
                        <a:rPr lang="en-US" dirty="0"/>
                        <a:t>Government stability, trade policies and local council regulations</a:t>
                      </a:r>
                    </a:p>
                  </a:txBody>
                  <a:tcPr/>
                </a:tc>
                <a:tc>
                  <a:txBody>
                    <a:bodyPr/>
                    <a:lstStyle/>
                    <a:p>
                      <a:pPr lvl="0">
                        <a:buNone/>
                      </a:pPr>
                      <a:r>
                        <a:rPr lang="en-US" sz="1800" b="0" i="0" u="none" strike="noStrike" noProof="0" dirty="0">
                          <a:latin typeface="Aptos"/>
                        </a:rPr>
                        <a:t>The primary political factor is the international trade environment (tariffs, customs, import regulations) which contribute to the supply chain disruptions and the rising cost of imported flowers</a:t>
                      </a:r>
                      <a:r>
                        <a:rPr lang="en-US" sz="1800" b="1" i="0" u="none" strike="noStrike" noProof="0" dirty="0">
                          <a:latin typeface="Aptos"/>
                        </a:rPr>
                        <a:t> </a:t>
                      </a:r>
                      <a:r>
                        <a:rPr lang="en-US" sz="1800" b="0" i="0" u="none" strike="noStrike" noProof="0" dirty="0">
                          <a:latin typeface="Aptos"/>
                        </a:rPr>
                        <a:t>like orchids and tulips. Local council policies affect the viability of the high street.</a:t>
                      </a:r>
                      <a:endParaRPr lang="en-US" dirty="0"/>
                    </a:p>
                  </a:txBody>
                  <a:tcPr/>
                </a:tc>
                <a:extLst>
                  <a:ext uri="{0D108BD9-81ED-4DB2-BD59-A6C34878D82A}">
                    <a16:rowId xmlns:a16="http://schemas.microsoft.com/office/drawing/2014/main" val="3469966394"/>
                  </a:ext>
                </a:extLst>
              </a:tr>
              <a:tr h="2464553">
                <a:tc>
                  <a:txBody>
                    <a:bodyPr/>
                    <a:lstStyle/>
                    <a:p>
                      <a:r>
                        <a:rPr lang="en-US" dirty="0"/>
                        <a:t>Economic</a:t>
                      </a:r>
                    </a:p>
                  </a:txBody>
                  <a:tcPr/>
                </a:tc>
                <a:tc>
                  <a:txBody>
                    <a:bodyPr/>
                    <a:lstStyle/>
                    <a:p>
                      <a:r>
                        <a:rPr lang="en-US" dirty="0"/>
                        <a:t>Inflation, interest rates, disposable income and currency exchange</a:t>
                      </a:r>
                    </a:p>
                  </a:txBody>
                  <a:tcPr/>
                </a:tc>
                <a:tc>
                  <a:txBody>
                    <a:bodyPr/>
                    <a:lstStyle/>
                    <a:p>
                      <a:pPr lvl="0">
                        <a:buNone/>
                      </a:pPr>
                      <a:r>
                        <a:rPr lang="en-US" sz="1800" b="0" i="0" u="none" strike="noStrike" noProof="0" dirty="0">
                          <a:latin typeface="Aptos"/>
                        </a:rPr>
                        <a:t> Rising costs</a:t>
                      </a:r>
                      <a:r>
                        <a:rPr lang="en-US" sz="1800" b="1" i="0" u="none" strike="noStrike" noProof="0" dirty="0">
                          <a:latin typeface="Aptos"/>
                        </a:rPr>
                        <a:t> </a:t>
                      </a:r>
                      <a:r>
                        <a:rPr lang="en-US" sz="1800" b="0" i="0" u="none" strike="noStrike" noProof="0" dirty="0">
                          <a:latin typeface="Aptos"/>
                        </a:rPr>
                        <a:t>are a consequence of general inflation and supply chain disruptions, increasing the price of fresh and imported flowers. Green Haven are forced to raise prices, making their premium product less competitive as consumers'  disposable income is less and they opt for online and chain competitors.</a:t>
                      </a:r>
                      <a:endParaRPr lang="en-US" dirty="0"/>
                    </a:p>
                  </a:txBody>
                  <a:tcPr/>
                </a:tc>
                <a:extLst>
                  <a:ext uri="{0D108BD9-81ED-4DB2-BD59-A6C34878D82A}">
                    <a16:rowId xmlns:a16="http://schemas.microsoft.com/office/drawing/2014/main" val="2348538438"/>
                  </a:ext>
                </a:extLst>
              </a:tr>
            </a:tbl>
          </a:graphicData>
        </a:graphic>
      </p:graphicFrame>
    </p:spTree>
    <p:extLst>
      <p:ext uri="{BB962C8B-B14F-4D97-AF65-F5344CB8AC3E}">
        <p14:creationId xmlns:p14="http://schemas.microsoft.com/office/powerpoint/2010/main" val="804647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15555E1A-1A2F-CA7E-DA73-B6DC0FA1AC8C}"/>
              </a:ext>
            </a:extLst>
          </p:cNvPr>
          <p:cNvGraphicFramePr>
            <a:graphicFrameLocks noGrp="1"/>
          </p:cNvGraphicFramePr>
          <p:nvPr>
            <p:extLst>
              <p:ext uri="{D42A27DB-BD31-4B8C-83A1-F6EECF244321}">
                <p14:modId xmlns:p14="http://schemas.microsoft.com/office/powerpoint/2010/main" val="3584904403"/>
              </p:ext>
            </p:extLst>
          </p:nvPr>
        </p:nvGraphicFramePr>
        <p:xfrm>
          <a:off x="294967" y="135193"/>
          <a:ext cx="11686935" cy="6713981"/>
        </p:xfrm>
        <a:graphic>
          <a:graphicData uri="http://schemas.openxmlformats.org/drawingml/2006/table">
            <a:tbl>
              <a:tblPr firstRow="1" bandRow="1">
                <a:tableStyleId>{5C22544A-7EE6-4342-B048-85BDC9FD1C3A}</a:tableStyleId>
              </a:tblPr>
              <a:tblGrid>
                <a:gridCol w="3895645">
                  <a:extLst>
                    <a:ext uri="{9D8B030D-6E8A-4147-A177-3AD203B41FA5}">
                      <a16:colId xmlns:a16="http://schemas.microsoft.com/office/drawing/2014/main" val="1567687427"/>
                    </a:ext>
                  </a:extLst>
                </a:gridCol>
                <a:gridCol w="3895645">
                  <a:extLst>
                    <a:ext uri="{9D8B030D-6E8A-4147-A177-3AD203B41FA5}">
                      <a16:colId xmlns:a16="http://schemas.microsoft.com/office/drawing/2014/main" val="1003641502"/>
                    </a:ext>
                  </a:extLst>
                </a:gridCol>
                <a:gridCol w="3895645">
                  <a:extLst>
                    <a:ext uri="{9D8B030D-6E8A-4147-A177-3AD203B41FA5}">
                      <a16:colId xmlns:a16="http://schemas.microsoft.com/office/drawing/2014/main" val="346426330"/>
                    </a:ext>
                  </a:extLst>
                </a:gridCol>
              </a:tblGrid>
              <a:tr h="897193">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Factor</a:t>
                      </a:r>
                    </a:p>
                    <a:p>
                      <a:pPr lvl="0">
                        <a:buNone/>
                      </a:pPr>
                      <a:endParaRPr lang="en-US" dirty="0"/>
                    </a:p>
                  </a:txBody>
                  <a:tcPr/>
                </a:tc>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Description</a:t>
                      </a:r>
                    </a:p>
                    <a:p>
                      <a:pPr lvl="0">
                        <a:buNone/>
                      </a:pPr>
                      <a:endParaRPr lang="en-US" dirty="0"/>
                    </a:p>
                  </a:txBody>
                  <a:tcPr/>
                </a:tc>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Interpretation for Green Haven Florists</a:t>
                      </a:r>
                    </a:p>
                    <a:p>
                      <a:pPr lvl="0">
                        <a:buNone/>
                      </a:pPr>
                      <a:endParaRPr lang="en-US" dirty="0"/>
                    </a:p>
                  </a:txBody>
                  <a:tcPr/>
                </a:tc>
                <a:extLst>
                  <a:ext uri="{0D108BD9-81ED-4DB2-BD59-A6C34878D82A}">
                    <a16:rowId xmlns:a16="http://schemas.microsoft.com/office/drawing/2014/main" val="289830899"/>
                  </a:ext>
                </a:extLst>
              </a:tr>
              <a:tr h="2912511">
                <a:tc>
                  <a:txBody>
                    <a:bodyPr/>
                    <a:lstStyle/>
                    <a:p>
                      <a:pPr lvl="0">
                        <a:buNone/>
                      </a:pPr>
                      <a:r>
                        <a:rPr lang="en-US" sz="1800" b="1" i="0" u="none" strike="noStrike" noProof="0" dirty="0">
                          <a:latin typeface="Aptos"/>
                        </a:rPr>
                        <a:t>S</a:t>
                      </a:r>
                      <a:r>
                        <a:rPr lang="en-US" sz="1800" b="0" i="0" u="none" strike="noStrike" noProof="0" dirty="0">
                          <a:latin typeface="Aptos"/>
                        </a:rPr>
                        <a:t>ocio-cultural</a:t>
                      </a:r>
                      <a:endParaRPr lang="en-US" dirty="0"/>
                    </a:p>
                  </a:txBody>
                  <a:tcPr/>
                </a:tc>
                <a:tc>
                  <a:txBody>
                    <a:bodyPr/>
                    <a:lstStyle/>
                    <a:p>
                      <a:pPr lvl="0">
                        <a:buNone/>
                      </a:pPr>
                      <a:r>
                        <a:rPr lang="en-US" sz="1800" b="0" i="0" u="none" strike="noStrike" noProof="0" dirty="0">
                          <a:latin typeface="Aptos"/>
                        </a:rPr>
                        <a:t>Consumer preferences, lifestyle changes, and attitudes towards sustainability.</a:t>
                      </a:r>
                      <a:endParaRPr lang="en-US" dirty="0"/>
                    </a:p>
                  </a:txBody>
                  <a:tcPr/>
                </a:tc>
                <a:tc>
                  <a:txBody>
                    <a:bodyPr/>
                    <a:lstStyle/>
                    <a:p>
                      <a:pPr lvl="0">
                        <a:buNone/>
                      </a:pPr>
                      <a:r>
                        <a:rPr lang="en-US" sz="1800" b="0" i="0" u="none" strike="noStrike" noProof="0" dirty="0">
                          <a:latin typeface="Aptos"/>
                        </a:rPr>
                        <a:t>Consumers are prioritizing convenience, driving the shift to online shopping. There is a strong and growing consumer trend towards eco-friendly packaging and sustainability (local sourcing, biodegradable wrapping), which aligns perfectly with their ethos, which has become more expensive to uphold.</a:t>
                      </a:r>
                      <a:endParaRPr lang="en-US" dirty="0"/>
                    </a:p>
                  </a:txBody>
                  <a:tcPr/>
                </a:tc>
                <a:extLst>
                  <a:ext uri="{0D108BD9-81ED-4DB2-BD59-A6C34878D82A}">
                    <a16:rowId xmlns:a16="http://schemas.microsoft.com/office/drawing/2014/main" val="3074570735"/>
                  </a:ext>
                </a:extLst>
              </a:tr>
              <a:tr h="2887070">
                <a:tc>
                  <a:txBody>
                    <a:bodyPr/>
                    <a:lstStyle/>
                    <a:p>
                      <a:pPr lvl="0">
                        <a:buNone/>
                      </a:pPr>
                      <a:r>
                        <a:rPr lang="en-US" sz="1800" b="1" i="0" u="none" strike="noStrike" noProof="0" dirty="0">
                          <a:latin typeface="Aptos"/>
                        </a:rPr>
                        <a:t>T</a:t>
                      </a:r>
                      <a:r>
                        <a:rPr lang="en-US" sz="1800" b="0" i="0" u="none" strike="noStrike" noProof="0" dirty="0">
                          <a:latin typeface="Aptos"/>
                        </a:rPr>
                        <a:t>echnological</a:t>
                      </a:r>
                      <a:endParaRPr lang="en-US" dirty="0"/>
                    </a:p>
                  </a:txBody>
                  <a:tcPr/>
                </a:tc>
                <a:tc>
                  <a:txBody>
                    <a:bodyPr/>
                    <a:lstStyle/>
                    <a:p>
                      <a:pPr lvl="0">
                        <a:buNone/>
                      </a:pPr>
                      <a:r>
                        <a:rPr lang="en-US" sz="1800" b="0" i="0" u="none" strike="noStrike" noProof="0" dirty="0">
                          <a:latin typeface="Aptos"/>
                        </a:rPr>
                        <a:t>Digital infrastructure, e-commerce adoption, and social media trends.</a:t>
                      </a:r>
                      <a:endParaRPr lang="en-US" dirty="0"/>
                    </a:p>
                  </a:txBody>
                  <a:tcPr/>
                </a:tc>
                <a:tc>
                  <a:txBody>
                    <a:bodyPr/>
                    <a:lstStyle/>
                    <a:p>
                      <a:pPr lvl="0">
                        <a:buNone/>
                      </a:pPr>
                      <a:r>
                        <a:rPr lang="en-US" sz="1800" b="0" i="0" u="none" strike="noStrike" noProof="0" dirty="0">
                          <a:latin typeface="Aptos"/>
                        </a:rPr>
                        <a:t>The rapid growth of online flower delivery services and their advanced digital platforms (easy navigation, flexible delivery, subscription services) is the core driver of the decline in foot traffic and sales. The outdated website and reliance on passive marketing (word-of-mouth) mean they are failing to compete in the essential digital channel.</a:t>
                      </a:r>
                      <a:endParaRPr lang="en-US" dirty="0"/>
                    </a:p>
                  </a:txBody>
                  <a:tcPr/>
                </a:tc>
                <a:extLst>
                  <a:ext uri="{0D108BD9-81ED-4DB2-BD59-A6C34878D82A}">
                    <a16:rowId xmlns:a16="http://schemas.microsoft.com/office/drawing/2014/main" val="798114252"/>
                  </a:ext>
                </a:extLst>
              </a:tr>
            </a:tbl>
          </a:graphicData>
        </a:graphic>
      </p:graphicFrame>
    </p:spTree>
    <p:extLst>
      <p:ext uri="{BB962C8B-B14F-4D97-AF65-F5344CB8AC3E}">
        <p14:creationId xmlns:p14="http://schemas.microsoft.com/office/powerpoint/2010/main" val="2380678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4FC5772-9300-D0A4-7795-707CDA5DD5E3}"/>
              </a:ext>
            </a:extLst>
          </p:cNvPr>
          <p:cNvGraphicFramePr>
            <a:graphicFrameLocks noGrp="1"/>
          </p:cNvGraphicFramePr>
          <p:nvPr>
            <p:extLst>
              <p:ext uri="{D42A27DB-BD31-4B8C-83A1-F6EECF244321}">
                <p14:modId xmlns:p14="http://schemas.microsoft.com/office/powerpoint/2010/main" val="2480691746"/>
              </p:ext>
            </p:extLst>
          </p:nvPr>
        </p:nvGraphicFramePr>
        <p:xfrm>
          <a:off x="2011680" y="722376"/>
          <a:ext cx="8168640" cy="3417692"/>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3282271099"/>
                    </a:ext>
                  </a:extLst>
                </a:gridCol>
                <a:gridCol w="2722880">
                  <a:extLst>
                    <a:ext uri="{9D8B030D-6E8A-4147-A177-3AD203B41FA5}">
                      <a16:colId xmlns:a16="http://schemas.microsoft.com/office/drawing/2014/main" val="1506740307"/>
                    </a:ext>
                  </a:extLst>
                </a:gridCol>
                <a:gridCol w="2722880">
                  <a:extLst>
                    <a:ext uri="{9D8B030D-6E8A-4147-A177-3AD203B41FA5}">
                      <a16:colId xmlns:a16="http://schemas.microsoft.com/office/drawing/2014/main" val="1459766617"/>
                    </a:ext>
                  </a:extLst>
                </a:gridCol>
              </a:tblGrid>
              <a:tr h="688258">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Factor</a:t>
                      </a:r>
                    </a:p>
                    <a:p>
                      <a:pPr lvl="0">
                        <a:buNone/>
                      </a:pPr>
                      <a:endParaRPr lang="en-US" dirty="0"/>
                    </a:p>
                  </a:txBody>
                  <a:tcPr/>
                </a:tc>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Description</a:t>
                      </a:r>
                    </a:p>
                    <a:p>
                      <a:pPr lvl="0">
                        <a:buNone/>
                      </a:pPr>
                      <a:endParaRPr lang="en-US" dirty="0"/>
                    </a:p>
                  </a:txBody>
                  <a:tcPr/>
                </a:tc>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Interpretation for Green Haven Florists</a:t>
                      </a:r>
                    </a:p>
                    <a:p>
                      <a:pPr lvl="0">
                        <a:buNone/>
                      </a:pPr>
                      <a:endParaRPr lang="en-US" dirty="0"/>
                    </a:p>
                  </a:txBody>
                  <a:tcPr/>
                </a:tc>
                <a:extLst>
                  <a:ext uri="{0D108BD9-81ED-4DB2-BD59-A6C34878D82A}">
                    <a16:rowId xmlns:a16="http://schemas.microsoft.com/office/drawing/2014/main" val="1034795566"/>
                  </a:ext>
                </a:extLst>
              </a:tr>
              <a:tr h="2503292">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50097244"/>
                  </a:ext>
                </a:extLst>
              </a:tr>
            </a:tbl>
          </a:graphicData>
        </a:graphic>
      </p:graphicFrame>
      <p:graphicFrame>
        <p:nvGraphicFramePr>
          <p:cNvPr id="3" name="Table 2">
            <a:extLst>
              <a:ext uri="{FF2B5EF4-FFF2-40B4-BE49-F238E27FC236}">
                <a16:creationId xmlns:a16="http://schemas.microsoft.com/office/drawing/2014/main" id="{57E4A7DB-99F6-F5DE-2293-349E7B43761F}"/>
              </a:ext>
            </a:extLst>
          </p:cNvPr>
          <p:cNvGraphicFramePr>
            <a:graphicFrameLocks noGrp="1"/>
          </p:cNvGraphicFramePr>
          <p:nvPr>
            <p:extLst>
              <p:ext uri="{D42A27DB-BD31-4B8C-83A1-F6EECF244321}">
                <p14:modId xmlns:p14="http://schemas.microsoft.com/office/powerpoint/2010/main" val="2488169271"/>
              </p:ext>
            </p:extLst>
          </p:nvPr>
        </p:nvGraphicFramePr>
        <p:xfrm>
          <a:off x="147483" y="307258"/>
          <a:ext cx="11881545" cy="6301648"/>
        </p:xfrm>
        <a:graphic>
          <a:graphicData uri="http://schemas.openxmlformats.org/drawingml/2006/table">
            <a:tbl>
              <a:tblPr firstRow="1" bandRow="1">
                <a:tableStyleId>{5C22544A-7EE6-4342-B048-85BDC9FD1C3A}</a:tableStyleId>
              </a:tblPr>
              <a:tblGrid>
                <a:gridCol w="3960515">
                  <a:extLst>
                    <a:ext uri="{9D8B030D-6E8A-4147-A177-3AD203B41FA5}">
                      <a16:colId xmlns:a16="http://schemas.microsoft.com/office/drawing/2014/main" val="2265959993"/>
                    </a:ext>
                  </a:extLst>
                </a:gridCol>
                <a:gridCol w="3960515">
                  <a:extLst>
                    <a:ext uri="{9D8B030D-6E8A-4147-A177-3AD203B41FA5}">
                      <a16:colId xmlns:a16="http://schemas.microsoft.com/office/drawing/2014/main" val="1831086002"/>
                    </a:ext>
                  </a:extLst>
                </a:gridCol>
                <a:gridCol w="3960515">
                  <a:extLst>
                    <a:ext uri="{9D8B030D-6E8A-4147-A177-3AD203B41FA5}">
                      <a16:colId xmlns:a16="http://schemas.microsoft.com/office/drawing/2014/main" val="478848226"/>
                    </a:ext>
                  </a:extLst>
                </a:gridCol>
              </a:tblGrid>
              <a:tr h="1030945">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Factor</a:t>
                      </a:r>
                    </a:p>
                    <a:p>
                      <a:pPr lvl="0">
                        <a:buNone/>
                      </a:pPr>
                      <a:endParaRPr lang="en-US" dirty="0"/>
                    </a:p>
                  </a:txBody>
                  <a:tcPr/>
                </a:tc>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Description</a:t>
                      </a:r>
                    </a:p>
                    <a:p>
                      <a:pPr lvl="0">
                        <a:buNone/>
                      </a:pPr>
                      <a:endParaRPr lang="en-US" dirty="0"/>
                    </a:p>
                  </a:txBody>
                  <a:tcPr/>
                </a:tc>
                <a:tc>
                  <a:txBody>
                    <a:bodyPr/>
                    <a:lstStyle/>
                    <a:p>
                      <a:pPr lvl="0" algn="l">
                        <a:lnSpc>
                          <a:spcPct val="100000"/>
                        </a:lnSpc>
                        <a:spcBef>
                          <a:spcPts val="0"/>
                        </a:spcBef>
                        <a:spcAft>
                          <a:spcPts val="0"/>
                        </a:spcAft>
                        <a:buNone/>
                      </a:pPr>
                      <a:r>
                        <a:rPr lang="en-US" sz="1800" b="1" i="0" u="none" strike="noStrike" noProof="0" dirty="0">
                          <a:solidFill>
                            <a:srgbClr val="FFFFFF"/>
                          </a:solidFill>
                          <a:latin typeface="Aptos"/>
                        </a:rPr>
                        <a:t>Interpretation for Green Haven Florists</a:t>
                      </a:r>
                    </a:p>
                    <a:p>
                      <a:pPr lvl="0">
                        <a:buNone/>
                      </a:pPr>
                      <a:endParaRPr lang="en-US" dirty="0"/>
                    </a:p>
                  </a:txBody>
                  <a:tcPr/>
                </a:tc>
                <a:extLst>
                  <a:ext uri="{0D108BD9-81ED-4DB2-BD59-A6C34878D82A}">
                    <a16:rowId xmlns:a16="http://schemas.microsoft.com/office/drawing/2014/main" val="3993209066"/>
                  </a:ext>
                </a:extLst>
              </a:tr>
              <a:tr h="3118607">
                <a:tc>
                  <a:txBody>
                    <a:bodyPr/>
                    <a:lstStyle/>
                    <a:p>
                      <a:r>
                        <a:rPr lang="en-US" dirty="0"/>
                        <a:t>Environmental</a:t>
                      </a:r>
                    </a:p>
                  </a:txBody>
                  <a:tcPr/>
                </a:tc>
                <a:tc>
                  <a:txBody>
                    <a:bodyPr/>
                    <a:lstStyle/>
                    <a:p>
                      <a:pPr lvl="0">
                        <a:buNone/>
                      </a:pPr>
                      <a:r>
                        <a:rPr lang="en-US" sz="1800" b="0" i="0" u="none" strike="noStrike" noProof="0" dirty="0">
                          <a:latin typeface="Aptos"/>
                        </a:rPr>
                        <a:t>Climate change, weather patterns, and the focus on "green" practices.</a:t>
                      </a:r>
                      <a:endParaRPr lang="en-US" dirty="0"/>
                    </a:p>
                  </a:txBody>
                  <a:tcPr/>
                </a:tc>
                <a:tc>
                  <a:txBody>
                    <a:bodyPr/>
                    <a:lstStyle/>
                    <a:p>
                      <a:pPr lvl="0">
                        <a:buNone/>
                      </a:pPr>
                      <a:r>
                        <a:rPr lang="en-US" sz="1800" b="0" i="0" u="none" strike="noStrike" noProof="0" dirty="0">
                          <a:latin typeface="Aptos"/>
                        </a:rPr>
                        <a:t>The commitment to biodegradable wrapping and locally sourced blooms is a positive differentiator,  however, the higher cost of these materials and potential price volatility of local blooms (due to weather/climate) creates a profitability challenge. This factor locks Green Haven into a higher cost base than non-sustainable competitors.</a:t>
                      </a:r>
                      <a:endParaRPr lang="en-US" dirty="0"/>
                    </a:p>
                  </a:txBody>
                  <a:tcPr/>
                </a:tc>
                <a:extLst>
                  <a:ext uri="{0D108BD9-81ED-4DB2-BD59-A6C34878D82A}">
                    <a16:rowId xmlns:a16="http://schemas.microsoft.com/office/drawing/2014/main" val="3312113852"/>
                  </a:ext>
                </a:extLst>
              </a:tr>
              <a:tr h="2152096">
                <a:tc>
                  <a:txBody>
                    <a:bodyPr/>
                    <a:lstStyle/>
                    <a:p>
                      <a:r>
                        <a:rPr lang="en-US" dirty="0"/>
                        <a:t>Legal</a:t>
                      </a:r>
                    </a:p>
                  </a:txBody>
                  <a:tcPr/>
                </a:tc>
                <a:tc>
                  <a:txBody>
                    <a:bodyPr/>
                    <a:lstStyle/>
                    <a:p>
                      <a:pPr lvl="0">
                        <a:buNone/>
                      </a:pPr>
                      <a:r>
                        <a:rPr lang="en-US" sz="1800" b="0" i="0" u="none" strike="noStrike" noProof="0" dirty="0">
                          <a:latin typeface="Aptos"/>
                        </a:rPr>
                        <a:t>Employment law, trading standards, and consumer protection.</a:t>
                      </a:r>
                      <a:endParaRPr lang="en-US" dirty="0"/>
                    </a:p>
                  </a:txBody>
                  <a:tcPr/>
                </a:tc>
                <a:tc>
                  <a:txBody>
                    <a:bodyPr/>
                    <a:lstStyle/>
                    <a:p>
                      <a:pPr lvl="0">
                        <a:buNone/>
                      </a:pPr>
                      <a:r>
                        <a:rPr lang="en-US" sz="1800" b="0" i="0" u="none" strike="noStrike" noProof="0" dirty="0">
                          <a:latin typeface="Aptos"/>
                        </a:rPr>
                        <a:t> While not a primary driver of the downturn, Green Haven must adhere to UK/local laws. Compliance for a small, independent shop is manageable but contributes to the general overhead and cost structure.</a:t>
                      </a:r>
                      <a:endParaRPr lang="en-US" dirty="0"/>
                    </a:p>
                  </a:txBody>
                  <a:tcPr/>
                </a:tc>
                <a:extLst>
                  <a:ext uri="{0D108BD9-81ED-4DB2-BD59-A6C34878D82A}">
                    <a16:rowId xmlns:a16="http://schemas.microsoft.com/office/drawing/2014/main" val="1808935927"/>
                  </a:ext>
                </a:extLst>
              </a:tr>
            </a:tbl>
          </a:graphicData>
        </a:graphic>
      </p:graphicFrame>
    </p:spTree>
    <p:extLst>
      <p:ext uri="{BB962C8B-B14F-4D97-AF65-F5344CB8AC3E}">
        <p14:creationId xmlns:p14="http://schemas.microsoft.com/office/powerpoint/2010/main" val="4150920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3EC517A-F770-8A11-7DA6-65E5E8FC0F14}"/>
              </a:ext>
            </a:extLst>
          </p:cNvPr>
          <p:cNvSpPr txBox="1"/>
          <p:nvPr/>
        </p:nvSpPr>
        <p:spPr>
          <a:xfrm>
            <a:off x="804672" y="802955"/>
            <a:ext cx="4766330" cy="145405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kern="1200">
                <a:solidFill>
                  <a:schemeClr val="tx2"/>
                </a:solidFill>
                <a:latin typeface="+mj-lt"/>
                <a:ea typeface="+mj-ea"/>
                <a:cs typeface="+mj-cs"/>
              </a:rPr>
              <a:t>Cause and Effect Analysis</a:t>
            </a:r>
            <a:endParaRPr lang="en-US" sz="3600" kern="1200">
              <a:solidFill>
                <a:schemeClr val="tx2"/>
              </a:solidFill>
              <a:latin typeface="+mj-lt"/>
              <a:ea typeface="+mj-ea"/>
              <a:cs typeface="+mj-cs"/>
            </a:endParaRPr>
          </a:p>
          <a:p>
            <a:pPr>
              <a:lnSpc>
                <a:spcPct val="90000"/>
              </a:lnSpc>
              <a:spcBef>
                <a:spcPct val="0"/>
              </a:spcBef>
              <a:spcAft>
                <a:spcPts val="600"/>
              </a:spcAft>
            </a:pPr>
            <a:endParaRPr lang="en-US" sz="3600" b="1" kern="1200">
              <a:solidFill>
                <a:schemeClr val="tx2"/>
              </a:solidFill>
              <a:latin typeface="+mj-lt"/>
              <a:ea typeface="+mj-ea"/>
              <a:cs typeface="+mj-cs"/>
            </a:endParaRPr>
          </a:p>
          <a:p>
            <a:pPr>
              <a:lnSpc>
                <a:spcPct val="90000"/>
              </a:lnSpc>
              <a:spcBef>
                <a:spcPct val="0"/>
              </a:spcBef>
              <a:spcAft>
                <a:spcPts val="600"/>
              </a:spcAft>
            </a:pPr>
            <a:endParaRPr lang="en-US" sz="3600" b="1" kern="1200">
              <a:solidFill>
                <a:schemeClr val="tx2"/>
              </a:solidFill>
              <a:latin typeface="+mj-lt"/>
              <a:ea typeface="+mj-ea"/>
              <a:cs typeface="+mj-cs"/>
            </a:endParaRPr>
          </a:p>
          <a:p>
            <a:pPr>
              <a:lnSpc>
                <a:spcPct val="90000"/>
              </a:lnSpc>
              <a:spcBef>
                <a:spcPct val="0"/>
              </a:spcBef>
              <a:spcAft>
                <a:spcPts val="600"/>
              </a:spcAft>
            </a:pPr>
            <a:endParaRPr lang="en-US" sz="3600" b="1" kern="1200">
              <a:solidFill>
                <a:schemeClr val="tx2"/>
              </a:solidFill>
              <a:latin typeface="+mj-lt"/>
              <a:ea typeface="+mj-ea"/>
              <a:cs typeface="+mj-cs"/>
            </a:endParaRPr>
          </a:p>
          <a:p>
            <a:pPr>
              <a:lnSpc>
                <a:spcPct val="90000"/>
              </a:lnSpc>
              <a:spcBef>
                <a:spcPct val="0"/>
              </a:spcBef>
              <a:spcAft>
                <a:spcPts val="600"/>
              </a:spcAft>
            </a:pPr>
            <a:endParaRPr lang="en-US" sz="3600" kern="1200">
              <a:solidFill>
                <a:schemeClr val="tx2"/>
              </a:solidFill>
              <a:latin typeface="+mj-lt"/>
              <a:ea typeface="+mj-ea"/>
              <a:cs typeface="+mj-cs"/>
            </a:endParaRPr>
          </a:p>
        </p:txBody>
      </p:sp>
      <p:sp>
        <p:nvSpPr>
          <p:cNvPr id="5" name="TextBox 4">
            <a:extLst>
              <a:ext uri="{FF2B5EF4-FFF2-40B4-BE49-F238E27FC236}">
                <a16:creationId xmlns:a16="http://schemas.microsoft.com/office/drawing/2014/main" id="{45CED9B5-1A6F-4F5D-3318-B6C4293C7BE4}"/>
              </a:ext>
            </a:extLst>
          </p:cNvPr>
          <p:cNvSpPr txBox="1"/>
          <p:nvPr/>
        </p:nvSpPr>
        <p:spPr>
          <a:xfrm>
            <a:off x="804672" y="2421683"/>
            <a:ext cx="4765949" cy="33534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tx2"/>
                </a:solidFill>
              </a:rPr>
              <a:t>This chain of events links broad economic and consumer trends to the decline in Green Haven's sales channels.</a:t>
            </a:r>
          </a:p>
          <a:p>
            <a:pPr indent="-228600">
              <a:lnSpc>
                <a:spcPct val="90000"/>
              </a:lnSpc>
              <a:spcAft>
                <a:spcPts val="600"/>
              </a:spcAft>
              <a:buFont typeface="Arial" panose="020B0604020202020204" pitchFamily="34" charset="0"/>
              <a:buChar char="•"/>
            </a:pPr>
            <a:endParaRPr lang="en-US">
              <a:solidFill>
                <a:schemeClr val="tx2"/>
              </a:solidFill>
            </a:endParaRPr>
          </a:p>
        </p:txBody>
      </p:sp>
      <p:grpSp>
        <p:nvGrpSpPr>
          <p:cNvPr id="25" name="Group 2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6" name="Freeform: Shape 2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3">
            <a:extLst>
              <a:ext uri="{FF2B5EF4-FFF2-40B4-BE49-F238E27FC236}">
                <a16:creationId xmlns:a16="http://schemas.microsoft.com/office/drawing/2014/main" id="{6783D485-67D3-D1D0-A0CA-A1AB74DF8AAB}"/>
              </a:ext>
            </a:extLst>
          </p:cNvPr>
          <p:cNvGraphicFramePr>
            <a:graphicFrameLocks noGrp="1"/>
          </p:cNvGraphicFramePr>
          <p:nvPr>
            <p:extLst>
              <p:ext uri="{D42A27DB-BD31-4B8C-83A1-F6EECF244321}">
                <p14:modId xmlns:p14="http://schemas.microsoft.com/office/powerpoint/2010/main" val="1600827008"/>
              </p:ext>
            </p:extLst>
          </p:nvPr>
        </p:nvGraphicFramePr>
        <p:xfrm>
          <a:off x="7708392" y="1759744"/>
          <a:ext cx="4142234" cy="4262057"/>
        </p:xfrm>
        <a:graphic>
          <a:graphicData uri="http://schemas.openxmlformats.org/drawingml/2006/table">
            <a:tbl>
              <a:tblPr bandRow="1">
                <a:tableStyleId>{5C22544A-7EE6-4342-B048-85BDC9FD1C3A}</a:tableStyleId>
              </a:tblPr>
              <a:tblGrid>
                <a:gridCol w="1155461">
                  <a:extLst>
                    <a:ext uri="{9D8B030D-6E8A-4147-A177-3AD203B41FA5}">
                      <a16:colId xmlns:a16="http://schemas.microsoft.com/office/drawing/2014/main" val="3624272712"/>
                    </a:ext>
                  </a:extLst>
                </a:gridCol>
                <a:gridCol w="1558372">
                  <a:extLst>
                    <a:ext uri="{9D8B030D-6E8A-4147-A177-3AD203B41FA5}">
                      <a16:colId xmlns:a16="http://schemas.microsoft.com/office/drawing/2014/main" val="1285101485"/>
                    </a:ext>
                  </a:extLst>
                </a:gridCol>
                <a:gridCol w="1428401">
                  <a:extLst>
                    <a:ext uri="{9D8B030D-6E8A-4147-A177-3AD203B41FA5}">
                      <a16:colId xmlns:a16="http://schemas.microsoft.com/office/drawing/2014/main" val="8197667"/>
                    </a:ext>
                  </a:extLst>
                </a:gridCol>
              </a:tblGrid>
              <a:tr h="710692">
                <a:tc>
                  <a:txBody>
                    <a:bodyPr/>
                    <a:lstStyle/>
                    <a:p>
                      <a:pPr>
                        <a:buNone/>
                      </a:pPr>
                      <a:r>
                        <a:rPr lang="en-US" sz="1300" b="1">
                          <a:effectLst/>
                          <a:latin typeface="Google Sans Text"/>
                        </a:rPr>
                        <a:t>Cause (Root)</a:t>
                      </a:r>
                      <a:endParaRPr lang="en-US" sz="1300">
                        <a:effectLst/>
                        <a:latin typeface="Google Sans Text"/>
                      </a:endParaRP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300" b="1">
                          <a:effectLst/>
                          <a:latin typeface="Google Sans Text"/>
                        </a:rPr>
                        <a:t>→ Intermediate Effect</a:t>
                      </a:r>
                      <a:endParaRPr lang="en-US" sz="1300">
                        <a:effectLst/>
                        <a:latin typeface="Google Sans Text"/>
                      </a:endParaRP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300" b="1">
                          <a:effectLst/>
                          <a:latin typeface="Google Sans Text"/>
                        </a:rPr>
                        <a:t>→ Ultimate Effect (Observed Problem)</a:t>
                      </a:r>
                      <a:endParaRPr lang="en-US" sz="1300">
                        <a:effectLst/>
                        <a:latin typeface="Google Sans Text"/>
                      </a:endParaRP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892223514"/>
                  </a:ext>
                </a:extLst>
              </a:tr>
              <a:tr h="1116203">
                <a:tc>
                  <a:txBody>
                    <a:bodyPr/>
                    <a:lstStyle/>
                    <a:p>
                      <a:pPr>
                        <a:buNone/>
                      </a:pPr>
                      <a:r>
                        <a:rPr lang="en-US" sz="1300" b="1">
                          <a:effectLst/>
                          <a:latin typeface="Google Sans Text"/>
                        </a:rPr>
                        <a:t>General Shift to Online Retail</a:t>
                      </a:r>
                      <a:endParaRPr lang="en-US" sz="1300">
                        <a:effectLst/>
                        <a:latin typeface="Google Sans Text"/>
                      </a:endParaRP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300" b="0">
                          <a:effectLst/>
                          <a:latin typeface="Google Sans Text"/>
                        </a:rPr>
                        <a:t>High street foot traffic reduced due to nearby business closures and general retail migration.</a:t>
                      </a: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300" b="0">
                          <a:effectLst/>
                          <a:latin typeface="Google Sans Text"/>
                        </a:rPr>
                        <a:t>30% Decline in In-Store Sales</a:t>
                      </a: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36729294"/>
                  </a:ext>
                </a:extLst>
              </a:tr>
              <a:tr h="1318959">
                <a:tc>
                  <a:txBody>
                    <a:bodyPr/>
                    <a:lstStyle/>
                    <a:p>
                      <a:pPr>
                        <a:buNone/>
                      </a:pPr>
                      <a:r>
                        <a:rPr lang="en-US" sz="1300" b="1">
                          <a:effectLst/>
                          <a:latin typeface="Google Sans Text"/>
                        </a:rPr>
                        <a:t>Consumer Demand for Convenience</a:t>
                      </a:r>
                      <a:endParaRPr lang="en-US" sz="1300">
                        <a:effectLst/>
                        <a:latin typeface="Google Sans Text"/>
                      </a:endParaRP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300" b="0">
                          <a:effectLst/>
                          <a:latin typeface="Google Sans Text"/>
                        </a:rPr>
                        <a:t>Customers prefer same-day delivery and 24/7 ordering flexibility.</a:t>
                      </a: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300" b="0">
                          <a:effectLst/>
                          <a:latin typeface="Google Sans Text"/>
                        </a:rPr>
                        <a:t>Loss of Loyalty to competitors offering modern services (e.g., fast delivery, discounts).</a:t>
                      </a: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749979026"/>
                  </a:ext>
                </a:extLst>
              </a:tr>
              <a:tr h="1116203">
                <a:tc>
                  <a:txBody>
                    <a:bodyPr/>
                    <a:lstStyle/>
                    <a:p>
                      <a:pPr>
                        <a:buNone/>
                      </a:pPr>
                      <a:r>
                        <a:rPr lang="en-US" sz="1300" b="1">
                          <a:effectLst/>
                          <a:latin typeface="Google Sans Text"/>
                        </a:rPr>
                        <a:t>Global Inflation &amp; Supply Chain Disruptions</a:t>
                      </a:r>
                      <a:endParaRPr lang="en-US" sz="1300">
                        <a:effectLst/>
                        <a:latin typeface="Google Sans Text"/>
                      </a:endParaRP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300" b="0">
                          <a:effectLst/>
                          <a:latin typeface="Google Sans Text"/>
                        </a:rPr>
                        <a:t>Surging cost of imported flowers (orchids, tulips) and sustainable materials.</a:t>
                      </a: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300" b="0">
                          <a:effectLst/>
                          <a:latin typeface="Google Sans Text"/>
                        </a:rPr>
                        <a:t>Strained Profitability (margins squeezed from the cost side).</a:t>
                      </a:r>
                    </a:p>
                  </a:txBody>
                  <a:tcPr marL="64993" marR="64993" marT="32497" marB="32497"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405697286"/>
                  </a:ext>
                </a:extLst>
              </a:tr>
            </a:tbl>
          </a:graphicData>
        </a:graphic>
      </p:graphicFrame>
    </p:spTree>
    <p:extLst>
      <p:ext uri="{BB962C8B-B14F-4D97-AF65-F5344CB8AC3E}">
        <p14:creationId xmlns:p14="http://schemas.microsoft.com/office/powerpoint/2010/main" val="3834044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F7BF79-AF25-6E61-66EF-A375CEF04788}"/>
              </a:ext>
            </a:extLst>
          </p:cNvPr>
          <p:cNvSpPr txBox="1"/>
          <p:nvPr/>
        </p:nvSpPr>
        <p:spPr>
          <a:xfrm>
            <a:off x="804672" y="2421683"/>
            <a:ext cx="4765949" cy="33534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b="1">
                <a:solidFill>
                  <a:schemeClr val="tx2"/>
                </a:solidFill>
              </a:rPr>
              <a:t>2. Competitive Pressure (External Causes)</a:t>
            </a:r>
          </a:p>
          <a:p>
            <a:pPr indent="-228600">
              <a:lnSpc>
                <a:spcPct val="90000"/>
              </a:lnSpc>
              <a:spcAft>
                <a:spcPts val="600"/>
              </a:spcAft>
              <a:buFont typeface="Arial" panose="020B0604020202020204" pitchFamily="34" charset="0"/>
              <a:buChar char="•"/>
            </a:pPr>
            <a:r>
              <a:rPr lang="en-US">
                <a:solidFill>
                  <a:schemeClr val="tx2"/>
                </a:solidFill>
              </a:rPr>
              <a:t>This demonstrates how new market entrants are specifically stealing market share and highlighting Green Haven's weaknesses.</a:t>
            </a:r>
          </a:p>
          <a:p>
            <a:pPr indent="-228600">
              <a:lnSpc>
                <a:spcPct val="90000"/>
              </a:lnSpc>
              <a:spcAft>
                <a:spcPts val="600"/>
              </a:spcAft>
              <a:buFont typeface="Arial" panose="020B0604020202020204" pitchFamily="34" charset="0"/>
              <a:buChar char="•"/>
            </a:pPr>
            <a:endParaRPr lang="en-US">
              <a:solidFill>
                <a:schemeClr val="tx2"/>
              </a:solidFill>
            </a:endParaRPr>
          </a:p>
        </p:txBody>
      </p:sp>
      <p:grpSp>
        <p:nvGrpSpPr>
          <p:cNvPr id="21" name="Group 2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 name="Table 2">
            <a:extLst>
              <a:ext uri="{FF2B5EF4-FFF2-40B4-BE49-F238E27FC236}">
                <a16:creationId xmlns:a16="http://schemas.microsoft.com/office/drawing/2014/main" id="{EFFE3D0E-0D7B-025A-E309-84D97CBD9574}"/>
              </a:ext>
            </a:extLst>
          </p:cNvPr>
          <p:cNvGraphicFramePr>
            <a:graphicFrameLocks noGrp="1"/>
          </p:cNvGraphicFramePr>
          <p:nvPr>
            <p:extLst>
              <p:ext uri="{D42A27DB-BD31-4B8C-83A1-F6EECF244321}">
                <p14:modId xmlns:p14="http://schemas.microsoft.com/office/powerpoint/2010/main" val="706248067"/>
              </p:ext>
            </p:extLst>
          </p:nvPr>
        </p:nvGraphicFramePr>
        <p:xfrm>
          <a:off x="7708392" y="2515023"/>
          <a:ext cx="4142234" cy="2751499"/>
        </p:xfrm>
        <a:graphic>
          <a:graphicData uri="http://schemas.openxmlformats.org/drawingml/2006/table">
            <a:tbl>
              <a:tblPr bandRow="1">
                <a:noFill/>
                <a:tableStyleId>{5C22544A-7EE6-4342-B048-85BDC9FD1C3A}</a:tableStyleId>
              </a:tblPr>
              <a:tblGrid>
                <a:gridCol w="1228898">
                  <a:extLst>
                    <a:ext uri="{9D8B030D-6E8A-4147-A177-3AD203B41FA5}">
                      <a16:colId xmlns:a16="http://schemas.microsoft.com/office/drawing/2014/main" val="2626924469"/>
                    </a:ext>
                  </a:extLst>
                </a:gridCol>
                <a:gridCol w="1428257">
                  <a:extLst>
                    <a:ext uri="{9D8B030D-6E8A-4147-A177-3AD203B41FA5}">
                      <a16:colId xmlns:a16="http://schemas.microsoft.com/office/drawing/2014/main" val="2912971544"/>
                    </a:ext>
                  </a:extLst>
                </a:gridCol>
                <a:gridCol w="1485079">
                  <a:extLst>
                    <a:ext uri="{9D8B030D-6E8A-4147-A177-3AD203B41FA5}">
                      <a16:colId xmlns:a16="http://schemas.microsoft.com/office/drawing/2014/main" val="366171968"/>
                    </a:ext>
                  </a:extLst>
                </a:gridCol>
              </a:tblGrid>
              <a:tr h="410506">
                <a:tc>
                  <a:txBody>
                    <a:bodyPr/>
                    <a:lstStyle/>
                    <a:p>
                      <a:pPr>
                        <a:buNone/>
                      </a:pPr>
                      <a:r>
                        <a:rPr lang="en-US" sz="900" b="1">
                          <a:solidFill>
                            <a:schemeClr val="tx1">
                              <a:lumMod val="75000"/>
                              <a:lumOff val="25000"/>
                            </a:schemeClr>
                          </a:solidFill>
                          <a:effectLst/>
                        </a:rPr>
                        <a:t>Cause (Root)</a:t>
                      </a:r>
                      <a:endParaRPr lang="en-US" sz="900">
                        <a:solidFill>
                          <a:schemeClr val="tx1">
                            <a:lumMod val="75000"/>
                            <a:lumOff val="25000"/>
                          </a:schemeClr>
                        </a:solidFill>
                        <a:effectLst/>
                      </a:endParaRPr>
                    </a:p>
                  </a:txBody>
                  <a:tcPr marL="110947" marR="55474" marT="55474" marB="55474" anchor="ctr">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buNone/>
                      </a:pPr>
                      <a:r>
                        <a:rPr lang="en-US" sz="900" b="1">
                          <a:solidFill>
                            <a:schemeClr val="tx1">
                              <a:lumMod val="75000"/>
                              <a:lumOff val="25000"/>
                            </a:schemeClr>
                          </a:solidFill>
                          <a:effectLst/>
                        </a:rPr>
                        <a:t>→ Intermediate Effect</a:t>
                      </a:r>
                      <a:endParaRPr lang="en-US" sz="900">
                        <a:solidFill>
                          <a:schemeClr val="tx1">
                            <a:lumMod val="75000"/>
                            <a:lumOff val="25000"/>
                          </a:schemeClr>
                        </a:solidFill>
                        <a:effectLst/>
                      </a:endParaRPr>
                    </a:p>
                  </a:txBody>
                  <a:tcPr marL="110947" marR="55474" marT="55474" marB="55474" anchor="ctr">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buNone/>
                      </a:pPr>
                      <a:r>
                        <a:rPr lang="en-US" sz="900" b="1">
                          <a:solidFill>
                            <a:schemeClr val="tx1">
                              <a:lumMod val="75000"/>
                              <a:lumOff val="25000"/>
                            </a:schemeClr>
                          </a:solidFill>
                          <a:effectLst/>
                        </a:rPr>
                        <a:t>→ Ultimate Effect (Observed Problem)</a:t>
                      </a:r>
                      <a:endParaRPr lang="en-US" sz="900">
                        <a:solidFill>
                          <a:schemeClr val="tx1">
                            <a:lumMod val="75000"/>
                            <a:lumOff val="25000"/>
                          </a:schemeClr>
                        </a:solidFill>
                        <a:effectLst/>
                      </a:endParaRPr>
                    </a:p>
                  </a:txBody>
                  <a:tcPr marL="110947" marR="55474" marT="55474" marB="55474" anchor="ctr">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697294915"/>
                  </a:ext>
                </a:extLst>
              </a:tr>
              <a:tr h="826559">
                <a:tc>
                  <a:txBody>
                    <a:bodyPr/>
                    <a:lstStyle/>
                    <a:p>
                      <a:pPr>
                        <a:buNone/>
                      </a:pPr>
                      <a:r>
                        <a:rPr lang="en-US" sz="900" b="1">
                          <a:solidFill>
                            <a:schemeClr val="tx1">
                              <a:lumMod val="75000"/>
                              <a:lumOff val="25000"/>
                            </a:schemeClr>
                          </a:solidFill>
                          <a:effectLst/>
                        </a:rPr>
                        <a:t>Entry of National Chain</a:t>
                      </a:r>
                      <a:endParaRPr lang="en-US" sz="900">
                        <a:solidFill>
                          <a:schemeClr val="tx1">
                            <a:lumMod val="75000"/>
                            <a:lumOff val="25000"/>
                          </a:schemeClr>
                        </a:solidFill>
                        <a:effectLst/>
                      </a:endParaRPr>
                    </a:p>
                  </a:txBody>
                  <a:tcPr marL="110947" marR="55474" marT="55474" marB="55474" anchor="ctr">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buNone/>
                      </a:pPr>
                      <a:r>
                        <a:rPr lang="en-US" sz="900" b="0">
                          <a:solidFill>
                            <a:schemeClr val="tx1">
                              <a:lumMod val="75000"/>
                              <a:lumOff val="25000"/>
                            </a:schemeClr>
                          </a:solidFill>
                          <a:effectLst/>
                        </a:rPr>
                        <a:t>Aggressive pricing and wide delivery coverage create a low-cost alternative.</a:t>
                      </a:r>
                    </a:p>
                  </a:txBody>
                  <a:tcPr marL="110947" marR="55474" marT="55474" marB="55474" anchor="ctr">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buNone/>
                      </a:pPr>
                      <a:r>
                        <a:rPr lang="en-US" sz="900" b="0">
                          <a:solidFill>
                            <a:schemeClr val="tx1">
                              <a:lumMod val="75000"/>
                              <a:lumOff val="25000"/>
                            </a:schemeClr>
                          </a:solidFill>
                          <a:effectLst/>
                        </a:rPr>
                        <a:t>Green Haven cannot compete on price/convenience, leading to loss of value-driven customers.</a:t>
                      </a:r>
                    </a:p>
                  </a:txBody>
                  <a:tcPr marL="110947" marR="55474" marT="55474" marB="55474" anchor="ctr">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4125880822"/>
                  </a:ext>
                </a:extLst>
              </a:tr>
              <a:tr h="826559">
                <a:tc>
                  <a:txBody>
                    <a:bodyPr/>
                    <a:lstStyle/>
                    <a:p>
                      <a:pPr>
                        <a:buNone/>
                      </a:pPr>
                      <a:r>
                        <a:rPr lang="en-US" sz="900" b="1">
                          <a:solidFill>
                            <a:schemeClr val="tx1">
                              <a:lumMod val="75000"/>
                              <a:lumOff val="25000"/>
                            </a:schemeClr>
                          </a:solidFill>
                          <a:effectLst/>
                        </a:rPr>
                        <a:t>Entry of Boutique Competitor</a:t>
                      </a:r>
                      <a:endParaRPr lang="en-US" sz="900">
                        <a:solidFill>
                          <a:schemeClr val="tx1">
                            <a:lumMod val="75000"/>
                            <a:lumOff val="25000"/>
                          </a:schemeClr>
                        </a:solidFill>
                        <a:effectLst/>
                      </a:endParaRPr>
                    </a:p>
                  </a:txBody>
                  <a:tcPr marL="110947" marR="55474" marT="55474" marB="55474" anchor="ctr">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buNone/>
                      </a:pPr>
                      <a:r>
                        <a:rPr lang="en-US" sz="900" b="0">
                          <a:solidFill>
                            <a:schemeClr val="tx1">
                              <a:lumMod val="75000"/>
                              <a:lumOff val="25000"/>
                            </a:schemeClr>
                          </a:solidFill>
                          <a:effectLst/>
                        </a:rPr>
                        <a:t>Strong Instagram presence and trendy aesthetic captures the visually-driven market.</a:t>
                      </a:r>
                    </a:p>
                  </a:txBody>
                  <a:tcPr marL="110947" marR="55474" marT="55474" marB="55474" anchor="ctr">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buNone/>
                      </a:pPr>
                      <a:r>
                        <a:rPr lang="en-US" sz="900" b="0">
                          <a:solidFill>
                            <a:schemeClr val="tx1">
                              <a:lumMod val="75000"/>
                              <a:lumOff val="25000"/>
                            </a:schemeClr>
                          </a:solidFill>
                          <a:effectLst/>
                        </a:rPr>
                        <a:t>Green Haven's personal touch is overshadowed; they lose market share among younger/fashion-conscious consumers.</a:t>
                      </a:r>
                    </a:p>
                  </a:txBody>
                  <a:tcPr marL="110947" marR="55474" marT="55474" marB="55474" anchor="ctr">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4226993237"/>
                  </a:ext>
                </a:extLst>
              </a:tr>
              <a:tr h="687875">
                <a:tc>
                  <a:txBody>
                    <a:bodyPr/>
                    <a:lstStyle/>
                    <a:p>
                      <a:pPr>
                        <a:buNone/>
                      </a:pPr>
                      <a:r>
                        <a:rPr lang="en-US" sz="900" b="1">
                          <a:solidFill>
                            <a:schemeClr val="tx1">
                              <a:lumMod val="75000"/>
                              <a:lumOff val="25000"/>
                            </a:schemeClr>
                          </a:solidFill>
                          <a:effectLst/>
                        </a:rPr>
                        <a:t>Competitors Offer Modern Services</a:t>
                      </a:r>
                      <a:endParaRPr lang="en-US" sz="900">
                        <a:solidFill>
                          <a:schemeClr val="tx1">
                            <a:lumMod val="75000"/>
                            <a:lumOff val="25000"/>
                          </a:schemeClr>
                        </a:solidFill>
                        <a:effectLst/>
                      </a:endParaRPr>
                    </a:p>
                  </a:txBody>
                  <a:tcPr marL="110947" marR="55474" marT="55474" marB="55474" anchor="ctr">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buNone/>
                      </a:pPr>
                      <a:r>
                        <a:rPr lang="en-US" sz="900" b="0">
                          <a:solidFill>
                            <a:schemeClr val="tx1">
                              <a:lumMod val="75000"/>
                              <a:lumOff val="25000"/>
                            </a:schemeClr>
                          </a:solidFill>
                          <a:effectLst/>
                        </a:rPr>
                        <a:t>Both new rivals offer flexible delivery and subscription services (implied or explicit).</a:t>
                      </a:r>
                    </a:p>
                  </a:txBody>
                  <a:tcPr marL="110947" marR="55474" marT="55474" marB="55474" anchor="ctr">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buNone/>
                      </a:pPr>
                      <a:r>
                        <a:rPr lang="en-US" sz="900" b="0">
                          <a:solidFill>
                            <a:schemeClr val="tx1">
                              <a:lumMod val="75000"/>
                              <a:lumOff val="25000"/>
                            </a:schemeClr>
                          </a:solidFill>
                          <a:effectLst/>
                        </a:rPr>
                        <a:t>Green Haven is perceived as outdated, resulting in customer churn.</a:t>
                      </a:r>
                    </a:p>
                  </a:txBody>
                  <a:tcPr marL="110947" marR="55474" marT="55474" marB="55474" anchor="ctr">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extLst>
                  <a:ext uri="{0D108BD9-81ED-4DB2-BD59-A6C34878D82A}">
                    <a16:rowId xmlns:a16="http://schemas.microsoft.com/office/drawing/2014/main" val="344121875"/>
                  </a:ext>
                </a:extLst>
              </a:tr>
            </a:tbl>
          </a:graphicData>
        </a:graphic>
      </p:graphicFrame>
    </p:spTree>
    <p:extLst>
      <p:ext uri="{BB962C8B-B14F-4D97-AF65-F5344CB8AC3E}">
        <p14:creationId xmlns:p14="http://schemas.microsoft.com/office/powerpoint/2010/main" val="2248363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E1DB41D-1C22-9BBB-701B-919EB9891430}"/>
              </a:ext>
            </a:extLst>
          </p:cNvPr>
          <p:cNvSpPr txBox="1"/>
          <p:nvPr/>
        </p:nvSpPr>
        <p:spPr>
          <a:xfrm>
            <a:off x="804672" y="2421683"/>
            <a:ext cx="4765949" cy="33534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b="1">
                <a:solidFill>
                  <a:schemeClr val="tx2"/>
                </a:solidFill>
              </a:rPr>
              <a:t>3. Internal Operational Limitations (Internal Causes)</a:t>
            </a:r>
          </a:p>
          <a:p>
            <a:pPr indent="-228600">
              <a:lnSpc>
                <a:spcPct val="90000"/>
              </a:lnSpc>
              <a:spcAft>
                <a:spcPts val="600"/>
              </a:spcAft>
              <a:buFont typeface="Arial" panose="020B0604020202020204" pitchFamily="34" charset="0"/>
              <a:buChar char="•"/>
            </a:pPr>
            <a:endParaRPr lang="en-US">
              <a:solidFill>
                <a:schemeClr val="tx2"/>
              </a:solidFill>
            </a:endParaRPr>
          </a:p>
          <a:p>
            <a:pPr indent="-228600">
              <a:lnSpc>
                <a:spcPct val="90000"/>
              </a:lnSpc>
              <a:spcAft>
                <a:spcPts val="600"/>
              </a:spcAft>
              <a:buFont typeface="Arial" panose="020B0604020202020204" pitchFamily="34" charset="0"/>
              <a:buChar char="•"/>
            </a:pPr>
            <a:r>
              <a:rPr lang="en-US">
                <a:solidFill>
                  <a:schemeClr val="tx2"/>
                </a:solidFill>
              </a:rPr>
              <a:t>This focuses on the self-inflicted wounds relating to management decisions and lack of investment in digital infrastructure.</a:t>
            </a:r>
          </a:p>
          <a:p>
            <a:pPr indent="-228600">
              <a:lnSpc>
                <a:spcPct val="90000"/>
              </a:lnSpc>
              <a:spcAft>
                <a:spcPts val="600"/>
              </a:spcAft>
              <a:buFont typeface="Arial" panose="020B0604020202020204" pitchFamily="34" charset="0"/>
              <a:buChar char="•"/>
            </a:pPr>
            <a:endParaRPr lang="en-US">
              <a:solidFill>
                <a:schemeClr val="tx2"/>
              </a:solidFill>
            </a:endParaRPr>
          </a:p>
          <a:p>
            <a:pPr indent="-228600">
              <a:lnSpc>
                <a:spcPct val="90000"/>
              </a:lnSpc>
              <a:spcAft>
                <a:spcPts val="600"/>
              </a:spcAft>
              <a:buFont typeface="Arial" panose="020B0604020202020204" pitchFamily="34" charset="0"/>
              <a:buChar char="•"/>
            </a:pPr>
            <a:endParaRPr lang="en-US">
              <a:solidFill>
                <a:schemeClr val="tx2"/>
              </a:solidFill>
            </a:endParaRPr>
          </a:p>
          <a:p>
            <a:pPr indent="-228600">
              <a:lnSpc>
                <a:spcPct val="90000"/>
              </a:lnSpc>
              <a:spcAft>
                <a:spcPts val="600"/>
              </a:spcAft>
              <a:buFont typeface="Arial" panose="020B0604020202020204" pitchFamily="34" charset="0"/>
              <a:buChar char="•"/>
            </a:pPr>
            <a:endParaRPr lang="en-US">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3">
            <a:extLst>
              <a:ext uri="{FF2B5EF4-FFF2-40B4-BE49-F238E27FC236}">
                <a16:creationId xmlns:a16="http://schemas.microsoft.com/office/drawing/2014/main" id="{7F875CC4-E2AF-609A-C8F1-647F7221AED2}"/>
              </a:ext>
            </a:extLst>
          </p:cNvPr>
          <p:cNvGraphicFramePr>
            <a:graphicFrameLocks noGrp="1"/>
          </p:cNvGraphicFramePr>
          <p:nvPr>
            <p:extLst>
              <p:ext uri="{D42A27DB-BD31-4B8C-83A1-F6EECF244321}">
                <p14:modId xmlns:p14="http://schemas.microsoft.com/office/powerpoint/2010/main" val="2473332022"/>
              </p:ext>
            </p:extLst>
          </p:nvPr>
        </p:nvGraphicFramePr>
        <p:xfrm>
          <a:off x="7708392" y="2668327"/>
          <a:ext cx="4142233" cy="2444892"/>
        </p:xfrm>
        <a:graphic>
          <a:graphicData uri="http://schemas.openxmlformats.org/drawingml/2006/table">
            <a:tbl>
              <a:tblPr bandRow="1">
                <a:tableStyleId>{5C22544A-7EE6-4342-B048-85BDC9FD1C3A}</a:tableStyleId>
              </a:tblPr>
              <a:tblGrid>
                <a:gridCol w="1124820">
                  <a:extLst>
                    <a:ext uri="{9D8B030D-6E8A-4147-A177-3AD203B41FA5}">
                      <a16:colId xmlns:a16="http://schemas.microsoft.com/office/drawing/2014/main" val="3765805712"/>
                    </a:ext>
                  </a:extLst>
                </a:gridCol>
                <a:gridCol w="1460108">
                  <a:extLst>
                    <a:ext uri="{9D8B030D-6E8A-4147-A177-3AD203B41FA5}">
                      <a16:colId xmlns:a16="http://schemas.microsoft.com/office/drawing/2014/main" val="2602086348"/>
                    </a:ext>
                  </a:extLst>
                </a:gridCol>
                <a:gridCol w="1557305">
                  <a:extLst>
                    <a:ext uri="{9D8B030D-6E8A-4147-A177-3AD203B41FA5}">
                      <a16:colId xmlns:a16="http://schemas.microsoft.com/office/drawing/2014/main" val="3591219946"/>
                    </a:ext>
                  </a:extLst>
                </a:gridCol>
              </a:tblGrid>
              <a:tr h="380088">
                <a:tc>
                  <a:txBody>
                    <a:bodyPr/>
                    <a:lstStyle/>
                    <a:p>
                      <a:pPr>
                        <a:buNone/>
                      </a:pPr>
                      <a:r>
                        <a:rPr lang="en-US" sz="1000" b="1">
                          <a:effectLst/>
                          <a:latin typeface="Google Sans Text"/>
                        </a:rPr>
                        <a:t>Cause (Root)</a:t>
                      </a:r>
                      <a:endParaRPr lang="en-US" sz="1000">
                        <a:effectLst/>
                        <a:latin typeface="Google Sans Text"/>
                      </a:endParaRP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000" b="1">
                          <a:effectLst/>
                          <a:latin typeface="Google Sans Text"/>
                        </a:rPr>
                        <a:t>→ Intermediate Effect</a:t>
                      </a:r>
                      <a:endParaRPr lang="en-US" sz="1000">
                        <a:effectLst/>
                        <a:latin typeface="Google Sans Text"/>
                      </a:endParaRP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000" b="1">
                          <a:effectLst/>
                          <a:latin typeface="Google Sans Text"/>
                        </a:rPr>
                        <a:t>→ Ultimate Effect (Observed Problem)</a:t>
                      </a:r>
                      <a:endParaRPr lang="en-US" sz="1000">
                        <a:effectLst/>
                        <a:latin typeface="Google Sans Text"/>
                      </a:endParaRP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199559829"/>
                  </a:ext>
                </a:extLst>
              </a:tr>
              <a:tr h="688268">
                <a:tc>
                  <a:txBody>
                    <a:bodyPr/>
                    <a:lstStyle/>
                    <a:p>
                      <a:pPr>
                        <a:buNone/>
                      </a:pPr>
                      <a:r>
                        <a:rPr lang="en-US" sz="1000" b="1">
                          <a:effectLst/>
                          <a:latin typeface="Google Sans Text"/>
                        </a:rPr>
                        <a:t>Outdated Digital Infrastructure</a:t>
                      </a:r>
                      <a:endParaRPr lang="en-US" sz="1000">
                        <a:effectLst/>
                        <a:latin typeface="Google Sans Text"/>
                      </a:endParaRP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000" b="0">
                          <a:effectLst/>
                          <a:latin typeface="Google Sans Text"/>
                        </a:rPr>
                        <a:t>Website is difficult to navigate and is not e-commerce friendly.</a:t>
                      </a: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000" b="0">
                          <a:effectLst/>
                          <a:latin typeface="Google Sans Text"/>
                        </a:rPr>
                        <a:t>Online orders are insufficient to compensate for the 30% loss of in-store sales.</a:t>
                      </a: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870853418"/>
                  </a:ext>
                </a:extLst>
              </a:tr>
              <a:tr h="688268">
                <a:tc>
                  <a:txBody>
                    <a:bodyPr/>
                    <a:lstStyle/>
                    <a:p>
                      <a:pPr>
                        <a:buNone/>
                      </a:pPr>
                      <a:r>
                        <a:rPr lang="en-US" sz="1000" b="1">
                          <a:effectLst/>
                          <a:latin typeface="Google Sans Text"/>
                        </a:rPr>
                        <a:t>Reliance on Word-of-Mouth</a:t>
                      </a:r>
                      <a:endParaRPr lang="en-US" sz="1000">
                        <a:effectLst/>
                        <a:latin typeface="Google Sans Text"/>
                      </a:endParaRP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000" b="0">
                          <a:effectLst/>
                          <a:latin typeface="Google Sans Text"/>
                        </a:rPr>
                        <a:t>Inconsistent digital marketing and failure to engage on platforms like Instagram.</a:t>
                      </a: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000" b="0">
                          <a:effectLst/>
                          <a:latin typeface="Google Sans Text"/>
                        </a:rPr>
                        <a:t>Low Brand Visibility in the digital marketplace, making the business invisible to new online customers.</a:t>
                      </a: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988660828"/>
                  </a:ext>
                </a:extLst>
              </a:tr>
              <a:tr h="688268">
                <a:tc>
                  <a:txBody>
                    <a:bodyPr/>
                    <a:lstStyle/>
                    <a:p>
                      <a:pPr>
                        <a:buNone/>
                      </a:pPr>
                      <a:r>
                        <a:rPr lang="en-US" sz="1000" b="1">
                          <a:effectLst/>
                          <a:latin typeface="Google Sans Text"/>
                        </a:rPr>
                        <a:t>Lack of Business Model Innovation</a:t>
                      </a:r>
                      <a:endParaRPr lang="en-US" sz="1000">
                        <a:effectLst/>
                        <a:latin typeface="Google Sans Text"/>
                      </a:endParaRP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000" b="0">
                          <a:effectLst/>
                          <a:latin typeface="Google Sans Text"/>
                        </a:rPr>
                        <a:t>Failure to implement subscription models or flexible delivery options.</a:t>
                      </a: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buNone/>
                      </a:pPr>
                      <a:r>
                        <a:rPr lang="en-US" sz="1000" b="0">
                          <a:effectLst/>
                          <a:latin typeface="Google Sans Text"/>
                        </a:rPr>
                        <a:t>Inability to meet modern customer expectations, leading to loss of potential recurring revenue.</a:t>
                      </a:r>
                    </a:p>
                  </a:txBody>
                  <a:tcPr marL="51363" marR="51363" marT="25682" marB="25682"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527956448"/>
                  </a:ext>
                </a:extLst>
              </a:tr>
            </a:tbl>
          </a:graphicData>
        </a:graphic>
      </p:graphicFrame>
    </p:spTree>
    <p:extLst>
      <p:ext uri="{BB962C8B-B14F-4D97-AF65-F5344CB8AC3E}">
        <p14:creationId xmlns:p14="http://schemas.microsoft.com/office/powerpoint/2010/main" val="2870097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FD3280-8E1A-D5FF-E419-08FC91191868}"/>
              </a:ext>
            </a:extLst>
          </p:cNvPr>
          <p:cNvSpPr txBox="1"/>
          <p:nvPr/>
        </p:nvSpPr>
        <p:spPr>
          <a:xfrm>
            <a:off x="258098" y="725130"/>
            <a:ext cx="1163893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b="1" dirty="0"/>
              <a:t>Reference List</a:t>
            </a:r>
          </a:p>
          <a:p>
            <a:pPr marL="228600" indent="-228600">
              <a:buFont typeface=""/>
              <a:buChar char="•"/>
            </a:pPr>
            <a:endParaRPr lang="en-US" b="1" dirty="0"/>
          </a:p>
          <a:p>
            <a:pPr marL="228600" indent="-228600">
              <a:buFont typeface=""/>
              <a:buChar char="•"/>
            </a:pPr>
            <a:r>
              <a:rPr lang="en-US" b="1" dirty="0"/>
              <a:t>Kotler, P. and Keller, K.L.</a:t>
            </a:r>
            <a:r>
              <a:rPr lang="en-US" dirty="0"/>
              <a:t> (2016) </a:t>
            </a:r>
            <a:r>
              <a:rPr lang="en-US" i="1" dirty="0"/>
              <a:t>Marketing management</a:t>
            </a:r>
            <a:r>
              <a:rPr lang="en-US" dirty="0"/>
              <a:t>. 15th </a:t>
            </a:r>
            <a:r>
              <a:rPr lang="en-US" dirty="0" err="1"/>
              <a:t>edn</a:t>
            </a:r>
            <a:r>
              <a:rPr lang="en-US" dirty="0"/>
              <a:t>. Harlow: Pearson Education.</a:t>
            </a:r>
          </a:p>
          <a:p>
            <a:pPr marL="228600" indent="-228600">
              <a:buFont typeface=""/>
              <a:buChar char="•"/>
            </a:pPr>
            <a:r>
              <a:rPr lang="en-US" b="1" dirty="0"/>
              <a:t>Porter, M.E.</a:t>
            </a:r>
            <a:r>
              <a:rPr lang="en-US" dirty="0"/>
              <a:t> (1985) </a:t>
            </a:r>
            <a:r>
              <a:rPr lang="en-US" i="1" dirty="0"/>
              <a:t>Competitive advantage: creating and sustaining superior performance</a:t>
            </a:r>
            <a:r>
              <a:rPr lang="en-US" dirty="0"/>
              <a:t>. New York: Free Press.</a:t>
            </a:r>
          </a:p>
          <a:p>
            <a:endParaRPr lang="en-US" b="1" dirty="0"/>
          </a:p>
          <a:p>
            <a:r>
              <a:rPr lang="en-US" b="1" dirty="0"/>
              <a:t>Chevalier, A.</a:t>
            </a:r>
            <a:r>
              <a:rPr lang="en-US" dirty="0"/>
              <a:t> (2023) 'The impact of digital transformation on small independent retailers', </a:t>
            </a:r>
            <a:r>
              <a:rPr lang="en-US" i="1" dirty="0"/>
              <a:t>Journal of Small Business Management</a:t>
            </a:r>
            <a:r>
              <a:rPr lang="en-US" dirty="0"/>
              <a:t>, 61(4), pp. 780–805.</a:t>
            </a:r>
          </a:p>
          <a:p>
            <a:pPr marL="228600" indent="-228600">
              <a:buFont typeface=""/>
              <a:buChar char="•"/>
            </a:pPr>
            <a:r>
              <a:rPr lang="en-US" b="1" dirty="0"/>
              <a:t>Doherty, J.</a:t>
            </a:r>
            <a:r>
              <a:rPr lang="en-US" dirty="0"/>
              <a:t> (2024) 'Sustainability in floristry: cost implications and consumer acceptance', </a:t>
            </a:r>
            <a:r>
              <a:rPr lang="en-US" i="1" dirty="0"/>
              <a:t>Environmental Business Review</a:t>
            </a:r>
            <a:r>
              <a:rPr lang="en-US" dirty="0"/>
              <a:t>, 12(3), pp. 45–60.</a:t>
            </a:r>
          </a:p>
          <a:p>
            <a:endParaRPr lang="en-US"/>
          </a:p>
          <a:p>
            <a:pPr marL="228600" indent="-228600">
              <a:buFont typeface=""/>
              <a:buChar char="•"/>
            </a:pPr>
            <a:r>
              <a:rPr lang="en-US" b="1" dirty="0"/>
              <a:t>The British Florist Association</a:t>
            </a:r>
            <a:r>
              <a:rPr lang="en-US" dirty="0"/>
              <a:t> (2024) </a:t>
            </a:r>
            <a:r>
              <a:rPr lang="en-US" i="1" dirty="0"/>
              <a:t>UK Floristry Market Report 2024</a:t>
            </a:r>
            <a:r>
              <a:rPr lang="en-US" dirty="0"/>
              <a:t> [online]. Available at: </a:t>
            </a:r>
            <a:r>
              <a:rPr lang="en-US" dirty="0">
                <a:hlinkClick r:id="rId2"/>
              </a:rPr>
              <a:t>https://www.britishfloristassociation.org/market-report/</a:t>
            </a:r>
            <a:r>
              <a:rPr lang="en-US" dirty="0"/>
              <a:t> (Accessed: 23 November 2025).</a:t>
            </a:r>
          </a:p>
          <a:p>
            <a:pPr marL="228600" indent="-228600">
              <a:buFont typeface=""/>
              <a:buChar char="•"/>
            </a:pPr>
            <a:r>
              <a:rPr lang="en-US" b="1" dirty="0"/>
              <a:t>Norwich City Council</a:t>
            </a:r>
            <a:r>
              <a:rPr lang="en-US" dirty="0"/>
              <a:t> (2025) </a:t>
            </a:r>
            <a:r>
              <a:rPr lang="en-US" i="1" dirty="0"/>
              <a:t>Norwich High Street Footfall and Business Census 2024</a:t>
            </a:r>
            <a:r>
              <a:rPr lang="en-US" dirty="0"/>
              <a:t> [online]. Available at: </a:t>
            </a:r>
            <a:r>
              <a:rPr lang="en-US" dirty="0">
                <a:hlinkClick r:id="rId3"/>
              </a:rPr>
              <a:t>https://www.norwich.gov.uk/business/footfall</a:t>
            </a:r>
            <a:r>
              <a:rPr lang="en-US" dirty="0"/>
              <a:t> (Accessed: 23 November 2025).</a:t>
            </a:r>
          </a:p>
          <a:p>
            <a:pPr marL="228600" indent="-228600">
              <a:buFont typeface=""/>
              <a:buChar char="•"/>
            </a:pPr>
            <a:r>
              <a:rPr lang="en-US" b="1" dirty="0"/>
              <a:t>UK Office for National Statistics (ONS)</a:t>
            </a:r>
            <a:r>
              <a:rPr lang="en-US" dirty="0"/>
              <a:t> (2025) </a:t>
            </a:r>
            <a:r>
              <a:rPr lang="en-US" i="1" dirty="0"/>
              <a:t>Retail sales, Great Britain: October 2025</a:t>
            </a:r>
            <a:r>
              <a:rPr lang="en-US" dirty="0"/>
              <a:t> [online]. Available at: </a:t>
            </a:r>
            <a:r>
              <a:rPr lang="en-US" dirty="0">
                <a:hlinkClick r:id="rId4"/>
              </a:rPr>
              <a:t>https://www.ons.gov.uk/retailsales/</a:t>
            </a:r>
            <a:r>
              <a:rPr lang="en-US" dirty="0"/>
              <a:t> (Accessed: 23 November 2025).</a:t>
            </a:r>
          </a:p>
          <a:p>
            <a:pPr algn="ctr"/>
            <a:endParaRPr lang="en-US"/>
          </a:p>
        </p:txBody>
      </p:sp>
    </p:spTree>
    <p:extLst>
      <p:ext uri="{BB962C8B-B14F-4D97-AF65-F5344CB8AC3E}">
        <p14:creationId xmlns:p14="http://schemas.microsoft.com/office/powerpoint/2010/main" val="34099694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Module Title: - Problem Solving and Decision Making  Module Code: - LCLM 4004 Assignment  Student Name: - Cherinne Edwards  Student Number: - 2311294   </vt:lpstr>
      <vt:lpstr>PowerPoint Presentation</vt:lpstr>
      <vt:lpstr>PowerPoint Presentation</vt:lpstr>
      <vt:lpstr>PowerPoint Presentation</vt:lpstr>
      <vt:lpstr>external factors impacting the company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622</cp:revision>
  <dcterms:created xsi:type="dcterms:W3CDTF">2025-10-13T21:52:15Z</dcterms:created>
  <dcterms:modified xsi:type="dcterms:W3CDTF">2025-11-23T18:31:16Z</dcterms:modified>
</cp:coreProperties>
</file>