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3286A3-AF85-4D47-AB5B-6CF71E10C543}"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0CE4A167-7AC6-4C6D-8E67-69EF99449ED1}">
      <dgm:prSet/>
      <dgm:spPr/>
      <dgm:t>
        <a:bodyPr/>
        <a:lstStyle/>
        <a:p>
          <a:r>
            <a:rPr lang="en-US" b="0" i="0"/>
            <a:t>Just like any other crime, County Line has a great impact on social line. law-abiding definition shows us clearly that the most impacted people impacted are children and vulnerable people. What do I mean by vulnerable ? Poor people, elderly, people with mental issues or have some sort of addiction.</a:t>
          </a:r>
          <a:endParaRPr lang="en-US"/>
        </a:p>
      </dgm:t>
    </dgm:pt>
    <dgm:pt modelId="{29C04BA9-F682-4378-9DAE-E0A53A235C4C}" type="parTrans" cxnId="{869F497F-D6CF-4ECE-A0D6-E7FB3CE25772}">
      <dgm:prSet/>
      <dgm:spPr/>
      <dgm:t>
        <a:bodyPr/>
        <a:lstStyle/>
        <a:p>
          <a:endParaRPr lang="en-US"/>
        </a:p>
      </dgm:t>
    </dgm:pt>
    <dgm:pt modelId="{C4F34B9F-2282-4B50-8244-046391477C0E}" type="sibTrans" cxnId="{869F497F-D6CF-4ECE-A0D6-E7FB3CE25772}">
      <dgm:prSet/>
      <dgm:spPr/>
      <dgm:t>
        <a:bodyPr/>
        <a:lstStyle/>
        <a:p>
          <a:endParaRPr lang="en-US"/>
        </a:p>
      </dgm:t>
    </dgm:pt>
    <dgm:pt modelId="{F6958B83-D565-487E-ADF9-3F215A3F853C}">
      <dgm:prSet/>
      <dgm:spPr/>
      <dgm:t>
        <a:bodyPr/>
        <a:lstStyle/>
        <a:p>
          <a:r>
            <a:rPr lang="en-US" b="0" i="0" dirty="0"/>
            <a:t>The drug dealers will always take advantage of this situation and with sums of money they turn normal law abiding people into drug dealers themselves or at the least helpers for the drug dealers.</a:t>
          </a:r>
        </a:p>
        <a:p>
          <a:r>
            <a:rPr lang="en-US" b="0" i="0" dirty="0"/>
            <a:t>Sometimes they even take over the victim’s property and use it to conduct their criminal activities. This method is known as </a:t>
          </a:r>
          <a:r>
            <a:rPr lang="en-US" b="0" i="0" dirty="0" err="1"/>
            <a:t>cuckooning</a:t>
          </a:r>
          <a:r>
            <a:rPr lang="en-US" b="0" i="0" dirty="0"/>
            <a:t>.</a:t>
          </a:r>
          <a:endParaRPr lang="en-US" dirty="0"/>
        </a:p>
      </dgm:t>
    </dgm:pt>
    <dgm:pt modelId="{94F16CF8-ACD3-43FC-BD7B-8CE8BEB53638}" type="parTrans" cxnId="{8664ADA0-85B9-41B8-A2F4-EA5AFA2E43B7}">
      <dgm:prSet/>
      <dgm:spPr/>
      <dgm:t>
        <a:bodyPr/>
        <a:lstStyle/>
        <a:p>
          <a:endParaRPr lang="en-US"/>
        </a:p>
      </dgm:t>
    </dgm:pt>
    <dgm:pt modelId="{094E0285-9316-4865-8EC9-89FABE0F48C2}" type="sibTrans" cxnId="{8664ADA0-85B9-41B8-A2F4-EA5AFA2E43B7}">
      <dgm:prSet/>
      <dgm:spPr/>
      <dgm:t>
        <a:bodyPr/>
        <a:lstStyle/>
        <a:p>
          <a:endParaRPr lang="en-US"/>
        </a:p>
      </dgm:t>
    </dgm:pt>
    <dgm:pt modelId="{FA0365FA-01C1-4F27-9B45-90B314D38EBB}" type="pres">
      <dgm:prSet presAssocID="{533286A3-AF85-4D47-AB5B-6CF71E10C543}" presName="diagram" presStyleCnt="0">
        <dgm:presLayoutVars>
          <dgm:dir/>
          <dgm:resizeHandles val="exact"/>
        </dgm:presLayoutVars>
      </dgm:prSet>
      <dgm:spPr/>
    </dgm:pt>
    <dgm:pt modelId="{68B4A61B-7BCB-4473-B3A2-D6DC0852A5B5}" type="pres">
      <dgm:prSet presAssocID="{0CE4A167-7AC6-4C6D-8E67-69EF99449ED1}" presName="arrow" presStyleLbl="node1" presStyleIdx="0" presStyleCnt="2">
        <dgm:presLayoutVars>
          <dgm:bulletEnabled val="1"/>
        </dgm:presLayoutVars>
      </dgm:prSet>
      <dgm:spPr/>
    </dgm:pt>
    <dgm:pt modelId="{59E1B696-A458-4EA3-9E57-15B458BBDD77}" type="pres">
      <dgm:prSet presAssocID="{F6958B83-D565-487E-ADF9-3F215A3F853C}" presName="arrow" presStyleLbl="node1" presStyleIdx="1" presStyleCnt="2">
        <dgm:presLayoutVars>
          <dgm:bulletEnabled val="1"/>
        </dgm:presLayoutVars>
      </dgm:prSet>
      <dgm:spPr/>
    </dgm:pt>
  </dgm:ptLst>
  <dgm:cxnLst>
    <dgm:cxn modelId="{697A7D5B-7745-44F9-A057-1A60ACF60FD1}" type="presOf" srcId="{F6958B83-D565-487E-ADF9-3F215A3F853C}" destId="{59E1B696-A458-4EA3-9E57-15B458BBDD77}" srcOrd="0" destOrd="0" presId="urn:microsoft.com/office/officeart/2005/8/layout/arrow5"/>
    <dgm:cxn modelId="{869F497F-D6CF-4ECE-A0D6-E7FB3CE25772}" srcId="{533286A3-AF85-4D47-AB5B-6CF71E10C543}" destId="{0CE4A167-7AC6-4C6D-8E67-69EF99449ED1}" srcOrd="0" destOrd="0" parTransId="{29C04BA9-F682-4378-9DAE-E0A53A235C4C}" sibTransId="{C4F34B9F-2282-4B50-8244-046391477C0E}"/>
    <dgm:cxn modelId="{A6FE7695-8C81-42CF-959D-F64A51CC597D}" type="presOf" srcId="{533286A3-AF85-4D47-AB5B-6CF71E10C543}" destId="{FA0365FA-01C1-4F27-9B45-90B314D38EBB}" srcOrd="0" destOrd="0" presId="urn:microsoft.com/office/officeart/2005/8/layout/arrow5"/>
    <dgm:cxn modelId="{556FFC97-CED7-4535-9C39-A2E4364E6EA8}" type="presOf" srcId="{0CE4A167-7AC6-4C6D-8E67-69EF99449ED1}" destId="{68B4A61B-7BCB-4473-B3A2-D6DC0852A5B5}" srcOrd="0" destOrd="0" presId="urn:microsoft.com/office/officeart/2005/8/layout/arrow5"/>
    <dgm:cxn modelId="{8664ADA0-85B9-41B8-A2F4-EA5AFA2E43B7}" srcId="{533286A3-AF85-4D47-AB5B-6CF71E10C543}" destId="{F6958B83-D565-487E-ADF9-3F215A3F853C}" srcOrd="1" destOrd="0" parTransId="{94F16CF8-ACD3-43FC-BD7B-8CE8BEB53638}" sibTransId="{094E0285-9316-4865-8EC9-89FABE0F48C2}"/>
    <dgm:cxn modelId="{9FDA962C-2AA8-498E-9FBC-3112C568A463}" type="presParOf" srcId="{FA0365FA-01C1-4F27-9B45-90B314D38EBB}" destId="{68B4A61B-7BCB-4473-B3A2-D6DC0852A5B5}" srcOrd="0" destOrd="0" presId="urn:microsoft.com/office/officeart/2005/8/layout/arrow5"/>
    <dgm:cxn modelId="{35FBE469-F966-4612-A8A5-B87A6A138147}" type="presParOf" srcId="{FA0365FA-01C1-4F27-9B45-90B314D38EBB}" destId="{59E1B696-A458-4EA3-9E57-15B458BBDD77}"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0903D1-3E62-4137-83FC-AB08E9587DDE}"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0898297-B7C4-49D2-815C-9F0E12AF1EF1}">
      <dgm:prSet/>
      <dgm:spPr/>
      <dgm:t>
        <a:bodyPr/>
        <a:lstStyle/>
        <a:p>
          <a:r>
            <a:rPr lang="en-US" b="0" i="0"/>
            <a:t>Road policing has a big role in fighting County Lines. There are already many strategies in place, but an extra hand always helps.</a:t>
          </a:r>
          <a:endParaRPr lang="en-US"/>
        </a:p>
      </dgm:t>
    </dgm:pt>
    <dgm:pt modelId="{2C7CA0F4-F8F1-4B6D-87B0-16F57373FC75}" type="parTrans" cxnId="{6D813A20-BFAE-4439-9FCC-F60B04FDDBB7}">
      <dgm:prSet/>
      <dgm:spPr/>
      <dgm:t>
        <a:bodyPr/>
        <a:lstStyle/>
        <a:p>
          <a:endParaRPr lang="en-US"/>
        </a:p>
      </dgm:t>
    </dgm:pt>
    <dgm:pt modelId="{5F694987-3913-48F0-9B62-DD43CCE1139D}" type="sibTrans" cxnId="{6D813A20-BFAE-4439-9FCC-F60B04FDDBB7}">
      <dgm:prSet/>
      <dgm:spPr/>
      <dgm:t>
        <a:bodyPr/>
        <a:lstStyle/>
        <a:p>
          <a:endParaRPr lang="en-US"/>
        </a:p>
      </dgm:t>
    </dgm:pt>
    <dgm:pt modelId="{B41FD2E5-F870-43BB-A55A-3734220FD71C}">
      <dgm:prSet/>
      <dgm:spPr/>
      <dgm:t>
        <a:bodyPr/>
        <a:lstStyle/>
        <a:p>
          <a:r>
            <a:rPr lang="en-US" b="0" i="0"/>
            <a:t>Keeping the roads safe, detecting suspicious vehicles travelling, vehicle checks can help prevent people from being trafficked or the drug dealer from moving their products (drugs or money) from one place to another.</a:t>
          </a:r>
          <a:endParaRPr lang="en-US"/>
        </a:p>
      </dgm:t>
    </dgm:pt>
    <dgm:pt modelId="{B4B45485-0E52-453A-B900-C461EF30CAFE}" type="parTrans" cxnId="{A45B6FE8-F2F0-4F5F-B6C2-20D3B6B82A29}">
      <dgm:prSet/>
      <dgm:spPr/>
      <dgm:t>
        <a:bodyPr/>
        <a:lstStyle/>
        <a:p>
          <a:endParaRPr lang="en-US"/>
        </a:p>
      </dgm:t>
    </dgm:pt>
    <dgm:pt modelId="{6A55D774-81F1-47B6-B340-0022E32E2F14}" type="sibTrans" cxnId="{A45B6FE8-F2F0-4F5F-B6C2-20D3B6B82A29}">
      <dgm:prSet/>
      <dgm:spPr/>
      <dgm:t>
        <a:bodyPr/>
        <a:lstStyle/>
        <a:p>
          <a:endParaRPr lang="en-US"/>
        </a:p>
      </dgm:t>
    </dgm:pt>
    <dgm:pt modelId="{AEDDEF4D-DB14-4CA9-A9EC-1C097562AD8C}">
      <dgm:prSet/>
      <dgm:spPr/>
      <dgm:t>
        <a:bodyPr/>
        <a:lstStyle/>
        <a:p>
          <a:r>
            <a:rPr lang="en-US" b="0" i="0"/>
            <a:t>They can also detect missing persons since they have access to the missing person data base.</a:t>
          </a:r>
          <a:endParaRPr lang="en-US"/>
        </a:p>
      </dgm:t>
    </dgm:pt>
    <dgm:pt modelId="{92F3ABA1-76ED-4660-AE2B-7596B07B6F27}" type="parTrans" cxnId="{9FCA55F7-DE88-4850-AEC6-04ED0163B043}">
      <dgm:prSet/>
      <dgm:spPr/>
      <dgm:t>
        <a:bodyPr/>
        <a:lstStyle/>
        <a:p>
          <a:endParaRPr lang="en-US"/>
        </a:p>
      </dgm:t>
    </dgm:pt>
    <dgm:pt modelId="{4FB91554-E5B3-4A90-8456-A22876763768}" type="sibTrans" cxnId="{9FCA55F7-DE88-4850-AEC6-04ED0163B043}">
      <dgm:prSet/>
      <dgm:spPr/>
      <dgm:t>
        <a:bodyPr/>
        <a:lstStyle/>
        <a:p>
          <a:endParaRPr lang="en-US"/>
        </a:p>
      </dgm:t>
    </dgm:pt>
    <dgm:pt modelId="{C9A0861D-53DD-416E-B909-E92399ACCAE1}" type="pres">
      <dgm:prSet presAssocID="{BB0903D1-3E62-4137-83FC-AB08E9587DDE}" presName="outerComposite" presStyleCnt="0">
        <dgm:presLayoutVars>
          <dgm:chMax val="5"/>
          <dgm:dir/>
          <dgm:resizeHandles val="exact"/>
        </dgm:presLayoutVars>
      </dgm:prSet>
      <dgm:spPr/>
    </dgm:pt>
    <dgm:pt modelId="{A0A2DDDD-9875-4C58-9953-1AACC6AA68EF}" type="pres">
      <dgm:prSet presAssocID="{BB0903D1-3E62-4137-83FC-AB08E9587DDE}" presName="dummyMaxCanvas" presStyleCnt="0">
        <dgm:presLayoutVars/>
      </dgm:prSet>
      <dgm:spPr/>
    </dgm:pt>
    <dgm:pt modelId="{CC6BA330-1C06-4474-9B0D-7FC50751F70B}" type="pres">
      <dgm:prSet presAssocID="{BB0903D1-3E62-4137-83FC-AB08E9587DDE}" presName="ThreeNodes_1" presStyleLbl="node1" presStyleIdx="0" presStyleCnt="3">
        <dgm:presLayoutVars>
          <dgm:bulletEnabled val="1"/>
        </dgm:presLayoutVars>
      </dgm:prSet>
      <dgm:spPr/>
    </dgm:pt>
    <dgm:pt modelId="{6040F8E5-9C17-4EDC-8814-23B39EE69F93}" type="pres">
      <dgm:prSet presAssocID="{BB0903D1-3E62-4137-83FC-AB08E9587DDE}" presName="ThreeNodes_2" presStyleLbl="node1" presStyleIdx="1" presStyleCnt="3">
        <dgm:presLayoutVars>
          <dgm:bulletEnabled val="1"/>
        </dgm:presLayoutVars>
      </dgm:prSet>
      <dgm:spPr/>
    </dgm:pt>
    <dgm:pt modelId="{5CF90F7B-5F10-4441-AF55-7CAF71A938C4}" type="pres">
      <dgm:prSet presAssocID="{BB0903D1-3E62-4137-83FC-AB08E9587DDE}" presName="ThreeNodes_3" presStyleLbl="node1" presStyleIdx="2" presStyleCnt="3">
        <dgm:presLayoutVars>
          <dgm:bulletEnabled val="1"/>
        </dgm:presLayoutVars>
      </dgm:prSet>
      <dgm:spPr/>
    </dgm:pt>
    <dgm:pt modelId="{1DDAD044-8DDF-4BB3-A67F-46621940149A}" type="pres">
      <dgm:prSet presAssocID="{BB0903D1-3E62-4137-83FC-AB08E9587DDE}" presName="ThreeConn_1-2" presStyleLbl="fgAccFollowNode1" presStyleIdx="0" presStyleCnt="2">
        <dgm:presLayoutVars>
          <dgm:bulletEnabled val="1"/>
        </dgm:presLayoutVars>
      </dgm:prSet>
      <dgm:spPr/>
    </dgm:pt>
    <dgm:pt modelId="{6D86F9F5-F9C0-41C1-995A-6060B7D3D4BF}" type="pres">
      <dgm:prSet presAssocID="{BB0903D1-3E62-4137-83FC-AB08E9587DDE}" presName="ThreeConn_2-3" presStyleLbl="fgAccFollowNode1" presStyleIdx="1" presStyleCnt="2">
        <dgm:presLayoutVars>
          <dgm:bulletEnabled val="1"/>
        </dgm:presLayoutVars>
      </dgm:prSet>
      <dgm:spPr/>
    </dgm:pt>
    <dgm:pt modelId="{8A1BF3A5-42C6-46AA-941B-BBAE4C2B1E2E}" type="pres">
      <dgm:prSet presAssocID="{BB0903D1-3E62-4137-83FC-AB08E9587DDE}" presName="ThreeNodes_1_text" presStyleLbl="node1" presStyleIdx="2" presStyleCnt="3">
        <dgm:presLayoutVars>
          <dgm:bulletEnabled val="1"/>
        </dgm:presLayoutVars>
      </dgm:prSet>
      <dgm:spPr/>
    </dgm:pt>
    <dgm:pt modelId="{D1D6C9F9-FD15-446A-8EC0-D2E642947C83}" type="pres">
      <dgm:prSet presAssocID="{BB0903D1-3E62-4137-83FC-AB08E9587DDE}" presName="ThreeNodes_2_text" presStyleLbl="node1" presStyleIdx="2" presStyleCnt="3">
        <dgm:presLayoutVars>
          <dgm:bulletEnabled val="1"/>
        </dgm:presLayoutVars>
      </dgm:prSet>
      <dgm:spPr/>
    </dgm:pt>
    <dgm:pt modelId="{90B6B4CA-6F75-427E-81AB-E1870ED350DA}" type="pres">
      <dgm:prSet presAssocID="{BB0903D1-3E62-4137-83FC-AB08E9587DDE}" presName="ThreeNodes_3_text" presStyleLbl="node1" presStyleIdx="2" presStyleCnt="3">
        <dgm:presLayoutVars>
          <dgm:bulletEnabled val="1"/>
        </dgm:presLayoutVars>
      </dgm:prSet>
      <dgm:spPr/>
    </dgm:pt>
  </dgm:ptLst>
  <dgm:cxnLst>
    <dgm:cxn modelId="{6D813A20-BFAE-4439-9FCC-F60B04FDDBB7}" srcId="{BB0903D1-3E62-4137-83FC-AB08E9587DDE}" destId="{70898297-B7C4-49D2-815C-9F0E12AF1EF1}" srcOrd="0" destOrd="0" parTransId="{2C7CA0F4-F8F1-4B6D-87B0-16F57373FC75}" sibTransId="{5F694987-3913-48F0-9B62-DD43CCE1139D}"/>
    <dgm:cxn modelId="{B5A5152A-BED1-410B-AFB0-C3870EE99290}" type="presOf" srcId="{70898297-B7C4-49D2-815C-9F0E12AF1EF1}" destId="{CC6BA330-1C06-4474-9B0D-7FC50751F70B}" srcOrd="0" destOrd="0" presId="urn:microsoft.com/office/officeart/2005/8/layout/vProcess5"/>
    <dgm:cxn modelId="{30A65F62-F539-41CC-BE6D-ABFFE29DD42D}" type="presOf" srcId="{70898297-B7C4-49D2-815C-9F0E12AF1EF1}" destId="{8A1BF3A5-42C6-46AA-941B-BBAE4C2B1E2E}" srcOrd="1" destOrd="0" presId="urn:microsoft.com/office/officeart/2005/8/layout/vProcess5"/>
    <dgm:cxn modelId="{999D9978-0CC6-470A-BC8B-69E38B20D32F}" type="presOf" srcId="{BB0903D1-3E62-4137-83FC-AB08E9587DDE}" destId="{C9A0861D-53DD-416E-B909-E92399ACCAE1}" srcOrd="0" destOrd="0" presId="urn:microsoft.com/office/officeart/2005/8/layout/vProcess5"/>
    <dgm:cxn modelId="{68881487-6526-43C4-A5B6-A830B204D23C}" type="presOf" srcId="{5F694987-3913-48F0-9B62-DD43CCE1139D}" destId="{1DDAD044-8DDF-4BB3-A67F-46621940149A}" srcOrd="0" destOrd="0" presId="urn:microsoft.com/office/officeart/2005/8/layout/vProcess5"/>
    <dgm:cxn modelId="{865C0295-A6F9-4E63-853A-D2E382224DA2}" type="presOf" srcId="{AEDDEF4D-DB14-4CA9-A9EC-1C097562AD8C}" destId="{90B6B4CA-6F75-427E-81AB-E1870ED350DA}" srcOrd="1" destOrd="0" presId="urn:microsoft.com/office/officeart/2005/8/layout/vProcess5"/>
    <dgm:cxn modelId="{AD607CA2-3572-4030-9DC6-315D85418F52}" type="presOf" srcId="{B41FD2E5-F870-43BB-A55A-3734220FD71C}" destId="{D1D6C9F9-FD15-446A-8EC0-D2E642947C83}" srcOrd="1" destOrd="0" presId="urn:microsoft.com/office/officeart/2005/8/layout/vProcess5"/>
    <dgm:cxn modelId="{341BCBA6-D2C2-401D-AF8C-4EB13A3E86AB}" type="presOf" srcId="{6A55D774-81F1-47B6-B340-0022E32E2F14}" destId="{6D86F9F5-F9C0-41C1-995A-6060B7D3D4BF}" srcOrd="0" destOrd="0" presId="urn:microsoft.com/office/officeart/2005/8/layout/vProcess5"/>
    <dgm:cxn modelId="{3506F1BF-F86F-4AA7-B888-09966C7E0E80}" type="presOf" srcId="{B41FD2E5-F870-43BB-A55A-3734220FD71C}" destId="{6040F8E5-9C17-4EDC-8814-23B39EE69F93}" srcOrd="0" destOrd="0" presId="urn:microsoft.com/office/officeart/2005/8/layout/vProcess5"/>
    <dgm:cxn modelId="{A45B6FE8-F2F0-4F5F-B6C2-20D3B6B82A29}" srcId="{BB0903D1-3E62-4137-83FC-AB08E9587DDE}" destId="{B41FD2E5-F870-43BB-A55A-3734220FD71C}" srcOrd="1" destOrd="0" parTransId="{B4B45485-0E52-453A-B900-C461EF30CAFE}" sibTransId="{6A55D774-81F1-47B6-B340-0022E32E2F14}"/>
    <dgm:cxn modelId="{9FCA55F7-DE88-4850-AEC6-04ED0163B043}" srcId="{BB0903D1-3E62-4137-83FC-AB08E9587DDE}" destId="{AEDDEF4D-DB14-4CA9-A9EC-1C097562AD8C}" srcOrd="2" destOrd="0" parTransId="{92F3ABA1-76ED-4660-AE2B-7596B07B6F27}" sibTransId="{4FB91554-E5B3-4A90-8456-A22876763768}"/>
    <dgm:cxn modelId="{64B1CBFC-1B41-4A5E-A932-5EE8DB07CC9D}" type="presOf" srcId="{AEDDEF4D-DB14-4CA9-A9EC-1C097562AD8C}" destId="{5CF90F7B-5F10-4441-AF55-7CAF71A938C4}" srcOrd="0" destOrd="0" presId="urn:microsoft.com/office/officeart/2005/8/layout/vProcess5"/>
    <dgm:cxn modelId="{8339B746-8207-4221-AED9-105E255F212D}" type="presParOf" srcId="{C9A0861D-53DD-416E-B909-E92399ACCAE1}" destId="{A0A2DDDD-9875-4C58-9953-1AACC6AA68EF}" srcOrd="0" destOrd="0" presId="urn:microsoft.com/office/officeart/2005/8/layout/vProcess5"/>
    <dgm:cxn modelId="{6D60A1E1-95BF-4F81-9ED7-6187143AFFD3}" type="presParOf" srcId="{C9A0861D-53DD-416E-B909-E92399ACCAE1}" destId="{CC6BA330-1C06-4474-9B0D-7FC50751F70B}" srcOrd="1" destOrd="0" presId="urn:microsoft.com/office/officeart/2005/8/layout/vProcess5"/>
    <dgm:cxn modelId="{4C330256-FB7C-4D68-8994-16CEA774795A}" type="presParOf" srcId="{C9A0861D-53DD-416E-B909-E92399ACCAE1}" destId="{6040F8E5-9C17-4EDC-8814-23B39EE69F93}" srcOrd="2" destOrd="0" presId="urn:microsoft.com/office/officeart/2005/8/layout/vProcess5"/>
    <dgm:cxn modelId="{F6C61F7E-8AF9-4DB1-AD94-1B73826976D0}" type="presParOf" srcId="{C9A0861D-53DD-416E-B909-E92399ACCAE1}" destId="{5CF90F7B-5F10-4441-AF55-7CAF71A938C4}" srcOrd="3" destOrd="0" presId="urn:microsoft.com/office/officeart/2005/8/layout/vProcess5"/>
    <dgm:cxn modelId="{64DCE978-FAAB-44B8-BCDC-B7D573961F5E}" type="presParOf" srcId="{C9A0861D-53DD-416E-B909-E92399ACCAE1}" destId="{1DDAD044-8DDF-4BB3-A67F-46621940149A}" srcOrd="4" destOrd="0" presId="urn:microsoft.com/office/officeart/2005/8/layout/vProcess5"/>
    <dgm:cxn modelId="{912F5B40-3C72-4B50-8579-F874100E98AB}" type="presParOf" srcId="{C9A0861D-53DD-416E-B909-E92399ACCAE1}" destId="{6D86F9F5-F9C0-41C1-995A-6060B7D3D4BF}" srcOrd="5" destOrd="0" presId="urn:microsoft.com/office/officeart/2005/8/layout/vProcess5"/>
    <dgm:cxn modelId="{1A392E82-6D8D-4CC5-A25A-25EF1A14CB6E}" type="presParOf" srcId="{C9A0861D-53DD-416E-B909-E92399ACCAE1}" destId="{8A1BF3A5-42C6-46AA-941B-BBAE4C2B1E2E}" srcOrd="6" destOrd="0" presId="urn:microsoft.com/office/officeart/2005/8/layout/vProcess5"/>
    <dgm:cxn modelId="{2E93B57D-2BE6-4150-B9F4-DA208CD777CD}" type="presParOf" srcId="{C9A0861D-53DD-416E-B909-E92399ACCAE1}" destId="{D1D6C9F9-FD15-446A-8EC0-D2E642947C83}" srcOrd="7" destOrd="0" presId="urn:microsoft.com/office/officeart/2005/8/layout/vProcess5"/>
    <dgm:cxn modelId="{6E32A47E-1114-4FDB-8BDF-A7DC41C827EA}" type="presParOf" srcId="{C9A0861D-53DD-416E-B909-E92399ACCAE1}" destId="{90B6B4CA-6F75-427E-81AB-E1870ED350D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4A61B-7BCB-4473-B3A2-D6DC0852A5B5}">
      <dsp:nvSpPr>
        <dsp:cNvPr id="0" name=""/>
        <dsp:cNvSpPr/>
      </dsp:nvSpPr>
      <dsp:spPr>
        <a:xfrm rot="16200000">
          <a:off x="789" y="894"/>
          <a:ext cx="4193691" cy="41936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b="0" i="0" kern="1200"/>
            <a:t>Just like any other crime, County Line has a great impact on social line. law-abiding definition shows us clearly that the most impacted people impacted are children and vulnerable people. What do I mean by vulnerable ? Poor people, elderly, people with mental issues or have some sort of addiction.</a:t>
          </a:r>
          <a:endParaRPr lang="en-US" sz="1300" kern="1200"/>
        </a:p>
      </dsp:txBody>
      <dsp:txXfrm rot="5400000">
        <a:off x="789" y="1049317"/>
        <a:ext cx="3459795" cy="2096845"/>
      </dsp:txXfrm>
    </dsp:sp>
    <dsp:sp modelId="{59E1B696-A458-4EA3-9E57-15B458BBDD77}">
      <dsp:nvSpPr>
        <dsp:cNvPr id="0" name=""/>
        <dsp:cNvSpPr/>
      </dsp:nvSpPr>
      <dsp:spPr>
        <a:xfrm rot="5400000">
          <a:off x="4752060" y="894"/>
          <a:ext cx="4193691" cy="41936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US" sz="1300" b="0" i="0" kern="1200" dirty="0"/>
            <a:t>The drug dealers will always take advantage of this situation and with sums of money they turn normal law abiding people into drug dealers themselves or at the least helpers for the drug dealers.</a:t>
          </a:r>
        </a:p>
        <a:p>
          <a:pPr marL="0" lvl="0" indent="0" algn="ctr" defTabSz="577850">
            <a:lnSpc>
              <a:spcPct val="90000"/>
            </a:lnSpc>
            <a:spcBef>
              <a:spcPct val="0"/>
            </a:spcBef>
            <a:spcAft>
              <a:spcPct val="35000"/>
            </a:spcAft>
            <a:buNone/>
          </a:pPr>
          <a:r>
            <a:rPr lang="en-US" sz="1300" b="0" i="0" kern="1200" dirty="0"/>
            <a:t>Sometimes they even take over the victim’s property and use it to conduct their criminal activities. This method is known as </a:t>
          </a:r>
          <a:r>
            <a:rPr lang="en-US" sz="1300" b="0" i="0" kern="1200" dirty="0" err="1"/>
            <a:t>cuckooning</a:t>
          </a:r>
          <a:r>
            <a:rPr lang="en-US" sz="1300" b="0" i="0" kern="1200" dirty="0"/>
            <a:t>.</a:t>
          </a:r>
          <a:endParaRPr lang="en-US" sz="1300" kern="1200" dirty="0"/>
        </a:p>
      </dsp:txBody>
      <dsp:txXfrm rot="-5400000">
        <a:off x="5485956" y="1049317"/>
        <a:ext cx="3459795" cy="20968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BA330-1C06-4474-9B0D-7FC50751F70B}">
      <dsp:nvSpPr>
        <dsp:cNvPr id="0" name=""/>
        <dsp:cNvSpPr/>
      </dsp:nvSpPr>
      <dsp:spPr>
        <a:xfrm>
          <a:off x="0" y="0"/>
          <a:ext cx="7604559" cy="1258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Road policing has a big role in fighting County Lines. There are already many strategies in place, but an extra hand always helps.</a:t>
          </a:r>
          <a:endParaRPr lang="en-US" sz="1700" kern="1200"/>
        </a:p>
      </dsp:txBody>
      <dsp:txXfrm>
        <a:off x="36864" y="36864"/>
        <a:ext cx="6246385" cy="1184916"/>
      </dsp:txXfrm>
    </dsp:sp>
    <dsp:sp modelId="{6040F8E5-9C17-4EDC-8814-23B39EE69F93}">
      <dsp:nvSpPr>
        <dsp:cNvPr id="0" name=""/>
        <dsp:cNvSpPr/>
      </dsp:nvSpPr>
      <dsp:spPr>
        <a:xfrm>
          <a:off x="670990" y="1468418"/>
          <a:ext cx="7604559" cy="1258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Keeping the roads safe, detecting suspicious vehicles travelling, vehicle checks can help prevent people from being trafficked or the drug dealer from moving their products (drugs or money) from one place to another.</a:t>
          </a:r>
          <a:endParaRPr lang="en-US" sz="1700" kern="1200"/>
        </a:p>
      </dsp:txBody>
      <dsp:txXfrm>
        <a:off x="707854" y="1505282"/>
        <a:ext cx="6041722" cy="1184916"/>
      </dsp:txXfrm>
    </dsp:sp>
    <dsp:sp modelId="{5CF90F7B-5F10-4441-AF55-7CAF71A938C4}">
      <dsp:nvSpPr>
        <dsp:cNvPr id="0" name=""/>
        <dsp:cNvSpPr/>
      </dsp:nvSpPr>
      <dsp:spPr>
        <a:xfrm>
          <a:off x="1341981" y="2936836"/>
          <a:ext cx="7604559" cy="1258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a:t>They can also detect missing persons since they have access to the missing person data base.</a:t>
          </a:r>
          <a:endParaRPr lang="en-US" sz="1700" kern="1200"/>
        </a:p>
      </dsp:txBody>
      <dsp:txXfrm>
        <a:off x="1378845" y="2973700"/>
        <a:ext cx="6041722" cy="1184916"/>
      </dsp:txXfrm>
    </dsp:sp>
    <dsp:sp modelId="{1DDAD044-8DDF-4BB3-A67F-46621940149A}">
      <dsp:nvSpPr>
        <dsp:cNvPr id="0" name=""/>
        <dsp:cNvSpPr/>
      </dsp:nvSpPr>
      <dsp:spPr>
        <a:xfrm>
          <a:off x="6786441" y="954471"/>
          <a:ext cx="818118" cy="81811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70518" y="954471"/>
        <a:ext cx="449964" cy="615634"/>
      </dsp:txXfrm>
    </dsp:sp>
    <dsp:sp modelId="{6D86F9F5-F9C0-41C1-995A-6060B7D3D4BF}">
      <dsp:nvSpPr>
        <dsp:cNvPr id="0" name=""/>
        <dsp:cNvSpPr/>
      </dsp:nvSpPr>
      <dsp:spPr>
        <a:xfrm>
          <a:off x="7457431" y="2414499"/>
          <a:ext cx="818118" cy="818118"/>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41508" y="2414499"/>
        <a:ext cx="449964" cy="615634"/>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9C9D95-878D-46BB-9D9D-A8825BF3C803}" type="datetimeFigureOut">
              <a:rPr lang="en-GB" smtClean="0"/>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1FF9A8-021D-41EC-8DFA-4985CD59F0D2}" type="slidenum">
              <a:rPr lang="en-GB" smtClean="0"/>
              <a:t>‹#›</a:t>
            </a:fld>
            <a:endParaRPr lang="en-GB"/>
          </a:p>
        </p:txBody>
      </p:sp>
    </p:spTree>
    <p:extLst>
      <p:ext uri="{BB962C8B-B14F-4D97-AF65-F5344CB8AC3E}">
        <p14:creationId xmlns:p14="http://schemas.microsoft.com/office/powerpoint/2010/main" val="2036238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25870378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33302459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137933411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63A1CC-C08D-4849-B9BC-8FE70102BB62}"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49416827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63A1CC-C08D-4849-B9BC-8FE70102BB62}" type="datetimeFigureOut">
              <a:rPr lang="en-GB" smtClean="0"/>
              <a:t>20/02/2025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79289764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79592693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63540317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80436208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63A1CC-C08D-4849-B9BC-8FE70102BB62}"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49958288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63A1CC-C08D-4849-B9BC-8FE70102BB62}"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3509359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34305504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1000124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4186893295"/>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292498658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43804922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64845135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63A1CC-C08D-4849-B9BC-8FE70102BB62}"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F6450C9-8531-4318-9AE4-18BFA62ED7E3}" type="slidenum">
              <a:rPr lang="en-GB" smtClean="0"/>
              <a:t>‹#›</a:t>
            </a:fld>
            <a:endParaRPr lang="en-GB"/>
          </a:p>
        </p:txBody>
      </p:sp>
    </p:spTree>
    <p:extLst>
      <p:ext uri="{BB962C8B-B14F-4D97-AF65-F5344CB8AC3E}">
        <p14:creationId xmlns:p14="http://schemas.microsoft.com/office/powerpoint/2010/main" val="39102291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963A1CC-C08D-4849-B9BC-8FE70102BB62}" type="datetimeFigureOut">
              <a:rPr lang="en-GB" smtClean="0"/>
              <a:t>20/02/2025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F6450C9-8531-4318-9AE4-18BFA62ED7E3}" type="slidenum">
              <a:rPr lang="en-GB" smtClean="0"/>
              <a:t>‹#›</a:t>
            </a:fld>
            <a:endParaRPr lang="en-GB"/>
          </a:p>
        </p:txBody>
      </p:sp>
    </p:spTree>
    <p:extLst>
      <p:ext uri="{BB962C8B-B14F-4D97-AF65-F5344CB8AC3E}">
        <p14:creationId xmlns:p14="http://schemas.microsoft.com/office/powerpoint/2010/main" val="379291436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A map of england with lines and cities&#10;&#10;AI-generated content may be incorrect.">
            <a:extLst>
              <a:ext uri="{FF2B5EF4-FFF2-40B4-BE49-F238E27FC236}">
                <a16:creationId xmlns:a16="http://schemas.microsoft.com/office/drawing/2014/main" id="{DB5BEB58-C1A0-67BD-6B37-EF1ED4E882FD}"/>
              </a:ext>
            </a:extLst>
          </p:cNvPr>
          <p:cNvPicPr>
            <a:picLocks noChangeAspect="1"/>
          </p:cNvPicPr>
          <p:nvPr/>
        </p:nvPicPr>
        <p:blipFill>
          <a:blip r:embed="rId3">
            <a:extLst>
              <a:ext uri="{28A0092B-C50C-407E-A947-70E740481C1C}">
                <a14:useLocalDpi xmlns:a14="http://schemas.microsoft.com/office/drawing/2010/main" val="0"/>
              </a:ext>
            </a:extLst>
          </a:blip>
          <a:srcRect t="9263" b="4728"/>
          <a:stretch/>
        </p:blipFill>
        <p:spPr>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pic>
        <p:nvPicPr>
          <p:cNvPr id="7" name="Picture 6" descr="A group of hands holding a bag of drugs&#10;&#10;AI-generated content may be incorrect.">
            <a:extLst>
              <a:ext uri="{FF2B5EF4-FFF2-40B4-BE49-F238E27FC236}">
                <a16:creationId xmlns:a16="http://schemas.microsoft.com/office/drawing/2014/main" id="{57C9290D-D216-A498-87AF-3821563E6EE8}"/>
              </a:ext>
            </a:extLst>
          </p:cNvPr>
          <p:cNvPicPr>
            <a:picLocks noChangeAspect="1"/>
          </p:cNvPicPr>
          <p:nvPr/>
        </p:nvPicPr>
        <p:blipFill>
          <a:blip r:embed="rId4">
            <a:extLst>
              <a:ext uri="{28A0092B-C50C-407E-A947-70E740481C1C}">
                <a14:useLocalDpi xmlns:a14="http://schemas.microsoft.com/office/drawing/2010/main" val="0"/>
              </a:ext>
            </a:extLst>
          </a:blip>
          <a:srcRect l="11874" r="8322" b="-1"/>
          <a:stretch/>
        </p:blipFill>
        <p:spPr>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p:spPr>
      </p:pic>
      <p:sp>
        <p:nvSpPr>
          <p:cNvPr id="1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4" name="Freeform: Shape 13">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8EFD8-A2B0-2F95-249E-C45E81C1E7A9}"/>
              </a:ext>
            </a:extLst>
          </p:cNvPr>
          <p:cNvSpPr>
            <a:spLocks noGrp="1"/>
          </p:cNvSpPr>
          <p:nvPr>
            <p:ph type="ctrTitle"/>
          </p:nvPr>
        </p:nvSpPr>
        <p:spPr>
          <a:xfrm>
            <a:off x="636916" y="4854346"/>
            <a:ext cx="10407602" cy="868026"/>
          </a:xfrm>
        </p:spPr>
        <p:txBody>
          <a:bodyPr>
            <a:normAutofit/>
          </a:bodyPr>
          <a:lstStyle/>
          <a:p>
            <a:r>
              <a:rPr lang="en-US" sz="4800">
                <a:solidFill>
                  <a:srgbClr val="EBEBEB"/>
                </a:solidFill>
              </a:rPr>
              <a:t>COUNTY LINES</a:t>
            </a:r>
            <a:endParaRPr lang="en-GB" sz="4800">
              <a:solidFill>
                <a:srgbClr val="EBEBEB"/>
              </a:solidFill>
            </a:endParaRPr>
          </a:p>
        </p:txBody>
      </p:sp>
      <p:sp>
        <p:nvSpPr>
          <p:cNvPr id="3" name="Subtitle 2">
            <a:extLst>
              <a:ext uri="{FF2B5EF4-FFF2-40B4-BE49-F238E27FC236}">
                <a16:creationId xmlns:a16="http://schemas.microsoft.com/office/drawing/2014/main" id="{210AFF02-4C6F-DD99-1B59-EE60CE38D320}"/>
              </a:ext>
            </a:extLst>
          </p:cNvPr>
          <p:cNvSpPr>
            <a:spLocks noGrp="1"/>
          </p:cNvSpPr>
          <p:nvPr>
            <p:ph type="subTitle" idx="1"/>
          </p:nvPr>
        </p:nvSpPr>
        <p:spPr>
          <a:xfrm>
            <a:off x="636917" y="5722374"/>
            <a:ext cx="10407602" cy="487924"/>
          </a:xfrm>
        </p:spPr>
        <p:txBody>
          <a:bodyPr>
            <a:normAutofit/>
          </a:bodyPr>
          <a:lstStyle/>
          <a:p>
            <a:pPr>
              <a:lnSpc>
                <a:spcPct val="90000"/>
              </a:lnSpc>
            </a:pPr>
            <a:r>
              <a:rPr lang="en-US" sz="800">
                <a:solidFill>
                  <a:schemeClr val="tx2">
                    <a:lumMod val="40000"/>
                    <a:lumOff val="60000"/>
                  </a:schemeClr>
                </a:solidFill>
              </a:rPr>
              <a:t>Student id 2215490</a:t>
            </a:r>
          </a:p>
          <a:p>
            <a:pPr>
              <a:lnSpc>
                <a:spcPct val="90000"/>
              </a:lnSpc>
            </a:pPr>
            <a:r>
              <a:rPr lang="en-US" sz="800">
                <a:solidFill>
                  <a:schemeClr val="tx2">
                    <a:lumMod val="40000"/>
                    <a:lumOff val="60000"/>
                  </a:schemeClr>
                </a:solidFill>
              </a:rPr>
              <a:t>Student name: Madalina Ghiorghi</a:t>
            </a:r>
            <a:endParaRPr lang="en-GB" sz="800">
              <a:solidFill>
                <a:schemeClr val="tx2">
                  <a:lumMod val="40000"/>
                  <a:lumOff val="60000"/>
                </a:schemeClr>
              </a:solidFill>
            </a:endParaRPr>
          </a:p>
        </p:txBody>
      </p:sp>
    </p:spTree>
    <p:extLst>
      <p:ext uri="{BB962C8B-B14F-4D97-AF65-F5344CB8AC3E}">
        <p14:creationId xmlns:p14="http://schemas.microsoft.com/office/powerpoint/2010/main" val="329033462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9B5B-52BB-FC73-52F4-1BB8A77B6867}"/>
              </a:ext>
            </a:extLst>
          </p:cNvPr>
          <p:cNvSpPr>
            <a:spLocks noGrp="1"/>
          </p:cNvSpPr>
          <p:nvPr>
            <p:ph type="title"/>
          </p:nvPr>
        </p:nvSpPr>
        <p:spPr/>
        <p:txBody>
          <a:bodyPr/>
          <a:lstStyle/>
          <a:p>
            <a:r>
              <a:rPr lang="en-US" dirty="0"/>
              <a:t>Table of content</a:t>
            </a:r>
            <a:endParaRPr lang="en-GB" dirty="0"/>
          </a:p>
        </p:txBody>
      </p:sp>
      <p:sp>
        <p:nvSpPr>
          <p:cNvPr id="3" name="Content Placeholder 2">
            <a:extLst>
              <a:ext uri="{FF2B5EF4-FFF2-40B4-BE49-F238E27FC236}">
                <a16:creationId xmlns:a16="http://schemas.microsoft.com/office/drawing/2014/main" id="{8E125264-6B8E-84D7-C533-9E9DF2D30D81}"/>
              </a:ext>
            </a:extLst>
          </p:cNvPr>
          <p:cNvSpPr>
            <a:spLocks noGrp="1"/>
          </p:cNvSpPr>
          <p:nvPr>
            <p:ph idx="1"/>
          </p:nvPr>
        </p:nvSpPr>
        <p:spPr/>
        <p:txBody>
          <a:bodyPr/>
          <a:lstStyle/>
          <a:p>
            <a:r>
              <a:rPr lang="en-US" dirty="0"/>
              <a:t>Introduction</a:t>
            </a:r>
          </a:p>
          <a:p>
            <a:r>
              <a:rPr lang="en-US" dirty="0"/>
              <a:t>Impact on social life</a:t>
            </a:r>
          </a:p>
          <a:p>
            <a:r>
              <a:rPr lang="en-US" dirty="0"/>
              <a:t>Road policing</a:t>
            </a:r>
          </a:p>
          <a:p>
            <a:r>
              <a:rPr lang="en-US" dirty="0"/>
              <a:t>Measure to disrupt county lines</a:t>
            </a:r>
          </a:p>
          <a:p>
            <a:r>
              <a:rPr lang="en-US" dirty="0"/>
              <a:t>Conclusion</a:t>
            </a:r>
          </a:p>
          <a:p>
            <a:pPr marL="0" indent="0">
              <a:buNone/>
            </a:pPr>
            <a:endParaRPr lang="en-GB" dirty="0"/>
          </a:p>
        </p:txBody>
      </p:sp>
    </p:spTree>
    <p:extLst>
      <p:ext uri="{BB962C8B-B14F-4D97-AF65-F5344CB8AC3E}">
        <p14:creationId xmlns:p14="http://schemas.microsoft.com/office/powerpoint/2010/main" val="2153468298"/>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2BB73-39A4-E2F8-1DBD-1FA39B51CC7A}"/>
              </a:ext>
            </a:extLst>
          </p:cNvPr>
          <p:cNvSpPr>
            <a:spLocks noGrp="1"/>
          </p:cNvSpPr>
          <p:nvPr>
            <p:ph type="title"/>
          </p:nvPr>
        </p:nvSpPr>
        <p:spPr>
          <a:xfrm>
            <a:off x="6742108" y="629266"/>
            <a:ext cx="3307744" cy="1641986"/>
          </a:xfrm>
        </p:spPr>
        <p:txBody>
          <a:bodyPr>
            <a:normAutofit/>
          </a:bodyPr>
          <a:lstStyle/>
          <a:p>
            <a:pPr>
              <a:lnSpc>
                <a:spcPct val="90000"/>
              </a:lnSpc>
            </a:pPr>
            <a:r>
              <a:rPr lang="en-US" sz="3600"/>
              <a:t>What is county lines ?</a:t>
            </a:r>
            <a:br>
              <a:rPr lang="en-US" sz="3600"/>
            </a:br>
            <a:endParaRPr lang="en-GB" sz="3600"/>
          </a:p>
        </p:txBody>
      </p:sp>
      <p:pic>
        <p:nvPicPr>
          <p:cNvPr id="5" name="Picture 4" descr="Colorful pills stacked to make a bar graph">
            <a:extLst>
              <a:ext uri="{FF2B5EF4-FFF2-40B4-BE49-F238E27FC236}">
                <a16:creationId xmlns:a16="http://schemas.microsoft.com/office/drawing/2014/main" id="{BACA6187-6D1F-8F14-A453-70B92B5F9E44}"/>
              </a:ext>
            </a:extLst>
          </p:cNvPr>
          <p:cNvPicPr>
            <a:picLocks noChangeAspect="1"/>
          </p:cNvPicPr>
          <p:nvPr/>
        </p:nvPicPr>
        <p:blipFill>
          <a:blip r:embed="rId3"/>
          <a:srcRect l="28991" r="9914" b="-1"/>
          <a:stretch/>
        </p:blipFill>
        <p:spPr>
          <a:xfrm>
            <a:off x="-2" y="10"/>
            <a:ext cx="6094407" cy="6857990"/>
          </a:xfrm>
          <a:prstGeom prst="rect">
            <a:avLst/>
          </a:prstGeom>
        </p:spPr>
      </p:pic>
      <p:sp>
        <p:nvSpPr>
          <p:cNvPr id="3" name="Content Placeholder 2">
            <a:extLst>
              <a:ext uri="{FF2B5EF4-FFF2-40B4-BE49-F238E27FC236}">
                <a16:creationId xmlns:a16="http://schemas.microsoft.com/office/drawing/2014/main" id="{11C3A064-1964-80D5-BA4A-E22E4121A667}"/>
              </a:ext>
            </a:extLst>
          </p:cNvPr>
          <p:cNvSpPr>
            <a:spLocks noGrp="1"/>
          </p:cNvSpPr>
          <p:nvPr>
            <p:ph idx="1"/>
          </p:nvPr>
        </p:nvSpPr>
        <p:spPr>
          <a:xfrm>
            <a:off x="6742107" y="2438400"/>
            <a:ext cx="4426635" cy="3918857"/>
          </a:xfrm>
        </p:spPr>
        <p:txBody>
          <a:bodyPr>
            <a:normAutofit/>
          </a:bodyPr>
          <a:lstStyle/>
          <a:p>
            <a:r>
              <a:rPr lang="en-US" dirty="0"/>
              <a:t>County line is where illegal drugs are transported from one are to another often across police boundaries, usually by children or vulnerable people. (National Crime Agency website)</a:t>
            </a:r>
            <a:endParaRPr lang="en-GB" dirty="0"/>
          </a:p>
        </p:txBody>
      </p:sp>
    </p:spTree>
    <p:extLst>
      <p:ext uri="{BB962C8B-B14F-4D97-AF65-F5344CB8AC3E}">
        <p14:creationId xmlns:p14="http://schemas.microsoft.com/office/powerpoint/2010/main" val="912082157"/>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DB9C8-E9E0-6ABA-27DC-A78FCD3CAACF}"/>
              </a:ext>
            </a:extLst>
          </p:cNvPr>
          <p:cNvSpPr>
            <a:spLocks noGrp="1"/>
          </p:cNvSpPr>
          <p:nvPr>
            <p:ph type="title"/>
          </p:nvPr>
        </p:nvSpPr>
        <p:spPr/>
        <p:txBody>
          <a:bodyPr/>
          <a:lstStyle/>
          <a:p>
            <a:r>
              <a:rPr lang="en-US"/>
              <a:t>Impact on social life</a:t>
            </a:r>
            <a:endParaRPr lang="en-GB" dirty="0"/>
          </a:p>
        </p:txBody>
      </p:sp>
      <p:graphicFrame>
        <p:nvGraphicFramePr>
          <p:cNvPr id="25" name="Content Placeholder 2">
            <a:extLst>
              <a:ext uri="{FF2B5EF4-FFF2-40B4-BE49-F238E27FC236}">
                <a16:creationId xmlns:a16="http://schemas.microsoft.com/office/drawing/2014/main" id="{A429EFA5-207D-360E-C358-FE420EF26BD2}"/>
              </a:ext>
            </a:extLst>
          </p:cNvPr>
          <p:cNvGraphicFramePr>
            <a:graphicFrameLocks noGrp="1"/>
          </p:cNvGraphicFramePr>
          <p:nvPr>
            <p:ph idx="1"/>
            <p:extLst>
              <p:ext uri="{D42A27DB-BD31-4B8C-83A1-F6EECF244321}">
                <p14:modId xmlns:p14="http://schemas.microsoft.com/office/powerpoint/2010/main" val="374894984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205962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9252C2-1663-0CD6-96D8-C40CB5DFC2EC}"/>
              </a:ext>
            </a:extLst>
          </p:cNvPr>
          <p:cNvSpPr>
            <a:spLocks noGrp="1"/>
          </p:cNvSpPr>
          <p:nvPr>
            <p:ph idx="1"/>
          </p:nvPr>
        </p:nvSpPr>
        <p:spPr>
          <a:xfrm>
            <a:off x="648930" y="2438400"/>
            <a:ext cx="6188189" cy="3785419"/>
          </a:xfrm>
        </p:spPr>
        <p:txBody>
          <a:bodyPr>
            <a:normAutofit/>
          </a:bodyPr>
          <a:lstStyle/>
          <a:p>
            <a:r>
              <a:rPr lang="en-US">
                <a:solidFill>
                  <a:srgbClr val="FFFFFF"/>
                </a:solidFill>
              </a:rPr>
              <a:t>Once the drug dealers take control of a property or a person, they use many methods to keep everything as is. They do not hesitate to mentally, sexually and physically abuse the victims and even go as far as to traffic them in different parts of the country.</a:t>
            </a:r>
            <a:endParaRPr lang="en-GB">
              <a:solidFill>
                <a:srgbClr val="FFFFFF"/>
              </a:solidFill>
            </a:endParaRP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close-up of a child&#10;&#10;AI-generated content may be incorrect.">
            <a:extLst>
              <a:ext uri="{FF2B5EF4-FFF2-40B4-BE49-F238E27FC236}">
                <a16:creationId xmlns:a16="http://schemas.microsoft.com/office/drawing/2014/main" id="{8AFA17F0-D28A-BE47-2B88-9CC2038B3E2D}"/>
              </a:ext>
            </a:extLst>
          </p:cNvPr>
          <p:cNvPicPr>
            <a:picLocks noChangeAspect="1"/>
          </p:cNvPicPr>
          <p:nvPr/>
        </p:nvPicPr>
        <p:blipFill>
          <a:blip r:embed="rId3">
            <a:extLst>
              <a:ext uri="{28A0092B-C50C-407E-A947-70E740481C1C}">
                <a14:useLocalDpi xmlns:a14="http://schemas.microsoft.com/office/drawing/2010/main" val="0"/>
              </a:ext>
            </a:extLst>
          </a:blip>
          <a:srcRect l="17969" r="27028"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084111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31FDFA-A0EA-1B5F-CDE4-B261D3267EED}"/>
              </a:ext>
            </a:extLst>
          </p:cNvPr>
          <p:cNvSpPr>
            <a:spLocks noGrp="1"/>
          </p:cNvSpPr>
          <p:nvPr>
            <p:ph type="title"/>
          </p:nvPr>
        </p:nvSpPr>
        <p:spPr>
          <a:xfrm>
            <a:off x="4872012" y="1447800"/>
            <a:ext cx="5222325" cy="3329581"/>
          </a:xfrm>
        </p:spPr>
        <p:txBody>
          <a:bodyPr vert="horz" lIns="91440" tIns="45720" rIns="91440" bIns="45720" rtlCol="0" anchor="b">
            <a:normAutofit/>
          </a:bodyPr>
          <a:lstStyle/>
          <a:p>
            <a:r>
              <a:rPr lang="en-US" sz="7200">
                <a:solidFill>
                  <a:srgbClr val="EBEBEB"/>
                </a:solidFill>
              </a:rPr>
              <a:t>Road policing</a:t>
            </a:r>
          </a:p>
        </p:txBody>
      </p:sp>
      <p:sp>
        <p:nvSpPr>
          <p:cNvPr id="2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C0F96F32-E93D-039F-6074-8728844380B2}"/>
              </a:ext>
            </a:extLst>
          </p:cNvPr>
          <p:cNvPicPr>
            <a:picLocks noChangeAspect="1"/>
          </p:cNvPicPr>
          <p:nvPr/>
        </p:nvPicPr>
        <p:blipFill>
          <a:blip r:embed="rId7"/>
          <a:srcRect l="37966" r="25273"/>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25" name="Rectangle 2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4584273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Blurred micro image of a street traffic">
            <a:extLst>
              <a:ext uri="{FF2B5EF4-FFF2-40B4-BE49-F238E27FC236}">
                <a16:creationId xmlns:a16="http://schemas.microsoft.com/office/drawing/2014/main" id="{829ACB82-EFFE-F000-4F50-F36AB40633BC}"/>
              </a:ext>
            </a:extLst>
          </p:cNvPr>
          <p:cNvPicPr>
            <a:picLocks noChangeAspect="1"/>
          </p:cNvPicPr>
          <p:nvPr/>
        </p:nvPicPr>
        <p:blipFill>
          <a:blip r:embed="rId3"/>
          <a:srcRect l="20441" r="34449"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6E0878DB-A522-D04A-0C30-BB44DC002238}"/>
              </a:ext>
            </a:extLst>
          </p:cNvPr>
          <p:cNvSpPr>
            <a:spLocks noGrp="1"/>
          </p:cNvSpPr>
          <p:nvPr>
            <p:ph idx="1"/>
          </p:nvPr>
        </p:nvSpPr>
        <p:spPr>
          <a:xfrm>
            <a:off x="5415171" y="859972"/>
            <a:ext cx="5448771" cy="4430485"/>
          </a:xfrm>
        </p:spPr>
        <p:txBody>
          <a:bodyPr>
            <a:normAutofit/>
          </a:bodyPr>
          <a:lstStyle/>
          <a:p>
            <a:r>
              <a:rPr lang="en-US" sz="2800" dirty="0"/>
              <a:t>Road policing enforces traffic laws and detects and fights other dangerous or illegal activities on the road.</a:t>
            </a:r>
          </a:p>
          <a:p>
            <a:r>
              <a:rPr lang="en-US" sz="2800" dirty="0"/>
              <a:t>Roads and their safety is their main responsibilities.</a:t>
            </a:r>
            <a:endParaRPr lang="en-GB" sz="2800" dirty="0"/>
          </a:p>
        </p:txBody>
      </p:sp>
    </p:spTree>
    <p:extLst>
      <p:ext uri="{BB962C8B-B14F-4D97-AF65-F5344CB8AC3E}">
        <p14:creationId xmlns:p14="http://schemas.microsoft.com/office/powerpoint/2010/main" val="213099251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E61BB6C5-66DA-F693-7140-08D375CC4E3E}"/>
              </a:ext>
            </a:extLst>
          </p:cNvPr>
          <p:cNvGraphicFramePr>
            <a:graphicFrameLocks noGrp="1"/>
          </p:cNvGraphicFramePr>
          <p:nvPr>
            <p:ph idx="1"/>
          </p:nvPr>
        </p:nvGraphicFramePr>
        <p:xfrm>
          <a:off x="994455" y="1018775"/>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94539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8B95E-D815-F4FF-D85E-177049FAC622}"/>
              </a:ext>
            </a:extLst>
          </p:cNvPr>
          <p:cNvSpPr>
            <a:spLocks noGrp="1"/>
          </p:cNvSpPr>
          <p:nvPr>
            <p:ph type="title"/>
          </p:nvPr>
        </p:nvSpPr>
        <p:spPr>
          <a:xfrm>
            <a:off x="5282381" y="629266"/>
            <a:ext cx="4767471" cy="1641986"/>
          </a:xfrm>
        </p:spPr>
        <p:txBody>
          <a:bodyPr>
            <a:normAutofit/>
          </a:bodyPr>
          <a:lstStyle/>
          <a:p>
            <a:r>
              <a:rPr lang="en-US" dirty="0"/>
              <a:t>Conclusion </a:t>
            </a:r>
            <a:endParaRPr lang="en-GB" dirty="0"/>
          </a:p>
        </p:txBody>
      </p:sp>
      <p:pic>
        <p:nvPicPr>
          <p:cNvPr id="5" name="Picture 4" descr="Person pointing on a map">
            <a:extLst>
              <a:ext uri="{FF2B5EF4-FFF2-40B4-BE49-F238E27FC236}">
                <a16:creationId xmlns:a16="http://schemas.microsoft.com/office/drawing/2014/main" id="{764B941A-8523-636A-5AD2-0590DCB865C0}"/>
              </a:ext>
            </a:extLst>
          </p:cNvPr>
          <p:cNvPicPr>
            <a:picLocks noChangeAspect="1"/>
          </p:cNvPicPr>
          <p:nvPr/>
        </p:nvPicPr>
        <p:blipFill>
          <a:blip r:embed="rId3"/>
          <a:srcRect l="21639" r="33250" b="-1"/>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AD9D3B7F-6D3C-9CFA-5C9F-2EB24501A774}"/>
              </a:ext>
            </a:extLst>
          </p:cNvPr>
          <p:cNvSpPr>
            <a:spLocks noGrp="1"/>
          </p:cNvSpPr>
          <p:nvPr>
            <p:ph idx="1"/>
          </p:nvPr>
        </p:nvSpPr>
        <p:spPr>
          <a:xfrm>
            <a:off x="5282381" y="2438400"/>
            <a:ext cx="4767471" cy="3809999"/>
          </a:xfrm>
        </p:spPr>
        <p:txBody>
          <a:bodyPr>
            <a:normAutofit lnSpcReduction="10000"/>
          </a:bodyPr>
          <a:lstStyle/>
          <a:p>
            <a:pPr marL="0" indent="0">
              <a:buNone/>
            </a:pPr>
            <a:r>
              <a:rPr lang="en-US" sz="2400" dirty="0"/>
              <a:t>New strategies to fight county lines are developed everyday, and there are agencies that work together to help prevent people from becoming a victim.</a:t>
            </a:r>
          </a:p>
          <a:p>
            <a:pPr marL="0" indent="0">
              <a:buNone/>
            </a:pPr>
            <a:r>
              <a:rPr lang="en-US" sz="2400" dirty="0"/>
              <a:t>This remains a high priority, and the goal is to keep everyone safe and keep UK off the trafficker's map.</a:t>
            </a:r>
          </a:p>
          <a:p>
            <a:pPr marL="0" indent="0">
              <a:buNone/>
            </a:pPr>
            <a:endParaRPr lang="en-US" dirty="0"/>
          </a:p>
        </p:txBody>
      </p:sp>
    </p:spTree>
    <p:extLst>
      <p:ext uri="{BB962C8B-B14F-4D97-AF65-F5344CB8AC3E}">
        <p14:creationId xmlns:p14="http://schemas.microsoft.com/office/powerpoint/2010/main" val="360570621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94</TotalTime>
  <Words>393</Words>
  <Application>Microsoft Office PowerPoint</Application>
  <PresentationFormat>Widescreen</PresentationFormat>
  <Paragraphs>25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Century Gothic</vt:lpstr>
      <vt:lpstr>Wingdings 3</vt:lpstr>
      <vt:lpstr>Ion</vt:lpstr>
      <vt:lpstr>COUNTY LINES</vt:lpstr>
      <vt:lpstr>Table of content</vt:lpstr>
      <vt:lpstr>What is county lines ? </vt:lpstr>
      <vt:lpstr>Impact on social life</vt:lpstr>
      <vt:lpstr>PowerPoint Presentation</vt:lpstr>
      <vt:lpstr>Road policing</vt:lpstr>
      <vt:lpstr>PowerPoint Presentation</vt:lpstr>
      <vt:lpstr>PowerPoint Presentation</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madalina ghiorghi</dc:creator>
  <cp:lastModifiedBy>madalina ghiorghi</cp:lastModifiedBy>
  <cp:revision>16</cp:revision>
  <dcterms:created xsi:type="dcterms:W3CDTF">2025-02-20T13:52:38Z</dcterms:created>
  <dcterms:modified xsi:type="dcterms:W3CDTF">2025-02-20T15:47:53Z</dcterms:modified>
</cp:coreProperties>
</file>