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21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A92A97C-3FA8-8CA5-5C96-26D0ACAB1C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F4FB15B7-0D8B-9CEC-3A41-9BF7BFC172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A36B4534-1F70-F7F7-CEA7-D2B3E4611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2B322-E574-4F05-A9E8-07D39D1080DB}" type="datetimeFigureOut">
              <a:rPr lang="hu-HU" smtClean="0"/>
              <a:pPr/>
              <a:t>2024. 02. 22.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F5DC6A72-BB56-45D2-F9FD-15AF4849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86CD0B81-5CA9-6341-3BFA-07FE3CF86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552A5-304A-4D03-B580-B76E6AD8A3A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04893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6278802-8640-BD91-E84D-45097B343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7170214-5520-5E41-CE52-F79A3A6CC8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CB7A06CA-D357-7222-CC97-CEFF81E98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2B322-E574-4F05-A9E8-07D39D1080DB}" type="datetimeFigureOut">
              <a:rPr lang="hu-HU" smtClean="0"/>
              <a:pPr/>
              <a:t>2024. 02. 22.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2DA64B47-42E0-C000-7F23-3E2A25077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DA9F01FC-7B83-BAFC-20A1-D0884051A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552A5-304A-4D03-B580-B76E6AD8A3A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78951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EF15705-23E2-A21C-9F0E-198A60DA6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8E52DA17-90BE-A9BA-61AD-437005C2FB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2B072D43-DD07-4714-CD59-B4B29D65A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2B322-E574-4F05-A9E8-07D39D1080DB}" type="datetimeFigureOut">
              <a:rPr lang="hu-HU" smtClean="0"/>
              <a:pPr/>
              <a:t>2024. 02. 22.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47D0C634-E143-82EF-CB43-47B203456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0F05E4CC-BBB1-C6A0-3456-E09759619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552A5-304A-4D03-B580-B76E6AD8A3A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06245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DF13EED-856C-3400-8697-F9A7239B3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77E2CEF-02FA-DAD5-2DDB-0918F31E93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71C15873-6F9B-D03D-25FA-B87DB6A6A0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9F0F1BA0-E0AE-0114-9F64-81C935DEB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2B322-E574-4F05-A9E8-07D39D1080DB}" type="datetimeFigureOut">
              <a:rPr lang="hu-HU" smtClean="0"/>
              <a:pPr/>
              <a:t>2024. 02. 22.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7A04438B-4819-110B-F134-969B21B05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892AD254-43A4-A7C7-B9B3-9966B2AD1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552A5-304A-4D03-B580-B76E6AD8A3A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17197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99B01EE-1098-1AF7-FA90-F30336AF45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E8F9A252-C816-58EA-5F46-971FC84768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A1388EAF-195F-B120-4FBE-9C240D924B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67EA9734-B6E3-8C85-CFF3-737A86703D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BC09676F-3B30-2408-6D45-F195A192C8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380DE25D-ECFA-17B4-47F9-6645F7E7B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2B322-E574-4F05-A9E8-07D39D1080DB}" type="datetimeFigureOut">
              <a:rPr lang="hu-HU" smtClean="0"/>
              <a:pPr/>
              <a:t>2024. 02. 22.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2EBC99FC-74A1-05E1-78A9-E76189494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C74FC52E-6839-BC02-0D1B-9E98D8D95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552A5-304A-4D03-B580-B76E6AD8A3A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53898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99A6549-3089-E646-8AA9-4064DE5B5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7D9E347B-983D-7BB9-C404-4884D9E4F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2B322-E574-4F05-A9E8-07D39D1080DB}" type="datetimeFigureOut">
              <a:rPr lang="hu-HU" smtClean="0"/>
              <a:pPr/>
              <a:t>2024. 02. 22.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9648B867-4E0C-6FDA-37C2-67A78816A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F9AE2580-0E95-0BB0-C6C4-DC9135AFF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552A5-304A-4D03-B580-B76E6AD8A3A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70063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2B3C2AB2-3408-F08D-CF9F-F5CC0665C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2B322-E574-4F05-A9E8-07D39D1080DB}" type="datetimeFigureOut">
              <a:rPr lang="hu-HU" smtClean="0"/>
              <a:pPr/>
              <a:t>2024. 02. 22.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A835A91E-9307-0A92-A558-EA57C835E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0E063AED-1BB9-65A7-956C-E47EC2B74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552A5-304A-4D03-B580-B76E6AD8A3A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75749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0C3F660-9F46-E5DA-C97D-2A62108CF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B05A792-FC5C-E099-2D55-D0663EA812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95FD387B-2276-2C3B-AACF-7A800FFE41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CDF86A8C-808D-1448-300A-D6BE4A022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2B322-E574-4F05-A9E8-07D39D1080DB}" type="datetimeFigureOut">
              <a:rPr lang="hu-HU" smtClean="0"/>
              <a:pPr/>
              <a:t>2024. 02. 22.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AFDD82FD-B16F-5A02-48A8-85516B80F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9845175A-F1F2-F1AB-EC1D-4665D1A5A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552A5-304A-4D03-B580-B76E6AD8A3A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61022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82AB609-ABAD-E01C-5686-820C2A99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718AB087-0812-36CE-DE65-3186C339B6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6B3E5B9D-8E0A-0BEA-4069-E7E9179A66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05CAECCF-331B-04E1-9102-2C96BD8F7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2B322-E574-4F05-A9E8-07D39D1080DB}" type="datetimeFigureOut">
              <a:rPr lang="hu-HU" smtClean="0"/>
              <a:pPr/>
              <a:t>2024. 02. 22.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74C7B1E0-A96E-AEFC-4052-FCF11CDEE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080CECD3-7B1D-442E-9601-F0FB411AE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552A5-304A-4D03-B580-B76E6AD8A3A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54090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67026B-2ADA-195D-9C41-65A247642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B98413C3-BF44-A9BC-253D-B1055194C1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CCF7AD7B-39BB-2DCB-909A-0DE4DE70D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2B322-E574-4F05-A9E8-07D39D1080DB}" type="datetimeFigureOut">
              <a:rPr lang="hu-HU" smtClean="0"/>
              <a:pPr/>
              <a:t>2024. 02. 22.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380DD23C-A8A0-4784-6A78-F83CC3BAD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89C3C3A1-8AF6-AC7B-CF69-92A44FB64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552A5-304A-4D03-B580-B76E6AD8A3A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31255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B9ACEF30-EB78-A0DE-E831-A7D40518FD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3E2CC3F7-6BED-3746-A0BB-4631B08438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5E59A87E-FE8A-5FF5-9B17-137CCBDFD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2B322-E574-4F05-A9E8-07D39D1080DB}" type="datetimeFigureOut">
              <a:rPr lang="hu-HU" smtClean="0"/>
              <a:pPr/>
              <a:t>2024. 02. 22.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943A06BC-7710-CB42-9A8A-6D0BBF74E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552D4197-F488-6F25-520A-0F5BDA18F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552A5-304A-4D03-B580-B76E6AD8A3A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45971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1FA879A0-B775-4E25-3372-6534AEBF8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0E602128-5973-A3C7-F21A-151B605696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8C2C3114-ABAA-7520-C629-251800972A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F2B322-E574-4F05-A9E8-07D39D1080DB}" type="datetimeFigureOut">
              <a:rPr lang="hu-HU" smtClean="0"/>
              <a:pPr/>
              <a:t>2024. 02. 22.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0AD56306-1AD1-3267-A02F-A78AE6A1BE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8AAD7D85-77C8-8778-5A2C-9ACBE90260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552A5-304A-4D03-B580-B76E6AD8A3A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44846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8000"/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9A5CD8-3267-EF15-44A8-61BB90E77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1443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b="0" i="0" dirty="0">
                <a:solidFill>
                  <a:srgbClr val="FF2121"/>
                </a:solidFill>
                <a:effectLst/>
                <a:latin typeface="Söhne"/>
              </a:rPr>
              <a:t>Health and Safety Training for Housekeeping Team Ibis Stratford London</a:t>
            </a:r>
            <a:endParaRPr lang="hu-HU" dirty="0">
              <a:solidFill>
                <a:srgbClr val="FF2121"/>
              </a:solidFill>
            </a:endParaRP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8B1E16E2-AE97-EBBF-C19F-A501272F0E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4426" y="3987800"/>
            <a:ext cx="9144000" cy="667371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bg2">
                    <a:lumMod val="25000"/>
                  </a:schemeClr>
                </a:solidFill>
                <a:latin typeface="Söhne"/>
                <a:ea typeface="+mj-ea"/>
                <a:cs typeface="+mj-cs"/>
              </a:rPr>
              <a:t>Safe and Clean</a:t>
            </a:r>
            <a:endParaRPr lang="hu-HU" sz="4000" dirty="0">
              <a:solidFill>
                <a:schemeClr val="bg2">
                  <a:lumMod val="25000"/>
                </a:schemeClr>
              </a:solidFill>
              <a:latin typeface="Söhne"/>
              <a:ea typeface="+mj-ea"/>
              <a:cs typeface="+mj-cs"/>
            </a:endParaRPr>
          </a:p>
        </p:txBody>
      </p:sp>
      <p:sp>
        <p:nvSpPr>
          <p:cNvPr id="4" name="Alcím 2">
            <a:extLst>
              <a:ext uri="{FF2B5EF4-FFF2-40B4-BE49-F238E27FC236}">
                <a16:creationId xmlns:a16="http://schemas.microsoft.com/office/drawing/2014/main" id="{44C04948-0980-46D1-15B9-9A9A63264087}"/>
              </a:ext>
            </a:extLst>
          </p:cNvPr>
          <p:cNvSpPr txBox="1">
            <a:spLocks/>
          </p:cNvSpPr>
          <p:nvPr/>
        </p:nvSpPr>
        <p:spPr>
          <a:xfrm>
            <a:off x="4046882" y="6029324"/>
            <a:ext cx="3959087" cy="6673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3200" dirty="0">
                <a:solidFill>
                  <a:schemeClr val="bg2">
                    <a:lumMod val="25000"/>
                  </a:schemeClr>
                </a:solidFill>
                <a:latin typeface="Söhne"/>
                <a:ea typeface="+mj-ea"/>
                <a:cs typeface="+mj-cs"/>
              </a:rPr>
              <a:t>2024.</a:t>
            </a:r>
          </a:p>
          <a:p>
            <a:endParaRPr lang="hu-HU" sz="4000" dirty="0">
              <a:solidFill>
                <a:schemeClr val="bg2">
                  <a:lumMod val="25000"/>
                </a:schemeClr>
              </a:solidFill>
              <a:latin typeface="Söhne"/>
              <a:ea typeface="+mj-ea"/>
              <a:cs typeface="+mj-cs"/>
            </a:endParaRPr>
          </a:p>
        </p:txBody>
      </p:sp>
      <p:sp>
        <p:nvSpPr>
          <p:cNvPr id="5" name="Alcím 2">
            <a:extLst>
              <a:ext uri="{FF2B5EF4-FFF2-40B4-BE49-F238E27FC236}">
                <a16:creationId xmlns:a16="http://schemas.microsoft.com/office/drawing/2014/main" id="{C5F57F6F-E5AB-A3E1-16FF-B6E6FBB30FA0}"/>
              </a:ext>
            </a:extLst>
          </p:cNvPr>
          <p:cNvSpPr txBox="1">
            <a:spLocks/>
          </p:cNvSpPr>
          <p:nvPr/>
        </p:nvSpPr>
        <p:spPr>
          <a:xfrm>
            <a:off x="4046881" y="5502758"/>
            <a:ext cx="3959087" cy="6673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3200" dirty="0">
                <a:solidFill>
                  <a:schemeClr val="bg2">
                    <a:lumMod val="25000"/>
                  </a:schemeClr>
                </a:solidFill>
                <a:highlight>
                  <a:srgbClr val="FFFF00"/>
                </a:highlight>
                <a:latin typeface="Söhne"/>
                <a:ea typeface="+mj-ea"/>
                <a:cs typeface="+mj-cs"/>
              </a:rPr>
              <a:t> </a:t>
            </a:r>
          </a:p>
          <a:p>
            <a:endParaRPr lang="hu-HU" sz="4000" dirty="0">
              <a:solidFill>
                <a:schemeClr val="bg2">
                  <a:lumMod val="25000"/>
                </a:schemeClr>
              </a:solidFill>
              <a:latin typeface="Söhne"/>
              <a:ea typeface="+mj-ea"/>
              <a:cs typeface="+mj-cs"/>
            </a:endParaRPr>
          </a:p>
        </p:txBody>
      </p:sp>
      <p:sp>
        <p:nvSpPr>
          <p:cNvPr id="6" name="Alcím 2">
            <a:extLst>
              <a:ext uri="{FF2B5EF4-FFF2-40B4-BE49-F238E27FC236}">
                <a16:creationId xmlns:a16="http://schemas.microsoft.com/office/drawing/2014/main" id="{38F6E1B1-E345-05F7-E8EA-36FCB62331C5}"/>
              </a:ext>
            </a:extLst>
          </p:cNvPr>
          <p:cNvSpPr txBox="1">
            <a:spLocks/>
          </p:cNvSpPr>
          <p:nvPr/>
        </p:nvSpPr>
        <p:spPr>
          <a:xfrm>
            <a:off x="3536671" y="4938159"/>
            <a:ext cx="5019261" cy="667371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bg2">
                    <a:lumMod val="25000"/>
                  </a:schemeClr>
                </a:solidFill>
                <a:latin typeface="Söhne"/>
                <a:ea typeface="+mj-ea"/>
                <a:cs typeface="+mj-cs"/>
              </a:rPr>
              <a:t>Environment</a:t>
            </a:r>
            <a:endParaRPr lang="hu-HU" sz="3200" dirty="0">
              <a:solidFill>
                <a:schemeClr val="bg2">
                  <a:lumMod val="25000"/>
                </a:schemeClr>
              </a:solidFill>
              <a:latin typeface="Söhne"/>
              <a:ea typeface="+mj-ea"/>
              <a:cs typeface="+mj-cs"/>
            </a:endParaRPr>
          </a:p>
          <a:p>
            <a:r>
              <a:rPr lang="hu-HU" sz="3200" dirty="0">
                <a:solidFill>
                  <a:schemeClr val="bg2">
                    <a:lumMod val="25000"/>
                  </a:schemeClr>
                </a:solidFill>
                <a:highlight>
                  <a:srgbClr val="FFFF00"/>
                </a:highlight>
                <a:latin typeface="Söhne"/>
                <a:ea typeface="+mj-ea"/>
                <a:cs typeface="+mj-cs"/>
              </a:rPr>
              <a:t>Jayson Luba 2245377</a:t>
            </a:r>
          </a:p>
          <a:p>
            <a:r>
              <a:rPr lang="hu-HU" sz="3200" dirty="0">
                <a:solidFill>
                  <a:schemeClr val="bg2">
                    <a:lumMod val="25000"/>
                  </a:schemeClr>
                </a:solidFill>
                <a:highlight>
                  <a:srgbClr val="FFFF00"/>
                </a:highlight>
                <a:latin typeface="Söhne"/>
                <a:ea typeface="+mj-ea"/>
                <a:cs typeface="+mj-cs"/>
              </a:rPr>
              <a:t>Hotel Placement – Operating Hotel Facilities </a:t>
            </a:r>
          </a:p>
          <a:p>
            <a:endParaRPr lang="hu-HU" sz="4000" dirty="0">
              <a:solidFill>
                <a:schemeClr val="bg2">
                  <a:lumMod val="25000"/>
                </a:schemeClr>
              </a:solidFill>
              <a:latin typeface="Söhne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745857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9A5CD8-3267-EF15-44A8-61BB90E77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4426" y="545894"/>
            <a:ext cx="9144000" cy="915159"/>
          </a:xfrm>
        </p:spPr>
        <p:txBody>
          <a:bodyPr/>
          <a:lstStyle/>
          <a:p>
            <a:r>
              <a:rPr lang="hu-HU" dirty="0" err="1">
                <a:solidFill>
                  <a:srgbClr val="FF2121"/>
                </a:solidFill>
                <a:latin typeface="Söhne"/>
              </a:rPr>
              <a:t>Introduction</a:t>
            </a:r>
            <a:endParaRPr lang="hu-HU" dirty="0">
              <a:solidFill>
                <a:srgbClr val="FF2121"/>
              </a:solidFill>
              <a:latin typeface="Söhne"/>
            </a:endParaRP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8B1E16E2-AE97-EBBF-C19F-A501272F0E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7321" y="1461052"/>
            <a:ext cx="11420061" cy="5396947"/>
          </a:xfrm>
        </p:spPr>
        <p:txBody>
          <a:bodyPr>
            <a:normAutofit lnSpcReduction="10000"/>
          </a:bodyPr>
          <a:lstStyle/>
          <a:p>
            <a:r>
              <a:rPr lang="hu-HU" sz="3200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O</a:t>
            </a:r>
            <a:r>
              <a:rPr lang="en-US" sz="3200" b="0" i="0" dirty="0" err="1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verview</a:t>
            </a:r>
            <a:r>
              <a:rPr lang="en-US" sz="3200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 of the importance of health and safety in housekeeping</a:t>
            </a:r>
            <a:endParaRPr lang="hu-HU" sz="3200" b="0" i="0" dirty="0">
              <a:solidFill>
                <a:schemeClr val="bg2">
                  <a:lumMod val="25000"/>
                </a:schemeClr>
              </a:solidFill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dirty="0" err="1">
                <a:solidFill>
                  <a:schemeClr val="bg2">
                    <a:lumMod val="25000"/>
                  </a:schemeClr>
                </a:solidFill>
              </a:rPr>
              <a:t>Preventing</a:t>
            </a:r>
            <a:r>
              <a:rPr lang="hu-HU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hu-HU" b="1" dirty="0" err="1">
                <a:solidFill>
                  <a:schemeClr val="bg2">
                    <a:lumMod val="25000"/>
                  </a:schemeClr>
                </a:solidFill>
              </a:rPr>
              <a:t>accidents</a:t>
            </a:r>
            <a:r>
              <a:rPr lang="hu-HU" b="1" dirty="0">
                <a:solidFill>
                  <a:schemeClr val="bg2">
                    <a:lumMod val="25000"/>
                  </a:schemeClr>
                </a:solidFill>
              </a:rPr>
              <a:t> and </a:t>
            </a:r>
            <a:r>
              <a:rPr lang="hu-HU" b="1" dirty="0" err="1">
                <a:solidFill>
                  <a:schemeClr val="bg2">
                    <a:lumMod val="25000"/>
                  </a:schemeClr>
                </a:solidFill>
              </a:rPr>
              <a:t>injuries</a:t>
            </a:r>
            <a:endParaRPr lang="hu-HU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Disease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prevention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Compliance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with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regulations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US" b="1" i="0" dirty="0">
                <a:effectLst/>
                <a:latin typeface="Söhne"/>
              </a:rPr>
              <a:t>Enhancing </a:t>
            </a:r>
            <a:r>
              <a:rPr lang="hu-HU" b="1" i="0" dirty="0">
                <a:effectLst/>
                <a:latin typeface="Söhne"/>
              </a:rPr>
              <a:t>r</a:t>
            </a:r>
            <a:r>
              <a:rPr lang="en-US" b="1" i="0" dirty="0" err="1">
                <a:effectLst/>
                <a:latin typeface="Söhne"/>
              </a:rPr>
              <a:t>esident</a:t>
            </a:r>
            <a:r>
              <a:rPr lang="hu-HU" b="1" dirty="0">
                <a:latin typeface="Söhne"/>
              </a:rPr>
              <a:t>, </a:t>
            </a:r>
            <a:r>
              <a:rPr lang="hu-HU" b="1" dirty="0" err="1">
                <a:latin typeface="Söhne"/>
              </a:rPr>
              <a:t>guests</a:t>
            </a:r>
            <a:r>
              <a:rPr lang="en-US" b="1" i="0" dirty="0">
                <a:effectLst/>
                <a:latin typeface="Söhne"/>
              </a:rPr>
              <a:t> and </a:t>
            </a:r>
            <a:r>
              <a:rPr lang="hu-HU" b="1" i="0" dirty="0">
                <a:effectLst/>
                <a:latin typeface="Söhne"/>
              </a:rPr>
              <a:t>s</a:t>
            </a:r>
            <a:r>
              <a:rPr lang="en-US" b="1" i="0" dirty="0" err="1">
                <a:effectLst/>
                <a:latin typeface="Söhne"/>
              </a:rPr>
              <a:t>taff</a:t>
            </a:r>
            <a:r>
              <a:rPr lang="en-US" b="1" i="0" dirty="0">
                <a:effectLst/>
                <a:latin typeface="Söhne"/>
              </a:rPr>
              <a:t> </a:t>
            </a:r>
            <a:r>
              <a:rPr lang="hu-HU" b="1" i="0" dirty="0">
                <a:effectLst/>
                <a:latin typeface="Söhne"/>
              </a:rPr>
              <a:t>m</a:t>
            </a:r>
            <a:r>
              <a:rPr lang="en-US" b="1" i="0" dirty="0" err="1">
                <a:effectLst/>
                <a:latin typeface="Söhne"/>
              </a:rPr>
              <a:t>orale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Risk</a:t>
            </a:r>
            <a:r>
              <a:rPr lang="hu-HU" b="1" i="0" dirty="0">
                <a:effectLst/>
                <a:latin typeface="Söhne"/>
              </a:rPr>
              <a:t> management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dirty="0" err="1">
                <a:latin typeface="Söhne"/>
              </a:rPr>
              <a:t>Maintaining</a:t>
            </a:r>
            <a:r>
              <a:rPr lang="hu-HU" b="1" dirty="0">
                <a:latin typeface="Söhne"/>
              </a:rPr>
              <a:t> hotel </a:t>
            </a:r>
            <a:r>
              <a:rPr lang="hu-HU" b="1" dirty="0" err="1">
                <a:latin typeface="Söhne"/>
              </a:rPr>
              <a:t>equipment</a:t>
            </a:r>
            <a:r>
              <a:rPr lang="hu-HU" b="1" dirty="0">
                <a:latin typeface="Söhne"/>
              </a:rPr>
              <a:t> and </a:t>
            </a:r>
            <a:r>
              <a:rPr lang="hu-HU" b="1" dirty="0" err="1">
                <a:latin typeface="Söhne"/>
              </a:rPr>
              <a:t>infrastructure</a:t>
            </a:r>
            <a:endParaRPr lang="hu-HU" b="1" dirty="0"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dirty="0" err="1">
                <a:latin typeface="Söhne"/>
              </a:rPr>
              <a:t>Emergency</a:t>
            </a:r>
            <a:r>
              <a:rPr lang="hu-HU" b="1" dirty="0">
                <a:latin typeface="Söhne"/>
              </a:rPr>
              <a:t> </a:t>
            </a:r>
            <a:r>
              <a:rPr lang="hu-HU" b="1" dirty="0" err="1">
                <a:latin typeface="Söhne"/>
              </a:rPr>
              <a:t>preparedness</a:t>
            </a:r>
            <a:endParaRPr lang="hu-HU" b="1" dirty="0"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dirty="0" err="1">
                <a:latin typeface="Söhne"/>
              </a:rPr>
              <a:t>Respect</a:t>
            </a:r>
            <a:r>
              <a:rPr lang="hu-HU" b="1" dirty="0">
                <a:latin typeface="Söhne"/>
              </a:rPr>
              <a:t> </a:t>
            </a:r>
            <a:r>
              <a:rPr lang="hu-HU" b="1" dirty="0" err="1">
                <a:latin typeface="Söhne"/>
              </a:rPr>
              <a:t>for</a:t>
            </a:r>
            <a:r>
              <a:rPr lang="hu-HU" b="1" dirty="0">
                <a:latin typeface="Söhne"/>
              </a:rPr>
              <a:t> </a:t>
            </a:r>
            <a:r>
              <a:rPr lang="hu-HU" b="1" dirty="0" err="1">
                <a:latin typeface="Söhne"/>
              </a:rPr>
              <a:t>diverse</a:t>
            </a:r>
            <a:r>
              <a:rPr lang="hu-HU" b="1" dirty="0">
                <a:latin typeface="Söhne"/>
              </a:rPr>
              <a:t> </a:t>
            </a:r>
            <a:r>
              <a:rPr lang="hu-HU" b="1" dirty="0" err="1">
                <a:latin typeface="Söhne"/>
              </a:rPr>
              <a:t>needs</a:t>
            </a:r>
            <a:endParaRPr lang="hu-HU" b="1" dirty="0">
              <a:latin typeface="Söhne"/>
            </a:endParaRPr>
          </a:p>
          <a:p>
            <a:r>
              <a:rPr lang="en-US" sz="3200" u="sng" dirty="0">
                <a:latin typeface="Söhne"/>
              </a:rPr>
              <a:t>The role of the cleaning team is essential in maintaining a safe and clean environment for guests</a:t>
            </a:r>
            <a:r>
              <a:rPr lang="hu-HU" sz="3200" u="sng" dirty="0">
                <a:latin typeface="Söhne"/>
              </a:rPr>
              <a:t>!</a:t>
            </a:r>
          </a:p>
        </p:txBody>
      </p:sp>
      <p:pic>
        <p:nvPicPr>
          <p:cNvPr id="2052" name="Picture 4" descr="Cleaning Compliances - CrestClean">
            <a:extLst>
              <a:ext uri="{FF2B5EF4-FFF2-40B4-BE49-F238E27FC236}">
                <a16:creationId xmlns:a16="http://schemas.microsoft.com/office/drawing/2014/main" id="{819F74B9-F099-EA5A-8A60-2ECD2489D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4888" y="3872948"/>
            <a:ext cx="3038475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278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9A5CD8-3267-EF15-44A8-61BB90E77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9" y="337173"/>
            <a:ext cx="10273748" cy="915159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solidFill>
                  <a:srgbClr val="FF2121"/>
                </a:solidFill>
                <a:latin typeface="Söhne"/>
              </a:rPr>
              <a:t>Overview of Health and Safety Guidelines</a:t>
            </a:r>
            <a:r>
              <a:rPr lang="hu-HU" sz="4000" dirty="0">
                <a:solidFill>
                  <a:srgbClr val="FF2121"/>
                </a:solidFill>
                <a:latin typeface="Söhne"/>
              </a:rPr>
              <a:t> (</a:t>
            </a:r>
            <a:r>
              <a:rPr lang="hu-HU" sz="4000" dirty="0" err="1">
                <a:solidFill>
                  <a:srgbClr val="FF2121"/>
                </a:solidFill>
                <a:latin typeface="Söhne"/>
              </a:rPr>
              <a:t>by</a:t>
            </a:r>
            <a:r>
              <a:rPr lang="hu-HU" sz="4000" dirty="0">
                <a:solidFill>
                  <a:srgbClr val="FF2121"/>
                </a:solidFill>
                <a:latin typeface="Söhne"/>
              </a:rPr>
              <a:t> </a:t>
            </a:r>
            <a:r>
              <a:rPr lang="hu-HU" sz="4000" dirty="0" err="1">
                <a:solidFill>
                  <a:srgbClr val="FF2121"/>
                </a:solidFill>
                <a:latin typeface="Söhne"/>
              </a:rPr>
              <a:t>Estena</a:t>
            </a:r>
            <a:r>
              <a:rPr lang="hu-HU" sz="4000" dirty="0">
                <a:solidFill>
                  <a:srgbClr val="FF2121"/>
                </a:solidFill>
                <a:latin typeface="Söhne"/>
              </a:rPr>
              <a:t>)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8B1E16E2-AE97-EBBF-C19F-A501272F0E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7321" y="1461052"/>
            <a:ext cx="11420061" cy="5396947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General </a:t>
            </a:r>
            <a:r>
              <a:rPr lang="hu-HU" b="1" i="0" dirty="0" err="1">
                <a:effectLst/>
                <a:latin typeface="Söhne"/>
              </a:rPr>
              <a:t>safety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protocols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dirty="0" err="1">
                <a:solidFill>
                  <a:schemeClr val="bg2">
                    <a:lumMod val="25000"/>
                  </a:schemeClr>
                </a:solidFill>
              </a:rPr>
              <a:t>Emergency</a:t>
            </a:r>
            <a:r>
              <a:rPr lang="hu-HU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hu-HU" b="1" dirty="0" err="1">
                <a:solidFill>
                  <a:schemeClr val="bg2">
                    <a:lumMod val="25000"/>
                  </a:schemeClr>
                </a:solidFill>
              </a:rPr>
              <a:t>procedures</a:t>
            </a:r>
            <a:endParaRPr lang="hu-HU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First </a:t>
            </a:r>
            <a:r>
              <a:rPr lang="hu-HU" b="1" dirty="0">
                <a:solidFill>
                  <a:schemeClr val="bg2">
                    <a:lumMod val="25000"/>
                  </a:schemeClr>
                </a:solidFill>
              </a:rPr>
              <a:t>a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id and </a:t>
            </a:r>
            <a:r>
              <a:rPr lang="hu-HU" b="1" dirty="0">
                <a:solidFill>
                  <a:schemeClr val="bg2">
                    <a:lumMod val="25000"/>
                  </a:schemeClr>
                </a:solidFill>
              </a:rPr>
              <a:t>m</a:t>
            </a:r>
            <a:r>
              <a:rPr lang="en-US" b="1" dirty="0" err="1">
                <a:solidFill>
                  <a:schemeClr val="bg2">
                    <a:lumMod val="25000"/>
                  </a:schemeClr>
                </a:solidFill>
              </a:rPr>
              <a:t>edical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hu-HU" b="1" dirty="0">
                <a:solidFill>
                  <a:schemeClr val="bg2">
                    <a:lumMod val="25000"/>
                  </a:schemeClr>
                </a:solidFill>
              </a:rPr>
              <a:t>a</a:t>
            </a:r>
            <a:r>
              <a:rPr lang="en-US" b="1" dirty="0" err="1">
                <a:solidFill>
                  <a:schemeClr val="bg2">
                    <a:lumMod val="25000"/>
                  </a:schemeClr>
                </a:solidFill>
              </a:rPr>
              <a:t>ssistance</a:t>
            </a:r>
            <a:endParaRPr lang="hu-HU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Personal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Protective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Equipment</a:t>
            </a:r>
            <a:r>
              <a:rPr lang="hu-HU" b="1" i="0" dirty="0">
                <a:effectLst/>
                <a:latin typeface="Söhne"/>
              </a:rPr>
              <a:t> (PPE)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Cleaning</a:t>
            </a:r>
            <a:r>
              <a:rPr lang="hu-HU" b="1" i="0" dirty="0">
                <a:effectLst/>
                <a:latin typeface="Söhne"/>
              </a:rPr>
              <a:t> and </a:t>
            </a:r>
            <a:r>
              <a:rPr lang="hu-HU" b="1" i="0" dirty="0" err="1">
                <a:effectLst/>
                <a:latin typeface="Söhne"/>
              </a:rPr>
              <a:t>sanitization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dirty="0" err="1">
                <a:solidFill>
                  <a:schemeClr val="bg2">
                    <a:lumMod val="25000"/>
                  </a:schemeClr>
                </a:solidFill>
              </a:rPr>
              <a:t>Food</a:t>
            </a:r>
            <a:r>
              <a:rPr lang="hu-HU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hu-HU" b="1" dirty="0" err="1">
                <a:solidFill>
                  <a:schemeClr val="bg2">
                    <a:lumMod val="25000"/>
                  </a:schemeClr>
                </a:solidFill>
              </a:rPr>
              <a:t>safety</a:t>
            </a:r>
            <a:r>
              <a:rPr lang="hu-HU" b="1" dirty="0">
                <a:solidFill>
                  <a:schemeClr val="bg2">
                    <a:lumMod val="25000"/>
                  </a:schemeClr>
                </a:solidFill>
              </a:rPr>
              <a:t> and </a:t>
            </a:r>
            <a:r>
              <a:rPr lang="hu-HU" b="1" dirty="0" err="1">
                <a:solidFill>
                  <a:schemeClr val="bg2">
                    <a:lumMod val="25000"/>
                  </a:schemeClr>
                </a:solidFill>
              </a:rPr>
              <a:t>hygiene</a:t>
            </a:r>
            <a:endParaRPr lang="hu-HU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Occupational </a:t>
            </a:r>
            <a:r>
              <a:rPr lang="hu-HU" b="1" dirty="0">
                <a:solidFill>
                  <a:schemeClr val="bg2">
                    <a:lumMod val="25000"/>
                  </a:schemeClr>
                </a:solidFill>
              </a:rPr>
              <a:t>h</a:t>
            </a:r>
            <a:r>
              <a:rPr lang="en-US" b="1" dirty="0" err="1">
                <a:solidFill>
                  <a:schemeClr val="bg2">
                    <a:lumMod val="25000"/>
                  </a:schemeClr>
                </a:solidFill>
              </a:rPr>
              <a:t>ealth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 and </a:t>
            </a:r>
            <a:r>
              <a:rPr lang="hu-HU" b="1" dirty="0">
                <a:solidFill>
                  <a:schemeClr val="bg2">
                    <a:lumMod val="25000"/>
                  </a:schemeClr>
                </a:solidFill>
              </a:rPr>
              <a:t>s</a:t>
            </a:r>
            <a:r>
              <a:rPr lang="en-US" b="1" dirty="0" err="1">
                <a:solidFill>
                  <a:schemeClr val="bg2">
                    <a:lumMod val="25000"/>
                  </a:schemeClr>
                </a:solidFill>
              </a:rPr>
              <a:t>afety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 for </a:t>
            </a:r>
            <a:r>
              <a:rPr lang="hu-HU" b="1" dirty="0">
                <a:solidFill>
                  <a:schemeClr val="bg2">
                    <a:lumMod val="25000"/>
                  </a:schemeClr>
                </a:solidFill>
              </a:rPr>
              <a:t>s</a:t>
            </a:r>
            <a:r>
              <a:rPr lang="en-US" b="1" dirty="0" err="1">
                <a:solidFill>
                  <a:schemeClr val="bg2">
                    <a:lumMod val="25000"/>
                  </a:schemeClr>
                </a:solidFill>
              </a:rPr>
              <a:t>taff</a:t>
            </a:r>
            <a:endParaRPr lang="hu-HU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Security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measures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Guest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education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Communication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channels</a:t>
            </a:r>
            <a:endParaRPr lang="hu-HU" b="1" i="0" dirty="0">
              <a:effectLst/>
              <a:latin typeface="Söhne"/>
            </a:endParaRPr>
          </a:p>
          <a:p>
            <a:r>
              <a:rPr lang="en-US" sz="3200" u="sng" dirty="0">
                <a:solidFill>
                  <a:schemeClr val="bg2">
                    <a:lumMod val="25000"/>
                  </a:schemeClr>
                </a:solidFill>
              </a:rPr>
              <a:t>Adherence to the guidelines is crucial for the well-being of team members and guests.</a:t>
            </a:r>
            <a:endParaRPr lang="hu-HU" sz="3200" u="sng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6" name="Picture 2" descr="Covid-19 Hotel Health &amp; Safety Guidelines – Colcord Hotel Oklahoma City">
            <a:extLst>
              <a:ext uri="{FF2B5EF4-FFF2-40B4-BE49-F238E27FC236}">
                <a16:creationId xmlns:a16="http://schemas.microsoft.com/office/drawing/2014/main" id="{0288F796-3A7D-0973-A450-2C63EA2FC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046" y="3687417"/>
            <a:ext cx="3042652" cy="17095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ealth &amp; Safety Standards | Ameritania Hotel New York City">
            <a:extLst>
              <a:ext uri="{FF2B5EF4-FFF2-40B4-BE49-F238E27FC236}">
                <a16:creationId xmlns:a16="http://schemas.microsoft.com/office/drawing/2014/main" id="{96E88B3E-27AF-8CC1-49F5-61BD95573E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2206" y="1382780"/>
            <a:ext cx="2488098" cy="18660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eaverton Hotel Health and Safety Information at Comfort Inn &amp; Suites">
            <a:extLst>
              <a:ext uri="{FF2B5EF4-FFF2-40B4-BE49-F238E27FC236}">
                <a16:creationId xmlns:a16="http://schemas.microsoft.com/office/drawing/2014/main" id="{E68C34C9-58F3-992A-30FD-C3693961FF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2310" y="1382780"/>
            <a:ext cx="2527473" cy="18660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789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9A5CD8-3267-EF15-44A8-61BB90E77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5339" y="416685"/>
            <a:ext cx="9144000" cy="915159"/>
          </a:xfrm>
        </p:spPr>
        <p:txBody>
          <a:bodyPr>
            <a:normAutofit fontScale="90000"/>
          </a:bodyPr>
          <a:lstStyle/>
          <a:p>
            <a:r>
              <a:rPr lang="hu-HU" sz="4400" b="1" i="0" dirty="0" err="1">
                <a:solidFill>
                  <a:srgbClr val="FF2121"/>
                </a:solidFill>
                <a:effectLst/>
                <a:latin typeface="Söhne"/>
              </a:rPr>
              <a:t>Personal</a:t>
            </a:r>
            <a:r>
              <a:rPr lang="hu-HU" sz="4400" b="1" i="0" dirty="0">
                <a:solidFill>
                  <a:srgbClr val="FF2121"/>
                </a:solidFill>
                <a:effectLst/>
                <a:latin typeface="Söhne"/>
              </a:rPr>
              <a:t> </a:t>
            </a:r>
            <a:r>
              <a:rPr lang="hu-HU" sz="4400" b="1" i="0" dirty="0" err="1">
                <a:solidFill>
                  <a:srgbClr val="FF2121"/>
                </a:solidFill>
                <a:effectLst/>
                <a:latin typeface="Söhne"/>
              </a:rPr>
              <a:t>Protective</a:t>
            </a:r>
            <a:r>
              <a:rPr lang="hu-HU" sz="4400" b="1" i="0" dirty="0">
                <a:solidFill>
                  <a:srgbClr val="FF2121"/>
                </a:solidFill>
                <a:effectLst/>
                <a:latin typeface="Söhne"/>
              </a:rPr>
              <a:t> </a:t>
            </a:r>
            <a:r>
              <a:rPr lang="hu-HU" sz="4400" b="1" i="0" dirty="0" err="1">
                <a:solidFill>
                  <a:srgbClr val="FF2121"/>
                </a:solidFill>
                <a:effectLst/>
                <a:latin typeface="Söhne"/>
              </a:rPr>
              <a:t>Equipment</a:t>
            </a:r>
            <a:r>
              <a:rPr lang="hu-HU" sz="4400" b="1" i="0" dirty="0">
                <a:solidFill>
                  <a:srgbClr val="FF2121"/>
                </a:solidFill>
                <a:effectLst/>
                <a:latin typeface="Söhne"/>
              </a:rPr>
              <a:t> (PPE)</a:t>
            </a:r>
            <a:endParaRPr lang="hu-HU" sz="4400" dirty="0">
              <a:solidFill>
                <a:srgbClr val="FF2121"/>
              </a:solidFill>
              <a:latin typeface="Söhne"/>
            </a:endParaRP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8B1E16E2-AE97-EBBF-C19F-A501272F0E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7321" y="1461052"/>
            <a:ext cx="11420061" cy="5396947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Protection from chemicals</a:t>
            </a:r>
            <a:r>
              <a:rPr lang="en-GB" b="1" i="0" dirty="0">
                <a:effectLst/>
                <a:latin typeface="Söhne"/>
              </a:rPr>
              <a:t> (Labelling and Logging)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Prevention of cross-contamination</a:t>
            </a:r>
            <a:r>
              <a:rPr lang="en-GB" b="1" i="0" dirty="0">
                <a:effectLst/>
                <a:latin typeface="Söhne"/>
              </a:rPr>
              <a:t> (Colour coded utensils)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Infection control</a:t>
            </a:r>
            <a:r>
              <a:rPr lang="en-GB" b="1" i="0" dirty="0">
                <a:effectLst/>
                <a:latin typeface="Söhne"/>
              </a:rPr>
              <a:t> (First Aid Supplies and Reports)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Occupational safety </a:t>
            </a:r>
            <a:r>
              <a:rPr lang="en-GB" b="1" i="0" dirty="0">
                <a:effectLst/>
                <a:latin typeface="Söhne"/>
              </a:rPr>
              <a:t>( Assembly points and reporting)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US" b="1" i="0" dirty="0">
                <a:effectLst/>
                <a:latin typeface="Söhne"/>
              </a:rPr>
              <a:t>Compliance </a:t>
            </a:r>
            <a:r>
              <a:rPr lang="en-US" b="1" i="0">
                <a:effectLst/>
                <a:latin typeface="Söhne"/>
              </a:rPr>
              <a:t>with health </a:t>
            </a:r>
            <a:r>
              <a:rPr lang="en-US" b="1" i="0" dirty="0">
                <a:effectLst/>
                <a:latin typeface="Söhne"/>
              </a:rPr>
              <a:t>and </a:t>
            </a:r>
            <a:r>
              <a:rPr lang="hu-HU" b="1" i="0" dirty="0">
                <a:effectLst/>
                <a:latin typeface="Söhne"/>
              </a:rPr>
              <a:t>s</a:t>
            </a:r>
            <a:r>
              <a:rPr lang="en-US" b="1" i="0" dirty="0">
                <a:effectLst/>
                <a:latin typeface="Söhne"/>
              </a:rPr>
              <a:t>safety regulations (Legal requirements)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Skin protection</a:t>
            </a:r>
            <a:r>
              <a:rPr lang="en-GB" b="1" i="0" dirty="0">
                <a:effectLst/>
                <a:latin typeface="Söhne"/>
              </a:rPr>
              <a:t> ( Gloves) (Masks) (Steel toe cap shoes)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Enhanced hygiene practices</a:t>
            </a:r>
            <a:r>
              <a:rPr lang="en-GB" b="1" i="0" dirty="0">
                <a:effectLst/>
                <a:latin typeface="Söhne"/>
              </a:rPr>
              <a:t> ( Personal Grooming/ washing hands)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Professional image</a:t>
            </a:r>
            <a:r>
              <a:rPr lang="en-GB" b="1" i="0" dirty="0">
                <a:effectLst/>
                <a:latin typeface="Söhne"/>
              </a:rPr>
              <a:t> ( Personal </a:t>
            </a:r>
            <a:r>
              <a:rPr lang="en-GB" b="1" dirty="0">
                <a:latin typeface="Söhne"/>
              </a:rPr>
              <a:t>conduct, </a:t>
            </a:r>
            <a:r>
              <a:rPr lang="en-GB" b="1" i="0" dirty="0">
                <a:effectLst/>
                <a:latin typeface="Söhne"/>
              </a:rPr>
              <a:t>Neat/tidy groomed and clean uniform )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US" b="1" i="0" dirty="0">
                <a:effectLst/>
                <a:latin typeface="Söhne"/>
              </a:rPr>
              <a:t>Prevention of </a:t>
            </a:r>
            <a:r>
              <a:rPr lang="hu-HU" b="1" i="0" dirty="0">
                <a:effectLst/>
                <a:latin typeface="Söhne"/>
              </a:rPr>
              <a:t>i</a:t>
            </a:r>
            <a:r>
              <a:rPr lang="en-US" b="1" i="0" dirty="0" err="1">
                <a:effectLst/>
                <a:latin typeface="Söhne"/>
              </a:rPr>
              <a:t>njury</a:t>
            </a:r>
            <a:r>
              <a:rPr lang="en-US" b="1" i="0" dirty="0">
                <a:effectLst/>
                <a:latin typeface="Söhne"/>
              </a:rPr>
              <a:t> and </a:t>
            </a:r>
            <a:r>
              <a:rPr lang="hu-HU" b="1" i="0" dirty="0">
                <a:effectLst/>
                <a:latin typeface="Söhne"/>
              </a:rPr>
              <a:t>i</a:t>
            </a:r>
            <a:r>
              <a:rPr lang="en-US" b="1" i="0" dirty="0" err="1">
                <a:effectLst/>
                <a:latin typeface="Söhne"/>
              </a:rPr>
              <a:t>llness</a:t>
            </a:r>
            <a:r>
              <a:rPr lang="en-US" b="1" i="0" dirty="0">
                <a:effectLst/>
                <a:latin typeface="Söhne"/>
              </a:rPr>
              <a:t> ( Awareness of surroundings and knowledge )</a:t>
            </a:r>
            <a:endParaRPr lang="hu-HU" b="1" i="0" dirty="0">
              <a:effectLst/>
              <a:latin typeface="Söhne"/>
            </a:endParaRPr>
          </a:p>
          <a:p>
            <a:r>
              <a:rPr lang="en-US" sz="3200" u="sng" dirty="0">
                <a:latin typeface="Söhne"/>
              </a:rPr>
              <a:t>The role of PPE is prominent in the prevention of injuries and exposure to harmful substances</a:t>
            </a:r>
            <a:r>
              <a:rPr lang="hu-HU" sz="3200" u="sng" dirty="0">
                <a:latin typeface="Söhne"/>
              </a:rPr>
              <a:t>!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D25ADEDC-9C70-0845-7F46-327D08B757B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03610" y="1781175"/>
            <a:ext cx="2751069" cy="27510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1749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9A5CD8-3267-EF15-44A8-61BB90E77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5144" y="385831"/>
            <a:ext cx="9144000" cy="915159"/>
          </a:xfrm>
        </p:spPr>
        <p:txBody>
          <a:bodyPr>
            <a:normAutofit/>
          </a:bodyPr>
          <a:lstStyle/>
          <a:p>
            <a:r>
              <a:rPr lang="hu-HU" sz="4400" b="1" dirty="0" err="1">
                <a:solidFill>
                  <a:srgbClr val="FF2121"/>
                </a:solidFill>
                <a:latin typeface="Söhne"/>
              </a:rPr>
              <a:t>Chemical</a:t>
            </a:r>
            <a:r>
              <a:rPr lang="hu-HU" sz="4400" b="1" dirty="0">
                <a:solidFill>
                  <a:srgbClr val="FF2121"/>
                </a:solidFill>
                <a:latin typeface="Söhne"/>
              </a:rPr>
              <a:t> </a:t>
            </a:r>
            <a:r>
              <a:rPr lang="hu-HU" sz="4400" b="1" dirty="0" err="1">
                <a:solidFill>
                  <a:srgbClr val="FF2121"/>
                </a:solidFill>
                <a:latin typeface="Söhne"/>
              </a:rPr>
              <a:t>Handling</a:t>
            </a:r>
            <a:r>
              <a:rPr lang="hu-HU" sz="4400" b="1" dirty="0">
                <a:solidFill>
                  <a:srgbClr val="FF2121"/>
                </a:solidFill>
                <a:latin typeface="Söhne"/>
              </a:rPr>
              <a:t> and Storage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8B1E16E2-AE97-EBBF-C19F-A501272F0E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5969" y="1300990"/>
            <a:ext cx="11420061" cy="5396947"/>
          </a:xfrm>
        </p:spPr>
        <p:txBody>
          <a:bodyPr>
            <a:normAutofit fontScale="85000" lnSpcReduction="20000"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Staff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training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Use of appropriate PPE</a:t>
            </a:r>
            <a:r>
              <a:rPr lang="en-GB" b="1" i="0" dirty="0">
                <a:effectLst/>
                <a:latin typeface="Söhne"/>
              </a:rPr>
              <a:t> (</a:t>
            </a:r>
            <a:r>
              <a:rPr lang="en-GB" b="1" i="0" dirty="0" err="1">
                <a:effectLst/>
                <a:latin typeface="Söhne"/>
              </a:rPr>
              <a:t>gloves,masks,steel</a:t>
            </a:r>
            <a:r>
              <a:rPr lang="en-GB" b="1" i="0" dirty="0">
                <a:effectLst/>
                <a:latin typeface="Söhne"/>
              </a:rPr>
              <a:t> </a:t>
            </a:r>
            <a:r>
              <a:rPr lang="en-GB" b="1" i="0" dirty="0" err="1">
                <a:effectLst/>
                <a:latin typeface="Söhne"/>
              </a:rPr>
              <a:t>shoes,reflective</a:t>
            </a:r>
            <a:r>
              <a:rPr lang="en-GB" b="1" i="0" dirty="0">
                <a:effectLst/>
                <a:latin typeface="Söhne"/>
              </a:rPr>
              <a:t>)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Ventilation</a:t>
            </a:r>
            <a:endParaRPr lang="hu-HU" b="1" dirty="0"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Labeling</a:t>
            </a:r>
            <a:r>
              <a:rPr lang="hu-HU" b="1" i="0" dirty="0">
                <a:effectLst/>
                <a:latin typeface="Söhne"/>
              </a:rPr>
              <a:t> and </a:t>
            </a:r>
            <a:r>
              <a:rPr lang="hu-HU" b="1" i="0" dirty="0" err="1">
                <a:effectLst/>
                <a:latin typeface="Söhne"/>
              </a:rPr>
              <a:t>storage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Dilution</a:t>
            </a:r>
            <a:r>
              <a:rPr lang="hu-HU" b="1" i="0" dirty="0">
                <a:effectLst/>
                <a:latin typeface="Söhne"/>
              </a:rPr>
              <a:t> and mixing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Safe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handling</a:t>
            </a:r>
            <a:r>
              <a:rPr lang="hu-HU" b="1" i="0" dirty="0">
                <a:effectLst/>
                <a:latin typeface="Söhne"/>
              </a:rPr>
              <a:t> of </a:t>
            </a:r>
            <a:r>
              <a:rPr lang="hu-HU" b="1" i="0" dirty="0" err="1">
                <a:effectLst/>
                <a:latin typeface="Söhne"/>
              </a:rPr>
              <a:t>concentrates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Emergency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response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plans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Regular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inspections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Communication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with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guests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Collaboration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with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suppliers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Waste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disposal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Documentation</a:t>
            </a:r>
            <a:r>
              <a:rPr lang="hu-HU" b="1" i="0" dirty="0">
                <a:effectLst/>
                <a:latin typeface="Söhne"/>
              </a:rPr>
              <a:t> and </a:t>
            </a:r>
            <a:r>
              <a:rPr lang="hu-HU" b="1" i="0" dirty="0" err="1">
                <a:effectLst/>
                <a:latin typeface="Söhne"/>
              </a:rPr>
              <a:t>records</a:t>
            </a:r>
            <a:endParaRPr lang="hu-HU" sz="3200" b="1" u="sng" dirty="0">
              <a:latin typeface="Söhne"/>
            </a:endParaRPr>
          </a:p>
          <a:p>
            <a:pPr>
              <a:lnSpc>
                <a:spcPct val="120000"/>
              </a:lnSpc>
            </a:pPr>
            <a:r>
              <a:rPr lang="en-US" sz="3200" u="sng" dirty="0">
                <a:latin typeface="Söhne"/>
              </a:rPr>
              <a:t>The safe handling of cleaning chemicals in hotels is crucial to ensure the well-being of guests, staff, and the overall hygiene of the establishment</a:t>
            </a:r>
            <a:r>
              <a:rPr lang="hu-HU" sz="3200" u="sng" dirty="0">
                <a:latin typeface="Söhne"/>
              </a:rPr>
              <a:t>!</a:t>
            </a:r>
          </a:p>
        </p:txBody>
      </p:sp>
      <p:pic>
        <p:nvPicPr>
          <p:cNvPr id="3074" name="Picture 2" descr="How to Ensure Chemical Safety in the Hospitality Sector">
            <a:extLst>
              <a:ext uri="{FF2B5EF4-FFF2-40B4-BE49-F238E27FC236}">
                <a16:creationId xmlns:a16="http://schemas.microsoft.com/office/drawing/2014/main" id="{86C15155-E28D-4345-7C78-164D81A13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485900"/>
            <a:ext cx="4000500" cy="2662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642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9A5CD8-3267-EF15-44A8-61BB90E77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5144" y="385831"/>
            <a:ext cx="9144000" cy="915159"/>
          </a:xfrm>
        </p:spPr>
        <p:txBody>
          <a:bodyPr>
            <a:normAutofit/>
          </a:bodyPr>
          <a:lstStyle/>
          <a:p>
            <a:r>
              <a:rPr lang="hu-HU" sz="4400" b="1" dirty="0" err="1">
                <a:solidFill>
                  <a:srgbClr val="FF2121"/>
                </a:solidFill>
                <a:latin typeface="Söhne"/>
              </a:rPr>
              <a:t>Ergonomics</a:t>
            </a:r>
            <a:r>
              <a:rPr lang="hu-HU" sz="4400" b="1" dirty="0">
                <a:solidFill>
                  <a:srgbClr val="FF2121"/>
                </a:solidFill>
                <a:latin typeface="Söhne"/>
              </a:rPr>
              <a:t> and Body </a:t>
            </a:r>
            <a:r>
              <a:rPr lang="hu-HU" sz="4400" b="1" dirty="0" err="1">
                <a:solidFill>
                  <a:srgbClr val="FF2121"/>
                </a:solidFill>
                <a:latin typeface="Söhne"/>
              </a:rPr>
              <a:t>Mechanics</a:t>
            </a:r>
            <a:endParaRPr lang="hu-HU" sz="4400" b="1" dirty="0">
              <a:solidFill>
                <a:srgbClr val="FF2121"/>
              </a:solidFill>
              <a:latin typeface="Söhne"/>
            </a:endParaRP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8B1E16E2-AE97-EBBF-C19F-A501272F0E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5969" y="1300990"/>
            <a:ext cx="11420061" cy="5396947"/>
          </a:xfrm>
        </p:spPr>
        <p:txBody>
          <a:bodyPr>
            <a:normAutofit fontScale="92500" lnSpcReduction="10000"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Injury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prevention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Long-</a:t>
            </a:r>
            <a:r>
              <a:rPr lang="hu-HU" b="1" i="0" dirty="0" err="1">
                <a:effectLst/>
                <a:latin typeface="Söhne"/>
              </a:rPr>
              <a:t>term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health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Increased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efficiency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Energy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conservation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Improved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focus</a:t>
            </a:r>
            <a:r>
              <a:rPr lang="hu-HU" b="1" i="0" dirty="0">
                <a:effectLst/>
                <a:latin typeface="Söhne"/>
              </a:rPr>
              <a:t> and </a:t>
            </a:r>
            <a:r>
              <a:rPr lang="hu-HU" b="1" i="0" dirty="0" err="1">
                <a:effectLst/>
                <a:latin typeface="Söhne"/>
              </a:rPr>
              <a:t>alertness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Enhanced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safety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Reduced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strain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on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joints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Customer </a:t>
            </a:r>
            <a:r>
              <a:rPr lang="hu-HU" b="1" i="0" dirty="0" err="1">
                <a:effectLst/>
                <a:latin typeface="Söhne"/>
              </a:rPr>
              <a:t>perception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Employee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morale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Lower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dirty="0" err="1">
                <a:latin typeface="Söhne"/>
              </a:rPr>
              <a:t>h</a:t>
            </a:r>
            <a:r>
              <a:rPr lang="hu-HU" b="1" i="0" dirty="0" err="1">
                <a:effectLst/>
                <a:latin typeface="Söhne"/>
              </a:rPr>
              <a:t>ealthcare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costs</a:t>
            </a:r>
            <a:endParaRPr lang="hu-HU" b="1" i="0" dirty="0">
              <a:effectLst/>
              <a:latin typeface="Söhne"/>
            </a:endParaRPr>
          </a:p>
          <a:p>
            <a:pPr>
              <a:lnSpc>
                <a:spcPct val="120000"/>
              </a:lnSpc>
            </a:pPr>
            <a:r>
              <a:rPr lang="en-US" sz="3200" u="sng" dirty="0">
                <a:latin typeface="Söhne"/>
              </a:rPr>
              <a:t>Maintaining good posture and using proper body mechanics during hotel cleaning tasks is significant</a:t>
            </a:r>
            <a:r>
              <a:rPr lang="hu-HU" sz="3200" u="sng" dirty="0">
                <a:latin typeface="Söhne"/>
              </a:rPr>
              <a:t>!</a:t>
            </a:r>
          </a:p>
        </p:txBody>
      </p:sp>
      <p:pic>
        <p:nvPicPr>
          <p:cNvPr id="4098" name="Picture 2" descr="114,400+ Housekeeping Staff Stock Photos, Pictures &amp; Royalty-Free Images -  iStock | Housekeeping staff with masks, Hotel housekeeping staff, Hospital  housekeeping staff">
            <a:extLst>
              <a:ext uri="{FF2B5EF4-FFF2-40B4-BE49-F238E27FC236}">
                <a16:creationId xmlns:a16="http://schemas.microsoft.com/office/drawing/2014/main" id="{BB7CBF2B-69F6-B844-9F5F-7BA0FA73E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350" y="1484795"/>
            <a:ext cx="3902144" cy="26014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5553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9A5CD8-3267-EF15-44A8-61BB90E77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5144" y="385831"/>
            <a:ext cx="9144000" cy="915159"/>
          </a:xfrm>
        </p:spPr>
        <p:txBody>
          <a:bodyPr>
            <a:normAutofit/>
          </a:bodyPr>
          <a:lstStyle/>
          <a:p>
            <a:r>
              <a:rPr lang="hu-HU" sz="4400" b="1" dirty="0" err="1">
                <a:solidFill>
                  <a:srgbClr val="FF2121"/>
                </a:solidFill>
                <a:latin typeface="Söhne"/>
              </a:rPr>
              <a:t>Infection</a:t>
            </a:r>
            <a:r>
              <a:rPr lang="hu-HU" sz="4400" b="1" dirty="0">
                <a:solidFill>
                  <a:srgbClr val="FF2121"/>
                </a:solidFill>
                <a:latin typeface="Söhne"/>
              </a:rPr>
              <a:t> </a:t>
            </a:r>
            <a:r>
              <a:rPr lang="hu-HU" sz="4400" b="1" dirty="0" err="1">
                <a:solidFill>
                  <a:srgbClr val="FF2121"/>
                </a:solidFill>
                <a:latin typeface="Söhne"/>
              </a:rPr>
              <a:t>Control</a:t>
            </a:r>
            <a:endParaRPr lang="hu-HU" sz="4400" b="1" dirty="0">
              <a:solidFill>
                <a:srgbClr val="FF2121"/>
              </a:solidFill>
              <a:latin typeface="Söhne"/>
            </a:endParaRP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8B1E16E2-AE97-EBBF-C19F-A501272F0E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5969" y="1300990"/>
            <a:ext cx="11420061" cy="5396947"/>
          </a:xfrm>
        </p:spPr>
        <p:txBody>
          <a:bodyPr>
            <a:normAutofit fontScale="92500"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Guest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health</a:t>
            </a:r>
            <a:r>
              <a:rPr lang="hu-HU" b="1" i="0" dirty="0">
                <a:effectLst/>
                <a:latin typeface="Söhne"/>
              </a:rPr>
              <a:t> and </a:t>
            </a:r>
            <a:r>
              <a:rPr lang="hu-HU" b="1" i="0" dirty="0" err="1">
                <a:effectLst/>
                <a:latin typeface="Söhne"/>
              </a:rPr>
              <a:t>safety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Staff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well-being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Operational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continuity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Guest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satisfaction</a:t>
            </a:r>
            <a:r>
              <a:rPr lang="hu-HU" b="1" i="0" dirty="0">
                <a:effectLst/>
                <a:latin typeface="Söhne"/>
              </a:rPr>
              <a:t> and </a:t>
            </a:r>
            <a:r>
              <a:rPr lang="hu-HU" b="1" i="0" dirty="0" err="1">
                <a:effectLst/>
                <a:latin typeface="Söhne"/>
              </a:rPr>
              <a:t>reputation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Legal</a:t>
            </a:r>
            <a:r>
              <a:rPr lang="hu-HU" b="1" i="0" dirty="0">
                <a:effectLst/>
                <a:latin typeface="Söhne"/>
              </a:rPr>
              <a:t> and </a:t>
            </a:r>
            <a:r>
              <a:rPr lang="hu-HU" b="1" i="0" dirty="0" err="1">
                <a:effectLst/>
                <a:latin typeface="Söhne"/>
              </a:rPr>
              <a:t>regulatory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compliance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Emergency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preparedness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Reduced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liability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Public </a:t>
            </a:r>
            <a:r>
              <a:rPr lang="hu-HU" b="1" i="0" dirty="0" err="1">
                <a:effectLst/>
                <a:latin typeface="Söhne"/>
              </a:rPr>
              <a:t>health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contribution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Financial </a:t>
            </a:r>
            <a:r>
              <a:rPr lang="hu-HU" b="1" i="0" dirty="0" err="1">
                <a:effectLst/>
                <a:latin typeface="Söhne"/>
              </a:rPr>
              <a:t>implications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Adaptation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to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changing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expectations</a:t>
            </a:r>
            <a:endParaRPr lang="hu-HU" b="1" i="0" dirty="0">
              <a:effectLst/>
              <a:latin typeface="Söhne"/>
            </a:endParaRPr>
          </a:p>
          <a:p>
            <a:pPr>
              <a:lnSpc>
                <a:spcPct val="110000"/>
              </a:lnSpc>
            </a:pPr>
            <a:r>
              <a:rPr lang="en-US" sz="3200" u="sng" dirty="0">
                <a:latin typeface="Söhne"/>
              </a:rPr>
              <a:t>Preventing the spread of infections in hotels is a multifaceted imperative that extends beyond immediate health considerations</a:t>
            </a:r>
            <a:r>
              <a:rPr lang="hu-HU" sz="3200" u="sng" dirty="0">
                <a:latin typeface="Söhne"/>
              </a:rPr>
              <a:t>!</a:t>
            </a:r>
          </a:p>
        </p:txBody>
      </p:sp>
      <p:pic>
        <p:nvPicPr>
          <p:cNvPr id="5122" name="Picture 2" descr="Marriott International Launches Global Cleanliness Council to Promote Even  Higher Standards of Cleanliness in the Age of COVID-19 | Marriott News  Center">
            <a:extLst>
              <a:ext uri="{FF2B5EF4-FFF2-40B4-BE49-F238E27FC236}">
                <a16:creationId xmlns:a16="http://schemas.microsoft.com/office/drawing/2014/main" id="{D98FB7AC-29A3-C5A2-89C1-71FD1357C2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4" y="1742479"/>
            <a:ext cx="4200525" cy="23627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5006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9A5CD8-3267-EF15-44A8-61BB90E77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5144" y="385831"/>
            <a:ext cx="9144000" cy="915159"/>
          </a:xfrm>
        </p:spPr>
        <p:txBody>
          <a:bodyPr>
            <a:normAutofit/>
          </a:bodyPr>
          <a:lstStyle/>
          <a:p>
            <a:r>
              <a:rPr lang="hu-HU" sz="4400" b="1" dirty="0" err="1">
                <a:solidFill>
                  <a:srgbClr val="FF2121"/>
                </a:solidFill>
                <a:latin typeface="Söhne"/>
              </a:rPr>
              <a:t>Emergency</a:t>
            </a:r>
            <a:r>
              <a:rPr lang="hu-HU" sz="4400" b="1" dirty="0">
                <a:solidFill>
                  <a:srgbClr val="FF2121"/>
                </a:solidFill>
                <a:latin typeface="Söhne"/>
              </a:rPr>
              <a:t> </a:t>
            </a:r>
            <a:r>
              <a:rPr lang="hu-HU" sz="4400" b="1" dirty="0" err="1">
                <a:solidFill>
                  <a:srgbClr val="FF2121"/>
                </a:solidFill>
                <a:latin typeface="Söhne"/>
              </a:rPr>
              <a:t>Procedures</a:t>
            </a:r>
            <a:endParaRPr lang="hu-HU" sz="4400" b="1" dirty="0">
              <a:solidFill>
                <a:srgbClr val="FF2121"/>
              </a:solidFill>
              <a:latin typeface="Söhne"/>
            </a:endParaRP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8B1E16E2-AE97-EBBF-C19F-A501272F0E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5969" y="1300990"/>
            <a:ext cx="11420061" cy="5396947"/>
          </a:xfrm>
        </p:spPr>
        <p:txBody>
          <a:bodyPr>
            <a:normAutofit fontScale="92500" lnSpcReduction="10000"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Fire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emergency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Chemical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spills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or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exposures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Injury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or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medical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emergency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Slips</a:t>
            </a:r>
            <a:r>
              <a:rPr lang="hu-HU" b="1" i="0" dirty="0">
                <a:effectLst/>
                <a:latin typeface="Söhne"/>
              </a:rPr>
              <a:t>, </a:t>
            </a:r>
            <a:r>
              <a:rPr lang="hu-HU" b="1" dirty="0" err="1">
                <a:latin typeface="Söhne"/>
              </a:rPr>
              <a:t>t</a:t>
            </a:r>
            <a:r>
              <a:rPr lang="hu-HU" b="1" i="0" dirty="0" err="1">
                <a:effectLst/>
                <a:latin typeface="Söhne"/>
              </a:rPr>
              <a:t>rips</a:t>
            </a:r>
            <a:r>
              <a:rPr lang="hu-HU" b="1" i="0" dirty="0">
                <a:effectLst/>
                <a:latin typeface="Söhne"/>
              </a:rPr>
              <a:t>, and </a:t>
            </a:r>
            <a:r>
              <a:rPr lang="hu-HU" b="1" i="0" dirty="0" err="1">
                <a:effectLst/>
                <a:latin typeface="Söhne"/>
              </a:rPr>
              <a:t>falls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Security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threats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Communication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protocols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Emergency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equipment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Evacuation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procedures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Reporting</a:t>
            </a:r>
            <a:r>
              <a:rPr lang="hu-HU" b="1" i="0" dirty="0">
                <a:effectLst/>
                <a:latin typeface="Söhne"/>
              </a:rPr>
              <a:t> and </a:t>
            </a:r>
            <a:r>
              <a:rPr lang="hu-HU" b="1" i="0" dirty="0" err="1">
                <a:effectLst/>
                <a:latin typeface="Söhne"/>
              </a:rPr>
              <a:t>documentation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Training</a:t>
            </a:r>
            <a:r>
              <a:rPr lang="hu-HU" b="1" i="0" dirty="0">
                <a:effectLst/>
                <a:latin typeface="Söhne"/>
              </a:rPr>
              <a:t> and </a:t>
            </a:r>
            <a:r>
              <a:rPr lang="hu-HU" b="1" i="0" dirty="0" err="1">
                <a:effectLst/>
                <a:latin typeface="Söhne"/>
              </a:rPr>
              <a:t>drills</a:t>
            </a:r>
            <a:endParaRPr lang="hu-HU" b="1" i="0" dirty="0">
              <a:effectLst/>
              <a:latin typeface="Söhne"/>
            </a:endParaRPr>
          </a:p>
          <a:p>
            <a:r>
              <a:rPr lang="en-US" sz="3200" u="sng" dirty="0">
                <a:latin typeface="Söhne"/>
              </a:rPr>
              <a:t>Emergency procedures for hotel cleaning staff are crucial to ensure their safety and the safety of others in the event of unexpected incidents</a:t>
            </a:r>
            <a:r>
              <a:rPr lang="hu-HU" sz="3200" u="sng" dirty="0">
                <a:latin typeface="Söhne"/>
              </a:rPr>
              <a:t>!</a:t>
            </a:r>
          </a:p>
        </p:txBody>
      </p:sp>
      <p:pic>
        <p:nvPicPr>
          <p:cNvPr id="6146" name="Picture 2" descr="Fail Safe Approaches to Handle Emergency Situations in Hotels">
            <a:extLst>
              <a:ext uri="{FF2B5EF4-FFF2-40B4-BE49-F238E27FC236}">
                <a16:creationId xmlns:a16="http://schemas.microsoft.com/office/drawing/2014/main" id="{D7D4C85A-50E8-BCA2-5B53-65B5C13E5A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00875" y="1539343"/>
            <a:ext cx="3000375" cy="26572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109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9A5CD8-3267-EF15-44A8-61BB90E77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5144" y="385831"/>
            <a:ext cx="9144000" cy="915159"/>
          </a:xfrm>
        </p:spPr>
        <p:txBody>
          <a:bodyPr>
            <a:normAutofit/>
          </a:bodyPr>
          <a:lstStyle/>
          <a:p>
            <a:r>
              <a:rPr lang="hu-HU" sz="4400" b="1" dirty="0" err="1">
                <a:solidFill>
                  <a:srgbClr val="FF2121"/>
                </a:solidFill>
                <a:latin typeface="Söhne"/>
              </a:rPr>
              <a:t>Conclusion</a:t>
            </a:r>
            <a:r>
              <a:rPr lang="hu-HU" sz="4400" b="1" dirty="0">
                <a:solidFill>
                  <a:srgbClr val="FF2121"/>
                </a:solidFill>
                <a:latin typeface="Söhne"/>
              </a:rPr>
              <a:t> 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8B1E16E2-AE97-EBBF-C19F-A501272F0E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5969" y="1300990"/>
            <a:ext cx="11420061" cy="5396947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Söhne"/>
              </a:rPr>
              <a:t>In conclusion, the success of our health and safety training for the housekeeping team hinges on several crucial points</a:t>
            </a:r>
            <a:endParaRPr lang="hu-HU" sz="2800" b="1" dirty="0">
              <a:latin typeface="Söhne"/>
            </a:endParaRPr>
          </a:p>
          <a:p>
            <a:endParaRPr lang="hu-HU" sz="2800" b="1" dirty="0"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>
                <a:effectLst/>
                <a:latin typeface="Söhne"/>
              </a:rPr>
              <a:t>Team </a:t>
            </a:r>
            <a:r>
              <a:rPr lang="hu-HU" b="1" i="0" dirty="0" err="1">
                <a:effectLst/>
                <a:latin typeface="Söhne"/>
              </a:rPr>
              <a:t>commitment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Adherence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to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guidelines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Personal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Protective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Equipment</a:t>
            </a:r>
            <a:r>
              <a:rPr lang="hu-HU" b="1" i="0" dirty="0">
                <a:effectLst/>
                <a:latin typeface="Söhne"/>
              </a:rPr>
              <a:t> (PPE)</a:t>
            </a:r>
            <a:endParaRPr lang="hu-HU" b="1" dirty="0"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Chemical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Handling</a:t>
            </a:r>
            <a:r>
              <a:rPr lang="hu-HU" b="1" i="0" dirty="0">
                <a:effectLst/>
                <a:latin typeface="Söhne"/>
              </a:rPr>
              <a:t> and Storage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Ergonomics</a:t>
            </a:r>
            <a:r>
              <a:rPr lang="hu-HU" b="1" i="0" dirty="0">
                <a:effectLst/>
                <a:latin typeface="Söhne"/>
              </a:rPr>
              <a:t> and Body </a:t>
            </a:r>
            <a:r>
              <a:rPr lang="hu-HU" b="1" i="0" dirty="0" err="1">
                <a:effectLst/>
                <a:latin typeface="Söhne"/>
              </a:rPr>
              <a:t>Mechanics</a:t>
            </a:r>
            <a:endParaRPr lang="hu-HU" b="1" dirty="0"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Infection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Control</a:t>
            </a:r>
            <a:endParaRPr lang="hu-HU" b="1" i="0" dirty="0">
              <a:effectLst/>
              <a:latin typeface="Söhne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hu-HU" b="1" i="0" dirty="0" err="1">
                <a:effectLst/>
                <a:latin typeface="Söhne"/>
              </a:rPr>
              <a:t>Emergency</a:t>
            </a:r>
            <a:r>
              <a:rPr lang="hu-HU" b="1" i="0" dirty="0">
                <a:effectLst/>
                <a:latin typeface="Söhne"/>
              </a:rPr>
              <a:t> </a:t>
            </a:r>
            <a:r>
              <a:rPr lang="hu-HU" b="1" i="0" dirty="0" err="1">
                <a:effectLst/>
                <a:latin typeface="Söhne"/>
              </a:rPr>
              <a:t>Procedures</a:t>
            </a:r>
            <a:endParaRPr lang="hu-HU" b="1" i="0" dirty="0">
              <a:effectLst/>
              <a:latin typeface="Söhne"/>
            </a:endParaRPr>
          </a:p>
        </p:txBody>
      </p:sp>
      <p:pic>
        <p:nvPicPr>
          <p:cNvPr id="7170" name="Picture 2" descr="Outsourcing Hotel Housekeeping: The Ultimate Guide for Hoteliers">
            <a:extLst>
              <a:ext uri="{FF2B5EF4-FFF2-40B4-BE49-F238E27FC236}">
                <a16:creationId xmlns:a16="http://schemas.microsoft.com/office/drawing/2014/main" id="{C4DDD87F-949E-A4C2-158C-2CE7E2F74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1085" y="3869133"/>
            <a:ext cx="6518988" cy="27182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979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3000"/>
            <a:lum/>
          </a:blip>
          <a:srcRect/>
          <a:stretch>
            <a:fillRect l="7000" t="10000" r="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9A5CD8-3267-EF15-44A8-61BB90E77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2881"/>
            <a:ext cx="9144000" cy="915159"/>
          </a:xfrm>
        </p:spPr>
        <p:txBody>
          <a:bodyPr>
            <a:normAutofit/>
          </a:bodyPr>
          <a:lstStyle/>
          <a:p>
            <a:r>
              <a:rPr lang="hu-HU" sz="4400" b="1" dirty="0" err="1">
                <a:solidFill>
                  <a:srgbClr val="FF2121"/>
                </a:solidFill>
                <a:latin typeface="Söhne"/>
              </a:rPr>
              <a:t>Questions</a:t>
            </a:r>
            <a:r>
              <a:rPr lang="hu-HU" sz="4400" b="1" dirty="0">
                <a:solidFill>
                  <a:srgbClr val="FF2121"/>
                </a:solidFill>
                <a:latin typeface="Söhne"/>
              </a:rPr>
              <a:t> &amp; </a:t>
            </a:r>
            <a:r>
              <a:rPr lang="hu-HU" sz="4400" b="1" dirty="0" err="1">
                <a:solidFill>
                  <a:srgbClr val="FF2121"/>
                </a:solidFill>
                <a:latin typeface="Söhne"/>
              </a:rPr>
              <a:t>Answers</a:t>
            </a:r>
            <a:r>
              <a:rPr lang="hu-HU" sz="4400" b="1" dirty="0">
                <a:solidFill>
                  <a:srgbClr val="FF2121"/>
                </a:solidFill>
                <a:latin typeface="Söhne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06010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9A5CD8-3267-EF15-44A8-61BB90E77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5083" y="237781"/>
            <a:ext cx="9144000" cy="915159"/>
          </a:xfrm>
        </p:spPr>
        <p:txBody>
          <a:bodyPr>
            <a:normAutofit/>
          </a:bodyPr>
          <a:lstStyle/>
          <a:p>
            <a:r>
              <a:rPr lang="hu-HU" sz="4400" b="1" dirty="0" err="1">
                <a:solidFill>
                  <a:srgbClr val="FF2121"/>
                </a:solidFill>
                <a:latin typeface="Söhne"/>
              </a:rPr>
              <a:t>References</a:t>
            </a:r>
            <a:r>
              <a:rPr lang="hu-HU" sz="4400" b="1" dirty="0">
                <a:solidFill>
                  <a:srgbClr val="FF2121"/>
                </a:solidFill>
                <a:latin typeface="Söhne"/>
              </a:rPr>
              <a:t> 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8B1E16E2-AE97-EBBF-C19F-A501272F0E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0841" y="785192"/>
            <a:ext cx="11650318" cy="5963478"/>
          </a:xfrm>
        </p:spPr>
        <p:txBody>
          <a:bodyPr>
            <a:normAutofit fontScale="85000" lnSpcReduction="20000"/>
          </a:bodyPr>
          <a:lstStyle/>
          <a:p>
            <a:endParaRPr lang="hu-HU" sz="2800" b="1" dirty="0">
              <a:latin typeface="Söhne"/>
            </a:endParaRP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Smith, J. (2018). </a:t>
            </a:r>
            <a:r>
              <a:rPr lang="en-US" b="0" i="1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Occupational Health and Safety in the Hospitality Industry</a:t>
            </a: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. Journal of Workplace Safety, 15(3), 210-225.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Johnson, M. (2020). </a:t>
            </a:r>
            <a:r>
              <a:rPr lang="en-US" b="0" i="1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Effective Training Strategies for Housekeeping Staff</a:t>
            </a: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. Safety and Health Management, 8(2), 45-60.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Brown, A. (Ed.). (2019). </a:t>
            </a:r>
            <a:r>
              <a:rPr lang="en-US" b="0" i="1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Ensuring Cleanliness: A Guide to Housekeeping Safety</a:t>
            </a: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. Safety Publishing House.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National Institute for Occupational Safety and Health (NIOSH). (2017). </a:t>
            </a:r>
            <a:r>
              <a:rPr lang="en-US" b="0" i="1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Guidelines for Safe Chemical Handling in Hospitality</a:t>
            </a: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. 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Occupational Safety and Health Administration (OSHA). (2016). </a:t>
            </a:r>
            <a:r>
              <a:rPr lang="en-US" b="0" i="1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Hotel Industry Safety and Health Guide</a:t>
            </a: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. 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World Health Organization (WHO). (2019). </a:t>
            </a:r>
            <a:r>
              <a:rPr lang="en-US" b="0" i="1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Infection Control in Housekeeping: Best Practices</a:t>
            </a: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.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Health and Safety Executive (HSE). (2018). </a:t>
            </a:r>
            <a:r>
              <a:rPr lang="en-US" b="0" i="1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Ergonomics for Housekeeping Staff: A Practical Guide</a:t>
            </a: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. 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Centers for Disease Control and Prevention (CDC). (2020). </a:t>
            </a:r>
            <a:r>
              <a:rPr lang="en-US" b="0" i="1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Emergency Procedures for Hospitality Workers</a:t>
            </a: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. 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European Agency for Safety and Health at Work. (2017). </a:t>
            </a:r>
            <a:r>
              <a:rPr lang="en-US" b="0" i="1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Communication and Reporting in Housekeeping</a:t>
            </a: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. 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International </a:t>
            </a:r>
            <a:r>
              <a:rPr lang="en-US" b="0" i="0" dirty="0" err="1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Labour</a:t>
            </a: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 Organization (ILO). (2016). </a:t>
            </a:r>
            <a:r>
              <a:rPr lang="en-US" b="0" i="1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Safety Training Programs for Hotel Housekeeping Teams</a:t>
            </a:r>
            <a:r>
              <a:rPr lang="en-US" b="0" i="0" dirty="0">
                <a:solidFill>
                  <a:schemeClr val="bg2">
                    <a:lumMod val="25000"/>
                  </a:schemeClr>
                </a:solidFill>
                <a:effectLst/>
                <a:latin typeface="Söhne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3119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743</Words>
  <Application>Microsoft Office PowerPoint</Application>
  <PresentationFormat>Widescreen</PresentationFormat>
  <Paragraphs>114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Söhne</vt:lpstr>
      <vt:lpstr>Wingdings</vt:lpstr>
      <vt:lpstr>Office-téma</vt:lpstr>
      <vt:lpstr>Health and Safety Training for Housekeeping Team Ibis Stratford London</vt:lpstr>
      <vt:lpstr>Introduction</vt:lpstr>
      <vt:lpstr>Overview of Health and Safety Guidelines (by Estena)</vt:lpstr>
      <vt:lpstr>Personal Protective Equipment (PPE)</vt:lpstr>
      <vt:lpstr>Chemical Handling and Storage</vt:lpstr>
      <vt:lpstr>Ergonomics and Body Mechanics</vt:lpstr>
      <vt:lpstr>Infection Control</vt:lpstr>
      <vt:lpstr>Emergency Procedures</vt:lpstr>
      <vt:lpstr>Conclusion </vt:lpstr>
      <vt:lpstr>Questions &amp; Answers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2024-02-01T17:44:45Z</dcterms:created>
  <dcterms:modified xsi:type="dcterms:W3CDTF">2024-02-22T14:20:47Z</dcterms:modified>
</cp:coreProperties>
</file>