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969" autoAdjust="0"/>
  </p:normalViewPr>
  <p:slideViewPr>
    <p:cSldViewPr snapToGrid="0">
      <p:cViewPr>
        <p:scale>
          <a:sx n="66" d="100"/>
          <a:sy n="66" d="100"/>
        </p:scale>
        <p:origin x="9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7A688-92BE-421D-AFC3-29E3629DBBA0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115BF-68F9-41B4-B007-EEAA8BB03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865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115BF-68F9-41B4-B007-EEAA8BB0343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791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3221F-4F50-A7BE-554D-5AA0558698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F794FF-01A3-7314-ACF5-4F518491A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B0D4-309F-8633-5713-5B92823C1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C13BB-F6D2-2127-0A06-477CDB672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8E1F6-0D11-2797-F4A1-C53EB5252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20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1D15-7395-6257-2BAD-40BD5A2A6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17F8E-7DE6-0E21-BF32-F0AB23A12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4CDC8-DEA0-B4DA-802E-E37E3CD19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70207-A61D-0E42-9583-B52872359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B3D8B-610A-C78C-3358-6BAC74CA4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56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E0AC0-28BE-A038-ACA3-DF2F34D85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D0D5A3-0F16-5492-D365-EB0CB583E0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2A504-5047-05CA-0AE5-2963C088A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EB383-840B-59B0-5A79-9212ED29F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11B03-DA01-C471-D79A-F5F9B5558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06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B13F-DBD2-9ADF-9D84-D496E42D2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CE089-EE98-A34E-81FD-05C6813EF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E02DB7-7089-7F14-D3AC-53857785B8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1F2981-11E6-D54E-D4F9-25B7C7889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770E99-92D0-599F-0581-9CADF970B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2C1DA7-8E0B-4D56-BDA0-6D7FFF176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34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7CCD-E00B-A78A-C48C-A5AB7E836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A0849B-A029-1DFB-4E32-E5D2809B1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FEDFE-41ED-A84E-61E5-14CF4DE42B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66A713-A591-DE99-B2CF-F340D3386C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1480FE-41D9-8E04-F97B-2D7FAB0CB2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23841E-7D86-D3BD-A707-29D880A43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60554B-073D-0FF5-1917-0F9883BAE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76607-D8ED-51C2-BA4B-566C3175F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9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D1E0C-48F0-B057-F08D-6E6894AF6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211A85-6D43-71E9-1277-4D58EC470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00901-9EBD-2CE4-AF0C-4E3A865AD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4010D-B1CA-C032-793D-83E8AC31C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96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912E6F-507B-3F71-3317-D94D882CD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4AE64D-8969-96BC-E0F1-FD0FB9F80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461B8-A472-B357-B734-4A9F8AC2F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06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82C14-8ED9-758A-721C-7C6D8E60D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135B3-959D-702D-57AF-86285F498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DBDDF1-59E2-9D8F-8DD4-0E708F515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5172E2-2B27-4FB0-1873-C53C4963F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BC96C-FF89-CBEB-F8E3-623AC601C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1CD57-4A48-2C13-7842-78262CA7C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13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A3083-A254-3290-FD00-5C82862C6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32ACCE-ACD3-6E3B-33F6-59A41DAC99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E0AD1-4777-201B-5DE4-91BA0EAEB0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FA3C2-97DA-217E-5992-3155BF15B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49E35-3563-0F6D-B575-3BD0F20CC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E4B644-BF2F-95A6-8C03-0AE0DE3F3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66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3F39F-F712-ED0A-086D-25940EFD9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1B76ED-B9CB-D436-92EC-E7FBED3196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4BA47-8AA2-F137-CF02-5959DAC0C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404D8-50D7-FF1D-AB92-45936BEE4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427D7-1F09-DED7-D206-61E0247B4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3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548504-63BB-F814-EF8A-F5A89AC387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B5D1AF-EF96-F81D-6428-CCB17B6F95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1C2CB-CE1B-3068-9CB3-A0C3243BB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3B6BA-6384-AD91-05CE-160F59FA5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686FB-6F16-19FF-526B-E01EADAAA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624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F83260-FD5B-828E-94F5-968B723C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982221-DC72-6A2F-328B-0A6D3717F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B0EBF-CE01-D3A3-EA4E-03D1D38A05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F9F64F-7619-4F80-91E7-B7B2D9B2F965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443BFF-EFD6-A568-86F9-FF817436D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BE4A3-1262-B079-3E51-F720B22BD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EB7682-7A23-4485-98DE-8402382F40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03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at of arms with dragons and a crown&#10;&#10;AI-generated content may be incorrect.">
            <a:extLst>
              <a:ext uri="{FF2B5EF4-FFF2-40B4-BE49-F238E27FC236}">
                <a16:creationId xmlns:a16="http://schemas.microsoft.com/office/drawing/2014/main" id="{77920D13-DAF9-BAD2-78AF-7CD3F167D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05000" cy="2114550"/>
          </a:xfrm>
          <a:prstGeom prst="rect">
            <a:avLst/>
          </a:prstGeom>
        </p:spPr>
      </p:pic>
      <p:pic>
        <p:nvPicPr>
          <p:cNvPr id="9" name="Picture 8" descr="A coat of arms with dragons and a crown&#10;&#10;AI-generated content may be incorrect.">
            <a:extLst>
              <a:ext uri="{FF2B5EF4-FFF2-40B4-BE49-F238E27FC236}">
                <a16:creationId xmlns:a16="http://schemas.microsoft.com/office/drawing/2014/main" id="{6306C511-9BFD-A000-9F1B-08D709E62F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0" y="0"/>
            <a:ext cx="1905000" cy="21145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5C4FF0-A4EF-5BF1-7FA3-BE55F5CDA58D}"/>
              </a:ext>
            </a:extLst>
          </p:cNvPr>
          <p:cNvSpPr txBox="1"/>
          <p:nvPr/>
        </p:nvSpPr>
        <p:spPr>
          <a:xfrm>
            <a:off x="1785079" y="1057275"/>
            <a:ext cx="8382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	</a:t>
            </a:r>
            <a:r>
              <a:rPr lang="en-GB" sz="2400" b="1" dirty="0"/>
              <a:t>Group Dynamics and how to build effective relationships</a:t>
            </a:r>
          </a:p>
          <a:p>
            <a:pPr algn="ctr"/>
            <a:r>
              <a:rPr lang="en-GB" sz="2400" b="1" dirty="0"/>
              <a:t>		</a:t>
            </a:r>
          </a:p>
          <a:p>
            <a:pPr algn="ctr"/>
            <a:r>
              <a:rPr lang="en-GB" sz="2400" b="1" dirty="0"/>
              <a:t>	Module: BMSW4009</a:t>
            </a:r>
          </a:p>
          <a:p>
            <a:pPr algn="ctr"/>
            <a:r>
              <a:rPr lang="en-GB" sz="2400" b="1" dirty="0"/>
              <a:t>	Effective Teamworking and Communication</a:t>
            </a:r>
          </a:p>
          <a:p>
            <a:pPr algn="ctr"/>
            <a:r>
              <a:rPr lang="en-GB" sz="2000" b="1" dirty="0"/>
              <a:t>			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BE4DD1-2CFB-17E3-85A1-E3124829311E}"/>
              </a:ext>
            </a:extLst>
          </p:cNvPr>
          <p:cNvSpPr txBox="1"/>
          <p:nvPr/>
        </p:nvSpPr>
        <p:spPr>
          <a:xfrm>
            <a:off x="7105338" y="4963518"/>
            <a:ext cx="50866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Name: Anghelina Marius Gabriel</a:t>
            </a:r>
          </a:p>
          <a:p>
            <a:endParaRPr lang="en-GB" sz="2400" b="1" dirty="0"/>
          </a:p>
          <a:p>
            <a:r>
              <a:rPr lang="en-GB" sz="2400" b="1" dirty="0"/>
              <a:t>Student id : 2421968</a:t>
            </a:r>
          </a:p>
        </p:txBody>
      </p:sp>
      <p:pic>
        <p:nvPicPr>
          <p:cNvPr id="13" name="Picture 12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6744655B-AB42-2DDB-73F6-5B772CFE3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12432"/>
            <a:ext cx="4006121" cy="2945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4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253D24A-8819-BE7D-4980-AB94B66F2C75}"/>
              </a:ext>
            </a:extLst>
          </p:cNvPr>
          <p:cNvSpPr txBox="1"/>
          <p:nvPr/>
        </p:nvSpPr>
        <p:spPr>
          <a:xfrm>
            <a:off x="1304144" y="1139252"/>
            <a:ext cx="11947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				Presentation Overview	</a:t>
            </a:r>
          </a:p>
          <a:p>
            <a:endParaRPr lang="en-GB" sz="4000" b="1" dirty="0"/>
          </a:p>
          <a:p>
            <a:pPr marL="342900" indent="-342900">
              <a:buAutoNum type="arabicPeriod"/>
            </a:pPr>
            <a:r>
              <a:rPr lang="en-GB" sz="2800" b="1" dirty="0"/>
              <a:t>A look at how groups work.</a:t>
            </a:r>
          </a:p>
          <a:p>
            <a:pPr marL="342900" indent="-342900">
              <a:buAutoNum type="arabicPeriod"/>
            </a:pPr>
            <a:r>
              <a:rPr lang="en-GB" sz="2800" b="1" dirty="0"/>
              <a:t>Important models: Tuckman’s stages and Belbin team roles.</a:t>
            </a:r>
          </a:p>
          <a:p>
            <a:pPr marL="342900" indent="-342900">
              <a:buAutoNum type="arabicPeriod" startAt="3"/>
            </a:pPr>
            <a:r>
              <a:rPr lang="en-GB" sz="2800" b="1" dirty="0"/>
              <a:t>How to understand roles inside a team.</a:t>
            </a:r>
          </a:p>
          <a:p>
            <a:pPr marL="342900" indent="-342900">
              <a:buAutoNum type="arabicPeriod" startAt="4"/>
            </a:pPr>
            <a:r>
              <a:rPr lang="en-GB" sz="2800" b="1" dirty="0"/>
              <a:t>Ways groups make decisions.</a:t>
            </a:r>
          </a:p>
          <a:p>
            <a:pPr marL="342900" indent="-342900">
              <a:buAutoNum type="arabicPeriod" startAt="5"/>
            </a:pPr>
            <a:r>
              <a:rPr lang="en-GB" sz="2800" b="1" dirty="0"/>
              <a:t>How to work together and give tasks to others.</a:t>
            </a:r>
          </a:p>
          <a:p>
            <a:r>
              <a:rPr lang="en-GB" sz="3200" b="1" dirty="0"/>
              <a:t>6. </a:t>
            </a:r>
            <a:r>
              <a:rPr lang="en-GB" sz="2800" b="1" dirty="0"/>
              <a:t>Final thoughts and key points.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929141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6AD75C-BF6F-D440-39C9-0BCE2F4191F3}"/>
              </a:ext>
            </a:extLst>
          </p:cNvPr>
          <p:cNvSpPr txBox="1"/>
          <p:nvPr/>
        </p:nvSpPr>
        <p:spPr>
          <a:xfrm>
            <a:off x="0" y="1"/>
            <a:ext cx="480110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b="1" dirty="0"/>
              <a:t>What is Group Dynamics?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Group dynamics is all about how people behave and interact in a group.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/>
              <a:t>Why it’s important</a:t>
            </a:r>
            <a:r>
              <a:rPr lang="en-GB" sz="2800" dirty="0"/>
              <a:t>: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 can impact how well a group works together, their overall happiness, and how motivated they feel.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 plays a role in making decisions and sorting out conflicts.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/>
              <a:t>It can really influence how well a team performs.</a:t>
            </a:r>
            <a:endParaRPr lang="en-GB" sz="4000" dirty="0"/>
          </a:p>
        </p:txBody>
      </p:sp>
      <p:pic>
        <p:nvPicPr>
          <p:cNvPr id="7" name="Picture 6" descr="A diagram of different types of communication&#10;&#10;AI-generated content may be incorrect.">
            <a:extLst>
              <a:ext uri="{FF2B5EF4-FFF2-40B4-BE49-F238E27FC236}">
                <a16:creationId xmlns:a16="http://schemas.microsoft.com/office/drawing/2014/main" id="{A54AA55C-0395-48B5-8D75-BFA2174B0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915" y="0"/>
            <a:ext cx="6417085" cy="3910949"/>
          </a:xfrm>
          <a:prstGeom prst="rect">
            <a:avLst/>
          </a:prstGeom>
        </p:spPr>
      </p:pic>
      <p:pic>
        <p:nvPicPr>
          <p:cNvPr id="9" name="Picture 8" descr="A group of people around a puzzle&#10;&#10;AI-generated content may be incorrect.">
            <a:extLst>
              <a:ext uri="{FF2B5EF4-FFF2-40B4-BE49-F238E27FC236}">
                <a16:creationId xmlns:a16="http://schemas.microsoft.com/office/drawing/2014/main" id="{4A8A5E38-5922-9111-1AC8-0671B29078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915" y="3910949"/>
            <a:ext cx="6417085" cy="294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516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B43E7DC-5101-4E7C-ADB5-596311F53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B8BCA7A-6464-4C53-A572-89B2B3C2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10976177 w 12192000"/>
              <a:gd name="connsiteY3" fmla="*/ 6858000 h 6858000"/>
              <a:gd name="connsiteX4" fmla="*/ 10997120 w 12192000"/>
              <a:gd name="connsiteY4" fmla="*/ 6851980 h 6858000"/>
              <a:gd name="connsiteX5" fmla="*/ 12094512 w 12192000"/>
              <a:gd name="connsiteY5" fmla="*/ 6315404 h 6858000"/>
              <a:gd name="connsiteX6" fmla="*/ 12191999 w 12192000"/>
              <a:gd name="connsiteY6" fmla="*/ 6239611 h 6858000"/>
              <a:gd name="connsiteX7" fmla="*/ 12191999 w 12192000"/>
              <a:gd name="connsiteY7" fmla="*/ 1104399 h 6858000"/>
              <a:gd name="connsiteX8" fmla="*/ 11979198 w 12192000"/>
              <a:gd name="connsiteY8" fmla="*/ 1051011 h 6858000"/>
              <a:gd name="connsiteX9" fmla="*/ 11742378 w 12192000"/>
              <a:gd name="connsiteY9" fmla="*/ 986227 h 6858000"/>
              <a:gd name="connsiteX10" fmla="*/ 12063968 w 12192000"/>
              <a:gd name="connsiteY10" fmla="*/ 729780 h 6858000"/>
              <a:gd name="connsiteX11" fmla="*/ 11572835 w 12192000"/>
              <a:gd name="connsiteY11" fmla="*/ 670151 h 6858000"/>
              <a:gd name="connsiteX12" fmla="*/ 11524844 w 12192000"/>
              <a:gd name="connsiteY12" fmla="*/ 671946 h 6858000"/>
              <a:gd name="connsiteX13" fmla="*/ 10560518 w 12192000"/>
              <a:gd name="connsiteY13" fmla="*/ 632492 h 6858000"/>
              <a:gd name="connsiteX14" fmla="*/ 9178169 w 12192000"/>
              <a:gd name="connsiteY14" fmla="*/ 501577 h 6858000"/>
              <a:gd name="connsiteX15" fmla="*/ 8033984 w 12192000"/>
              <a:gd name="connsiteY15" fmla="*/ 423121 h 6858000"/>
              <a:gd name="connsiteX16" fmla="*/ 6815795 w 12192000"/>
              <a:gd name="connsiteY16" fmla="*/ 270688 h 6858000"/>
              <a:gd name="connsiteX17" fmla="*/ 6757489 w 12192000"/>
              <a:gd name="connsiteY17" fmla="*/ 260880 h 6858000"/>
              <a:gd name="connsiteX18" fmla="*/ 6703217 w 12192000"/>
              <a:gd name="connsiteY18" fmla="*/ 290416 h 6858000"/>
              <a:gd name="connsiteX19" fmla="*/ 7005521 w 12192000"/>
              <a:gd name="connsiteY19" fmla="*/ 401154 h 6858000"/>
              <a:gd name="connsiteX20" fmla="*/ 6532779 w 12192000"/>
              <a:gd name="connsiteY20" fmla="*/ 342871 h 6858000"/>
              <a:gd name="connsiteX21" fmla="*/ 6524704 w 12192000"/>
              <a:gd name="connsiteY21" fmla="*/ 380529 h 6858000"/>
              <a:gd name="connsiteX22" fmla="*/ 7061587 w 12192000"/>
              <a:gd name="connsiteY22" fmla="*/ 523098 h 6858000"/>
              <a:gd name="connsiteX23" fmla="*/ 7013594 w 12192000"/>
              <a:gd name="connsiteY23" fmla="*/ 545070 h 6858000"/>
              <a:gd name="connsiteX24" fmla="*/ 6728335 w 12192000"/>
              <a:gd name="connsiteY24" fmla="*/ 489924 h 6858000"/>
              <a:gd name="connsiteX25" fmla="*/ 6670923 w 12192000"/>
              <a:gd name="connsiteY25" fmla="*/ 504270 h 6858000"/>
              <a:gd name="connsiteX26" fmla="*/ 6699180 w 12192000"/>
              <a:gd name="connsiteY26" fmla="*/ 571069 h 6858000"/>
              <a:gd name="connsiteX27" fmla="*/ 6822972 w 12192000"/>
              <a:gd name="connsiteY27" fmla="*/ 597073 h 6858000"/>
              <a:gd name="connsiteX28" fmla="*/ 7015839 w 12192000"/>
              <a:gd name="connsiteY28" fmla="*/ 753992 h 6858000"/>
              <a:gd name="connsiteX29" fmla="*/ 6723848 w 12192000"/>
              <a:gd name="connsiteY29" fmla="*/ 735160 h 6858000"/>
              <a:gd name="connsiteX30" fmla="*/ 6672268 w 12192000"/>
              <a:gd name="connsiteY30" fmla="*/ 773268 h 6858000"/>
              <a:gd name="connsiteX31" fmla="*/ 6652532 w 12192000"/>
              <a:gd name="connsiteY31" fmla="*/ 822585 h 6858000"/>
              <a:gd name="connsiteX32" fmla="*/ 6539505 w 12192000"/>
              <a:gd name="connsiteY32" fmla="*/ 863382 h 6858000"/>
              <a:gd name="connsiteX33" fmla="*/ 6717122 w 12192000"/>
              <a:gd name="connsiteY33" fmla="*/ 909114 h 6858000"/>
              <a:gd name="connsiteX34" fmla="*/ 6527397 w 12192000"/>
              <a:gd name="connsiteY34" fmla="*/ 909114 h 6858000"/>
              <a:gd name="connsiteX35" fmla="*/ 6309411 w 12192000"/>
              <a:gd name="connsiteY35" fmla="*/ 877731 h 6858000"/>
              <a:gd name="connsiteX36" fmla="*/ 6077077 w 12192000"/>
              <a:gd name="connsiteY36" fmla="*/ 887593 h 6858000"/>
              <a:gd name="connsiteX37" fmla="*/ 6076642 w 12192000"/>
              <a:gd name="connsiteY37" fmla="*/ 887537 h 6858000"/>
              <a:gd name="connsiteX38" fmla="*/ 6032390 w 12192000"/>
              <a:gd name="connsiteY38" fmla="*/ 898600 h 6858000"/>
              <a:gd name="connsiteX39" fmla="*/ 6008536 w 12192000"/>
              <a:gd name="connsiteY39" fmla="*/ 914503 h 6858000"/>
              <a:gd name="connsiteX40" fmla="*/ 5944926 w 12192000"/>
              <a:gd name="connsiteY40" fmla="*/ 922454 h 6858000"/>
              <a:gd name="connsiteX41" fmla="*/ 5929023 w 12192000"/>
              <a:gd name="connsiteY41" fmla="*/ 954259 h 6858000"/>
              <a:gd name="connsiteX42" fmla="*/ 5938641 w 12192000"/>
              <a:gd name="connsiteY42" fmla="*/ 983356 h 6858000"/>
              <a:gd name="connsiteX43" fmla="*/ 5941380 w 12192000"/>
              <a:gd name="connsiteY43" fmla="*/ 994243 h 6858000"/>
              <a:gd name="connsiteX44" fmla="*/ 6022639 w 12192000"/>
              <a:gd name="connsiteY44" fmla="*/ 1012399 h 6858000"/>
              <a:gd name="connsiteX45" fmla="*/ 6620687 w 12192000"/>
              <a:gd name="connsiteY45" fmla="*/ 1222947 h 6858000"/>
              <a:gd name="connsiteX46" fmla="*/ 6557895 w 12192000"/>
              <a:gd name="connsiteY46" fmla="*/ 1308577 h 6858000"/>
              <a:gd name="connsiteX47" fmla="*/ 6815348 w 12192000"/>
              <a:gd name="connsiteY47" fmla="*/ 1401831 h 6858000"/>
              <a:gd name="connsiteX48" fmla="*/ 6878591 w 12192000"/>
              <a:gd name="connsiteY48" fmla="*/ 1494187 h 6858000"/>
              <a:gd name="connsiteX49" fmla="*/ 6799202 w 12192000"/>
              <a:gd name="connsiteY49" fmla="*/ 1486118 h 6858000"/>
              <a:gd name="connsiteX50" fmla="*/ 6731027 w 12192000"/>
              <a:gd name="connsiteY50" fmla="*/ 1503602 h 6858000"/>
              <a:gd name="connsiteX51" fmla="*/ 6759282 w 12192000"/>
              <a:gd name="connsiteY51" fmla="*/ 1621067 h 6858000"/>
              <a:gd name="connsiteX52" fmla="*/ 7123035 w 12192000"/>
              <a:gd name="connsiteY52" fmla="*/ 1772603 h 6858000"/>
              <a:gd name="connsiteX53" fmla="*/ 7155777 w 12192000"/>
              <a:gd name="connsiteY53" fmla="*/ 1821919 h 6858000"/>
              <a:gd name="connsiteX54" fmla="*/ 7112270 w 12192000"/>
              <a:gd name="connsiteY54" fmla="*/ 1856890 h 6858000"/>
              <a:gd name="connsiteX55" fmla="*/ 6994755 w 12192000"/>
              <a:gd name="connsiteY55" fmla="*/ 1874821 h 6858000"/>
              <a:gd name="connsiteX56" fmla="*/ 7159364 w 12192000"/>
              <a:gd name="connsiteY56" fmla="*/ 2042948 h 6858000"/>
              <a:gd name="connsiteX57" fmla="*/ 7219467 w 12192000"/>
              <a:gd name="connsiteY57" fmla="*/ 2089573 h 6858000"/>
              <a:gd name="connsiteX58" fmla="*/ 7322179 w 12192000"/>
              <a:gd name="connsiteY58" fmla="*/ 2161756 h 6858000"/>
              <a:gd name="connsiteX59" fmla="*/ 7323974 w 12192000"/>
              <a:gd name="connsiteY59" fmla="*/ 2183724 h 6858000"/>
              <a:gd name="connsiteX60" fmla="*/ 7184034 w 12192000"/>
              <a:gd name="connsiteY60" fmla="*/ 2261285 h 6858000"/>
              <a:gd name="connsiteX61" fmla="*/ 6931516 w 12192000"/>
              <a:gd name="connsiteY61" fmla="*/ 2240212 h 6858000"/>
              <a:gd name="connsiteX62" fmla="*/ 7304686 w 12192000"/>
              <a:gd name="connsiteY62" fmla="*/ 2355883 h 6858000"/>
              <a:gd name="connsiteX63" fmla="*/ 6096813 w 12192000"/>
              <a:gd name="connsiteY63" fmla="*/ 2080160 h 6858000"/>
              <a:gd name="connsiteX64" fmla="*/ 6173959 w 12192000"/>
              <a:gd name="connsiteY64" fmla="*/ 2152340 h 6858000"/>
              <a:gd name="connsiteX65" fmla="*/ 6596469 w 12192000"/>
              <a:gd name="connsiteY65" fmla="*/ 2342432 h 6858000"/>
              <a:gd name="connsiteX66" fmla="*/ 6716224 w 12192000"/>
              <a:gd name="connsiteY66" fmla="*/ 2461690 h 6858000"/>
              <a:gd name="connsiteX67" fmla="*/ 6841810 w 12192000"/>
              <a:gd name="connsiteY67" fmla="*/ 2527594 h 6858000"/>
              <a:gd name="connsiteX68" fmla="*/ 7018080 w 12192000"/>
              <a:gd name="connsiteY68" fmla="*/ 2526249 h 6858000"/>
              <a:gd name="connsiteX69" fmla="*/ 7143217 w 12192000"/>
              <a:gd name="connsiteY69" fmla="*/ 2627573 h 6858000"/>
              <a:gd name="connsiteX70" fmla="*/ 7012697 w 12192000"/>
              <a:gd name="connsiteY70" fmla="*/ 2649094 h 6858000"/>
              <a:gd name="connsiteX71" fmla="*/ 6859752 w 12192000"/>
              <a:gd name="connsiteY71" fmla="*/ 2632505 h 6858000"/>
              <a:gd name="connsiteX72" fmla="*/ 6529636 w 12192000"/>
              <a:gd name="connsiteY72" fmla="*/ 2637883 h 6858000"/>
              <a:gd name="connsiteX73" fmla="*/ 6340360 w 12192000"/>
              <a:gd name="connsiteY73" fmla="*/ 2657610 h 6858000"/>
              <a:gd name="connsiteX74" fmla="*/ 5905294 w 12192000"/>
              <a:gd name="connsiteY74" fmla="*/ 2623984 h 6858000"/>
              <a:gd name="connsiteX75" fmla="*/ 5930860 w 12192000"/>
              <a:gd name="connsiteY75" fmla="*/ 2710066 h 6858000"/>
              <a:gd name="connsiteX76" fmla="*/ 5914710 w 12192000"/>
              <a:gd name="connsiteY76" fmla="*/ 2784935 h 6858000"/>
              <a:gd name="connsiteX77" fmla="*/ 5908433 w 12192000"/>
              <a:gd name="connsiteY77" fmla="*/ 2947683 h 6858000"/>
              <a:gd name="connsiteX78" fmla="*/ 5912470 w 12192000"/>
              <a:gd name="connsiteY78" fmla="*/ 2974134 h 6858000"/>
              <a:gd name="connsiteX79" fmla="*/ 5815141 w 12192000"/>
              <a:gd name="connsiteY79" fmla="*/ 2991171 h 6858000"/>
              <a:gd name="connsiteX80" fmla="*/ 6395082 w 12192000"/>
              <a:gd name="connsiteY80" fmla="*/ 3329661 h 6858000"/>
              <a:gd name="connsiteX81" fmla="*/ 6007557 w 12192000"/>
              <a:gd name="connsiteY81" fmla="*/ 3243581 h 6858000"/>
              <a:gd name="connsiteX82" fmla="*/ 5955079 w 12192000"/>
              <a:gd name="connsiteY82" fmla="*/ 3385704 h 6858000"/>
              <a:gd name="connsiteX83" fmla="*/ 6137180 w 12192000"/>
              <a:gd name="connsiteY83" fmla="*/ 3512133 h 6858000"/>
              <a:gd name="connsiteX84" fmla="*/ 6204457 w 12192000"/>
              <a:gd name="connsiteY84" fmla="*/ 3762302 h 6858000"/>
              <a:gd name="connsiteX85" fmla="*/ 6171716 w 12192000"/>
              <a:gd name="connsiteY85" fmla="*/ 3990952 h 6858000"/>
              <a:gd name="connsiteX86" fmla="*/ 6093674 w 12192000"/>
              <a:gd name="connsiteY86" fmla="*/ 4063580 h 6858000"/>
              <a:gd name="connsiteX87" fmla="*/ 5980645 w 12192000"/>
              <a:gd name="connsiteY87" fmla="*/ 4194045 h 6858000"/>
              <a:gd name="connsiteX88" fmla="*/ 5910676 w 12192000"/>
              <a:gd name="connsiteY88" fmla="*/ 4274743 h 6858000"/>
              <a:gd name="connsiteX89" fmla="*/ 5667577 w 12192000"/>
              <a:gd name="connsiteY89" fmla="*/ 4243362 h 6858000"/>
              <a:gd name="connsiteX90" fmla="*/ 5991859 w 12192000"/>
              <a:gd name="connsiteY90" fmla="*/ 4448252 h 6858000"/>
              <a:gd name="connsiteX91" fmla="*/ 5729024 w 12192000"/>
              <a:gd name="connsiteY91" fmla="*/ 4422695 h 6858000"/>
              <a:gd name="connsiteX92" fmla="*/ 5643357 w 12192000"/>
              <a:gd name="connsiteY92" fmla="*/ 4437041 h 6858000"/>
              <a:gd name="connsiteX93" fmla="*/ 5692243 w 12192000"/>
              <a:gd name="connsiteY93" fmla="*/ 4503395 h 6858000"/>
              <a:gd name="connsiteX94" fmla="*/ 5885111 w 12192000"/>
              <a:gd name="connsiteY94" fmla="*/ 4615926 h 6858000"/>
              <a:gd name="connsiteX95" fmla="*/ 6282503 w 12192000"/>
              <a:gd name="connsiteY95" fmla="*/ 4920793 h 6858000"/>
              <a:gd name="connsiteX96" fmla="*/ 5897668 w 12192000"/>
              <a:gd name="connsiteY96" fmla="*/ 4780915 h 6858000"/>
              <a:gd name="connsiteX97" fmla="*/ 6303132 w 12192000"/>
              <a:gd name="connsiteY97" fmla="*/ 5094297 h 6858000"/>
              <a:gd name="connsiteX98" fmla="*/ 6393287 w 12192000"/>
              <a:gd name="connsiteY98" fmla="*/ 5198310 h 6858000"/>
              <a:gd name="connsiteX99" fmla="*/ 6575386 w 12192000"/>
              <a:gd name="connsiteY99" fmla="*/ 5456548 h 6858000"/>
              <a:gd name="connsiteX100" fmla="*/ 6566415 w 12192000"/>
              <a:gd name="connsiteY100" fmla="*/ 5485690 h 6858000"/>
              <a:gd name="connsiteX101" fmla="*/ 6356059 w 12192000"/>
              <a:gd name="connsiteY101" fmla="*/ 5443995 h 6858000"/>
              <a:gd name="connsiteX102" fmla="*/ 6628762 w 12192000"/>
              <a:gd name="connsiteY102" fmla="*/ 5660990 h 6858000"/>
              <a:gd name="connsiteX103" fmla="*/ 6910436 w 12192000"/>
              <a:gd name="connsiteY103" fmla="*/ 5827767 h 6858000"/>
              <a:gd name="connsiteX104" fmla="*/ 6710393 w 12192000"/>
              <a:gd name="connsiteY104" fmla="*/ 5802214 h 6858000"/>
              <a:gd name="connsiteX105" fmla="*/ 6435448 w 12192000"/>
              <a:gd name="connsiteY105" fmla="*/ 5706719 h 6858000"/>
              <a:gd name="connsiteX106" fmla="*/ 6339913 w 12192000"/>
              <a:gd name="connsiteY106" fmla="*/ 5742586 h 6858000"/>
              <a:gd name="connsiteX107" fmla="*/ 6600503 w 12192000"/>
              <a:gd name="connsiteY107" fmla="*/ 5900398 h 6858000"/>
              <a:gd name="connsiteX108" fmla="*/ 6749863 w 12192000"/>
              <a:gd name="connsiteY108" fmla="*/ 5973478 h 6858000"/>
              <a:gd name="connsiteX109" fmla="*/ 6809515 w 12192000"/>
              <a:gd name="connsiteY109" fmla="*/ 6029519 h 6858000"/>
              <a:gd name="connsiteX110" fmla="*/ 6979954 w 12192000"/>
              <a:gd name="connsiteY110" fmla="*/ 6229474 h 6858000"/>
              <a:gd name="connsiteX111" fmla="*/ 7480509 w 12192000"/>
              <a:gd name="connsiteY111" fmla="*/ 6447812 h 6858000"/>
              <a:gd name="connsiteX112" fmla="*/ 7948764 w 12192000"/>
              <a:gd name="connsiteY112" fmla="*/ 6719056 h 6858000"/>
              <a:gd name="connsiteX113" fmla="*/ 8221244 w 12192000"/>
              <a:gd name="connsiteY113" fmla="*/ 6848868 h 6858000"/>
              <a:gd name="connsiteX114" fmla="*/ 8242921 w 12192000"/>
              <a:gd name="connsiteY114" fmla="*/ 6858000 h 6858000"/>
              <a:gd name="connsiteX115" fmla="*/ 0 w 12192000"/>
              <a:gd name="connsiteY1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0976177" y="6858000"/>
                </a:lnTo>
                <a:lnTo>
                  <a:pt x="10997120" y="6851980"/>
                </a:lnTo>
                <a:cubicBezTo>
                  <a:pt x="11372760" y="6734361"/>
                  <a:pt x="11757137" y="6563389"/>
                  <a:pt x="12094512" y="6315404"/>
                </a:cubicBezTo>
                <a:lnTo>
                  <a:pt x="12191999" y="6239611"/>
                </a:lnTo>
                <a:lnTo>
                  <a:pt x="12191999" y="1104399"/>
                </a:lnTo>
                <a:lnTo>
                  <a:pt x="11979198" y="1051011"/>
                </a:lnTo>
                <a:cubicBezTo>
                  <a:pt x="11902836" y="1030275"/>
                  <a:pt x="11824681" y="1008195"/>
                  <a:pt x="11742378" y="986227"/>
                </a:cubicBezTo>
                <a:cubicBezTo>
                  <a:pt x="11843295" y="875936"/>
                  <a:pt x="12022257" y="888939"/>
                  <a:pt x="12063968" y="729780"/>
                </a:cubicBezTo>
                <a:cubicBezTo>
                  <a:pt x="11901155" y="688534"/>
                  <a:pt x="11729822" y="735611"/>
                  <a:pt x="11572835" y="670151"/>
                </a:cubicBezTo>
                <a:cubicBezTo>
                  <a:pt x="11559381" y="664325"/>
                  <a:pt x="11540990" y="670151"/>
                  <a:pt x="11524844" y="671946"/>
                </a:cubicBezTo>
                <a:cubicBezTo>
                  <a:pt x="11201459" y="706916"/>
                  <a:pt x="10879418" y="676432"/>
                  <a:pt x="10560518" y="632492"/>
                </a:cubicBezTo>
                <a:cubicBezTo>
                  <a:pt x="10101230" y="569728"/>
                  <a:pt x="9640146" y="529825"/>
                  <a:pt x="9178169" y="501577"/>
                </a:cubicBezTo>
                <a:cubicBezTo>
                  <a:pt x="8796475" y="478266"/>
                  <a:pt x="8413886" y="467955"/>
                  <a:pt x="8033984" y="423121"/>
                </a:cubicBezTo>
                <a:cubicBezTo>
                  <a:pt x="7627624" y="375150"/>
                  <a:pt x="7221712" y="320901"/>
                  <a:pt x="6815795" y="270688"/>
                </a:cubicBezTo>
                <a:cubicBezTo>
                  <a:pt x="6797407" y="268446"/>
                  <a:pt x="6777110" y="261384"/>
                  <a:pt x="6757489" y="260880"/>
                </a:cubicBezTo>
                <a:cubicBezTo>
                  <a:pt x="6737867" y="260376"/>
                  <a:pt x="6718916" y="266430"/>
                  <a:pt x="6703217" y="290416"/>
                </a:cubicBezTo>
                <a:cubicBezTo>
                  <a:pt x="6786642" y="353629"/>
                  <a:pt x="6892941" y="329867"/>
                  <a:pt x="7005521" y="401154"/>
                </a:cubicBezTo>
                <a:cubicBezTo>
                  <a:pt x="6822525" y="378735"/>
                  <a:pt x="6677649" y="360801"/>
                  <a:pt x="6532779" y="342871"/>
                </a:cubicBezTo>
                <a:cubicBezTo>
                  <a:pt x="6530087" y="355424"/>
                  <a:pt x="6527397" y="367976"/>
                  <a:pt x="6524704" y="380529"/>
                </a:cubicBezTo>
                <a:cubicBezTo>
                  <a:pt x="6709945" y="406980"/>
                  <a:pt x="6881280" y="475126"/>
                  <a:pt x="7061587" y="523098"/>
                </a:cubicBezTo>
                <a:cubicBezTo>
                  <a:pt x="7044990" y="552691"/>
                  <a:pt x="7028398" y="546862"/>
                  <a:pt x="7013594" y="545070"/>
                </a:cubicBezTo>
                <a:cubicBezTo>
                  <a:pt x="6917162" y="533412"/>
                  <a:pt x="6820730" y="521755"/>
                  <a:pt x="6728335" y="489924"/>
                </a:cubicBezTo>
                <a:cubicBezTo>
                  <a:pt x="6707702" y="482748"/>
                  <a:pt x="6682583" y="482748"/>
                  <a:pt x="6670923" y="504270"/>
                </a:cubicBezTo>
                <a:cubicBezTo>
                  <a:pt x="6654326" y="534757"/>
                  <a:pt x="6678097" y="554484"/>
                  <a:pt x="6699180" y="571069"/>
                </a:cubicBezTo>
                <a:cubicBezTo>
                  <a:pt x="6735959" y="599764"/>
                  <a:pt x="6780362" y="591695"/>
                  <a:pt x="6822972" y="597073"/>
                </a:cubicBezTo>
                <a:cubicBezTo>
                  <a:pt x="6936448" y="610972"/>
                  <a:pt x="6990720" y="654460"/>
                  <a:pt x="7015839" y="753992"/>
                </a:cubicBezTo>
                <a:cubicBezTo>
                  <a:pt x="6916264" y="713640"/>
                  <a:pt x="6820280" y="763407"/>
                  <a:pt x="6723848" y="735160"/>
                </a:cubicBezTo>
                <a:cubicBezTo>
                  <a:pt x="6698731" y="727988"/>
                  <a:pt x="6658813" y="738747"/>
                  <a:pt x="6672268" y="773268"/>
                </a:cubicBezTo>
                <a:cubicBezTo>
                  <a:pt x="6684828" y="805550"/>
                  <a:pt x="6726540" y="828861"/>
                  <a:pt x="6652532" y="822585"/>
                </a:cubicBezTo>
                <a:cubicBezTo>
                  <a:pt x="6599609" y="818101"/>
                  <a:pt x="6495999" y="854418"/>
                  <a:pt x="6539505" y="863382"/>
                </a:cubicBezTo>
                <a:cubicBezTo>
                  <a:pt x="6594225" y="874593"/>
                  <a:pt x="6647600" y="890733"/>
                  <a:pt x="6717122" y="909114"/>
                </a:cubicBezTo>
                <a:cubicBezTo>
                  <a:pt x="6640423" y="939151"/>
                  <a:pt x="6585254" y="932874"/>
                  <a:pt x="6527397" y="909114"/>
                </a:cubicBezTo>
                <a:cubicBezTo>
                  <a:pt x="6457427" y="880419"/>
                  <a:pt x="6366375" y="845451"/>
                  <a:pt x="6309411" y="877731"/>
                </a:cubicBezTo>
                <a:cubicBezTo>
                  <a:pt x="6224192" y="926151"/>
                  <a:pt x="6153325" y="895663"/>
                  <a:pt x="6077077" y="887593"/>
                </a:cubicBezTo>
                <a:lnTo>
                  <a:pt x="6076642" y="887537"/>
                </a:lnTo>
                <a:lnTo>
                  <a:pt x="6032390" y="898600"/>
                </a:lnTo>
                <a:cubicBezTo>
                  <a:pt x="6023409" y="901866"/>
                  <a:pt x="6017756" y="911989"/>
                  <a:pt x="6008536" y="914503"/>
                </a:cubicBezTo>
                <a:cubicBezTo>
                  <a:pt x="5987921" y="920125"/>
                  <a:pt x="5964038" y="912898"/>
                  <a:pt x="5944926" y="922454"/>
                </a:cubicBezTo>
                <a:cubicBezTo>
                  <a:pt x="5934324" y="927755"/>
                  <a:pt x="5934324" y="943657"/>
                  <a:pt x="5929023" y="954259"/>
                </a:cubicBezTo>
                <a:cubicBezTo>
                  <a:pt x="5933305" y="967105"/>
                  <a:pt x="5936344" y="975942"/>
                  <a:pt x="5938641" y="983356"/>
                </a:cubicBezTo>
                <a:lnTo>
                  <a:pt x="5941380" y="994243"/>
                </a:lnTo>
                <a:lnTo>
                  <a:pt x="6022639" y="1012399"/>
                </a:lnTo>
                <a:cubicBezTo>
                  <a:pt x="6231931" y="1059643"/>
                  <a:pt x="6435672" y="1112210"/>
                  <a:pt x="6620687" y="1222947"/>
                </a:cubicBezTo>
                <a:cubicBezTo>
                  <a:pt x="6604990" y="1244018"/>
                  <a:pt x="6525153" y="1304094"/>
                  <a:pt x="6557895" y="1308577"/>
                </a:cubicBezTo>
                <a:cubicBezTo>
                  <a:pt x="6649842" y="1321581"/>
                  <a:pt x="6731472" y="1365517"/>
                  <a:pt x="6815348" y="1401831"/>
                </a:cubicBezTo>
                <a:cubicBezTo>
                  <a:pt x="6851679" y="1417523"/>
                  <a:pt x="6895633" y="1438147"/>
                  <a:pt x="6878591" y="1494187"/>
                </a:cubicBezTo>
                <a:cubicBezTo>
                  <a:pt x="6847640" y="1509878"/>
                  <a:pt x="6824766" y="1487911"/>
                  <a:pt x="6799202" y="1486118"/>
                </a:cubicBezTo>
                <a:cubicBezTo>
                  <a:pt x="6773186" y="1484326"/>
                  <a:pt x="6714877" y="1495981"/>
                  <a:pt x="6731027" y="1503602"/>
                </a:cubicBezTo>
                <a:cubicBezTo>
                  <a:pt x="6804583" y="1538124"/>
                  <a:pt x="6672268" y="1621067"/>
                  <a:pt x="6759282" y="1621067"/>
                </a:cubicBezTo>
                <a:cubicBezTo>
                  <a:pt x="6905053" y="1621514"/>
                  <a:pt x="6982647" y="1768566"/>
                  <a:pt x="7123035" y="1772603"/>
                </a:cubicBezTo>
                <a:cubicBezTo>
                  <a:pt x="7145459" y="1773049"/>
                  <a:pt x="7156224" y="1799053"/>
                  <a:pt x="7155777" y="1821919"/>
                </a:cubicBezTo>
                <a:cubicBezTo>
                  <a:pt x="7155777" y="1849268"/>
                  <a:pt x="7135144" y="1854199"/>
                  <a:pt x="7112270" y="1856890"/>
                </a:cubicBezTo>
                <a:cubicBezTo>
                  <a:pt x="7077284" y="1860923"/>
                  <a:pt x="7040954" y="1821919"/>
                  <a:pt x="6994755" y="1874821"/>
                </a:cubicBezTo>
                <a:cubicBezTo>
                  <a:pt x="7077735" y="1905755"/>
                  <a:pt x="7160709" y="1936693"/>
                  <a:pt x="7159364" y="2042948"/>
                </a:cubicBezTo>
                <a:cubicBezTo>
                  <a:pt x="7158916" y="2071638"/>
                  <a:pt x="7193452" y="2082399"/>
                  <a:pt x="7219467" y="2089573"/>
                </a:cubicBezTo>
                <a:cubicBezTo>
                  <a:pt x="7262526" y="2101231"/>
                  <a:pt x="7298853" y="2121854"/>
                  <a:pt x="7322179" y="2161756"/>
                </a:cubicBezTo>
                <a:cubicBezTo>
                  <a:pt x="7321730" y="2169378"/>
                  <a:pt x="7321281" y="2177446"/>
                  <a:pt x="7323974" y="2183724"/>
                </a:cubicBezTo>
                <a:cubicBezTo>
                  <a:pt x="7316349" y="2280115"/>
                  <a:pt x="7253555" y="2277424"/>
                  <a:pt x="7184034" y="2261285"/>
                </a:cubicBezTo>
                <a:cubicBezTo>
                  <a:pt x="7101058" y="2241558"/>
                  <a:pt x="7018978" y="2205691"/>
                  <a:pt x="6931516" y="2240212"/>
                </a:cubicBezTo>
                <a:cubicBezTo>
                  <a:pt x="7054861" y="2286391"/>
                  <a:pt x="7188967" y="2289976"/>
                  <a:pt x="7304686" y="2355883"/>
                </a:cubicBezTo>
                <a:cubicBezTo>
                  <a:pt x="6881280" y="2367989"/>
                  <a:pt x="6507211" y="2159959"/>
                  <a:pt x="6096813" y="2080160"/>
                </a:cubicBezTo>
                <a:cubicBezTo>
                  <a:pt x="6110718" y="2133508"/>
                  <a:pt x="6143907" y="2144268"/>
                  <a:pt x="6173959" y="2152340"/>
                </a:cubicBezTo>
                <a:cubicBezTo>
                  <a:pt x="6325561" y="2192691"/>
                  <a:pt x="6458320" y="2272943"/>
                  <a:pt x="6596469" y="2342432"/>
                </a:cubicBezTo>
                <a:cubicBezTo>
                  <a:pt x="6653429" y="2371125"/>
                  <a:pt x="6694695" y="2399820"/>
                  <a:pt x="6716224" y="2461690"/>
                </a:cubicBezTo>
                <a:cubicBezTo>
                  <a:pt x="6735511" y="2517732"/>
                  <a:pt x="6772739" y="2543736"/>
                  <a:pt x="6841810" y="2527594"/>
                </a:cubicBezTo>
                <a:cubicBezTo>
                  <a:pt x="6897875" y="2514144"/>
                  <a:pt x="6959322" y="2521317"/>
                  <a:pt x="7018080" y="2526249"/>
                </a:cubicBezTo>
                <a:cubicBezTo>
                  <a:pt x="7085808" y="2531629"/>
                  <a:pt x="7161607" y="2594845"/>
                  <a:pt x="7143217" y="2627573"/>
                </a:cubicBezTo>
                <a:cubicBezTo>
                  <a:pt x="7111823" y="2683166"/>
                  <a:pt x="7059345" y="2655370"/>
                  <a:pt x="7012697" y="2649094"/>
                </a:cubicBezTo>
                <a:cubicBezTo>
                  <a:pt x="6959771" y="2641473"/>
                  <a:pt x="6861547" y="2625779"/>
                  <a:pt x="6859752" y="2632505"/>
                </a:cubicBezTo>
                <a:cubicBezTo>
                  <a:pt x="6825212" y="2771936"/>
                  <a:pt x="6582114" y="2650439"/>
                  <a:pt x="6529636" y="2637883"/>
                </a:cubicBezTo>
                <a:cubicBezTo>
                  <a:pt x="6464154" y="2622192"/>
                  <a:pt x="6402705" y="2650887"/>
                  <a:pt x="6340360" y="2657610"/>
                </a:cubicBezTo>
                <a:cubicBezTo>
                  <a:pt x="6284743" y="2663887"/>
                  <a:pt x="5970330" y="2683166"/>
                  <a:pt x="5905294" y="2623984"/>
                </a:cubicBezTo>
                <a:cubicBezTo>
                  <a:pt x="5896322" y="2670163"/>
                  <a:pt x="5915159" y="2688993"/>
                  <a:pt x="5930860" y="2710066"/>
                </a:cubicBezTo>
                <a:cubicBezTo>
                  <a:pt x="5952838" y="2740102"/>
                  <a:pt x="5956426" y="2761175"/>
                  <a:pt x="5914710" y="2784935"/>
                </a:cubicBezTo>
                <a:cubicBezTo>
                  <a:pt x="5795853" y="2853086"/>
                  <a:pt x="5797649" y="2855325"/>
                  <a:pt x="5908433" y="2947683"/>
                </a:cubicBezTo>
                <a:cubicBezTo>
                  <a:pt x="5913818" y="2951715"/>
                  <a:pt x="5911572" y="2965167"/>
                  <a:pt x="5912470" y="2974134"/>
                </a:cubicBezTo>
                <a:cubicBezTo>
                  <a:pt x="5883316" y="2988480"/>
                  <a:pt x="5849228" y="2952613"/>
                  <a:pt x="5815141" y="2991171"/>
                </a:cubicBezTo>
                <a:cubicBezTo>
                  <a:pt x="5963601" y="3160638"/>
                  <a:pt x="6190105" y="3202332"/>
                  <a:pt x="6395082" y="3329661"/>
                </a:cubicBezTo>
                <a:cubicBezTo>
                  <a:pt x="6229127" y="3371803"/>
                  <a:pt x="6129555" y="3224751"/>
                  <a:pt x="6007557" y="3243581"/>
                </a:cubicBezTo>
                <a:cubicBezTo>
                  <a:pt x="5946560" y="3289760"/>
                  <a:pt x="6127760" y="3363734"/>
                  <a:pt x="5955079" y="3385704"/>
                </a:cubicBezTo>
                <a:cubicBezTo>
                  <a:pt x="6029985" y="3426052"/>
                  <a:pt x="6085601" y="3465503"/>
                  <a:pt x="6137180" y="3512133"/>
                </a:cubicBezTo>
                <a:cubicBezTo>
                  <a:pt x="6229127" y="3595522"/>
                  <a:pt x="6247069" y="3650219"/>
                  <a:pt x="6204457" y="3762302"/>
                </a:cubicBezTo>
                <a:cubicBezTo>
                  <a:pt x="6176648" y="3835828"/>
                  <a:pt x="6135833" y="3903528"/>
                  <a:pt x="6171716" y="3990952"/>
                </a:cubicBezTo>
                <a:cubicBezTo>
                  <a:pt x="6196832" y="4051028"/>
                  <a:pt x="6186964" y="4090479"/>
                  <a:pt x="6093674" y="4063580"/>
                </a:cubicBezTo>
                <a:cubicBezTo>
                  <a:pt x="5993205" y="4034885"/>
                  <a:pt x="5955530" y="4088685"/>
                  <a:pt x="5980645" y="4194045"/>
                </a:cubicBezTo>
                <a:cubicBezTo>
                  <a:pt x="5996791" y="4261744"/>
                  <a:pt x="5979747" y="4282366"/>
                  <a:pt x="5910676" y="4274743"/>
                </a:cubicBezTo>
                <a:cubicBezTo>
                  <a:pt x="5834426" y="4266226"/>
                  <a:pt x="5761765" y="4221841"/>
                  <a:pt x="5667577" y="4243362"/>
                </a:cubicBezTo>
                <a:cubicBezTo>
                  <a:pt x="5742928" y="4366207"/>
                  <a:pt x="5903948" y="4331236"/>
                  <a:pt x="5991859" y="4448252"/>
                </a:cubicBezTo>
                <a:cubicBezTo>
                  <a:pt x="5886904" y="4448697"/>
                  <a:pt x="5806617" y="4448252"/>
                  <a:pt x="5729024" y="4422695"/>
                </a:cubicBezTo>
                <a:cubicBezTo>
                  <a:pt x="5696728" y="4412381"/>
                  <a:pt x="5661295" y="4401625"/>
                  <a:pt x="5643357" y="4437041"/>
                </a:cubicBezTo>
                <a:cubicBezTo>
                  <a:pt x="5622274" y="4479633"/>
                  <a:pt x="5665781" y="4495772"/>
                  <a:pt x="5692243" y="4503395"/>
                </a:cubicBezTo>
                <a:cubicBezTo>
                  <a:pt x="5766702" y="4524914"/>
                  <a:pt x="5823661" y="4576025"/>
                  <a:pt x="5885111" y="4615926"/>
                </a:cubicBezTo>
                <a:cubicBezTo>
                  <a:pt x="6020115" y="4703353"/>
                  <a:pt x="6168129" y="4776430"/>
                  <a:pt x="6282503" y="4920793"/>
                </a:cubicBezTo>
                <a:cubicBezTo>
                  <a:pt x="6138526" y="4884029"/>
                  <a:pt x="6031329" y="4798399"/>
                  <a:pt x="5897668" y="4780915"/>
                </a:cubicBezTo>
                <a:cubicBezTo>
                  <a:pt x="6013387" y="4912275"/>
                  <a:pt x="6162296" y="4998804"/>
                  <a:pt x="6303132" y="5094297"/>
                </a:cubicBezTo>
                <a:cubicBezTo>
                  <a:pt x="6343501" y="5121199"/>
                  <a:pt x="6384317" y="5139580"/>
                  <a:pt x="6393287" y="5198310"/>
                </a:cubicBezTo>
                <a:cubicBezTo>
                  <a:pt x="6410780" y="5312186"/>
                  <a:pt x="6463257" y="5406336"/>
                  <a:pt x="6575386" y="5456548"/>
                </a:cubicBezTo>
                <a:cubicBezTo>
                  <a:pt x="6576284" y="5457000"/>
                  <a:pt x="6570007" y="5474037"/>
                  <a:pt x="6566415" y="5485690"/>
                </a:cubicBezTo>
                <a:cubicBezTo>
                  <a:pt x="6497793" y="5489279"/>
                  <a:pt x="6443521" y="5422027"/>
                  <a:pt x="6356059" y="5443995"/>
                </a:cubicBezTo>
                <a:cubicBezTo>
                  <a:pt x="6439934" y="5535454"/>
                  <a:pt x="6509903" y="5617502"/>
                  <a:pt x="6628762" y="5660990"/>
                </a:cubicBezTo>
                <a:cubicBezTo>
                  <a:pt x="6723848" y="5695511"/>
                  <a:pt x="6841363" y="5715686"/>
                  <a:pt x="6910436" y="5827767"/>
                </a:cubicBezTo>
                <a:cubicBezTo>
                  <a:pt x="6830149" y="5849739"/>
                  <a:pt x="6770494" y="5821942"/>
                  <a:pt x="6710393" y="5802214"/>
                </a:cubicBezTo>
                <a:cubicBezTo>
                  <a:pt x="6618446" y="5771728"/>
                  <a:pt x="6527397" y="5737208"/>
                  <a:pt x="6435448" y="5706719"/>
                </a:cubicBezTo>
                <a:cubicBezTo>
                  <a:pt x="6400463" y="5695062"/>
                  <a:pt x="6362338" y="5686991"/>
                  <a:pt x="6339913" y="5742586"/>
                </a:cubicBezTo>
                <a:cubicBezTo>
                  <a:pt x="6456978" y="5754244"/>
                  <a:pt x="6526948" y="5829564"/>
                  <a:pt x="6600503" y="5900398"/>
                </a:cubicBezTo>
                <a:cubicBezTo>
                  <a:pt x="6641770" y="5940299"/>
                  <a:pt x="6675410" y="5993652"/>
                  <a:pt x="6749863" y="5973478"/>
                </a:cubicBezTo>
                <a:cubicBezTo>
                  <a:pt x="6788885" y="5962718"/>
                  <a:pt x="6813554" y="5992754"/>
                  <a:pt x="6809515" y="6029519"/>
                </a:cubicBezTo>
                <a:cubicBezTo>
                  <a:pt x="6794715" y="6159089"/>
                  <a:pt x="6885766" y="6204369"/>
                  <a:pt x="6979954" y="6229474"/>
                </a:cubicBezTo>
                <a:cubicBezTo>
                  <a:pt x="7158469" y="6276549"/>
                  <a:pt x="7306929" y="6387287"/>
                  <a:pt x="7480509" y="6447812"/>
                </a:cubicBezTo>
                <a:cubicBezTo>
                  <a:pt x="7649154" y="6506545"/>
                  <a:pt x="7779672" y="6645975"/>
                  <a:pt x="7948764" y="6719056"/>
                </a:cubicBezTo>
                <a:cubicBezTo>
                  <a:pt x="8040603" y="6758733"/>
                  <a:pt x="8129409" y="6806985"/>
                  <a:pt x="8221244" y="6848868"/>
                </a:cubicBezTo>
                <a:lnTo>
                  <a:pt x="824292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6ADBD5-DEFB-2E3D-9E93-3DECB4C5E10F}"/>
              </a:ext>
            </a:extLst>
          </p:cNvPr>
          <p:cNvSpPr txBox="1"/>
          <p:nvPr/>
        </p:nvSpPr>
        <p:spPr>
          <a:xfrm>
            <a:off x="838201" y="482623"/>
            <a:ext cx="5234271" cy="569434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800" b="1" dirty="0"/>
              <a:t>Building Good Relationships What it Means: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 Building good relationships is all about creating trust, talking openly, and working together with others.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800" dirty="0"/>
              <a:t> </a:t>
            </a:r>
            <a:r>
              <a:rPr lang="en-US" sz="2800" b="1" dirty="0"/>
              <a:t>Main Points: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Listen actively and show you care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Communicate clearly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Respect each other and build trust</a:t>
            </a:r>
          </a:p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Have common goals and values</a:t>
            </a:r>
          </a:p>
        </p:txBody>
      </p:sp>
      <p:pic>
        <p:nvPicPr>
          <p:cNvPr id="9" name="Picture 8" descr="A pyramid of multicolored triangles&#10;&#10;AI-generated content may be incorrect.">
            <a:extLst>
              <a:ext uri="{FF2B5EF4-FFF2-40B4-BE49-F238E27FC236}">
                <a16:creationId xmlns:a16="http://schemas.microsoft.com/office/drawing/2014/main" id="{239A07F8-92D9-59CA-2C25-15737DB37B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2" r="1615" b="2"/>
          <a:stretch>
            <a:fillRect/>
          </a:stretch>
        </p:blipFill>
        <p:spPr>
          <a:xfrm>
            <a:off x="7647447" y="482622"/>
            <a:ext cx="4137441" cy="3697695"/>
          </a:xfrm>
          <a:prstGeom prst="rect">
            <a:avLst/>
          </a:prstGeom>
        </p:spPr>
      </p:pic>
      <p:pic>
        <p:nvPicPr>
          <p:cNvPr id="11" name="Picture 10" descr="A group of people embling a puzzle&#10;&#10;AI-generated content may be incorrect.">
            <a:extLst>
              <a:ext uri="{FF2B5EF4-FFF2-40B4-BE49-F238E27FC236}">
                <a16:creationId xmlns:a16="http://schemas.microsoft.com/office/drawing/2014/main" id="{6030B355-D856-877E-8DC2-769FD3E716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0495" y="3889612"/>
            <a:ext cx="4137441" cy="29683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80C21B-A9F5-4616-A0E6-EE522AA87C21}"/>
              </a:ext>
            </a:extLst>
          </p:cNvPr>
          <p:cNvSpPr txBox="1"/>
          <p:nvPr/>
        </p:nvSpPr>
        <p:spPr>
          <a:xfrm>
            <a:off x="1339756" y="1167321"/>
            <a:ext cx="4511071" cy="833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994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0D3930-C93F-08A5-8BF2-27A11CC96134}"/>
              </a:ext>
            </a:extLst>
          </p:cNvPr>
          <p:cNvSpPr txBox="1"/>
          <p:nvPr/>
        </p:nvSpPr>
        <p:spPr>
          <a:xfrm>
            <a:off x="0" y="0"/>
            <a:ext cx="4726729" cy="685799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b="1" dirty="0"/>
              <a:t>Shared Goals and Values: Stages of Group Development – Tuckman's Model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b="1" dirty="0"/>
              <a:t>F</a:t>
            </a:r>
            <a:r>
              <a:rPr lang="en-US" sz="2400" b="1" dirty="0"/>
              <a:t>orming</a:t>
            </a:r>
            <a:r>
              <a:rPr lang="en-US" sz="2000" dirty="0"/>
              <a:t> – This is where the group gets together and starts to know one another.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b="1" dirty="0"/>
              <a:t>S</a:t>
            </a:r>
            <a:r>
              <a:rPr lang="en-US" sz="2400" b="1" dirty="0"/>
              <a:t>torming</a:t>
            </a:r>
            <a:r>
              <a:rPr lang="en-US" sz="2000" dirty="0"/>
              <a:t> – Conflicts and competition can pop up during this stage.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b="1" dirty="0"/>
              <a:t>N</a:t>
            </a:r>
            <a:r>
              <a:rPr lang="en-US" sz="2000" b="1" dirty="0"/>
              <a:t>orming</a:t>
            </a:r>
            <a:r>
              <a:rPr lang="en-US" sz="2000" dirty="0"/>
              <a:t> – The group begins to set some norms and work together better.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b="1" dirty="0"/>
              <a:t>P</a:t>
            </a:r>
            <a:r>
              <a:rPr lang="en-US" sz="2000" b="1" dirty="0"/>
              <a:t>erforming</a:t>
            </a:r>
            <a:r>
              <a:rPr lang="en-US" sz="2000" dirty="0"/>
              <a:t> – This is the stage where the group really hits its stride and meets its goals.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b="1" dirty="0"/>
              <a:t>A</a:t>
            </a:r>
            <a:r>
              <a:rPr lang="en-US" sz="2000" b="1" dirty="0"/>
              <a:t>djourning</a:t>
            </a:r>
            <a:r>
              <a:rPr lang="en-US" sz="2000" dirty="0"/>
              <a:t> – Finally, the group wraps up and reflects on what they've done.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b="1" dirty="0"/>
              <a:t>Each of these stages calls for different kinds of leadership and ways to work together</a:t>
            </a:r>
            <a:r>
              <a:rPr lang="en-US" sz="2000" dirty="0"/>
              <a:t>.</a:t>
            </a:r>
          </a:p>
        </p:txBody>
      </p:sp>
      <p:pic>
        <p:nvPicPr>
          <p:cNvPr id="8" name="Picture 7" descr="A group of people standing on a puzzle&#10;&#10;AI-generated content may be incorrect.">
            <a:extLst>
              <a:ext uri="{FF2B5EF4-FFF2-40B4-BE49-F238E27FC236}">
                <a16:creationId xmlns:a16="http://schemas.microsoft.com/office/drawing/2014/main" id="{EBDF49BC-116E-F2CA-0575-F6C345061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0329" y="643234"/>
            <a:ext cx="3944520" cy="2624899"/>
          </a:xfrm>
          <a:prstGeom prst="rect">
            <a:avLst/>
          </a:prstGeom>
        </p:spPr>
      </p:pic>
      <p:pic>
        <p:nvPicPr>
          <p:cNvPr id="6" name="Picture 5" descr="A diagram of a diagram with text&#10;&#10;AI-generated content may be incorrect.">
            <a:extLst>
              <a:ext uri="{FF2B5EF4-FFF2-40B4-BE49-F238E27FC236}">
                <a16:creationId xmlns:a16="http://schemas.microsoft.com/office/drawing/2014/main" id="{FA7CA4FB-5AD1-F272-71B4-FA9F944A1E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646" y="3593738"/>
            <a:ext cx="4491887" cy="257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173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4B0D80-261A-1D4D-6E45-3EE233E115CD}"/>
              </a:ext>
            </a:extLst>
          </p:cNvPr>
          <p:cNvSpPr txBox="1"/>
          <p:nvPr/>
        </p:nvSpPr>
        <p:spPr>
          <a:xfrm>
            <a:off x="0" y="354842"/>
            <a:ext cx="4601980" cy="650315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800" b="1" dirty="0"/>
              <a:t>Belbin Team Roles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Belbin outlines 9 Team Roles, which can be grouped like this: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✅ </a:t>
            </a:r>
            <a:r>
              <a:rPr lang="en-US" sz="2400" b="1" dirty="0"/>
              <a:t>Task Roles </a:t>
            </a:r>
            <a:r>
              <a:rPr lang="en-US" sz="2400" dirty="0"/>
              <a:t>(like Shaper, Implementer, Completer Finisher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🤝 Social Roles (like Coordinator, Team Worker, Resource Investigator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⚠️ </a:t>
            </a:r>
            <a:r>
              <a:rPr lang="en-US" sz="2400" b="1" dirty="0"/>
              <a:t>Disruptive Roles </a:t>
            </a:r>
            <a:r>
              <a:rPr lang="en-US" sz="2400" dirty="0"/>
              <a:t>(like Specialist and Monitor Evaluator, but these can cause issues if not balanced well)</a:t>
            </a:r>
            <a:br>
              <a:rPr lang="en-US" sz="2400" dirty="0"/>
            </a:b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b="1" dirty="0"/>
              <a:t>The goal is to balance the roles so that all needs are met without any overlap or conflict.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5A88F0-1A9E-DC94-03A4-E0940E4F3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" r="-1" b="-1"/>
          <a:stretch>
            <a:fillRect/>
          </a:stretch>
        </p:blipFill>
        <p:spPr>
          <a:xfrm>
            <a:off x="5445457" y="1258164"/>
            <a:ext cx="6155141" cy="436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54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63A279-E7AA-DC39-646C-B88AD48CB352}"/>
              </a:ext>
            </a:extLst>
          </p:cNvPr>
          <p:cNvSpPr txBox="1"/>
          <p:nvPr/>
        </p:nvSpPr>
        <p:spPr>
          <a:xfrm>
            <a:off x="-124919" y="0"/>
            <a:ext cx="6476751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400" b="1" dirty="0"/>
              <a:t>Decision Making in Groups</a:t>
            </a:r>
          </a:p>
          <a:p>
            <a:pPr algn="just"/>
            <a:endParaRPr lang="en-GB" sz="24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000" b="1" dirty="0"/>
              <a:t>Groupthink, as noted by Janis in 1972, happens when the desire for agreement in a group leads to bad choices.</a:t>
            </a:r>
          </a:p>
          <a:p>
            <a:pPr algn="just"/>
            <a:endParaRPr lang="en-GB" sz="20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000" b="1" dirty="0"/>
              <a:t>Conformity, described by Asch in 1951, is when people change their </a:t>
            </a:r>
            <a:r>
              <a:rPr lang="en-GB" sz="2000" b="1" dirty="0" err="1"/>
              <a:t>behavior</a:t>
            </a:r>
            <a:r>
              <a:rPr lang="en-GB" sz="2000" b="1" dirty="0"/>
              <a:t> or beliefs to fit in with the group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2000" b="1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000" b="1" dirty="0"/>
              <a:t>To avoid poor decisions, it is important to consider these points: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000" b="1" dirty="0"/>
              <a:t>Having different points of view can improve the quality of decisions, according to Nemeth (1986).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20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000" b="1" dirty="0"/>
              <a:t>Playing devil’s advocate can encourage critical thinking, as suggested by Schweiger, Sandberg, and Ragan in 1986.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20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000" b="1" dirty="0"/>
              <a:t>Open dialogue can make it easier for people to share their views without fear, as Edmondson pointed out in 1999.  </a:t>
            </a:r>
          </a:p>
        </p:txBody>
      </p:sp>
      <p:pic>
        <p:nvPicPr>
          <p:cNvPr id="6" name="Picture 5" descr="A person holding a network of people">
            <a:extLst>
              <a:ext uri="{FF2B5EF4-FFF2-40B4-BE49-F238E27FC236}">
                <a16:creationId xmlns:a16="http://schemas.microsoft.com/office/drawing/2014/main" id="{AECB3B03-117E-5D59-D86A-F084E1B1EE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832" y="0"/>
            <a:ext cx="5840168" cy="3294993"/>
          </a:xfrm>
          <a:prstGeom prst="rect">
            <a:avLst/>
          </a:prstGeom>
        </p:spPr>
      </p:pic>
      <p:pic>
        <p:nvPicPr>
          <p:cNvPr id="8" name="Picture 7" descr="A diagram of a group decision making process&#10;&#10;AI-generated content may be incorrect.">
            <a:extLst>
              <a:ext uri="{FF2B5EF4-FFF2-40B4-BE49-F238E27FC236}">
                <a16:creationId xmlns:a16="http://schemas.microsoft.com/office/drawing/2014/main" id="{404E2F26-030E-4DD1-18E3-3C048717B0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832" y="3294993"/>
            <a:ext cx="5840168" cy="356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53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9B7B079-407C-D5C0-FC58-48AD2A4E7040}"/>
              </a:ext>
            </a:extLst>
          </p:cNvPr>
          <p:cNvSpPr txBox="1"/>
          <p:nvPr/>
        </p:nvSpPr>
        <p:spPr>
          <a:xfrm>
            <a:off x="0" y="0"/>
            <a:ext cx="5909771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b="1" dirty="0"/>
              <a:t>Collaborative Decision-Making Techniques: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24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400" dirty="0"/>
              <a:t>Brainstorming: A method for generating ideas in an open, non-critical setting (Osborn, 1953).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24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400" dirty="0"/>
              <a:t>Nominal Group Technique: A structured approach to idea generation and prioritization (</a:t>
            </a:r>
            <a:r>
              <a:rPr lang="en-GB" sz="2400" dirty="0" err="1"/>
              <a:t>Delbecq</a:t>
            </a:r>
            <a:r>
              <a:rPr lang="en-GB" sz="2400" dirty="0"/>
              <a:t> &amp; Van de Ven, 1971).</a:t>
            </a:r>
            <a:endParaRPr lang="en-GB" sz="2400" b="1" dirty="0"/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400" dirty="0"/>
              <a:t>Consensus Building: A process for achieving agreement through inclusive discussion (Johnson &amp; Johnson, 2017).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400" dirty="0"/>
              <a:t>Inclusive Discussions: A practice that makes sure all group members participate in conversations (Edmondson, 1999).</a:t>
            </a:r>
            <a:endParaRPr lang="en-GB" sz="2400" b="1" dirty="0"/>
          </a:p>
          <a:p>
            <a:endParaRPr lang="en-GB" b="1" dirty="0"/>
          </a:p>
        </p:txBody>
      </p:sp>
      <p:pic>
        <p:nvPicPr>
          <p:cNvPr id="10" name="Picture 9" descr="A diagram of a diagram&#10;&#10;AI-generated content may be incorrect.">
            <a:extLst>
              <a:ext uri="{FF2B5EF4-FFF2-40B4-BE49-F238E27FC236}">
                <a16:creationId xmlns:a16="http://schemas.microsoft.com/office/drawing/2014/main" id="{8D552C3E-D0E5-B4DD-1FDB-5F02794E8E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771" y="157655"/>
            <a:ext cx="6205929" cy="670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59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126F15-9CDA-BF8C-4BDA-149C7A4ABD28}"/>
              </a:ext>
            </a:extLst>
          </p:cNvPr>
          <p:cNvSpPr txBox="1"/>
          <p:nvPr/>
        </p:nvSpPr>
        <p:spPr>
          <a:xfrm>
            <a:off x="0" y="0"/>
            <a:ext cx="5531370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3600" b="1" dirty="0"/>
              <a:t>Delegation in Groups: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2800" b="1" dirty="0"/>
              <a:t>Delegation means giving others the duty to handle tasks (Hackman, 2002).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GB" sz="3600" b="1" dirty="0"/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800" b="1" dirty="0"/>
              <a:t>What it does: It creates trust and boosts how well things get done (Yukl, 2013).</a:t>
            </a:r>
          </a:p>
          <a:p>
            <a:pPr algn="just"/>
            <a:endParaRPr lang="en-GB" sz="2800" b="1" dirty="0"/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3600" b="1" dirty="0"/>
              <a:t>How to do it best:</a:t>
            </a:r>
            <a:endParaRPr lang="en-GB" sz="4400" b="1" dirty="0"/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800" b="1" dirty="0"/>
              <a:t>Line up tasks with what people are good at.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800" b="1" dirty="0"/>
              <a:t>Give easy-to-follow directions.</a:t>
            </a:r>
            <a:endParaRPr lang="en-GB" sz="3600" b="1" dirty="0"/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800" b="1" dirty="0"/>
              <a:t>Help out and give comments</a:t>
            </a:r>
            <a:endParaRPr lang="en-GB" sz="3600" b="1" dirty="0"/>
          </a:p>
        </p:txBody>
      </p:sp>
      <p:pic>
        <p:nvPicPr>
          <p:cNvPr id="6" name="Picture 5" descr="Cartoon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5407E950-D23A-D687-AE2A-BC0D5439F7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178" y="0"/>
            <a:ext cx="6421821" cy="3659474"/>
          </a:xfrm>
          <a:prstGeom prst="rect">
            <a:avLst/>
          </a:prstGeom>
        </p:spPr>
      </p:pic>
      <p:pic>
        <p:nvPicPr>
          <p:cNvPr id="8" name="Picture 7" descr="A group of people around a puzzle&#10;&#10;AI-generated content may be incorrect.">
            <a:extLst>
              <a:ext uri="{FF2B5EF4-FFF2-40B4-BE49-F238E27FC236}">
                <a16:creationId xmlns:a16="http://schemas.microsoft.com/office/drawing/2014/main" id="{5648E8BA-EFF6-5517-8616-3F2B4049A5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50" y="3261780"/>
            <a:ext cx="6421821" cy="3596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22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563A225-A575-B734-BAA5-582C140B7588}"/>
              </a:ext>
            </a:extLst>
          </p:cNvPr>
          <p:cNvSpPr txBox="1"/>
          <p:nvPr/>
        </p:nvSpPr>
        <p:spPr>
          <a:xfrm>
            <a:off x="-2" y="0"/>
            <a:ext cx="6337739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b="1" dirty="0"/>
              <a:t>Conclusion: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/>
              <a:t>Good group dynamics help people work together (Forsyth, 2018).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When teams know their roles and go through growth phases, they tend to do better (Tuckman, 1965; Belbin, 2010).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Teams make better choices when they are diverse, organized, and inclusive (Edmondson, 1999; Nemeth, 1986).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When leaders delegate well, teams get stronger and perform better (Hackman, 2002; Yukl, 2013).</a:t>
            </a:r>
            <a:endParaRPr lang="en-GB" sz="3200" b="1" dirty="0"/>
          </a:p>
        </p:txBody>
      </p:sp>
      <p:pic>
        <p:nvPicPr>
          <p:cNvPr id="11" name="Picture 10" descr="Many colorful hands forming a heart&#10;&#10;AI-generated content may be incorrect.">
            <a:extLst>
              <a:ext uri="{FF2B5EF4-FFF2-40B4-BE49-F238E27FC236}">
                <a16:creationId xmlns:a16="http://schemas.microsoft.com/office/drawing/2014/main" id="{2BEDDD3A-8A10-33F5-F5EB-3B4787F3E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7738" y="-32838"/>
            <a:ext cx="5854262" cy="3674672"/>
          </a:xfrm>
          <a:prstGeom prst="rect">
            <a:avLst/>
          </a:prstGeom>
        </p:spPr>
      </p:pic>
      <p:pic>
        <p:nvPicPr>
          <p:cNvPr id="13" name="Picture 12" descr="A blackboard with words on it&#10;&#10;AI-generated content may be incorrect.">
            <a:extLst>
              <a:ext uri="{FF2B5EF4-FFF2-40B4-BE49-F238E27FC236}">
                <a16:creationId xmlns:a16="http://schemas.microsoft.com/office/drawing/2014/main" id="{86185555-E317-8682-9E52-FA7778278C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7738" y="3641834"/>
            <a:ext cx="5854262" cy="321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52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A6084B-B374-7F69-ED0B-1A682E2ADFCA}"/>
              </a:ext>
            </a:extLst>
          </p:cNvPr>
          <p:cNvSpPr txBox="1"/>
          <p:nvPr/>
        </p:nvSpPr>
        <p:spPr>
          <a:xfrm>
            <a:off x="0" y="0"/>
            <a:ext cx="6490741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References:</a:t>
            </a:r>
            <a:endParaRPr lang="en-GB" sz="2800" b="1" dirty="0"/>
          </a:p>
          <a:p>
            <a:pPr marL="342900" indent="-342900" algn="just">
              <a:buAutoNum type="arabicPeriod"/>
            </a:pPr>
            <a:r>
              <a:rPr lang="en-GB" sz="2000" b="1" dirty="0"/>
              <a:t>Belbin, R.M. (2010) Team Roles at Work. 2nd </a:t>
            </a:r>
            <a:r>
              <a:rPr lang="en-GB" sz="2000" b="1" dirty="0" err="1"/>
              <a:t>edn</a:t>
            </a:r>
            <a:r>
              <a:rPr lang="en-GB" sz="2000" b="1" dirty="0"/>
              <a:t>. Oxford: Butterworth-Heinemann.</a:t>
            </a:r>
          </a:p>
          <a:p>
            <a:pPr marL="342900" indent="-342900" algn="just">
              <a:buAutoNum type="arabicPeriod"/>
            </a:pPr>
            <a:endParaRPr lang="en-GB" sz="2000" b="1" dirty="0"/>
          </a:p>
          <a:p>
            <a:pPr marL="342900" indent="-342900" algn="just">
              <a:buAutoNum type="arabicPeriod"/>
            </a:pPr>
            <a:r>
              <a:rPr lang="en-GB" sz="2000" b="1" dirty="0"/>
              <a:t>Edmondson, A. (1999) ‘Psychological safety and learning </a:t>
            </a:r>
            <a:r>
              <a:rPr lang="en-GB" sz="2000" b="1" dirty="0" err="1"/>
              <a:t>behavior</a:t>
            </a:r>
            <a:r>
              <a:rPr lang="en-GB" sz="2000" b="1" dirty="0"/>
              <a:t> in work teams’, Administrative Science Quarterly, 44(2), pp. 350–383</a:t>
            </a:r>
            <a:r>
              <a:rPr lang="en-GB" sz="2000" dirty="0"/>
              <a:t>.</a:t>
            </a:r>
          </a:p>
          <a:p>
            <a:pPr marL="342900" indent="-342900" algn="just">
              <a:buAutoNum type="arabicPeriod"/>
            </a:pPr>
            <a:endParaRPr lang="en-GB" sz="2000" b="1" dirty="0"/>
          </a:p>
          <a:p>
            <a:pPr marL="342900" indent="-342900" algn="just">
              <a:buAutoNum type="arabicPeriod"/>
            </a:pPr>
            <a:r>
              <a:rPr lang="en-GB" sz="2000" b="1" dirty="0"/>
              <a:t>Forsyth, D.R. (2018) Group Dynamics. 7th </a:t>
            </a:r>
            <a:r>
              <a:rPr lang="en-GB" sz="2000" b="1" dirty="0" err="1"/>
              <a:t>edn</a:t>
            </a:r>
            <a:r>
              <a:rPr lang="en-GB" sz="2000" b="1" dirty="0"/>
              <a:t>. Boston: Cengage Learning.</a:t>
            </a:r>
          </a:p>
          <a:p>
            <a:pPr algn="just"/>
            <a:endParaRPr lang="en-GB" sz="2000" b="1" dirty="0"/>
          </a:p>
          <a:p>
            <a:pPr algn="just"/>
            <a:r>
              <a:rPr lang="en-GB" sz="2000" b="1" dirty="0"/>
              <a:t>4. Hackman, J.R. (2002) Leading Teams: Setting the Stage for Great Performances. Boston: Harvard Business Press. </a:t>
            </a:r>
          </a:p>
          <a:p>
            <a:pPr algn="just"/>
            <a:endParaRPr lang="en-GB" sz="2000" b="1" dirty="0"/>
          </a:p>
          <a:p>
            <a:pPr algn="just"/>
            <a:r>
              <a:rPr lang="en-GB" sz="2000" b="1" dirty="0"/>
              <a:t>5.</a:t>
            </a:r>
            <a:r>
              <a:rPr lang="en-GB" sz="2000" dirty="0"/>
              <a:t> </a:t>
            </a:r>
            <a:r>
              <a:rPr lang="en-GB" sz="2000" b="1" dirty="0"/>
              <a:t>Johnson, D.W. and Johnson, F.P. (2017) Joining Together: Group Theory and Group Skills. 12th </a:t>
            </a:r>
            <a:r>
              <a:rPr lang="en-GB" sz="2000" b="1" dirty="0" err="1"/>
              <a:t>edn</a:t>
            </a:r>
            <a:r>
              <a:rPr lang="en-GB" sz="2000" b="1" dirty="0"/>
              <a:t>. Boston: Pearson.</a:t>
            </a:r>
          </a:p>
          <a:p>
            <a:pPr algn="just"/>
            <a:endParaRPr lang="en-GB" sz="2400" b="1" dirty="0"/>
          </a:p>
          <a:p>
            <a:pPr algn="just"/>
            <a:r>
              <a:rPr lang="en-GB" sz="2000" b="1" dirty="0"/>
              <a:t> 6. Tuckman, B.W. (1965) ‘Developmental sequence in small groups’, Psychological Bulletin, 63(6), pp. 384–399.</a:t>
            </a:r>
          </a:p>
        </p:txBody>
      </p:sp>
      <p:pic>
        <p:nvPicPr>
          <p:cNvPr id="6" name="Picture 5" descr="A statue of a person reading a book&#10;&#10;AI-generated content may be incorrect.">
            <a:extLst>
              <a:ext uri="{FF2B5EF4-FFF2-40B4-BE49-F238E27FC236}">
                <a16:creationId xmlns:a16="http://schemas.microsoft.com/office/drawing/2014/main" id="{43FB2A84-1EA7-B2B2-7CEB-CAF4EE454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442" y="1"/>
            <a:ext cx="51885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96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888</Words>
  <Application>Microsoft Office PowerPoint</Application>
  <PresentationFormat>Widescreen</PresentationFormat>
  <Paragraphs>95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Marius-Gabriel Anghelina (2421968)</dc:creator>
  <cp:lastModifiedBy>Marius-Gabriel Anghelina (2421968)</cp:lastModifiedBy>
  <cp:revision>5</cp:revision>
  <dcterms:created xsi:type="dcterms:W3CDTF">2025-06-24T23:28:14Z</dcterms:created>
  <dcterms:modified xsi:type="dcterms:W3CDTF">2025-06-30T11:59:55Z</dcterms:modified>
</cp:coreProperties>
</file>