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Lst>
  <p:sldSz cy="6858000" cx="12192000"/>
  <p:notesSz cx="6858000" cy="9144000"/>
  <p:embeddedFontLst>
    <p:embeddedFont>
      <p:font typeface="Century Gothic"/>
      <p:regular r:id="rId18"/>
      <p:bold r:id="rId19"/>
      <p:italic r:id="rId20"/>
      <p:boldItalic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22" roundtripDataSignature="AMtx7mgEx7X950oZA6lNZobKJTuzyWVhj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27AD024-765E-44E3-B253-6B7D3E9C5194}">
  <a:tblStyle styleId="{B27AD024-765E-44E3-B253-6B7D3E9C5194}" styleName="Table_0">
    <a:wholeTbl>
      <a:tcTxStyle b="off" i="off">
        <a:font>
          <a:latin typeface="Century Gothic"/>
          <a:ea typeface="Century Gothic"/>
          <a:cs typeface="Century Gothic"/>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tcStyle>
        <a:fill>
          <a:solidFill>
            <a:schemeClr val="dk1">
              <a:alpha val="20000"/>
            </a:schemeClr>
          </a:solidFill>
        </a:fill>
      </a:tcStyle>
    </a:band1H>
    <a:band2H>
      <a:tcTxStyle/>
    </a:band2H>
    <a:band1V>
      <a:tcTxStyle/>
      <a:tcStyle>
        <a:fill>
          <a:solidFill>
            <a:schemeClr val="dk1">
              <a:alpha val="20000"/>
            </a:schemeClr>
          </a:solidFill>
        </a:fill>
      </a:tcStyle>
    </a:band1V>
    <a:band2V>
      <a:tcTxStyle/>
    </a:band2V>
    <a:lastCol>
      <a:tcTxStyle b="on" i="off"/>
    </a:lastCol>
    <a:firstCol>
      <a:tcTxStyle b="on" i="off"/>
    </a:firstCol>
    <a:lastRow>
      <a:tcTxStyle b="on" i="off"/>
      <a:tcStyle>
        <a:tcBdr>
          <a:top>
            <a:ln cap="flat" cmpd="sng" w="50800">
              <a:solidFill>
                <a:schemeClr val="dk1"/>
              </a:solidFill>
              <a:prstDash val="solid"/>
              <a:round/>
              <a:headEnd len="sm" w="sm" type="none"/>
              <a:tailEnd len="sm" w="sm" type="none"/>
            </a:ln>
          </a:top>
        </a:tcBdr>
        <a:fill>
          <a:solidFill>
            <a:srgbClr val="FFFFFF">
              <a:alpha val="0"/>
            </a:srgbClr>
          </a:solidFill>
        </a:fill>
      </a:tcStyle>
    </a:lastRow>
    <a:seCell>
      <a:tcTxStyle/>
    </a:seCell>
    <a:swCell>
      <a:tcTxStyle/>
    </a:swCell>
    <a:firstRow>
      <a:tcTxStyle b="on" i="off"/>
      <a:tcStyle>
        <a:tcBdr>
          <a:bottom>
            <a:ln cap="flat" cmpd="sng" w="25400">
              <a:solidFill>
                <a:schemeClr val="dk1"/>
              </a:solidFill>
              <a:prstDash val="solid"/>
              <a:round/>
              <a:headEnd len="sm" w="sm" type="none"/>
              <a:tailEnd len="sm" w="sm" type="none"/>
            </a:ln>
          </a:bottom>
        </a:tcBdr>
        <a:fill>
          <a:solidFill>
            <a:srgbClr val="FFFFFF">
              <a:alpha val="0"/>
            </a:srgbClr>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CenturyGothic-italic.fntdata"/><Relationship Id="rId11" Type="http://schemas.openxmlformats.org/officeDocument/2006/relationships/slide" Target="slides/slide5.xml"/><Relationship Id="rId22" Type="http://customschemas.google.com/relationships/presentationmetadata" Target="metadata"/><Relationship Id="rId10" Type="http://schemas.openxmlformats.org/officeDocument/2006/relationships/slide" Target="slides/slide4.xml"/><Relationship Id="rId21" Type="http://schemas.openxmlformats.org/officeDocument/2006/relationships/font" Target="fonts/CenturyGothic-boldItalic.fntdata"/><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font" Target="fonts/CenturyGothic-bold.fntdata"/><Relationship Id="rId6" Type="http://schemas.openxmlformats.org/officeDocument/2006/relationships/notesMaster" Target="notesMasters/notesMaster1.xml"/><Relationship Id="rId18" Type="http://schemas.openxmlformats.org/officeDocument/2006/relationships/font" Target="fonts/CenturyGothic-regular.fntdata"/><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2" name="Google Shape;172;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None/>
            </a:pPr>
            <a:r>
              <a:rPr lang="en-US" sz="1800">
                <a:latin typeface="Times New Roman"/>
                <a:ea typeface="Times New Roman"/>
                <a:cs typeface="Times New Roman"/>
                <a:sym typeface="Times New Roman"/>
              </a:rPr>
              <a:t>I am working as a Trainee Early Years Support Worker in a Children’s Centre. This presentation analyses Isaac, a 4-year-old boy who shows separation anxiety, social withdrawal, language delay and difficulty joining group activities. I will use Bowlby’s Attachment Theory to explain how disrupted childcare, maternal postnatal depression and limited social support may have affected his development, before proposing an Early Help support plan.</a:t>
            </a:r>
            <a:endParaRPr sz="1800">
              <a:latin typeface="Times New Roman"/>
              <a:ea typeface="Times New Roman"/>
              <a:cs typeface="Times New Roman"/>
              <a:sym typeface="Times New Roman"/>
            </a:endParaRPr>
          </a:p>
        </p:txBody>
      </p:sp>
      <p:sp>
        <p:nvSpPr>
          <p:cNvPr id="173" name="Google Shape;173;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0" name="Google Shape;180;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None/>
            </a:pPr>
            <a:r>
              <a:rPr lang="en-US" sz="1800">
                <a:latin typeface="Times New Roman"/>
                <a:ea typeface="Times New Roman"/>
                <a:cs typeface="Times New Roman"/>
                <a:sym typeface="Times New Roman"/>
              </a:rPr>
              <a:t>The first step to examining the requirements of Isaac is to examine the principles of John Bowlby's attachment theory (1969). Bowlby argued that attachment is a biologically based emotional bond that helps children seek safety and protection. This idea of Monotropy, proposed by Bowlby, indicated that a child can have many attachments. A secure attachment gives the child a “secure base” for exploration and a “safe haven” during stress. A healthy, secure attachment serves as a foundation for children in learning, and from it, they learn to expand outward into the world (Music, 2024). This is relevant to Isaac because he becomes distressed during separation, withdraws from play and struggles with peer interaction.</a:t>
            </a:r>
            <a:endParaRPr sz="1800">
              <a:latin typeface="Times New Roman"/>
              <a:ea typeface="Times New Roman"/>
              <a:cs typeface="Times New Roman"/>
              <a:sym typeface="Times New Roman"/>
            </a:endParaRPr>
          </a:p>
        </p:txBody>
      </p:sp>
      <p:sp>
        <p:nvSpPr>
          <p:cNvPr id="181" name="Google Shape;181;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8" name="Google Shape;188;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None/>
            </a:pPr>
            <a:r>
              <a:rPr lang="en-US" sz="1800">
                <a:latin typeface="Times New Roman"/>
                <a:ea typeface="Times New Roman"/>
                <a:cs typeface="Times New Roman"/>
                <a:sym typeface="Times New Roman"/>
              </a:rPr>
              <a:t>A second concept in our analysis is the 'Internal Working Model,' IWM. Bowlby called this a child's “cognitive map” that would take them to all new situations (Tottenham and Vannucci, 2025). Developed during the first several years of childhood, it serves as a template for relationship expectations. Isaac's blueprint has been strongly influenced by his mother's experience with Postnatal Depression. Bowlby’s Internal Working Model suggests that early relationships shape a child’s expectations of adults and the world. If care is inconsistent, the child may expect adults to be unavailable or unpredictable. Isaac’s clinginess and anxiety may therefore be understood as attempts to maintain closeness and safety.</a:t>
            </a:r>
            <a:endParaRPr sz="1800">
              <a:latin typeface="Times New Roman"/>
              <a:ea typeface="Times New Roman"/>
              <a:cs typeface="Times New Roman"/>
              <a:sym typeface="Times New Roman"/>
            </a:endParaRPr>
          </a:p>
        </p:txBody>
      </p:sp>
      <p:sp>
        <p:nvSpPr>
          <p:cNvPr id="189" name="Google Shape;189;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6" name="Google Shape;196;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None/>
            </a:pPr>
            <a:r>
              <a:rPr lang="en-US" sz="1800">
                <a:latin typeface="Times New Roman"/>
                <a:ea typeface="Times New Roman"/>
                <a:cs typeface="Times New Roman"/>
                <a:sym typeface="Times New Roman"/>
              </a:rPr>
              <a:t>In addition to the 'Critical Period' discussed by Bowlby. Bowlby suggested that the first few years of life are a critical period when the attachment bond has to be formed. Bowlby highlighted the importance of early stable relationships. Isaac’s disrupted childcare may have limited his opportunity to build consistent secondary attachments, which could contribute to his anxiety, social withdrawal and delayed communication.</a:t>
            </a:r>
            <a:endParaRPr sz="1800">
              <a:latin typeface="Times New Roman"/>
              <a:ea typeface="Times New Roman"/>
              <a:cs typeface="Times New Roman"/>
              <a:sym typeface="Times New Roman"/>
            </a:endParaRPr>
          </a:p>
        </p:txBody>
      </p:sp>
      <p:sp>
        <p:nvSpPr>
          <p:cNvPr id="197" name="Google Shape;197;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4" name="Google Shape;204;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None/>
            </a:pPr>
            <a:r>
              <a:rPr lang="en-US" sz="1800">
                <a:latin typeface="Times New Roman"/>
                <a:ea typeface="Times New Roman"/>
                <a:cs typeface="Times New Roman"/>
                <a:sym typeface="Times New Roman"/>
              </a:rPr>
              <a:t>Isaac’s development should be understood through both nature and nurture. Biologically or from nature, his temperament may make him more sensitive to change and separation. Environmentally or from nurture, maternal postnatal depression, disrupted childcare and limited social support may have reduced the consistency he needs. Therefore, the support plan should focus on creating predictable and emotionally secure experiences.</a:t>
            </a:r>
            <a:endParaRPr sz="1800">
              <a:latin typeface="Times New Roman"/>
              <a:ea typeface="Times New Roman"/>
              <a:cs typeface="Times New Roman"/>
              <a:sym typeface="Times New Roman"/>
            </a:endParaRPr>
          </a:p>
        </p:txBody>
      </p:sp>
      <p:sp>
        <p:nvSpPr>
          <p:cNvPr id="205" name="Google Shape;205;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1" name="Google Shape;211;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None/>
            </a:pPr>
            <a:r>
              <a:rPr lang="en-US" sz="1800">
                <a:latin typeface="Times New Roman"/>
                <a:ea typeface="Times New Roman"/>
                <a:cs typeface="Times New Roman"/>
                <a:sym typeface="Times New Roman"/>
              </a:rPr>
              <a:t>Intervention Strategy: "Having a Trainee Early Years Support Worker is the first step in our Early Health plan and focuses on providing a regular 'Key Person' for Isaac, beyond just administrative management, it is being there when he needs it. </a:t>
            </a:r>
            <a:endParaRPr sz="1800">
              <a:latin typeface="Times New Roman"/>
              <a:ea typeface="Times New Roman"/>
              <a:cs typeface="Times New Roman"/>
              <a:sym typeface="Times New Roman"/>
            </a:endParaRPr>
          </a:p>
          <a:p>
            <a:pPr indent="0" lvl="0" marL="0" marR="0" rtl="0" algn="just">
              <a:lnSpc>
                <a:spcPct val="150000"/>
              </a:lnSpc>
              <a:spcBef>
                <a:spcPts val="800"/>
              </a:spcBef>
              <a:spcAft>
                <a:spcPts val="0"/>
              </a:spcAft>
              <a:buNone/>
            </a:pPr>
            <a:r>
              <a:rPr lang="en-US" sz="1800">
                <a:latin typeface="Times New Roman"/>
                <a:ea typeface="Times New Roman"/>
                <a:cs typeface="Times New Roman"/>
                <a:sym typeface="Times New Roman"/>
              </a:rPr>
              <a:t>Theoretical Foundation: "According to Bowlby's theory, this strategy is based on the psychology of the child having formed multiple secure attachments, with his primary attachment being with his mother. Professional practitioners can also be seen as viable emotional anchors for Isaac, ensuring he is able to operate within the Children's Centre environment (Bosmans et al., 2022). </a:t>
            </a:r>
            <a:endParaRPr sz="1800">
              <a:latin typeface="Times New Roman"/>
              <a:ea typeface="Times New Roman"/>
              <a:cs typeface="Times New Roman"/>
              <a:sym typeface="Times New Roman"/>
            </a:endParaRPr>
          </a:p>
          <a:p>
            <a:pPr indent="0" lvl="0" marL="0" marR="0" rtl="0" algn="just">
              <a:lnSpc>
                <a:spcPct val="150000"/>
              </a:lnSpc>
              <a:spcBef>
                <a:spcPts val="800"/>
              </a:spcBef>
              <a:spcAft>
                <a:spcPts val="0"/>
              </a:spcAft>
              <a:buNone/>
            </a:pPr>
            <a:r>
              <a:rPr lang="en-US" sz="1800">
                <a:latin typeface="Times New Roman"/>
                <a:ea typeface="Times New Roman"/>
                <a:cs typeface="Times New Roman"/>
                <a:sym typeface="Times New Roman"/>
              </a:rPr>
              <a:t>Safe Haven &amp; Secure Base: Throughout the day, the Key Person is available as 'Secure Base', which is a foundation for independent learning. 'Safe Haven' is a person who directly comforts during a high-stress morning drop-off time and alleviates Isaac's separation anxiety. </a:t>
            </a:r>
            <a:endParaRPr sz="1800">
              <a:latin typeface="Times New Roman"/>
              <a:ea typeface="Times New Roman"/>
              <a:cs typeface="Times New Roman"/>
              <a:sym typeface="Times New Roman"/>
            </a:endParaRPr>
          </a:p>
          <a:p>
            <a:pPr indent="0" lvl="0" marL="0" marR="0" rtl="0" algn="just">
              <a:lnSpc>
                <a:spcPct val="150000"/>
              </a:lnSpc>
              <a:spcBef>
                <a:spcPts val="800"/>
              </a:spcBef>
              <a:spcAft>
                <a:spcPts val="0"/>
              </a:spcAft>
              <a:buNone/>
            </a:pPr>
            <a:r>
              <a:rPr lang="en-US" sz="1800">
                <a:latin typeface="Times New Roman"/>
                <a:ea typeface="Times New Roman"/>
                <a:cs typeface="Times New Roman"/>
                <a:sym typeface="Times New Roman"/>
              </a:rPr>
              <a:t>Developmental Goal: "The ultimate goal of this intervention is the change in psychological energy that Isaac is now experiencing; when he is clinging.</a:t>
            </a:r>
            <a:endParaRPr sz="1800">
              <a:latin typeface="Times New Roman"/>
              <a:ea typeface="Times New Roman"/>
              <a:cs typeface="Times New Roman"/>
              <a:sym typeface="Times New Roman"/>
            </a:endParaRPr>
          </a:p>
        </p:txBody>
      </p:sp>
      <p:sp>
        <p:nvSpPr>
          <p:cNvPr id="212" name="Google Shape;212;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9" name="Google Shape;219;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None/>
            </a:pPr>
            <a:r>
              <a:rPr lang="en-US" sz="1800">
                <a:latin typeface="Times New Roman"/>
                <a:ea typeface="Times New Roman"/>
                <a:cs typeface="Times New Roman"/>
                <a:sym typeface="Times New Roman"/>
              </a:rPr>
              <a:t>Scaffolding: The second focus of our plan is 'scaffolding,' which is when we provide a little help for a child to get closer to an objective that they can't really do on their own. With Isaac, it won't be just dropping him in a large group and hoping he will play; we will use the Key Person to 'scaffold' his social interactions and 'bridge' him between his withdrawal and the social group. </a:t>
            </a:r>
            <a:endParaRPr sz="1800">
              <a:latin typeface="Times New Roman"/>
              <a:ea typeface="Times New Roman"/>
              <a:cs typeface="Times New Roman"/>
              <a:sym typeface="Times New Roman"/>
            </a:endParaRPr>
          </a:p>
          <a:p>
            <a:pPr indent="0" lvl="0" marL="0" marR="0" rtl="0" algn="just">
              <a:lnSpc>
                <a:spcPct val="150000"/>
              </a:lnSpc>
              <a:spcBef>
                <a:spcPts val="800"/>
              </a:spcBef>
              <a:spcAft>
                <a:spcPts val="0"/>
              </a:spcAft>
              <a:buNone/>
            </a:pPr>
            <a:r>
              <a:rPr lang="en-US" sz="1800">
                <a:latin typeface="Times New Roman"/>
                <a:ea typeface="Times New Roman"/>
                <a:cs typeface="Times New Roman"/>
                <a:sym typeface="Times New Roman"/>
              </a:rPr>
              <a:t>Play-Based Social Groups: Small group interactions will be implemented the practitioner will guide the means of play while providing Isaac with modelling opportunities for him to learn the language he may require to participate in play, such as asking for a toy or responding when his peer is gesturing. </a:t>
            </a:r>
            <a:endParaRPr sz="1800">
              <a:latin typeface="Times New Roman"/>
              <a:ea typeface="Times New Roman"/>
              <a:cs typeface="Times New Roman"/>
              <a:sym typeface="Times New Roman"/>
            </a:endParaRPr>
          </a:p>
          <a:p>
            <a:pPr indent="0" lvl="0" marL="0" marR="0" rtl="0" algn="just">
              <a:lnSpc>
                <a:spcPct val="150000"/>
              </a:lnSpc>
              <a:spcBef>
                <a:spcPts val="800"/>
              </a:spcBef>
              <a:spcAft>
                <a:spcPts val="0"/>
              </a:spcAft>
              <a:buNone/>
            </a:pPr>
            <a:r>
              <a:rPr lang="en-US" sz="1800">
                <a:latin typeface="Times New Roman"/>
                <a:ea typeface="Times New Roman"/>
                <a:cs typeface="Times New Roman"/>
                <a:sym typeface="Times New Roman"/>
              </a:rPr>
              <a:t>Bridging the Language Gap: To help with his delay in expressive language, we will rely on visual supports and repetitive social routines. This will take the pressure off Isaac to find the ‘right words' when he is still feeling anxious, so his mental effort can be focused on acquiring language, and his expressive language will eventually align with his developmental age. </a:t>
            </a:r>
            <a:endParaRPr sz="1800">
              <a:latin typeface="Times New Roman"/>
              <a:ea typeface="Times New Roman"/>
              <a:cs typeface="Times New Roman"/>
              <a:sym typeface="Times New Roman"/>
            </a:endParaRPr>
          </a:p>
          <a:p>
            <a:pPr indent="0" lvl="0" marL="0" marR="0" rtl="0" algn="just">
              <a:lnSpc>
                <a:spcPct val="150000"/>
              </a:lnSpc>
              <a:spcBef>
                <a:spcPts val="800"/>
              </a:spcBef>
              <a:spcAft>
                <a:spcPts val="0"/>
              </a:spcAft>
              <a:buNone/>
            </a:pPr>
            <a:r>
              <a:rPr lang="en-US" sz="1800">
                <a:latin typeface="Times New Roman"/>
                <a:ea typeface="Times New Roman"/>
                <a:cs typeface="Times New Roman"/>
                <a:sym typeface="Times New Roman"/>
              </a:rPr>
              <a:t>Safe Haven Expansion: The aim here is to make the whole nursery, not just one person, a 'Safe Haven' that Identity ISAC is confident, hopeful and able to rely upon as a secure and rewarding partner. Grating success in these small groups will help build Isaac's confidence, and his 'Internal Working Model' will update to treat his peers as partners and safe people too. </a:t>
            </a:r>
            <a:endParaRPr sz="1800">
              <a:latin typeface="Times New Roman"/>
              <a:ea typeface="Times New Roman"/>
              <a:cs typeface="Times New Roman"/>
              <a:sym typeface="Times New Roman"/>
            </a:endParaRPr>
          </a:p>
          <a:p>
            <a:pPr indent="0" lvl="0" marL="0" marR="0" rtl="0" algn="just">
              <a:lnSpc>
                <a:spcPct val="150000"/>
              </a:lnSpc>
              <a:spcBef>
                <a:spcPts val="800"/>
              </a:spcBef>
              <a:spcAft>
                <a:spcPts val="0"/>
              </a:spcAft>
              <a:buNone/>
            </a:pPr>
            <a:r>
              <a:rPr lang="en-US" sz="1800">
                <a:latin typeface="Times New Roman"/>
                <a:ea typeface="Times New Roman"/>
                <a:cs typeface="Times New Roman"/>
                <a:sym typeface="Times New Roman"/>
              </a:rPr>
              <a:t>Professional Collaboration: Finally, we must collaborate with Isaac’s mother. Involving her in these sessions, we can provide models for her of these scaffolding methods. This enables her to feel empowered, boosts her parenting confidence and imparts a clear ‘nurture' message when he is not at home and at the Children's Centre, giving him the stability needed for long-term development.</a:t>
            </a:r>
            <a:endParaRPr sz="1800">
              <a:latin typeface="Times New Roman"/>
              <a:ea typeface="Times New Roman"/>
              <a:cs typeface="Times New Roman"/>
              <a:sym typeface="Times New Roman"/>
            </a:endParaRPr>
          </a:p>
        </p:txBody>
      </p:sp>
      <p:sp>
        <p:nvSpPr>
          <p:cNvPr id="220" name="Google Shape;220;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8" name="Google Shape;228;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None/>
            </a:pPr>
            <a:r>
              <a:rPr lang="en-US" sz="1800">
                <a:latin typeface="Times New Roman"/>
                <a:ea typeface="Times New Roman"/>
                <a:cs typeface="Times New Roman"/>
                <a:sym typeface="Times New Roman"/>
              </a:rPr>
              <a:t>The main advantage of the theory is its predictive ability. It provides a 'gold standard' approach to its impact on language and peers, and a deeper understanding of the direct link between emotional security and achievements such as language acquisition and interactions with peers (Bender et al., 2022). However, it has some criticism: </a:t>
            </a:r>
            <a:endParaRPr sz="1800">
              <a:latin typeface="Times New Roman"/>
              <a:ea typeface="Times New Roman"/>
              <a:cs typeface="Times New Roman"/>
              <a:sym typeface="Times New Roman"/>
            </a:endParaRPr>
          </a:p>
          <a:p>
            <a:pPr indent="0" lvl="0" marL="0" marR="0" rtl="0" algn="just">
              <a:lnSpc>
                <a:spcPct val="150000"/>
              </a:lnSpc>
              <a:spcBef>
                <a:spcPts val="800"/>
              </a:spcBef>
              <a:spcAft>
                <a:spcPts val="0"/>
              </a:spcAft>
              <a:buNone/>
            </a:pPr>
            <a:r>
              <a:rPr lang="en-US" sz="1800">
                <a:latin typeface="Times New Roman"/>
                <a:ea typeface="Times New Roman"/>
                <a:cs typeface="Times New Roman"/>
                <a:sym typeface="Times New Roman"/>
              </a:rPr>
              <a:t>Monotropy Critique: Bowlby's original theory of ‘Monotropy’ – that a child will become attached to one significant person – has received much criticism and is very unstable, particularly from feminist scholars, as it puts the unfair burden on the mother. </a:t>
            </a:r>
            <a:endParaRPr sz="1800">
              <a:latin typeface="Times New Roman"/>
              <a:ea typeface="Times New Roman"/>
              <a:cs typeface="Times New Roman"/>
              <a:sym typeface="Times New Roman"/>
            </a:endParaRPr>
          </a:p>
          <a:p>
            <a:pPr indent="0" lvl="0" marL="0" marR="0" rtl="0" algn="just">
              <a:lnSpc>
                <a:spcPct val="150000"/>
              </a:lnSpc>
              <a:spcBef>
                <a:spcPts val="800"/>
              </a:spcBef>
              <a:spcAft>
                <a:spcPts val="0"/>
              </a:spcAft>
              <a:buNone/>
            </a:pPr>
            <a:r>
              <a:rPr lang="en-US" sz="1800">
                <a:latin typeface="Times New Roman"/>
                <a:ea typeface="Times New Roman"/>
                <a:cs typeface="Times New Roman"/>
                <a:sym typeface="Times New Roman"/>
              </a:rPr>
              <a:t>Cultural Bias: Secondly, the theory emerged out of a very narrow Western cultural context. Many children in London grow up in a cultural context in which ‘extended family' is typical and ‘multiple caregiving' is the norm. </a:t>
            </a:r>
            <a:endParaRPr sz="1800">
              <a:latin typeface="Times New Roman"/>
              <a:ea typeface="Times New Roman"/>
              <a:cs typeface="Times New Roman"/>
              <a:sym typeface="Times New Roman"/>
            </a:endParaRPr>
          </a:p>
          <a:p>
            <a:pPr indent="0" lvl="0" marL="0" marR="0" rtl="0" algn="just">
              <a:lnSpc>
                <a:spcPct val="150000"/>
              </a:lnSpc>
              <a:spcBef>
                <a:spcPts val="800"/>
              </a:spcBef>
              <a:spcAft>
                <a:spcPts val="0"/>
              </a:spcAft>
              <a:buNone/>
            </a:pPr>
            <a:r>
              <a:rPr lang="en-US" sz="1800">
                <a:latin typeface="Times New Roman"/>
                <a:ea typeface="Times New Roman"/>
                <a:cs typeface="Times New Roman"/>
                <a:sym typeface="Times New Roman"/>
              </a:rPr>
              <a:t>Determinism vs Resilience: Thirdly, Bowlby is described as deterministic, that is, the child is ‘damaged' irreparably if the first three years are bad. This is not the case according to modern psychology. </a:t>
            </a:r>
            <a:endParaRPr sz="1800">
              <a:latin typeface="Times New Roman"/>
              <a:ea typeface="Times New Roman"/>
              <a:cs typeface="Times New Roman"/>
              <a:sym typeface="Times New Roman"/>
            </a:endParaRPr>
          </a:p>
        </p:txBody>
      </p:sp>
      <p:sp>
        <p:nvSpPr>
          <p:cNvPr id="229" name="Google Shape;229;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7" name="Google Shape;237;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7000"/>
              </a:lnSpc>
              <a:spcBef>
                <a:spcPts val="0"/>
              </a:spcBef>
              <a:spcAft>
                <a:spcPts val="0"/>
              </a:spcAft>
              <a:buNone/>
            </a:pPr>
            <a:r>
              <a:rPr lang="en-US" sz="1800">
                <a:latin typeface="Times New Roman"/>
                <a:ea typeface="Times New Roman"/>
                <a:cs typeface="Times New Roman"/>
                <a:sym typeface="Times New Roman"/>
              </a:rPr>
              <a:t>In conclusion, Isaac’s difficulties can be understood through Bowlby’s Attachment Theory. His disrupted childcare, maternal mental health context and limited social support may have affected his sense of security. A consistent Key Person, small-group play, language-rich routines and collaboration with his mother can help create the secure base he needs for emotional, social and language development.</a:t>
            </a:r>
            <a:endParaRPr sz="1800">
              <a:latin typeface="Times New Roman"/>
              <a:ea typeface="Times New Roman"/>
              <a:cs typeface="Times New Roman"/>
              <a:sym typeface="Times New Roman"/>
            </a:endParaRPr>
          </a:p>
        </p:txBody>
      </p:sp>
      <p:sp>
        <p:nvSpPr>
          <p:cNvPr id="238" name="Google Shape;238;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42" name="Shape 42"/>
        <p:cNvGrpSpPr/>
        <p:nvPr/>
      </p:nvGrpSpPr>
      <p:grpSpPr>
        <a:xfrm>
          <a:off x="0" y="0"/>
          <a:ext cx="0" cy="0"/>
          <a:chOff x="0" y="0"/>
          <a:chExt cx="0" cy="0"/>
        </a:xfrm>
      </p:grpSpPr>
      <p:sp>
        <p:nvSpPr>
          <p:cNvPr id="43" name="Google Shape;43;p13"/>
          <p:cNvSpPr txBox="1"/>
          <p:nvPr>
            <p:ph type="ctrTitle"/>
          </p:nvPr>
        </p:nvSpPr>
        <p:spPr>
          <a:xfrm>
            <a:off x="2589213" y="2514600"/>
            <a:ext cx="8915399" cy="22627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5400"/>
              <a:buFont typeface="Century Gothic"/>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3"/>
          <p:cNvSpPr txBox="1"/>
          <p:nvPr>
            <p:ph idx="1" type="subTitle"/>
          </p:nvPr>
        </p:nvSpPr>
        <p:spPr>
          <a:xfrm>
            <a:off x="2589213" y="4777379"/>
            <a:ext cx="8915399" cy="1126283"/>
          </a:xfrm>
          <a:prstGeom prst="rect">
            <a:avLst/>
          </a:prstGeom>
          <a:noFill/>
          <a:ln>
            <a:noFill/>
          </a:ln>
        </p:spPr>
        <p:txBody>
          <a:bodyPr anchorCtr="0" anchor="t" bIns="45700" lIns="91425" spcFirstLastPara="1" rIns="91425" wrap="square" tIns="45700">
            <a:normAutofit/>
          </a:bodyPr>
          <a:lstStyle>
            <a:lvl1pPr lvl="0" algn="l">
              <a:spcBef>
                <a:spcPts val="1000"/>
              </a:spcBef>
              <a:spcAft>
                <a:spcPts val="0"/>
              </a:spcAft>
              <a:buSzPts val="1800"/>
              <a:buNone/>
              <a:defRPr>
                <a:solidFill>
                  <a:srgbClr val="595959"/>
                </a:solidFill>
              </a:defRPr>
            </a:lvl1pPr>
            <a:lvl2pPr lvl="1" algn="ctr">
              <a:spcBef>
                <a:spcPts val="1000"/>
              </a:spcBef>
              <a:spcAft>
                <a:spcPts val="0"/>
              </a:spcAft>
              <a:buSzPts val="1600"/>
              <a:buNone/>
              <a:defRPr>
                <a:solidFill>
                  <a:srgbClr val="888888"/>
                </a:solidFill>
              </a:defRPr>
            </a:lvl2pPr>
            <a:lvl3pPr lvl="2" algn="ctr">
              <a:spcBef>
                <a:spcPts val="1000"/>
              </a:spcBef>
              <a:spcAft>
                <a:spcPts val="0"/>
              </a:spcAft>
              <a:buSzPts val="1400"/>
              <a:buNone/>
              <a:defRPr>
                <a:solidFill>
                  <a:srgbClr val="888888"/>
                </a:solidFill>
              </a:defRPr>
            </a:lvl3pPr>
            <a:lvl4pPr lvl="3" algn="ctr">
              <a:spcBef>
                <a:spcPts val="1000"/>
              </a:spcBef>
              <a:spcAft>
                <a:spcPts val="0"/>
              </a:spcAft>
              <a:buSzPts val="1200"/>
              <a:buNone/>
              <a:defRPr>
                <a:solidFill>
                  <a:srgbClr val="888888"/>
                </a:solidFill>
              </a:defRPr>
            </a:lvl4pPr>
            <a:lvl5pPr lvl="4" algn="ctr">
              <a:spcBef>
                <a:spcPts val="1000"/>
              </a:spcBef>
              <a:spcAft>
                <a:spcPts val="0"/>
              </a:spcAft>
              <a:buSzPts val="1200"/>
              <a:buNone/>
              <a:defRPr>
                <a:solidFill>
                  <a:srgbClr val="888888"/>
                </a:solidFill>
              </a:defRPr>
            </a:lvl5pPr>
            <a:lvl6pPr lvl="5" algn="ctr">
              <a:spcBef>
                <a:spcPts val="1000"/>
              </a:spcBef>
              <a:spcAft>
                <a:spcPts val="0"/>
              </a:spcAft>
              <a:buSzPts val="1200"/>
              <a:buNone/>
              <a:defRPr>
                <a:solidFill>
                  <a:srgbClr val="888888"/>
                </a:solidFill>
              </a:defRPr>
            </a:lvl6pPr>
            <a:lvl7pPr lvl="6" algn="ctr">
              <a:spcBef>
                <a:spcPts val="1000"/>
              </a:spcBef>
              <a:spcAft>
                <a:spcPts val="0"/>
              </a:spcAft>
              <a:buSzPts val="1200"/>
              <a:buNone/>
              <a:defRPr>
                <a:solidFill>
                  <a:srgbClr val="888888"/>
                </a:solidFill>
              </a:defRPr>
            </a:lvl7pPr>
            <a:lvl8pPr lvl="7" algn="ctr">
              <a:spcBef>
                <a:spcPts val="1000"/>
              </a:spcBef>
              <a:spcAft>
                <a:spcPts val="0"/>
              </a:spcAft>
              <a:buSzPts val="1200"/>
              <a:buNone/>
              <a:defRPr>
                <a:solidFill>
                  <a:srgbClr val="888888"/>
                </a:solidFill>
              </a:defRPr>
            </a:lvl8pPr>
            <a:lvl9pPr lvl="8" algn="ctr">
              <a:spcBef>
                <a:spcPts val="1000"/>
              </a:spcBef>
              <a:spcAft>
                <a:spcPts val="0"/>
              </a:spcAft>
              <a:buSzPts val="1200"/>
              <a:buNone/>
              <a:defRPr>
                <a:solidFill>
                  <a:srgbClr val="888888"/>
                </a:solidFill>
              </a:defRPr>
            </a:lvl9pPr>
          </a:lstStyle>
          <a:p/>
        </p:txBody>
      </p:sp>
      <p:sp>
        <p:nvSpPr>
          <p:cNvPr id="45" name="Google Shape;45;p13"/>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13"/>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3"/>
          <p:cNvSpPr/>
          <p:nvPr/>
        </p:nvSpPr>
        <p:spPr>
          <a:xfrm>
            <a:off x="0" y="4323810"/>
            <a:ext cx="1744652" cy="778589"/>
          </a:xfrm>
          <a:custGeom>
            <a:rect b="b" l="l" r="r" t="t"/>
            <a:pathLst>
              <a:path extrusionOk="0" h="166" w="372">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13"/>
          <p:cNvSpPr txBox="1"/>
          <p:nvPr>
            <p:ph idx="12" type="sldNum"/>
          </p:nvPr>
        </p:nvSpPr>
        <p:spPr>
          <a:xfrm>
            <a:off x="531812" y="4529540"/>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9" name="Shape 49"/>
        <p:cNvGrpSpPr/>
        <p:nvPr/>
      </p:nvGrpSpPr>
      <p:grpSpPr>
        <a:xfrm>
          <a:off x="0" y="0"/>
          <a:ext cx="0" cy="0"/>
          <a:chOff x="0" y="0"/>
          <a:chExt cx="0" cy="0"/>
        </a:xfrm>
      </p:grpSpPr>
      <p:sp>
        <p:nvSpPr>
          <p:cNvPr id="50" name="Google Shape;50;p14"/>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14"/>
          <p:cNvSpPr txBox="1"/>
          <p:nvPr>
            <p:ph idx="1" type="body"/>
          </p:nvPr>
        </p:nvSpPr>
        <p:spPr>
          <a:xfrm>
            <a:off x="2589212" y="2133600"/>
            <a:ext cx="8915400" cy="3777622"/>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52" name="Google Shape;52;p14"/>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4"/>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14"/>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4"/>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6" name="Shape 56"/>
        <p:cNvGrpSpPr/>
        <p:nvPr/>
      </p:nvGrpSpPr>
      <p:grpSpPr>
        <a:xfrm>
          <a:off x="0" y="0"/>
          <a:ext cx="0" cy="0"/>
          <a:chOff x="0" y="0"/>
          <a:chExt cx="0" cy="0"/>
        </a:xfrm>
      </p:grpSpPr>
      <p:sp>
        <p:nvSpPr>
          <p:cNvPr id="57" name="Google Shape;57;p15"/>
          <p:cNvSpPr txBox="1"/>
          <p:nvPr>
            <p:ph type="title"/>
          </p:nvPr>
        </p:nvSpPr>
        <p:spPr>
          <a:xfrm>
            <a:off x="2589212" y="2058750"/>
            <a:ext cx="8915399"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15"/>
          <p:cNvSpPr txBox="1"/>
          <p:nvPr>
            <p:ph idx="1" type="body"/>
          </p:nvPr>
        </p:nvSpPr>
        <p:spPr>
          <a:xfrm>
            <a:off x="2589212" y="3530129"/>
            <a:ext cx="8915399"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2000"/>
              <a:buNone/>
              <a:defRPr sz="2000">
                <a:solidFill>
                  <a:srgbClr val="595959"/>
                </a:solidFill>
              </a:defRPr>
            </a:lvl1pPr>
            <a:lvl2pPr indent="-228600" lvl="1" marL="914400" algn="l">
              <a:spcBef>
                <a:spcPts val="1000"/>
              </a:spcBef>
              <a:spcAft>
                <a:spcPts val="0"/>
              </a:spcAft>
              <a:buSzPts val="1800"/>
              <a:buNone/>
              <a:defRPr sz="1800">
                <a:solidFill>
                  <a:srgbClr val="888888"/>
                </a:solidFill>
              </a:defRPr>
            </a:lvl2pPr>
            <a:lvl3pPr indent="-228600" lvl="2" marL="1371600" algn="l">
              <a:spcBef>
                <a:spcPts val="1000"/>
              </a:spcBef>
              <a:spcAft>
                <a:spcPts val="0"/>
              </a:spcAft>
              <a:buSzPts val="1600"/>
              <a:buNone/>
              <a:defRPr sz="1600">
                <a:solidFill>
                  <a:srgbClr val="888888"/>
                </a:solidFill>
              </a:defRPr>
            </a:lvl3pPr>
            <a:lvl4pPr indent="-228600" lvl="3" marL="1828800" algn="l">
              <a:spcBef>
                <a:spcPts val="1000"/>
              </a:spcBef>
              <a:spcAft>
                <a:spcPts val="0"/>
              </a:spcAft>
              <a:buSzPts val="1400"/>
              <a:buNone/>
              <a:defRPr sz="1400">
                <a:solidFill>
                  <a:srgbClr val="888888"/>
                </a:solidFill>
              </a:defRPr>
            </a:lvl4pPr>
            <a:lvl5pPr indent="-228600" lvl="4" marL="2286000" algn="l">
              <a:spcBef>
                <a:spcPts val="1000"/>
              </a:spcBef>
              <a:spcAft>
                <a:spcPts val="0"/>
              </a:spcAft>
              <a:buSzPts val="1400"/>
              <a:buNone/>
              <a:defRPr sz="1400">
                <a:solidFill>
                  <a:srgbClr val="888888"/>
                </a:solidFill>
              </a:defRPr>
            </a:lvl5pPr>
            <a:lvl6pPr indent="-228600" lvl="5" marL="2743200" algn="l">
              <a:spcBef>
                <a:spcPts val="1000"/>
              </a:spcBef>
              <a:spcAft>
                <a:spcPts val="0"/>
              </a:spcAft>
              <a:buSzPts val="1400"/>
              <a:buNone/>
              <a:defRPr sz="1400">
                <a:solidFill>
                  <a:srgbClr val="888888"/>
                </a:solidFill>
              </a:defRPr>
            </a:lvl6pPr>
            <a:lvl7pPr indent="-228600" lvl="6" marL="3200400" algn="l">
              <a:spcBef>
                <a:spcPts val="1000"/>
              </a:spcBef>
              <a:spcAft>
                <a:spcPts val="0"/>
              </a:spcAft>
              <a:buSzPts val="1400"/>
              <a:buNone/>
              <a:defRPr sz="1400">
                <a:solidFill>
                  <a:srgbClr val="888888"/>
                </a:solidFill>
              </a:defRPr>
            </a:lvl7pPr>
            <a:lvl8pPr indent="-228600" lvl="7" marL="3657600" algn="l">
              <a:spcBef>
                <a:spcPts val="1000"/>
              </a:spcBef>
              <a:spcAft>
                <a:spcPts val="0"/>
              </a:spcAft>
              <a:buSzPts val="1400"/>
              <a:buNone/>
              <a:defRPr sz="1400">
                <a:solidFill>
                  <a:srgbClr val="888888"/>
                </a:solidFill>
              </a:defRPr>
            </a:lvl8pPr>
            <a:lvl9pPr indent="-228600" lvl="8" marL="4114800" algn="l">
              <a:spcBef>
                <a:spcPts val="1000"/>
              </a:spcBef>
              <a:spcAft>
                <a:spcPts val="0"/>
              </a:spcAft>
              <a:buSzPts val="1400"/>
              <a:buNone/>
              <a:defRPr sz="1400">
                <a:solidFill>
                  <a:srgbClr val="888888"/>
                </a:solidFill>
              </a:defRPr>
            </a:lvl9pPr>
          </a:lstStyle>
          <a:p/>
        </p:txBody>
      </p:sp>
      <p:sp>
        <p:nvSpPr>
          <p:cNvPr id="59" name="Google Shape;59;p15"/>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5"/>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15"/>
          <p:cNvSpPr/>
          <p:nvPr/>
        </p:nvSpPr>
        <p:spPr>
          <a:xfrm flipH="1" rot="10800000">
            <a:off x="-4189" y="31781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5"/>
          <p:cNvSpPr txBox="1"/>
          <p:nvPr>
            <p:ph idx="12" type="sldNum"/>
          </p:nvPr>
        </p:nvSpPr>
        <p:spPr>
          <a:xfrm>
            <a:off x="531812" y="3244139"/>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3" name="Shape 63"/>
        <p:cNvGrpSpPr/>
        <p:nvPr/>
      </p:nvGrpSpPr>
      <p:grpSpPr>
        <a:xfrm>
          <a:off x="0" y="0"/>
          <a:ext cx="0" cy="0"/>
          <a:chOff x="0" y="0"/>
          <a:chExt cx="0" cy="0"/>
        </a:xfrm>
      </p:grpSpPr>
      <p:sp>
        <p:nvSpPr>
          <p:cNvPr id="64" name="Google Shape;64;p16"/>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16"/>
          <p:cNvSpPr txBox="1"/>
          <p:nvPr>
            <p:ph idx="1" type="body"/>
          </p:nvPr>
        </p:nvSpPr>
        <p:spPr>
          <a:xfrm>
            <a:off x="2589212" y="2133600"/>
            <a:ext cx="4313864" cy="3777622"/>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66" name="Google Shape;66;p16"/>
          <p:cNvSpPr txBox="1"/>
          <p:nvPr>
            <p:ph idx="2" type="body"/>
          </p:nvPr>
        </p:nvSpPr>
        <p:spPr>
          <a:xfrm>
            <a:off x="7190747" y="2126222"/>
            <a:ext cx="4313864" cy="3777622"/>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67" name="Google Shape;67;p16"/>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16"/>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16"/>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16"/>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71" name="Shape 71"/>
        <p:cNvGrpSpPr/>
        <p:nvPr/>
      </p:nvGrpSpPr>
      <p:grpSpPr>
        <a:xfrm>
          <a:off x="0" y="0"/>
          <a:ext cx="0" cy="0"/>
          <a:chOff x="0" y="0"/>
          <a:chExt cx="0" cy="0"/>
        </a:xfrm>
      </p:grpSpPr>
      <p:sp>
        <p:nvSpPr>
          <p:cNvPr id="72" name="Google Shape;72;p17"/>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7"/>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None/>
              <a:defRPr b="0" sz="2400"/>
            </a:lvl1pPr>
            <a:lvl2pPr indent="-228600" lvl="1" marL="914400" algn="l">
              <a:spcBef>
                <a:spcPts val="1000"/>
              </a:spcBef>
              <a:spcAft>
                <a:spcPts val="0"/>
              </a:spcAft>
              <a:buSzPts val="2000"/>
              <a:buNone/>
              <a:defRPr b="1" sz="2000"/>
            </a:lvl2pPr>
            <a:lvl3pPr indent="-228600" lvl="2" marL="1371600" algn="l">
              <a:spcBef>
                <a:spcPts val="1000"/>
              </a:spcBef>
              <a:spcAft>
                <a:spcPts val="0"/>
              </a:spcAft>
              <a:buSzPts val="1800"/>
              <a:buNone/>
              <a:defRPr b="1" sz="1800"/>
            </a:lvl3pPr>
            <a:lvl4pPr indent="-228600" lvl="3" marL="1828800" algn="l">
              <a:spcBef>
                <a:spcPts val="1000"/>
              </a:spcBef>
              <a:spcAft>
                <a:spcPts val="0"/>
              </a:spcAft>
              <a:buSzPts val="1600"/>
              <a:buNone/>
              <a:defRPr b="1" sz="1600"/>
            </a:lvl4pPr>
            <a:lvl5pPr indent="-228600" lvl="4" marL="2286000" algn="l">
              <a:spcBef>
                <a:spcPts val="1000"/>
              </a:spcBef>
              <a:spcAft>
                <a:spcPts val="0"/>
              </a:spcAft>
              <a:buSzPts val="1600"/>
              <a:buNone/>
              <a:defRPr b="1" sz="1600"/>
            </a:lvl5pPr>
            <a:lvl6pPr indent="-228600" lvl="5" marL="2743200" algn="l">
              <a:spcBef>
                <a:spcPts val="1000"/>
              </a:spcBef>
              <a:spcAft>
                <a:spcPts val="0"/>
              </a:spcAft>
              <a:buSzPts val="1600"/>
              <a:buNone/>
              <a:defRPr b="1" sz="1600"/>
            </a:lvl6pPr>
            <a:lvl7pPr indent="-228600" lvl="6" marL="3200400" algn="l">
              <a:spcBef>
                <a:spcPts val="1000"/>
              </a:spcBef>
              <a:spcAft>
                <a:spcPts val="0"/>
              </a:spcAft>
              <a:buSzPts val="1600"/>
              <a:buNone/>
              <a:defRPr b="1" sz="1600"/>
            </a:lvl7pPr>
            <a:lvl8pPr indent="-228600" lvl="7" marL="3657600" algn="l">
              <a:spcBef>
                <a:spcPts val="1000"/>
              </a:spcBef>
              <a:spcAft>
                <a:spcPts val="0"/>
              </a:spcAft>
              <a:buSzPts val="1600"/>
              <a:buNone/>
              <a:defRPr b="1" sz="1600"/>
            </a:lvl8pPr>
            <a:lvl9pPr indent="-228600" lvl="8" marL="4114800" algn="l">
              <a:spcBef>
                <a:spcPts val="1000"/>
              </a:spcBef>
              <a:spcAft>
                <a:spcPts val="0"/>
              </a:spcAft>
              <a:buSzPts val="1600"/>
              <a:buNone/>
              <a:defRPr b="1" sz="1600"/>
            </a:lvl9pPr>
          </a:lstStyle>
          <a:p/>
        </p:txBody>
      </p:sp>
      <p:sp>
        <p:nvSpPr>
          <p:cNvPr id="74" name="Google Shape;74;p17"/>
          <p:cNvSpPr txBox="1"/>
          <p:nvPr>
            <p:ph idx="2" type="body"/>
          </p:nvPr>
        </p:nvSpPr>
        <p:spPr>
          <a:xfrm>
            <a:off x="2589212" y="2548966"/>
            <a:ext cx="4342893" cy="3354060"/>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75" name="Google Shape;75;p17"/>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None/>
              <a:defRPr b="0" sz="2400"/>
            </a:lvl1pPr>
            <a:lvl2pPr indent="-228600" lvl="1" marL="914400" algn="l">
              <a:spcBef>
                <a:spcPts val="1000"/>
              </a:spcBef>
              <a:spcAft>
                <a:spcPts val="0"/>
              </a:spcAft>
              <a:buSzPts val="2000"/>
              <a:buNone/>
              <a:defRPr b="1" sz="2000"/>
            </a:lvl2pPr>
            <a:lvl3pPr indent="-228600" lvl="2" marL="1371600" algn="l">
              <a:spcBef>
                <a:spcPts val="1000"/>
              </a:spcBef>
              <a:spcAft>
                <a:spcPts val="0"/>
              </a:spcAft>
              <a:buSzPts val="1800"/>
              <a:buNone/>
              <a:defRPr b="1" sz="1800"/>
            </a:lvl3pPr>
            <a:lvl4pPr indent="-228600" lvl="3" marL="1828800" algn="l">
              <a:spcBef>
                <a:spcPts val="1000"/>
              </a:spcBef>
              <a:spcAft>
                <a:spcPts val="0"/>
              </a:spcAft>
              <a:buSzPts val="1600"/>
              <a:buNone/>
              <a:defRPr b="1" sz="1600"/>
            </a:lvl4pPr>
            <a:lvl5pPr indent="-228600" lvl="4" marL="2286000" algn="l">
              <a:spcBef>
                <a:spcPts val="1000"/>
              </a:spcBef>
              <a:spcAft>
                <a:spcPts val="0"/>
              </a:spcAft>
              <a:buSzPts val="1600"/>
              <a:buNone/>
              <a:defRPr b="1" sz="1600"/>
            </a:lvl5pPr>
            <a:lvl6pPr indent="-228600" lvl="5" marL="2743200" algn="l">
              <a:spcBef>
                <a:spcPts val="1000"/>
              </a:spcBef>
              <a:spcAft>
                <a:spcPts val="0"/>
              </a:spcAft>
              <a:buSzPts val="1600"/>
              <a:buNone/>
              <a:defRPr b="1" sz="1600"/>
            </a:lvl6pPr>
            <a:lvl7pPr indent="-228600" lvl="6" marL="3200400" algn="l">
              <a:spcBef>
                <a:spcPts val="1000"/>
              </a:spcBef>
              <a:spcAft>
                <a:spcPts val="0"/>
              </a:spcAft>
              <a:buSzPts val="1600"/>
              <a:buNone/>
              <a:defRPr b="1" sz="1600"/>
            </a:lvl7pPr>
            <a:lvl8pPr indent="-228600" lvl="7" marL="3657600" algn="l">
              <a:spcBef>
                <a:spcPts val="1000"/>
              </a:spcBef>
              <a:spcAft>
                <a:spcPts val="0"/>
              </a:spcAft>
              <a:buSzPts val="1600"/>
              <a:buNone/>
              <a:defRPr b="1" sz="1600"/>
            </a:lvl8pPr>
            <a:lvl9pPr indent="-228600" lvl="8" marL="4114800" algn="l">
              <a:spcBef>
                <a:spcPts val="1000"/>
              </a:spcBef>
              <a:spcAft>
                <a:spcPts val="0"/>
              </a:spcAft>
              <a:buSzPts val="1600"/>
              <a:buNone/>
              <a:defRPr b="1" sz="1600"/>
            </a:lvl9pPr>
          </a:lstStyle>
          <a:p/>
        </p:txBody>
      </p:sp>
      <p:sp>
        <p:nvSpPr>
          <p:cNvPr id="76" name="Google Shape;76;p17"/>
          <p:cNvSpPr txBox="1"/>
          <p:nvPr>
            <p:ph idx="4" type="body"/>
          </p:nvPr>
        </p:nvSpPr>
        <p:spPr>
          <a:xfrm>
            <a:off x="7166957" y="2545738"/>
            <a:ext cx="4338674" cy="3354060"/>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77" name="Google Shape;77;p17"/>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7"/>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7"/>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7"/>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1" name="Shape 81"/>
        <p:cNvGrpSpPr/>
        <p:nvPr/>
      </p:nvGrpSpPr>
      <p:grpSpPr>
        <a:xfrm>
          <a:off x="0" y="0"/>
          <a:ext cx="0" cy="0"/>
          <a:chOff x="0" y="0"/>
          <a:chExt cx="0" cy="0"/>
        </a:xfrm>
      </p:grpSpPr>
      <p:sp>
        <p:nvSpPr>
          <p:cNvPr id="82" name="Google Shape;82;p18"/>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8"/>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18"/>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18"/>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8"/>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7" name="Shape 87"/>
        <p:cNvGrpSpPr/>
        <p:nvPr/>
      </p:nvGrpSpPr>
      <p:grpSpPr>
        <a:xfrm>
          <a:off x="0" y="0"/>
          <a:ext cx="0" cy="0"/>
          <a:chOff x="0" y="0"/>
          <a:chExt cx="0" cy="0"/>
        </a:xfrm>
      </p:grpSpPr>
      <p:sp>
        <p:nvSpPr>
          <p:cNvPr id="88" name="Google Shape;88;p19"/>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19"/>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19"/>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9"/>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92" name="Shape 92"/>
        <p:cNvGrpSpPr/>
        <p:nvPr/>
      </p:nvGrpSpPr>
      <p:grpSpPr>
        <a:xfrm>
          <a:off x="0" y="0"/>
          <a:ext cx="0" cy="0"/>
          <a:chOff x="0" y="0"/>
          <a:chExt cx="0" cy="0"/>
        </a:xfrm>
      </p:grpSpPr>
      <p:sp>
        <p:nvSpPr>
          <p:cNvPr id="93" name="Google Shape;93;p20"/>
          <p:cNvSpPr txBox="1"/>
          <p:nvPr>
            <p:ph type="title"/>
          </p:nvPr>
        </p:nvSpPr>
        <p:spPr>
          <a:xfrm>
            <a:off x="2589212" y="446088"/>
            <a:ext cx="3505199" cy="976312"/>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2000"/>
              <a:buFont typeface="Century Gothic"/>
              <a:buNone/>
              <a:defRPr b="0"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20"/>
          <p:cNvSpPr txBox="1"/>
          <p:nvPr>
            <p:ph idx="1" type="body"/>
          </p:nvPr>
        </p:nvSpPr>
        <p:spPr>
          <a:xfrm>
            <a:off x="6323012" y="446088"/>
            <a:ext cx="5181600" cy="5414963"/>
          </a:xfrm>
          <a:prstGeom prst="rect">
            <a:avLst/>
          </a:prstGeom>
          <a:noFill/>
          <a:ln>
            <a:noFill/>
          </a:ln>
        </p:spPr>
        <p:txBody>
          <a:bodyPr anchorCtr="0" anchor="ctr"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95" name="Google Shape;95;p20"/>
          <p:cNvSpPr txBox="1"/>
          <p:nvPr>
            <p:ph idx="2" type="body"/>
          </p:nvPr>
        </p:nvSpPr>
        <p:spPr>
          <a:xfrm>
            <a:off x="2589212" y="1598613"/>
            <a:ext cx="3505199" cy="4262436"/>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00"/>
              <a:buNone/>
              <a:defRPr sz="1400"/>
            </a:lvl1pPr>
            <a:lvl2pPr indent="-228600" lvl="1" marL="914400" algn="l">
              <a:spcBef>
                <a:spcPts val="1000"/>
              </a:spcBef>
              <a:spcAft>
                <a:spcPts val="0"/>
              </a:spcAft>
              <a:buSzPts val="1200"/>
              <a:buNone/>
              <a:defRPr sz="1200"/>
            </a:lvl2pPr>
            <a:lvl3pPr indent="-228600" lvl="2" marL="1371600" algn="l">
              <a:spcBef>
                <a:spcPts val="1000"/>
              </a:spcBef>
              <a:spcAft>
                <a:spcPts val="0"/>
              </a:spcAft>
              <a:buSzPts val="1000"/>
              <a:buNone/>
              <a:defRPr sz="1000"/>
            </a:lvl3pPr>
            <a:lvl4pPr indent="-228600" lvl="3" marL="1828800" algn="l">
              <a:spcBef>
                <a:spcPts val="1000"/>
              </a:spcBef>
              <a:spcAft>
                <a:spcPts val="0"/>
              </a:spcAft>
              <a:buSzPts val="900"/>
              <a:buNone/>
              <a:defRPr sz="900"/>
            </a:lvl4pPr>
            <a:lvl5pPr indent="-228600" lvl="4" marL="2286000" algn="l">
              <a:spcBef>
                <a:spcPts val="1000"/>
              </a:spcBef>
              <a:spcAft>
                <a:spcPts val="0"/>
              </a:spcAft>
              <a:buSzPts val="900"/>
              <a:buNone/>
              <a:defRPr sz="900"/>
            </a:lvl5pPr>
            <a:lvl6pPr indent="-228600" lvl="5" marL="2743200" algn="l">
              <a:spcBef>
                <a:spcPts val="1000"/>
              </a:spcBef>
              <a:spcAft>
                <a:spcPts val="0"/>
              </a:spcAft>
              <a:buSzPts val="900"/>
              <a:buNone/>
              <a:defRPr sz="900"/>
            </a:lvl6pPr>
            <a:lvl7pPr indent="-228600" lvl="6" marL="3200400" algn="l">
              <a:spcBef>
                <a:spcPts val="1000"/>
              </a:spcBef>
              <a:spcAft>
                <a:spcPts val="0"/>
              </a:spcAft>
              <a:buSzPts val="900"/>
              <a:buNone/>
              <a:defRPr sz="900"/>
            </a:lvl7pPr>
            <a:lvl8pPr indent="-228600" lvl="7" marL="3657600" algn="l">
              <a:spcBef>
                <a:spcPts val="1000"/>
              </a:spcBef>
              <a:spcAft>
                <a:spcPts val="0"/>
              </a:spcAft>
              <a:buSzPts val="900"/>
              <a:buNone/>
              <a:defRPr sz="900"/>
            </a:lvl8pPr>
            <a:lvl9pPr indent="-228600" lvl="8" marL="4114800" algn="l">
              <a:spcBef>
                <a:spcPts val="1000"/>
              </a:spcBef>
              <a:spcAft>
                <a:spcPts val="0"/>
              </a:spcAft>
              <a:buSzPts val="900"/>
              <a:buNone/>
              <a:defRPr sz="900"/>
            </a:lvl9pPr>
          </a:lstStyle>
          <a:p/>
        </p:txBody>
      </p:sp>
      <p:sp>
        <p:nvSpPr>
          <p:cNvPr id="96" name="Google Shape;96;p20"/>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20"/>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20"/>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20"/>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0" name="Shape 100"/>
        <p:cNvGrpSpPr/>
        <p:nvPr/>
      </p:nvGrpSpPr>
      <p:grpSpPr>
        <a:xfrm>
          <a:off x="0" y="0"/>
          <a:ext cx="0" cy="0"/>
          <a:chOff x="0" y="0"/>
          <a:chExt cx="0" cy="0"/>
        </a:xfrm>
      </p:grpSpPr>
      <p:sp>
        <p:nvSpPr>
          <p:cNvPr id="101" name="Google Shape;101;p21"/>
          <p:cNvSpPr txBox="1"/>
          <p:nvPr>
            <p:ph type="title"/>
          </p:nvPr>
        </p:nvSpPr>
        <p:spPr>
          <a:xfrm>
            <a:off x="2589213" y="4800600"/>
            <a:ext cx="8915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21"/>
          <p:cNvSpPr/>
          <p:nvPr>
            <p:ph idx="2" type="pic"/>
          </p:nvPr>
        </p:nvSpPr>
        <p:spPr>
          <a:xfrm>
            <a:off x="2589212" y="634965"/>
            <a:ext cx="8915400" cy="3854970"/>
          </a:xfrm>
          <a:prstGeom prst="rect">
            <a:avLst/>
          </a:prstGeom>
          <a:noFill/>
          <a:ln>
            <a:noFill/>
          </a:ln>
        </p:spPr>
      </p:sp>
      <p:sp>
        <p:nvSpPr>
          <p:cNvPr id="103" name="Google Shape;103;p21"/>
          <p:cNvSpPr txBox="1"/>
          <p:nvPr>
            <p:ph idx="1" type="body"/>
          </p:nvPr>
        </p:nvSpPr>
        <p:spPr>
          <a:xfrm>
            <a:off x="2589213" y="5367338"/>
            <a:ext cx="8915400" cy="49371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200"/>
              <a:buNone/>
              <a:defRPr sz="1200"/>
            </a:lvl1pPr>
            <a:lvl2pPr indent="-228600" lvl="1" marL="914400" algn="l">
              <a:spcBef>
                <a:spcPts val="1000"/>
              </a:spcBef>
              <a:spcAft>
                <a:spcPts val="0"/>
              </a:spcAft>
              <a:buSzPts val="1200"/>
              <a:buNone/>
              <a:defRPr sz="1200"/>
            </a:lvl2pPr>
            <a:lvl3pPr indent="-228600" lvl="2" marL="1371600" algn="l">
              <a:spcBef>
                <a:spcPts val="1000"/>
              </a:spcBef>
              <a:spcAft>
                <a:spcPts val="0"/>
              </a:spcAft>
              <a:buSzPts val="1000"/>
              <a:buNone/>
              <a:defRPr sz="1000"/>
            </a:lvl3pPr>
            <a:lvl4pPr indent="-228600" lvl="3" marL="1828800" algn="l">
              <a:spcBef>
                <a:spcPts val="1000"/>
              </a:spcBef>
              <a:spcAft>
                <a:spcPts val="0"/>
              </a:spcAft>
              <a:buSzPts val="900"/>
              <a:buNone/>
              <a:defRPr sz="900"/>
            </a:lvl4pPr>
            <a:lvl5pPr indent="-228600" lvl="4" marL="2286000" algn="l">
              <a:spcBef>
                <a:spcPts val="1000"/>
              </a:spcBef>
              <a:spcAft>
                <a:spcPts val="0"/>
              </a:spcAft>
              <a:buSzPts val="900"/>
              <a:buNone/>
              <a:defRPr sz="900"/>
            </a:lvl5pPr>
            <a:lvl6pPr indent="-228600" lvl="5" marL="2743200" algn="l">
              <a:spcBef>
                <a:spcPts val="1000"/>
              </a:spcBef>
              <a:spcAft>
                <a:spcPts val="0"/>
              </a:spcAft>
              <a:buSzPts val="900"/>
              <a:buNone/>
              <a:defRPr sz="900"/>
            </a:lvl6pPr>
            <a:lvl7pPr indent="-228600" lvl="6" marL="3200400" algn="l">
              <a:spcBef>
                <a:spcPts val="1000"/>
              </a:spcBef>
              <a:spcAft>
                <a:spcPts val="0"/>
              </a:spcAft>
              <a:buSzPts val="900"/>
              <a:buNone/>
              <a:defRPr sz="900"/>
            </a:lvl7pPr>
            <a:lvl8pPr indent="-228600" lvl="7" marL="3657600" algn="l">
              <a:spcBef>
                <a:spcPts val="1000"/>
              </a:spcBef>
              <a:spcAft>
                <a:spcPts val="0"/>
              </a:spcAft>
              <a:buSzPts val="900"/>
              <a:buNone/>
              <a:defRPr sz="900"/>
            </a:lvl8pPr>
            <a:lvl9pPr indent="-228600" lvl="8" marL="4114800" algn="l">
              <a:spcBef>
                <a:spcPts val="1000"/>
              </a:spcBef>
              <a:spcAft>
                <a:spcPts val="0"/>
              </a:spcAft>
              <a:buSzPts val="900"/>
              <a:buNone/>
              <a:defRPr sz="900"/>
            </a:lvl9pPr>
          </a:lstStyle>
          <a:p/>
        </p:txBody>
      </p:sp>
      <p:sp>
        <p:nvSpPr>
          <p:cNvPr id="104" name="Google Shape;104;p21"/>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21"/>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21"/>
          <p:cNvSpPr/>
          <p:nvPr/>
        </p:nvSpPr>
        <p:spPr>
          <a:xfrm flipH="1" rot="10800000">
            <a:off x="-4189" y="491172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21"/>
          <p:cNvSpPr txBox="1"/>
          <p:nvPr>
            <p:ph idx="12" type="sldNum"/>
          </p:nvPr>
        </p:nvSpPr>
        <p:spPr>
          <a:xfrm>
            <a:off x="531812" y="4983087"/>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108" name="Shape 108"/>
        <p:cNvGrpSpPr/>
        <p:nvPr/>
      </p:nvGrpSpPr>
      <p:grpSpPr>
        <a:xfrm>
          <a:off x="0" y="0"/>
          <a:ext cx="0" cy="0"/>
          <a:chOff x="0" y="0"/>
          <a:chExt cx="0" cy="0"/>
        </a:xfrm>
      </p:grpSpPr>
      <p:sp>
        <p:nvSpPr>
          <p:cNvPr id="109" name="Google Shape;109;p22"/>
          <p:cNvSpPr txBox="1"/>
          <p:nvPr>
            <p:ph type="title"/>
          </p:nvPr>
        </p:nvSpPr>
        <p:spPr>
          <a:xfrm>
            <a:off x="2589212" y="609600"/>
            <a:ext cx="8915399" cy="311704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22"/>
          <p:cNvSpPr txBox="1"/>
          <p:nvPr>
            <p:ph idx="1" type="body"/>
          </p:nvPr>
        </p:nvSpPr>
        <p:spPr>
          <a:xfrm>
            <a:off x="2589212" y="4354046"/>
            <a:ext cx="8915399" cy="1555864"/>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800"/>
              <a:buNone/>
              <a:defRPr sz="1800">
                <a:solidFill>
                  <a:srgbClr val="595959"/>
                </a:solidFill>
              </a:defRPr>
            </a:lvl1pPr>
            <a:lvl2pPr indent="-228600" lvl="1" marL="914400" algn="l">
              <a:spcBef>
                <a:spcPts val="1000"/>
              </a:spcBef>
              <a:spcAft>
                <a:spcPts val="0"/>
              </a:spcAft>
              <a:buSzPts val="1800"/>
              <a:buNone/>
              <a:defRPr sz="1800">
                <a:solidFill>
                  <a:srgbClr val="888888"/>
                </a:solidFill>
              </a:defRPr>
            </a:lvl2pPr>
            <a:lvl3pPr indent="-228600" lvl="2" marL="1371600" algn="l">
              <a:spcBef>
                <a:spcPts val="1000"/>
              </a:spcBef>
              <a:spcAft>
                <a:spcPts val="0"/>
              </a:spcAft>
              <a:buSzPts val="1600"/>
              <a:buNone/>
              <a:defRPr sz="1600">
                <a:solidFill>
                  <a:srgbClr val="888888"/>
                </a:solidFill>
              </a:defRPr>
            </a:lvl3pPr>
            <a:lvl4pPr indent="-228600" lvl="3" marL="1828800" algn="l">
              <a:spcBef>
                <a:spcPts val="1000"/>
              </a:spcBef>
              <a:spcAft>
                <a:spcPts val="0"/>
              </a:spcAft>
              <a:buSzPts val="1400"/>
              <a:buNone/>
              <a:defRPr sz="1400">
                <a:solidFill>
                  <a:srgbClr val="888888"/>
                </a:solidFill>
              </a:defRPr>
            </a:lvl4pPr>
            <a:lvl5pPr indent="-228600" lvl="4" marL="2286000" algn="l">
              <a:spcBef>
                <a:spcPts val="1000"/>
              </a:spcBef>
              <a:spcAft>
                <a:spcPts val="0"/>
              </a:spcAft>
              <a:buSzPts val="1400"/>
              <a:buNone/>
              <a:defRPr sz="1400">
                <a:solidFill>
                  <a:srgbClr val="888888"/>
                </a:solidFill>
              </a:defRPr>
            </a:lvl5pPr>
            <a:lvl6pPr indent="-228600" lvl="5" marL="2743200" algn="l">
              <a:spcBef>
                <a:spcPts val="1000"/>
              </a:spcBef>
              <a:spcAft>
                <a:spcPts val="0"/>
              </a:spcAft>
              <a:buSzPts val="1400"/>
              <a:buNone/>
              <a:defRPr sz="1400">
                <a:solidFill>
                  <a:srgbClr val="888888"/>
                </a:solidFill>
              </a:defRPr>
            </a:lvl6pPr>
            <a:lvl7pPr indent="-228600" lvl="6" marL="3200400" algn="l">
              <a:spcBef>
                <a:spcPts val="1000"/>
              </a:spcBef>
              <a:spcAft>
                <a:spcPts val="0"/>
              </a:spcAft>
              <a:buSzPts val="1400"/>
              <a:buNone/>
              <a:defRPr sz="1400">
                <a:solidFill>
                  <a:srgbClr val="888888"/>
                </a:solidFill>
              </a:defRPr>
            </a:lvl7pPr>
            <a:lvl8pPr indent="-228600" lvl="7" marL="3657600" algn="l">
              <a:spcBef>
                <a:spcPts val="1000"/>
              </a:spcBef>
              <a:spcAft>
                <a:spcPts val="0"/>
              </a:spcAft>
              <a:buSzPts val="1400"/>
              <a:buNone/>
              <a:defRPr sz="1400">
                <a:solidFill>
                  <a:srgbClr val="888888"/>
                </a:solidFill>
              </a:defRPr>
            </a:lvl8pPr>
            <a:lvl9pPr indent="-228600" lvl="8" marL="4114800" algn="l">
              <a:spcBef>
                <a:spcPts val="1000"/>
              </a:spcBef>
              <a:spcAft>
                <a:spcPts val="0"/>
              </a:spcAft>
              <a:buSzPts val="1400"/>
              <a:buNone/>
              <a:defRPr sz="1400">
                <a:solidFill>
                  <a:srgbClr val="888888"/>
                </a:solidFill>
              </a:defRPr>
            </a:lvl9pPr>
          </a:lstStyle>
          <a:p/>
        </p:txBody>
      </p:sp>
      <p:sp>
        <p:nvSpPr>
          <p:cNvPr id="111" name="Google Shape;111;p22"/>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2" name="Google Shape;112;p22"/>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22"/>
          <p:cNvSpPr/>
          <p:nvPr/>
        </p:nvSpPr>
        <p:spPr>
          <a:xfrm flipH="1" rot="10800000">
            <a:off x="-4189" y="31781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22"/>
          <p:cNvSpPr txBox="1"/>
          <p:nvPr>
            <p:ph idx="12" type="sldNum"/>
          </p:nvPr>
        </p:nvSpPr>
        <p:spPr>
          <a:xfrm>
            <a:off x="531812" y="3244139"/>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15" name="Shape 115"/>
        <p:cNvGrpSpPr/>
        <p:nvPr/>
      </p:nvGrpSpPr>
      <p:grpSpPr>
        <a:xfrm>
          <a:off x="0" y="0"/>
          <a:ext cx="0" cy="0"/>
          <a:chOff x="0" y="0"/>
          <a:chExt cx="0" cy="0"/>
        </a:xfrm>
      </p:grpSpPr>
      <p:sp>
        <p:nvSpPr>
          <p:cNvPr id="116" name="Google Shape;116;p23"/>
          <p:cNvSpPr txBox="1"/>
          <p:nvPr>
            <p:ph type="title"/>
          </p:nvPr>
        </p:nvSpPr>
        <p:spPr>
          <a:xfrm>
            <a:off x="2849949" y="609600"/>
            <a:ext cx="8393926" cy="2895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23"/>
          <p:cNvSpPr txBox="1"/>
          <p:nvPr>
            <p:ph idx="1" type="body"/>
          </p:nvPr>
        </p:nvSpPr>
        <p:spPr>
          <a:xfrm>
            <a:off x="3275012" y="3505200"/>
            <a:ext cx="753655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600"/>
              <a:buFont typeface="Century Gothic"/>
              <a:buNone/>
              <a:defRPr sz="1600">
                <a:solidFill>
                  <a:srgbClr val="7F7F7F"/>
                </a:solidFill>
              </a:defRPr>
            </a:lvl1pPr>
            <a:lvl2pPr indent="-228600" lvl="1" marL="914400" algn="l">
              <a:spcBef>
                <a:spcPts val="1000"/>
              </a:spcBef>
              <a:spcAft>
                <a:spcPts val="0"/>
              </a:spcAft>
              <a:buSzPts val="1600"/>
              <a:buFont typeface="Century Gothic"/>
              <a:buNone/>
              <a:defRPr/>
            </a:lvl2pPr>
            <a:lvl3pPr indent="-228600" lvl="2" marL="1371600" algn="l">
              <a:spcBef>
                <a:spcPts val="1000"/>
              </a:spcBef>
              <a:spcAft>
                <a:spcPts val="0"/>
              </a:spcAft>
              <a:buSzPts val="1400"/>
              <a:buFont typeface="Century Gothic"/>
              <a:buNone/>
              <a:defRPr/>
            </a:lvl3pPr>
            <a:lvl4pPr indent="-228600" lvl="3" marL="1828800" algn="l">
              <a:spcBef>
                <a:spcPts val="1000"/>
              </a:spcBef>
              <a:spcAft>
                <a:spcPts val="0"/>
              </a:spcAft>
              <a:buSzPts val="1200"/>
              <a:buFont typeface="Century Gothic"/>
              <a:buNone/>
              <a:defRPr/>
            </a:lvl4pPr>
            <a:lvl5pPr indent="-228600" lvl="4" marL="2286000" algn="l">
              <a:spcBef>
                <a:spcPts val="1000"/>
              </a:spcBef>
              <a:spcAft>
                <a:spcPts val="0"/>
              </a:spcAft>
              <a:buSzPts val="1200"/>
              <a:buFont typeface="Century Gothic"/>
              <a:buNone/>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18" name="Google Shape;118;p23"/>
          <p:cNvSpPr txBox="1"/>
          <p:nvPr>
            <p:ph idx="2" type="body"/>
          </p:nvPr>
        </p:nvSpPr>
        <p:spPr>
          <a:xfrm>
            <a:off x="2589212" y="4354046"/>
            <a:ext cx="8915399" cy="1555864"/>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800"/>
              <a:buNone/>
              <a:defRPr sz="1800">
                <a:solidFill>
                  <a:srgbClr val="595959"/>
                </a:solidFill>
              </a:defRPr>
            </a:lvl1pPr>
            <a:lvl2pPr indent="-228600" lvl="1" marL="914400" algn="l">
              <a:spcBef>
                <a:spcPts val="1000"/>
              </a:spcBef>
              <a:spcAft>
                <a:spcPts val="0"/>
              </a:spcAft>
              <a:buSzPts val="1800"/>
              <a:buNone/>
              <a:defRPr sz="1800">
                <a:solidFill>
                  <a:srgbClr val="888888"/>
                </a:solidFill>
              </a:defRPr>
            </a:lvl2pPr>
            <a:lvl3pPr indent="-228600" lvl="2" marL="1371600" algn="l">
              <a:spcBef>
                <a:spcPts val="1000"/>
              </a:spcBef>
              <a:spcAft>
                <a:spcPts val="0"/>
              </a:spcAft>
              <a:buSzPts val="1600"/>
              <a:buNone/>
              <a:defRPr sz="1600">
                <a:solidFill>
                  <a:srgbClr val="888888"/>
                </a:solidFill>
              </a:defRPr>
            </a:lvl3pPr>
            <a:lvl4pPr indent="-228600" lvl="3" marL="1828800" algn="l">
              <a:spcBef>
                <a:spcPts val="1000"/>
              </a:spcBef>
              <a:spcAft>
                <a:spcPts val="0"/>
              </a:spcAft>
              <a:buSzPts val="1400"/>
              <a:buNone/>
              <a:defRPr sz="1400">
                <a:solidFill>
                  <a:srgbClr val="888888"/>
                </a:solidFill>
              </a:defRPr>
            </a:lvl4pPr>
            <a:lvl5pPr indent="-228600" lvl="4" marL="2286000" algn="l">
              <a:spcBef>
                <a:spcPts val="1000"/>
              </a:spcBef>
              <a:spcAft>
                <a:spcPts val="0"/>
              </a:spcAft>
              <a:buSzPts val="1400"/>
              <a:buNone/>
              <a:defRPr sz="1400">
                <a:solidFill>
                  <a:srgbClr val="888888"/>
                </a:solidFill>
              </a:defRPr>
            </a:lvl5pPr>
            <a:lvl6pPr indent="-228600" lvl="5" marL="2743200" algn="l">
              <a:spcBef>
                <a:spcPts val="1000"/>
              </a:spcBef>
              <a:spcAft>
                <a:spcPts val="0"/>
              </a:spcAft>
              <a:buSzPts val="1400"/>
              <a:buNone/>
              <a:defRPr sz="1400">
                <a:solidFill>
                  <a:srgbClr val="888888"/>
                </a:solidFill>
              </a:defRPr>
            </a:lvl6pPr>
            <a:lvl7pPr indent="-228600" lvl="6" marL="3200400" algn="l">
              <a:spcBef>
                <a:spcPts val="1000"/>
              </a:spcBef>
              <a:spcAft>
                <a:spcPts val="0"/>
              </a:spcAft>
              <a:buSzPts val="1400"/>
              <a:buNone/>
              <a:defRPr sz="1400">
                <a:solidFill>
                  <a:srgbClr val="888888"/>
                </a:solidFill>
              </a:defRPr>
            </a:lvl7pPr>
            <a:lvl8pPr indent="-228600" lvl="7" marL="3657600" algn="l">
              <a:spcBef>
                <a:spcPts val="1000"/>
              </a:spcBef>
              <a:spcAft>
                <a:spcPts val="0"/>
              </a:spcAft>
              <a:buSzPts val="1400"/>
              <a:buNone/>
              <a:defRPr sz="1400">
                <a:solidFill>
                  <a:srgbClr val="888888"/>
                </a:solidFill>
              </a:defRPr>
            </a:lvl8pPr>
            <a:lvl9pPr indent="-228600" lvl="8" marL="4114800" algn="l">
              <a:spcBef>
                <a:spcPts val="1000"/>
              </a:spcBef>
              <a:spcAft>
                <a:spcPts val="0"/>
              </a:spcAft>
              <a:buSzPts val="1400"/>
              <a:buNone/>
              <a:defRPr sz="1400">
                <a:solidFill>
                  <a:srgbClr val="888888"/>
                </a:solidFill>
              </a:defRPr>
            </a:lvl9pPr>
          </a:lstStyle>
          <a:p/>
        </p:txBody>
      </p:sp>
      <p:sp>
        <p:nvSpPr>
          <p:cNvPr id="119" name="Google Shape;119;p23"/>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23"/>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23"/>
          <p:cNvSpPr/>
          <p:nvPr/>
        </p:nvSpPr>
        <p:spPr>
          <a:xfrm flipH="1" rot="10800000">
            <a:off x="-4189" y="31781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23"/>
          <p:cNvSpPr txBox="1"/>
          <p:nvPr>
            <p:ph idx="12" type="sldNum"/>
          </p:nvPr>
        </p:nvSpPr>
        <p:spPr>
          <a:xfrm>
            <a:off x="531812" y="3244139"/>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23" name="Google Shape;123;p23"/>
          <p:cNvSpPr txBox="1"/>
          <p:nvPr/>
        </p:nvSpPr>
        <p:spPr>
          <a:xfrm>
            <a:off x="2467652" y="648005"/>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accent1"/>
                </a:solidFill>
                <a:latin typeface="Arial"/>
                <a:ea typeface="Arial"/>
                <a:cs typeface="Arial"/>
                <a:sym typeface="Arial"/>
              </a:rPr>
              <a:t>“</a:t>
            </a:r>
            <a:endParaRPr/>
          </a:p>
        </p:txBody>
      </p:sp>
      <p:sp>
        <p:nvSpPr>
          <p:cNvPr id="124" name="Google Shape;124;p23"/>
          <p:cNvSpPr txBox="1"/>
          <p:nvPr/>
        </p:nvSpPr>
        <p:spPr>
          <a:xfrm>
            <a:off x="11114852" y="290530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accent1"/>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25" name="Shape 125"/>
        <p:cNvGrpSpPr/>
        <p:nvPr/>
      </p:nvGrpSpPr>
      <p:grpSpPr>
        <a:xfrm>
          <a:off x="0" y="0"/>
          <a:ext cx="0" cy="0"/>
          <a:chOff x="0" y="0"/>
          <a:chExt cx="0" cy="0"/>
        </a:xfrm>
      </p:grpSpPr>
      <p:sp>
        <p:nvSpPr>
          <p:cNvPr id="126" name="Google Shape;126;p24"/>
          <p:cNvSpPr txBox="1"/>
          <p:nvPr>
            <p:ph type="title"/>
          </p:nvPr>
        </p:nvSpPr>
        <p:spPr>
          <a:xfrm>
            <a:off x="2589213" y="2438400"/>
            <a:ext cx="8915400" cy="2724845"/>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24"/>
          <p:cNvSpPr txBox="1"/>
          <p:nvPr>
            <p:ph idx="1" type="body"/>
          </p:nvPr>
        </p:nvSpPr>
        <p:spPr>
          <a:xfrm>
            <a:off x="2589213" y="5181600"/>
            <a:ext cx="8915400" cy="72962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800"/>
              <a:buNone/>
              <a:defRPr>
                <a:solidFill>
                  <a:srgbClr val="595959"/>
                </a:solidFil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28" name="Google Shape;128;p24"/>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24"/>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24"/>
          <p:cNvSpPr/>
          <p:nvPr/>
        </p:nvSpPr>
        <p:spPr>
          <a:xfrm flipH="1" rot="10800000">
            <a:off x="-4189" y="491172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24"/>
          <p:cNvSpPr txBox="1"/>
          <p:nvPr>
            <p:ph idx="12" type="sldNum"/>
          </p:nvPr>
        </p:nvSpPr>
        <p:spPr>
          <a:xfrm>
            <a:off x="531812" y="4983087"/>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32" name="Shape 132"/>
        <p:cNvGrpSpPr/>
        <p:nvPr/>
      </p:nvGrpSpPr>
      <p:grpSpPr>
        <a:xfrm>
          <a:off x="0" y="0"/>
          <a:ext cx="0" cy="0"/>
          <a:chOff x="0" y="0"/>
          <a:chExt cx="0" cy="0"/>
        </a:xfrm>
      </p:grpSpPr>
      <p:sp>
        <p:nvSpPr>
          <p:cNvPr id="133" name="Google Shape;133;p25"/>
          <p:cNvSpPr txBox="1"/>
          <p:nvPr>
            <p:ph type="title"/>
          </p:nvPr>
        </p:nvSpPr>
        <p:spPr>
          <a:xfrm>
            <a:off x="2849949" y="609600"/>
            <a:ext cx="8393926" cy="2895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25"/>
          <p:cNvSpPr txBox="1"/>
          <p:nvPr>
            <p:ph idx="1" type="body"/>
          </p:nvPr>
        </p:nvSpPr>
        <p:spPr>
          <a:xfrm>
            <a:off x="2589212" y="4343400"/>
            <a:ext cx="8915400" cy="8382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Font typeface="Century Gothic"/>
              <a:buNone/>
              <a:defRPr sz="2400">
                <a:solidFill>
                  <a:schemeClr val="accent1"/>
                </a:solidFill>
              </a:defRPr>
            </a:lvl1pPr>
            <a:lvl2pPr indent="-228600" lvl="1" marL="914400" algn="l">
              <a:spcBef>
                <a:spcPts val="1000"/>
              </a:spcBef>
              <a:spcAft>
                <a:spcPts val="0"/>
              </a:spcAft>
              <a:buSzPts val="1600"/>
              <a:buFont typeface="Century Gothic"/>
              <a:buNone/>
              <a:defRPr/>
            </a:lvl2pPr>
            <a:lvl3pPr indent="-228600" lvl="2" marL="1371600" algn="l">
              <a:spcBef>
                <a:spcPts val="1000"/>
              </a:spcBef>
              <a:spcAft>
                <a:spcPts val="0"/>
              </a:spcAft>
              <a:buSzPts val="1400"/>
              <a:buFont typeface="Century Gothic"/>
              <a:buNone/>
              <a:defRPr/>
            </a:lvl3pPr>
            <a:lvl4pPr indent="-228600" lvl="3" marL="1828800" algn="l">
              <a:spcBef>
                <a:spcPts val="1000"/>
              </a:spcBef>
              <a:spcAft>
                <a:spcPts val="0"/>
              </a:spcAft>
              <a:buSzPts val="1200"/>
              <a:buFont typeface="Century Gothic"/>
              <a:buNone/>
              <a:defRPr/>
            </a:lvl4pPr>
            <a:lvl5pPr indent="-228600" lvl="4" marL="2286000" algn="l">
              <a:spcBef>
                <a:spcPts val="1000"/>
              </a:spcBef>
              <a:spcAft>
                <a:spcPts val="0"/>
              </a:spcAft>
              <a:buSzPts val="1200"/>
              <a:buFont typeface="Century Gothic"/>
              <a:buNone/>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35" name="Google Shape;135;p25"/>
          <p:cNvSpPr txBox="1"/>
          <p:nvPr>
            <p:ph idx="2" type="body"/>
          </p:nvPr>
        </p:nvSpPr>
        <p:spPr>
          <a:xfrm>
            <a:off x="2589213" y="5181600"/>
            <a:ext cx="8915400" cy="72962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800"/>
              <a:buNone/>
              <a:defRPr>
                <a:solidFill>
                  <a:srgbClr val="595959"/>
                </a:solidFil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36" name="Google Shape;136;p25"/>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25"/>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25"/>
          <p:cNvSpPr/>
          <p:nvPr/>
        </p:nvSpPr>
        <p:spPr>
          <a:xfrm flipH="1" rot="10800000">
            <a:off x="-4189" y="491172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25"/>
          <p:cNvSpPr txBox="1"/>
          <p:nvPr>
            <p:ph idx="12" type="sldNum"/>
          </p:nvPr>
        </p:nvSpPr>
        <p:spPr>
          <a:xfrm>
            <a:off x="531812" y="4983087"/>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40" name="Google Shape;140;p25"/>
          <p:cNvSpPr txBox="1"/>
          <p:nvPr/>
        </p:nvSpPr>
        <p:spPr>
          <a:xfrm>
            <a:off x="2467652" y="648005"/>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accent1"/>
                </a:solidFill>
                <a:latin typeface="Arial"/>
                <a:ea typeface="Arial"/>
                <a:cs typeface="Arial"/>
                <a:sym typeface="Arial"/>
              </a:rPr>
              <a:t>“</a:t>
            </a:r>
            <a:endParaRPr/>
          </a:p>
        </p:txBody>
      </p:sp>
      <p:sp>
        <p:nvSpPr>
          <p:cNvPr id="141" name="Google Shape;141;p25"/>
          <p:cNvSpPr txBox="1"/>
          <p:nvPr/>
        </p:nvSpPr>
        <p:spPr>
          <a:xfrm>
            <a:off x="11114852" y="290530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accent1"/>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42" name="Shape 142"/>
        <p:cNvGrpSpPr/>
        <p:nvPr/>
      </p:nvGrpSpPr>
      <p:grpSpPr>
        <a:xfrm>
          <a:off x="0" y="0"/>
          <a:ext cx="0" cy="0"/>
          <a:chOff x="0" y="0"/>
          <a:chExt cx="0" cy="0"/>
        </a:xfrm>
      </p:grpSpPr>
      <p:sp>
        <p:nvSpPr>
          <p:cNvPr id="143" name="Google Shape;143;p26"/>
          <p:cNvSpPr txBox="1"/>
          <p:nvPr>
            <p:ph type="title"/>
          </p:nvPr>
        </p:nvSpPr>
        <p:spPr>
          <a:xfrm>
            <a:off x="2589212" y="627407"/>
            <a:ext cx="8915399" cy="288002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26"/>
          <p:cNvSpPr txBox="1"/>
          <p:nvPr>
            <p:ph idx="1" type="body"/>
          </p:nvPr>
        </p:nvSpPr>
        <p:spPr>
          <a:xfrm>
            <a:off x="2589212" y="4343400"/>
            <a:ext cx="8915400" cy="8382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Font typeface="Century Gothic"/>
              <a:buNone/>
              <a:defRPr sz="2400">
                <a:solidFill>
                  <a:schemeClr val="accent1"/>
                </a:solidFill>
              </a:defRPr>
            </a:lvl1pPr>
            <a:lvl2pPr indent="-228600" lvl="1" marL="914400" algn="l">
              <a:spcBef>
                <a:spcPts val="1000"/>
              </a:spcBef>
              <a:spcAft>
                <a:spcPts val="0"/>
              </a:spcAft>
              <a:buSzPts val="1600"/>
              <a:buFont typeface="Century Gothic"/>
              <a:buNone/>
              <a:defRPr/>
            </a:lvl2pPr>
            <a:lvl3pPr indent="-228600" lvl="2" marL="1371600" algn="l">
              <a:spcBef>
                <a:spcPts val="1000"/>
              </a:spcBef>
              <a:spcAft>
                <a:spcPts val="0"/>
              </a:spcAft>
              <a:buSzPts val="1400"/>
              <a:buFont typeface="Century Gothic"/>
              <a:buNone/>
              <a:defRPr/>
            </a:lvl3pPr>
            <a:lvl4pPr indent="-228600" lvl="3" marL="1828800" algn="l">
              <a:spcBef>
                <a:spcPts val="1000"/>
              </a:spcBef>
              <a:spcAft>
                <a:spcPts val="0"/>
              </a:spcAft>
              <a:buSzPts val="1200"/>
              <a:buFont typeface="Century Gothic"/>
              <a:buNone/>
              <a:defRPr/>
            </a:lvl4pPr>
            <a:lvl5pPr indent="-228600" lvl="4" marL="2286000" algn="l">
              <a:spcBef>
                <a:spcPts val="1000"/>
              </a:spcBef>
              <a:spcAft>
                <a:spcPts val="0"/>
              </a:spcAft>
              <a:buSzPts val="1200"/>
              <a:buFont typeface="Century Gothic"/>
              <a:buNone/>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45" name="Google Shape;145;p26"/>
          <p:cNvSpPr txBox="1"/>
          <p:nvPr>
            <p:ph idx="2" type="body"/>
          </p:nvPr>
        </p:nvSpPr>
        <p:spPr>
          <a:xfrm>
            <a:off x="2589213" y="5181600"/>
            <a:ext cx="8915400" cy="72962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800"/>
              <a:buNone/>
              <a:defRPr>
                <a:solidFill>
                  <a:srgbClr val="595959"/>
                </a:solidFil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46" name="Google Shape;146;p26"/>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7" name="Google Shape;147;p26"/>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26"/>
          <p:cNvSpPr/>
          <p:nvPr/>
        </p:nvSpPr>
        <p:spPr>
          <a:xfrm flipH="1" rot="10800000">
            <a:off x="-4189" y="491172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26"/>
          <p:cNvSpPr txBox="1"/>
          <p:nvPr>
            <p:ph idx="12" type="sldNum"/>
          </p:nvPr>
        </p:nvSpPr>
        <p:spPr>
          <a:xfrm>
            <a:off x="531812" y="4983087"/>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50" name="Shape 150"/>
        <p:cNvGrpSpPr/>
        <p:nvPr/>
      </p:nvGrpSpPr>
      <p:grpSpPr>
        <a:xfrm>
          <a:off x="0" y="0"/>
          <a:ext cx="0" cy="0"/>
          <a:chOff x="0" y="0"/>
          <a:chExt cx="0" cy="0"/>
        </a:xfrm>
      </p:grpSpPr>
      <p:sp>
        <p:nvSpPr>
          <p:cNvPr id="151" name="Google Shape;151;p27"/>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27"/>
          <p:cNvSpPr txBox="1"/>
          <p:nvPr>
            <p:ph idx="1" type="body"/>
          </p:nvPr>
        </p:nvSpPr>
        <p:spPr>
          <a:xfrm rot="5400000">
            <a:off x="5103812" y="-381000"/>
            <a:ext cx="3886200" cy="8915400"/>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53" name="Google Shape;153;p27"/>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4" name="Google Shape;154;p27"/>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5" name="Google Shape;155;p27"/>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27"/>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57" name="Shape 157"/>
        <p:cNvGrpSpPr/>
        <p:nvPr/>
      </p:nvGrpSpPr>
      <p:grpSpPr>
        <a:xfrm>
          <a:off x="0" y="0"/>
          <a:ext cx="0" cy="0"/>
          <a:chOff x="0" y="0"/>
          <a:chExt cx="0" cy="0"/>
        </a:xfrm>
      </p:grpSpPr>
      <p:sp>
        <p:nvSpPr>
          <p:cNvPr id="158" name="Google Shape;158;p28"/>
          <p:cNvSpPr txBox="1"/>
          <p:nvPr>
            <p:ph type="title"/>
          </p:nvPr>
        </p:nvSpPr>
        <p:spPr>
          <a:xfrm rot="5400000">
            <a:off x="7756704" y="2165513"/>
            <a:ext cx="5283817" cy="2207601"/>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9" name="Google Shape;159;p28"/>
          <p:cNvSpPr txBox="1"/>
          <p:nvPr>
            <p:ph idx="1" type="body"/>
          </p:nvPr>
        </p:nvSpPr>
        <p:spPr>
          <a:xfrm rot="5400000">
            <a:off x="3185803" y="30814"/>
            <a:ext cx="5283817" cy="6477000"/>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60" name="Google Shape;160;p28"/>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1" name="Google Shape;161;p28"/>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2" name="Google Shape;162;p28"/>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28"/>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FFF"/>
            </a:gs>
            <a:gs pos="100000">
              <a:srgbClr val="DDE6C3"/>
            </a:gs>
          </a:gsLst>
          <a:path path="circle">
            <a:fillToRect b="100%" l="0%" r="100%" t="0%"/>
          </a:path>
          <a:tileRect b="0%" l="-100%" r="0%" t="-100%"/>
        </a:gradFill>
      </p:bgPr>
    </p:bg>
    <p:spTree>
      <p:nvGrpSpPr>
        <p:cNvPr id="9" name="Shape 9"/>
        <p:cNvGrpSpPr/>
        <p:nvPr/>
      </p:nvGrpSpPr>
      <p:grpSpPr>
        <a:xfrm>
          <a:off x="0" y="0"/>
          <a:ext cx="0" cy="0"/>
          <a:chOff x="0" y="0"/>
          <a:chExt cx="0" cy="0"/>
        </a:xfrm>
      </p:grpSpPr>
      <p:grpSp>
        <p:nvGrpSpPr>
          <p:cNvPr id="10" name="Google Shape;10;p12"/>
          <p:cNvGrpSpPr/>
          <p:nvPr/>
        </p:nvGrpSpPr>
        <p:grpSpPr>
          <a:xfrm>
            <a:off x="1" y="228600"/>
            <a:ext cx="2851516" cy="6638628"/>
            <a:chOff x="2487613" y="285750"/>
            <a:chExt cx="2428875" cy="5654676"/>
          </a:xfrm>
        </p:grpSpPr>
        <p:sp>
          <p:nvSpPr>
            <p:cNvPr id="11" name="Google Shape;11;p12"/>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2"/>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12"/>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12"/>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12"/>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12"/>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12"/>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12"/>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12"/>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12"/>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12"/>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12"/>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 name="Google Shape;23;p12"/>
          <p:cNvGrpSpPr/>
          <p:nvPr/>
        </p:nvGrpSpPr>
        <p:grpSpPr>
          <a:xfrm>
            <a:off x="27221" y="-786"/>
            <a:ext cx="2356674" cy="6854039"/>
            <a:chOff x="6627813" y="194833"/>
            <a:chExt cx="1952625" cy="5678918"/>
          </a:xfrm>
        </p:grpSpPr>
        <p:sp>
          <p:nvSpPr>
            <p:cNvPr id="24" name="Google Shape;24;p12"/>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12"/>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12"/>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12"/>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12"/>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12"/>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12"/>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12"/>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12"/>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12"/>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12"/>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12"/>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 name="Google Shape;36;p12"/>
          <p:cNvSpPr/>
          <p:nvPr/>
        </p:nvSpPr>
        <p:spPr>
          <a:xfrm>
            <a:off x="0" y="0"/>
            <a:ext cx="182880"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12"/>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rgbClr val="262626"/>
              </a:buClr>
              <a:buSzPts val="3600"/>
              <a:buFont typeface="Century Gothic"/>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38" name="Google Shape;38;p12"/>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rm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3F3F3F"/>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3F3F3F"/>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3F3F3F"/>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39" name="Google Shape;39;p12"/>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40" name="Google Shape;40;p12"/>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41" name="Google Shape;41;p12"/>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2000" u="none" cap="none" strike="noStrike">
                <a:solidFill>
                  <a:srgbClr val="FEFFFF"/>
                </a:solidFill>
                <a:latin typeface="Century Gothic"/>
                <a:ea typeface="Century Gothic"/>
                <a:cs typeface="Century Gothic"/>
                <a:sym typeface="Century Gothic"/>
              </a:defRPr>
            </a:lvl1pPr>
            <a:lvl2pPr indent="0" lvl="1" marL="0" marR="0" rtl="0" algn="r">
              <a:spcBef>
                <a:spcPts val="0"/>
              </a:spcBef>
              <a:buNone/>
              <a:defRPr b="0" i="0" sz="2000" u="none" cap="none" strike="noStrike">
                <a:solidFill>
                  <a:srgbClr val="FEFFFF"/>
                </a:solidFill>
                <a:latin typeface="Century Gothic"/>
                <a:ea typeface="Century Gothic"/>
                <a:cs typeface="Century Gothic"/>
                <a:sym typeface="Century Gothic"/>
              </a:defRPr>
            </a:lvl2pPr>
            <a:lvl3pPr indent="0" lvl="2" marL="0" marR="0" rtl="0" algn="r">
              <a:spcBef>
                <a:spcPts val="0"/>
              </a:spcBef>
              <a:buNone/>
              <a:defRPr b="0" i="0" sz="2000" u="none" cap="none" strike="noStrike">
                <a:solidFill>
                  <a:srgbClr val="FEFFFF"/>
                </a:solidFill>
                <a:latin typeface="Century Gothic"/>
                <a:ea typeface="Century Gothic"/>
                <a:cs typeface="Century Gothic"/>
                <a:sym typeface="Century Gothic"/>
              </a:defRPr>
            </a:lvl3pPr>
            <a:lvl4pPr indent="0" lvl="3" marL="0" marR="0" rtl="0" algn="r">
              <a:spcBef>
                <a:spcPts val="0"/>
              </a:spcBef>
              <a:buNone/>
              <a:defRPr b="0" i="0" sz="2000" u="none" cap="none" strike="noStrike">
                <a:solidFill>
                  <a:srgbClr val="FEFFFF"/>
                </a:solidFill>
                <a:latin typeface="Century Gothic"/>
                <a:ea typeface="Century Gothic"/>
                <a:cs typeface="Century Gothic"/>
                <a:sym typeface="Century Gothic"/>
              </a:defRPr>
            </a:lvl4pPr>
            <a:lvl5pPr indent="0" lvl="4" marL="0" marR="0" rtl="0" algn="r">
              <a:spcBef>
                <a:spcPts val="0"/>
              </a:spcBef>
              <a:buNone/>
              <a:defRPr b="0" i="0" sz="2000" u="none" cap="none" strike="noStrike">
                <a:solidFill>
                  <a:srgbClr val="FEFFFF"/>
                </a:solidFill>
                <a:latin typeface="Century Gothic"/>
                <a:ea typeface="Century Gothic"/>
                <a:cs typeface="Century Gothic"/>
                <a:sym typeface="Century Gothic"/>
              </a:defRPr>
            </a:lvl5pPr>
            <a:lvl6pPr indent="0" lvl="5" marL="0" marR="0" rtl="0" algn="r">
              <a:spcBef>
                <a:spcPts val="0"/>
              </a:spcBef>
              <a:buNone/>
              <a:defRPr b="0" i="0" sz="2000" u="none" cap="none" strike="noStrike">
                <a:solidFill>
                  <a:srgbClr val="FEFFFF"/>
                </a:solidFill>
                <a:latin typeface="Century Gothic"/>
                <a:ea typeface="Century Gothic"/>
                <a:cs typeface="Century Gothic"/>
                <a:sym typeface="Century Gothic"/>
              </a:defRPr>
            </a:lvl6pPr>
            <a:lvl7pPr indent="0" lvl="6" marL="0" marR="0" rtl="0" algn="r">
              <a:spcBef>
                <a:spcPts val="0"/>
              </a:spcBef>
              <a:buNone/>
              <a:defRPr b="0" i="0" sz="2000" u="none" cap="none" strike="noStrike">
                <a:solidFill>
                  <a:srgbClr val="FEFFFF"/>
                </a:solidFill>
                <a:latin typeface="Century Gothic"/>
                <a:ea typeface="Century Gothic"/>
                <a:cs typeface="Century Gothic"/>
                <a:sym typeface="Century Gothic"/>
              </a:defRPr>
            </a:lvl7pPr>
            <a:lvl8pPr indent="0" lvl="7" marL="0" marR="0" rtl="0" algn="r">
              <a:spcBef>
                <a:spcPts val="0"/>
              </a:spcBef>
              <a:buNone/>
              <a:defRPr b="0" i="0" sz="2000" u="none" cap="none" strike="noStrike">
                <a:solidFill>
                  <a:srgbClr val="FEFFFF"/>
                </a:solidFill>
                <a:latin typeface="Century Gothic"/>
                <a:ea typeface="Century Gothic"/>
                <a:cs typeface="Century Gothic"/>
                <a:sym typeface="Century Gothic"/>
              </a:defRPr>
            </a:lvl8pPr>
            <a:lvl9pPr indent="0" lvl="8" marL="0" marR="0" rtl="0" algn="r">
              <a:spcBef>
                <a:spcPts val="0"/>
              </a:spcBef>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
          <p:cNvSpPr txBox="1"/>
          <p:nvPr>
            <p:ph type="ctrTitle"/>
          </p:nvPr>
        </p:nvSpPr>
        <p:spPr>
          <a:xfrm>
            <a:off x="2589213" y="1845129"/>
            <a:ext cx="8915399" cy="2262781"/>
          </a:xfrm>
          <a:prstGeom prst="rect">
            <a:avLst/>
          </a:prstGeom>
          <a:noFill/>
          <a:ln>
            <a:noFill/>
          </a:ln>
        </p:spPr>
        <p:txBody>
          <a:bodyPr anchorCtr="0" anchor="b" bIns="45700" lIns="91425" spcFirstLastPara="1" rIns="91425" wrap="square" tIns="45700">
            <a:normAutofit/>
          </a:bodyPr>
          <a:lstStyle/>
          <a:p>
            <a:pPr indent="0" lvl="0" marL="0" rtl="0" algn="l">
              <a:spcBef>
                <a:spcPts val="0"/>
              </a:spcBef>
              <a:spcAft>
                <a:spcPts val="0"/>
              </a:spcAft>
              <a:buClr>
                <a:srgbClr val="262626"/>
              </a:buClr>
              <a:buSzPts val="3200"/>
              <a:buFont typeface="Times New Roman"/>
              <a:buNone/>
            </a:pPr>
            <a:r>
              <a:rPr lang="en-US" sz="3200">
                <a:latin typeface="Times New Roman"/>
                <a:ea typeface="Times New Roman"/>
                <a:cs typeface="Times New Roman"/>
                <a:sym typeface="Times New Roman"/>
              </a:rPr>
              <a:t>LCHS4010 Psychology in Health and Social Care</a:t>
            </a:r>
            <a:br>
              <a:rPr lang="en-US" sz="4800">
                <a:latin typeface="Times New Roman"/>
                <a:ea typeface="Times New Roman"/>
                <a:cs typeface="Times New Roman"/>
                <a:sym typeface="Times New Roman"/>
              </a:rPr>
            </a:br>
            <a:r>
              <a:rPr lang="en-US" sz="4800">
                <a:latin typeface="Times New Roman"/>
                <a:ea typeface="Times New Roman"/>
                <a:cs typeface="Times New Roman"/>
                <a:sym typeface="Times New Roman"/>
              </a:rPr>
              <a:t>Component 1: Presentation</a:t>
            </a:r>
            <a:endParaRPr sz="4800">
              <a:latin typeface="Times New Roman"/>
              <a:ea typeface="Times New Roman"/>
              <a:cs typeface="Times New Roman"/>
              <a:sym typeface="Times New Roman"/>
            </a:endParaRPr>
          </a:p>
        </p:txBody>
      </p:sp>
      <p:sp>
        <p:nvSpPr>
          <p:cNvPr id="169" name="Google Shape;169;p1"/>
          <p:cNvSpPr txBox="1"/>
          <p:nvPr/>
        </p:nvSpPr>
        <p:spPr>
          <a:xfrm>
            <a:off x="3356050" y="4851675"/>
            <a:ext cx="6402000" cy="1422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800">
                <a:solidFill>
                  <a:srgbClr val="3F3F3F"/>
                </a:solidFill>
                <a:latin typeface="Century Gothic"/>
                <a:ea typeface="Century Gothic"/>
                <a:cs typeface="Century Gothic"/>
                <a:sym typeface="Century Gothic"/>
              </a:rPr>
              <a:t>NAME : JOYNAL MIAH							STUDENT NUMBER : 2423302</a:t>
            </a:r>
            <a:endParaRPr sz="1800">
              <a:solidFill>
                <a:srgbClr val="3F3F3F"/>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2"/>
          <p:cNvSpPr txBox="1"/>
          <p:nvPr>
            <p:ph type="title"/>
          </p:nvPr>
        </p:nvSpPr>
        <p:spPr>
          <a:xfrm>
            <a:off x="1640156" y="632115"/>
            <a:ext cx="6852581" cy="89466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262626"/>
              </a:buClr>
              <a:buSzPts val="3600"/>
              <a:buFont typeface="Times New Roman"/>
              <a:buNone/>
            </a:pPr>
            <a:r>
              <a:rPr lang="en-US">
                <a:latin typeface="Times New Roman"/>
                <a:ea typeface="Times New Roman"/>
                <a:cs typeface="Times New Roman"/>
                <a:sym typeface="Times New Roman"/>
              </a:rPr>
              <a:t>Introduction &amp; Professional Context</a:t>
            </a:r>
            <a:endParaRPr>
              <a:latin typeface="Times New Roman"/>
              <a:ea typeface="Times New Roman"/>
              <a:cs typeface="Times New Roman"/>
              <a:sym typeface="Times New Roman"/>
            </a:endParaRPr>
          </a:p>
        </p:txBody>
      </p:sp>
      <p:sp>
        <p:nvSpPr>
          <p:cNvPr id="176" name="Google Shape;176;p2"/>
          <p:cNvSpPr txBox="1"/>
          <p:nvPr>
            <p:ph idx="1" type="body"/>
          </p:nvPr>
        </p:nvSpPr>
        <p:spPr>
          <a:xfrm>
            <a:off x="1763486" y="1320149"/>
            <a:ext cx="6729251" cy="4231983"/>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1600"/>
              <a:buChar char="🠶"/>
            </a:pPr>
            <a:r>
              <a:rPr lang="en-US" sz="1600">
                <a:latin typeface="Times New Roman"/>
                <a:ea typeface="Times New Roman"/>
                <a:cs typeface="Times New Roman"/>
                <a:sym typeface="Times New Roman"/>
              </a:rPr>
              <a:t>In my capacity as a Trainee Early Years Support Worker within a multi-disciplinary Children’s Centre, this presentation aims to critically analyse the developmental needs of Isaac, a four-year-old child, using the framework of Bowlby’s Attachment Theory. </a:t>
            </a:r>
            <a:endParaRPr/>
          </a:p>
          <a:p>
            <a:pPr indent="-342900" lvl="0" marL="342900" rtl="0" algn="just">
              <a:spcBef>
                <a:spcPts val="1000"/>
              </a:spcBef>
              <a:spcAft>
                <a:spcPts val="0"/>
              </a:spcAft>
              <a:buSzPts val="1600"/>
              <a:buChar char="🠶"/>
            </a:pPr>
            <a:r>
              <a:rPr lang="en-US" sz="1600">
                <a:latin typeface="Times New Roman"/>
                <a:ea typeface="Times New Roman"/>
                <a:cs typeface="Times New Roman"/>
                <a:sym typeface="Times New Roman"/>
              </a:rPr>
              <a:t>The ultimate goal is to formulate a theory-led Early Help support plan that addresses his emotional and social challenges (Bauer et al., 2021).</a:t>
            </a:r>
            <a:endParaRPr/>
          </a:p>
          <a:p>
            <a:pPr indent="-342900" lvl="0" marL="342900" rtl="0" algn="just">
              <a:spcBef>
                <a:spcPts val="1000"/>
              </a:spcBef>
              <a:spcAft>
                <a:spcPts val="0"/>
              </a:spcAft>
              <a:buSzPts val="1600"/>
              <a:buChar char="🠶"/>
            </a:pPr>
            <a:r>
              <a:rPr lang="en-US" sz="1600">
                <a:latin typeface="Times New Roman"/>
                <a:ea typeface="Times New Roman"/>
                <a:cs typeface="Times New Roman"/>
                <a:sym typeface="Times New Roman"/>
              </a:rPr>
              <a:t>Significant environmental and domestic stressors define Isaac’s current situation. His family recently relocated to London, resulting in a sudden loss of extended family networks and subsequent social isolation. This transition is compounded by his mother’s history of Postnatal Depression (PND) and her current low levels of parenting confidence.</a:t>
            </a:r>
            <a:endParaRPr/>
          </a:p>
        </p:txBody>
      </p:sp>
      <p:pic>
        <p:nvPicPr>
          <p:cNvPr id="177" name="Google Shape;177;p2"/>
          <p:cNvPicPr preferRelativeResize="0"/>
          <p:nvPr/>
        </p:nvPicPr>
        <p:blipFill rotWithShape="1">
          <a:blip r:embed="rId3">
            <a:alphaModFix/>
          </a:blip>
          <a:srcRect b="0" l="0" r="0" t="0"/>
          <a:stretch/>
        </p:blipFill>
        <p:spPr>
          <a:xfrm>
            <a:off x="8817429" y="1320149"/>
            <a:ext cx="3049602" cy="372826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3"/>
          <p:cNvSpPr txBox="1"/>
          <p:nvPr>
            <p:ph type="title"/>
          </p:nvPr>
        </p:nvSpPr>
        <p:spPr>
          <a:xfrm>
            <a:off x="1588168" y="734786"/>
            <a:ext cx="9998242" cy="1060311"/>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rgbClr val="262626"/>
              </a:buClr>
              <a:buSzPts val="3200"/>
              <a:buFont typeface="Times New Roman"/>
              <a:buNone/>
            </a:pPr>
            <a:r>
              <a:rPr lang="en-US" sz="3200">
                <a:latin typeface="Times New Roman"/>
                <a:ea typeface="Times New Roman"/>
                <a:cs typeface="Times New Roman"/>
                <a:sym typeface="Times New Roman"/>
              </a:rPr>
              <a:t>Theoretical Framework: Bowlby’s Attachment Theory</a:t>
            </a:r>
            <a:endParaRPr sz="3200">
              <a:latin typeface="Times New Roman"/>
              <a:ea typeface="Times New Roman"/>
              <a:cs typeface="Times New Roman"/>
              <a:sym typeface="Times New Roman"/>
            </a:endParaRPr>
          </a:p>
        </p:txBody>
      </p:sp>
      <p:sp>
        <p:nvSpPr>
          <p:cNvPr id="184" name="Google Shape;184;p3"/>
          <p:cNvSpPr txBox="1"/>
          <p:nvPr>
            <p:ph idx="1" type="body"/>
          </p:nvPr>
        </p:nvSpPr>
        <p:spPr>
          <a:xfrm>
            <a:off x="1588168" y="1555224"/>
            <a:ext cx="6200561" cy="4290404"/>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1600"/>
              <a:buChar char="🠶"/>
            </a:pPr>
            <a:r>
              <a:rPr lang="en-US" sz="1600">
                <a:latin typeface="Times New Roman"/>
                <a:ea typeface="Times New Roman"/>
                <a:cs typeface="Times New Roman"/>
                <a:sym typeface="Times New Roman"/>
              </a:rPr>
              <a:t>John Bowlby’s Attachment Theory (1969) posits that infants possess an innate, biological drive to form a deep emotional bond with a primary caregiver. This evolutionary mechanism is designed to ensure the child’s survival by maintaining proximity to a protector. </a:t>
            </a:r>
            <a:endParaRPr/>
          </a:p>
          <a:p>
            <a:pPr indent="-342900" lvl="0" marL="342900" rtl="0" algn="just">
              <a:spcBef>
                <a:spcPts val="1000"/>
              </a:spcBef>
              <a:spcAft>
                <a:spcPts val="0"/>
              </a:spcAft>
              <a:buSzPts val="1600"/>
              <a:buChar char="🠶"/>
            </a:pPr>
            <a:r>
              <a:rPr lang="en-US" sz="1600">
                <a:latin typeface="Times New Roman"/>
                <a:ea typeface="Times New Roman"/>
                <a:cs typeface="Times New Roman"/>
                <a:sym typeface="Times New Roman"/>
              </a:rPr>
              <a:t>A central tenet of this theory is the concept of 'Monotropy,' which emphasises the singular importance of the primary attachment figure in a child’s early development.</a:t>
            </a:r>
            <a:endParaRPr/>
          </a:p>
          <a:p>
            <a:pPr indent="-342900" lvl="0" marL="342900" rtl="0" algn="just">
              <a:spcBef>
                <a:spcPts val="1000"/>
              </a:spcBef>
              <a:spcAft>
                <a:spcPts val="0"/>
              </a:spcAft>
              <a:buSzPts val="1600"/>
              <a:buChar char="🠶"/>
            </a:pPr>
            <a:r>
              <a:rPr lang="en-US" sz="1600">
                <a:latin typeface="Times New Roman"/>
                <a:ea typeface="Times New Roman"/>
                <a:cs typeface="Times New Roman"/>
                <a:sym typeface="Times New Roman"/>
              </a:rPr>
              <a:t>Furthermore, a secure attachment provides the child with a 'Secure Base' and a 'Safe Haven (Music, 2024).‘  A secure base allows the child to explore their environment with confidence, knowing they can return to the caregiver for emotional refueling. </a:t>
            </a:r>
            <a:endParaRPr sz="1600">
              <a:latin typeface="Times New Roman"/>
              <a:ea typeface="Times New Roman"/>
              <a:cs typeface="Times New Roman"/>
              <a:sym typeface="Times New Roman"/>
            </a:endParaRPr>
          </a:p>
        </p:txBody>
      </p:sp>
      <p:pic>
        <p:nvPicPr>
          <p:cNvPr id="185" name="Google Shape;185;p3"/>
          <p:cNvPicPr preferRelativeResize="0"/>
          <p:nvPr/>
        </p:nvPicPr>
        <p:blipFill rotWithShape="1">
          <a:blip r:embed="rId3">
            <a:alphaModFix/>
          </a:blip>
          <a:srcRect b="0" l="0" r="0" t="0"/>
          <a:stretch/>
        </p:blipFill>
        <p:spPr>
          <a:xfrm>
            <a:off x="7957201" y="1593173"/>
            <a:ext cx="3933312" cy="367165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4"/>
          <p:cNvSpPr txBox="1"/>
          <p:nvPr>
            <p:ph type="title"/>
          </p:nvPr>
        </p:nvSpPr>
        <p:spPr>
          <a:xfrm>
            <a:off x="1638104" y="628120"/>
            <a:ext cx="10051405" cy="128089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262626"/>
              </a:buClr>
              <a:buSzPts val="3200"/>
              <a:buFont typeface="Times New Roman"/>
              <a:buNone/>
            </a:pPr>
            <a:r>
              <a:rPr lang="en-US" sz="3200">
                <a:latin typeface="Times New Roman"/>
                <a:ea typeface="Times New Roman"/>
                <a:cs typeface="Times New Roman"/>
                <a:sym typeface="Times New Roman"/>
              </a:rPr>
              <a:t>Developmental Assumptions: The Internal Working Model</a:t>
            </a:r>
            <a:endParaRPr sz="3200">
              <a:latin typeface="Times New Roman"/>
              <a:ea typeface="Times New Roman"/>
              <a:cs typeface="Times New Roman"/>
              <a:sym typeface="Times New Roman"/>
            </a:endParaRPr>
          </a:p>
        </p:txBody>
      </p:sp>
      <p:sp>
        <p:nvSpPr>
          <p:cNvPr id="192" name="Google Shape;192;p4"/>
          <p:cNvSpPr txBox="1"/>
          <p:nvPr>
            <p:ph idx="1" type="body"/>
          </p:nvPr>
        </p:nvSpPr>
        <p:spPr>
          <a:xfrm>
            <a:off x="1383749" y="1538344"/>
            <a:ext cx="6519279" cy="4148288"/>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1600"/>
              <a:buChar char="🠶"/>
            </a:pPr>
            <a:r>
              <a:rPr lang="en-US" sz="1600">
                <a:latin typeface="Times New Roman"/>
                <a:ea typeface="Times New Roman"/>
                <a:cs typeface="Times New Roman"/>
                <a:sym typeface="Times New Roman"/>
              </a:rPr>
              <a:t>The Internal Working Model (IWM) represents a fundamental developmental assumption within Attachment Theory, acting as a cognitive framework or mental 'blueprint' for all future social relationships (DePinto, 2022). </a:t>
            </a:r>
            <a:endParaRPr/>
          </a:p>
          <a:p>
            <a:pPr indent="-342900" lvl="0" marL="342900" rtl="0" algn="just">
              <a:spcBef>
                <a:spcPts val="1000"/>
              </a:spcBef>
              <a:spcAft>
                <a:spcPts val="0"/>
              </a:spcAft>
              <a:buSzPts val="1600"/>
              <a:buChar char="🠶"/>
            </a:pPr>
            <a:r>
              <a:rPr lang="en-US" sz="1600">
                <a:latin typeface="Times New Roman"/>
                <a:ea typeface="Times New Roman"/>
                <a:cs typeface="Times New Roman"/>
                <a:sym typeface="Times New Roman"/>
              </a:rPr>
              <a:t>This model is constructed based on the infant's experience of the primary caregiver’s responsiveness and emotional availability. </a:t>
            </a:r>
            <a:endParaRPr/>
          </a:p>
          <a:p>
            <a:pPr indent="-342900" lvl="0" marL="342900" rtl="0" algn="just">
              <a:spcBef>
                <a:spcPts val="1000"/>
              </a:spcBef>
              <a:spcAft>
                <a:spcPts val="0"/>
              </a:spcAft>
              <a:buSzPts val="1600"/>
              <a:buChar char="🠶"/>
            </a:pPr>
            <a:r>
              <a:rPr lang="en-US" sz="1600">
                <a:latin typeface="Times New Roman"/>
                <a:ea typeface="Times New Roman"/>
                <a:cs typeface="Times New Roman"/>
                <a:sym typeface="Times New Roman"/>
              </a:rPr>
              <a:t>In Isaac’s case, the presence of maternal Postnatal Depression (PND) may have resulted in inconsistent caregiving, where emotional needs were met sporadically..</a:t>
            </a:r>
            <a:endParaRPr/>
          </a:p>
        </p:txBody>
      </p:sp>
      <p:pic>
        <p:nvPicPr>
          <p:cNvPr id="193" name="Google Shape;193;p4"/>
          <p:cNvPicPr preferRelativeResize="0"/>
          <p:nvPr/>
        </p:nvPicPr>
        <p:blipFill rotWithShape="1">
          <a:blip r:embed="rId3">
            <a:alphaModFix/>
          </a:blip>
          <a:srcRect b="0" l="0" r="0" t="0"/>
          <a:stretch/>
        </p:blipFill>
        <p:spPr>
          <a:xfrm>
            <a:off x="8157383" y="1639773"/>
            <a:ext cx="3532126" cy="377762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5"/>
          <p:cNvSpPr txBox="1"/>
          <p:nvPr>
            <p:ph type="title"/>
          </p:nvPr>
        </p:nvSpPr>
        <p:spPr>
          <a:xfrm>
            <a:off x="1786809" y="612078"/>
            <a:ext cx="9811633" cy="1280890"/>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262626"/>
              </a:buClr>
              <a:buSzPct val="100000"/>
              <a:buFont typeface="Times New Roman"/>
              <a:buNone/>
            </a:pPr>
            <a:r>
              <a:rPr lang="en-US" sz="4000">
                <a:latin typeface="Times New Roman"/>
                <a:ea typeface="Times New Roman"/>
                <a:cs typeface="Times New Roman"/>
                <a:sym typeface="Times New Roman"/>
              </a:rPr>
              <a:t>Developmental Assumptions: The Critical Period and Maternal Deprivation</a:t>
            </a:r>
            <a:br>
              <a:rPr b="1" lang="en-US"/>
            </a:br>
            <a:endParaRPr/>
          </a:p>
        </p:txBody>
      </p:sp>
      <p:sp>
        <p:nvSpPr>
          <p:cNvPr id="200" name="Google Shape;200;p5"/>
          <p:cNvSpPr txBox="1"/>
          <p:nvPr>
            <p:ph idx="1" type="body"/>
          </p:nvPr>
        </p:nvSpPr>
        <p:spPr>
          <a:xfrm>
            <a:off x="1786809" y="2085474"/>
            <a:ext cx="6539044" cy="3777622"/>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1400"/>
              <a:buChar char="🠶"/>
            </a:pPr>
            <a:r>
              <a:rPr lang="en-US" sz="1400">
                <a:latin typeface="Times New Roman"/>
                <a:ea typeface="Times New Roman"/>
                <a:cs typeface="Times New Roman"/>
                <a:sym typeface="Times New Roman"/>
              </a:rPr>
              <a:t>Another fundamental assumption of Attachment Theory is the existence of a 'Critical Period‘, a specific timeframe, typically identified as the first 2.5 to 3 years of life, during which the formation of a stable attachment bond is vital for healthy development. </a:t>
            </a:r>
            <a:endParaRPr/>
          </a:p>
          <a:p>
            <a:pPr indent="-342900" lvl="0" marL="342900" rtl="0" algn="just">
              <a:spcBef>
                <a:spcPts val="1000"/>
              </a:spcBef>
              <a:spcAft>
                <a:spcPts val="0"/>
              </a:spcAft>
              <a:buSzPts val="1400"/>
              <a:buChar char="🠶"/>
            </a:pPr>
            <a:r>
              <a:rPr lang="en-US" sz="1400">
                <a:latin typeface="Times New Roman"/>
                <a:ea typeface="Times New Roman"/>
                <a:cs typeface="Times New Roman"/>
                <a:sym typeface="Times New Roman"/>
              </a:rPr>
              <a:t>Bowlby suggested that if a child is denied this opportunity or experiences frequent disruptions in care, they may suffer from 'Maternal Deprivation,' leading to long-term emotional, social, and cognitive difficulties (Vertel, 2023).</a:t>
            </a:r>
            <a:endParaRPr/>
          </a:p>
          <a:p>
            <a:pPr indent="-342900" lvl="0" marL="342900" rtl="0" algn="just">
              <a:spcBef>
                <a:spcPts val="1000"/>
              </a:spcBef>
              <a:spcAft>
                <a:spcPts val="0"/>
              </a:spcAft>
              <a:buSzPts val="1400"/>
              <a:buChar char="🠶"/>
            </a:pPr>
            <a:r>
              <a:rPr lang="en-US" sz="1400">
                <a:latin typeface="Times New Roman"/>
                <a:ea typeface="Times New Roman"/>
                <a:cs typeface="Times New Roman"/>
                <a:sym typeface="Times New Roman"/>
              </a:rPr>
              <a:t>Isaac’s history presents a significant risk factor in this regard, as he has experienced frequent changes in childcare provision over the past two years. </a:t>
            </a:r>
            <a:endParaRPr/>
          </a:p>
        </p:txBody>
      </p:sp>
      <p:pic>
        <p:nvPicPr>
          <p:cNvPr id="201" name="Google Shape;201;p5"/>
          <p:cNvPicPr preferRelativeResize="0"/>
          <p:nvPr/>
        </p:nvPicPr>
        <p:blipFill rotWithShape="1">
          <a:blip r:embed="rId3">
            <a:alphaModFix/>
          </a:blip>
          <a:srcRect b="0" l="0" r="0" t="0"/>
          <a:stretch/>
        </p:blipFill>
        <p:spPr>
          <a:xfrm>
            <a:off x="8710863" y="2085474"/>
            <a:ext cx="3156284" cy="282341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6"/>
          <p:cNvSpPr txBox="1"/>
          <p:nvPr>
            <p:ph type="title"/>
          </p:nvPr>
        </p:nvSpPr>
        <p:spPr>
          <a:xfrm>
            <a:off x="1698360" y="590244"/>
            <a:ext cx="8795279" cy="79829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262626"/>
              </a:buClr>
              <a:buSzPts val="3600"/>
              <a:buFont typeface="Times New Roman"/>
              <a:buNone/>
            </a:pPr>
            <a:r>
              <a:rPr lang="en-US">
                <a:latin typeface="Times New Roman"/>
                <a:ea typeface="Times New Roman"/>
                <a:cs typeface="Times New Roman"/>
                <a:sym typeface="Times New Roman"/>
              </a:rPr>
              <a:t>Nature vs. Nurture Comparison Table</a:t>
            </a:r>
            <a:endParaRPr>
              <a:latin typeface="Times New Roman"/>
              <a:ea typeface="Times New Roman"/>
              <a:cs typeface="Times New Roman"/>
              <a:sym typeface="Times New Roman"/>
            </a:endParaRPr>
          </a:p>
        </p:txBody>
      </p:sp>
      <p:graphicFrame>
        <p:nvGraphicFramePr>
          <p:cNvPr id="208" name="Google Shape;208;p6"/>
          <p:cNvGraphicFramePr/>
          <p:nvPr/>
        </p:nvGraphicFramePr>
        <p:xfrm>
          <a:off x="1698360" y="1689376"/>
          <a:ext cx="3000000" cy="3000000"/>
        </p:xfrm>
        <a:graphic>
          <a:graphicData uri="http://schemas.openxmlformats.org/drawingml/2006/table">
            <a:tbl>
              <a:tblPr>
                <a:noFill/>
                <a:tableStyleId>{B27AD024-765E-44E3-B253-6B7D3E9C5194}</a:tableStyleId>
              </a:tblPr>
              <a:tblGrid>
                <a:gridCol w="2120125"/>
                <a:gridCol w="3590275"/>
                <a:gridCol w="3857975"/>
              </a:tblGrid>
              <a:tr h="339075">
                <a:tc>
                  <a:txBody>
                    <a:bodyPr/>
                    <a:lstStyle/>
                    <a:p>
                      <a:pPr indent="0" lvl="0" marL="0" marR="0" rtl="0" algn="just">
                        <a:spcBef>
                          <a:spcPts val="0"/>
                        </a:spcBef>
                        <a:spcAft>
                          <a:spcPts val="0"/>
                        </a:spcAft>
                        <a:buNone/>
                      </a:pPr>
                      <a:r>
                        <a:rPr b="1" lang="en-US" sz="1600" u="none" cap="none" strike="noStrike">
                          <a:latin typeface="Times New Roman"/>
                          <a:ea typeface="Times New Roman"/>
                          <a:cs typeface="Times New Roman"/>
                          <a:sym typeface="Times New Roman"/>
                        </a:rPr>
                        <a:t>Aspect</a:t>
                      </a:r>
                      <a:endParaRPr/>
                    </a:p>
                  </a:txBody>
                  <a:tcPr marT="24225" marB="24225" marR="48450" marL="48450" anchor="ctr"/>
                </a:tc>
                <a:tc>
                  <a:txBody>
                    <a:bodyPr/>
                    <a:lstStyle/>
                    <a:p>
                      <a:pPr indent="0" lvl="0" marL="0" marR="0" rtl="0" algn="just">
                        <a:spcBef>
                          <a:spcPts val="0"/>
                        </a:spcBef>
                        <a:spcAft>
                          <a:spcPts val="0"/>
                        </a:spcAft>
                        <a:buNone/>
                      </a:pPr>
                      <a:r>
                        <a:rPr b="1" lang="en-US" sz="1600" u="none" cap="none" strike="noStrike">
                          <a:latin typeface="Times New Roman"/>
                          <a:ea typeface="Times New Roman"/>
                          <a:cs typeface="Times New Roman"/>
                          <a:sym typeface="Times New Roman"/>
                        </a:rPr>
                        <a:t>Nature (Biological Factors)</a:t>
                      </a:r>
                      <a:endParaRPr/>
                    </a:p>
                  </a:txBody>
                  <a:tcPr marT="24225" marB="24225" marR="48450" marL="48450" anchor="ctr"/>
                </a:tc>
                <a:tc>
                  <a:txBody>
                    <a:bodyPr/>
                    <a:lstStyle/>
                    <a:p>
                      <a:pPr indent="0" lvl="0" marL="0" marR="0" rtl="0" algn="just">
                        <a:spcBef>
                          <a:spcPts val="0"/>
                        </a:spcBef>
                        <a:spcAft>
                          <a:spcPts val="0"/>
                        </a:spcAft>
                        <a:buNone/>
                      </a:pPr>
                      <a:r>
                        <a:rPr b="1" lang="en-US" sz="1600" u="none" cap="none" strike="noStrike">
                          <a:latin typeface="Times New Roman"/>
                          <a:ea typeface="Times New Roman"/>
                          <a:cs typeface="Times New Roman"/>
                          <a:sym typeface="Times New Roman"/>
                        </a:rPr>
                        <a:t>Nurture (Environmental Factors)</a:t>
                      </a:r>
                      <a:endParaRPr/>
                    </a:p>
                  </a:txBody>
                  <a:tcPr marT="24225" marB="24225" marR="48450" marL="48450" anchor="ctr"/>
                </a:tc>
              </a:tr>
              <a:tr h="484400">
                <a:tc>
                  <a:txBody>
                    <a:bodyPr/>
                    <a:lstStyle/>
                    <a:p>
                      <a:pPr indent="0" lvl="0" marL="0" marR="0" rtl="0" algn="just">
                        <a:spcBef>
                          <a:spcPts val="0"/>
                        </a:spcBef>
                        <a:spcAft>
                          <a:spcPts val="0"/>
                        </a:spcAft>
                        <a:buNone/>
                      </a:pPr>
                      <a:r>
                        <a:rPr b="1" lang="en-US" sz="1600" u="none" cap="none" strike="noStrike">
                          <a:latin typeface="Times New Roman"/>
                          <a:ea typeface="Times New Roman"/>
                          <a:cs typeface="Times New Roman"/>
                          <a:sym typeface="Times New Roman"/>
                        </a:rPr>
                        <a:t>Primary Influence</a:t>
                      </a:r>
                      <a:endParaRPr/>
                    </a:p>
                  </a:txBody>
                  <a:tcPr marT="24225" marB="24225" marR="48450" marL="48450" anchor="ctr"/>
                </a:tc>
                <a:tc>
                  <a:txBody>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Innate genetic predispositions and biological temperament (Maksymenko, 2024).</a:t>
                      </a:r>
                      <a:endParaRPr/>
                    </a:p>
                  </a:txBody>
                  <a:tcPr marT="24225" marB="24225" marR="48450" marL="48450" anchor="ctr"/>
                </a:tc>
                <a:tc>
                  <a:txBody>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External life events and quality of caregiving relationships.</a:t>
                      </a:r>
                      <a:endParaRPr/>
                    </a:p>
                  </a:txBody>
                  <a:tcPr marT="24225" marB="24225" marR="48450" marL="48450" anchor="ctr"/>
                </a:tc>
              </a:tr>
              <a:tr h="775025">
                <a:tc>
                  <a:txBody>
                    <a:bodyPr/>
                    <a:lstStyle/>
                    <a:p>
                      <a:pPr indent="0" lvl="0" marL="0" marR="0" rtl="0" algn="just">
                        <a:spcBef>
                          <a:spcPts val="0"/>
                        </a:spcBef>
                        <a:spcAft>
                          <a:spcPts val="0"/>
                        </a:spcAft>
                        <a:buNone/>
                      </a:pPr>
                      <a:r>
                        <a:rPr b="1" lang="en-US" sz="1600" u="none" cap="none" strike="noStrike">
                          <a:latin typeface="Times New Roman"/>
                          <a:ea typeface="Times New Roman"/>
                          <a:cs typeface="Times New Roman"/>
                          <a:sym typeface="Times New Roman"/>
                        </a:rPr>
                        <a:t>Application to Isaac</a:t>
                      </a:r>
                      <a:endParaRPr/>
                    </a:p>
                  </a:txBody>
                  <a:tcPr marT="24225" marB="24225" marR="48450" marL="48450" anchor="ctr"/>
                </a:tc>
                <a:tc>
                  <a:txBody>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Possible inherited 'inhibited' or sensitive temperament; biological predisposition toward anxiety.</a:t>
                      </a:r>
                      <a:endParaRPr/>
                    </a:p>
                  </a:txBody>
                  <a:tcPr marT="24225" marB="24225" marR="48450" marL="48450" anchor="ctr"/>
                </a:tc>
                <a:tc>
                  <a:txBody>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Recent relocation to London and resulting social isolation; lack of extended family support.</a:t>
                      </a:r>
                      <a:endParaRPr/>
                    </a:p>
                  </a:txBody>
                  <a:tcPr marT="24225" marB="24225" marR="48450" marL="48450" anchor="ctr"/>
                </a:tc>
              </a:tr>
              <a:tr h="775025">
                <a:tc>
                  <a:txBody>
                    <a:bodyPr/>
                    <a:lstStyle/>
                    <a:p>
                      <a:pPr indent="0" lvl="0" marL="0" marR="0" rtl="0" algn="just">
                        <a:spcBef>
                          <a:spcPts val="0"/>
                        </a:spcBef>
                        <a:spcAft>
                          <a:spcPts val="0"/>
                        </a:spcAft>
                        <a:buNone/>
                      </a:pPr>
                      <a:r>
                        <a:rPr b="1" lang="en-US" sz="1600" u="none" cap="none" strike="noStrike">
                          <a:latin typeface="Times New Roman"/>
                          <a:ea typeface="Times New Roman"/>
                          <a:cs typeface="Times New Roman"/>
                          <a:sym typeface="Times New Roman"/>
                        </a:rPr>
                        <a:t>Caregiving Context</a:t>
                      </a:r>
                      <a:endParaRPr/>
                    </a:p>
                  </a:txBody>
                  <a:tcPr marT="24225" marB="24225" marR="48450" marL="48450" anchor="ctr"/>
                </a:tc>
                <a:tc>
                  <a:txBody>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Biological responses to stress (e.g., cortisol levels during separation).</a:t>
                      </a:r>
                      <a:endParaRPr/>
                    </a:p>
                  </a:txBody>
                  <a:tcPr marT="24225" marB="24225" marR="48450" marL="48450" anchor="ctr"/>
                </a:tc>
                <a:tc>
                  <a:txBody>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Impact of maternal Postnatal Depression (PND) on emotional availability and responsiveness.</a:t>
                      </a:r>
                      <a:endParaRPr/>
                    </a:p>
                  </a:txBody>
                  <a:tcPr marT="24225" marB="24225" marR="48450" marL="48450" anchor="ctr"/>
                </a:tc>
              </a:tr>
              <a:tr h="775025">
                <a:tc>
                  <a:txBody>
                    <a:bodyPr/>
                    <a:lstStyle/>
                    <a:p>
                      <a:pPr indent="0" lvl="0" marL="0" marR="0" rtl="0" algn="just">
                        <a:spcBef>
                          <a:spcPts val="0"/>
                        </a:spcBef>
                        <a:spcAft>
                          <a:spcPts val="0"/>
                        </a:spcAft>
                        <a:buNone/>
                      </a:pPr>
                      <a:r>
                        <a:rPr b="1" lang="en-US" sz="1600" u="none" cap="none" strike="noStrike">
                          <a:latin typeface="Times New Roman"/>
                          <a:ea typeface="Times New Roman"/>
                          <a:cs typeface="Times New Roman"/>
                          <a:sym typeface="Times New Roman"/>
                        </a:rPr>
                        <a:t>Stability Factors</a:t>
                      </a:r>
                      <a:endParaRPr/>
                    </a:p>
                  </a:txBody>
                  <a:tcPr marT="24225" marB="24225" marR="48450" marL="48450" anchor="ctr"/>
                </a:tc>
                <a:tc>
                  <a:txBody>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Child's innate resilient or vulnerable 'baseline' personality.</a:t>
                      </a:r>
                      <a:endParaRPr/>
                    </a:p>
                  </a:txBody>
                  <a:tcPr marT="24225" marB="24225" marR="48450" marL="48450" anchor="ctr"/>
                </a:tc>
                <a:tc>
                  <a:txBody>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History of unstable childcare provision; frequent changes in settings over a two-year period.</a:t>
                      </a:r>
                      <a:endParaRPr/>
                    </a:p>
                  </a:txBody>
                  <a:tcPr marT="24225" marB="24225" marR="48450" marL="48450" anchor="ctr"/>
                </a:tc>
              </a:tr>
              <a:tr h="629700">
                <a:tc>
                  <a:txBody>
                    <a:bodyPr/>
                    <a:lstStyle/>
                    <a:p>
                      <a:pPr indent="0" lvl="0" marL="0" marR="0" rtl="0" algn="just">
                        <a:spcBef>
                          <a:spcPts val="0"/>
                        </a:spcBef>
                        <a:spcAft>
                          <a:spcPts val="0"/>
                        </a:spcAft>
                        <a:buNone/>
                      </a:pPr>
                      <a:r>
                        <a:rPr b="1" lang="en-US" sz="1600" u="none" cap="none" strike="noStrike">
                          <a:latin typeface="Times New Roman"/>
                          <a:ea typeface="Times New Roman"/>
                          <a:cs typeface="Times New Roman"/>
                          <a:sym typeface="Times New Roman"/>
                        </a:rPr>
                        <a:t>Synthesis</a:t>
                      </a:r>
                      <a:endParaRPr/>
                    </a:p>
                  </a:txBody>
                  <a:tcPr marT="24225" marB="24225" marR="48450" marL="48450" anchor="ctr"/>
                </a:tc>
                <a:tc>
                  <a:txBody>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Provides the 'potential' behavioral profile (e.g., being a 'slow-to-warm-up' child).</a:t>
                      </a:r>
                      <a:endParaRPr/>
                    </a:p>
                  </a:txBody>
                  <a:tcPr marT="24225" marB="24225" marR="48450" marL="48450" anchor="ctr"/>
                </a:tc>
                <a:tc>
                  <a:txBody>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Acts as the 'trigger' that activates biological vulnerabilities or supports healthy development.</a:t>
                      </a:r>
                      <a:endParaRPr/>
                    </a:p>
                  </a:txBody>
                  <a:tcPr marT="24225" marB="24225" marR="48450" marL="48450" anchor="ct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7"/>
          <p:cNvSpPr txBox="1"/>
          <p:nvPr>
            <p:ph type="title"/>
          </p:nvPr>
        </p:nvSpPr>
        <p:spPr>
          <a:xfrm>
            <a:off x="1593004" y="636205"/>
            <a:ext cx="10378007" cy="109462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rgbClr val="262626"/>
              </a:buClr>
              <a:buSzPts val="3600"/>
              <a:buFont typeface="Times New Roman"/>
              <a:buNone/>
            </a:pPr>
            <a:r>
              <a:rPr lang="en-US">
                <a:latin typeface="Times New Roman"/>
                <a:ea typeface="Times New Roman"/>
                <a:cs typeface="Times New Roman"/>
                <a:sym typeface="Times New Roman"/>
              </a:rPr>
              <a:t>Proposed Support Plan: The 'Key Person' Approach</a:t>
            </a:r>
            <a:endParaRPr>
              <a:latin typeface="Times New Roman"/>
              <a:ea typeface="Times New Roman"/>
              <a:cs typeface="Times New Roman"/>
              <a:sym typeface="Times New Roman"/>
            </a:endParaRPr>
          </a:p>
        </p:txBody>
      </p:sp>
      <p:sp>
        <p:nvSpPr>
          <p:cNvPr id="215" name="Google Shape;215;p7"/>
          <p:cNvSpPr txBox="1"/>
          <p:nvPr>
            <p:ph idx="1" type="body"/>
          </p:nvPr>
        </p:nvSpPr>
        <p:spPr>
          <a:xfrm>
            <a:off x="1503750" y="1730829"/>
            <a:ext cx="7186074" cy="4682066"/>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1800"/>
              <a:buChar char="🠶"/>
            </a:pPr>
            <a:r>
              <a:rPr b="1" lang="en-US">
                <a:latin typeface="Times New Roman"/>
                <a:ea typeface="Times New Roman"/>
                <a:cs typeface="Times New Roman"/>
                <a:sym typeface="Times New Roman"/>
              </a:rPr>
              <a:t>Intervention Strategy:</a:t>
            </a:r>
            <a:r>
              <a:rPr lang="en-US">
                <a:latin typeface="Times New Roman"/>
                <a:ea typeface="Times New Roman"/>
                <a:cs typeface="Times New Roman"/>
                <a:sym typeface="Times New Roman"/>
              </a:rPr>
              <a:t> Implementation of a dedicated 'Key Person' to provide a consistent secondary attachment figure within the Children's Centre.</a:t>
            </a:r>
            <a:endParaRPr/>
          </a:p>
          <a:p>
            <a:pPr indent="-342900" lvl="0" marL="342900" rtl="0" algn="just">
              <a:spcBef>
                <a:spcPts val="1000"/>
              </a:spcBef>
              <a:spcAft>
                <a:spcPts val="0"/>
              </a:spcAft>
              <a:buSzPts val="1800"/>
              <a:buChar char="🠶"/>
            </a:pPr>
            <a:r>
              <a:rPr b="1" lang="en-US">
                <a:latin typeface="Times New Roman"/>
                <a:ea typeface="Times New Roman"/>
                <a:cs typeface="Times New Roman"/>
                <a:sym typeface="Times New Roman"/>
              </a:rPr>
              <a:t>Theoretical Foundation:</a:t>
            </a:r>
            <a:r>
              <a:rPr lang="en-US">
                <a:latin typeface="Times New Roman"/>
                <a:ea typeface="Times New Roman"/>
                <a:cs typeface="Times New Roman"/>
                <a:sym typeface="Times New Roman"/>
              </a:rPr>
              <a:t> Utilises the psychological principle that children can form multiple stable attachments to provide emotional security in professional settings (Bosmans et al., 2022).</a:t>
            </a:r>
            <a:endParaRPr/>
          </a:p>
          <a:p>
            <a:pPr indent="-342900" lvl="0" marL="342900" rtl="0" algn="just">
              <a:spcBef>
                <a:spcPts val="1000"/>
              </a:spcBef>
              <a:spcAft>
                <a:spcPts val="0"/>
              </a:spcAft>
              <a:buSzPts val="1800"/>
              <a:buChar char="🠶"/>
            </a:pPr>
            <a:r>
              <a:rPr b="1" lang="en-US">
                <a:latin typeface="Times New Roman"/>
                <a:ea typeface="Times New Roman"/>
                <a:cs typeface="Times New Roman"/>
                <a:sym typeface="Times New Roman"/>
              </a:rPr>
              <a:t>Safe Haven &amp; Secure Base:</a:t>
            </a:r>
            <a:endParaRPr>
              <a:latin typeface="Times New Roman"/>
              <a:ea typeface="Times New Roman"/>
              <a:cs typeface="Times New Roman"/>
              <a:sym typeface="Times New Roman"/>
            </a:endParaRPr>
          </a:p>
          <a:p>
            <a:pPr indent="-285750" lvl="1" marL="742950" rtl="0" algn="just">
              <a:spcBef>
                <a:spcPts val="1000"/>
              </a:spcBef>
              <a:spcAft>
                <a:spcPts val="0"/>
              </a:spcAft>
              <a:buSzPts val="1800"/>
              <a:buChar char="🠶"/>
            </a:pPr>
            <a:r>
              <a:rPr b="1" lang="en-US" sz="1800">
                <a:latin typeface="Times New Roman"/>
                <a:ea typeface="Times New Roman"/>
                <a:cs typeface="Times New Roman"/>
                <a:sym typeface="Times New Roman"/>
              </a:rPr>
              <a:t>Safe Haven:</a:t>
            </a:r>
            <a:r>
              <a:rPr lang="en-US" sz="1800">
                <a:latin typeface="Times New Roman"/>
                <a:ea typeface="Times New Roman"/>
                <a:cs typeface="Times New Roman"/>
                <a:sym typeface="Times New Roman"/>
              </a:rPr>
              <a:t> The practitioner provides emotional comfort during the high-stress transition of morning drop-offs.</a:t>
            </a:r>
            <a:endParaRPr/>
          </a:p>
          <a:p>
            <a:pPr indent="-285750" lvl="1" marL="742950" rtl="0" algn="just">
              <a:spcBef>
                <a:spcPts val="1000"/>
              </a:spcBef>
              <a:spcAft>
                <a:spcPts val="0"/>
              </a:spcAft>
              <a:buSzPts val="1800"/>
              <a:buChar char="🠶"/>
            </a:pPr>
            <a:r>
              <a:rPr b="1" lang="en-US" sz="1800">
                <a:latin typeface="Times New Roman"/>
                <a:ea typeface="Times New Roman"/>
                <a:cs typeface="Times New Roman"/>
                <a:sym typeface="Times New Roman"/>
              </a:rPr>
              <a:t>Secure Base:</a:t>
            </a:r>
            <a:r>
              <a:rPr lang="en-US" sz="1800">
                <a:latin typeface="Times New Roman"/>
                <a:ea typeface="Times New Roman"/>
                <a:cs typeface="Times New Roman"/>
                <a:sym typeface="Times New Roman"/>
              </a:rPr>
              <a:t> Offers a reliable foundation that encourages Isaac to move away and explore the environment throughout the day.</a:t>
            </a:r>
            <a:endParaRPr/>
          </a:p>
          <a:p>
            <a:pPr indent="-342900" lvl="0" marL="342900" rtl="0" algn="just">
              <a:spcBef>
                <a:spcPts val="1000"/>
              </a:spcBef>
              <a:spcAft>
                <a:spcPts val="0"/>
              </a:spcAft>
              <a:buSzPts val="1800"/>
              <a:buChar char="🠶"/>
            </a:pPr>
            <a:r>
              <a:rPr b="1" lang="en-US">
                <a:latin typeface="Times New Roman"/>
                <a:ea typeface="Times New Roman"/>
                <a:cs typeface="Times New Roman"/>
                <a:sym typeface="Times New Roman"/>
              </a:rPr>
              <a:t>Developmental Goal:</a:t>
            </a:r>
            <a:r>
              <a:rPr lang="en-US">
                <a:latin typeface="Times New Roman"/>
                <a:ea typeface="Times New Roman"/>
                <a:cs typeface="Times New Roman"/>
                <a:sym typeface="Times New Roman"/>
              </a:rPr>
              <a:t> Shifting psychological energy from 'proximity-seeking' toward social engagement and the recovery of expressive language skills.</a:t>
            </a:r>
            <a:endParaRPr/>
          </a:p>
        </p:txBody>
      </p:sp>
      <p:pic>
        <p:nvPicPr>
          <p:cNvPr id="216" name="Google Shape;216;p7"/>
          <p:cNvPicPr preferRelativeResize="0"/>
          <p:nvPr/>
        </p:nvPicPr>
        <p:blipFill rotWithShape="1">
          <a:blip r:embed="rId3">
            <a:alphaModFix/>
          </a:blip>
          <a:srcRect b="0" l="0" r="0" t="0"/>
          <a:stretch/>
        </p:blipFill>
        <p:spPr>
          <a:xfrm>
            <a:off x="8689824" y="1730829"/>
            <a:ext cx="3281187" cy="378091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8"/>
          <p:cNvSpPr txBox="1"/>
          <p:nvPr>
            <p:ph type="title"/>
          </p:nvPr>
        </p:nvSpPr>
        <p:spPr>
          <a:xfrm>
            <a:off x="1580244" y="704544"/>
            <a:ext cx="9777412" cy="1153890"/>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rgbClr val="262626"/>
              </a:buClr>
              <a:buSzPts val="3200"/>
              <a:buFont typeface="Times New Roman"/>
              <a:buNone/>
            </a:pPr>
            <a:r>
              <a:rPr lang="en-US" sz="3200">
                <a:latin typeface="Times New Roman"/>
                <a:ea typeface="Times New Roman"/>
                <a:cs typeface="Times New Roman"/>
                <a:sym typeface="Times New Roman"/>
              </a:rPr>
              <a:t>Proposed Support Plan: Scaffolding &amp; Social Integration</a:t>
            </a:r>
            <a:endParaRPr sz="3200">
              <a:latin typeface="Times New Roman"/>
              <a:ea typeface="Times New Roman"/>
              <a:cs typeface="Times New Roman"/>
              <a:sym typeface="Times New Roman"/>
            </a:endParaRPr>
          </a:p>
        </p:txBody>
      </p:sp>
      <p:sp>
        <p:nvSpPr>
          <p:cNvPr id="223" name="Google Shape;223;p8"/>
          <p:cNvSpPr txBox="1"/>
          <p:nvPr>
            <p:ph idx="1" type="body"/>
          </p:nvPr>
        </p:nvSpPr>
        <p:spPr>
          <a:xfrm>
            <a:off x="1193802" y="1938867"/>
            <a:ext cx="7117441" cy="4445604"/>
          </a:xfrm>
          <a:prstGeom prst="rect">
            <a:avLst/>
          </a:prstGeom>
          <a:noFill/>
          <a:ln>
            <a:noFill/>
          </a:ln>
        </p:spPr>
        <p:txBody>
          <a:bodyPr anchorCtr="0" anchor="t" bIns="45700" lIns="91425" spcFirstLastPara="1" rIns="91425" wrap="square" tIns="45700">
            <a:normAutofit lnSpcReduction="10000"/>
          </a:bodyPr>
          <a:lstStyle/>
          <a:p>
            <a:pPr indent="-342900" lvl="0" marL="342900" rtl="0" algn="just">
              <a:spcBef>
                <a:spcPts val="0"/>
              </a:spcBef>
              <a:spcAft>
                <a:spcPts val="0"/>
              </a:spcAft>
              <a:buSzPts val="1600"/>
              <a:buChar char="🠶"/>
            </a:pPr>
            <a:r>
              <a:rPr b="1" lang="en-US" sz="1600">
                <a:latin typeface="Times New Roman"/>
                <a:ea typeface="Times New Roman"/>
                <a:cs typeface="Times New Roman"/>
                <a:sym typeface="Times New Roman"/>
              </a:rPr>
              <a:t>Implementation of Scaffolding:</a:t>
            </a:r>
            <a:r>
              <a:rPr lang="en-US" sz="1600">
                <a:latin typeface="Times New Roman"/>
                <a:ea typeface="Times New Roman"/>
                <a:cs typeface="Times New Roman"/>
                <a:sym typeface="Times New Roman"/>
              </a:rPr>
              <a:t> Utilising the 'Key Person' to provide temporary, sensitive support that allows Isaac to attempt social tasks just beyond his current comfort level.</a:t>
            </a:r>
            <a:endParaRPr/>
          </a:p>
          <a:p>
            <a:pPr indent="-342900" lvl="0" marL="342900" rtl="0" algn="just">
              <a:spcBef>
                <a:spcPts val="1000"/>
              </a:spcBef>
              <a:spcAft>
                <a:spcPts val="0"/>
              </a:spcAft>
              <a:buSzPts val="1600"/>
              <a:buChar char="🠶"/>
            </a:pPr>
            <a:r>
              <a:rPr b="1" lang="en-US" sz="1600">
                <a:latin typeface="Times New Roman"/>
                <a:ea typeface="Times New Roman"/>
                <a:cs typeface="Times New Roman"/>
                <a:sym typeface="Times New Roman"/>
              </a:rPr>
              <a:t>Play-Based Social Groups:</a:t>
            </a:r>
            <a:endParaRPr sz="1600">
              <a:latin typeface="Times New Roman"/>
              <a:ea typeface="Times New Roman"/>
              <a:cs typeface="Times New Roman"/>
              <a:sym typeface="Times New Roman"/>
            </a:endParaRPr>
          </a:p>
          <a:p>
            <a:pPr indent="-285750" lvl="1" marL="742950" rtl="0" algn="just">
              <a:spcBef>
                <a:spcPts val="1000"/>
              </a:spcBef>
              <a:spcAft>
                <a:spcPts val="0"/>
              </a:spcAft>
              <a:buSzPts val="1600"/>
              <a:buChar char="🠶"/>
            </a:pPr>
            <a:r>
              <a:rPr b="1" lang="en-US">
                <a:latin typeface="Times New Roman"/>
                <a:ea typeface="Times New Roman"/>
                <a:cs typeface="Times New Roman"/>
                <a:sym typeface="Times New Roman"/>
              </a:rPr>
              <a:t>Small-Group Interventions:</a:t>
            </a:r>
            <a:r>
              <a:rPr lang="en-US">
                <a:latin typeface="Times New Roman"/>
                <a:ea typeface="Times New Roman"/>
                <a:cs typeface="Times New Roman"/>
                <a:sym typeface="Times New Roman"/>
              </a:rPr>
              <a:t> Transitioning Isaac from one-on-one interaction into structured, low-pressure play groups of 2-3 children.</a:t>
            </a:r>
            <a:endParaRPr/>
          </a:p>
          <a:p>
            <a:pPr indent="-285750" lvl="1" marL="742950" rtl="0" algn="just">
              <a:spcBef>
                <a:spcPts val="1000"/>
              </a:spcBef>
              <a:spcAft>
                <a:spcPts val="0"/>
              </a:spcAft>
              <a:buSzPts val="1600"/>
              <a:buChar char="🠶"/>
            </a:pPr>
            <a:r>
              <a:rPr b="1" lang="en-US">
                <a:latin typeface="Times New Roman"/>
                <a:ea typeface="Times New Roman"/>
                <a:cs typeface="Times New Roman"/>
                <a:sym typeface="Times New Roman"/>
              </a:rPr>
              <a:t>Shared Sustained Thinking:</a:t>
            </a:r>
            <a:r>
              <a:rPr lang="en-US">
                <a:latin typeface="Times New Roman"/>
                <a:ea typeface="Times New Roman"/>
                <a:cs typeface="Times New Roman"/>
                <a:sym typeface="Times New Roman"/>
              </a:rPr>
              <a:t> The practitioner facilitates conversations during play to model language and social cues (</a:t>
            </a:r>
            <a:r>
              <a:rPr lang="en-US" sz="1800">
                <a:latin typeface="Times New Roman"/>
                <a:ea typeface="Times New Roman"/>
                <a:cs typeface="Times New Roman"/>
                <a:sym typeface="Times New Roman"/>
              </a:rPr>
              <a:t>Fedewa et al., 2024)</a:t>
            </a:r>
            <a:r>
              <a:rPr lang="en-US">
                <a:latin typeface="Times New Roman"/>
                <a:ea typeface="Times New Roman"/>
                <a:cs typeface="Times New Roman"/>
                <a:sym typeface="Times New Roman"/>
              </a:rPr>
              <a:t>.</a:t>
            </a:r>
            <a:endParaRPr/>
          </a:p>
          <a:p>
            <a:pPr indent="-342900" lvl="0" marL="342900" rtl="0" algn="just">
              <a:spcBef>
                <a:spcPts val="1000"/>
              </a:spcBef>
              <a:spcAft>
                <a:spcPts val="0"/>
              </a:spcAft>
              <a:buSzPts val="1600"/>
              <a:buChar char="🠶"/>
            </a:pPr>
            <a:r>
              <a:rPr b="1" lang="en-US" sz="1600">
                <a:latin typeface="Times New Roman"/>
                <a:ea typeface="Times New Roman"/>
                <a:cs typeface="Times New Roman"/>
                <a:sym typeface="Times New Roman"/>
              </a:rPr>
              <a:t>Bridging the Language Gap:</a:t>
            </a:r>
            <a:r>
              <a:rPr lang="en-US" sz="1600">
                <a:latin typeface="Times New Roman"/>
                <a:ea typeface="Times New Roman"/>
                <a:cs typeface="Times New Roman"/>
                <a:sym typeface="Times New Roman"/>
              </a:rPr>
              <a:t> Using visual aids and repetitive social routines to reduce the cognitive load of communication, while Isaac’s anxiety decreases.</a:t>
            </a:r>
            <a:endParaRPr/>
          </a:p>
          <a:p>
            <a:pPr indent="-342900" lvl="0" marL="342900" rtl="0" algn="just">
              <a:spcBef>
                <a:spcPts val="1000"/>
              </a:spcBef>
              <a:spcAft>
                <a:spcPts val="0"/>
              </a:spcAft>
              <a:buSzPts val="1600"/>
              <a:buChar char="🠶"/>
            </a:pPr>
            <a:r>
              <a:rPr b="1" lang="en-US" sz="1600">
                <a:latin typeface="Times New Roman"/>
                <a:ea typeface="Times New Roman"/>
                <a:cs typeface="Times New Roman"/>
                <a:sym typeface="Times New Roman"/>
              </a:rPr>
              <a:t>Safe Haven Expansion:</a:t>
            </a:r>
            <a:r>
              <a:rPr lang="en-US" sz="1600">
                <a:latin typeface="Times New Roman"/>
                <a:ea typeface="Times New Roman"/>
                <a:cs typeface="Times New Roman"/>
                <a:sym typeface="Times New Roman"/>
              </a:rPr>
              <a:t> Gradually extending Isaac's sense of security from the 'Key Person' to the wider nursery environment and peer group.</a:t>
            </a:r>
            <a:endParaRPr/>
          </a:p>
          <a:p>
            <a:pPr indent="-342900" lvl="0" marL="342900" rtl="0" algn="just">
              <a:spcBef>
                <a:spcPts val="1000"/>
              </a:spcBef>
              <a:spcAft>
                <a:spcPts val="0"/>
              </a:spcAft>
              <a:buSzPts val="1600"/>
              <a:buChar char="🠶"/>
            </a:pPr>
            <a:r>
              <a:rPr b="1" lang="en-US" sz="1600">
                <a:latin typeface="Times New Roman"/>
                <a:ea typeface="Times New Roman"/>
                <a:cs typeface="Times New Roman"/>
                <a:sym typeface="Times New Roman"/>
              </a:rPr>
              <a:t>Professional Collaboration:</a:t>
            </a:r>
            <a:r>
              <a:rPr lang="en-US" sz="1600">
                <a:latin typeface="Times New Roman"/>
                <a:ea typeface="Times New Roman"/>
                <a:cs typeface="Times New Roman"/>
                <a:sym typeface="Times New Roman"/>
              </a:rPr>
              <a:t> Regularly sharing successful social strategies with Isaac’s mother to ensure a consistent approach across home and the Children’s Centre.</a:t>
            </a:r>
            <a:endParaRPr/>
          </a:p>
          <a:p>
            <a:pPr indent="0" lvl="0" marL="0" rtl="0" algn="l">
              <a:spcBef>
                <a:spcPts val="1000"/>
              </a:spcBef>
              <a:spcAft>
                <a:spcPts val="0"/>
              </a:spcAft>
              <a:buSzPts val="2000"/>
              <a:buNone/>
            </a:pPr>
            <a:r>
              <a:t/>
            </a:r>
            <a:endParaRPr sz="2000"/>
          </a:p>
        </p:txBody>
      </p:sp>
      <p:pic>
        <p:nvPicPr>
          <p:cNvPr id="224" name="Google Shape;224;p8"/>
          <p:cNvPicPr preferRelativeResize="0"/>
          <p:nvPr/>
        </p:nvPicPr>
        <p:blipFill rotWithShape="1">
          <a:blip r:embed="rId3">
            <a:alphaModFix/>
          </a:blip>
          <a:srcRect b="0" l="0" r="0" t="0"/>
          <a:stretch/>
        </p:blipFill>
        <p:spPr>
          <a:xfrm>
            <a:off x="8311243" y="2099734"/>
            <a:ext cx="3657600" cy="3716096"/>
          </a:xfrm>
          <a:prstGeom prst="rect">
            <a:avLst/>
          </a:prstGeom>
          <a:noFill/>
          <a:ln>
            <a:noFill/>
          </a:ln>
        </p:spPr>
      </p:pic>
      <p:sp>
        <p:nvSpPr>
          <p:cNvPr id="225" name="Google Shape;225;p8"/>
          <p:cNvSpPr txBox="1"/>
          <p:nvPr/>
        </p:nvSpPr>
        <p:spPr>
          <a:xfrm>
            <a:off x="9232225" y="5815830"/>
            <a:ext cx="1990164"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400" u="none" cap="none" strike="noStrike">
                <a:solidFill>
                  <a:schemeClr val="dk1"/>
                </a:solidFill>
                <a:latin typeface="Times New Roman"/>
                <a:ea typeface="Times New Roman"/>
                <a:cs typeface="Times New Roman"/>
                <a:sym typeface="Times New Roman"/>
              </a:rPr>
              <a:t>Sources: Made by me</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9"/>
          <p:cNvSpPr txBox="1"/>
          <p:nvPr>
            <p:ph type="title"/>
          </p:nvPr>
        </p:nvSpPr>
        <p:spPr>
          <a:xfrm>
            <a:off x="1854201" y="624110"/>
            <a:ext cx="9650412" cy="90835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Clr>
                <a:srgbClr val="262626"/>
              </a:buClr>
              <a:buSzPts val="3600"/>
              <a:buFont typeface="Times New Roman"/>
              <a:buNone/>
            </a:pPr>
            <a:r>
              <a:rPr lang="en-US">
                <a:latin typeface="Times New Roman"/>
                <a:ea typeface="Times New Roman"/>
                <a:cs typeface="Times New Roman"/>
                <a:sym typeface="Times New Roman"/>
              </a:rPr>
              <a:t>Critical Evaluation of Attachment Theory</a:t>
            </a:r>
            <a:endParaRPr>
              <a:latin typeface="Times New Roman"/>
              <a:ea typeface="Times New Roman"/>
              <a:cs typeface="Times New Roman"/>
              <a:sym typeface="Times New Roman"/>
            </a:endParaRPr>
          </a:p>
        </p:txBody>
      </p:sp>
      <p:sp>
        <p:nvSpPr>
          <p:cNvPr id="232" name="Google Shape;232;p9"/>
          <p:cNvSpPr txBox="1"/>
          <p:nvPr>
            <p:ph idx="1" type="body"/>
          </p:nvPr>
        </p:nvSpPr>
        <p:spPr>
          <a:xfrm>
            <a:off x="1254503" y="1532467"/>
            <a:ext cx="7655454" cy="5038411"/>
          </a:xfrm>
          <a:prstGeom prst="rect">
            <a:avLst/>
          </a:prstGeom>
          <a:noFill/>
          <a:ln>
            <a:noFill/>
          </a:ln>
        </p:spPr>
        <p:txBody>
          <a:bodyPr anchorCtr="0" anchor="t" bIns="45700" lIns="91425" spcFirstLastPara="1" rIns="91425" wrap="square" tIns="45700">
            <a:normAutofit lnSpcReduction="10000"/>
          </a:bodyPr>
          <a:lstStyle/>
          <a:p>
            <a:pPr indent="-342900" lvl="0" marL="342900" rtl="0" algn="just">
              <a:spcBef>
                <a:spcPts val="0"/>
              </a:spcBef>
              <a:spcAft>
                <a:spcPts val="0"/>
              </a:spcAft>
              <a:buSzPts val="1600"/>
              <a:buChar char="🠶"/>
            </a:pPr>
            <a:r>
              <a:rPr b="1" lang="en-US" sz="1600">
                <a:latin typeface="Times New Roman"/>
                <a:ea typeface="Times New Roman"/>
                <a:cs typeface="Times New Roman"/>
                <a:sym typeface="Times New Roman"/>
              </a:rPr>
              <a:t>Strengths in Practice:</a:t>
            </a:r>
            <a:endParaRPr sz="1600">
              <a:latin typeface="Times New Roman"/>
              <a:ea typeface="Times New Roman"/>
              <a:cs typeface="Times New Roman"/>
              <a:sym typeface="Times New Roman"/>
            </a:endParaRPr>
          </a:p>
          <a:p>
            <a:pPr indent="-285750" lvl="1" marL="742950" rtl="0" algn="just">
              <a:spcBef>
                <a:spcPts val="1000"/>
              </a:spcBef>
              <a:spcAft>
                <a:spcPts val="0"/>
              </a:spcAft>
              <a:buSzPts val="1600"/>
              <a:buChar char="🠶"/>
            </a:pPr>
            <a:r>
              <a:rPr lang="en-US">
                <a:latin typeface="Times New Roman"/>
                <a:ea typeface="Times New Roman"/>
                <a:cs typeface="Times New Roman"/>
                <a:sym typeface="Times New Roman"/>
              </a:rPr>
              <a:t>Provides a highly reliable framework for understanding the link between early emotional security and later social-cognitive competence (Bender et al., 2022).</a:t>
            </a:r>
            <a:endParaRPr/>
          </a:p>
          <a:p>
            <a:pPr indent="-285750" lvl="1" marL="742950" rtl="0" algn="just">
              <a:spcBef>
                <a:spcPts val="1000"/>
              </a:spcBef>
              <a:spcAft>
                <a:spcPts val="0"/>
              </a:spcAft>
              <a:buSzPts val="1600"/>
              <a:buChar char="🠶"/>
            </a:pPr>
            <a:r>
              <a:rPr lang="en-US">
                <a:latin typeface="Times New Roman"/>
                <a:ea typeface="Times New Roman"/>
                <a:cs typeface="Times New Roman"/>
                <a:sym typeface="Times New Roman"/>
              </a:rPr>
              <a:t>Directly informs evidence-based early years practices, such as the 'Key Person' approach and trauma-informed care.</a:t>
            </a:r>
            <a:endParaRPr/>
          </a:p>
          <a:p>
            <a:pPr indent="-342900" lvl="0" marL="342900" rtl="0" algn="just">
              <a:spcBef>
                <a:spcPts val="1000"/>
              </a:spcBef>
              <a:spcAft>
                <a:spcPts val="0"/>
              </a:spcAft>
              <a:buSzPts val="1600"/>
              <a:buChar char="🠶"/>
            </a:pPr>
            <a:r>
              <a:rPr b="1" lang="en-US" sz="1600">
                <a:latin typeface="Times New Roman"/>
                <a:ea typeface="Times New Roman"/>
                <a:cs typeface="Times New Roman"/>
                <a:sym typeface="Times New Roman"/>
              </a:rPr>
              <a:t>Academic and Practical Limitations:</a:t>
            </a:r>
            <a:endParaRPr sz="1600">
              <a:latin typeface="Times New Roman"/>
              <a:ea typeface="Times New Roman"/>
              <a:cs typeface="Times New Roman"/>
              <a:sym typeface="Times New Roman"/>
            </a:endParaRPr>
          </a:p>
          <a:p>
            <a:pPr indent="-285750" lvl="1" marL="742950" rtl="0" algn="just">
              <a:spcBef>
                <a:spcPts val="1000"/>
              </a:spcBef>
              <a:spcAft>
                <a:spcPts val="0"/>
              </a:spcAft>
              <a:buSzPts val="1600"/>
              <a:buChar char="🠶"/>
            </a:pPr>
            <a:r>
              <a:rPr b="1" lang="en-US">
                <a:latin typeface="Times New Roman"/>
                <a:ea typeface="Times New Roman"/>
                <a:cs typeface="Times New Roman"/>
                <a:sym typeface="Times New Roman"/>
              </a:rPr>
              <a:t>Monotropy Critique:</a:t>
            </a:r>
            <a:r>
              <a:rPr lang="en-US">
                <a:latin typeface="Times New Roman"/>
                <a:ea typeface="Times New Roman"/>
                <a:cs typeface="Times New Roman"/>
                <a:sym typeface="Times New Roman"/>
              </a:rPr>
              <a:t> Historically over-emphasises the role of the biological mother, potentially leading to 'mother-blaming' and neglecting the value of multiple caregivers.</a:t>
            </a:r>
            <a:endParaRPr/>
          </a:p>
          <a:p>
            <a:pPr indent="-285750" lvl="1" marL="742950" rtl="0" algn="just">
              <a:spcBef>
                <a:spcPts val="1000"/>
              </a:spcBef>
              <a:spcAft>
                <a:spcPts val="0"/>
              </a:spcAft>
              <a:buSzPts val="1600"/>
              <a:buChar char="🠶"/>
            </a:pPr>
            <a:r>
              <a:rPr b="1" lang="en-US">
                <a:latin typeface="Times New Roman"/>
                <a:ea typeface="Times New Roman"/>
                <a:cs typeface="Times New Roman"/>
                <a:sym typeface="Times New Roman"/>
              </a:rPr>
              <a:t>Cultural Bias:</a:t>
            </a:r>
            <a:r>
              <a:rPr lang="en-US">
                <a:latin typeface="Times New Roman"/>
                <a:ea typeface="Times New Roman"/>
                <a:cs typeface="Times New Roman"/>
                <a:sym typeface="Times New Roman"/>
              </a:rPr>
              <a:t> Developed primarily within Western nuclear family structures; may not fully account for collective caregiving traditions common in diverse urban environments like London.</a:t>
            </a:r>
            <a:endParaRPr/>
          </a:p>
          <a:p>
            <a:pPr indent="-285750" lvl="1" marL="742950" rtl="0" algn="just">
              <a:spcBef>
                <a:spcPts val="1000"/>
              </a:spcBef>
              <a:spcAft>
                <a:spcPts val="0"/>
              </a:spcAft>
              <a:buSzPts val="1600"/>
              <a:buChar char="🠶"/>
            </a:pPr>
            <a:r>
              <a:rPr b="1" lang="en-US">
                <a:latin typeface="Times New Roman"/>
                <a:ea typeface="Times New Roman"/>
                <a:cs typeface="Times New Roman"/>
                <a:sym typeface="Times New Roman"/>
              </a:rPr>
              <a:t>Determinism vs Resilience: Criticised for being overly deterministic, modern psychology emphasises</a:t>
            </a:r>
            <a:r>
              <a:rPr lang="en-US">
                <a:latin typeface="Times New Roman"/>
                <a:ea typeface="Times New Roman"/>
                <a:cs typeface="Times New Roman"/>
                <a:sym typeface="Times New Roman"/>
              </a:rPr>
              <a:t> that children can be resilient and that 'Internal Working Models' can be updated through positive later experiences.</a:t>
            </a:r>
            <a:endParaRPr/>
          </a:p>
          <a:p>
            <a:pPr indent="-342900" lvl="0" marL="342900" rtl="0" algn="just">
              <a:spcBef>
                <a:spcPts val="1000"/>
              </a:spcBef>
              <a:spcAft>
                <a:spcPts val="0"/>
              </a:spcAft>
              <a:buSzPts val="1600"/>
              <a:buChar char="🠶"/>
            </a:pPr>
            <a:r>
              <a:rPr b="1" lang="en-US" sz="1600">
                <a:latin typeface="Times New Roman"/>
                <a:ea typeface="Times New Roman"/>
                <a:cs typeface="Times New Roman"/>
                <a:sym typeface="Times New Roman"/>
              </a:rPr>
              <a:t>Application to Isaac:</a:t>
            </a:r>
            <a:r>
              <a:rPr lang="en-US" sz="1600">
                <a:latin typeface="Times New Roman"/>
                <a:ea typeface="Times New Roman"/>
                <a:cs typeface="Times New Roman"/>
                <a:sym typeface="Times New Roman"/>
              </a:rPr>
              <a:t> While the theory explains Isaac's current distress effectively, a holistic approach must also consider his resilience and the support of the wider community.</a:t>
            </a:r>
            <a:endParaRPr/>
          </a:p>
        </p:txBody>
      </p:sp>
      <p:pic>
        <p:nvPicPr>
          <p:cNvPr id="233" name="Google Shape;233;p9"/>
          <p:cNvPicPr preferRelativeResize="0"/>
          <p:nvPr/>
        </p:nvPicPr>
        <p:blipFill rotWithShape="1">
          <a:blip r:embed="rId3">
            <a:alphaModFix/>
          </a:blip>
          <a:srcRect b="0" l="0" r="0" t="0"/>
          <a:stretch/>
        </p:blipFill>
        <p:spPr>
          <a:xfrm>
            <a:off x="8909957" y="2004350"/>
            <a:ext cx="3128055" cy="3645336"/>
          </a:xfrm>
          <a:prstGeom prst="rect">
            <a:avLst/>
          </a:prstGeom>
          <a:noFill/>
          <a:ln>
            <a:noFill/>
          </a:ln>
        </p:spPr>
      </p:pic>
      <p:sp>
        <p:nvSpPr>
          <p:cNvPr id="234" name="Google Shape;234;p9"/>
          <p:cNvSpPr txBox="1"/>
          <p:nvPr/>
        </p:nvSpPr>
        <p:spPr>
          <a:xfrm>
            <a:off x="9550330" y="5817037"/>
            <a:ext cx="1990164"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Times New Roman"/>
                <a:ea typeface="Times New Roman"/>
                <a:cs typeface="Times New Roman"/>
                <a:sym typeface="Times New Roman"/>
              </a:rPr>
              <a:t>Sources: Made by me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0"/>
          <p:cNvSpPr txBox="1"/>
          <p:nvPr>
            <p:ph type="title"/>
          </p:nvPr>
        </p:nvSpPr>
        <p:spPr>
          <a:xfrm>
            <a:off x="1640156" y="670689"/>
            <a:ext cx="8911687" cy="82930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262626"/>
              </a:buClr>
              <a:buSzPts val="3600"/>
              <a:buFont typeface="Times New Roman"/>
              <a:buNone/>
            </a:pPr>
            <a:r>
              <a:rPr lang="en-US">
                <a:latin typeface="Times New Roman"/>
                <a:ea typeface="Times New Roman"/>
                <a:cs typeface="Times New Roman"/>
                <a:sym typeface="Times New Roman"/>
              </a:rPr>
              <a:t>Conclusion</a:t>
            </a:r>
            <a:endParaRPr>
              <a:latin typeface="Times New Roman"/>
              <a:ea typeface="Times New Roman"/>
              <a:cs typeface="Times New Roman"/>
              <a:sym typeface="Times New Roman"/>
            </a:endParaRPr>
          </a:p>
        </p:txBody>
      </p:sp>
      <p:sp>
        <p:nvSpPr>
          <p:cNvPr id="241" name="Google Shape;241;p10"/>
          <p:cNvSpPr txBox="1"/>
          <p:nvPr>
            <p:ph idx="1" type="body"/>
          </p:nvPr>
        </p:nvSpPr>
        <p:spPr>
          <a:xfrm>
            <a:off x="1836242" y="1649186"/>
            <a:ext cx="8915400" cy="4244211"/>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00"/>
              <a:buNone/>
            </a:pPr>
            <a:r>
              <a:rPr lang="en-US" sz="2000">
                <a:latin typeface="Times New Roman"/>
                <a:ea typeface="Times New Roman"/>
                <a:cs typeface="Times New Roman"/>
                <a:sym typeface="Times New Roman"/>
              </a:rPr>
              <a:t>In conclusion, this psychological analysis demonstrates that Isaac’s current developmental challenges—including his separation anxiety, social withdrawal, and language delays—are not isolated issues, but are deeply rooted in his early attachment history and environmental stressors. </a:t>
            </a:r>
            <a:endParaRPr/>
          </a:p>
          <a:p>
            <a:pPr indent="0" lvl="0" marL="0" rtl="0" algn="just">
              <a:spcBef>
                <a:spcPts val="1000"/>
              </a:spcBef>
              <a:spcAft>
                <a:spcPts val="0"/>
              </a:spcAft>
              <a:buSzPts val="2000"/>
              <a:buNone/>
            </a:pPr>
            <a:r>
              <a:rPr lang="en-US" sz="2000">
                <a:latin typeface="Times New Roman"/>
                <a:ea typeface="Times New Roman"/>
                <a:cs typeface="Times New Roman"/>
                <a:sym typeface="Times New Roman"/>
              </a:rPr>
              <a:t>By applying Bowlby’s Attachment Theory, we can move beyond a deficit-based view of his behaviour and instead recognise his actions as adaptive responses to an unpredictable 'Internal Working Model' shaped by maternal depression and unstable care.</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1"/>
          <p:cNvSpPr txBox="1"/>
          <p:nvPr>
            <p:ph type="title"/>
          </p:nvPr>
        </p:nvSpPr>
        <p:spPr>
          <a:xfrm>
            <a:off x="1620704" y="724309"/>
            <a:ext cx="8911687" cy="675301"/>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262626"/>
              </a:buClr>
              <a:buSzPts val="3600"/>
              <a:buFont typeface="Times New Roman"/>
              <a:buNone/>
            </a:pPr>
            <a:r>
              <a:rPr lang="en-US">
                <a:latin typeface="Times New Roman"/>
                <a:ea typeface="Times New Roman"/>
                <a:cs typeface="Times New Roman"/>
                <a:sym typeface="Times New Roman"/>
              </a:rPr>
              <a:t>References</a:t>
            </a:r>
            <a:endParaRPr>
              <a:latin typeface="Times New Roman"/>
              <a:ea typeface="Times New Roman"/>
              <a:cs typeface="Times New Roman"/>
              <a:sym typeface="Times New Roman"/>
            </a:endParaRPr>
          </a:p>
        </p:txBody>
      </p:sp>
      <p:sp>
        <p:nvSpPr>
          <p:cNvPr id="247" name="Google Shape;247;p11"/>
          <p:cNvSpPr txBox="1"/>
          <p:nvPr>
            <p:ph idx="1" type="body"/>
          </p:nvPr>
        </p:nvSpPr>
        <p:spPr>
          <a:xfrm>
            <a:off x="1620704" y="1399610"/>
            <a:ext cx="10260144" cy="5771347"/>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200"/>
              <a:buNone/>
            </a:pPr>
            <a:r>
              <a:rPr lang="en-US" sz="1200"/>
              <a:t>Bauer, A., Best, S., Malley, J., Christiansen, H., Goodyear, M., Zechmeister-Koss, I. and Paul, J. (2021) ‘Towards a program theory for family-focused practice in adult mental health care settings: an international interview study with program leaders’, </a:t>
            </a:r>
            <a:r>
              <a:rPr i="1" lang="en-US" sz="1200"/>
              <a:t>Frontiers in Psychiatry</a:t>
            </a:r>
            <a:r>
              <a:rPr lang="en-US" sz="1200"/>
              <a:t>, 12, article 741225.</a:t>
            </a:r>
            <a:endParaRPr/>
          </a:p>
          <a:p>
            <a:pPr indent="0" lvl="0" marL="0" rtl="0" algn="l">
              <a:spcBef>
                <a:spcPts val="1000"/>
              </a:spcBef>
              <a:spcAft>
                <a:spcPts val="0"/>
              </a:spcAft>
              <a:buSzPts val="1200"/>
              <a:buNone/>
            </a:pPr>
            <a:r>
              <a:rPr lang="en-US" sz="1200"/>
              <a:t>Bender, A.E., McKinney, S.J., Schmidt-Sane, M.M., Cage, J., Holmes, M.R., Berg, K.A., Salley, J., Bodell, M., Miller, E.K. and Voith, L.A. (2022) ‘Childhood exposure to intimate partner violence and effects on social-emotional competence: a systematic review’, </a:t>
            </a:r>
            <a:r>
              <a:rPr i="1" lang="en-US" sz="1200"/>
              <a:t>Journal of Family Violence</a:t>
            </a:r>
            <a:r>
              <a:rPr lang="en-US" sz="1200"/>
              <a:t>, 37(8), pp. 1263–1281.</a:t>
            </a:r>
            <a:endParaRPr/>
          </a:p>
          <a:p>
            <a:pPr indent="0" lvl="0" marL="0" rtl="0" algn="l">
              <a:spcBef>
                <a:spcPts val="1000"/>
              </a:spcBef>
              <a:spcAft>
                <a:spcPts val="0"/>
              </a:spcAft>
              <a:buSzPts val="1200"/>
              <a:buNone/>
            </a:pPr>
            <a:r>
              <a:rPr lang="en-US" sz="1200"/>
              <a:t>Bosmans, G., Van Vlierberghe, L., Bakermans-Kranenburg, M.J., Kobak, R., Hermans, D. and van IJzendoorn, M.H. (2022) ‘A learning theory approach to attachment theory: exploring clinical applications’, </a:t>
            </a:r>
            <a:r>
              <a:rPr i="1" lang="en-US" sz="1200"/>
              <a:t>Clinical Child and Family Psychology Review</a:t>
            </a:r>
            <a:r>
              <a:rPr lang="en-US" sz="1200"/>
              <a:t>, 25(3), pp. 591–612.</a:t>
            </a:r>
            <a:endParaRPr/>
          </a:p>
          <a:p>
            <a:pPr indent="0" lvl="0" marL="0" rtl="0" algn="l">
              <a:spcBef>
                <a:spcPts val="1000"/>
              </a:spcBef>
              <a:spcAft>
                <a:spcPts val="0"/>
              </a:spcAft>
              <a:buSzPts val="1200"/>
              <a:buNone/>
            </a:pPr>
            <a:r>
              <a:rPr lang="en-US" sz="1200"/>
              <a:t>Bowlby, J. (1969) </a:t>
            </a:r>
            <a:r>
              <a:rPr i="1" lang="en-US" sz="1200"/>
              <a:t>Attachment and loss. Vol. 1: Attachment</a:t>
            </a:r>
            <a:r>
              <a:rPr lang="en-US" sz="1200"/>
              <a:t>. New York: Basic Books.</a:t>
            </a:r>
            <a:endParaRPr/>
          </a:p>
          <a:p>
            <a:pPr indent="0" lvl="0" marL="0" rtl="0" algn="l">
              <a:spcBef>
                <a:spcPts val="1000"/>
              </a:spcBef>
              <a:spcAft>
                <a:spcPts val="0"/>
              </a:spcAft>
              <a:buSzPts val="1200"/>
              <a:buNone/>
            </a:pPr>
            <a:r>
              <a:rPr lang="en-US" sz="1200"/>
              <a:t>DePinto, L. (2022) </a:t>
            </a:r>
            <a:r>
              <a:rPr i="1" lang="en-US" sz="1200"/>
              <a:t>The attuned school clinician: an advanced clinical practice curriculum in attachment informed school-based mental health for social workers</a:t>
            </a:r>
            <a:r>
              <a:rPr lang="en-US" sz="1200"/>
              <a:t>. Doctoral dissertation. University of Pennsylvania.</a:t>
            </a:r>
            <a:endParaRPr/>
          </a:p>
          <a:p>
            <a:pPr indent="0" lvl="0" marL="0" rtl="0" algn="l">
              <a:spcBef>
                <a:spcPts val="1000"/>
              </a:spcBef>
              <a:spcAft>
                <a:spcPts val="0"/>
              </a:spcAft>
              <a:buSzPts val="1200"/>
              <a:buNone/>
            </a:pPr>
            <a:r>
              <a:rPr lang="en-US" sz="1200"/>
              <a:t>Fedewa, M., Watkins, L., Barber, A. and Baggett, J. (2024) ‘Supporting social play of preschoolers with and without autism: a collaborative approach for special educators and speech language pathologists’, </a:t>
            </a:r>
            <a:r>
              <a:rPr i="1" lang="en-US" sz="1200"/>
              <a:t>Early Childhood Education Journal</a:t>
            </a:r>
            <a:r>
              <a:rPr lang="en-US" sz="1200"/>
              <a:t>, 52(6), pp. 1023–1033.</a:t>
            </a:r>
            <a:endParaRPr/>
          </a:p>
          <a:p>
            <a:pPr indent="0" lvl="0" marL="0" rtl="0" algn="l">
              <a:spcBef>
                <a:spcPts val="1000"/>
              </a:spcBef>
              <a:spcAft>
                <a:spcPts val="0"/>
              </a:spcAft>
              <a:buSzPts val="1200"/>
              <a:buNone/>
            </a:pPr>
            <a:r>
              <a:rPr lang="en-US" sz="1200"/>
              <a:t>Maksymenko, S. (2024) ‘Orthobiosis in human development: a genetic psychological perspective on personality traits and their pathologization’. Available at: https://ssrn.com/abstract=4709232 (Accessed: 18 May 2026).</a:t>
            </a:r>
            <a:endParaRPr/>
          </a:p>
          <a:p>
            <a:pPr indent="0" lvl="0" marL="0" rtl="0" algn="l">
              <a:spcBef>
                <a:spcPts val="1000"/>
              </a:spcBef>
              <a:spcAft>
                <a:spcPts val="0"/>
              </a:spcAft>
              <a:buSzPts val="1200"/>
              <a:buNone/>
            </a:pPr>
            <a:r>
              <a:rPr lang="en-US" sz="1200"/>
              <a:t>Music, G. (2024) </a:t>
            </a:r>
            <a:r>
              <a:rPr i="1" lang="en-US" sz="1200"/>
              <a:t>Nurturing natures: attachment and children’s emotional, sociocultural and brain development</a:t>
            </a:r>
            <a:r>
              <a:rPr lang="en-US" sz="1200"/>
              <a:t>. 3rd edn. London: Routledge.</a:t>
            </a:r>
            <a:endParaRPr/>
          </a:p>
          <a:p>
            <a:pPr indent="0" lvl="0" marL="0" rtl="0" algn="l">
              <a:spcBef>
                <a:spcPts val="1000"/>
              </a:spcBef>
              <a:spcAft>
                <a:spcPts val="0"/>
              </a:spcAft>
              <a:buSzPts val="1200"/>
              <a:buNone/>
            </a:pPr>
            <a:r>
              <a:rPr lang="en-US" sz="1200"/>
              <a:t>Tottenham, N. and Vannucci, A. (2025) ‘Attachment as prediction: insights from cognitive and developmental neuroscience’, </a:t>
            </a:r>
            <a:r>
              <a:rPr i="1" lang="en-US" sz="1200"/>
              <a:t>Current Directions in Psychological Science</a:t>
            </a:r>
            <a:r>
              <a:rPr lang="en-US" sz="1200"/>
              <a:t>, 34(3), pp. 195–206.</a:t>
            </a:r>
            <a:endParaRPr/>
          </a:p>
          <a:p>
            <a:pPr indent="0" lvl="0" marL="0" rtl="0" algn="l">
              <a:spcBef>
                <a:spcPts val="1000"/>
              </a:spcBef>
              <a:spcAft>
                <a:spcPts val="0"/>
              </a:spcAft>
              <a:buSzPts val="1200"/>
              <a:buNone/>
            </a:pPr>
            <a:r>
              <a:rPr lang="en-US" sz="1200"/>
              <a:t>Vertel, A. (2023) ‘John Bowlby’s attachment theory as an alternative to psychoanalytic concepts of the early social-emotional development of a child’, </a:t>
            </a:r>
            <a:r>
              <a:rPr i="1" lang="en-US" sz="1200"/>
              <a:t>Sumy State Pedagogical University Journal</a:t>
            </a:r>
            <a:r>
              <a:rPr lang="en-US" sz="1200"/>
              <a:t>, 2(31), pp. 17–24.</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isp">
  <a:themeElements>
    <a:clrScheme name="Wisp">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2026-05-13T20:49:25Z</dcterms:created>
</cp:coreProperties>
</file>