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59" r:id="rId6"/>
    <p:sldId id="263" r:id="rId7"/>
    <p:sldId id="264" r:id="rId8"/>
    <p:sldId id="262" r:id="rId9"/>
    <p:sldId id="268" r:id="rId10"/>
    <p:sldId id="260" r:id="rId11"/>
    <p:sldId id="270" r:id="rId12"/>
    <p:sldId id="269"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94660"/>
  </p:normalViewPr>
  <p:slideViewPr>
    <p:cSldViewPr snapToGrid="0">
      <p:cViewPr>
        <p:scale>
          <a:sx n="50" d="100"/>
          <a:sy n="50" d="100"/>
        </p:scale>
        <p:origin x="1240"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theme" Target="theme/theme1.xml" /><Relationship Id="rId3" Type="http://schemas.openxmlformats.org/officeDocument/2006/relationships/customXml" Target="../customXml/item3.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viewProps" Target="viewProps.xml" /><Relationship Id="rId2" Type="http://schemas.openxmlformats.org/officeDocument/2006/relationships/customXml" Target="../customXml/item2.xml" /><Relationship Id="rId16" Type="http://schemas.openxmlformats.org/officeDocument/2006/relationships/presProps" Target="presProp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notesMaster" Target="notesMasters/notesMaster1.xml" /><Relationship Id="rId10" Type="http://schemas.openxmlformats.org/officeDocument/2006/relationships/slide" Target="slides/slide6.xml" /><Relationship Id="rId19"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99DEA1-C236-48A9-BBCB-7C5BE67F2A4C}" type="datetimeFigureOut">
              <a:rPr lang="en-GB" smtClean="0"/>
              <a:t>27/11/2022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DEB7EE-4AFC-4665-B114-8933546E6ABA}" type="slidenum">
              <a:rPr lang="en-GB" smtClean="0"/>
              <a:t>‹#›</a:t>
            </a:fld>
            <a:endParaRPr lang="en-GB"/>
          </a:p>
        </p:txBody>
      </p:sp>
    </p:spTree>
    <p:extLst>
      <p:ext uri="{BB962C8B-B14F-4D97-AF65-F5344CB8AC3E}">
        <p14:creationId xmlns:p14="http://schemas.microsoft.com/office/powerpoint/2010/main" val="31540585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is about the importance of employee engagement within the hotel industry. This consists of many different factors and is what we are going to cover today on this presentation.</a:t>
            </a:r>
          </a:p>
        </p:txBody>
      </p:sp>
      <p:sp>
        <p:nvSpPr>
          <p:cNvPr id="4" name="Slide Number Placeholder 3"/>
          <p:cNvSpPr>
            <a:spLocks noGrp="1"/>
          </p:cNvSpPr>
          <p:nvPr>
            <p:ph type="sldNum" sz="quarter" idx="5"/>
          </p:nvPr>
        </p:nvSpPr>
        <p:spPr/>
        <p:txBody>
          <a:bodyPr/>
          <a:lstStyle/>
          <a:p>
            <a:fld id="{43DEB7EE-4AFC-4665-B114-8933546E6ABA}" type="slidenum">
              <a:rPr lang="en-GB" smtClean="0"/>
              <a:t>1</a:t>
            </a:fld>
            <a:endParaRPr lang="en-GB"/>
          </a:p>
        </p:txBody>
      </p:sp>
    </p:spTree>
    <p:extLst>
      <p:ext uri="{BB962C8B-B14F-4D97-AF65-F5344CB8AC3E}">
        <p14:creationId xmlns:p14="http://schemas.microsoft.com/office/powerpoint/2010/main" val="23717528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Engagement put simply is the efforts someone is willing to put towards accomplishing something. A good definition of employee engagement quoting George Gallup is the involvement and enthusiasm of employees in their work and workplace. Employee engagement helps you measure and manage employees' perspectives on the crucial elements of your workplace culture. Keeping employee engagement high means that employees will be willing to give it their all in accomplishing the mission and vision of the hotel they work for.</a:t>
            </a:r>
          </a:p>
        </p:txBody>
      </p:sp>
      <p:sp>
        <p:nvSpPr>
          <p:cNvPr id="4" name="Slide Number Placeholder 3"/>
          <p:cNvSpPr>
            <a:spLocks noGrp="1"/>
          </p:cNvSpPr>
          <p:nvPr>
            <p:ph type="sldNum" sz="quarter" idx="5"/>
          </p:nvPr>
        </p:nvSpPr>
        <p:spPr/>
        <p:txBody>
          <a:bodyPr/>
          <a:lstStyle/>
          <a:p>
            <a:fld id="{43DEB7EE-4AFC-4665-B114-8933546E6ABA}" type="slidenum">
              <a:rPr lang="en-GB" smtClean="0"/>
              <a:t>2</a:t>
            </a:fld>
            <a:endParaRPr lang="en-GB"/>
          </a:p>
        </p:txBody>
      </p:sp>
    </p:spTree>
    <p:extLst>
      <p:ext uri="{BB962C8B-B14F-4D97-AF65-F5344CB8AC3E}">
        <p14:creationId xmlns:p14="http://schemas.microsoft.com/office/powerpoint/2010/main" val="586071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Zinger Model is a theoretical model created by psychologist and educator David Zinger, this model focuses on leveraging connections between people to achieve better results. It focuses on strategy and organization, recognizing employees' finite energy as a key factor in whether they attain the goal of genuine happiness. The main aim of this model is creating engagement from the ground up by focusing on the core needs of employees and rewarding and recognising the efforts that employees put forth</a:t>
            </a:r>
          </a:p>
        </p:txBody>
      </p:sp>
      <p:sp>
        <p:nvSpPr>
          <p:cNvPr id="4" name="Slide Number Placeholder 3"/>
          <p:cNvSpPr>
            <a:spLocks noGrp="1"/>
          </p:cNvSpPr>
          <p:nvPr>
            <p:ph type="sldNum" sz="quarter" idx="5"/>
          </p:nvPr>
        </p:nvSpPr>
        <p:spPr/>
        <p:txBody>
          <a:bodyPr/>
          <a:lstStyle/>
          <a:p>
            <a:fld id="{43DEB7EE-4AFC-4665-B114-8933546E6ABA}" type="slidenum">
              <a:rPr lang="en-GB" smtClean="0"/>
              <a:t>3</a:t>
            </a:fld>
            <a:endParaRPr lang="en-GB"/>
          </a:p>
        </p:txBody>
      </p:sp>
    </p:spTree>
    <p:extLst>
      <p:ext uri="{BB962C8B-B14F-4D97-AF65-F5344CB8AC3E}">
        <p14:creationId xmlns:p14="http://schemas.microsoft.com/office/powerpoint/2010/main" val="2390363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initial practice to undergo in a business or company to increase engagement is to supply the right tools. Although, this may seem simple supplying employees with the correct tools and equipment to complete their goal and task correctly can do wonders when trying to increase engagement. You would be surprised how much a tool or equipment that makes a job easier is appreciated by employees and will serve as a good initial investment to increasing engagement. Also, giving employees individual attention also will do wonders towards increasing engagement. This will make employees feel valued and wanted in the organisation and will push employees to give it their all in their duties. Giving employees feedback and incentives to work towards is a simple and effective way of increasing employee engagement. Lastly, Providing the correct training and coaching to new employees will surely increase employee engagement, not only will it increase it but it will do so within the future of the organisation (new employees). Doing this will make sure to put employees on the right path along with making sure they are not clueless when they undergo independent work in the establishment.</a:t>
            </a:r>
          </a:p>
        </p:txBody>
      </p:sp>
      <p:sp>
        <p:nvSpPr>
          <p:cNvPr id="4" name="Slide Number Placeholder 3"/>
          <p:cNvSpPr>
            <a:spLocks noGrp="1"/>
          </p:cNvSpPr>
          <p:nvPr>
            <p:ph type="sldNum" sz="quarter" idx="5"/>
          </p:nvPr>
        </p:nvSpPr>
        <p:spPr/>
        <p:txBody>
          <a:bodyPr/>
          <a:lstStyle/>
          <a:p>
            <a:fld id="{43DEB7EE-4AFC-4665-B114-8933546E6ABA}" type="slidenum">
              <a:rPr lang="en-GB" smtClean="0"/>
              <a:t>4</a:t>
            </a:fld>
            <a:endParaRPr lang="en-GB"/>
          </a:p>
        </p:txBody>
      </p:sp>
    </p:spTree>
    <p:extLst>
      <p:ext uri="{BB962C8B-B14F-4D97-AF65-F5344CB8AC3E}">
        <p14:creationId xmlns:p14="http://schemas.microsoft.com/office/powerpoint/2010/main" val="3223979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Listening to employees may seem like a no-brainer but it is quite surprising how many establishments lack this practice in their organisation. Many organisations have a one way communication system throughout the structure not allowing employees to speak to higher ups in a social manner. This links in with the social factor, allowing employees to be open and social around fellow employees and managers will result in a healthy work environment. This will also give employees a voice which will directly increase engagement. Employees being able to voice their concerns or ideas will also make them feel valued along with providing a pleasant work experience in which they will be willing to give it their all. Serving others goes hand in hand with the other factors, offering incentives along with helping where possible will show that you care about employees and the feeling should be mutual. This will help to show that everyone is working towards the same goal and will in turn increase engagement.</a:t>
            </a:r>
          </a:p>
        </p:txBody>
      </p:sp>
      <p:sp>
        <p:nvSpPr>
          <p:cNvPr id="4" name="Slide Number Placeholder 3"/>
          <p:cNvSpPr>
            <a:spLocks noGrp="1"/>
          </p:cNvSpPr>
          <p:nvPr>
            <p:ph type="sldNum" sz="quarter" idx="5"/>
          </p:nvPr>
        </p:nvSpPr>
        <p:spPr/>
        <p:txBody>
          <a:bodyPr/>
          <a:lstStyle/>
          <a:p>
            <a:fld id="{43DEB7EE-4AFC-4665-B114-8933546E6ABA}" type="slidenum">
              <a:rPr lang="en-GB" smtClean="0"/>
              <a:t>5</a:t>
            </a:fld>
            <a:endParaRPr lang="en-GB"/>
          </a:p>
        </p:txBody>
      </p:sp>
    </p:spTree>
    <p:extLst>
      <p:ext uri="{BB962C8B-B14F-4D97-AF65-F5344CB8AC3E}">
        <p14:creationId xmlns:p14="http://schemas.microsoft.com/office/powerpoint/2010/main" val="32519571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practice to increase engagement is to recognise loudly and proudly. This is to give recognition where deserved and necessary, publicly recognising and rewarding the best efforts employees put forth is required when trying to increase engagement. This should be done anyways however, doing this will passively increase engagement. Employees being recognised and rewarded will want to work towards achieving the same while employees experiencing this will want to be in the position of whoever was rewarded in turn making them work harder and happier towards achieving and going beyond their set targets. Employee wellbeing is also a very important factor when looking to increase employee engagement, this is the action of making sure that everyone working for the company has their basic needs of health, safety and necessities met. This will also make employees feel valued and in my opinion is necessary in all businesses. This will make employees appreciate the organisation for valuing their wellbeing and will work towards the wellbeing and success of the business. Improving communication in the workplace can also help to make a lot of employees life easier. A clear line of communication will allow all employees to feel heard along with aiding the creation of healthy interpersonal relationships in the organisation.</a:t>
            </a:r>
          </a:p>
        </p:txBody>
      </p:sp>
      <p:sp>
        <p:nvSpPr>
          <p:cNvPr id="4" name="Slide Number Placeholder 3"/>
          <p:cNvSpPr>
            <a:spLocks noGrp="1"/>
          </p:cNvSpPr>
          <p:nvPr>
            <p:ph type="sldNum" sz="quarter" idx="5"/>
          </p:nvPr>
        </p:nvSpPr>
        <p:spPr/>
        <p:txBody>
          <a:bodyPr/>
          <a:lstStyle/>
          <a:p>
            <a:fld id="{43DEB7EE-4AFC-4665-B114-8933546E6ABA}" type="slidenum">
              <a:rPr lang="en-GB" smtClean="0"/>
              <a:t>6</a:t>
            </a:fld>
            <a:endParaRPr lang="en-GB"/>
          </a:p>
        </p:txBody>
      </p:sp>
    </p:spTree>
    <p:extLst>
      <p:ext uri="{BB962C8B-B14F-4D97-AF65-F5344CB8AC3E}">
        <p14:creationId xmlns:p14="http://schemas.microsoft.com/office/powerpoint/2010/main" val="1403989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many professionals in the scene (Vineet Gupta and George Gallup) employee engagement can make or break organisations. As shown in the source material from Smarp the difference between businesses with high engagement in comparison to those with low is astounding. The source material states that organisations with high levels of engagement in comparison to those with low engagement have: 2.5x Greater Revenue Growth, 2x Annual Net Income, 62% Less Accidents, 50% Less Absence Days, 40% Lower Employee Turnover, 24% Higher Net Promoter Score, 18% Higher Productivity and 12% Higher Customer Advocacy.</a:t>
            </a:r>
          </a:p>
        </p:txBody>
      </p:sp>
      <p:sp>
        <p:nvSpPr>
          <p:cNvPr id="4" name="Slide Number Placeholder 3"/>
          <p:cNvSpPr>
            <a:spLocks noGrp="1"/>
          </p:cNvSpPr>
          <p:nvPr>
            <p:ph type="sldNum" sz="quarter" idx="5"/>
          </p:nvPr>
        </p:nvSpPr>
        <p:spPr/>
        <p:txBody>
          <a:bodyPr/>
          <a:lstStyle/>
          <a:p>
            <a:fld id="{43DEB7EE-4AFC-4665-B114-8933546E6ABA}" type="slidenum">
              <a:rPr lang="en-GB" smtClean="0"/>
              <a:t>7</a:t>
            </a:fld>
            <a:endParaRPr lang="en-GB"/>
          </a:p>
        </p:txBody>
      </p:sp>
    </p:spTree>
    <p:extLst>
      <p:ext uri="{BB962C8B-B14F-4D97-AF65-F5344CB8AC3E}">
        <p14:creationId xmlns:p14="http://schemas.microsoft.com/office/powerpoint/2010/main" val="33064349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Source material of this data is Peakon. Global Employee Engagement Data 2020. The pie chart shows that globally employee engagement is a huge problem within the industry. A problem that is not being tackled enough, 21% of employees being disengaged at work is a huge problem taking into account the facts and figures provided earlier. This lack of engagement will cause a huge decrease in efficiency and results within a hotel. Also, 38% reporting to feel disengaged goes hand in hand with those who were actively disengaged and poses the same threat. 41% reported being actively engaged which is good however a company should aim to have 100% engagement from all employees if possible. From the figures given earlier the lack of engagement will surely make hotels suffer huge losses and this issue in the industry must be combatted immediately.</a:t>
            </a:r>
          </a:p>
        </p:txBody>
      </p:sp>
      <p:sp>
        <p:nvSpPr>
          <p:cNvPr id="4" name="Slide Number Placeholder 3"/>
          <p:cNvSpPr>
            <a:spLocks noGrp="1"/>
          </p:cNvSpPr>
          <p:nvPr>
            <p:ph type="sldNum" sz="quarter" idx="5"/>
          </p:nvPr>
        </p:nvSpPr>
        <p:spPr/>
        <p:txBody>
          <a:bodyPr/>
          <a:lstStyle/>
          <a:p>
            <a:fld id="{43DEB7EE-4AFC-4665-B114-8933546E6ABA}" type="slidenum">
              <a:rPr lang="en-GB" smtClean="0"/>
              <a:t>8</a:t>
            </a:fld>
            <a:endParaRPr lang="en-GB"/>
          </a:p>
        </p:txBody>
      </p:sp>
    </p:spTree>
    <p:extLst>
      <p:ext uri="{BB962C8B-B14F-4D97-AF65-F5344CB8AC3E}">
        <p14:creationId xmlns:p14="http://schemas.microsoft.com/office/powerpoint/2010/main" val="2480005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source of the image is Quantum Workplace and the research conducted was by Elise Paulsen and released on March 10, 2022. The image provided shows many eye-opening statistics on those who are engaged and not engaged within a workplace. 56% of highly engaged employees reported that they had been recruited/received offers to work at other organisations, similar to this 61% of not engaged workers reported being recruited. However, in contrast 11% of highly engaged employees reported taking an interview for a job elsewhere whereas, 28% of not engaged employees reported taking interviews for jobs elsewhere. 5% of highly engaged employees reported applying to jobs at other organisations alternatively, 34% of not engaged employees admitted to applying for jobs elsewhere. It is quite clear to see the pattern emerging between the contrast of interests in the highly engaged employees and the not engaged employees. Lastly, 90% of engaged employees reported their intention of staying with their current organisation while 47% of not engaged employees reported intending to stay at the same organisation. The source material shows that engagement within employees will directly increase their loyalty, those who were not engaged seemed to see their role and position as replaceable and would find it appealing to join a different organisation. However, those who were highly engaged seemed to hold loyalty to the organisation and didn’t seem to be keen on joining a different organisation. This along with the whole presentation is the undeniable proof as to the importance of engagement within the hotel industry.</a:t>
            </a:r>
          </a:p>
        </p:txBody>
      </p:sp>
      <p:sp>
        <p:nvSpPr>
          <p:cNvPr id="4" name="Slide Number Placeholder 3"/>
          <p:cNvSpPr>
            <a:spLocks noGrp="1"/>
          </p:cNvSpPr>
          <p:nvPr>
            <p:ph type="sldNum" sz="quarter" idx="5"/>
          </p:nvPr>
        </p:nvSpPr>
        <p:spPr/>
        <p:txBody>
          <a:bodyPr/>
          <a:lstStyle/>
          <a:p>
            <a:fld id="{43DEB7EE-4AFC-4665-B114-8933546E6ABA}" type="slidenum">
              <a:rPr lang="en-GB" smtClean="0"/>
              <a:t>9</a:t>
            </a:fld>
            <a:endParaRPr lang="en-GB"/>
          </a:p>
        </p:txBody>
      </p:sp>
    </p:spTree>
    <p:extLst>
      <p:ext uri="{BB962C8B-B14F-4D97-AF65-F5344CB8AC3E}">
        <p14:creationId xmlns:p14="http://schemas.microsoft.com/office/powerpoint/2010/main" val="3452985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references and sources used throughout the presentation. Thank you </a:t>
            </a:r>
            <a:r>
              <a:rPr lang="en-GB"/>
              <a:t>for listening.</a:t>
            </a:r>
          </a:p>
        </p:txBody>
      </p:sp>
      <p:sp>
        <p:nvSpPr>
          <p:cNvPr id="4" name="Slide Number Placeholder 3"/>
          <p:cNvSpPr>
            <a:spLocks noGrp="1"/>
          </p:cNvSpPr>
          <p:nvPr>
            <p:ph type="sldNum" sz="quarter" idx="5"/>
          </p:nvPr>
        </p:nvSpPr>
        <p:spPr/>
        <p:txBody>
          <a:bodyPr/>
          <a:lstStyle/>
          <a:p>
            <a:fld id="{43DEB7EE-4AFC-4665-B114-8933546E6ABA}" type="slidenum">
              <a:rPr lang="en-GB" smtClean="0"/>
              <a:t>10</a:t>
            </a:fld>
            <a:endParaRPr lang="en-GB"/>
          </a:p>
        </p:txBody>
      </p:sp>
    </p:spTree>
    <p:extLst>
      <p:ext uri="{BB962C8B-B14F-4D97-AF65-F5344CB8AC3E}">
        <p14:creationId xmlns:p14="http://schemas.microsoft.com/office/powerpoint/2010/main" val="16104065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2546894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3491092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3447118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113896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3077DDC-6339-4B52-86EF-17FE7F452EE3}" type="datetimeFigureOut">
              <a:rPr lang="en-GB" smtClean="0"/>
              <a:t>27/11/2022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9076797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3077DDC-6339-4B52-86EF-17FE7F452EE3}" type="datetimeFigureOut">
              <a:rPr lang="en-GB" smtClean="0"/>
              <a:t>27/11/2022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1132629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077DDC-6339-4B52-86EF-17FE7F452EE3}" type="datetimeFigureOut">
              <a:rPr lang="en-GB" smtClean="0"/>
              <a:t>27/11/2022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1517045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22551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5901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2775873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AD40BB3A-CCDF-4B12-BA59-12E54C15214D}"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34398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17335901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40BB3A-CCDF-4B12-BA59-12E54C15214D}"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51728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3077DDC-6339-4B52-86EF-17FE7F452EE3}" type="datetimeFigureOut">
              <a:rPr lang="en-GB" smtClean="0"/>
              <a:t>27/11/2022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36463065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7735095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077DDC-6339-4B52-86EF-17FE7F452EE3}" type="datetimeFigureOut">
              <a:rPr lang="en-GB" smtClean="0"/>
              <a:t>27/11/2022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AD40BB3A-CCDF-4B12-BA59-12E54C15214D}" type="slidenum">
              <a:rPr lang="en-GB" smtClean="0"/>
              <a:t>‹#›</a:t>
            </a:fld>
            <a:endParaRPr lang="en-GB"/>
          </a:p>
        </p:txBody>
      </p:sp>
    </p:spTree>
    <p:extLst>
      <p:ext uri="{BB962C8B-B14F-4D97-AF65-F5344CB8AC3E}">
        <p14:creationId xmlns:p14="http://schemas.microsoft.com/office/powerpoint/2010/main" val="1172519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3077DDC-6339-4B52-86EF-17FE7F452EE3}" type="datetimeFigureOut">
              <a:rPr lang="en-GB" smtClean="0"/>
              <a:t>27/11/2022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AD40BB3A-CCDF-4B12-BA59-12E54C15214D}" type="slidenum">
              <a:rPr lang="en-GB" smtClean="0"/>
              <a:t>‹#›</a:t>
            </a:fld>
            <a:endParaRPr lang="en-GB"/>
          </a:p>
        </p:txBody>
      </p:sp>
    </p:spTree>
    <p:extLst>
      <p:ext uri="{BB962C8B-B14F-4D97-AF65-F5344CB8AC3E}">
        <p14:creationId xmlns:p14="http://schemas.microsoft.com/office/powerpoint/2010/main" val="29661397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hyperlink" Target="https://ivys.io/employee-engagement-statistics" TargetMode="External" /><Relationship Id="rId7" Type="http://schemas.openxmlformats.org/officeDocument/2006/relationships/hyperlink" Target="https://www.gallup.com/home.aspx" TargetMode="Externa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hyperlink" Target="http://www.davidzinger.com/zinger-model/" TargetMode="External" /><Relationship Id="rId5" Type="http://schemas.openxmlformats.org/officeDocument/2006/relationships/hyperlink" Target="https://www.google.co.uk/search?q=data+and+statistics+on+employee+engagement&amp;source=lnms&amp;tbm=isch&amp;sa=X&amp;ved=2ahUKEwiM56Shk8_7AhXNUMAKHeYrDocQ_AUoAXoECAEQAw&amp;biw=1233&amp;bih=601&amp;dpr=1.5#imgrc=rm-zy365fbofpM" TargetMode="External" /><Relationship Id="rId4" Type="http://schemas.openxmlformats.org/officeDocument/2006/relationships/hyperlink" Target="https://www.quantumworkplace.com/future-of-work/employee-turnover-statistic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87C03-A78F-DAF3-DECF-96014C8AD317}"/>
              </a:ext>
            </a:extLst>
          </p:cNvPr>
          <p:cNvSpPr>
            <a:spLocks noGrp="1"/>
          </p:cNvSpPr>
          <p:nvPr>
            <p:ph type="ctrTitle"/>
          </p:nvPr>
        </p:nvSpPr>
        <p:spPr>
          <a:xfrm>
            <a:off x="1524000" y="2235200"/>
            <a:ext cx="9144000" cy="2387600"/>
          </a:xfrm>
        </p:spPr>
        <p:txBody>
          <a:bodyPr>
            <a:normAutofit fontScale="90000"/>
          </a:bodyPr>
          <a:lstStyle/>
          <a:p>
            <a:r>
              <a:rPr lang="en-GB" dirty="0"/>
              <a:t>The Importance of Employee Engagement in the Hotel Industry</a:t>
            </a:r>
          </a:p>
        </p:txBody>
      </p:sp>
    </p:spTree>
    <p:extLst>
      <p:ext uri="{BB962C8B-B14F-4D97-AF65-F5344CB8AC3E}">
        <p14:creationId xmlns:p14="http://schemas.microsoft.com/office/powerpoint/2010/main" val="2420541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180BF-5DEF-2E6D-290E-344D22DBB3D9}"/>
              </a:ext>
            </a:extLst>
          </p:cNvPr>
          <p:cNvSpPr>
            <a:spLocks noGrp="1"/>
          </p:cNvSpPr>
          <p:nvPr>
            <p:ph type="title"/>
          </p:nvPr>
        </p:nvSpPr>
        <p:spPr/>
        <p:txBody>
          <a:bodyPr>
            <a:normAutofit/>
          </a:bodyPr>
          <a:lstStyle/>
          <a:p>
            <a:r>
              <a:rPr lang="en-GB" sz="4400" dirty="0"/>
              <a:t>Introduction</a:t>
            </a:r>
          </a:p>
        </p:txBody>
      </p:sp>
      <p:sp>
        <p:nvSpPr>
          <p:cNvPr id="3" name="Content Placeholder 2">
            <a:extLst>
              <a:ext uri="{FF2B5EF4-FFF2-40B4-BE49-F238E27FC236}">
                <a16:creationId xmlns:a16="http://schemas.microsoft.com/office/drawing/2014/main" id="{42C15FC6-024D-49EF-1684-77FDB783C640}"/>
              </a:ext>
            </a:extLst>
          </p:cNvPr>
          <p:cNvSpPr>
            <a:spLocks noGrp="1"/>
          </p:cNvSpPr>
          <p:nvPr>
            <p:ph idx="1"/>
          </p:nvPr>
        </p:nvSpPr>
        <p:spPr>
          <a:xfrm>
            <a:off x="2589212" y="2133600"/>
            <a:ext cx="7204783" cy="3529070"/>
          </a:xfrm>
        </p:spPr>
        <p:txBody>
          <a:bodyPr>
            <a:normAutofit lnSpcReduction="10000"/>
          </a:bodyPr>
          <a:lstStyle/>
          <a:p>
            <a:r>
              <a:rPr lang="en-GB" sz="3600" dirty="0"/>
              <a:t>The definition of Engagement.</a:t>
            </a:r>
          </a:p>
          <a:p>
            <a:r>
              <a:rPr lang="en-GB" sz="3600" dirty="0"/>
              <a:t>The definition of Employee Engagement</a:t>
            </a:r>
          </a:p>
          <a:p>
            <a:r>
              <a:rPr lang="en-GB" sz="3600" dirty="0"/>
              <a:t>Why is it needed to run a hotel</a:t>
            </a:r>
          </a:p>
        </p:txBody>
      </p:sp>
    </p:spTree>
    <p:extLst>
      <p:ext uri="{BB962C8B-B14F-4D97-AF65-F5344CB8AC3E}">
        <p14:creationId xmlns:p14="http://schemas.microsoft.com/office/powerpoint/2010/main" val="4076383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5851C-47D9-32F0-4BC2-929ABB8A6728}"/>
              </a:ext>
            </a:extLst>
          </p:cNvPr>
          <p:cNvSpPr>
            <a:spLocks noGrp="1"/>
          </p:cNvSpPr>
          <p:nvPr>
            <p:ph type="title"/>
          </p:nvPr>
        </p:nvSpPr>
        <p:spPr>
          <a:xfrm>
            <a:off x="2592925" y="591059"/>
            <a:ext cx="8911687" cy="1280890"/>
          </a:xfrm>
        </p:spPr>
        <p:txBody>
          <a:bodyPr>
            <a:normAutofit/>
          </a:bodyPr>
          <a:lstStyle/>
          <a:p>
            <a:r>
              <a:rPr lang="en-GB" sz="4400" dirty="0"/>
              <a:t>The Zinger Model</a:t>
            </a:r>
          </a:p>
        </p:txBody>
      </p:sp>
      <p:pic>
        <p:nvPicPr>
          <p:cNvPr id="4" name="Content Placeholder 3">
            <a:extLst>
              <a:ext uri="{FF2B5EF4-FFF2-40B4-BE49-F238E27FC236}">
                <a16:creationId xmlns:a16="http://schemas.microsoft.com/office/drawing/2014/main" id="{575FB0F7-FB09-60F6-0015-2D2A1EC7E0B6}"/>
              </a:ext>
            </a:extLst>
          </p:cNvPr>
          <p:cNvPicPr>
            <a:picLocks noGrp="1" noChangeAspect="1"/>
          </p:cNvPicPr>
          <p:nvPr>
            <p:ph idx="1"/>
          </p:nvPr>
        </p:nvPicPr>
        <p:blipFill>
          <a:blip r:embed="rId3"/>
          <a:stretch>
            <a:fillRect/>
          </a:stretch>
        </p:blipFill>
        <p:spPr>
          <a:xfrm>
            <a:off x="2592925" y="2034448"/>
            <a:ext cx="7708934" cy="4597705"/>
          </a:xfrm>
          <a:prstGeom prst="rect">
            <a:avLst/>
          </a:prstGeom>
        </p:spPr>
      </p:pic>
    </p:spTree>
    <p:extLst>
      <p:ext uri="{BB962C8B-B14F-4D97-AF65-F5344CB8AC3E}">
        <p14:creationId xmlns:p14="http://schemas.microsoft.com/office/powerpoint/2010/main" val="3163350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81DB0-96B2-7B3E-7938-55D46B06E4A3}"/>
              </a:ext>
            </a:extLst>
          </p:cNvPr>
          <p:cNvSpPr>
            <a:spLocks noGrp="1"/>
          </p:cNvSpPr>
          <p:nvPr>
            <p:ph type="title"/>
          </p:nvPr>
        </p:nvSpPr>
        <p:spPr/>
        <p:txBody>
          <a:bodyPr>
            <a:normAutofit fontScale="90000"/>
          </a:bodyPr>
          <a:lstStyle/>
          <a:p>
            <a:r>
              <a:rPr lang="en-GB" sz="4400" dirty="0"/>
              <a:t>Practices to increase Employee Engagement</a:t>
            </a:r>
          </a:p>
        </p:txBody>
      </p:sp>
      <p:sp>
        <p:nvSpPr>
          <p:cNvPr id="3" name="Content Placeholder 2">
            <a:extLst>
              <a:ext uri="{FF2B5EF4-FFF2-40B4-BE49-F238E27FC236}">
                <a16:creationId xmlns:a16="http://schemas.microsoft.com/office/drawing/2014/main" id="{B8A726A4-45BF-F89A-DB81-9D27A467072F}"/>
              </a:ext>
            </a:extLst>
          </p:cNvPr>
          <p:cNvSpPr>
            <a:spLocks noGrp="1"/>
          </p:cNvSpPr>
          <p:nvPr>
            <p:ph idx="1"/>
          </p:nvPr>
        </p:nvSpPr>
        <p:spPr>
          <a:xfrm>
            <a:off x="2592925" y="2591719"/>
            <a:ext cx="7502239" cy="2361282"/>
          </a:xfrm>
        </p:spPr>
        <p:txBody>
          <a:bodyPr>
            <a:normAutofit/>
          </a:bodyPr>
          <a:lstStyle/>
          <a:p>
            <a:r>
              <a:rPr lang="en-GB" sz="3600" dirty="0"/>
              <a:t>Supply the Right Tools.</a:t>
            </a:r>
          </a:p>
          <a:p>
            <a:r>
              <a:rPr lang="en-GB" sz="3600" dirty="0"/>
              <a:t>Give Individual Attention.</a:t>
            </a:r>
          </a:p>
          <a:p>
            <a:r>
              <a:rPr lang="en-GB" sz="3600" dirty="0"/>
              <a:t>Provide Training and Coaching</a:t>
            </a:r>
          </a:p>
        </p:txBody>
      </p:sp>
    </p:spTree>
    <p:extLst>
      <p:ext uri="{BB962C8B-B14F-4D97-AF65-F5344CB8AC3E}">
        <p14:creationId xmlns:p14="http://schemas.microsoft.com/office/powerpoint/2010/main" val="1673789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C06F3-649D-8379-C45E-1C862D133FCF}"/>
              </a:ext>
            </a:extLst>
          </p:cNvPr>
          <p:cNvSpPr>
            <a:spLocks noGrp="1"/>
          </p:cNvSpPr>
          <p:nvPr>
            <p:ph type="title"/>
          </p:nvPr>
        </p:nvSpPr>
        <p:spPr/>
        <p:txBody>
          <a:bodyPr>
            <a:noAutofit/>
          </a:bodyPr>
          <a:lstStyle/>
          <a:p>
            <a:r>
              <a:rPr lang="en-GB" sz="4000" dirty="0"/>
              <a:t>Practices to increase Employee Engagement</a:t>
            </a:r>
          </a:p>
        </p:txBody>
      </p:sp>
      <p:sp>
        <p:nvSpPr>
          <p:cNvPr id="3" name="Content Placeholder 2">
            <a:extLst>
              <a:ext uri="{FF2B5EF4-FFF2-40B4-BE49-F238E27FC236}">
                <a16:creationId xmlns:a16="http://schemas.microsoft.com/office/drawing/2014/main" id="{28063A90-59AE-96A0-6B77-7A61C97707E2}"/>
              </a:ext>
            </a:extLst>
          </p:cNvPr>
          <p:cNvSpPr>
            <a:spLocks noGrp="1"/>
          </p:cNvSpPr>
          <p:nvPr>
            <p:ph idx="1"/>
          </p:nvPr>
        </p:nvSpPr>
        <p:spPr>
          <a:xfrm>
            <a:off x="2592925" y="2982638"/>
            <a:ext cx="5893776" cy="2129928"/>
          </a:xfrm>
        </p:spPr>
        <p:txBody>
          <a:bodyPr>
            <a:normAutofit/>
          </a:bodyPr>
          <a:lstStyle/>
          <a:p>
            <a:r>
              <a:rPr lang="en-GB" sz="3600" dirty="0"/>
              <a:t>Listen to Employees.</a:t>
            </a:r>
          </a:p>
          <a:p>
            <a:r>
              <a:rPr lang="en-GB" sz="3600" dirty="0"/>
              <a:t>Get Social.</a:t>
            </a:r>
          </a:p>
          <a:p>
            <a:r>
              <a:rPr lang="en-GB" sz="3600" dirty="0"/>
              <a:t>Serve Others</a:t>
            </a:r>
          </a:p>
        </p:txBody>
      </p:sp>
    </p:spTree>
    <p:extLst>
      <p:ext uri="{BB962C8B-B14F-4D97-AF65-F5344CB8AC3E}">
        <p14:creationId xmlns:p14="http://schemas.microsoft.com/office/powerpoint/2010/main" val="1266468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C06F3-649D-8379-C45E-1C862D133FCF}"/>
              </a:ext>
            </a:extLst>
          </p:cNvPr>
          <p:cNvSpPr>
            <a:spLocks noGrp="1"/>
          </p:cNvSpPr>
          <p:nvPr>
            <p:ph type="title"/>
          </p:nvPr>
        </p:nvSpPr>
        <p:spPr/>
        <p:txBody>
          <a:bodyPr>
            <a:noAutofit/>
          </a:bodyPr>
          <a:lstStyle/>
          <a:p>
            <a:r>
              <a:rPr lang="en-GB" sz="4000" dirty="0"/>
              <a:t>Practices to increase Employee Engagement</a:t>
            </a:r>
          </a:p>
        </p:txBody>
      </p:sp>
      <p:sp>
        <p:nvSpPr>
          <p:cNvPr id="3" name="Content Placeholder 2">
            <a:extLst>
              <a:ext uri="{FF2B5EF4-FFF2-40B4-BE49-F238E27FC236}">
                <a16:creationId xmlns:a16="http://schemas.microsoft.com/office/drawing/2014/main" id="{28063A90-59AE-96A0-6B77-7A61C97707E2}"/>
              </a:ext>
            </a:extLst>
          </p:cNvPr>
          <p:cNvSpPr>
            <a:spLocks noGrp="1"/>
          </p:cNvSpPr>
          <p:nvPr>
            <p:ph idx="1"/>
          </p:nvPr>
        </p:nvSpPr>
        <p:spPr>
          <a:xfrm>
            <a:off x="2592925" y="2794612"/>
            <a:ext cx="7502239" cy="2251113"/>
          </a:xfrm>
        </p:spPr>
        <p:txBody>
          <a:bodyPr>
            <a:normAutofit/>
          </a:bodyPr>
          <a:lstStyle/>
          <a:p>
            <a:r>
              <a:rPr lang="en-GB" sz="3600" dirty="0"/>
              <a:t>Recognize Proudly and Loudly</a:t>
            </a:r>
          </a:p>
          <a:p>
            <a:r>
              <a:rPr lang="en-GB" sz="3600" dirty="0"/>
              <a:t>Focus on Employee Wellbeing</a:t>
            </a:r>
          </a:p>
          <a:p>
            <a:r>
              <a:rPr lang="en-GB" sz="3600" dirty="0"/>
              <a:t>Improve Communication.</a:t>
            </a:r>
          </a:p>
        </p:txBody>
      </p:sp>
    </p:spTree>
    <p:extLst>
      <p:ext uri="{BB962C8B-B14F-4D97-AF65-F5344CB8AC3E}">
        <p14:creationId xmlns:p14="http://schemas.microsoft.com/office/powerpoint/2010/main" val="16253025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8D250-99A6-52FD-93AB-98A8366D2BFE}"/>
              </a:ext>
            </a:extLst>
          </p:cNvPr>
          <p:cNvSpPr>
            <a:spLocks noGrp="1"/>
          </p:cNvSpPr>
          <p:nvPr>
            <p:ph type="title"/>
          </p:nvPr>
        </p:nvSpPr>
        <p:spPr/>
        <p:txBody>
          <a:bodyPr>
            <a:normAutofit/>
          </a:bodyPr>
          <a:lstStyle/>
          <a:p>
            <a:r>
              <a:rPr lang="en-GB" sz="4000" dirty="0"/>
              <a:t>Data and Statistics</a:t>
            </a:r>
          </a:p>
        </p:txBody>
      </p:sp>
      <p:pic>
        <p:nvPicPr>
          <p:cNvPr id="4" name="Content Placeholder 3">
            <a:extLst>
              <a:ext uri="{FF2B5EF4-FFF2-40B4-BE49-F238E27FC236}">
                <a16:creationId xmlns:a16="http://schemas.microsoft.com/office/drawing/2014/main" id="{FFDB2499-D9DD-AE8D-4B07-C4A5F6286941}"/>
              </a:ext>
            </a:extLst>
          </p:cNvPr>
          <p:cNvPicPr>
            <a:picLocks noGrp="1" noChangeAspect="1"/>
          </p:cNvPicPr>
          <p:nvPr>
            <p:ph idx="1"/>
          </p:nvPr>
        </p:nvPicPr>
        <p:blipFill>
          <a:blip r:embed="rId3"/>
          <a:stretch>
            <a:fillRect/>
          </a:stretch>
        </p:blipFill>
        <p:spPr>
          <a:xfrm>
            <a:off x="2592925" y="1905000"/>
            <a:ext cx="7363875" cy="4328890"/>
          </a:xfrm>
          <a:prstGeom prst="rect">
            <a:avLst/>
          </a:prstGeom>
        </p:spPr>
      </p:pic>
    </p:spTree>
    <p:extLst>
      <p:ext uri="{BB962C8B-B14F-4D97-AF65-F5344CB8AC3E}">
        <p14:creationId xmlns:p14="http://schemas.microsoft.com/office/powerpoint/2010/main" val="1650807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8D250-99A6-52FD-93AB-98A8366D2BFE}"/>
              </a:ext>
            </a:extLst>
          </p:cNvPr>
          <p:cNvSpPr>
            <a:spLocks noGrp="1"/>
          </p:cNvSpPr>
          <p:nvPr>
            <p:ph type="title"/>
          </p:nvPr>
        </p:nvSpPr>
        <p:spPr/>
        <p:txBody>
          <a:bodyPr>
            <a:normAutofit/>
          </a:bodyPr>
          <a:lstStyle/>
          <a:p>
            <a:r>
              <a:rPr lang="en-GB" sz="4000" dirty="0"/>
              <a:t>Data and Statistics</a:t>
            </a:r>
          </a:p>
        </p:txBody>
      </p:sp>
      <p:pic>
        <p:nvPicPr>
          <p:cNvPr id="4" name="Content Placeholder 3">
            <a:extLst>
              <a:ext uri="{FF2B5EF4-FFF2-40B4-BE49-F238E27FC236}">
                <a16:creationId xmlns:a16="http://schemas.microsoft.com/office/drawing/2014/main" id="{D518B9F8-FA2F-9843-905F-759AD5F6A56C}"/>
              </a:ext>
            </a:extLst>
          </p:cNvPr>
          <p:cNvPicPr>
            <a:picLocks noGrp="1" noChangeAspect="1"/>
          </p:cNvPicPr>
          <p:nvPr>
            <p:ph idx="1"/>
          </p:nvPr>
        </p:nvPicPr>
        <p:blipFill>
          <a:blip r:embed="rId3"/>
          <a:stretch>
            <a:fillRect/>
          </a:stretch>
        </p:blipFill>
        <p:spPr>
          <a:xfrm>
            <a:off x="2592925" y="1701800"/>
            <a:ext cx="5458875" cy="4165600"/>
          </a:xfrm>
          <a:prstGeom prst="rect">
            <a:avLst/>
          </a:prstGeom>
        </p:spPr>
      </p:pic>
    </p:spTree>
    <p:extLst>
      <p:ext uri="{BB962C8B-B14F-4D97-AF65-F5344CB8AC3E}">
        <p14:creationId xmlns:p14="http://schemas.microsoft.com/office/powerpoint/2010/main" val="8053527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8D250-99A6-52FD-93AB-98A8366D2BFE}"/>
              </a:ext>
            </a:extLst>
          </p:cNvPr>
          <p:cNvSpPr>
            <a:spLocks noGrp="1"/>
          </p:cNvSpPr>
          <p:nvPr>
            <p:ph type="title"/>
          </p:nvPr>
        </p:nvSpPr>
        <p:spPr/>
        <p:txBody>
          <a:bodyPr>
            <a:normAutofit/>
          </a:bodyPr>
          <a:lstStyle/>
          <a:p>
            <a:r>
              <a:rPr lang="en-GB" sz="4000" dirty="0"/>
              <a:t>Data and Statistics</a:t>
            </a:r>
          </a:p>
        </p:txBody>
      </p:sp>
      <p:pic>
        <p:nvPicPr>
          <p:cNvPr id="7" name="Content Placeholder 6">
            <a:extLst>
              <a:ext uri="{FF2B5EF4-FFF2-40B4-BE49-F238E27FC236}">
                <a16:creationId xmlns:a16="http://schemas.microsoft.com/office/drawing/2014/main" id="{DED513CB-420E-FB5B-3913-44CBAB244B68}"/>
              </a:ext>
            </a:extLst>
          </p:cNvPr>
          <p:cNvPicPr>
            <a:picLocks noGrp="1" noChangeAspect="1"/>
          </p:cNvPicPr>
          <p:nvPr>
            <p:ph idx="1"/>
          </p:nvPr>
        </p:nvPicPr>
        <p:blipFill>
          <a:blip r:embed="rId3"/>
          <a:stretch>
            <a:fillRect/>
          </a:stretch>
        </p:blipFill>
        <p:spPr>
          <a:xfrm>
            <a:off x="2592925" y="2133600"/>
            <a:ext cx="8911687" cy="4419600"/>
          </a:xfrm>
          <a:prstGeom prst="rect">
            <a:avLst/>
          </a:prstGeom>
        </p:spPr>
      </p:pic>
    </p:spTree>
    <p:extLst>
      <p:ext uri="{BB962C8B-B14F-4D97-AF65-F5344CB8AC3E}">
        <p14:creationId xmlns:p14="http://schemas.microsoft.com/office/powerpoint/2010/main" val="1827667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8C952-0586-B8FA-DB3F-D096F04156F4}"/>
              </a:ext>
            </a:extLst>
          </p:cNvPr>
          <p:cNvSpPr>
            <a:spLocks noGrp="1"/>
          </p:cNvSpPr>
          <p:nvPr>
            <p:ph type="title"/>
          </p:nvPr>
        </p:nvSpPr>
        <p:spPr/>
        <p:txBody>
          <a:bodyPr>
            <a:normAutofit/>
          </a:bodyPr>
          <a:lstStyle/>
          <a:p>
            <a:r>
              <a:rPr lang="en-GB" sz="4000" dirty="0"/>
              <a:t>References and Sources</a:t>
            </a:r>
          </a:p>
        </p:txBody>
      </p:sp>
      <p:sp>
        <p:nvSpPr>
          <p:cNvPr id="3" name="Content Placeholder 2">
            <a:extLst>
              <a:ext uri="{FF2B5EF4-FFF2-40B4-BE49-F238E27FC236}">
                <a16:creationId xmlns:a16="http://schemas.microsoft.com/office/drawing/2014/main" id="{0F7D10F1-1D6B-C752-3BFD-B46ECD92DE33}"/>
              </a:ext>
            </a:extLst>
          </p:cNvPr>
          <p:cNvSpPr>
            <a:spLocks noGrp="1"/>
          </p:cNvSpPr>
          <p:nvPr>
            <p:ph idx="1"/>
          </p:nvPr>
        </p:nvSpPr>
        <p:spPr/>
        <p:txBody>
          <a:bodyPr>
            <a:normAutofit fontScale="85000" lnSpcReduction="10000"/>
          </a:bodyPr>
          <a:lstStyle/>
          <a:p>
            <a:r>
              <a:rPr lang="en-GB" dirty="0">
                <a:hlinkClick r:id="rId3"/>
              </a:rPr>
              <a:t>George Gallup</a:t>
            </a:r>
          </a:p>
          <a:p>
            <a:r>
              <a:rPr lang="en-GB" dirty="0">
                <a:hlinkClick r:id="rId3"/>
              </a:rPr>
              <a:t>Vineet Gupta</a:t>
            </a:r>
          </a:p>
          <a:p>
            <a:r>
              <a:rPr lang="en-GB" dirty="0">
                <a:hlinkClick r:id="rId3"/>
              </a:rPr>
              <a:t>Elise Paulsen</a:t>
            </a:r>
          </a:p>
          <a:p>
            <a:r>
              <a:rPr lang="en-GB" dirty="0">
                <a:hlinkClick r:id="rId3"/>
              </a:rPr>
              <a:t>David Zinger</a:t>
            </a:r>
          </a:p>
          <a:p>
            <a:endParaRPr lang="en-GB" dirty="0">
              <a:hlinkClick r:id="rId3"/>
            </a:endParaRPr>
          </a:p>
          <a:p>
            <a:r>
              <a:rPr lang="en-GB" dirty="0">
                <a:hlinkClick r:id="rId3"/>
              </a:rPr>
              <a:t>https://ivys.io/employee-engagement-statistics</a:t>
            </a:r>
            <a:r>
              <a:rPr lang="en-GB" dirty="0"/>
              <a:t> </a:t>
            </a:r>
          </a:p>
          <a:p>
            <a:r>
              <a:rPr lang="en-GB" dirty="0">
                <a:hlinkClick r:id="rId4"/>
              </a:rPr>
              <a:t>https://www.quantumworkplace.com/future-of-work/employee-turnover-statistics</a:t>
            </a:r>
            <a:r>
              <a:rPr lang="en-GB" dirty="0"/>
              <a:t> </a:t>
            </a:r>
          </a:p>
          <a:p>
            <a:r>
              <a:rPr lang="en-GB" dirty="0">
                <a:hlinkClick r:id="rId5"/>
              </a:rPr>
              <a:t>https://www.google.co.uk/search?q=data+and+statistics+on+employee+engagement&amp;source=lnms&amp;tbm=isch&amp;sa=X&amp;ved=2ahUKEwiM56Shk8_7AhXNUMAKHeYrDocQ_AUoAXoECAEQAw&amp;biw=1233&amp;bih=601&amp;dpr=1.5#imgrc=rm-zy365fbofpM</a:t>
            </a:r>
            <a:r>
              <a:rPr lang="en-GB" dirty="0"/>
              <a:t> </a:t>
            </a:r>
          </a:p>
          <a:p>
            <a:r>
              <a:rPr lang="en-GB" dirty="0">
                <a:hlinkClick r:id="rId6"/>
              </a:rPr>
              <a:t>http://www.davidzinger.com/zinger-model/</a:t>
            </a:r>
            <a:r>
              <a:rPr lang="en-GB" dirty="0"/>
              <a:t> </a:t>
            </a:r>
          </a:p>
          <a:p>
            <a:r>
              <a:rPr lang="en-GB" dirty="0">
                <a:hlinkClick r:id="rId7"/>
              </a:rPr>
              <a:t>https://www.gallup.com/home.aspx</a:t>
            </a:r>
            <a:r>
              <a:rPr lang="en-GB" dirty="0"/>
              <a:t> </a:t>
            </a:r>
          </a:p>
          <a:p>
            <a:endParaRPr lang="en-GB" dirty="0"/>
          </a:p>
        </p:txBody>
      </p:sp>
    </p:spTree>
    <p:extLst>
      <p:ext uri="{BB962C8B-B14F-4D97-AF65-F5344CB8AC3E}">
        <p14:creationId xmlns:p14="http://schemas.microsoft.com/office/powerpoint/2010/main" val="334096547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0" ma:contentTypeDescription="Create a new document." ma:contentTypeScope="" ma:versionID="2e79d00aefe5dc840a96de8bed66a3cb">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61f0451106a7fd0b9f982cce9ced3048"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MediaServiceDateTake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CD14D8F-C0A7-4D8D-BC2C-C48F79C85318}">
  <ds:schemaRefs>
    <ds:schemaRef ds:uri="http://schemas.microsoft.com/sharepoint/v3/contenttype/forms"/>
  </ds:schemaRefs>
</ds:datastoreItem>
</file>

<file path=customXml/itemProps2.xml><?xml version="1.0" encoding="utf-8"?>
<ds:datastoreItem xmlns:ds="http://schemas.openxmlformats.org/officeDocument/2006/customXml" ds:itemID="{B34BA709-5D55-4D7D-A834-A2D0AFC005CC}">
  <ds:schemaRefs>
    <ds:schemaRef ds:uri="http://schemas.microsoft.com/office/2006/metadata/contentType"/>
    <ds:schemaRef ds:uri="http://schemas.microsoft.com/office/2006/metadata/properties/metaAttributes"/>
    <ds:schemaRef ds:uri="http://www.w3.org/2000/xmlns/"/>
    <ds:schemaRef ds:uri="http://www.w3.org/2001/XMLSchema"/>
    <ds:schemaRef ds:uri="4eb0a523-77d0-454a-93a8-50ca111d3c44"/>
    <ds:schemaRef ds:uri="0e7fbce4-8ae7-4085-8b0a-9efa4c7cae6d"/>
  </ds:schemaRefs>
</ds:datastoreItem>
</file>

<file path=customXml/itemProps3.xml><?xml version="1.0" encoding="utf-8"?>
<ds:datastoreItem xmlns:ds="http://schemas.openxmlformats.org/officeDocument/2006/customXml" ds:itemID="{53B8A3A1-8B8C-446B-8F5E-73C98A90F218}">
  <ds:schemaRefs>
    <ds:schemaRef ds:uri="http://schemas.microsoft.com/office/2006/metadata/properties"/>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Wisp</Template>
  <TotalTime>141</TotalTime>
  <Words>1572</Words>
  <Application>Microsoft Office PowerPoint</Application>
  <PresentationFormat>Widescreen</PresentationFormat>
  <Paragraphs>52</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Wisp</vt:lpstr>
      <vt:lpstr>The Importance of Employee Engagement in the Hotel Industry</vt:lpstr>
      <vt:lpstr>Introduction</vt:lpstr>
      <vt:lpstr>The Zinger Model</vt:lpstr>
      <vt:lpstr>Practices to increase Employee Engagement</vt:lpstr>
      <vt:lpstr>Practices to increase Employee Engagement</vt:lpstr>
      <vt:lpstr>Practices to increase Employee Engagement</vt:lpstr>
      <vt:lpstr>Data and Statistics</vt:lpstr>
      <vt:lpstr>Data and Statistics</vt:lpstr>
      <vt:lpstr>Data and Statistics</vt:lpstr>
      <vt:lpstr>References and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Importance of Employee Engagement in the Hotel Industry</dc:title>
  <dc:creator>jasmin khatun</dc:creator>
  <cp:lastModifiedBy>jasmin khatun</cp:lastModifiedBy>
  <cp:revision>15</cp:revision>
  <dcterms:created xsi:type="dcterms:W3CDTF">2022-11-27T18:18:43Z</dcterms:created>
  <dcterms:modified xsi:type="dcterms:W3CDTF">2022-11-27T20:59:50Z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