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2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41E51-AEFA-4EA6-BE57-EE43C8E96DFC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CCF900-5DAC-45DE-BAF3-DEFCC7D987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275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FE6952-BDE3-4F95-BBBF-7A0719F3276E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2335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812800" y="1219200"/>
            <a:ext cx="10566400" cy="914400"/>
          </a:xfrm>
          <a:custGeom>
            <a:avLst/>
            <a:gdLst>
              <a:gd name="T0" fmla="*/ 0 w 1000"/>
              <a:gd name="T1" fmla="*/ 836127360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2641601" y="3962400"/>
            <a:ext cx="8682567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1" y="1524000"/>
            <a:ext cx="10164233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41600" y="3962400"/>
            <a:ext cx="87376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81BF33-9844-4AC1-844F-4A29F5CAC784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564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6D56F-5B9F-4C34-B81D-C1EFBC428BF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42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042856-9974-46FE-B5C5-C6AEE1EDCC2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358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432C87-43AB-4530-B8F3-3570D8E5845D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3421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C85A51-7439-4F9E-A21C-06BDA6460889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611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2B420C-3C3B-4F7D-A77F-502E3456AEC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8211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C49878-E10A-461C-9F14-AB0D26130CA4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18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FAE705-8F74-4E3A-9470-48C0368602E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4654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47F8A7-FE05-4837-83E9-F7496172C87B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774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569A0A-C161-46EB-8BEB-5E9A451C748E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3397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7813"/>
            <a:ext cx="27432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7813"/>
            <a:ext cx="80264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491F9A-02AE-47CC-AC6C-53143EB8CB4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80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814"/>
            <a:ext cx="109728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53B3F08-1B0E-4051-AEA3-6387EF1EEE22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508000" y="228600"/>
            <a:ext cx="10972800" cy="609600"/>
          </a:xfrm>
          <a:custGeom>
            <a:avLst/>
            <a:gdLst>
              <a:gd name="T0" fmla="*/ 0 w 1000"/>
              <a:gd name="T1" fmla="*/ 371612160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609600" y="6172200"/>
            <a:ext cx="109728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186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sz="4600" dirty="0" smtClean="0"/>
              <a:t>MADE Research Methods and Professional Development </a:t>
            </a:r>
            <a:endParaRPr lang="en-US" altLang="en-US" sz="420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95550" y="3933825"/>
            <a:ext cx="6400800" cy="1752600"/>
          </a:xfrm>
        </p:spPr>
        <p:txBody>
          <a:bodyPr/>
          <a:lstStyle/>
          <a:p>
            <a:pPr>
              <a:spcAft>
                <a:spcPct val="20000"/>
              </a:spcAft>
            </a:pPr>
            <a:r>
              <a:rPr lang="en-GB" dirty="0" smtClean="0"/>
              <a:t>A Review of Academic Skills</a:t>
            </a:r>
            <a:endParaRPr lang="en-GB" dirty="0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087939" y="5589588"/>
            <a:ext cx="246054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Professor John Rees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8331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Finding Relevant Literature and Other Sources</a:t>
            </a:r>
            <a:br>
              <a:rPr lang="en-GB" dirty="0"/>
            </a:b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Research Methods and Professional Development</a:t>
            </a:r>
            <a:endParaRPr kumimoji="0" lang="en-GB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6D56F-5B9F-4C34-B81D-C1EFBC428BF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236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Literary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Books</a:t>
            </a:r>
          </a:p>
          <a:p>
            <a:r>
              <a:rPr lang="en-GB" dirty="0" smtClean="0"/>
              <a:t>Journals</a:t>
            </a:r>
          </a:p>
          <a:p>
            <a:r>
              <a:rPr lang="en-GB" dirty="0" smtClean="0"/>
              <a:t>Conference proceedings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ALL THESE PHYSICAL (LIBRARY) OR ONLINE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These days, most people start on-line</a:t>
            </a:r>
          </a:p>
          <a:p>
            <a:r>
              <a:rPr lang="en-GB" dirty="0" smtClean="0"/>
              <a:t>Theses, dissertations</a:t>
            </a:r>
          </a:p>
          <a:p>
            <a:r>
              <a:rPr lang="en-GB" dirty="0" err="1" smtClean="0"/>
              <a:t>Databooks</a:t>
            </a:r>
            <a:endParaRPr lang="en-GB" dirty="0" smtClean="0"/>
          </a:p>
          <a:p>
            <a:r>
              <a:rPr lang="en-GB" dirty="0" smtClean="0"/>
              <a:t>Specifications and patents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363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Non-literary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Media (broadcast or online)</a:t>
            </a:r>
          </a:p>
          <a:p>
            <a:pPr lvl="1"/>
            <a:r>
              <a:rPr lang="en-GB" dirty="0" smtClean="0"/>
              <a:t>TV, YouTube (etc.), company videos</a:t>
            </a:r>
          </a:p>
          <a:p>
            <a:r>
              <a:rPr lang="en-GB" dirty="0" smtClean="0"/>
              <a:t>People</a:t>
            </a:r>
          </a:p>
          <a:p>
            <a:pPr lvl="1"/>
            <a:r>
              <a:rPr lang="en-GB" dirty="0" smtClean="0"/>
              <a:t>Technicians, lecturers, experts</a:t>
            </a:r>
          </a:p>
          <a:p>
            <a:pPr lvl="1"/>
            <a:r>
              <a:rPr lang="en-GB" dirty="0" smtClean="0"/>
              <a:t>Friends, relatives, etc.</a:t>
            </a:r>
          </a:p>
          <a:p>
            <a:r>
              <a:rPr lang="en-GB" dirty="0" smtClean="0"/>
              <a:t>Training materials</a:t>
            </a:r>
          </a:p>
          <a:p>
            <a:pPr lvl="1"/>
            <a:r>
              <a:rPr lang="en-GB" dirty="0" smtClean="0"/>
              <a:t>Written manuals</a:t>
            </a:r>
          </a:p>
          <a:p>
            <a:pPr lvl="1"/>
            <a:r>
              <a:rPr lang="en-GB" dirty="0" smtClean="0"/>
              <a:t>Videos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732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Academic Misconduct (More Later!)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Plagiarism</a:t>
            </a:r>
          </a:p>
          <a:p>
            <a:pPr lvl="1"/>
            <a:r>
              <a:rPr lang="en-GB" dirty="0" smtClean="0"/>
              <a:t>Use of others’ work without citation or attribution</a:t>
            </a:r>
          </a:p>
          <a:p>
            <a:r>
              <a:rPr lang="en-GB" dirty="0" smtClean="0"/>
              <a:t>Stupidity</a:t>
            </a:r>
          </a:p>
          <a:p>
            <a:pPr lvl="1"/>
            <a:r>
              <a:rPr lang="en-GB" dirty="0" smtClean="0"/>
              <a:t>Plagiarism through poor time management or incompetence</a:t>
            </a:r>
          </a:p>
          <a:p>
            <a:r>
              <a:rPr lang="en-GB" dirty="0" smtClean="0"/>
              <a:t>Essay mills</a:t>
            </a:r>
          </a:p>
          <a:p>
            <a:pPr lvl="1"/>
            <a:r>
              <a:rPr lang="en-GB" dirty="0" smtClean="0"/>
              <a:t>Blatant cheating is not in any way acceptable</a:t>
            </a:r>
          </a:p>
          <a:p>
            <a:r>
              <a:rPr lang="en-GB" dirty="0" smtClean="0"/>
              <a:t>Copying</a:t>
            </a:r>
          </a:p>
          <a:p>
            <a:pPr lvl="1"/>
            <a:r>
              <a:rPr lang="en-GB" dirty="0" smtClean="0"/>
              <a:t>Just don’t do it</a:t>
            </a:r>
          </a:p>
          <a:p>
            <a:r>
              <a:rPr lang="en-GB" dirty="0" smtClean="0"/>
              <a:t>Sharing</a:t>
            </a:r>
          </a:p>
          <a:p>
            <a:pPr lvl="1"/>
            <a:r>
              <a:rPr lang="en-GB" dirty="0" smtClean="0"/>
              <a:t>Make it clear and in your own words even if you and a friend find the material together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979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 – How?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Clarify your thinking before you start!</a:t>
            </a:r>
          </a:p>
          <a:p>
            <a:r>
              <a:rPr lang="en-GB" dirty="0" smtClean="0"/>
              <a:t>What is the requirement, what are you supposed to do?</a:t>
            </a:r>
          </a:p>
          <a:p>
            <a:pPr lvl="1"/>
            <a:r>
              <a:rPr lang="en-GB" dirty="0" smtClean="0"/>
              <a:t>READ THE BRIEF</a:t>
            </a:r>
          </a:p>
          <a:p>
            <a:pPr lvl="1"/>
            <a:r>
              <a:rPr lang="en-GB" dirty="0" smtClean="0"/>
              <a:t>If you don’t understand it, clarify your thinking with colleagues or the tutor</a:t>
            </a:r>
          </a:p>
          <a:p>
            <a:r>
              <a:rPr lang="en-GB" dirty="0" smtClean="0"/>
              <a:t>How big is the task?</a:t>
            </a:r>
          </a:p>
          <a:p>
            <a:pPr lvl="1"/>
            <a:r>
              <a:rPr lang="en-GB" dirty="0" smtClean="0"/>
              <a:t>Can you focus it down?</a:t>
            </a:r>
          </a:p>
          <a:p>
            <a:pPr lvl="2"/>
            <a:r>
              <a:rPr lang="en-GB" dirty="0" smtClean="0"/>
              <a:t>What technology or subset of it?</a:t>
            </a:r>
          </a:p>
          <a:p>
            <a:pPr lvl="2"/>
            <a:r>
              <a:rPr lang="en-GB" dirty="0" smtClean="0"/>
              <a:t>What timescale or timeline?</a:t>
            </a:r>
          </a:p>
          <a:p>
            <a:pPr lvl="2"/>
            <a:r>
              <a:rPr lang="en-GB" dirty="0" smtClean="0"/>
              <a:t>Where is your research going to have to go to meet the brief?</a:t>
            </a:r>
          </a:p>
          <a:p>
            <a:r>
              <a:rPr lang="en-GB" dirty="0" smtClean="0"/>
              <a:t>Plan your time (more of this, also, later!)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019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Keywords</a:t>
            </a:r>
          </a:p>
          <a:p>
            <a:r>
              <a:rPr lang="en-GB" dirty="0" smtClean="0"/>
              <a:t>Key topics/themes</a:t>
            </a:r>
          </a:p>
          <a:p>
            <a:r>
              <a:rPr lang="en-GB" dirty="0" smtClean="0"/>
              <a:t>Key authors</a:t>
            </a:r>
          </a:p>
          <a:p>
            <a:r>
              <a:rPr lang="en-GB" dirty="0" smtClean="0"/>
              <a:t>Key papers</a:t>
            </a:r>
          </a:p>
          <a:p>
            <a:r>
              <a:rPr lang="en-GB" dirty="0" smtClean="0"/>
              <a:t>Key references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Key?</a:t>
            </a:r>
            <a:r>
              <a:rPr lang="en-GB" dirty="0" smtClean="0">
                <a:solidFill>
                  <a:srgbClr val="FF0000"/>
                </a:solidFill>
              </a:rPr>
              <a:t>  The main ones</a:t>
            </a:r>
            <a:r>
              <a:rPr lang="en-GB" dirty="0">
                <a:solidFill>
                  <a:srgbClr val="FF0000"/>
                </a:solidFill>
              </a:rPr>
              <a:t>;</a:t>
            </a:r>
            <a:r>
              <a:rPr lang="en-GB" dirty="0" smtClean="0">
                <a:solidFill>
                  <a:srgbClr val="FF0000"/>
                </a:solidFill>
              </a:rPr>
              <a:t> the critical developments and developers, the sources you will need to draw on to demonstrate good scholarship 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76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 – Methods?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your tutor/lecturer gives you some references to start from</a:t>
            </a:r>
          </a:p>
          <a:p>
            <a:pPr lvl="1"/>
            <a:r>
              <a:rPr lang="en-GB" dirty="0" smtClean="0"/>
              <a:t>Look at the source material and track back the sources given as a literature trail</a:t>
            </a:r>
          </a:p>
          <a:p>
            <a:pPr lvl="1"/>
            <a:r>
              <a:rPr lang="en-GB" dirty="0" smtClean="0"/>
              <a:t>Use the sources to come up with a set of keywords to search online (library/Google/whatever)</a:t>
            </a:r>
          </a:p>
          <a:p>
            <a:pPr lvl="1"/>
            <a:r>
              <a:rPr lang="en-GB" dirty="0" smtClean="0"/>
              <a:t>Don’t forget key phrases (more than one word) – use these in quotation marks in Google to search for the aggregate </a:t>
            </a:r>
            <a:r>
              <a:rPr lang="en-GB" dirty="0" smtClean="0"/>
              <a:t>phrase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755405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 – Methods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not supplied, find the key words, ideas and phrases in the brief</a:t>
            </a:r>
          </a:p>
          <a:p>
            <a:r>
              <a:rPr lang="en-GB" dirty="0"/>
              <a:t>Either way, </a:t>
            </a:r>
            <a:r>
              <a:rPr lang="en-GB" dirty="0" smtClean="0"/>
              <a:t>be fully confident </a:t>
            </a:r>
            <a:r>
              <a:rPr lang="en-GB" dirty="0"/>
              <a:t>you know whether the focus is theory, methodology, specification, qualitative data or quantitative data 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t>DSP &amp; Communications</a:t>
            </a:r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06D56F-5B9F-4C34-B81D-C1EFBC428BF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aramon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Garamon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717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Sources – No Time to Read 50 Papers and Books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With papers</a:t>
            </a:r>
            <a:r>
              <a:rPr lang="en-GB" dirty="0" smtClean="0"/>
              <a:t>, this is what </a:t>
            </a:r>
            <a:r>
              <a:rPr lang="en-GB" b="1" dirty="0" smtClean="0"/>
              <a:t>ABSTRACTS </a:t>
            </a:r>
            <a:r>
              <a:rPr lang="en-GB" dirty="0" smtClean="0"/>
              <a:t>are intended to </a:t>
            </a:r>
            <a:r>
              <a:rPr lang="en-GB" dirty="0" smtClean="0"/>
              <a:t>make easier</a:t>
            </a:r>
            <a:endParaRPr lang="en-GB" dirty="0" smtClean="0"/>
          </a:p>
          <a:p>
            <a:r>
              <a:rPr lang="en-GB" dirty="0" smtClean="0"/>
              <a:t>A paper has an abstract (usually) which summarises the key contents and results</a:t>
            </a:r>
          </a:p>
          <a:p>
            <a:pPr lvl="1"/>
            <a:r>
              <a:rPr lang="en-GB" dirty="0" smtClean="0"/>
              <a:t>Usually 100 – 250 words, so easy and short to read</a:t>
            </a:r>
          </a:p>
          <a:p>
            <a:r>
              <a:rPr lang="en-GB" b="1" dirty="0" smtClean="0"/>
              <a:t>With books</a:t>
            </a:r>
            <a:r>
              <a:rPr lang="en-GB" dirty="0" smtClean="0"/>
              <a:t>, look at the </a:t>
            </a:r>
            <a:r>
              <a:rPr lang="en-GB" b="1" dirty="0" smtClean="0"/>
              <a:t>contents list</a:t>
            </a:r>
            <a:r>
              <a:rPr lang="en-GB" dirty="0" smtClean="0"/>
              <a:t> at the beginning to find the relevant part or key ideas/concepts, or look for your key words/phrases in the </a:t>
            </a:r>
            <a:r>
              <a:rPr lang="en-GB" b="1" dirty="0" smtClean="0"/>
              <a:t>index</a:t>
            </a:r>
            <a:r>
              <a:rPr lang="en-GB" dirty="0" smtClean="0"/>
              <a:t> at the back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0474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</a:t>
            </a:r>
            <a:r>
              <a:rPr lang="en-GB" b="1" dirty="0" smtClean="0"/>
              <a:t>Good</a:t>
            </a:r>
            <a:r>
              <a:rPr lang="en-GB" dirty="0" smtClean="0"/>
              <a:t>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The best known sources, authors</a:t>
            </a:r>
          </a:p>
          <a:p>
            <a:r>
              <a:rPr lang="en-GB" dirty="0" smtClean="0"/>
              <a:t>The game changing ideas and concepts</a:t>
            </a:r>
          </a:p>
          <a:p>
            <a:r>
              <a:rPr lang="en-GB" dirty="0" smtClean="0"/>
              <a:t>The ground breaking innovations</a:t>
            </a:r>
          </a:p>
          <a:p>
            <a:r>
              <a:rPr lang="en-GB" dirty="0" smtClean="0"/>
              <a:t>Just Googling into Wikipedia really isn’t going to be enough (but may be a place to start sometimes)</a:t>
            </a:r>
          </a:p>
          <a:p>
            <a:r>
              <a:rPr lang="en-GB" dirty="0" smtClean="0"/>
              <a:t>In order of credibility, research journal&gt;research paper&gt;commercial document</a:t>
            </a:r>
          </a:p>
          <a:p>
            <a:r>
              <a:rPr lang="en-GB" dirty="0" smtClean="0"/>
              <a:t>In the past, paper copy&gt;online, but this is not necessarily now the case </a:t>
            </a:r>
          </a:p>
          <a:p>
            <a:pPr lvl="1"/>
            <a:r>
              <a:rPr lang="en-GB" dirty="0" smtClean="0"/>
              <a:t>(Think online journal, paper, etc.)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6160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Keeping Track of 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It’s important.  Worst case PhD:  three to seven years to complete</a:t>
            </a:r>
          </a:p>
          <a:p>
            <a:pPr lvl="1"/>
            <a:r>
              <a:rPr lang="en-GB" sz="2400" dirty="0" smtClean="0"/>
              <a:t>Eek!  E.g. “Where did I get that idea/quote?”</a:t>
            </a:r>
          </a:p>
          <a:p>
            <a:r>
              <a:rPr lang="en-GB" sz="2800" dirty="0" smtClean="0"/>
              <a:t>“Pile of papers, journals, books with </a:t>
            </a:r>
            <a:r>
              <a:rPr lang="en-GB" sz="2800" dirty="0" err="1" smtClean="0"/>
              <a:t>markup</a:t>
            </a:r>
            <a:r>
              <a:rPr lang="en-GB" sz="2800" dirty="0" smtClean="0"/>
              <a:t> or yellow sticky notes”</a:t>
            </a:r>
          </a:p>
          <a:p>
            <a:pPr lvl="1"/>
            <a:r>
              <a:rPr lang="en-GB" sz="2400" dirty="0" smtClean="0"/>
              <a:t>Don’t mark library reference sources</a:t>
            </a:r>
          </a:p>
          <a:p>
            <a:pPr lvl="1"/>
            <a:r>
              <a:rPr lang="en-GB" sz="2400" dirty="0" smtClean="0"/>
              <a:t>Cuttings</a:t>
            </a:r>
          </a:p>
          <a:p>
            <a:r>
              <a:rPr lang="en-GB" sz="2800" dirty="0" smtClean="0"/>
              <a:t>Electronic reference managers</a:t>
            </a:r>
          </a:p>
          <a:p>
            <a:pPr lvl="1"/>
            <a:r>
              <a:rPr lang="en-GB" sz="2400" dirty="0" err="1" smtClean="0"/>
              <a:t>RefWorks</a:t>
            </a:r>
            <a:r>
              <a:rPr lang="en-GB" sz="2400" dirty="0" smtClean="0"/>
              <a:t>, EndNote</a:t>
            </a:r>
          </a:p>
          <a:p>
            <a:r>
              <a:rPr lang="en-GB" sz="2800" dirty="0" smtClean="0"/>
              <a:t>You will need to cite your references and sources (more on this shortly)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60858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</a:t>
            </a:r>
            <a:r>
              <a:rPr lang="en-GB" smtClean="0"/>
              <a:t>to Stop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You are seeking relevant information for a principal technical purpose</a:t>
            </a:r>
          </a:p>
          <a:p>
            <a:pPr lvl="1"/>
            <a:r>
              <a:rPr lang="en-GB" sz="2000" dirty="0" smtClean="0"/>
              <a:t>Also to demonstrate your scholarship</a:t>
            </a:r>
          </a:p>
          <a:p>
            <a:r>
              <a:rPr lang="en-GB" sz="2400" dirty="0" smtClean="0"/>
              <a:t>When you have what you need, the decision to stop has to be made</a:t>
            </a:r>
          </a:p>
          <a:p>
            <a:r>
              <a:rPr lang="en-GB" sz="2400" dirty="0" smtClean="0"/>
              <a:t>Basic approach is keep it tight</a:t>
            </a:r>
          </a:p>
          <a:p>
            <a:pPr lvl="1"/>
            <a:r>
              <a:rPr lang="en-GB" sz="2000" dirty="0" smtClean="0"/>
              <a:t>No merit in verbosity or prolix text</a:t>
            </a:r>
          </a:p>
          <a:p>
            <a:r>
              <a:rPr lang="en-GB" sz="2400" dirty="0" smtClean="0"/>
              <a:t>Check it – is there a story, a timeline or a technology path clear in there?  Do you have a good argument?  Is it logical and ordered</a:t>
            </a:r>
          </a:p>
          <a:p>
            <a:pPr lvl="1"/>
            <a:r>
              <a:rPr lang="en-GB" sz="2400" dirty="0" smtClean="0"/>
              <a:t>If none of the above, it might need more (or better focus)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22315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Literature Survey?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Very important for larger bodies of work </a:t>
            </a:r>
            <a:r>
              <a:rPr lang="en-GB" sz="2400" dirty="0" smtClean="0"/>
              <a:t>(critical for MSc dissertation or </a:t>
            </a:r>
            <a:r>
              <a:rPr lang="en-GB" sz="2400" dirty="0" smtClean="0"/>
              <a:t>PhD thesis)</a:t>
            </a:r>
          </a:p>
          <a:p>
            <a:r>
              <a:rPr lang="en-GB" sz="2400" dirty="0" smtClean="0"/>
              <a:t>The literature survey, also known as a literature review needs to do three things:</a:t>
            </a:r>
          </a:p>
          <a:p>
            <a:pPr lvl="1"/>
            <a:r>
              <a:rPr lang="en-GB" sz="2000" dirty="0" smtClean="0"/>
              <a:t>Locate your work within the broader canon of work in your field of study;</a:t>
            </a:r>
          </a:p>
          <a:p>
            <a:pPr lvl="1"/>
            <a:r>
              <a:rPr lang="en-GB" sz="2000" dirty="0" smtClean="0"/>
              <a:t>Show you have the critical faculty to know what’s important in your field;</a:t>
            </a:r>
          </a:p>
          <a:p>
            <a:pPr lvl="1"/>
            <a:r>
              <a:rPr lang="en-GB" sz="2000" dirty="0" smtClean="0"/>
              <a:t>(For PhD in particular) Show the gap in the body of knowledge that your project or study is intended to address</a:t>
            </a:r>
          </a:p>
          <a:p>
            <a:r>
              <a:rPr lang="en-GB" sz="2400" dirty="0" smtClean="0"/>
              <a:t>It’s an academic key skill, and used to demonstrate the quality of your academic ability </a:t>
            </a:r>
            <a:r>
              <a:rPr lang="en-GB" sz="2400" dirty="0" smtClean="0"/>
              <a:t>(scholarship) to </a:t>
            </a:r>
            <a:r>
              <a:rPr lang="en-GB" sz="2400" dirty="0" smtClean="0"/>
              <a:t>the examiners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60925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 the Scope of a Lit Survey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Taylor and Procter (2008) University of Toronto:</a:t>
            </a:r>
          </a:p>
          <a:p>
            <a:pPr lvl="1"/>
            <a:r>
              <a:rPr lang="en-GB" dirty="0" smtClean="0"/>
              <a:t>What is the specific thesis, problem, or research question that my literature review helps to define?</a:t>
            </a:r>
          </a:p>
          <a:p>
            <a:pPr lvl="1"/>
            <a:r>
              <a:rPr lang="en-GB" dirty="0" smtClean="0"/>
              <a:t>What type of literature review? Issues of theory, or methodology, or policy? Quantitative research? Qualitative research?</a:t>
            </a:r>
          </a:p>
          <a:p>
            <a:pPr lvl="1"/>
            <a:r>
              <a:rPr lang="en-GB" dirty="0" smtClean="0"/>
              <a:t>What types of publications?</a:t>
            </a:r>
          </a:p>
          <a:p>
            <a:pPr lvl="2"/>
            <a:r>
              <a:rPr lang="en-GB" dirty="0" smtClean="0"/>
              <a:t>Journals, conference papers, media work, books?</a:t>
            </a:r>
          </a:p>
          <a:p>
            <a:pPr lvl="1"/>
            <a:r>
              <a:rPr lang="en-GB" dirty="0" smtClean="0"/>
              <a:t>What is the appropriate approach for my discipline/field?</a:t>
            </a:r>
          </a:p>
          <a:p>
            <a:pPr lvl="2"/>
            <a:r>
              <a:rPr lang="en-GB" dirty="0" smtClean="0"/>
              <a:t>Very different for film studies c.f. engineering science</a:t>
            </a:r>
          </a:p>
        </p:txBody>
      </p:sp>
    </p:spTree>
    <p:extLst>
      <p:ext uri="{BB962C8B-B14F-4D97-AF65-F5344CB8AC3E}">
        <p14:creationId xmlns:p14="http://schemas.microsoft.com/office/powerpoint/2010/main" val="1976887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Literature Survey - Approaches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Always get your focus right</a:t>
            </a:r>
          </a:p>
          <a:p>
            <a:pPr lvl="1"/>
            <a:r>
              <a:rPr lang="en-GB" dirty="0" smtClean="0"/>
              <a:t>Development of ideas/technology to lead to your project?</a:t>
            </a:r>
          </a:p>
          <a:p>
            <a:pPr lvl="1"/>
            <a:r>
              <a:rPr lang="en-GB" dirty="0" smtClean="0"/>
              <a:t>Components, materials, social or policy, longitudinal timescale, etc.?</a:t>
            </a:r>
          </a:p>
          <a:p>
            <a:r>
              <a:rPr lang="en-GB" dirty="0" smtClean="0"/>
              <a:t>Engineering and computing tend to use a funnel approach</a:t>
            </a:r>
          </a:p>
          <a:p>
            <a:pPr lvl="1"/>
            <a:r>
              <a:rPr lang="en-GB" dirty="0" smtClean="0"/>
              <a:t>Start broader and tighten down into </a:t>
            </a:r>
            <a:r>
              <a:rPr lang="en-GB" dirty="0" smtClean="0"/>
              <a:t>the specific </a:t>
            </a:r>
            <a:r>
              <a:rPr lang="en-GB" dirty="0" smtClean="0"/>
              <a:t>study</a:t>
            </a:r>
          </a:p>
          <a:p>
            <a:r>
              <a:rPr lang="en-GB" dirty="0" smtClean="0"/>
              <a:t>Lots of other disciplines go for the opposite</a:t>
            </a:r>
          </a:p>
          <a:p>
            <a:pPr lvl="1"/>
            <a:r>
              <a:rPr lang="en-GB" dirty="0" smtClean="0"/>
              <a:t>Start with the narrow point of </a:t>
            </a:r>
            <a:r>
              <a:rPr lang="en-GB" dirty="0" smtClean="0"/>
              <a:t>the </a:t>
            </a:r>
            <a:r>
              <a:rPr lang="en-GB" dirty="0" smtClean="0"/>
              <a:t>work, then locate it in the bigger discipline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9396960"/>
      </p:ext>
    </p:extLst>
  </p:cSld>
  <p:clrMapOvr>
    <a:masterClrMapping/>
  </p:clrMapOvr>
</p:sld>
</file>

<file path=ppt/theme/theme1.xml><?xml version="1.0" encoding="utf-8"?>
<a:theme xmlns:a="http://schemas.openxmlformats.org/drawingml/2006/main" name="1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983</Words>
  <Application>Microsoft Office PowerPoint</Application>
  <PresentationFormat>Widescreen</PresentationFormat>
  <Paragraphs>117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Garamond</vt:lpstr>
      <vt:lpstr>Tahoma</vt:lpstr>
      <vt:lpstr>Wingdings</vt:lpstr>
      <vt:lpstr>1_Edge</vt:lpstr>
      <vt:lpstr>MADE Research Methods and Professional Development </vt:lpstr>
      <vt:lpstr>Finding Relevant Literature and Other Sources </vt:lpstr>
      <vt:lpstr>Literary Sources</vt:lpstr>
      <vt:lpstr>Non-literary Sources</vt:lpstr>
      <vt:lpstr>Academic Misconduct (More Later!)</vt:lpstr>
      <vt:lpstr>Finding Sources – How?</vt:lpstr>
      <vt:lpstr>Finding Sources</vt:lpstr>
      <vt:lpstr>Finding Sources – Methods?</vt:lpstr>
      <vt:lpstr>Finding Sources – Methods Cont.</vt:lpstr>
      <vt:lpstr>Finding Sources – No Time to Read 50 Papers and Books</vt:lpstr>
      <vt:lpstr>Finding Good Sources</vt:lpstr>
      <vt:lpstr>Keeping Track of Sources</vt:lpstr>
      <vt:lpstr>When to Stop</vt:lpstr>
      <vt:lpstr>What is a Literature Survey?</vt:lpstr>
      <vt:lpstr>Defining the Scope of a Lit Survey</vt:lpstr>
      <vt:lpstr>Literature Survey - Approaches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Rees</dc:creator>
  <cp:lastModifiedBy>John Rees</cp:lastModifiedBy>
  <cp:revision>3</cp:revision>
  <dcterms:created xsi:type="dcterms:W3CDTF">2019-10-15T07:33:21Z</dcterms:created>
  <dcterms:modified xsi:type="dcterms:W3CDTF">2019-10-15T07:38:44Z</dcterms:modified>
</cp:coreProperties>
</file>