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94660"/>
  </p:normalViewPr>
  <p:slideViewPr>
    <p:cSldViewPr snapToGrid="0">
      <p:cViewPr varScale="1">
        <p:scale>
          <a:sx n="45" d="100"/>
          <a:sy n="45" d="100"/>
        </p:scale>
        <p:origin x="53" y="7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419D4-C229-4C1A-2CB7-A0387FD7A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1C8C71-157A-316F-FD6F-6517BD9BDF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66461E-35A2-DBF3-5AD0-539A91944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46DD8B-E500-B0A8-6CD3-4793325A5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6139C3-302B-E013-D030-37F773C07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929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51B13-B681-28C7-D82E-2284CAC5D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6029F-5434-B8E7-5430-AEF790FD4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26D54-ADBD-BCA1-1C24-A5B532A6D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FAC24-D457-5AA8-9288-40B954757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8DDBA7-FF59-430C-2B23-6FEC37AC2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226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2DECD-112B-6315-E84A-33C7AE55D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24A48-1576-7CEF-0F20-0E64144C79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8259F-6F0B-607B-B00B-2933BD8CF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A61136-8D7C-41DF-CF18-C76607B86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CC42F-A4C8-0E5D-5C9B-640529306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958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DF51D-A71B-C57B-E347-CAEEC341F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5048F-5F73-276F-2871-F62CA98A13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26DAC-552C-C053-27C7-2B05206A19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8DADA1-9502-0F45-661F-F7D4E8F9E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7D4D76-5FF1-8179-A7C5-551801620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B54A22-D715-4872-48E7-29D24924D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056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0D63D-B747-80DD-DBC4-80E9C3356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32FA02-685B-704F-B56A-03421CAAE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72802-6DF4-B7BB-0260-AC72D46CA8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F55F7-6B99-C03F-BF99-5539B7E1D3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E77D82-A719-25F2-F349-8E2F1E4E1B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CBC2-F683-34AC-1048-06401DB58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D7BF91-5358-2F59-F6C9-481EDBC40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E9DBF0-AAE1-5547-4871-EED5B99AC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774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1A21B-9260-F795-1D40-64DD7DF84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0AC9DA-417D-338E-82FA-D5F6DA63A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BA8E04-A492-FB55-DDE9-BB2A6329E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EECFD8-87E4-8E61-B9AC-927B52419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0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355F59-6084-8199-4BD4-5F2634EE8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B7C8A4-1075-4C27-CFD4-EDC5A30D9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0C748D-1C45-6D43-5365-D25A4317F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909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87FA9-6D03-5FFE-B61C-DBD1A5475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7F897-EB3B-0601-48A4-346220E00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4A622E-6B26-F15A-5DED-5CAC388A13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19AF0A-41FE-2ABB-602A-C1BFECE26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383856-A1A3-4242-8515-7E217AD65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544FB2-E4B0-986D-2BDF-CD6A8486C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131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65892-D35B-8249-BB1F-CBDDC1888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652567-0337-C7DD-1CC8-0BF6F0E31A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596D81-0652-99F2-66F3-5BF39FD157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0EA055-F11A-C3FB-6DD6-864D9AED1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9BC950-45B2-56CA-9AD7-6859A3B02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292C67-3A63-1B3E-4BDB-B81D3049E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039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B4BA6-7D6E-14D8-4926-954034EFF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13CC75-C3B0-A200-4000-C8F79929AE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61A1F-E250-8AAA-98CA-BC306B1F4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FF871-A32E-84B4-9D6A-AD6588C62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C9B62-98C1-F66E-0A2C-551A1B0D5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767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711DBD-9EBC-C5BB-B24E-2570AE7C1C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C40BF4-B810-7B48-486A-FCCE72061A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902DB-96E7-CFC5-5CF1-92DCE2E51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524F4-4A9F-6E06-3AF7-D3DF597E4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FE038-19C1-56D0-30C8-6B54BB203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30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84D6A6-2E3A-FB32-5F5C-CCCB4C2FF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51B22-47C9-A07C-BD14-077B5ECD21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2FA001-66C6-D0D1-0468-C5270897D0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45F1FA-B5D7-4122-AD8D-AC56BA56D8D2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098B5-A540-E0CB-98BD-72036A71BC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CEBCD-91D1-7180-9F18-EFD98A0170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05A3F8-7C78-42E9-BD6F-C24A35DC85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13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DF181-4998-5C08-78BD-2E6AFE01B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the Cost-Effectiveness of Government-Funded Domestic Retrofit Measures in UK Housing</a:t>
            </a:r>
            <a:br>
              <a:rPr lang="en-GB" sz="32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04FFD2-A87D-B811-CE7A-F9CFD65DD8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12" y="1273970"/>
            <a:ext cx="7088188" cy="41671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Luke MacDonald (2100654) / Research Project Design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4C3A59-4875-15A0-E69C-5D4AD6E70A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1690688"/>
            <a:ext cx="5259388" cy="2100792"/>
          </a:xfrm>
          <a:solidFill>
            <a:schemeClr val="tx2">
              <a:lumMod val="10000"/>
              <a:lumOff val="90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Government-funded retrofit measures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Insulation &amp; low-carbon heating systems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Cost-effectiveness &amp; payback periods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Energy efficiency improvements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38F2BC37-D216-7B67-E763-11E26D3420EC}"/>
              </a:ext>
            </a:extLst>
          </p:cNvPr>
          <p:cNvSpPr txBox="1">
            <a:spLocks/>
          </p:cNvSpPr>
          <p:nvPr/>
        </p:nvSpPr>
        <p:spPr>
          <a:xfrm>
            <a:off x="6209506" y="1690688"/>
            <a:ext cx="5259388" cy="21007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It Matters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homes are highly energy inefficient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energy costs &amp; carbon emissions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upfront retrofit costs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research linking funding + payback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AD4E972E-9BA3-CEEB-B40B-6BAB6195A69E}"/>
              </a:ext>
            </a:extLst>
          </p:cNvPr>
          <p:cNvSpPr txBox="1">
            <a:spLocks/>
          </p:cNvSpPr>
          <p:nvPr/>
        </p:nvSpPr>
        <p:spPr>
          <a:xfrm>
            <a:off x="836612" y="3993622"/>
            <a:ext cx="5259388" cy="21007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Mixed-methods research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data analysis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Payback period calculations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Policy &amp; funding review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C5FC8EA-04C7-4CD0-2FD2-E358852C5F46}"/>
              </a:ext>
            </a:extLst>
          </p:cNvPr>
          <p:cNvSpPr txBox="1">
            <a:spLocks/>
          </p:cNvSpPr>
          <p:nvPr/>
        </p:nvSpPr>
        <p:spPr>
          <a:xfrm>
            <a:off x="6209506" y="3993622"/>
            <a:ext cx="5259388" cy="21007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 Outcomes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Identify most cost-effective retrofit measures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Evaluate funding effectiveness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Support future housing policy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Contribute to UK sustainability goals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14" name="Graphic 13" descr="Question Mark with solid fill">
            <a:extLst>
              <a:ext uri="{FF2B5EF4-FFF2-40B4-BE49-F238E27FC236}">
                <a16:creationId xmlns:a16="http://schemas.microsoft.com/office/drawing/2014/main" id="{574A5D7C-0941-B840-843C-C2F77CD794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700580" y="1697963"/>
            <a:ext cx="452173" cy="452173"/>
          </a:xfrm>
          <a:prstGeom prst="rect">
            <a:avLst/>
          </a:prstGeom>
        </p:spPr>
      </p:pic>
      <p:pic>
        <p:nvPicPr>
          <p:cNvPr id="16" name="Graphic 15" descr="Periodic Graph with solid fill">
            <a:extLst>
              <a:ext uri="{FF2B5EF4-FFF2-40B4-BE49-F238E27FC236}">
                <a16:creationId xmlns:a16="http://schemas.microsoft.com/office/drawing/2014/main" id="{E5D74067-B30A-1286-B8FA-4E88E263C15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97790" y="3993622"/>
            <a:ext cx="571104" cy="571104"/>
          </a:xfrm>
          <a:prstGeom prst="rect">
            <a:avLst/>
          </a:prstGeom>
        </p:spPr>
      </p:pic>
      <p:pic>
        <p:nvPicPr>
          <p:cNvPr id="18" name="Graphic 17" descr="Gears with solid fill">
            <a:extLst>
              <a:ext uri="{FF2B5EF4-FFF2-40B4-BE49-F238E27FC236}">
                <a16:creationId xmlns:a16="http://schemas.microsoft.com/office/drawing/2014/main" id="{54B02C89-4C67-163C-F161-00F82499F4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45137" y="3993622"/>
            <a:ext cx="619522" cy="619522"/>
          </a:xfrm>
          <a:prstGeom prst="rect">
            <a:avLst/>
          </a:prstGeom>
        </p:spPr>
      </p:pic>
      <p:pic>
        <p:nvPicPr>
          <p:cNvPr id="20" name="Graphic 19" descr="Lightning bolt with solid fill">
            <a:extLst>
              <a:ext uri="{FF2B5EF4-FFF2-40B4-BE49-F238E27FC236}">
                <a16:creationId xmlns:a16="http://schemas.microsoft.com/office/drawing/2014/main" id="{39546580-F7A8-80FE-6E2D-4BDA24960DC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16721" y="1697963"/>
            <a:ext cx="571104" cy="571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155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Evaluating the Cost-Effectiveness of Government-Funded Domestic Retrofit Measures in UK Housing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Luke MacDonald (2100654)</dc:creator>
  <cp:lastModifiedBy>Luke MacDonald (2100654)</cp:lastModifiedBy>
  <cp:revision>3</cp:revision>
  <dcterms:created xsi:type="dcterms:W3CDTF">2026-05-09T21:44:58Z</dcterms:created>
  <dcterms:modified xsi:type="dcterms:W3CDTF">2026-05-09T22:07:49Z</dcterms:modified>
</cp:coreProperties>
</file>