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ron martin" initials="sm" lastIdx="1" clrIdx="0">
    <p:extLst>
      <p:ext uri="{19B8F6BF-5375-455C-9EA6-DF929625EA0E}">
        <p15:presenceInfo xmlns:p15="http://schemas.microsoft.com/office/powerpoint/2012/main" userId="eb08f93006e9e32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54A026-0E7C-4AEB-B637-86C6F7B62F80}" v="24" dt="2020-01-05T13:04:57.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p:scale>
          <a:sx n="69" d="100"/>
          <a:sy n="69" d="100"/>
        </p:scale>
        <p:origin x="1088" y="8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10" Type="http://schemas.microsoft.com/office/2015/10/relationships/revisionInfo" Target="revisionInfo.xml"/><Relationship Id="rId4" Type="http://schemas.openxmlformats.org/officeDocument/2006/relationships/notesMaster" Target="notesMasters/notesMaster1.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A9D738-C1BC-4D7A-89FE-35581DA4651C}" type="datetimeFigureOut">
              <a:rPr lang="en-GB" smtClean="0"/>
              <a:t>04/01/2020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C9F5AE-0090-462C-81B5-A120AD2F8D4B}" type="slidenum">
              <a:rPr lang="en-GB" smtClean="0"/>
              <a:t>‹#›</a:t>
            </a:fld>
            <a:endParaRPr lang="en-GB"/>
          </a:p>
        </p:txBody>
      </p:sp>
    </p:spTree>
    <p:extLst>
      <p:ext uri="{BB962C8B-B14F-4D97-AF65-F5344CB8AC3E}">
        <p14:creationId xmlns:p14="http://schemas.microsoft.com/office/powerpoint/2010/main" val="27985567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136E1-EC28-4F26-8DCA-89B8D391D6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52A80A-AA1B-4284-B5F3-FEC8D6874E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84A4510-82C9-4D33-8313-C9D63BD72125}"/>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5" name="Footer Placeholder 4">
            <a:extLst>
              <a:ext uri="{FF2B5EF4-FFF2-40B4-BE49-F238E27FC236}">
                <a16:creationId xmlns:a16="http://schemas.microsoft.com/office/drawing/2014/main" id="{A51AD723-2864-4B98-86E9-4399CA284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301A98-D269-4F47-A9B1-CE70A0960EC7}"/>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4151607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06954-069A-44A4-8CD1-72955DE38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C6D401-4225-4202-9A6E-3C6707723B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844A1E-7092-487A-99A4-21DF5AB7CB8A}"/>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5" name="Footer Placeholder 4">
            <a:extLst>
              <a:ext uri="{FF2B5EF4-FFF2-40B4-BE49-F238E27FC236}">
                <a16:creationId xmlns:a16="http://schemas.microsoft.com/office/drawing/2014/main" id="{802B7020-147D-4706-909F-E44EB90833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07B7C0-4A51-473D-B51E-B5A3174B3DC3}"/>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743394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5FFF-5EE0-4F02-A303-56F07C33A0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ED787A9-E858-4407-85A1-DC7CA701EE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DDB18-790E-4A80-A2A7-4D49D5CF0B54}"/>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5" name="Footer Placeholder 4">
            <a:extLst>
              <a:ext uri="{FF2B5EF4-FFF2-40B4-BE49-F238E27FC236}">
                <a16:creationId xmlns:a16="http://schemas.microsoft.com/office/drawing/2014/main" id="{4501A013-21C3-4275-88EC-D216D68671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3F82A2-5E88-4094-9D84-B7B321305330}"/>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2911554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C1D4E-44C8-4960-B61C-7A5C3C3B33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9F9FE9-7582-4BC1-85BF-B6A2F540C0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699BA2-0104-4AF5-A387-66CDFAACB8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EE6FB1-024A-4E13-9C4C-5DE13CA90FD4}"/>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6" name="Footer Placeholder 5">
            <a:extLst>
              <a:ext uri="{FF2B5EF4-FFF2-40B4-BE49-F238E27FC236}">
                <a16:creationId xmlns:a16="http://schemas.microsoft.com/office/drawing/2014/main" id="{4FCABB07-93E0-4EBA-B3EB-E4C679FEE5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CCD90F-A6C7-4E88-953F-1E21457FE4AF}"/>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3047893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9E9D4-0155-430E-8CE4-7813114E48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EAA9EA-14B7-4A9F-8411-B14FED7B3C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503974-1DF3-4094-8EC1-9EEA7D0584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C611EF-A689-4BDB-A520-4B3AD49337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4DA48B-2D4D-4F5A-8F17-75FDAD8578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327CDD-79D9-418B-8A6C-0FD472510B24}"/>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8" name="Footer Placeholder 7">
            <a:extLst>
              <a:ext uri="{FF2B5EF4-FFF2-40B4-BE49-F238E27FC236}">
                <a16:creationId xmlns:a16="http://schemas.microsoft.com/office/drawing/2014/main" id="{28354B58-EDCC-4E81-9504-9427211479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68EAFB-564C-4F95-861F-0BA6B7E80EAC}"/>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1662080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FA0EC-EA07-4126-AB96-8A1A119445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6C752D-C23D-4A85-89FF-F9EC6DCF71E9}"/>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4" name="Footer Placeholder 3">
            <a:extLst>
              <a:ext uri="{FF2B5EF4-FFF2-40B4-BE49-F238E27FC236}">
                <a16:creationId xmlns:a16="http://schemas.microsoft.com/office/drawing/2014/main" id="{F448BD6E-8595-4087-88CF-572A248619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83117C-9318-4971-90B1-54D29E84D23D}"/>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3025390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798341-1BE0-4794-A4A1-88211383EEBC}"/>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3" name="Footer Placeholder 2">
            <a:extLst>
              <a:ext uri="{FF2B5EF4-FFF2-40B4-BE49-F238E27FC236}">
                <a16:creationId xmlns:a16="http://schemas.microsoft.com/office/drawing/2014/main" id="{24DCCA05-4FB7-4C4D-B279-073A87FF6F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D986F1-53D1-4200-92EE-F4A665AFDB4E}"/>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424404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A3B4-DD27-41F0-A84F-8D582D12AB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C6E1D7B-EC09-4184-AFB9-41790D156F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638DE4-6A33-4E99-A678-6ACAF93F08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DF454B-F9A1-4FCA-BAD3-8FEB6D5FE275}"/>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6" name="Footer Placeholder 5">
            <a:extLst>
              <a:ext uri="{FF2B5EF4-FFF2-40B4-BE49-F238E27FC236}">
                <a16:creationId xmlns:a16="http://schemas.microsoft.com/office/drawing/2014/main" id="{2D749EF1-98D2-417D-9D31-31146228CD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DBB0C7-1EC3-411A-82F7-2F18F3224DA0}"/>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3829040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82091-16DD-4939-8807-E800BE9505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368820-0BA0-4C34-B8C0-2F1DE7F56E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96FB89-3FD7-450B-812D-29B241B45B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6292AC-2360-4094-8909-44B3146D0ED8}"/>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6" name="Footer Placeholder 5">
            <a:extLst>
              <a:ext uri="{FF2B5EF4-FFF2-40B4-BE49-F238E27FC236}">
                <a16:creationId xmlns:a16="http://schemas.microsoft.com/office/drawing/2014/main" id="{DD42EA50-9905-46A7-B134-EEC59C5D3B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4238FF-B881-4E60-ADA5-3A444ECFDCE4}"/>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3391792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F3FC8-ACDC-44C5-8517-3D0DE3AC35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749A42-CDD9-4101-B7A9-9CBD28A180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9F6E7D-3FCE-4D64-BADE-B135DF005866}"/>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5" name="Footer Placeholder 4">
            <a:extLst>
              <a:ext uri="{FF2B5EF4-FFF2-40B4-BE49-F238E27FC236}">
                <a16:creationId xmlns:a16="http://schemas.microsoft.com/office/drawing/2014/main" id="{8D20DD06-C7F5-4AFB-958F-D57942DEDC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A42586-DC4C-44E9-84F9-35926D625101}"/>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2100315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3A3ADF-165A-4006-86F1-7192AE9776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814705-A02B-46A1-85AC-FD553CA266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57B2C5-15E2-4CA3-A29E-01B64E1607B7}"/>
              </a:ext>
            </a:extLst>
          </p:cNvPr>
          <p:cNvSpPr>
            <a:spLocks noGrp="1"/>
          </p:cNvSpPr>
          <p:nvPr>
            <p:ph type="dt" sz="half" idx="10"/>
          </p:nvPr>
        </p:nvSpPr>
        <p:spPr/>
        <p:txBody>
          <a:bodyPr/>
          <a:lstStyle/>
          <a:p>
            <a:fld id="{B5E6F69E-8527-465A-A713-81E3428B599A}" type="datetimeFigureOut">
              <a:rPr lang="en-GB" smtClean="0"/>
              <a:t>04/01/2020</a:t>
            </a:fld>
            <a:endParaRPr lang="en-GB"/>
          </a:p>
        </p:txBody>
      </p:sp>
      <p:sp>
        <p:nvSpPr>
          <p:cNvPr id="5" name="Footer Placeholder 4">
            <a:extLst>
              <a:ext uri="{FF2B5EF4-FFF2-40B4-BE49-F238E27FC236}">
                <a16:creationId xmlns:a16="http://schemas.microsoft.com/office/drawing/2014/main" id="{A88EBE28-B9FA-434C-B1E0-B2E758E973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60EE6D-1546-4D0F-ABAE-9BC029BEBFE3}"/>
              </a:ext>
            </a:extLst>
          </p:cNvPr>
          <p:cNvSpPr>
            <a:spLocks noGrp="1"/>
          </p:cNvSpPr>
          <p:nvPr>
            <p:ph type="sldNum" sz="quarter" idx="12"/>
          </p:nvPr>
        </p:nvSpPr>
        <p:spPr/>
        <p:txBody>
          <a:bodyPr/>
          <a:lstStyle/>
          <a:p>
            <a:fld id="{1ADC9F4C-F576-45AB-B4C3-D30A98F6351A}" type="slidenum">
              <a:rPr lang="en-GB" smtClean="0"/>
              <a:t>‹#›</a:t>
            </a:fld>
            <a:endParaRPr lang="en-GB"/>
          </a:p>
        </p:txBody>
      </p:sp>
    </p:spTree>
    <p:extLst>
      <p:ext uri="{BB962C8B-B14F-4D97-AF65-F5344CB8AC3E}">
        <p14:creationId xmlns:p14="http://schemas.microsoft.com/office/powerpoint/2010/main" val="4043731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3CD7C3-AF86-44C5-B520-B49CC8CAEA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710B02-F96A-42F0-8ABE-D11BA13EF7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17101B-A4B5-445B-A16A-AAF0912784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6F69E-8527-465A-A713-81E3428B599A}" type="datetimeFigureOut">
              <a:rPr lang="en-GB" smtClean="0"/>
              <a:t>04/01/2020</a:t>
            </a:fld>
            <a:endParaRPr lang="en-GB"/>
          </a:p>
        </p:txBody>
      </p:sp>
      <p:sp>
        <p:nvSpPr>
          <p:cNvPr id="5" name="Footer Placeholder 4">
            <a:extLst>
              <a:ext uri="{FF2B5EF4-FFF2-40B4-BE49-F238E27FC236}">
                <a16:creationId xmlns:a16="http://schemas.microsoft.com/office/drawing/2014/main" id="{6811FD81-7AAE-47B2-B862-8669474F12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6DA2672-926E-4245-AC10-F0A7E3BDA8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DC9F4C-F576-45AB-B4C3-D30A98F6351A}" type="slidenum">
              <a:rPr lang="en-GB" smtClean="0"/>
              <a:t>‹#›</a:t>
            </a:fld>
            <a:endParaRPr lang="en-GB"/>
          </a:p>
        </p:txBody>
      </p:sp>
    </p:spTree>
    <p:extLst>
      <p:ext uri="{BB962C8B-B14F-4D97-AF65-F5344CB8AC3E}">
        <p14:creationId xmlns:p14="http://schemas.microsoft.com/office/powerpoint/2010/main" val="21243206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thoughtco.com/hidden-curriculum-3026346" TargetMode="External"/><Relationship Id="rId2" Type="http://schemas.openxmlformats.org/officeDocument/2006/relationships/hyperlink" Target="https://www.youtube.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E9109-4D1F-4763-A26F-489F76A4196F}"/>
              </a:ext>
            </a:extLst>
          </p:cNvPr>
          <p:cNvSpPr>
            <a:spLocks noGrp="1"/>
          </p:cNvSpPr>
          <p:nvPr>
            <p:ph type="ctrTitle"/>
          </p:nvPr>
        </p:nvSpPr>
        <p:spPr>
          <a:xfrm>
            <a:off x="1524000" y="1122363"/>
            <a:ext cx="9144000" cy="477837"/>
          </a:xfrm>
        </p:spPr>
        <p:txBody>
          <a:bodyPr>
            <a:normAutofit/>
          </a:bodyPr>
          <a:lstStyle/>
          <a:p>
            <a:r>
              <a:rPr lang="en-GB" sz="2000" dirty="0">
                <a:latin typeface="Arial" panose="020B0604020202020204" pitchFamily="34" charset="0"/>
                <a:cs typeface="Arial" panose="020B0604020202020204" pitchFamily="34" charset="0"/>
              </a:rPr>
              <a:t>References for poster on Hidden Curriculum</a:t>
            </a:r>
          </a:p>
        </p:txBody>
      </p:sp>
      <p:sp>
        <p:nvSpPr>
          <p:cNvPr id="3" name="Subtitle 2">
            <a:extLst>
              <a:ext uri="{FF2B5EF4-FFF2-40B4-BE49-F238E27FC236}">
                <a16:creationId xmlns:a16="http://schemas.microsoft.com/office/drawing/2014/main" id="{FF54C45B-CC3A-454A-8BA7-02FDE62A4023}"/>
              </a:ext>
            </a:extLst>
          </p:cNvPr>
          <p:cNvSpPr>
            <a:spLocks noGrp="1"/>
          </p:cNvSpPr>
          <p:nvPr>
            <p:ph type="subTitle" idx="1"/>
          </p:nvPr>
        </p:nvSpPr>
        <p:spPr>
          <a:xfrm>
            <a:off x="1524000" y="1600200"/>
            <a:ext cx="9144000" cy="3657600"/>
          </a:xfrm>
        </p:spPr>
        <p:txBody>
          <a:bodyPr>
            <a:normAutofit lnSpcReduction="10000"/>
          </a:bodyPr>
          <a:lstStyle/>
          <a:p>
            <a:r>
              <a:rPr lang="en-GB" dirty="0" err="1"/>
              <a:t>Humberedu</a:t>
            </a:r>
            <a:r>
              <a:rPr lang="en-GB" dirty="0"/>
              <a:t> (2019) The Hidden Curriculum Part 2, Available at  </a:t>
            </a:r>
            <a:r>
              <a:rPr lang="en-GB" u="sng" dirty="0">
                <a:hlinkClick r:id="rId2"/>
              </a:rPr>
              <a:t>https://www.youtube.com</a:t>
            </a:r>
            <a:r>
              <a:rPr lang="en-GB" dirty="0"/>
              <a:t> (Accessed on 05/01/20)</a:t>
            </a:r>
          </a:p>
          <a:p>
            <a:r>
              <a:rPr lang="en-GB" dirty="0" err="1"/>
              <a:t>Humberedu</a:t>
            </a:r>
            <a:r>
              <a:rPr lang="en-GB" dirty="0"/>
              <a:t>, (2019) The Hidden Curriculum Part 1, Available at </a:t>
            </a:r>
            <a:r>
              <a:rPr lang="en-GB" u="sng" dirty="0">
                <a:hlinkClick r:id="rId2"/>
              </a:rPr>
              <a:t>https://www.youtube.com</a:t>
            </a:r>
            <a:r>
              <a:rPr lang="en-GB" dirty="0"/>
              <a:t> (Accessed on 05/01/20)</a:t>
            </a:r>
          </a:p>
          <a:p>
            <a:r>
              <a:rPr lang="en-GB" dirty="0"/>
              <a:t>Pritchard, A (2005) Ways of Learning ‘Learning Theories and Learning Styles in the Classroom’, Oxon, David Fulton Publishers</a:t>
            </a:r>
          </a:p>
          <a:p>
            <a:r>
              <a:rPr lang="en-GB" dirty="0"/>
              <a:t>Smidt, S (2011) Introducing Bruner, Oxon, Routledge Publishers</a:t>
            </a:r>
          </a:p>
          <a:p>
            <a:r>
              <a:rPr lang="en-GB" dirty="0" err="1"/>
              <a:t>Thoughtco</a:t>
            </a:r>
            <a:r>
              <a:rPr lang="en-GB" dirty="0"/>
              <a:t>, (2019), Definition of Sociology Terms: Hidden Curriculum, Available at </a:t>
            </a:r>
            <a:r>
              <a:rPr lang="en-GB" u="sng" dirty="0">
                <a:hlinkClick r:id="rId3"/>
              </a:rPr>
              <a:t>https://www.thoughtco.com/hidden-curriculum-3026346</a:t>
            </a:r>
            <a:r>
              <a:rPr lang="en-GB" u="sng" dirty="0"/>
              <a:t>   (Accessed 05/01/20)</a:t>
            </a:r>
            <a:endParaRPr lang="en-GB" dirty="0"/>
          </a:p>
          <a:p>
            <a:pPr algn="l"/>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6040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624E47A-432C-4580-AA88-326E5C5C351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E6AE02EB-AF0E-4454-81DC-2364B8CC1C13}"/>
              </a:ext>
            </a:extLst>
          </p:cNvPr>
          <p:cNvSpPr txBox="1"/>
          <p:nvPr/>
        </p:nvSpPr>
        <p:spPr>
          <a:xfrm>
            <a:off x="5638800" y="2974109"/>
            <a:ext cx="914400" cy="9144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50D2567-8C8A-4D3A-B341-9CCB698FEF14}"/>
              </a:ext>
            </a:extLst>
          </p:cNvPr>
          <p:cNvSpPr txBox="1"/>
          <p:nvPr/>
        </p:nvSpPr>
        <p:spPr>
          <a:xfrm>
            <a:off x="6096000" y="2604655"/>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6A8E18C2-F005-4C9F-A879-9E9BE3B1C08B}"/>
              </a:ext>
            </a:extLst>
          </p:cNvPr>
          <p:cNvSpPr txBox="1"/>
          <p:nvPr/>
        </p:nvSpPr>
        <p:spPr>
          <a:xfrm>
            <a:off x="5638800" y="2701636"/>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3CC62351-487C-4999-898A-1F7666BBB546}"/>
              </a:ext>
            </a:extLst>
          </p:cNvPr>
          <p:cNvSpPr txBox="1"/>
          <p:nvPr/>
        </p:nvSpPr>
        <p:spPr>
          <a:xfrm>
            <a:off x="341745" y="145595"/>
            <a:ext cx="7740073" cy="646331"/>
          </a:xfrm>
          <a:prstGeom prst="rect">
            <a:avLst/>
          </a:prstGeom>
          <a:noFill/>
        </p:spPr>
        <p:txBody>
          <a:bodyPr wrap="square" rtlCol="0">
            <a:spAutoFit/>
          </a:bodyPr>
          <a:lstStyle/>
          <a:p>
            <a:pPr algn="ctr"/>
            <a:r>
              <a:rPr lang="en-GB" sz="3600" b="1" u="sng" dirty="0">
                <a:latin typeface="Arial" panose="020B0604020202020204" pitchFamily="34" charset="0"/>
                <a:cs typeface="Arial" panose="020B0604020202020204" pitchFamily="34" charset="0"/>
              </a:rPr>
              <a:t>Exploring The Hidden Curriculum</a:t>
            </a:r>
          </a:p>
        </p:txBody>
      </p:sp>
      <p:sp>
        <p:nvSpPr>
          <p:cNvPr id="11" name="TextBox 10">
            <a:extLst>
              <a:ext uri="{FF2B5EF4-FFF2-40B4-BE49-F238E27FC236}">
                <a16:creationId xmlns:a16="http://schemas.microsoft.com/office/drawing/2014/main" id="{38CCA077-68CB-4041-822E-0F6A5B1636C1}"/>
              </a:ext>
            </a:extLst>
          </p:cNvPr>
          <p:cNvSpPr txBox="1"/>
          <p:nvPr/>
        </p:nvSpPr>
        <p:spPr>
          <a:xfrm>
            <a:off x="8164944" y="2287872"/>
            <a:ext cx="3057237" cy="861774"/>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Norms </a:t>
            </a:r>
            <a:r>
              <a:rPr lang="en-GB" b="1" dirty="0">
                <a:solidFill>
                  <a:srgbClr val="FF33CC"/>
                </a:solidFill>
                <a:latin typeface="Arial" panose="020B0604020202020204" pitchFamily="34" charset="0"/>
                <a:cs typeface="Arial" panose="020B0604020202020204" pitchFamily="34" charset="0"/>
              </a:rPr>
              <a:t>HUMBEREDU (2019)</a:t>
            </a:r>
            <a:endParaRPr lang="en-GB" sz="3200" b="1" dirty="0">
              <a:solidFill>
                <a:srgbClr val="FF33CC"/>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063CA766-6008-4007-8149-7D786C91EFA2}"/>
              </a:ext>
            </a:extLst>
          </p:cNvPr>
          <p:cNvSpPr txBox="1"/>
          <p:nvPr/>
        </p:nvSpPr>
        <p:spPr>
          <a:xfrm>
            <a:off x="7878618" y="3888509"/>
            <a:ext cx="3057237" cy="861774"/>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Values </a:t>
            </a:r>
            <a:r>
              <a:rPr lang="en-GB" b="1" dirty="0" err="1">
                <a:solidFill>
                  <a:srgbClr val="FF33CC"/>
                </a:solidFill>
                <a:latin typeface="Arial" panose="020B0604020202020204" pitchFamily="34" charset="0"/>
                <a:cs typeface="Arial" panose="020B0604020202020204" pitchFamily="34" charset="0"/>
              </a:rPr>
              <a:t>Humberedu</a:t>
            </a:r>
            <a:r>
              <a:rPr lang="en-GB" b="1" dirty="0">
                <a:latin typeface="Arial" panose="020B0604020202020204" pitchFamily="34" charset="0"/>
                <a:cs typeface="Arial" panose="020B0604020202020204" pitchFamily="34" charset="0"/>
              </a:rPr>
              <a:t> </a:t>
            </a:r>
            <a:r>
              <a:rPr lang="en-GB" b="1" dirty="0">
                <a:solidFill>
                  <a:srgbClr val="FF33CC"/>
                </a:solidFill>
                <a:latin typeface="Arial" panose="020B0604020202020204" pitchFamily="34" charset="0"/>
                <a:cs typeface="Arial" panose="020B0604020202020204" pitchFamily="34" charset="0"/>
              </a:rPr>
              <a:t>(2019)</a:t>
            </a:r>
            <a:endParaRPr lang="en-GB" sz="3200" b="1" dirty="0">
              <a:solidFill>
                <a:srgbClr val="FF33CC"/>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2A8225B-F37D-4250-8BB5-FCD3943B0912}"/>
              </a:ext>
            </a:extLst>
          </p:cNvPr>
          <p:cNvSpPr txBox="1"/>
          <p:nvPr/>
        </p:nvSpPr>
        <p:spPr>
          <a:xfrm>
            <a:off x="7786255" y="5089236"/>
            <a:ext cx="3435927" cy="861774"/>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Procedures </a:t>
            </a:r>
            <a:r>
              <a:rPr lang="en-GB" b="1" dirty="0" err="1">
                <a:latin typeface="Arial" panose="020B0604020202020204" pitchFamily="34" charset="0"/>
                <a:cs typeface="Arial" panose="020B0604020202020204" pitchFamily="34" charset="0"/>
              </a:rPr>
              <a:t>Humberedu</a:t>
            </a:r>
            <a:r>
              <a:rPr lang="en-GB" b="1" dirty="0">
                <a:latin typeface="Arial" panose="020B0604020202020204" pitchFamily="34" charset="0"/>
                <a:cs typeface="Arial" panose="020B0604020202020204" pitchFamily="34" charset="0"/>
              </a:rPr>
              <a:t> 2019</a:t>
            </a:r>
            <a:endParaRPr lang="en-GB" sz="3200" b="1"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77638610-F483-4C82-96D3-99DD01DBFDDF}"/>
              </a:ext>
            </a:extLst>
          </p:cNvPr>
          <p:cNvSpPr txBox="1"/>
          <p:nvPr/>
        </p:nvSpPr>
        <p:spPr>
          <a:xfrm>
            <a:off x="7786254" y="5669270"/>
            <a:ext cx="3435927" cy="861774"/>
          </a:xfrm>
          <a:prstGeom prst="rect">
            <a:avLst/>
          </a:prstGeom>
          <a:noFill/>
        </p:spPr>
        <p:txBody>
          <a:bodyPr wrap="square" rtlCol="0">
            <a:spAutoFit/>
          </a:bodyPr>
          <a:lstStyle/>
          <a:p>
            <a:r>
              <a:rPr lang="en-GB" dirty="0">
                <a:solidFill>
                  <a:srgbClr val="FF33CC"/>
                </a:solidFill>
              </a:rPr>
              <a:t>                         (         )</a:t>
            </a:r>
          </a:p>
          <a:p>
            <a:r>
              <a:rPr lang="en-GB" sz="3200" b="1" dirty="0">
                <a:latin typeface="Arial" panose="020B0604020202020204" pitchFamily="34" charset="0"/>
                <a:cs typeface="Arial" panose="020B0604020202020204" pitchFamily="34" charset="0"/>
              </a:rPr>
              <a:t>Functionalists</a:t>
            </a:r>
          </a:p>
        </p:txBody>
      </p:sp>
      <p:sp>
        <p:nvSpPr>
          <p:cNvPr id="15" name="TextBox 14">
            <a:extLst>
              <a:ext uri="{FF2B5EF4-FFF2-40B4-BE49-F238E27FC236}">
                <a16:creationId xmlns:a16="http://schemas.microsoft.com/office/drawing/2014/main" id="{679D93F3-0B68-4907-97B3-D76B6F55486C}"/>
              </a:ext>
            </a:extLst>
          </p:cNvPr>
          <p:cNvSpPr txBox="1"/>
          <p:nvPr/>
        </p:nvSpPr>
        <p:spPr>
          <a:xfrm>
            <a:off x="713161" y="1064399"/>
            <a:ext cx="5116945" cy="3662541"/>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Definition</a:t>
            </a:r>
          </a:p>
          <a:p>
            <a:r>
              <a:rPr lang="en-GB" sz="2000" b="1" dirty="0">
                <a:solidFill>
                  <a:srgbClr val="FF33CC"/>
                </a:solidFill>
                <a:latin typeface="Arial" panose="020B0604020202020204" pitchFamily="34" charset="0"/>
                <a:cs typeface="Arial" panose="020B0604020202020204" pitchFamily="34" charset="0"/>
              </a:rPr>
              <a:t>Hidden curriculum is a concept that describes the often unarticulated and unacknowledged things students are taught in school and that may affect their learning experience. These are often unspoken and implied lessons unrelated to the academic courses they're taking — things learned from simply being in school.</a:t>
            </a:r>
          </a:p>
          <a:p>
            <a:r>
              <a:rPr lang="en-GB" sz="2000" b="1" dirty="0">
                <a:latin typeface="Arial" panose="020B0604020202020204" pitchFamily="34" charset="0"/>
                <a:cs typeface="Arial" panose="020B0604020202020204" pitchFamily="34" charset="0"/>
              </a:rPr>
              <a:t>THOUGHTCO (2019)</a:t>
            </a:r>
          </a:p>
        </p:txBody>
      </p:sp>
      <p:sp>
        <p:nvSpPr>
          <p:cNvPr id="17" name="TextBox 16">
            <a:extLst>
              <a:ext uri="{FF2B5EF4-FFF2-40B4-BE49-F238E27FC236}">
                <a16:creationId xmlns:a16="http://schemas.microsoft.com/office/drawing/2014/main" id="{A7CB814E-DD14-400C-8DBF-88623D78EF02}"/>
              </a:ext>
            </a:extLst>
          </p:cNvPr>
          <p:cNvSpPr txBox="1"/>
          <p:nvPr/>
        </p:nvSpPr>
        <p:spPr>
          <a:xfrm>
            <a:off x="713162" y="4718409"/>
            <a:ext cx="5281238" cy="2616101"/>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Theoretical views</a:t>
            </a:r>
          </a:p>
          <a:p>
            <a:pPr algn="ctr"/>
            <a:r>
              <a:rPr lang="en-GB" sz="2000" b="1" dirty="0">
                <a:solidFill>
                  <a:srgbClr val="7030A0"/>
                </a:solidFill>
                <a:latin typeface="Arial" panose="020B0604020202020204" pitchFamily="34" charset="0"/>
                <a:cs typeface="Arial" panose="020B0604020202020204" pitchFamily="34" charset="0"/>
              </a:rPr>
              <a:t>Bruner’s three stages</a:t>
            </a:r>
          </a:p>
          <a:p>
            <a:pPr marL="457200" indent="-457200" algn="ctr">
              <a:buFont typeface="+mj-lt"/>
              <a:buAutoNum type="arabicPeriod"/>
            </a:pPr>
            <a:r>
              <a:rPr lang="en-GB" sz="2000" b="1" dirty="0">
                <a:solidFill>
                  <a:srgbClr val="7030A0"/>
                </a:solidFill>
                <a:latin typeface="Arial" panose="020B0604020202020204" pitchFamily="34" charset="0"/>
                <a:cs typeface="Arial" panose="020B0604020202020204" pitchFamily="34" charset="0"/>
              </a:rPr>
              <a:t>Enactive</a:t>
            </a:r>
          </a:p>
          <a:p>
            <a:pPr marL="457200" indent="-457200" algn="ctr">
              <a:buFont typeface="+mj-lt"/>
              <a:buAutoNum type="arabicPeriod"/>
            </a:pPr>
            <a:r>
              <a:rPr lang="en-GB" sz="2000" b="1" dirty="0">
                <a:solidFill>
                  <a:srgbClr val="7030A0"/>
                </a:solidFill>
                <a:latin typeface="Arial" panose="020B0604020202020204" pitchFamily="34" charset="0"/>
                <a:cs typeface="Arial" panose="020B0604020202020204" pitchFamily="34" charset="0"/>
              </a:rPr>
              <a:t>Iconic</a:t>
            </a:r>
          </a:p>
          <a:p>
            <a:pPr marL="457200" indent="-457200" algn="ctr">
              <a:buFont typeface="+mj-lt"/>
              <a:buAutoNum type="arabicPeriod"/>
            </a:pPr>
            <a:r>
              <a:rPr lang="en-GB" sz="2000" b="1" dirty="0">
                <a:solidFill>
                  <a:srgbClr val="7030A0"/>
                </a:solidFill>
                <a:latin typeface="Arial" panose="020B0604020202020204" pitchFamily="34" charset="0"/>
                <a:cs typeface="Arial" panose="020B0604020202020204" pitchFamily="34" charset="0"/>
              </a:rPr>
              <a:t>Symbolic</a:t>
            </a:r>
          </a:p>
          <a:p>
            <a:pPr algn="ctr"/>
            <a:r>
              <a:rPr lang="en-GB" sz="2000" b="1" dirty="0">
                <a:latin typeface="Arial" panose="020B0604020202020204" pitchFamily="34" charset="0"/>
                <a:cs typeface="Arial" panose="020B0604020202020204" pitchFamily="34" charset="0"/>
              </a:rPr>
              <a:t>Smidt (2011)</a:t>
            </a:r>
          </a:p>
          <a:p>
            <a:pPr algn="ctr"/>
            <a:endParaRPr lang="en-GB" sz="32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461E40-7DE4-4C02-B123-CBB565F1D347}"/>
              </a:ext>
            </a:extLst>
          </p:cNvPr>
          <p:cNvSpPr txBox="1"/>
          <p:nvPr/>
        </p:nvSpPr>
        <p:spPr>
          <a:xfrm>
            <a:off x="7786254" y="791925"/>
            <a:ext cx="3149601" cy="214715"/>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257781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207</Words>
  <Application>Microsoft Office PowerPoint</Application>
  <PresentationFormat>Widescreen</PresentationFormat>
  <Paragraphs>21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References for poster on Hidden Curriculum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martin</dc:creator>
  <cp:lastModifiedBy>sharon martin</cp:lastModifiedBy>
  <cp:revision>3</cp:revision>
  <dcterms:created xsi:type="dcterms:W3CDTF">2019-12-22T07:25:10Z</dcterms:created>
  <dcterms:modified xsi:type="dcterms:W3CDTF">2020-01-05T13:07:24Z</dcterms:modified>
</cp:coreProperties>
</file>