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Aptos" panose="020B0004020202020204" pitchFamily="34" charset="0"/>
      <p:regular r:id="rId16"/>
      <p:bold r:id="rId17"/>
      <p:italic r:id="rId18"/>
      <p:boldItalic r:id="rId19"/>
    </p:embeddedFont>
    <p:embeddedFont>
      <p:font typeface="Arial Italics" panose="020B0502020202090204" pitchFamily="34" charset="77"/>
      <p:regular r:id="rId20"/>
      <p:italic r:id="rId21"/>
    </p:embeddedFont>
    <p:embeddedFont>
      <p:font typeface="Calibri" panose="020F0502020204030204" pitchFamily="34" charset="0"/>
      <p:regular r:id="rId22"/>
      <p:bold r:id="rId23"/>
      <p:italic r:id="rId24"/>
      <p:boldItalic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autoAdjust="0"/>
    <p:restoredTop sz="94599" autoAdjust="0"/>
  </p:normalViewPr>
  <p:slideViewPr>
    <p:cSldViewPr>
      <p:cViewPr varScale="1">
        <p:scale>
          <a:sx n="70" d="100"/>
          <a:sy n="70" d="100"/>
        </p:scale>
        <p:origin x="840"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1A119D-0A1A-4267-9CA9-0507DFF6711D}" type="datetimeFigureOut">
              <a:rPr lang="en-GB" smtClean="0"/>
              <a:t>08/11/2024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A3048B-F3E7-486D-BC3A-7544861FCB74}" type="slidenum">
              <a:rPr lang="en-GB" smtClean="0"/>
              <a:t>‹#›</a:t>
            </a:fld>
            <a:endParaRPr lang="en-GB"/>
          </a:p>
        </p:txBody>
      </p:sp>
    </p:spTree>
    <p:extLst>
      <p:ext uri="{BB962C8B-B14F-4D97-AF65-F5344CB8AC3E}">
        <p14:creationId xmlns:p14="http://schemas.microsoft.com/office/powerpoint/2010/main" val="1238124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3048B-F3E7-486D-BC3A-7544861FCB74}" type="slidenum">
              <a:rPr lang="en-GB" smtClean="0"/>
              <a:t>2</a:t>
            </a:fld>
            <a:endParaRPr lang="en-GB"/>
          </a:p>
        </p:txBody>
      </p:sp>
    </p:spTree>
    <p:extLst>
      <p:ext uri="{BB962C8B-B14F-4D97-AF65-F5344CB8AC3E}">
        <p14:creationId xmlns:p14="http://schemas.microsoft.com/office/powerpoint/2010/main" val="1357665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
                <a:ea typeface="Aptos" panose="020B0004020202020204" pitchFamily="34" charset="0"/>
                <a:cs typeface="Times New Roman" panose="02020603050405020304" pitchFamily="18" charset="0"/>
              </a:rPr>
              <a:t>Sustainability has emerged as one of the hallmarks of the hotel and hospitality business due to environmental concerns and optimum uses of resources. This industry is characterised as being resource-intensive, with regard to energy and water consumption and its production of considerable waste products; this makes sustainability an imperative. Several major hotels, such as Marriott and Hilton, have been forced to embrace sustainable and environmentally friendly work practices aimed at conserving resources and minimising wastage. This, then, is not solely a regulation and environment mitigation strategy but rather continues to reflect the consumer demand for sustainable low-carb modes of transport. This presentation is an analysis of the current best practices in managing waste and resources, and it seeks to bring case studies from the current market that entail the success of sustainable strategies.</a:t>
            </a:r>
          </a:p>
          <a:p>
            <a:pPr algn="just"/>
            <a:endParaRPr lang="en-GB" dirty="0">
              <a:latin typeface="Arial "/>
            </a:endParaRPr>
          </a:p>
        </p:txBody>
      </p:sp>
      <p:sp>
        <p:nvSpPr>
          <p:cNvPr id="4" name="Slide Number Placeholder 3"/>
          <p:cNvSpPr>
            <a:spLocks noGrp="1"/>
          </p:cNvSpPr>
          <p:nvPr>
            <p:ph type="sldNum" sz="quarter" idx="5"/>
          </p:nvPr>
        </p:nvSpPr>
        <p:spPr/>
        <p:txBody>
          <a:bodyPr/>
          <a:lstStyle/>
          <a:p>
            <a:fld id="{D1A3048B-F3E7-486D-BC3A-7544861FCB74}" type="slidenum">
              <a:rPr lang="en-GB" smtClean="0"/>
              <a:t>3</a:t>
            </a:fld>
            <a:endParaRPr lang="en-GB"/>
          </a:p>
        </p:txBody>
      </p:sp>
    </p:spTree>
    <p:extLst>
      <p:ext uri="{BB962C8B-B14F-4D97-AF65-F5344CB8AC3E}">
        <p14:creationId xmlns:p14="http://schemas.microsoft.com/office/powerpoint/2010/main" val="1327081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
                <a:ea typeface="Aptos" panose="020B0004020202020204" pitchFamily="34" charset="0"/>
                <a:cs typeface="Times New Roman" panose="02020603050405020304" pitchFamily="18" charset="0"/>
              </a:rPr>
              <a:t>The hotel and the hospitality industry involve the utilisation of large quantities of energy and water to meet the needs of the guests daily. Moreover, the level of waste generated is high, and this includes plastic waste, particularly products that are used once and disposed of. Such high consumption and waste production lead to high and Direct impact, fulfilling the hotels’ responsibilities to act more sustainably. This is accentuated by signs from the regulatory front and increasing customer preferences for environmentally sustainable properties (Ncube et al., 2021). All these factors have played an influence on the industry that has seen the practical adoption of sustainable measures wishing to match customer satisfaction with resource conservation (</a:t>
            </a:r>
            <a:r>
              <a:rPr lang="en-GB" sz="1800" kern="100" dirty="0" err="1">
                <a:effectLst/>
                <a:latin typeface="Arial "/>
                <a:ea typeface="Aptos" panose="020B0004020202020204" pitchFamily="34" charset="0"/>
                <a:cs typeface="Times New Roman" panose="02020603050405020304" pitchFamily="18" charset="0"/>
              </a:rPr>
              <a:t>Pilapitiya</a:t>
            </a:r>
            <a:r>
              <a:rPr lang="en-GB" sz="1800" kern="100" dirty="0">
                <a:effectLst/>
                <a:latin typeface="Arial "/>
                <a:ea typeface="Aptos" panose="020B0004020202020204" pitchFamily="34" charset="0"/>
                <a:cs typeface="Times New Roman" panose="02020603050405020304" pitchFamily="18" charset="0"/>
              </a:rPr>
              <a:t> and Ratnayake, 2024). As we advance, it will be understood how sustainable the need for industries and players that wish to capture the global radical green trends has become.</a:t>
            </a:r>
          </a:p>
          <a:p>
            <a:pPr algn="just"/>
            <a:endParaRPr lang="en-GB" dirty="0">
              <a:latin typeface="Arial "/>
            </a:endParaRPr>
          </a:p>
        </p:txBody>
      </p:sp>
      <p:sp>
        <p:nvSpPr>
          <p:cNvPr id="4" name="Slide Number Placeholder 3"/>
          <p:cNvSpPr>
            <a:spLocks noGrp="1"/>
          </p:cNvSpPr>
          <p:nvPr>
            <p:ph type="sldNum" sz="quarter" idx="5"/>
          </p:nvPr>
        </p:nvSpPr>
        <p:spPr/>
        <p:txBody>
          <a:bodyPr/>
          <a:lstStyle/>
          <a:p>
            <a:fld id="{D1A3048B-F3E7-486D-BC3A-7544861FCB74}" type="slidenum">
              <a:rPr lang="en-GB" smtClean="0"/>
              <a:t>4</a:t>
            </a:fld>
            <a:endParaRPr lang="en-GB"/>
          </a:p>
        </p:txBody>
      </p:sp>
    </p:spTree>
    <p:extLst>
      <p:ext uri="{BB962C8B-B14F-4D97-AF65-F5344CB8AC3E}">
        <p14:creationId xmlns:p14="http://schemas.microsoft.com/office/powerpoint/2010/main" val="1435858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
                <a:ea typeface="Aptos" panose="020B0004020202020204" pitchFamily="34" charset="0"/>
                <a:cs typeface="Times New Roman" panose="02020603050405020304" pitchFamily="18" charset="0"/>
              </a:rPr>
              <a:t>Sustainable waste management is another essential aspect in which the hospitality industry can achieve significant achievements (Brotherton, 2015). Programs like reusing, recycling, composting, and eradicating the usage of plastics are some of the key measures which are implemented by hotels. For instance, Marriott has taken a move of discouraging disposable amenities, in turn, to install pumps that retain fairness bottles for showers and other amenities (</a:t>
            </a:r>
            <a:r>
              <a:rPr lang="en-GB" sz="1800" kern="100" dirty="0" err="1">
                <a:effectLst/>
                <a:latin typeface="Arial "/>
                <a:ea typeface="Aptos" panose="020B0004020202020204" pitchFamily="34" charset="0"/>
                <a:cs typeface="Times New Roman" panose="02020603050405020304" pitchFamily="18" charset="0"/>
              </a:rPr>
              <a:t>Perkumienė</a:t>
            </a:r>
            <a:r>
              <a:rPr lang="en-GB" sz="1800" kern="100" dirty="0">
                <a:effectLst/>
                <a:latin typeface="Arial "/>
                <a:ea typeface="Aptos" panose="020B0004020202020204" pitchFamily="34" charset="0"/>
                <a:cs typeface="Times New Roman" panose="02020603050405020304" pitchFamily="18" charset="0"/>
              </a:rPr>
              <a:t> et al., 2023). These practices are in line with the circularity where materials are used again and again or recycled. As it has also been stated in research, guests appreciate these attempts since not only are they eco-friendly, but they also contribute to the addition of value to the hotel’s brand image (Clegg., 2021). It is imperative that emphasis is placed on waste minimisation, as the industry strives to cater to the needs of customers regarding environmental conservation, coupled with the endeavour of minimising the amounts of waste it contributes to the landfill.</a:t>
            </a:r>
          </a:p>
          <a:p>
            <a:pPr algn="just"/>
            <a:endParaRPr lang="en-GB" dirty="0">
              <a:latin typeface="Arial "/>
            </a:endParaRPr>
          </a:p>
        </p:txBody>
      </p:sp>
      <p:sp>
        <p:nvSpPr>
          <p:cNvPr id="4" name="Slide Number Placeholder 3"/>
          <p:cNvSpPr>
            <a:spLocks noGrp="1"/>
          </p:cNvSpPr>
          <p:nvPr>
            <p:ph type="sldNum" sz="quarter" idx="5"/>
          </p:nvPr>
        </p:nvSpPr>
        <p:spPr/>
        <p:txBody>
          <a:bodyPr/>
          <a:lstStyle/>
          <a:p>
            <a:fld id="{D1A3048B-F3E7-486D-BC3A-7544861FCB74}" type="slidenum">
              <a:rPr lang="en-GB" smtClean="0"/>
              <a:t>5</a:t>
            </a:fld>
            <a:endParaRPr lang="en-GB"/>
          </a:p>
        </p:txBody>
      </p:sp>
    </p:spTree>
    <p:extLst>
      <p:ext uri="{BB962C8B-B14F-4D97-AF65-F5344CB8AC3E}">
        <p14:creationId xmlns:p14="http://schemas.microsoft.com/office/powerpoint/2010/main" val="3952008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
                <a:ea typeface="Aptos" panose="020B0004020202020204" pitchFamily="34" charset="0"/>
                <a:cs typeface="Times New Roman" panose="02020603050405020304" pitchFamily="18" charset="0"/>
              </a:rPr>
              <a:t>Conservation of resources has a very significant position within the hospitality industry as facilities and services, such as energy and water, are the main concerns in sustainability goals (Darcy et al., 2012). By having operations that are always on, hotels can use a lot of energy. Some are spending on technologies such as LED bulbs as well as smart thermal controls that control room temperatures depending on occupancy (Tribe, 2009)​. For instance, IHG managed to achieve a reduction in energy utilisation through its Green Engage program by about 30%. The energy saving also continues through water-saving features like low-flow fixtures and greywater recycling systems (Ford and Sturman, 2020). The people, planet, and profit model is also optimal because both the environment and revenues benefit from sustainability measures. Resource-efficient technology hence supports the guests' concern for the environment while the hotel operates optimally at minimum costs (Faulkner et al., 2001)​.</a:t>
            </a:r>
          </a:p>
          <a:p>
            <a:pPr algn="just"/>
            <a:endParaRPr lang="en-GB" dirty="0">
              <a:latin typeface="Arial "/>
            </a:endParaRPr>
          </a:p>
        </p:txBody>
      </p:sp>
      <p:sp>
        <p:nvSpPr>
          <p:cNvPr id="4" name="Slide Number Placeholder 3"/>
          <p:cNvSpPr>
            <a:spLocks noGrp="1"/>
          </p:cNvSpPr>
          <p:nvPr>
            <p:ph type="sldNum" sz="quarter" idx="5"/>
          </p:nvPr>
        </p:nvSpPr>
        <p:spPr/>
        <p:txBody>
          <a:bodyPr/>
          <a:lstStyle/>
          <a:p>
            <a:fld id="{D1A3048B-F3E7-486D-BC3A-7544861FCB74}" type="slidenum">
              <a:rPr lang="en-GB" smtClean="0"/>
              <a:t>6</a:t>
            </a:fld>
            <a:endParaRPr lang="en-GB"/>
          </a:p>
        </p:txBody>
      </p:sp>
    </p:spTree>
    <p:extLst>
      <p:ext uri="{BB962C8B-B14F-4D97-AF65-F5344CB8AC3E}">
        <p14:creationId xmlns:p14="http://schemas.microsoft.com/office/powerpoint/2010/main" val="987655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
                <a:ea typeface="Aptos" panose="020B0004020202020204" pitchFamily="34" charset="0"/>
                <a:cs typeface="Times New Roman" panose="02020603050405020304" pitchFamily="18" charset="0"/>
              </a:rPr>
              <a:t>External environmental forces play a crucial role in the change process towards sustainability in the hotel industry. From a political perspective, measures such as the Green Tourism Business Scheme in the UK press on hotels to adopt environmentalism (</a:t>
            </a:r>
            <a:r>
              <a:rPr lang="en-GB" sz="1800" kern="100" dirty="0" err="1">
                <a:effectLst/>
                <a:latin typeface="Arial "/>
                <a:ea typeface="Aptos" panose="020B0004020202020204" pitchFamily="34" charset="0"/>
                <a:cs typeface="Times New Roman" panose="02020603050405020304" pitchFamily="18" charset="0"/>
              </a:rPr>
              <a:t>Krippendorf</a:t>
            </a:r>
            <a:r>
              <a:rPr lang="en-GB" sz="1800" kern="100" dirty="0">
                <a:effectLst/>
                <a:latin typeface="Arial "/>
                <a:ea typeface="Aptos" panose="020B0004020202020204" pitchFamily="34" charset="0"/>
                <a:cs typeface="Times New Roman" panose="02020603050405020304" pitchFamily="18" charset="0"/>
              </a:rPr>
              <a:t>, 2011)​. Adherence to such remedial programmes improves organisational image and is in line with the government's environmentally friendly goals. Financially, sustainability investments take a longer time to pay off as they require a lot of money, particularly in technology (Laws et al., 2007)​. However, such costs are recovered within a longer time span, with less use of energy and other resources, thus making the implementation financially sustainable in the long run. For instance, Marriott has installed LED as a source of lighting, which has been proven to save on bills. The industry complies with legislation while simultaneously implementing as many sustainability procedures as possible that will, in return, generate revenues, for people are inclined to choose industries that embrace sustainable practices in their activities.</a:t>
            </a:r>
          </a:p>
          <a:p>
            <a:pPr algn="just"/>
            <a:endParaRPr lang="en-GB" dirty="0">
              <a:latin typeface="Arial "/>
            </a:endParaRPr>
          </a:p>
        </p:txBody>
      </p:sp>
      <p:sp>
        <p:nvSpPr>
          <p:cNvPr id="4" name="Slide Number Placeholder 3"/>
          <p:cNvSpPr>
            <a:spLocks noGrp="1"/>
          </p:cNvSpPr>
          <p:nvPr>
            <p:ph type="sldNum" sz="quarter" idx="5"/>
          </p:nvPr>
        </p:nvSpPr>
        <p:spPr/>
        <p:txBody>
          <a:bodyPr/>
          <a:lstStyle/>
          <a:p>
            <a:fld id="{D1A3048B-F3E7-486D-BC3A-7544861FCB74}" type="slidenum">
              <a:rPr lang="en-GB" smtClean="0"/>
              <a:t>7</a:t>
            </a:fld>
            <a:endParaRPr lang="en-GB"/>
          </a:p>
        </p:txBody>
      </p:sp>
    </p:spTree>
    <p:extLst>
      <p:ext uri="{BB962C8B-B14F-4D97-AF65-F5344CB8AC3E}">
        <p14:creationId xmlns:p14="http://schemas.microsoft.com/office/powerpoint/2010/main" val="33510629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
                <a:ea typeface="Aptos" panose="020B0004020202020204" pitchFamily="34" charset="0"/>
                <a:cs typeface="Times New Roman" panose="02020603050405020304" pitchFamily="18" charset="0"/>
              </a:rPr>
              <a:t>The sustainability strategies also involve social and technological factors in hospitality industry operations (Mill, 2012). Socially, there are more guests who want green accommodation, especially among the younger generation known as Millennials and Generation Z, who are picky when choosing a brand, leaning more towards brands that are environmentally conscious. This has led to guest expectations of a hotel to also have visible sustainable practices. Technologically, an increase in smart waste management, especially for the hotel industry, assists in incorporating artificial intelligence in the management of food waste. Accor’s sustainability efforts show how tech applications, especially Winnow technology, help improve the tracking of waste reduction initiatives (Accor, 2023). Altogether, these social and technological wants pull the industry to more customer-oriented and resource-advantageous solutions.</a:t>
            </a:r>
          </a:p>
          <a:p>
            <a:pPr algn="just"/>
            <a:endParaRPr lang="en-GB" dirty="0">
              <a:latin typeface="Arial "/>
            </a:endParaRPr>
          </a:p>
        </p:txBody>
      </p:sp>
      <p:sp>
        <p:nvSpPr>
          <p:cNvPr id="4" name="Slide Number Placeholder 3"/>
          <p:cNvSpPr>
            <a:spLocks noGrp="1"/>
          </p:cNvSpPr>
          <p:nvPr>
            <p:ph type="sldNum" sz="quarter" idx="5"/>
          </p:nvPr>
        </p:nvSpPr>
        <p:spPr/>
        <p:txBody>
          <a:bodyPr/>
          <a:lstStyle/>
          <a:p>
            <a:fld id="{D1A3048B-F3E7-486D-BC3A-7544861FCB74}" type="slidenum">
              <a:rPr lang="en-GB" smtClean="0"/>
              <a:t>8</a:t>
            </a:fld>
            <a:endParaRPr lang="en-GB"/>
          </a:p>
        </p:txBody>
      </p:sp>
    </p:spTree>
    <p:extLst>
      <p:ext uri="{BB962C8B-B14F-4D97-AF65-F5344CB8AC3E}">
        <p14:creationId xmlns:p14="http://schemas.microsoft.com/office/powerpoint/2010/main" val="31516173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
                <a:ea typeface="Aptos" panose="020B0004020202020204" pitchFamily="34" charset="0"/>
                <a:cs typeface="Times New Roman" panose="02020603050405020304" pitchFamily="18" charset="0"/>
              </a:rPr>
              <a:t>It is pivotal to note that environmental and legal considerations are involved in operating within the hospitality industry. Environmental concerns include emissions and waste because these are significant concerns that have repercussions on the immediate environment and the world climate. Many companies, such as Marriott, are planning to achieve total reductions of 50% in water and carbon for their leading hotels through their Serve 360. In terms of legal requirements, legal compliance is compulsory to avoid fines for regulations like ESOS in the UK for sustainable operation (Martin-Rios et al., 2020)​. Some hotels are also aiming at green building certification, such as LEED, since they are cheap on the environment and attract more clients. Legal and environmental factors, therefore, shape the ways through which the hotels operate to ensure sustainability.</a:t>
            </a:r>
          </a:p>
          <a:p>
            <a:pPr algn="just"/>
            <a:endParaRPr lang="en-GB" dirty="0">
              <a:latin typeface="Arial "/>
            </a:endParaRPr>
          </a:p>
        </p:txBody>
      </p:sp>
      <p:sp>
        <p:nvSpPr>
          <p:cNvPr id="4" name="Slide Number Placeholder 3"/>
          <p:cNvSpPr>
            <a:spLocks noGrp="1"/>
          </p:cNvSpPr>
          <p:nvPr>
            <p:ph type="sldNum" sz="quarter" idx="5"/>
          </p:nvPr>
        </p:nvSpPr>
        <p:spPr/>
        <p:txBody>
          <a:bodyPr/>
          <a:lstStyle/>
          <a:p>
            <a:fld id="{D1A3048B-F3E7-486D-BC3A-7544861FCB74}" type="slidenum">
              <a:rPr lang="en-GB" smtClean="0"/>
              <a:t>9</a:t>
            </a:fld>
            <a:endParaRPr lang="en-GB"/>
          </a:p>
        </p:txBody>
      </p:sp>
    </p:spTree>
    <p:extLst>
      <p:ext uri="{BB962C8B-B14F-4D97-AF65-F5344CB8AC3E}">
        <p14:creationId xmlns:p14="http://schemas.microsoft.com/office/powerpoint/2010/main" val="30306206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
                <a:ea typeface="Aptos" panose="020B0004020202020204" pitchFamily="34" charset="0"/>
                <a:cs typeface="Times New Roman" panose="02020603050405020304" pitchFamily="18" charset="0"/>
              </a:rPr>
              <a:t>Many industries, including the hotel and hospitality industries, have great role models in this, such as Marriott, IHG and Hilton, among others. Aimed from the Marriott Serve 360 initiative, the impact focus has been oriented on water and carbon emission reduction in compliance with worldwide environmental objectives. IHG’s Green Engage focuses on energy as well as waste efficiency, which improves sustainability overall; it also increases profitability (Ncube et al., 2021). About Hilton, any program that was launched could also include the guests in the Green Stay initiative, which also helps to encourage people as they are responsible for environmental concerns (Bitter, 2019). Accor hoteliers, together with Winnow, apply technology and AI to reduce food waste by 50%, which demonstrates the impact of technology on sustainability. These examples show how best practice hotels utilise sustainability to enhance the positive environmental effects while enhancing guests’ loyalty with environmentally friendly brand images.</a:t>
            </a:r>
          </a:p>
          <a:p>
            <a:pPr algn="just"/>
            <a:endParaRPr lang="en-GB" dirty="0">
              <a:latin typeface="Arial "/>
            </a:endParaRPr>
          </a:p>
        </p:txBody>
      </p:sp>
      <p:sp>
        <p:nvSpPr>
          <p:cNvPr id="4" name="Slide Number Placeholder 3"/>
          <p:cNvSpPr>
            <a:spLocks noGrp="1"/>
          </p:cNvSpPr>
          <p:nvPr>
            <p:ph type="sldNum" sz="quarter" idx="5"/>
          </p:nvPr>
        </p:nvSpPr>
        <p:spPr/>
        <p:txBody>
          <a:bodyPr/>
          <a:lstStyle/>
          <a:p>
            <a:fld id="{D1A3048B-F3E7-486D-BC3A-7544861FCB74}" type="slidenum">
              <a:rPr lang="en-GB" smtClean="0"/>
              <a:t>10</a:t>
            </a:fld>
            <a:endParaRPr lang="en-GB"/>
          </a:p>
        </p:txBody>
      </p:sp>
    </p:spTree>
    <p:extLst>
      <p:ext uri="{BB962C8B-B14F-4D97-AF65-F5344CB8AC3E}">
        <p14:creationId xmlns:p14="http://schemas.microsoft.com/office/powerpoint/2010/main" val="6765399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pPr>
            <a:r>
              <a:rPr lang="en-GB" sz="1800" kern="100" dirty="0">
                <a:effectLst/>
                <a:latin typeface="Arial "/>
                <a:ea typeface="Aptos" panose="020B0004020202020204" pitchFamily="34" charset="0"/>
                <a:cs typeface="Times New Roman" panose="02020603050405020304" pitchFamily="18" charset="0"/>
              </a:rPr>
              <a:t>In the future, priorities will have to be selected, and particular policies and management measures will be able to promote sustainability in the hospitality industry. New and more stringent laws of waste disposal could lead to improved sorting, recycling and composting practices, hence minimising dumps (Barakat et al., 2023). Other feasible recommendations include the provision of grants and tax credits, which can motivate many hotels to purchase solar panels or any other renewable energy technologies. Developing aspects of sustainability awareness and training for the staff, including energy efficiency and waste minimization, would help establish sustainability in practice. Working with suppliers means that the hotels can obtain supply products that are environmentally friendly while at the same time supporting the local economy (Chan, Tsang and AU, 2022). Moreover, direct guest participation in green matters, such as the reuse of towels, makes a hotel more committed to the green course.</a:t>
            </a:r>
          </a:p>
          <a:p>
            <a:pPr marL="0" marR="0" algn="just">
              <a:lnSpc>
                <a:spcPct val="150000"/>
              </a:lnSpc>
              <a:spcAft>
                <a:spcPts val="800"/>
              </a:spcAft>
            </a:pPr>
            <a:r>
              <a:rPr lang="en-GB" sz="1800" kern="100" dirty="0">
                <a:effectLst/>
                <a:latin typeface="Arial "/>
                <a:ea typeface="Aptos" panose="020B0004020202020204" pitchFamily="34" charset="0"/>
                <a:cs typeface="Times New Roman" panose="02020603050405020304" pitchFamily="18" charset="0"/>
              </a:rPr>
              <a:t> </a:t>
            </a:r>
          </a:p>
          <a:p>
            <a:endParaRPr lang="en-GB" dirty="0">
              <a:latin typeface="Arial "/>
            </a:endParaRPr>
          </a:p>
        </p:txBody>
      </p:sp>
      <p:sp>
        <p:nvSpPr>
          <p:cNvPr id="4" name="Slide Number Placeholder 3"/>
          <p:cNvSpPr>
            <a:spLocks noGrp="1"/>
          </p:cNvSpPr>
          <p:nvPr>
            <p:ph type="sldNum" sz="quarter" idx="5"/>
          </p:nvPr>
        </p:nvSpPr>
        <p:spPr/>
        <p:txBody>
          <a:bodyPr/>
          <a:lstStyle/>
          <a:p>
            <a:fld id="{D1A3048B-F3E7-486D-BC3A-7544861FCB74}" type="slidenum">
              <a:rPr lang="en-GB" smtClean="0"/>
              <a:t>11</a:t>
            </a:fld>
            <a:endParaRPr lang="en-GB"/>
          </a:p>
        </p:txBody>
      </p:sp>
    </p:spTree>
    <p:extLst>
      <p:ext uri="{BB962C8B-B14F-4D97-AF65-F5344CB8AC3E}">
        <p14:creationId xmlns:p14="http://schemas.microsoft.com/office/powerpoint/2010/main" val="21772824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
                <a:ea typeface="Aptos" panose="020B0004020202020204" pitchFamily="34" charset="0"/>
                <a:cs typeface="Times New Roman" panose="02020603050405020304" pitchFamily="18" charset="0"/>
              </a:rPr>
              <a:t>Sustainability must be considered an important and advantageous characteristic within the confines of the hotel and hospitality industry. Industry giants like Marriott, Hilton, and Accor are keen examples of how integrated best practices would yield significant results in waste minimisation and efficient resource management while promising sustainable strategies that are client-friendly. This is not only a boon in guest satisfaction but also has the advantage of reduced expenses and brand allegiance. Looking at the present-day global developments, a number of hotels that embrace innovation and various sustainable practices are set to enjoy a competitive edge while making a positive contribution to the world. Sustainability can be a win-win situation for business profitability and environmental protection with the goal of achieving sound management of hospitality facilities in the future.</a:t>
            </a:r>
          </a:p>
          <a:p>
            <a:pPr algn="just"/>
            <a:endParaRPr lang="en-GB" dirty="0">
              <a:latin typeface="Arial "/>
            </a:endParaRPr>
          </a:p>
        </p:txBody>
      </p:sp>
      <p:sp>
        <p:nvSpPr>
          <p:cNvPr id="4" name="Slide Number Placeholder 3"/>
          <p:cNvSpPr>
            <a:spLocks noGrp="1"/>
          </p:cNvSpPr>
          <p:nvPr>
            <p:ph type="sldNum" sz="quarter" idx="5"/>
          </p:nvPr>
        </p:nvSpPr>
        <p:spPr/>
        <p:txBody>
          <a:bodyPr/>
          <a:lstStyle/>
          <a:p>
            <a:fld id="{D1A3048B-F3E7-486D-BC3A-7544861FCB74}" type="slidenum">
              <a:rPr lang="en-GB" smtClean="0"/>
              <a:t>12</a:t>
            </a:fld>
            <a:endParaRPr lang="en-GB"/>
          </a:p>
        </p:txBody>
      </p:sp>
    </p:spTree>
    <p:extLst>
      <p:ext uri="{BB962C8B-B14F-4D97-AF65-F5344CB8AC3E}">
        <p14:creationId xmlns:p14="http://schemas.microsoft.com/office/powerpoint/2010/main" val="31874043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800"/>
              </a:spcBef>
              <a:spcAft>
                <a:spcPts val="400"/>
              </a:spcAft>
            </a:pPr>
            <a:r>
              <a:rPr lang="en-GB" sz="1800" b="1" kern="100" dirty="0">
                <a:solidFill>
                  <a:srgbClr val="0F4761"/>
                </a:solidFill>
                <a:effectLst/>
                <a:latin typeface="Arial "/>
                <a:ea typeface="Times New Roman" panose="02020603050405020304" pitchFamily="18" charset="0"/>
                <a:cs typeface="Times New Roman" panose="02020603050405020304" pitchFamily="18" charset="0"/>
              </a:rPr>
              <a:t>References</a:t>
            </a:r>
          </a:p>
          <a:p>
            <a:pPr marL="0" marR="0" algn="just">
              <a:lnSpc>
                <a:spcPct val="150000"/>
              </a:lnSpc>
              <a:spcAft>
                <a:spcPts val="800"/>
              </a:spcAft>
            </a:pPr>
            <a:r>
              <a:rPr lang="en-US" sz="1800" kern="100" dirty="0">
                <a:effectLst/>
                <a:latin typeface="Arial "/>
                <a:ea typeface="Aptos" panose="020B0004020202020204" pitchFamily="34" charset="0"/>
                <a:cs typeface="Times New Roman" panose="02020603050405020304" pitchFamily="18" charset="0"/>
              </a:rPr>
              <a:t>Accor (2023). Food waste: AI supporting Accor hotels. [online] Hospitality Net. Available at: https://www.hospitalitynet.org/news/4118407.html.</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US" sz="1800" kern="100" dirty="0">
                <a:effectLst/>
                <a:latin typeface="Arial "/>
                <a:ea typeface="Aptos" panose="020B0004020202020204" pitchFamily="34" charset="0"/>
                <a:cs typeface="Times New Roman" panose="02020603050405020304" pitchFamily="18" charset="0"/>
              </a:rPr>
              <a:t>Barakat, B., </a:t>
            </a:r>
            <a:r>
              <a:rPr lang="en-US" sz="1800" kern="100" dirty="0" err="1">
                <a:effectLst/>
                <a:latin typeface="Arial "/>
                <a:ea typeface="Aptos" panose="020B0004020202020204" pitchFamily="34" charset="0"/>
                <a:cs typeface="Times New Roman" panose="02020603050405020304" pitchFamily="18" charset="0"/>
              </a:rPr>
              <a:t>Milhem</a:t>
            </a:r>
            <a:r>
              <a:rPr lang="en-US" sz="1800" kern="100" dirty="0">
                <a:effectLst/>
                <a:latin typeface="Arial "/>
                <a:ea typeface="Aptos" panose="020B0004020202020204" pitchFamily="34" charset="0"/>
                <a:cs typeface="Times New Roman" panose="02020603050405020304" pitchFamily="18" charset="0"/>
              </a:rPr>
              <a:t>, M., Naji, G.M.A., </a:t>
            </a:r>
            <a:r>
              <a:rPr lang="en-US" sz="1800" kern="100" dirty="0" err="1">
                <a:effectLst/>
                <a:latin typeface="Arial "/>
                <a:ea typeface="Aptos" panose="020B0004020202020204" pitchFamily="34" charset="0"/>
                <a:cs typeface="Times New Roman" panose="02020603050405020304" pitchFamily="18" charset="0"/>
              </a:rPr>
              <a:t>Alzoraiki</a:t>
            </a:r>
            <a:r>
              <a:rPr lang="en-US" sz="1800" kern="100" dirty="0">
                <a:effectLst/>
                <a:latin typeface="Arial "/>
                <a:ea typeface="Aptos" panose="020B0004020202020204" pitchFamily="34" charset="0"/>
                <a:cs typeface="Times New Roman" panose="02020603050405020304" pitchFamily="18" charset="0"/>
              </a:rPr>
              <a:t>, M., Muda, H.B., Ateeq, A. and </a:t>
            </a:r>
            <a:r>
              <a:rPr lang="en-US" sz="1800" kern="100" dirty="0" err="1">
                <a:effectLst/>
                <a:latin typeface="Arial "/>
                <a:ea typeface="Aptos" panose="020B0004020202020204" pitchFamily="34" charset="0"/>
                <a:cs typeface="Times New Roman" panose="02020603050405020304" pitchFamily="18" charset="0"/>
              </a:rPr>
              <a:t>Abro</a:t>
            </a:r>
            <a:r>
              <a:rPr lang="en-US" sz="1800" kern="100" dirty="0">
                <a:effectLst/>
                <a:latin typeface="Arial "/>
                <a:ea typeface="Aptos" panose="020B0004020202020204" pitchFamily="34" charset="0"/>
                <a:cs typeface="Times New Roman" panose="02020603050405020304" pitchFamily="18" charset="0"/>
              </a:rPr>
              <a:t>, Z. (2023). Assessing the Impact of Green Training on Sustainable Business Advantage: Exploring the Mediating Role of Green Supply Chain Practices. Sustainability, [online] 15(19), p.14144. </a:t>
            </a:r>
            <a:r>
              <a:rPr lang="en-US" sz="1800" kern="100" dirty="0" err="1">
                <a:effectLst/>
                <a:latin typeface="Arial "/>
                <a:ea typeface="Aptos" panose="020B0004020202020204" pitchFamily="34" charset="0"/>
                <a:cs typeface="Times New Roman" panose="02020603050405020304" pitchFamily="18" charset="0"/>
              </a:rPr>
              <a:t>doi:https</a:t>
            </a:r>
            <a:r>
              <a:rPr lang="en-US" sz="1800" kern="100" dirty="0">
                <a:effectLst/>
                <a:latin typeface="Arial "/>
                <a:ea typeface="Aptos" panose="020B0004020202020204" pitchFamily="34" charset="0"/>
                <a:cs typeface="Times New Roman" panose="02020603050405020304" pitchFamily="18" charset="0"/>
              </a:rPr>
              <a:t>://doi.org/10.3390/su151914144.</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US" sz="1800" kern="100" dirty="0">
                <a:effectLst/>
                <a:latin typeface="Arial "/>
                <a:ea typeface="Aptos" panose="020B0004020202020204" pitchFamily="34" charset="0"/>
                <a:cs typeface="Times New Roman" panose="02020603050405020304" pitchFamily="18" charset="0"/>
              </a:rPr>
              <a:t>Bitter, K. (2019) </a:t>
            </a:r>
            <a:r>
              <a:rPr lang="en-US" sz="1800" i="1" kern="100" dirty="0">
                <a:effectLst/>
                <a:latin typeface="Arial "/>
                <a:ea typeface="Aptos" panose="020B0004020202020204" pitchFamily="34" charset="0"/>
                <a:cs typeface="Times New Roman" panose="02020603050405020304" pitchFamily="18" charset="0"/>
              </a:rPr>
              <a:t>Guest engagement in the environmental management of private hotels in Germany.</a:t>
            </a:r>
            <a:r>
              <a:rPr lang="en-US" sz="1800" kern="100" dirty="0">
                <a:effectLst/>
                <a:latin typeface="Arial "/>
                <a:ea typeface="Aptos" panose="020B0004020202020204" pitchFamily="34" charset="0"/>
                <a:cs typeface="Times New Roman" panose="02020603050405020304" pitchFamily="18" charset="0"/>
              </a:rPr>
              <a:t> https://www.theseus.fi/handle/10024/172184.</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US" sz="1800" kern="100" dirty="0">
                <a:effectLst/>
                <a:latin typeface="Arial "/>
                <a:ea typeface="Aptos" panose="020B0004020202020204" pitchFamily="34" charset="0"/>
                <a:cs typeface="Times New Roman" panose="02020603050405020304" pitchFamily="18" charset="0"/>
              </a:rPr>
              <a:t>Brotherton, B. (2015) </a:t>
            </a:r>
            <a:r>
              <a:rPr lang="en-US" sz="1800" i="1" kern="100" dirty="0">
                <a:effectLst/>
                <a:latin typeface="Arial "/>
                <a:ea typeface="Aptos" panose="020B0004020202020204" pitchFamily="34" charset="0"/>
                <a:cs typeface="Times New Roman" panose="02020603050405020304" pitchFamily="18" charset="0"/>
              </a:rPr>
              <a:t>Researching hospitality and tourism</a:t>
            </a:r>
            <a:r>
              <a:rPr lang="en-US" sz="1800" kern="100" dirty="0">
                <a:effectLst/>
                <a:latin typeface="Arial "/>
                <a:ea typeface="Aptos" panose="020B0004020202020204" pitchFamily="34" charset="0"/>
                <a:cs typeface="Times New Roman" panose="02020603050405020304" pitchFamily="18" charset="0"/>
              </a:rPr>
              <a:t>. 2nd ed. New Delhi, India: SAGE.</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US" sz="1800" kern="100" dirty="0">
                <a:effectLst/>
                <a:latin typeface="Arial "/>
                <a:ea typeface="Aptos" panose="020B0004020202020204" pitchFamily="34" charset="0"/>
                <a:cs typeface="Times New Roman" panose="02020603050405020304" pitchFamily="18" charset="0"/>
              </a:rPr>
              <a:t>Chan, M.K.M., Tsang, N.K.F. and AU, W.C.W. (2022). Effective approaches for encouraging hotel guests’ voluntary bedding linen reuse behavior. International Journal of Hospitality Management, 101, p.103105. </a:t>
            </a:r>
            <a:r>
              <a:rPr lang="en-US" sz="1800" kern="100" dirty="0" err="1">
                <a:effectLst/>
                <a:latin typeface="Arial "/>
                <a:ea typeface="Aptos" panose="020B0004020202020204" pitchFamily="34" charset="0"/>
                <a:cs typeface="Times New Roman" panose="02020603050405020304" pitchFamily="18" charset="0"/>
              </a:rPr>
              <a:t>doi:https</a:t>
            </a:r>
            <a:r>
              <a:rPr lang="en-US" sz="1800" kern="100" dirty="0">
                <a:effectLst/>
                <a:latin typeface="Arial "/>
                <a:ea typeface="Aptos" panose="020B0004020202020204" pitchFamily="34" charset="0"/>
                <a:cs typeface="Times New Roman" panose="02020603050405020304" pitchFamily="18" charset="0"/>
              </a:rPr>
              <a:t>://doi.org/10.1016/j.ijhm.2021.103105.</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US" sz="1800" kern="100" dirty="0">
                <a:effectLst/>
                <a:latin typeface="Arial "/>
                <a:ea typeface="Aptos" panose="020B0004020202020204" pitchFamily="34" charset="0"/>
                <a:cs typeface="Times New Roman" panose="02020603050405020304" pitchFamily="18" charset="0"/>
              </a:rPr>
              <a:t>Clegg., S.R. (ed.) (2021) </a:t>
            </a:r>
            <a:r>
              <a:rPr lang="en-US" sz="1800" i="1" kern="100" dirty="0">
                <a:effectLst/>
                <a:latin typeface="Arial "/>
                <a:ea typeface="Aptos" panose="020B0004020202020204" pitchFamily="34" charset="0"/>
                <a:cs typeface="Times New Roman" panose="02020603050405020304" pitchFamily="18" charset="0"/>
              </a:rPr>
              <a:t>Project Management: A Value Creation Approach</a:t>
            </a:r>
            <a:r>
              <a:rPr lang="en-US" sz="1800" kern="100" dirty="0">
                <a:effectLst/>
                <a:latin typeface="Arial "/>
                <a:ea typeface="Aptos" panose="020B0004020202020204" pitchFamily="34" charset="0"/>
                <a:cs typeface="Times New Roman" panose="02020603050405020304" pitchFamily="18" charset="0"/>
              </a:rPr>
              <a:t>. Sage, London.</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US" sz="1800" kern="100" dirty="0">
                <a:effectLst/>
                <a:latin typeface="Arial "/>
                <a:ea typeface="Aptos" panose="020B0004020202020204" pitchFamily="34" charset="0"/>
                <a:cs typeface="Times New Roman" panose="02020603050405020304" pitchFamily="18" charset="0"/>
              </a:rPr>
              <a:t>Costa, V. and Costa, C. (2022) </a:t>
            </a:r>
            <a:r>
              <a:rPr lang="en-US" sz="1800" i="1" kern="100" dirty="0">
                <a:effectLst/>
                <a:latin typeface="Arial "/>
                <a:ea typeface="Aptos" panose="020B0004020202020204" pitchFamily="34" charset="0"/>
                <a:cs typeface="Times New Roman" panose="02020603050405020304" pitchFamily="18" charset="0"/>
              </a:rPr>
              <a:t>Sustainability and competitiveness in the hospitality industry.</a:t>
            </a:r>
            <a:r>
              <a:rPr lang="en-US" sz="1800" kern="100" dirty="0">
                <a:effectLst/>
                <a:latin typeface="Arial "/>
                <a:ea typeface="Aptos" panose="020B0004020202020204" pitchFamily="34" charset="0"/>
                <a:cs typeface="Times New Roman" panose="02020603050405020304" pitchFamily="18" charset="0"/>
              </a:rPr>
              <a:t> Hershey, Pennsylvania: Business Science Reference.</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US" sz="1800" kern="100" dirty="0">
                <a:effectLst/>
                <a:latin typeface="Arial "/>
                <a:ea typeface="Aptos" panose="020B0004020202020204" pitchFamily="34" charset="0"/>
                <a:cs typeface="Times New Roman" panose="02020603050405020304" pitchFamily="18" charset="0"/>
              </a:rPr>
              <a:t>Darcy, S., Ambrose, J. and </a:t>
            </a:r>
            <a:r>
              <a:rPr lang="en-US" sz="1800" kern="100" dirty="0" err="1">
                <a:effectLst/>
                <a:latin typeface="Arial "/>
                <a:ea typeface="Aptos" panose="020B0004020202020204" pitchFamily="34" charset="0"/>
                <a:cs typeface="Times New Roman" panose="02020603050405020304" pitchFamily="18" charset="0"/>
              </a:rPr>
              <a:t>Bulhalis</a:t>
            </a:r>
            <a:r>
              <a:rPr lang="en-US" sz="1800" kern="100" dirty="0">
                <a:effectLst/>
                <a:latin typeface="Arial "/>
                <a:ea typeface="Aptos" panose="020B0004020202020204" pitchFamily="34" charset="0"/>
                <a:cs typeface="Times New Roman" panose="02020603050405020304" pitchFamily="18" charset="0"/>
              </a:rPr>
              <a:t>, D. (2012)</a:t>
            </a:r>
            <a:r>
              <a:rPr lang="en-US" sz="1800" i="1" kern="100" dirty="0">
                <a:effectLst/>
                <a:latin typeface="Arial "/>
                <a:ea typeface="Aptos" panose="020B0004020202020204" pitchFamily="34" charset="0"/>
                <a:cs typeface="Times New Roman" panose="02020603050405020304" pitchFamily="18" charset="0"/>
              </a:rPr>
              <a:t> Best Practice in Accessible Tourism: Inclusion, Disability, Ageing Population and Tourism</a:t>
            </a:r>
            <a:r>
              <a:rPr lang="en-US" sz="1800" kern="100" dirty="0">
                <a:effectLst/>
                <a:latin typeface="Arial "/>
                <a:ea typeface="Aptos" panose="020B0004020202020204" pitchFamily="34" charset="0"/>
                <a:cs typeface="Times New Roman" panose="02020603050405020304" pitchFamily="18" charset="0"/>
              </a:rPr>
              <a:t>. Channel View, London.</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US" sz="1800" kern="100" dirty="0">
                <a:effectLst/>
                <a:latin typeface="Arial "/>
                <a:ea typeface="Aptos" panose="020B0004020202020204" pitchFamily="34" charset="0"/>
                <a:cs typeface="Times New Roman" panose="02020603050405020304" pitchFamily="18" charset="0"/>
              </a:rPr>
              <a:t>Faulkner, B., </a:t>
            </a:r>
            <a:r>
              <a:rPr lang="en-US" sz="1800" kern="100" dirty="0" err="1">
                <a:effectLst/>
                <a:latin typeface="Arial "/>
                <a:ea typeface="Aptos" panose="020B0004020202020204" pitchFamily="34" charset="0"/>
                <a:cs typeface="Times New Roman" panose="02020603050405020304" pitchFamily="18" charset="0"/>
              </a:rPr>
              <a:t>Moscardo</a:t>
            </a:r>
            <a:r>
              <a:rPr lang="en-US" sz="1800" kern="100" dirty="0">
                <a:effectLst/>
                <a:latin typeface="Arial "/>
                <a:ea typeface="Aptos" panose="020B0004020202020204" pitchFamily="34" charset="0"/>
                <a:cs typeface="Times New Roman" panose="02020603050405020304" pitchFamily="18" charset="0"/>
              </a:rPr>
              <a:t>, G. and Laws, E. (2001) </a:t>
            </a:r>
            <a:r>
              <a:rPr lang="en-US" sz="1800" i="1" kern="100" dirty="0">
                <a:effectLst/>
                <a:latin typeface="Arial "/>
                <a:ea typeface="Aptos" panose="020B0004020202020204" pitchFamily="34" charset="0"/>
                <a:cs typeface="Times New Roman" panose="02020603050405020304" pitchFamily="18" charset="0"/>
              </a:rPr>
              <a:t>“Tourism in 21st Century. Reflections on Experience,” Reflections on Experience.</a:t>
            </a:r>
            <a:r>
              <a:rPr lang="en-US" sz="1800" kern="100" dirty="0">
                <a:effectLst/>
                <a:latin typeface="Arial "/>
                <a:ea typeface="Aptos" panose="020B0004020202020204" pitchFamily="34" charset="0"/>
                <a:cs typeface="Times New Roman" panose="02020603050405020304" pitchFamily="18" charset="0"/>
              </a:rPr>
              <a:t> Continuum [Preprint].</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US" sz="1800" kern="100" dirty="0">
                <a:effectLst/>
                <a:latin typeface="Arial "/>
                <a:ea typeface="Aptos" panose="020B0004020202020204" pitchFamily="34" charset="0"/>
                <a:cs typeface="Times New Roman" panose="02020603050405020304" pitchFamily="18" charset="0"/>
              </a:rPr>
              <a:t>Ford, R.C. and Sturman, M. (2020) </a:t>
            </a:r>
            <a:r>
              <a:rPr lang="en-US" sz="1800" i="1" kern="100" dirty="0">
                <a:effectLst/>
                <a:latin typeface="Arial "/>
                <a:ea typeface="Aptos" panose="020B0004020202020204" pitchFamily="34" charset="0"/>
                <a:cs typeface="Times New Roman" panose="02020603050405020304" pitchFamily="18" charset="0"/>
              </a:rPr>
              <a:t>Managing Hospitality Organizations </a:t>
            </a:r>
            <a:r>
              <a:rPr lang="en-US" sz="1800" kern="100" dirty="0">
                <a:effectLst/>
                <a:latin typeface="Arial "/>
                <a:ea typeface="Aptos" panose="020B0004020202020204" pitchFamily="34" charset="0"/>
                <a:cs typeface="Times New Roman" panose="02020603050405020304" pitchFamily="18" charset="0"/>
              </a:rPr>
              <a:t>2nd </a:t>
            </a:r>
            <a:r>
              <a:rPr lang="en-US" sz="1800" kern="100" dirty="0" err="1">
                <a:effectLst/>
                <a:latin typeface="Arial "/>
                <a:ea typeface="Aptos" panose="020B0004020202020204" pitchFamily="34" charset="0"/>
                <a:cs typeface="Times New Roman" panose="02020603050405020304" pitchFamily="18" charset="0"/>
              </a:rPr>
              <a:t>Edn</a:t>
            </a:r>
            <a:r>
              <a:rPr lang="en-US" sz="1800" kern="100" dirty="0">
                <a:effectLst/>
                <a:latin typeface="Arial "/>
                <a:ea typeface="Aptos" panose="020B0004020202020204" pitchFamily="34" charset="0"/>
                <a:cs typeface="Times New Roman" panose="02020603050405020304" pitchFamily="18" charset="0"/>
              </a:rPr>
              <a:t>. Sage, London.</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US" sz="1800" kern="100" dirty="0" err="1">
                <a:effectLst/>
                <a:latin typeface="Arial "/>
                <a:ea typeface="Aptos" panose="020B0004020202020204" pitchFamily="34" charset="0"/>
                <a:cs typeface="Times New Roman" panose="02020603050405020304" pitchFamily="18" charset="0"/>
              </a:rPr>
              <a:t>Krippendorf</a:t>
            </a:r>
            <a:r>
              <a:rPr lang="en-US" sz="1800" kern="100" dirty="0">
                <a:effectLst/>
                <a:latin typeface="Arial "/>
                <a:ea typeface="Aptos" panose="020B0004020202020204" pitchFamily="34" charset="0"/>
                <a:cs typeface="Times New Roman" panose="02020603050405020304" pitchFamily="18" charset="0"/>
              </a:rPr>
              <a:t>, J. (2011)</a:t>
            </a:r>
            <a:r>
              <a:rPr lang="en-US" sz="1800" i="1" kern="100" dirty="0">
                <a:effectLst/>
                <a:latin typeface="Arial "/>
                <a:ea typeface="Aptos" panose="020B0004020202020204" pitchFamily="34" charset="0"/>
                <a:cs typeface="Times New Roman" panose="02020603050405020304" pitchFamily="18" charset="0"/>
              </a:rPr>
              <a:t> The Holiday Makers: Understanding the Impact of Leisure &amp;Travel.</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US" sz="1800" kern="100" dirty="0">
                <a:effectLst/>
                <a:latin typeface="Arial "/>
                <a:ea typeface="Aptos" panose="020B0004020202020204" pitchFamily="34" charset="0"/>
                <a:cs typeface="Times New Roman" panose="02020603050405020304" pitchFamily="18" charset="0"/>
              </a:rPr>
              <a:t>Laws, E., </a:t>
            </a:r>
            <a:r>
              <a:rPr lang="en-US" sz="1800" kern="100" dirty="0" err="1">
                <a:effectLst/>
                <a:latin typeface="Arial "/>
                <a:ea typeface="Aptos" panose="020B0004020202020204" pitchFamily="34" charset="0"/>
                <a:cs typeface="Times New Roman" panose="02020603050405020304" pitchFamily="18" charset="0"/>
              </a:rPr>
              <a:t>Prideaux</a:t>
            </a:r>
            <a:r>
              <a:rPr lang="en-US" sz="1800" kern="100" dirty="0">
                <a:effectLst/>
                <a:latin typeface="Arial "/>
                <a:ea typeface="Aptos" panose="020B0004020202020204" pitchFamily="34" charset="0"/>
                <a:cs typeface="Times New Roman" panose="02020603050405020304" pitchFamily="18" charset="0"/>
              </a:rPr>
              <a:t>, B. and Chon, K. (2007) “</a:t>
            </a:r>
            <a:r>
              <a:rPr lang="en-US" sz="1800" i="1" kern="100" dirty="0">
                <a:effectLst/>
                <a:latin typeface="Arial "/>
                <a:ea typeface="Aptos" panose="020B0004020202020204" pitchFamily="34" charset="0"/>
                <a:cs typeface="Times New Roman" panose="02020603050405020304" pitchFamily="18" charset="0"/>
              </a:rPr>
              <a:t>Crisis Management in,” Crisis Management </a:t>
            </a:r>
            <a:r>
              <a:rPr lang="en-US" sz="1800" i="1" kern="100" dirty="0" err="1">
                <a:effectLst/>
                <a:latin typeface="Arial "/>
                <a:ea typeface="Aptos" panose="020B0004020202020204" pitchFamily="34" charset="0"/>
                <a:cs typeface="Times New Roman" panose="02020603050405020304" pitchFamily="18" charset="0"/>
              </a:rPr>
              <a:t>inTourism</a:t>
            </a:r>
            <a:r>
              <a:rPr lang="en-US" sz="1800" kern="100" dirty="0">
                <a:effectLst/>
                <a:latin typeface="Arial "/>
                <a:ea typeface="Aptos" panose="020B0004020202020204" pitchFamily="34" charset="0"/>
                <a:cs typeface="Times New Roman" panose="02020603050405020304" pitchFamily="18" charset="0"/>
              </a:rPr>
              <a:t> [Preprint].</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US" sz="1800" kern="100" dirty="0">
                <a:effectLst/>
                <a:latin typeface="Arial "/>
                <a:ea typeface="Aptos" panose="020B0004020202020204" pitchFamily="34" charset="0"/>
                <a:cs typeface="Times New Roman" panose="02020603050405020304" pitchFamily="18" charset="0"/>
              </a:rPr>
              <a:t>Martin-Rios, C., Hofmann, A. and Mackenzie, N. (2020) Sustainability-Oriented innovations in food waste management </a:t>
            </a:r>
            <a:r>
              <a:rPr lang="en-US" sz="1800" kern="100" dirty="0" err="1">
                <a:effectLst/>
                <a:latin typeface="Arial "/>
                <a:ea typeface="Aptos" panose="020B0004020202020204" pitchFamily="34" charset="0"/>
                <a:cs typeface="Times New Roman" panose="02020603050405020304" pitchFamily="18" charset="0"/>
              </a:rPr>
              <a:t>technology,</a:t>
            </a:r>
            <a:r>
              <a:rPr lang="en-US" sz="1800" i="1" kern="100" dirty="0" err="1">
                <a:effectLst/>
                <a:latin typeface="Arial "/>
                <a:ea typeface="Aptos" panose="020B0004020202020204" pitchFamily="34" charset="0"/>
                <a:cs typeface="Times New Roman" panose="02020603050405020304" pitchFamily="18" charset="0"/>
              </a:rPr>
              <a:t>Sustainability</a:t>
            </a:r>
            <a:r>
              <a:rPr lang="en-US" sz="1800" kern="100" dirty="0">
                <a:effectLst/>
                <a:latin typeface="Arial "/>
                <a:ea typeface="Aptos" panose="020B0004020202020204" pitchFamily="34" charset="0"/>
                <a:cs typeface="Times New Roman" panose="02020603050405020304" pitchFamily="18" charset="0"/>
              </a:rPr>
              <a:t>, 13(1), p. 210. https://doi.org/10.3390/su13010210.</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US" sz="1800" kern="100" dirty="0">
                <a:effectLst/>
                <a:latin typeface="Arial "/>
                <a:ea typeface="Aptos" panose="020B0004020202020204" pitchFamily="34" charset="0"/>
                <a:cs typeface="Times New Roman" panose="02020603050405020304" pitchFamily="18" charset="0"/>
              </a:rPr>
              <a:t>Mill, R.C. (2012) </a:t>
            </a:r>
            <a:r>
              <a:rPr lang="en-US" sz="1800" i="1" kern="100" dirty="0">
                <a:effectLst/>
                <a:latin typeface="Arial "/>
                <a:ea typeface="Aptos" panose="020B0004020202020204" pitchFamily="34" charset="0"/>
                <a:cs typeface="Times New Roman" panose="02020603050405020304" pitchFamily="18" charset="0"/>
              </a:rPr>
              <a:t>Resorts: Management and Operation. </a:t>
            </a:r>
            <a:r>
              <a:rPr lang="en-US" sz="1800" kern="100" dirty="0">
                <a:effectLst/>
                <a:latin typeface="Arial "/>
                <a:ea typeface="Aptos" panose="020B0004020202020204" pitchFamily="34" charset="0"/>
                <a:cs typeface="Times New Roman" panose="02020603050405020304" pitchFamily="18" charset="0"/>
              </a:rPr>
              <a:t>Wiley</a:t>
            </a:r>
            <a:r>
              <a:rPr lang="en-US" sz="1800" i="1" kern="100" dirty="0">
                <a:effectLst/>
                <a:latin typeface="Arial "/>
                <a:ea typeface="Aptos" panose="020B0004020202020204" pitchFamily="34" charset="0"/>
                <a:cs typeface="Times New Roman" panose="02020603050405020304" pitchFamily="18" charset="0"/>
              </a:rPr>
              <a:t>.</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US" sz="1800" kern="100" dirty="0">
                <a:effectLst/>
                <a:latin typeface="Arial "/>
                <a:ea typeface="Aptos" panose="020B0004020202020204" pitchFamily="34" charset="0"/>
                <a:cs typeface="Times New Roman" panose="02020603050405020304" pitchFamily="18" charset="0"/>
              </a:rPr>
              <a:t>Ncube, L.K., Ude, A.U., </a:t>
            </a:r>
            <a:r>
              <a:rPr lang="en-US" sz="1800" kern="100" dirty="0" err="1">
                <a:effectLst/>
                <a:latin typeface="Arial "/>
                <a:ea typeface="Aptos" panose="020B0004020202020204" pitchFamily="34" charset="0"/>
                <a:cs typeface="Times New Roman" panose="02020603050405020304" pitchFamily="18" charset="0"/>
              </a:rPr>
              <a:t>Ogunmuyiwa</a:t>
            </a:r>
            <a:r>
              <a:rPr lang="en-US" sz="1800" kern="100" dirty="0">
                <a:effectLst/>
                <a:latin typeface="Arial "/>
                <a:ea typeface="Aptos" panose="020B0004020202020204" pitchFamily="34" charset="0"/>
                <a:cs typeface="Times New Roman" panose="02020603050405020304" pitchFamily="18" charset="0"/>
              </a:rPr>
              <a:t>, E.N., </a:t>
            </a:r>
            <a:r>
              <a:rPr lang="en-US" sz="1800" kern="100" dirty="0" err="1">
                <a:effectLst/>
                <a:latin typeface="Arial "/>
                <a:ea typeface="Aptos" panose="020B0004020202020204" pitchFamily="34" charset="0"/>
                <a:cs typeface="Times New Roman" panose="02020603050405020304" pitchFamily="18" charset="0"/>
              </a:rPr>
              <a:t>Zulkifli</a:t>
            </a:r>
            <a:r>
              <a:rPr lang="en-US" sz="1800" kern="100" dirty="0">
                <a:effectLst/>
                <a:latin typeface="Arial "/>
                <a:ea typeface="Aptos" panose="020B0004020202020204" pitchFamily="34" charset="0"/>
                <a:cs typeface="Times New Roman" panose="02020603050405020304" pitchFamily="18" charset="0"/>
              </a:rPr>
              <a:t>, R. and Beas, I.N. (2021). An Overview of Plastic Waste Generation and Management in Food Packaging Industries. </a:t>
            </a:r>
            <a:r>
              <a:rPr lang="en-US" sz="1800" i="1" kern="100" dirty="0">
                <a:effectLst/>
                <a:latin typeface="Arial "/>
                <a:ea typeface="Aptos" panose="020B0004020202020204" pitchFamily="34" charset="0"/>
                <a:cs typeface="Times New Roman" panose="02020603050405020304" pitchFamily="18" charset="0"/>
              </a:rPr>
              <a:t>Recycling</a:t>
            </a:r>
            <a:r>
              <a:rPr lang="en-US" sz="1800" kern="100" dirty="0">
                <a:effectLst/>
                <a:latin typeface="Arial "/>
                <a:ea typeface="Aptos" panose="020B0004020202020204" pitchFamily="34" charset="0"/>
                <a:cs typeface="Times New Roman" panose="02020603050405020304" pitchFamily="18" charset="0"/>
              </a:rPr>
              <a:t>, 6(1), p.12.</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US" sz="1800" kern="100" dirty="0" err="1">
                <a:effectLst/>
                <a:latin typeface="Arial "/>
                <a:ea typeface="Aptos" panose="020B0004020202020204" pitchFamily="34" charset="0"/>
                <a:cs typeface="Times New Roman" panose="02020603050405020304" pitchFamily="18" charset="0"/>
              </a:rPr>
              <a:t>Perkumienė</a:t>
            </a:r>
            <a:r>
              <a:rPr lang="en-US" sz="1800" kern="100" dirty="0">
                <a:effectLst/>
                <a:latin typeface="Arial "/>
                <a:ea typeface="Aptos" panose="020B0004020202020204" pitchFamily="34" charset="0"/>
                <a:cs typeface="Times New Roman" panose="02020603050405020304" pitchFamily="18" charset="0"/>
              </a:rPr>
              <a:t>, D., </a:t>
            </a:r>
            <a:r>
              <a:rPr lang="en-US" sz="1800" kern="100" dirty="0" err="1">
                <a:effectLst/>
                <a:latin typeface="Arial "/>
                <a:ea typeface="Aptos" panose="020B0004020202020204" pitchFamily="34" charset="0"/>
                <a:cs typeface="Times New Roman" panose="02020603050405020304" pitchFamily="18" charset="0"/>
              </a:rPr>
              <a:t>Atalay</a:t>
            </a:r>
            <a:r>
              <a:rPr lang="en-US" sz="1800" kern="100" dirty="0">
                <a:effectLst/>
                <a:latin typeface="Arial "/>
                <a:ea typeface="Aptos" panose="020B0004020202020204" pitchFamily="34" charset="0"/>
                <a:cs typeface="Times New Roman" panose="02020603050405020304" pitchFamily="18" charset="0"/>
              </a:rPr>
              <a:t>, A., </a:t>
            </a:r>
            <a:r>
              <a:rPr lang="en-US" sz="1800" kern="100" dirty="0" err="1">
                <a:effectLst/>
                <a:latin typeface="Arial "/>
                <a:ea typeface="Aptos" panose="020B0004020202020204" pitchFamily="34" charset="0"/>
                <a:cs typeface="Times New Roman" panose="02020603050405020304" pitchFamily="18" charset="0"/>
              </a:rPr>
              <a:t>Safaa</a:t>
            </a:r>
            <a:r>
              <a:rPr lang="en-US" sz="1800" kern="100" dirty="0">
                <a:effectLst/>
                <a:latin typeface="Arial "/>
                <a:ea typeface="Aptos" panose="020B0004020202020204" pitchFamily="34" charset="0"/>
                <a:cs typeface="Times New Roman" panose="02020603050405020304" pitchFamily="18" charset="0"/>
              </a:rPr>
              <a:t>, L. and </a:t>
            </a:r>
            <a:r>
              <a:rPr lang="en-US" sz="1800" kern="100" dirty="0" err="1">
                <a:effectLst/>
                <a:latin typeface="Arial "/>
                <a:ea typeface="Aptos" panose="020B0004020202020204" pitchFamily="34" charset="0"/>
                <a:cs typeface="Times New Roman" panose="02020603050405020304" pitchFamily="18" charset="0"/>
              </a:rPr>
              <a:t>Grigienė</a:t>
            </a:r>
            <a:r>
              <a:rPr lang="en-US" sz="1800" kern="100" dirty="0">
                <a:effectLst/>
                <a:latin typeface="Arial "/>
                <a:ea typeface="Aptos" panose="020B0004020202020204" pitchFamily="34" charset="0"/>
                <a:cs typeface="Times New Roman" panose="02020603050405020304" pitchFamily="18" charset="0"/>
              </a:rPr>
              <a:t>, J., 2023. Sustainable waste management for clean and safe environments in the recreation and tourism sector: a case study of Lithuania, Turkey and Morocco. Recycling, 8(4), p.56. https://doi.org/10.3390/recycling8040056.</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US" sz="1800" kern="100" dirty="0" err="1">
                <a:effectLst/>
                <a:latin typeface="Arial "/>
                <a:ea typeface="Aptos" panose="020B0004020202020204" pitchFamily="34" charset="0"/>
                <a:cs typeface="Times New Roman" panose="02020603050405020304" pitchFamily="18" charset="0"/>
              </a:rPr>
              <a:t>Pilapitiya</a:t>
            </a:r>
            <a:r>
              <a:rPr lang="en-US" sz="1800" kern="100" dirty="0">
                <a:effectLst/>
                <a:latin typeface="Arial "/>
                <a:ea typeface="Aptos" panose="020B0004020202020204" pitchFamily="34" charset="0"/>
                <a:cs typeface="Times New Roman" panose="02020603050405020304" pitchFamily="18" charset="0"/>
              </a:rPr>
              <a:t>, P.G.C.N.T. and Ratnayake, A.S. (2024). The world of plastic waste: A review. Cleaner Materials, 11, p.100220. </a:t>
            </a:r>
            <a:r>
              <a:rPr lang="en-US" sz="1800" kern="100" dirty="0" err="1">
                <a:effectLst/>
                <a:latin typeface="Arial "/>
                <a:ea typeface="Aptos" panose="020B0004020202020204" pitchFamily="34" charset="0"/>
                <a:cs typeface="Times New Roman" panose="02020603050405020304" pitchFamily="18" charset="0"/>
              </a:rPr>
              <a:t>doi:https</a:t>
            </a:r>
            <a:r>
              <a:rPr lang="en-US" sz="1800" kern="100" dirty="0">
                <a:effectLst/>
                <a:latin typeface="Arial "/>
                <a:ea typeface="Aptos" panose="020B0004020202020204" pitchFamily="34" charset="0"/>
                <a:cs typeface="Times New Roman" panose="02020603050405020304" pitchFamily="18" charset="0"/>
              </a:rPr>
              <a:t>://doi.org/10.1016/j.clema.2024.100220.</a:t>
            </a:r>
            <a:endParaRPr lang="en-GB" sz="1800" kern="100" dirty="0">
              <a:effectLst/>
              <a:latin typeface="Arial "/>
              <a:ea typeface="Aptos" panose="020B0004020202020204" pitchFamily="34" charset="0"/>
              <a:cs typeface="Times New Roman" panose="02020603050405020304" pitchFamily="18" charset="0"/>
            </a:endParaRPr>
          </a:p>
          <a:p>
            <a:pPr marL="0" marR="0" algn="just">
              <a:lnSpc>
                <a:spcPct val="150000"/>
              </a:lnSpc>
              <a:spcAft>
                <a:spcPts val="800"/>
              </a:spcAft>
            </a:pPr>
            <a:r>
              <a:rPr lang="en-GB" sz="1800" kern="100" dirty="0">
                <a:effectLst/>
                <a:latin typeface="Arial "/>
                <a:ea typeface="Aptos" panose="020B0004020202020204" pitchFamily="34" charset="0"/>
                <a:cs typeface="Times New Roman" panose="02020603050405020304" pitchFamily="18" charset="0"/>
              </a:rPr>
              <a:t> </a:t>
            </a:r>
          </a:p>
          <a:p>
            <a:endParaRPr lang="en-GB" dirty="0">
              <a:latin typeface="Arial "/>
            </a:endParaRPr>
          </a:p>
        </p:txBody>
      </p:sp>
      <p:sp>
        <p:nvSpPr>
          <p:cNvPr id="4" name="Slide Number Placeholder 3"/>
          <p:cNvSpPr>
            <a:spLocks noGrp="1"/>
          </p:cNvSpPr>
          <p:nvPr>
            <p:ph type="sldNum" sz="quarter" idx="5"/>
          </p:nvPr>
        </p:nvSpPr>
        <p:spPr/>
        <p:txBody>
          <a:bodyPr/>
          <a:lstStyle/>
          <a:p>
            <a:fld id="{D1A3048B-F3E7-486D-BC3A-7544861FCB74}" type="slidenum">
              <a:rPr lang="en-GB" smtClean="0"/>
              <a:t>13</a:t>
            </a:fld>
            <a:endParaRPr lang="en-GB"/>
          </a:p>
        </p:txBody>
      </p:sp>
    </p:spTree>
    <p:extLst>
      <p:ext uri="{BB962C8B-B14F-4D97-AF65-F5344CB8AC3E}">
        <p14:creationId xmlns:p14="http://schemas.microsoft.com/office/powerpoint/2010/main" val="40475113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11/8/24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11/8/24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11/8/24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11/8/24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6D1B9"/>
        </a:solidFill>
        <a:effectLst/>
      </p:bgPr>
    </p:bg>
    <p:spTree>
      <p:nvGrpSpPr>
        <p:cNvPr id="1" name=""/>
        <p:cNvGrpSpPr/>
        <p:nvPr/>
      </p:nvGrpSpPr>
      <p:grpSpPr>
        <a:xfrm>
          <a:off x="0" y="0"/>
          <a:ext cx="0" cy="0"/>
          <a:chOff x="0" y="0"/>
          <a:chExt cx="0" cy="0"/>
        </a:xfrm>
      </p:grpSpPr>
      <p:grpSp>
        <p:nvGrpSpPr>
          <p:cNvPr id="2" name="Group 2"/>
          <p:cNvGrpSpPr/>
          <p:nvPr/>
        </p:nvGrpSpPr>
        <p:grpSpPr>
          <a:xfrm>
            <a:off x="11068625" y="-4956961"/>
            <a:ext cx="11971322" cy="11971322"/>
            <a:chOff x="0" y="0"/>
            <a:chExt cx="6350000" cy="6350000"/>
          </a:xfrm>
        </p:grpSpPr>
        <p:sp>
          <p:nvSpPr>
            <p:cNvPr id="3" name="Freeform 3"/>
            <p:cNvSpPr/>
            <p:nvPr/>
          </p:nvSpPr>
          <p:spPr>
            <a:xfrm>
              <a:off x="31877" y="31877"/>
              <a:ext cx="6286246" cy="6286246"/>
            </a:xfrm>
            <a:custGeom>
              <a:avLst/>
              <a:gdLst/>
              <a:ahLst/>
              <a:cxnLst/>
              <a:rect l="l" t="t" r="r" b="b"/>
              <a:pathLst>
                <a:path w="6286246" h="6286246">
                  <a:moveTo>
                    <a:pt x="3143123" y="0"/>
                  </a:moveTo>
                  <a:cubicBezTo>
                    <a:pt x="1407287" y="0"/>
                    <a:pt x="0" y="1407287"/>
                    <a:pt x="0" y="3143123"/>
                  </a:cubicBezTo>
                  <a:cubicBezTo>
                    <a:pt x="0" y="4878959"/>
                    <a:pt x="1407287" y="6286246"/>
                    <a:pt x="3143123" y="6286246"/>
                  </a:cubicBezTo>
                  <a:cubicBezTo>
                    <a:pt x="4878959" y="6286246"/>
                    <a:pt x="6286246" y="4878959"/>
                    <a:pt x="6286246" y="3143123"/>
                  </a:cubicBezTo>
                  <a:cubicBezTo>
                    <a:pt x="6286246" y="1407287"/>
                    <a:pt x="4878959" y="0"/>
                    <a:pt x="3143123" y="0"/>
                  </a:cubicBezTo>
                  <a:close/>
                  <a:moveTo>
                    <a:pt x="3143123" y="4701413"/>
                  </a:moveTo>
                  <a:cubicBezTo>
                    <a:pt x="2282444" y="4701413"/>
                    <a:pt x="1584833" y="4003675"/>
                    <a:pt x="1584833" y="3143123"/>
                  </a:cubicBezTo>
                  <a:cubicBezTo>
                    <a:pt x="1584833" y="2282571"/>
                    <a:pt x="2282444" y="1584833"/>
                    <a:pt x="3143123" y="1584833"/>
                  </a:cubicBezTo>
                  <a:cubicBezTo>
                    <a:pt x="4003802" y="1584833"/>
                    <a:pt x="4701413" y="2282444"/>
                    <a:pt x="4701413" y="3143123"/>
                  </a:cubicBezTo>
                  <a:cubicBezTo>
                    <a:pt x="4701413" y="4003802"/>
                    <a:pt x="4003802" y="4701413"/>
                    <a:pt x="3143123" y="4701413"/>
                  </a:cubicBezTo>
                  <a:close/>
                </a:path>
              </a:pathLst>
            </a:custGeom>
            <a:blipFill>
              <a:blip r:embed="rId2"/>
              <a:stretch>
                <a:fillRect l="-14102" r="-14102"/>
              </a:stretch>
            </a:blipFill>
          </p:spPr>
          <p:txBody>
            <a:bodyPr/>
            <a:lstStyle/>
            <a:p>
              <a:endParaRPr lang="en-GB"/>
            </a:p>
          </p:txBody>
        </p:sp>
      </p:grpSp>
      <p:grpSp>
        <p:nvGrpSpPr>
          <p:cNvPr id="4" name="Group 4"/>
          <p:cNvGrpSpPr/>
          <p:nvPr/>
        </p:nvGrpSpPr>
        <p:grpSpPr>
          <a:xfrm>
            <a:off x="9864176" y="1038203"/>
            <a:ext cx="2408898" cy="2408898"/>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6D3B"/>
            </a:solidFill>
          </p:spPr>
          <p:txBody>
            <a:bodyPr/>
            <a:lstStyle/>
            <a:p>
              <a:endParaRPr lang="en-GB"/>
            </a:p>
          </p:txBody>
        </p:sp>
        <p:sp>
          <p:nvSpPr>
            <p:cNvPr id="6" name="TextBox 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11068625" y="7881091"/>
            <a:ext cx="4811818" cy="481181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4B29"/>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rot="-5399999">
            <a:off x="10754216" y="1876528"/>
            <a:ext cx="628818" cy="732248"/>
          </a:xfrm>
          <a:custGeom>
            <a:avLst/>
            <a:gdLst/>
            <a:ahLst/>
            <a:cxnLst/>
            <a:rect l="l" t="t" r="r" b="b"/>
            <a:pathLst>
              <a:path w="628818" h="732248">
                <a:moveTo>
                  <a:pt x="0" y="0"/>
                </a:moveTo>
                <a:lnTo>
                  <a:pt x="628817" y="0"/>
                </a:lnTo>
                <a:lnTo>
                  <a:pt x="628817" y="732247"/>
                </a:lnTo>
                <a:lnTo>
                  <a:pt x="0" y="73224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a:off x="0" y="0"/>
            <a:ext cx="2696528" cy="1210189"/>
          </a:xfrm>
          <a:custGeom>
            <a:avLst/>
            <a:gdLst/>
            <a:ahLst/>
            <a:cxnLst/>
            <a:rect l="l" t="t" r="r" b="b"/>
            <a:pathLst>
              <a:path w="2696528" h="1210189">
                <a:moveTo>
                  <a:pt x="0" y="0"/>
                </a:moveTo>
                <a:lnTo>
                  <a:pt x="2696528" y="0"/>
                </a:lnTo>
                <a:lnTo>
                  <a:pt x="2696528" y="1210189"/>
                </a:lnTo>
                <a:lnTo>
                  <a:pt x="0" y="1210189"/>
                </a:lnTo>
                <a:lnTo>
                  <a:pt x="0" y="0"/>
                </a:lnTo>
                <a:close/>
              </a:path>
            </a:pathLst>
          </a:custGeom>
          <a:blipFill>
            <a:blip r:embed="rId5"/>
            <a:stretch>
              <a:fillRect/>
            </a:stretch>
          </a:blipFill>
        </p:spPr>
        <p:txBody>
          <a:bodyPr/>
          <a:lstStyle/>
          <a:p>
            <a:endParaRPr lang="en-GB"/>
          </a:p>
        </p:txBody>
      </p:sp>
      <p:sp>
        <p:nvSpPr>
          <p:cNvPr id="12" name="TextBox 12"/>
          <p:cNvSpPr txBox="1"/>
          <p:nvPr/>
        </p:nvSpPr>
        <p:spPr>
          <a:xfrm>
            <a:off x="555817" y="2747116"/>
            <a:ext cx="9038239" cy="2105961"/>
          </a:xfrm>
          <a:prstGeom prst="rect">
            <a:avLst/>
          </a:prstGeom>
        </p:spPr>
        <p:txBody>
          <a:bodyPr lIns="0" tIns="0" rIns="0" bIns="0" rtlCol="0" anchor="t">
            <a:spAutoFit/>
          </a:bodyPr>
          <a:lstStyle/>
          <a:p>
            <a:pPr algn="just">
              <a:lnSpc>
                <a:spcPts val="4140"/>
              </a:lnSpc>
            </a:pPr>
            <a:r>
              <a:rPr lang="en-US" sz="4600" b="1" dirty="0">
                <a:solidFill>
                  <a:srgbClr val="2E2E2E"/>
                </a:solidFill>
                <a:latin typeface="Arial"/>
                <a:ea typeface="Arial"/>
                <a:cs typeface="Arial"/>
                <a:sym typeface="Arial"/>
              </a:rPr>
              <a:t>Sustainability in the Hotel and Hospitality Sector: Innovations in Waste Reduction and Resource Management</a:t>
            </a:r>
          </a:p>
        </p:txBody>
      </p:sp>
      <p:sp>
        <p:nvSpPr>
          <p:cNvPr id="13" name="TextBox 13"/>
          <p:cNvSpPr txBox="1"/>
          <p:nvPr/>
        </p:nvSpPr>
        <p:spPr>
          <a:xfrm>
            <a:off x="555817" y="5658072"/>
            <a:ext cx="9534193" cy="4337791"/>
          </a:xfrm>
          <a:prstGeom prst="rect">
            <a:avLst/>
          </a:prstGeom>
        </p:spPr>
        <p:txBody>
          <a:bodyPr wrap="square" lIns="0" tIns="0" rIns="0" bIns="0" rtlCol="0" anchor="t">
            <a:spAutoFit/>
          </a:bodyPr>
          <a:lstStyle/>
          <a:p>
            <a:pPr algn="just">
              <a:lnSpc>
                <a:spcPts val="3079"/>
              </a:lnSpc>
            </a:pPr>
            <a:r>
              <a:rPr lang="en-US" sz="2199" dirty="0">
                <a:solidFill>
                  <a:srgbClr val="2E2E2E"/>
                </a:solidFill>
                <a:latin typeface="Arial"/>
                <a:ea typeface="Arial"/>
                <a:cs typeface="Arial"/>
                <a:sym typeface="Arial"/>
              </a:rPr>
              <a:t>M</a:t>
            </a:r>
            <a:r>
              <a:rPr lang="en-US" sz="2199" b="1" dirty="0">
                <a:solidFill>
                  <a:srgbClr val="2E2E2E"/>
                </a:solidFill>
                <a:latin typeface="Arial"/>
                <a:ea typeface="Arial"/>
                <a:cs typeface="Arial"/>
                <a:sym typeface="Arial"/>
              </a:rPr>
              <a:t>odule Title: Contemporary Themes in the Hotel and Hospitality Sector</a:t>
            </a:r>
          </a:p>
          <a:p>
            <a:pPr algn="just">
              <a:lnSpc>
                <a:spcPts val="3079"/>
              </a:lnSpc>
            </a:pPr>
            <a:endParaRPr lang="en-US" sz="2199" b="1" dirty="0">
              <a:solidFill>
                <a:srgbClr val="2E2E2E"/>
              </a:solidFill>
              <a:latin typeface="Arial"/>
              <a:ea typeface="Arial"/>
              <a:cs typeface="Arial"/>
              <a:sym typeface="Arial"/>
            </a:endParaRPr>
          </a:p>
          <a:p>
            <a:pPr algn="just">
              <a:lnSpc>
                <a:spcPts val="3079"/>
              </a:lnSpc>
              <a:spcBef>
                <a:spcPct val="0"/>
              </a:spcBef>
            </a:pPr>
            <a:r>
              <a:rPr lang="en-US" sz="2199" b="1" dirty="0">
                <a:solidFill>
                  <a:srgbClr val="2E2E2E"/>
                </a:solidFill>
                <a:latin typeface="Arial"/>
                <a:ea typeface="Arial"/>
                <a:cs typeface="Arial"/>
                <a:sym typeface="Arial"/>
              </a:rPr>
              <a:t>Module code: BMIH6001</a:t>
            </a:r>
          </a:p>
          <a:p>
            <a:pPr algn="just">
              <a:lnSpc>
                <a:spcPts val="3079"/>
              </a:lnSpc>
              <a:spcBef>
                <a:spcPct val="0"/>
              </a:spcBef>
            </a:pPr>
            <a:endParaRPr lang="en-US" sz="2199" b="1" dirty="0">
              <a:solidFill>
                <a:srgbClr val="2E2E2E"/>
              </a:solidFill>
              <a:latin typeface="Arial"/>
              <a:ea typeface="Arial"/>
              <a:cs typeface="Arial"/>
              <a:sym typeface="Arial"/>
            </a:endParaRPr>
          </a:p>
          <a:p>
            <a:pPr algn="just">
              <a:lnSpc>
                <a:spcPts val="3079"/>
              </a:lnSpc>
              <a:spcBef>
                <a:spcPct val="0"/>
              </a:spcBef>
            </a:pPr>
            <a:r>
              <a:rPr lang="en-US" sz="2199" b="1" dirty="0">
                <a:solidFill>
                  <a:srgbClr val="2E2E2E"/>
                </a:solidFill>
                <a:latin typeface="Arial"/>
                <a:ea typeface="Arial"/>
                <a:cs typeface="Arial"/>
                <a:sym typeface="Arial"/>
              </a:rPr>
              <a:t>Module tutor : Dr. Ernest </a:t>
            </a:r>
            <a:r>
              <a:rPr lang="en-US" sz="2199" b="1" dirty="0" err="1">
                <a:solidFill>
                  <a:srgbClr val="2E2E2E"/>
                </a:solidFill>
                <a:latin typeface="Arial"/>
                <a:ea typeface="Arial"/>
                <a:cs typeface="Arial"/>
                <a:sym typeface="Arial"/>
              </a:rPr>
              <a:t>Balutie</a:t>
            </a:r>
            <a:r>
              <a:rPr lang="en-US" sz="2199" b="1" dirty="0">
                <a:solidFill>
                  <a:srgbClr val="2E2E2E"/>
                </a:solidFill>
                <a:latin typeface="Arial"/>
                <a:ea typeface="Arial"/>
                <a:cs typeface="Arial"/>
                <a:sym typeface="Arial"/>
              </a:rPr>
              <a:t> </a:t>
            </a:r>
            <a:r>
              <a:rPr lang="en-US" sz="2199" b="1" dirty="0" err="1">
                <a:solidFill>
                  <a:srgbClr val="2E2E2E"/>
                </a:solidFill>
                <a:latin typeface="Arial"/>
                <a:ea typeface="Arial"/>
                <a:cs typeface="Arial"/>
                <a:sym typeface="Arial"/>
              </a:rPr>
              <a:t>Wavei</a:t>
            </a:r>
            <a:endParaRPr lang="en-US" sz="2199" b="1" dirty="0">
              <a:solidFill>
                <a:srgbClr val="2E2E2E"/>
              </a:solidFill>
              <a:latin typeface="Arial"/>
              <a:ea typeface="Arial"/>
              <a:cs typeface="Arial"/>
              <a:sym typeface="Arial"/>
            </a:endParaRPr>
          </a:p>
          <a:p>
            <a:pPr algn="just">
              <a:lnSpc>
                <a:spcPts val="3079"/>
              </a:lnSpc>
              <a:spcBef>
                <a:spcPct val="0"/>
              </a:spcBef>
            </a:pPr>
            <a:endParaRPr lang="en-US" sz="2199" b="1" dirty="0">
              <a:solidFill>
                <a:srgbClr val="2E2E2E"/>
              </a:solidFill>
              <a:latin typeface="Arial"/>
              <a:ea typeface="Arial"/>
              <a:cs typeface="Arial"/>
              <a:sym typeface="Arial"/>
            </a:endParaRPr>
          </a:p>
          <a:p>
            <a:pPr algn="just">
              <a:lnSpc>
                <a:spcPts val="3079"/>
              </a:lnSpc>
              <a:spcBef>
                <a:spcPct val="0"/>
              </a:spcBef>
            </a:pPr>
            <a:r>
              <a:rPr lang="en-US" sz="2199" b="1" dirty="0">
                <a:solidFill>
                  <a:srgbClr val="2E2E2E"/>
                </a:solidFill>
                <a:latin typeface="Arial"/>
                <a:ea typeface="Arial"/>
                <a:cs typeface="Arial"/>
                <a:sym typeface="Arial"/>
              </a:rPr>
              <a:t>Student name : </a:t>
            </a:r>
            <a:r>
              <a:rPr lang="en-US" sz="2199" b="1" dirty="0" err="1">
                <a:solidFill>
                  <a:srgbClr val="2E2E2E"/>
                </a:solidFill>
                <a:latin typeface="Arial"/>
                <a:ea typeface="Arial"/>
                <a:cs typeface="Arial"/>
                <a:sym typeface="Arial"/>
              </a:rPr>
              <a:t>Frentusca</a:t>
            </a:r>
            <a:r>
              <a:rPr lang="en-US" sz="2199" b="1" dirty="0">
                <a:solidFill>
                  <a:srgbClr val="2E2E2E"/>
                </a:solidFill>
                <a:latin typeface="Arial"/>
                <a:ea typeface="Arial"/>
                <a:cs typeface="Arial"/>
                <a:sym typeface="Arial"/>
              </a:rPr>
              <a:t> Ana Maria</a:t>
            </a:r>
          </a:p>
          <a:p>
            <a:pPr algn="just">
              <a:lnSpc>
                <a:spcPts val="3079"/>
              </a:lnSpc>
              <a:spcBef>
                <a:spcPct val="0"/>
              </a:spcBef>
            </a:pPr>
            <a:endParaRPr lang="en-US" sz="2199" b="1" dirty="0">
              <a:solidFill>
                <a:srgbClr val="2E2E2E"/>
              </a:solidFill>
              <a:latin typeface="Arial"/>
              <a:ea typeface="Arial"/>
              <a:cs typeface="Arial"/>
              <a:sym typeface="Arial"/>
            </a:endParaRPr>
          </a:p>
          <a:p>
            <a:pPr algn="just">
              <a:lnSpc>
                <a:spcPts val="3079"/>
              </a:lnSpc>
              <a:spcBef>
                <a:spcPct val="0"/>
              </a:spcBef>
            </a:pPr>
            <a:r>
              <a:rPr lang="en-US" sz="2199" b="1" dirty="0">
                <a:solidFill>
                  <a:srgbClr val="2E2E2E"/>
                </a:solidFill>
                <a:latin typeface="Arial"/>
                <a:ea typeface="Arial"/>
                <a:cs typeface="Arial"/>
                <a:sym typeface="Arial"/>
              </a:rPr>
              <a:t>Student number : 2120534</a:t>
            </a:r>
          </a:p>
          <a:p>
            <a:pPr algn="just">
              <a:lnSpc>
                <a:spcPts val="3079"/>
              </a:lnSpc>
              <a:spcBef>
                <a:spcPct val="0"/>
              </a:spcBef>
            </a:pPr>
            <a:endParaRPr lang="en-US" sz="2199" dirty="0">
              <a:solidFill>
                <a:srgbClr val="2E2E2E"/>
              </a:solidFill>
              <a:latin typeface="Arial"/>
              <a:ea typeface="Arial"/>
              <a:cs typeface="Arial"/>
              <a:sym typeface="Arial"/>
            </a:endParaRPr>
          </a:p>
          <a:p>
            <a:pPr algn="just">
              <a:lnSpc>
                <a:spcPts val="3079"/>
              </a:lnSpc>
              <a:spcBef>
                <a:spcPct val="0"/>
              </a:spcBef>
            </a:pPr>
            <a:endParaRPr lang="en-US" sz="2199" dirty="0">
              <a:solidFill>
                <a:srgbClr val="2E2E2E"/>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6D1B9"/>
        </a:solidFill>
        <a:effectLst/>
      </p:bgPr>
    </p:bg>
    <p:spTree>
      <p:nvGrpSpPr>
        <p:cNvPr id="1" name=""/>
        <p:cNvGrpSpPr/>
        <p:nvPr/>
      </p:nvGrpSpPr>
      <p:grpSpPr>
        <a:xfrm>
          <a:off x="0" y="0"/>
          <a:ext cx="0" cy="0"/>
          <a:chOff x="0" y="0"/>
          <a:chExt cx="0" cy="0"/>
        </a:xfrm>
      </p:grpSpPr>
      <p:grpSp>
        <p:nvGrpSpPr>
          <p:cNvPr id="2" name="Group 2"/>
          <p:cNvGrpSpPr/>
          <p:nvPr/>
        </p:nvGrpSpPr>
        <p:grpSpPr>
          <a:xfrm>
            <a:off x="-3994432" y="-3794407"/>
            <a:ext cx="13052707" cy="13052707"/>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6D3B"/>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5970325" y="6044013"/>
            <a:ext cx="2408898" cy="2408898"/>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4B29"/>
            </a:solidFill>
          </p:spPr>
          <p:txBody>
            <a:bodyPr/>
            <a:lstStyle/>
            <a:p>
              <a:endParaRPr lang="en-GB"/>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8" name="Freeform 8"/>
          <p:cNvSpPr/>
          <p:nvPr/>
        </p:nvSpPr>
        <p:spPr>
          <a:xfrm rot="-5399999">
            <a:off x="6860365" y="6882338"/>
            <a:ext cx="628818" cy="732248"/>
          </a:xfrm>
          <a:custGeom>
            <a:avLst/>
            <a:gdLst/>
            <a:ahLst/>
            <a:cxnLst/>
            <a:rect l="l" t="t" r="r" b="b"/>
            <a:pathLst>
              <a:path w="628818" h="732248">
                <a:moveTo>
                  <a:pt x="0" y="0"/>
                </a:moveTo>
                <a:lnTo>
                  <a:pt x="628818" y="0"/>
                </a:lnTo>
                <a:lnTo>
                  <a:pt x="628818" y="732248"/>
                </a:lnTo>
                <a:lnTo>
                  <a:pt x="0" y="73224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9" name="Group 9"/>
          <p:cNvGrpSpPr/>
          <p:nvPr/>
        </p:nvGrpSpPr>
        <p:grpSpPr>
          <a:xfrm>
            <a:off x="-1578795" y="-1378770"/>
            <a:ext cx="8221433" cy="822143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41820" r="-74030" b="-21236"/>
              </a:stretch>
            </a:blipFill>
          </p:spPr>
          <p:txBody>
            <a:bodyPr/>
            <a:lstStyle/>
            <a:p>
              <a:endParaRPr lang="en-GB"/>
            </a:p>
          </p:txBody>
        </p:sp>
      </p:grpSp>
      <p:sp>
        <p:nvSpPr>
          <p:cNvPr id="11" name="TextBox 11"/>
          <p:cNvSpPr txBox="1"/>
          <p:nvPr/>
        </p:nvSpPr>
        <p:spPr>
          <a:xfrm>
            <a:off x="10735206" y="1886190"/>
            <a:ext cx="6085944" cy="488082"/>
          </a:xfrm>
          <a:prstGeom prst="rect">
            <a:avLst/>
          </a:prstGeom>
        </p:spPr>
        <p:txBody>
          <a:bodyPr lIns="0" tIns="0" rIns="0" bIns="0" rtlCol="0" anchor="t">
            <a:spAutoFit/>
          </a:bodyPr>
          <a:lstStyle/>
          <a:p>
            <a:pPr algn="l">
              <a:lnSpc>
                <a:spcPts val="3780"/>
              </a:lnSpc>
            </a:pPr>
            <a:r>
              <a:rPr lang="en-US" sz="4200" b="1" dirty="0">
                <a:solidFill>
                  <a:srgbClr val="000000"/>
                </a:solidFill>
                <a:latin typeface="Arial "/>
                <a:ea typeface="Arial Bold"/>
                <a:cs typeface="Arial Bold"/>
                <a:sym typeface="Arial Bold"/>
              </a:rPr>
              <a:t>Contents</a:t>
            </a:r>
          </a:p>
        </p:txBody>
      </p:sp>
      <p:sp>
        <p:nvSpPr>
          <p:cNvPr id="12" name="TextBox 12"/>
          <p:cNvSpPr txBox="1"/>
          <p:nvPr/>
        </p:nvSpPr>
        <p:spPr>
          <a:xfrm>
            <a:off x="9898873" y="2636696"/>
            <a:ext cx="7360427" cy="5901425"/>
          </a:xfrm>
          <a:prstGeom prst="rect">
            <a:avLst/>
          </a:prstGeom>
        </p:spPr>
        <p:txBody>
          <a:bodyPr lIns="0" tIns="0" rIns="0" bIns="0" rtlCol="0" anchor="t">
            <a:spAutoFit/>
          </a:bodyPr>
          <a:lstStyle/>
          <a:p>
            <a:pPr marL="518160" lvl="1" indent="-259080" algn="l">
              <a:lnSpc>
                <a:spcPts val="3359"/>
              </a:lnSpc>
              <a:buFont typeface="Arial"/>
              <a:buChar char="•"/>
            </a:pPr>
            <a:r>
              <a:rPr lang="en-US" sz="2400" dirty="0">
                <a:solidFill>
                  <a:srgbClr val="2E2E2E"/>
                </a:solidFill>
                <a:latin typeface="Arial"/>
                <a:ea typeface="Arial"/>
                <a:cs typeface="Arial"/>
                <a:sym typeface="Arial"/>
              </a:rPr>
              <a:t>Introduction</a:t>
            </a:r>
          </a:p>
          <a:p>
            <a:pPr marL="518160" lvl="1" indent="-259080" algn="l">
              <a:lnSpc>
                <a:spcPts val="3359"/>
              </a:lnSpc>
              <a:buFont typeface="Arial"/>
              <a:buChar char="•"/>
            </a:pPr>
            <a:r>
              <a:rPr lang="en-US" sz="2400" dirty="0">
                <a:solidFill>
                  <a:srgbClr val="2E2E2E"/>
                </a:solidFill>
                <a:latin typeface="Arial"/>
                <a:ea typeface="Arial"/>
                <a:cs typeface="Arial"/>
                <a:sym typeface="Arial"/>
              </a:rPr>
              <a:t>Background on the Sector</a:t>
            </a:r>
          </a:p>
          <a:p>
            <a:pPr marL="518160" lvl="1" indent="-259080" algn="l">
              <a:lnSpc>
                <a:spcPts val="3359"/>
              </a:lnSpc>
              <a:buFont typeface="Arial"/>
              <a:buChar char="•"/>
            </a:pPr>
            <a:r>
              <a:rPr lang="en-US" sz="2400" dirty="0">
                <a:solidFill>
                  <a:srgbClr val="2E2E2E"/>
                </a:solidFill>
                <a:latin typeface="Arial"/>
                <a:ea typeface="Arial"/>
                <a:cs typeface="Arial"/>
                <a:sym typeface="Arial"/>
              </a:rPr>
              <a:t>Literature Review - Waste Reduction</a:t>
            </a:r>
          </a:p>
          <a:p>
            <a:pPr marL="518160" lvl="1" indent="-259080" algn="l">
              <a:lnSpc>
                <a:spcPts val="3359"/>
              </a:lnSpc>
              <a:buFont typeface="Arial"/>
              <a:buChar char="•"/>
            </a:pPr>
            <a:r>
              <a:rPr lang="en-US" sz="2400" dirty="0">
                <a:solidFill>
                  <a:srgbClr val="2E2E2E"/>
                </a:solidFill>
                <a:latin typeface="Arial"/>
                <a:ea typeface="Arial"/>
                <a:cs typeface="Arial"/>
                <a:sym typeface="Arial"/>
              </a:rPr>
              <a:t>Literature Review - Resource Management</a:t>
            </a:r>
          </a:p>
          <a:p>
            <a:pPr marL="518160" lvl="1" indent="-259080" algn="l">
              <a:lnSpc>
                <a:spcPts val="3359"/>
              </a:lnSpc>
              <a:buFont typeface="Arial"/>
              <a:buChar char="•"/>
            </a:pPr>
            <a:r>
              <a:rPr lang="en-US" sz="2400" dirty="0">
                <a:solidFill>
                  <a:srgbClr val="2E2E2E"/>
                </a:solidFill>
                <a:latin typeface="Arial"/>
                <a:ea typeface="Arial"/>
                <a:cs typeface="Arial"/>
                <a:sym typeface="Arial"/>
              </a:rPr>
              <a:t>PESTEL Analysis – Political &amp; Economic Factors</a:t>
            </a:r>
          </a:p>
          <a:p>
            <a:pPr marL="518160" lvl="1" indent="-259080" algn="l">
              <a:lnSpc>
                <a:spcPts val="3359"/>
              </a:lnSpc>
              <a:buFont typeface="Arial"/>
              <a:buChar char="•"/>
            </a:pPr>
            <a:r>
              <a:rPr lang="en-US" sz="2400" dirty="0">
                <a:solidFill>
                  <a:srgbClr val="2E2E2E"/>
                </a:solidFill>
                <a:latin typeface="Arial"/>
                <a:ea typeface="Arial"/>
                <a:cs typeface="Arial"/>
                <a:sym typeface="Arial"/>
              </a:rPr>
              <a:t>PESTEL Analysis – Social &amp; Technological Factors</a:t>
            </a:r>
          </a:p>
          <a:p>
            <a:pPr marL="518160" lvl="1" indent="-259080" algn="l">
              <a:lnSpc>
                <a:spcPts val="3359"/>
              </a:lnSpc>
              <a:buFont typeface="Arial"/>
              <a:buChar char="•"/>
            </a:pPr>
            <a:r>
              <a:rPr lang="en-US" sz="2400" dirty="0">
                <a:solidFill>
                  <a:srgbClr val="2E2E2E"/>
                </a:solidFill>
                <a:latin typeface="Arial"/>
                <a:ea typeface="Arial"/>
                <a:cs typeface="Arial"/>
                <a:sym typeface="Arial"/>
              </a:rPr>
              <a:t>PESTEL Analysis – Environmental &amp; Legal Factors</a:t>
            </a:r>
          </a:p>
          <a:p>
            <a:pPr marL="518160" lvl="1" indent="-259080" algn="l">
              <a:lnSpc>
                <a:spcPts val="3359"/>
              </a:lnSpc>
              <a:buFont typeface="Arial"/>
              <a:buChar char="•"/>
            </a:pPr>
            <a:r>
              <a:rPr lang="en-US" sz="2400" dirty="0">
                <a:solidFill>
                  <a:srgbClr val="2E2E2E"/>
                </a:solidFill>
                <a:latin typeface="Arial"/>
                <a:ea typeface="Arial"/>
                <a:cs typeface="Arial"/>
                <a:sym typeface="Arial"/>
              </a:rPr>
              <a:t>Industry Examples</a:t>
            </a:r>
          </a:p>
          <a:p>
            <a:pPr marL="518160" lvl="1" indent="-259080" algn="l">
              <a:lnSpc>
                <a:spcPts val="3359"/>
              </a:lnSpc>
              <a:buFont typeface="Arial"/>
              <a:buChar char="•"/>
            </a:pPr>
            <a:r>
              <a:rPr lang="en-US" sz="2400" dirty="0">
                <a:solidFill>
                  <a:srgbClr val="2E2E2E"/>
                </a:solidFill>
                <a:latin typeface="Arial"/>
                <a:ea typeface="Arial"/>
                <a:cs typeface="Arial"/>
                <a:sym typeface="Arial"/>
              </a:rPr>
              <a:t>Future Policy &amp; Management Recommendations</a:t>
            </a:r>
          </a:p>
          <a:p>
            <a:pPr marL="518160" lvl="1" indent="-259080" algn="l">
              <a:lnSpc>
                <a:spcPts val="3359"/>
              </a:lnSpc>
              <a:buFont typeface="Arial"/>
              <a:buChar char="•"/>
            </a:pPr>
            <a:r>
              <a:rPr lang="en-US" sz="2400" dirty="0">
                <a:solidFill>
                  <a:srgbClr val="2E2E2E"/>
                </a:solidFill>
                <a:latin typeface="Arial"/>
                <a:ea typeface="Arial"/>
                <a:cs typeface="Arial"/>
                <a:sym typeface="Arial"/>
              </a:rPr>
              <a:t>Conclusion</a:t>
            </a:r>
          </a:p>
          <a:p>
            <a:pPr marL="518160" lvl="1" indent="-259080" algn="l">
              <a:lnSpc>
                <a:spcPts val="3359"/>
              </a:lnSpc>
              <a:buFont typeface="Arial"/>
              <a:buChar char="•"/>
            </a:pPr>
            <a:r>
              <a:rPr lang="en-US" sz="2400" dirty="0">
                <a:solidFill>
                  <a:srgbClr val="2E2E2E"/>
                </a:solidFill>
                <a:latin typeface="Arial"/>
                <a:ea typeface="Arial"/>
                <a:cs typeface="Arial"/>
                <a:sym typeface="Arial"/>
              </a:rPr>
              <a:t>References</a:t>
            </a:r>
          </a:p>
          <a:p>
            <a:pPr algn="l">
              <a:lnSpc>
                <a:spcPts val="3359"/>
              </a:lnSpc>
            </a:pPr>
            <a:endParaRPr lang="en-US" sz="2400" dirty="0">
              <a:solidFill>
                <a:srgbClr val="2E2E2E"/>
              </a:solidFill>
              <a:latin typeface="Arial"/>
              <a:ea typeface="Arial"/>
              <a:cs typeface="Arial"/>
              <a:sym typeface="Arial"/>
            </a:endParaRPr>
          </a:p>
        </p:txBody>
      </p:sp>
      <p:grpSp>
        <p:nvGrpSpPr>
          <p:cNvPr id="13" name="Group 13"/>
          <p:cNvGrpSpPr/>
          <p:nvPr/>
        </p:nvGrpSpPr>
        <p:grpSpPr>
          <a:xfrm>
            <a:off x="7043066" y="9286875"/>
            <a:ext cx="7384281" cy="7384281"/>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DEDED"/>
            </a:solidFill>
          </p:spPr>
          <p:txBody>
            <a:bodyPr/>
            <a:lstStyle/>
            <a:p>
              <a:endParaRPr lang="en-GB"/>
            </a:p>
          </p:txBody>
        </p:sp>
        <p:sp>
          <p:nvSpPr>
            <p:cNvPr id="15" name="TextBox 1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6D1B9"/>
        </a:solidFill>
        <a:effectLst/>
      </p:bgPr>
    </p:bg>
    <p:spTree>
      <p:nvGrpSpPr>
        <p:cNvPr id="1" name=""/>
        <p:cNvGrpSpPr/>
        <p:nvPr/>
      </p:nvGrpSpPr>
      <p:grpSpPr>
        <a:xfrm>
          <a:off x="0" y="0"/>
          <a:ext cx="0" cy="0"/>
          <a:chOff x="0" y="0"/>
          <a:chExt cx="0" cy="0"/>
        </a:xfrm>
      </p:grpSpPr>
      <p:grpSp>
        <p:nvGrpSpPr>
          <p:cNvPr id="2" name="Group 2"/>
          <p:cNvGrpSpPr/>
          <p:nvPr/>
        </p:nvGrpSpPr>
        <p:grpSpPr>
          <a:xfrm>
            <a:off x="0" y="6040498"/>
            <a:ext cx="18288000" cy="5214121"/>
            <a:chOff x="0" y="0"/>
            <a:chExt cx="24384000" cy="6952162"/>
          </a:xfrm>
        </p:grpSpPr>
        <p:pic>
          <p:nvPicPr>
            <p:cNvPr id="3" name="Picture 3"/>
            <p:cNvPicPr>
              <a:picLocks noChangeAspect="1"/>
            </p:cNvPicPr>
            <p:nvPr/>
          </p:nvPicPr>
          <p:blipFill>
            <a:blip r:embed="rId3"/>
            <a:srcRect t="37021" b="13927"/>
            <a:stretch>
              <a:fillRect/>
            </a:stretch>
          </p:blipFill>
          <p:spPr>
            <a:xfrm>
              <a:off x="0" y="0"/>
              <a:ext cx="24384000" cy="6952162"/>
            </a:xfrm>
            <a:prstGeom prst="rect">
              <a:avLst/>
            </a:prstGeom>
          </p:spPr>
        </p:pic>
      </p:grpSp>
      <p:grpSp>
        <p:nvGrpSpPr>
          <p:cNvPr id="4" name="Group 4"/>
          <p:cNvGrpSpPr/>
          <p:nvPr/>
        </p:nvGrpSpPr>
        <p:grpSpPr>
          <a:xfrm>
            <a:off x="12660441" y="-2413372"/>
            <a:ext cx="6938377" cy="6938377"/>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6D3B"/>
            </a:solidFill>
          </p:spPr>
          <p:txBody>
            <a:bodyPr/>
            <a:lstStyle/>
            <a:p>
              <a:endParaRPr lang="en-GB"/>
            </a:p>
          </p:txBody>
        </p:sp>
        <p:sp>
          <p:nvSpPr>
            <p:cNvPr id="6" name="TextBox 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13263126" y="2734602"/>
            <a:ext cx="2408898" cy="240889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4B29"/>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rot="-5399999">
            <a:off x="14153166" y="3572927"/>
            <a:ext cx="628818" cy="732248"/>
          </a:xfrm>
          <a:custGeom>
            <a:avLst/>
            <a:gdLst/>
            <a:ahLst/>
            <a:cxnLst/>
            <a:rect l="l" t="t" r="r" b="b"/>
            <a:pathLst>
              <a:path w="628818" h="732248">
                <a:moveTo>
                  <a:pt x="0" y="0"/>
                </a:moveTo>
                <a:lnTo>
                  <a:pt x="628818" y="0"/>
                </a:lnTo>
                <a:lnTo>
                  <a:pt x="628818" y="732248"/>
                </a:lnTo>
                <a:lnTo>
                  <a:pt x="0" y="73224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1" name="Group 11"/>
          <p:cNvGrpSpPr/>
          <p:nvPr/>
        </p:nvGrpSpPr>
        <p:grpSpPr>
          <a:xfrm>
            <a:off x="1641864" y="2669603"/>
            <a:ext cx="11018577" cy="5293297"/>
            <a:chOff x="0" y="0"/>
            <a:chExt cx="2902012" cy="1394119"/>
          </a:xfrm>
        </p:grpSpPr>
        <p:sp>
          <p:nvSpPr>
            <p:cNvPr id="12" name="Freeform 12"/>
            <p:cNvSpPr/>
            <p:nvPr/>
          </p:nvSpPr>
          <p:spPr>
            <a:xfrm>
              <a:off x="0" y="0"/>
              <a:ext cx="2902012" cy="1394119"/>
            </a:xfrm>
            <a:custGeom>
              <a:avLst/>
              <a:gdLst/>
              <a:ahLst/>
              <a:cxnLst/>
              <a:rect l="l" t="t" r="r" b="b"/>
              <a:pathLst>
                <a:path w="2902012" h="1394119">
                  <a:moveTo>
                    <a:pt x="70262" y="0"/>
                  </a:moveTo>
                  <a:lnTo>
                    <a:pt x="2831750" y="0"/>
                  </a:lnTo>
                  <a:cubicBezTo>
                    <a:pt x="2870555" y="0"/>
                    <a:pt x="2902012" y="31458"/>
                    <a:pt x="2902012" y="70262"/>
                  </a:cubicBezTo>
                  <a:lnTo>
                    <a:pt x="2902012" y="1323857"/>
                  </a:lnTo>
                  <a:cubicBezTo>
                    <a:pt x="2902012" y="1362662"/>
                    <a:pt x="2870555" y="1394119"/>
                    <a:pt x="2831750" y="1394119"/>
                  </a:cubicBezTo>
                  <a:lnTo>
                    <a:pt x="70262" y="1394119"/>
                  </a:lnTo>
                  <a:cubicBezTo>
                    <a:pt x="31458" y="1394119"/>
                    <a:pt x="0" y="1362662"/>
                    <a:pt x="0" y="1323857"/>
                  </a:cubicBezTo>
                  <a:lnTo>
                    <a:pt x="0" y="70262"/>
                  </a:lnTo>
                  <a:cubicBezTo>
                    <a:pt x="0" y="31458"/>
                    <a:pt x="31458" y="0"/>
                    <a:pt x="70262" y="0"/>
                  </a:cubicBezTo>
                  <a:close/>
                </a:path>
              </a:pathLst>
            </a:custGeom>
            <a:solidFill>
              <a:srgbClr val="EDEDED"/>
            </a:solidFill>
            <a:ln cap="rnd">
              <a:noFill/>
              <a:prstDash val="solid"/>
              <a:round/>
            </a:ln>
          </p:spPr>
          <p:txBody>
            <a:bodyPr/>
            <a:lstStyle/>
            <a:p>
              <a:endParaRPr lang="en-GB"/>
            </a:p>
          </p:txBody>
        </p:sp>
        <p:sp>
          <p:nvSpPr>
            <p:cNvPr id="13" name="TextBox 13"/>
            <p:cNvSpPr txBox="1"/>
            <p:nvPr/>
          </p:nvSpPr>
          <p:spPr>
            <a:xfrm>
              <a:off x="0" y="-38100"/>
              <a:ext cx="2902012" cy="1432219"/>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2582646" y="3419447"/>
            <a:ext cx="8709323" cy="3657861"/>
          </a:xfrm>
          <a:prstGeom prst="rect">
            <a:avLst/>
          </a:prstGeom>
        </p:spPr>
        <p:txBody>
          <a:bodyPr lIns="0" tIns="0" rIns="0" bIns="0" rtlCol="0" anchor="t">
            <a:spAutoFit/>
          </a:bodyPr>
          <a:lstStyle/>
          <a:p>
            <a:pPr algn="just">
              <a:lnSpc>
                <a:spcPts val="3220"/>
              </a:lnSpc>
            </a:pPr>
            <a:r>
              <a:rPr lang="en-US" sz="2300" dirty="0">
                <a:solidFill>
                  <a:srgbClr val="2E2E2E"/>
                </a:solidFill>
                <a:latin typeface="Arial "/>
                <a:ea typeface="DM Sans"/>
                <a:cs typeface="DM Sans"/>
                <a:sym typeface="DM Sans"/>
              </a:rPr>
              <a:t>The hotel and hospitality sector is highly resource-intensive, contributing significantly to environmental challenges. Sustainability practices are essential to reducing environmental impact and meeting consumer demand for eco-friendly accommodations. This presentation focuses on waste reduction and resource management, examining sustainability initiatives by major industry players such as Marriott and Hilton. These efforts highlight the sector’s shift toward sustainable operations that align with global ecological standards and regulatory requirements.</a:t>
            </a:r>
          </a:p>
        </p:txBody>
      </p:sp>
      <p:grpSp>
        <p:nvGrpSpPr>
          <p:cNvPr id="15" name="Group 15"/>
          <p:cNvGrpSpPr/>
          <p:nvPr/>
        </p:nvGrpSpPr>
        <p:grpSpPr>
          <a:xfrm>
            <a:off x="2918920" y="1533115"/>
            <a:ext cx="6986016" cy="1641327"/>
            <a:chOff x="0" y="0"/>
            <a:chExt cx="1839938" cy="432284"/>
          </a:xfrm>
        </p:grpSpPr>
        <p:sp>
          <p:nvSpPr>
            <p:cNvPr id="16" name="Freeform 16"/>
            <p:cNvSpPr/>
            <p:nvPr/>
          </p:nvSpPr>
          <p:spPr>
            <a:xfrm>
              <a:off x="0" y="0"/>
              <a:ext cx="1839938" cy="432284"/>
            </a:xfrm>
            <a:custGeom>
              <a:avLst/>
              <a:gdLst/>
              <a:ahLst/>
              <a:cxnLst/>
              <a:rect l="l" t="t" r="r" b="b"/>
              <a:pathLst>
                <a:path w="1839938" h="432284">
                  <a:moveTo>
                    <a:pt x="110820" y="0"/>
                  </a:moveTo>
                  <a:lnTo>
                    <a:pt x="1729118" y="0"/>
                  </a:lnTo>
                  <a:cubicBezTo>
                    <a:pt x="1758510" y="0"/>
                    <a:pt x="1786697" y="11676"/>
                    <a:pt x="1807480" y="32458"/>
                  </a:cubicBezTo>
                  <a:cubicBezTo>
                    <a:pt x="1828263" y="53241"/>
                    <a:pt x="1839938" y="81429"/>
                    <a:pt x="1839938" y="110820"/>
                  </a:cubicBezTo>
                  <a:lnTo>
                    <a:pt x="1839938" y="321463"/>
                  </a:lnTo>
                  <a:cubicBezTo>
                    <a:pt x="1839938" y="382668"/>
                    <a:pt x="1790323" y="432284"/>
                    <a:pt x="1729118" y="432284"/>
                  </a:cubicBezTo>
                  <a:lnTo>
                    <a:pt x="110820" y="432284"/>
                  </a:lnTo>
                  <a:cubicBezTo>
                    <a:pt x="81429" y="432284"/>
                    <a:pt x="53241" y="420608"/>
                    <a:pt x="32458" y="399825"/>
                  </a:cubicBezTo>
                  <a:cubicBezTo>
                    <a:pt x="11676" y="379042"/>
                    <a:pt x="0" y="350855"/>
                    <a:pt x="0" y="321463"/>
                  </a:cubicBezTo>
                  <a:lnTo>
                    <a:pt x="0" y="110820"/>
                  </a:lnTo>
                  <a:cubicBezTo>
                    <a:pt x="0" y="49616"/>
                    <a:pt x="49616" y="0"/>
                    <a:pt x="110820" y="0"/>
                  </a:cubicBezTo>
                  <a:close/>
                </a:path>
              </a:pathLst>
            </a:custGeom>
            <a:solidFill>
              <a:srgbClr val="006D3B"/>
            </a:solidFill>
          </p:spPr>
          <p:txBody>
            <a:bodyPr/>
            <a:lstStyle/>
            <a:p>
              <a:endParaRPr lang="en-GB"/>
            </a:p>
          </p:txBody>
        </p:sp>
        <p:sp>
          <p:nvSpPr>
            <p:cNvPr id="17" name="TextBox 17"/>
            <p:cNvSpPr txBox="1"/>
            <p:nvPr/>
          </p:nvSpPr>
          <p:spPr>
            <a:xfrm>
              <a:off x="0" y="-161925"/>
              <a:ext cx="1839938" cy="594209"/>
            </a:xfrm>
            <a:prstGeom prst="rect">
              <a:avLst/>
            </a:prstGeom>
          </p:spPr>
          <p:txBody>
            <a:bodyPr lIns="50800" tIns="50800" rIns="50800" bIns="50800" rtlCol="0" anchor="ctr"/>
            <a:lstStyle/>
            <a:p>
              <a:pPr algn="ctr">
                <a:lnSpc>
                  <a:spcPts val="5600"/>
                </a:lnSpc>
              </a:pPr>
              <a:endParaRPr lang="en-US" sz="4000" b="1" dirty="0">
                <a:solidFill>
                  <a:srgbClr val="FFFFFF"/>
                </a:solidFill>
                <a:latin typeface="Arial"/>
                <a:ea typeface="Arial"/>
                <a:cs typeface="Arial"/>
                <a:sym typeface="Arial"/>
              </a:endParaRPr>
            </a:p>
            <a:p>
              <a:pPr algn="ctr">
                <a:lnSpc>
                  <a:spcPts val="5600"/>
                </a:lnSpc>
              </a:pPr>
              <a:r>
                <a:rPr lang="en-US" sz="4000" b="1" dirty="0">
                  <a:solidFill>
                    <a:srgbClr val="FFFFFF"/>
                  </a:solidFill>
                  <a:latin typeface="Arial"/>
                  <a:ea typeface="Arial"/>
                  <a:cs typeface="Arial"/>
                  <a:sym typeface="Arial"/>
                </a:rPr>
                <a:t>Introduction</a:t>
              </a: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6D1B9"/>
        </a:solidFill>
        <a:effectLst/>
      </p:bgPr>
    </p:bg>
    <p:spTree>
      <p:nvGrpSpPr>
        <p:cNvPr id="1" name=""/>
        <p:cNvGrpSpPr/>
        <p:nvPr/>
      </p:nvGrpSpPr>
      <p:grpSpPr>
        <a:xfrm>
          <a:off x="0" y="0"/>
          <a:ext cx="0" cy="0"/>
          <a:chOff x="0" y="0"/>
          <a:chExt cx="0" cy="0"/>
        </a:xfrm>
      </p:grpSpPr>
      <p:grpSp>
        <p:nvGrpSpPr>
          <p:cNvPr id="2" name="Group 2"/>
          <p:cNvGrpSpPr/>
          <p:nvPr/>
        </p:nvGrpSpPr>
        <p:grpSpPr>
          <a:xfrm>
            <a:off x="6398293" y="3157379"/>
            <a:ext cx="10861007" cy="5018006"/>
            <a:chOff x="0" y="0"/>
            <a:chExt cx="2860512" cy="1321615"/>
          </a:xfrm>
        </p:grpSpPr>
        <p:sp>
          <p:nvSpPr>
            <p:cNvPr id="3" name="Freeform 3"/>
            <p:cNvSpPr/>
            <p:nvPr/>
          </p:nvSpPr>
          <p:spPr>
            <a:xfrm>
              <a:off x="0" y="0"/>
              <a:ext cx="2860512" cy="1321615"/>
            </a:xfrm>
            <a:custGeom>
              <a:avLst/>
              <a:gdLst/>
              <a:ahLst/>
              <a:cxnLst/>
              <a:rect l="l" t="t" r="r" b="b"/>
              <a:pathLst>
                <a:path w="2860512" h="1321615">
                  <a:moveTo>
                    <a:pt x="71282" y="0"/>
                  </a:moveTo>
                  <a:lnTo>
                    <a:pt x="2789231" y="0"/>
                  </a:lnTo>
                  <a:cubicBezTo>
                    <a:pt x="2808136" y="0"/>
                    <a:pt x="2826266" y="7510"/>
                    <a:pt x="2839634" y="20878"/>
                  </a:cubicBezTo>
                  <a:cubicBezTo>
                    <a:pt x="2853002" y="34246"/>
                    <a:pt x="2860512" y="52377"/>
                    <a:pt x="2860512" y="71282"/>
                  </a:cubicBezTo>
                  <a:lnTo>
                    <a:pt x="2860512" y="1250333"/>
                  </a:lnTo>
                  <a:cubicBezTo>
                    <a:pt x="2860512" y="1289701"/>
                    <a:pt x="2828598" y="1321615"/>
                    <a:pt x="2789231" y="1321615"/>
                  </a:cubicBezTo>
                  <a:lnTo>
                    <a:pt x="71282" y="1321615"/>
                  </a:lnTo>
                  <a:cubicBezTo>
                    <a:pt x="31914" y="1321615"/>
                    <a:pt x="0" y="1289701"/>
                    <a:pt x="0" y="1250333"/>
                  </a:cubicBezTo>
                  <a:lnTo>
                    <a:pt x="0" y="71282"/>
                  </a:lnTo>
                  <a:cubicBezTo>
                    <a:pt x="0" y="31914"/>
                    <a:pt x="31914" y="0"/>
                    <a:pt x="71282" y="0"/>
                  </a:cubicBezTo>
                  <a:close/>
                </a:path>
              </a:pathLst>
            </a:custGeom>
            <a:solidFill>
              <a:srgbClr val="EDEDED"/>
            </a:solidFill>
            <a:ln cap="rnd">
              <a:noFill/>
              <a:prstDash val="solid"/>
              <a:round/>
            </a:ln>
          </p:spPr>
          <p:txBody>
            <a:bodyPr/>
            <a:lstStyle/>
            <a:p>
              <a:endParaRPr lang="en-GB"/>
            </a:p>
          </p:txBody>
        </p:sp>
        <p:sp>
          <p:nvSpPr>
            <p:cNvPr id="4" name="TextBox 4"/>
            <p:cNvSpPr txBox="1"/>
            <p:nvPr/>
          </p:nvSpPr>
          <p:spPr>
            <a:xfrm>
              <a:off x="0" y="-38100"/>
              <a:ext cx="2860512" cy="135971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1443739" y="9232660"/>
            <a:ext cx="4783363" cy="4783363"/>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4B29"/>
            </a:solidFill>
          </p:spPr>
          <p:txBody>
            <a:bodyPr/>
            <a:lstStyle/>
            <a:p>
              <a:endParaRPr lang="en-GB"/>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7517779" y="2111615"/>
            <a:ext cx="6986016" cy="1776387"/>
            <a:chOff x="0" y="0"/>
            <a:chExt cx="1839938" cy="467855"/>
          </a:xfrm>
        </p:grpSpPr>
        <p:sp>
          <p:nvSpPr>
            <p:cNvPr id="9" name="Freeform 9"/>
            <p:cNvSpPr/>
            <p:nvPr/>
          </p:nvSpPr>
          <p:spPr>
            <a:xfrm>
              <a:off x="0" y="0"/>
              <a:ext cx="1839938" cy="467855"/>
            </a:xfrm>
            <a:custGeom>
              <a:avLst/>
              <a:gdLst/>
              <a:ahLst/>
              <a:cxnLst/>
              <a:rect l="l" t="t" r="r" b="b"/>
              <a:pathLst>
                <a:path w="1839938" h="467855">
                  <a:moveTo>
                    <a:pt x="110820" y="0"/>
                  </a:moveTo>
                  <a:lnTo>
                    <a:pt x="1729118" y="0"/>
                  </a:lnTo>
                  <a:cubicBezTo>
                    <a:pt x="1758510" y="0"/>
                    <a:pt x="1786697" y="11676"/>
                    <a:pt x="1807480" y="32458"/>
                  </a:cubicBezTo>
                  <a:cubicBezTo>
                    <a:pt x="1828263" y="53241"/>
                    <a:pt x="1839938" y="81429"/>
                    <a:pt x="1839938" y="110820"/>
                  </a:cubicBezTo>
                  <a:lnTo>
                    <a:pt x="1839938" y="357035"/>
                  </a:lnTo>
                  <a:cubicBezTo>
                    <a:pt x="1839938" y="418239"/>
                    <a:pt x="1790323" y="467855"/>
                    <a:pt x="1729118" y="467855"/>
                  </a:cubicBezTo>
                  <a:lnTo>
                    <a:pt x="110820" y="467855"/>
                  </a:lnTo>
                  <a:cubicBezTo>
                    <a:pt x="49616" y="467855"/>
                    <a:pt x="0" y="418239"/>
                    <a:pt x="0" y="357035"/>
                  </a:cubicBezTo>
                  <a:lnTo>
                    <a:pt x="0" y="110820"/>
                  </a:lnTo>
                  <a:cubicBezTo>
                    <a:pt x="0" y="49616"/>
                    <a:pt x="49616" y="0"/>
                    <a:pt x="110820" y="0"/>
                  </a:cubicBezTo>
                  <a:close/>
                </a:path>
              </a:pathLst>
            </a:custGeom>
            <a:solidFill>
              <a:srgbClr val="006D3B"/>
            </a:solidFill>
          </p:spPr>
          <p:txBody>
            <a:bodyPr/>
            <a:lstStyle/>
            <a:p>
              <a:endParaRPr lang="en-GB"/>
            </a:p>
          </p:txBody>
        </p:sp>
        <p:sp>
          <p:nvSpPr>
            <p:cNvPr id="10" name="TextBox 10"/>
            <p:cNvSpPr txBox="1"/>
            <p:nvPr/>
          </p:nvSpPr>
          <p:spPr>
            <a:xfrm>
              <a:off x="0" y="-161925"/>
              <a:ext cx="1839938" cy="629780"/>
            </a:xfrm>
            <a:prstGeom prst="rect">
              <a:avLst/>
            </a:prstGeom>
          </p:spPr>
          <p:txBody>
            <a:bodyPr lIns="50800" tIns="50800" rIns="50800" bIns="50800" rtlCol="0" anchor="ctr"/>
            <a:lstStyle/>
            <a:p>
              <a:pPr algn="ctr">
                <a:lnSpc>
                  <a:spcPts val="5600"/>
                </a:lnSpc>
              </a:pPr>
              <a:endParaRPr lang="en-US" sz="4000" b="1" dirty="0">
                <a:solidFill>
                  <a:srgbClr val="FFFFFF"/>
                </a:solidFill>
                <a:latin typeface="Arial"/>
                <a:ea typeface="Arial"/>
                <a:cs typeface="Arial"/>
                <a:sym typeface="Arial"/>
              </a:endParaRPr>
            </a:p>
            <a:p>
              <a:pPr algn="ctr">
                <a:lnSpc>
                  <a:spcPts val="5600"/>
                </a:lnSpc>
              </a:pPr>
              <a:r>
                <a:rPr lang="en-US" sz="4000" b="1" dirty="0">
                  <a:solidFill>
                    <a:srgbClr val="FFFFFF"/>
                  </a:solidFill>
                  <a:latin typeface="Arial"/>
                  <a:ea typeface="Arial"/>
                  <a:cs typeface="Arial"/>
                  <a:sym typeface="Arial"/>
                </a:rPr>
                <a:t>Background on the Sector</a:t>
              </a:r>
            </a:p>
          </p:txBody>
        </p:sp>
      </p:grpSp>
      <p:sp>
        <p:nvSpPr>
          <p:cNvPr id="11" name="Freeform 11"/>
          <p:cNvSpPr/>
          <p:nvPr/>
        </p:nvSpPr>
        <p:spPr>
          <a:xfrm>
            <a:off x="275357" y="3836503"/>
            <a:ext cx="5421864" cy="3659758"/>
          </a:xfrm>
          <a:custGeom>
            <a:avLst/>
            <a:gdLst/>
            <a:ahLst/>
            <a:cxnLst/>
            <a:rect l="l" t="t" r="r" b="b"/>
            <a:pathLst>
              <a:path w="5421864" h="3659758">
                <a:moveTo>
                  <a:pt x="0" y="0"/>
                </a:moveTo>
                <a:lnTo>
                  <a:pt x="5421864" y="0"/>
                </a:lnTo>
                <a:lnTo>
                  <a:pt x="5421864" y="3659758"/>
                </a:lnTo>
                <a:lnTo>
                  <a:pt x="0" y="3659758"/>
                </a:lnTo>
                <a:lnTo>
                  <a:pt x="0" y="0"/>
                </a:lnTo>
                <a:close/>
              </a:path>
            </a:pathLst>
          </a:custGeom>
          <a:blipFill>
            <a:blip r:embed="rId3"/>
            <a:stretch>
              <a:fillRect/>
            </a:stretch>
          </a:blipFill>
        </p:spPr>
        <p:txBody>
          <a:bodyPr/>
          <a:lstStyle/>
          <a:p>
            <a:endParaRPr lang="en-GB"/>
          </a:p>
        </p:txBody>
      </p:sp>
      <p:sp>
        <p:nvSpPr>
          <p:cNvPr id="12" name="TextBox 12"/>
          <p:cNvSpPr txBox="1"/>
          <p:nvPr/>
        </p:nvSpPr>
        <p:spPr>
          <a:xfrm>
            <a:off x="7271544" y="4252464"/>
            <a:ext cx="8709323" cy="3237343"/>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2E2E2E"/>
                </a:solidFill>
                <a:latin typeface="Arial"/>
                <a:ea typeface="Arial"/>
                <a:cs typeface="Arial"/>
                <a:sym typeface="Arial"/>
              </a:rPr>
              <a:t>High consumption: energy and water-intensive operations</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Significant waste production: food, plastic, and other disposables (Ncube et al., 2021)</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Environmental impact: major carbon and waste footprint</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Regulatory pressures: compliance with eco-friendly policies (</a:t>
            </a:r>
            <a:r>
              <a:rPr lang="en-US" sz="2300" dirty="0" err="1">
                <a:solidFill>
                  <a:srgbClr val="2E2E2E"/>
                </a:solidFill>
                <a:latin typeface="Arial"/>
                <a:ea typeface="Arial"/>
                <a:cs typeface="Arial"/>
                <a:sym typeface="Arial"/>
              </a:rPr>
              <a:t>Pilapitiya</a:t>
            </a:r>
            <a:r>
              <a:rPr lang="en-US" sz="2300" dirty="0">
                <a:solidFill>
                  <a:srgbClr val="2E2E2E"/>
                </a:solidFill>
                <a:latin typeface="Arial"/>
                <a:ea typeface="Arial"/>
                <a:cs typeface="Arial"/>
                <a:sym typeface="Arial"/>
              </a:rPr>
              <a:t> and Ratnayake, 2024)</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Consumer expectations: increasing demand for sustainable options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76D1B9"/>
        </a:solidFill>
        <a:effectLst/>
      </p:bgPr>
    </p:bg>
    <p:spTree>
      <p:nvGrpSpPr>
        <p:cNvPr id="1" name=""/>
        <p:cNvGrpSpPr/>
        <p:nvPr/>
      </p:nvGrpSpPr>
      <p:grpSpPr>
        <a:xfrm>
          <a:off x="0" y="0"/>
          <a:ext cx="0" cy="0"/>
          <a:chOff x="0" y="0"/>
          <a:chExt cx="0" cy="0"/>
        </a:xfrm>
      </p:grpSpPr>
      <p:grpSp>
        <p:nvGrpSpPr>
          <p:cNvPr id="2" name="Group 2"/>
          <p:cNvGrpSpPr/>
          <p:nvPr/>
        </p:nvGrpSpPr>
        <p:grpSpPr>
          <a:xfrm>
            <a:off x="12047012" y="-3535258"/>
            <a:ext cx="5212288" cy="521228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4B29"/>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6398293" y="3405029"/>
            <a:ext cx="10861007" cy="5203257"/>
            <a:chOff x="0" y="0"/>
            <a:chExt cx="2860512" cy="1370405"/>
          </a:xfrm>
        </p:grpSpPr>
        <p:sp>
          <p:nvSpPr>
            <p:cNvPr id="6" name="Freeform 6"/>
            <p:cNvSpPr/>
            <p:nvPr/>
          </p:nvSpPr>
          <p:spPr>
            <a:xfrm>
              <a:off x="0" y="0"/>
              <a:ext cx="2860512" cy="1370405"/>
            </a:xfrm>
            <a:custGeom>
              <a:avLst/>
              <a:gdLst/>
              <a:ahLst/>
              <a:cxnLst/>
              <a:rect l="l" t="t" r="r" b="b"/>
              <a:pathLst>
                <a:path w="2860512" h="1370405">
                  <a:moveTo>
                    <a:pt x="71282" y="0"/>
                  </a:moveTo>
                  <a:lnTo>
                    <a:pt x="2789231" y="0"/>
                  </a:lnTo>
                  <a:cubicBezTo>
                    <a:pt x="2808136" y="0"/>
                    <a:pt x="2826266" y="7510"/>
                    <a:pt x="2839634" y="20878"/>
                  </a:cubicBezTo>
                  <a:cubicBezTo>
                    <a:pt x="2853002" y="34246"/>
                    <a:pt x="2860512" y="52377"/>
                    <a:pt x="2860512" y="71282"/>
                  </a:cubicBezTo>
                  <a:lnTo>
                    <a:pt x="2860512" y="1299123"/>
                  </a:lnTo>
                  <a:cubicBezTo>
                    <a:pt x="2860512" y="1338491"/>
                    <a:pt x="2828598" y="1370405"/>
                    <a:pt x="2789231" y="1370405"/>
                  </a:cubicBezTo>
                  <a:lnTo>
                    <a:pt x="71282" y="1370405"/>
                  </a:lnTo>
                  <a:cubicBezTo>
                    <a:pt x="31914" y="1370405"/>
                    <a:pt x="0" y="1338491"/>
                    <a:pt x="0" y="1299123"/>
                  </a:cubicBezTo>
                  <a:lnTo>
                    <a:pt x="0" y="71282"/>
                  </a:lnTo>
                  <a:cubicBezTo>
                    <a:pt x="0" y="31914"/>
                    <a:pt x="31914" y="0"/>
                    <a:pt x="71282" y="0"/>
                  </a:cubicBezTo>
                  <a:close/>
                </a:path>
              </a:pathLst>
            </a:custGeom>
            <a:solidFill>
              <a:srgbClr val="EDEDED"/>
            </a:solidFill>
            <a:ln cap="rnd">
              <a:noFill/>
              <a:prstDash val="solid"/>
              <a:round/>
            </a:ln>
          </p:spPr>
          <p:txBody>
            <a:bodyPr/>
            <a:lstStyle/>
            <a:p>
              <a:endParaRPr lang="en-GB"/>
            </a:p>
          </p:txBody>
        </p:sp>
        <p:sp>
          <p:nvSpPr>
            <p:cNvPr id="7" name="TextBox 7"/>
            <p:cNvSpPr txBox="1"/>
            <p:nvPr/>
          </p:nvSpPr>
          <p:spPr>
            <a:xfrm>
              <a:off x="0" y="-38100"/>
              <a:ext cx="2860512" cy="1408505"/>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7922959" y="2175352"/>
            <a:ext cx="6986016" cy="1888937"/>
            <a:chOff x="0" y="0"/>
            <a:chExt cx="1839938" cy="497498"/>
          </a:xfrm>
        </p:grpSpPr>
        <p:sp>
          <p:nvSpPr>
            <p:cNvPr id="9" name="Freeform 9"/>
            <p:cNvSpPr/>
            <p:nvPr/>
          </p:nvSpPr>
          <p:spPr>
            <a:xfrm>
              <a:off x="0" y="0"/>
              <a:ext cx="1839938" cy="497498"/>
            </a:xfrm>
            <a:custGeom>
              <a:avLst/>
              <a:gdLst/>
              <a:ahLst/>
              <a:cxnLst/>
              <a:rect l="l" t="t" r="r" b="b"/>
              <a:pathLst>
                <a:path w="1839938" h="497498">
                  <a:moveTo>
                    <a:pt x="110820" y="0"/>
                  </a:moveTo>
                  <a:lnTo>
                    <a:pt x="1729118" y="0"/>
                  </a:lnTo>
                  <a:cubicBezTo>
                    <a:pt x="1758510" y="0"/>
                    <a:pt x="1786697" y="11676"/>
                    <a:pt x="1807480" y="32458"/>
                  </a:cubicBezTo>
                  <a:cubicBezTo>
                    <a:pt x="1828263" y="53241"/>
                    <a:pt x="1839938" y="81429"/>
                    <a:pt x="1839938" y="110820"/>
                  </a:cubicBezTo>
                  <a:lnTo>
                    <a:pt x="1839938" y="386678"/>
                  </a:lnTo>
                  <a:cubicBezTo>
                    <a:pt x="1839938" y="447882"/>
                    <a:pt x="1790323" y="497498"/>
                    <a:pt x="1729118" y="497498"/>
                  </a:cubicBezTo>
                  <a:lnTo>
                    <a:pt x="110820" y="497498"/>
                  </a:lnTo>
                  <a:cubicBezTo>
                    <a:pt x="49616" y="497498"/>
                    <a:pt x="0" y="447882"/>
                    <a:pt x="0" y="386678"/>
                  </a:cubicBezTo>
                  <a:lnTo>
                    <a:pt x="0" y="110820"/>
                  </a:lnTo>
                  <a:cubicBezTo>
                    <a:pt x="0" y="49616"/>
                    <a:pt x="49616" y="0"/>
                    <a:pt x="110820" y="0"/>
                  </a:cubicBezTo>
                  <a:close/>
                </a:path>
              </a:pathLst>
            </a:custGeom>
            <a:solidFill>
              <a:srgbClr val="006D3B"/>
            </a:solidFill>
          </p:spPr>
          <p:txBody>
            <a:bodyPr/>
            <a:lstStyle/>
            <a:p>
              <a:endParaRPr lang="en-GB"/>
            </a:p>
          </p:txBody>
        </p:sp>
        <p:sp>
          <p:nvSpPr>
            <p:cNvPr id="10" name="TextBox 10"/>
            <p:cNvSpPr txBox="1"/>
            <p:nvPr/>
          </p:nvSpPr>
          <p:spPr>
            <a:xfrm>
              <a:off x="0" y="-161925"/>
              <a:ext cx="1839938" cy="659423"/>
            </a:xfrm>
            <a:prstGeom prst="rect">
              <a:avLst/>
            </a:prstGeom>
          </p:spPr>
          <p:txBody>
            <a:bodyPr lIns="50800" tIns="50800" rIns="50800" bIns="50800" rtlCol="0" anchor="ctr"/>
            <a:lstStyle/>
            <a:p>
              <a:pPr algn="ctr">
                <a:lnSpc>
                  <a:spcPts val="5600"/>
                </a:lnSpc>
              </a:pPr>
              <a:endParaRPr lang="en-US" sz="4000" b="1" dirty="0">
                <a:solidFill>
                  <a:srgbClr val="FFFFFF"/>
                </a:solidFill>
                <a:latin typeface="Arial"/>
                <a:ea typeface="Arial"/>
                <a:cs typeface="Arial"/>
                <a:sym typeface="Arial"/>
              </a:endParaRPr>
            </a:p>
            <a:p>
              <a:pPr algn="ctr">
                <a:lnSpc>
                  <a:spcPts val="5600"/>
                </a:lnSpc>
              </a:pPr>
              <a:r>
                <a:rPr lang="en-US" sz="4000" b="1" dirty="0">
                  <a:solidFill>
                    <a:srgbClr val="FFFFFF"/>
                  </a:solidFill>
                  <a:latin typeface="Arial"/>
                  <a:ea typeface="Arial"/>
                  <a:cs typeface="Arial"/>
                  <a:sym typeface="Arial"/>
                </a:rPr>
                <a:t>Literature Review - Waste Reduction</a:t>
              </a:r>
            </a:p>
          </p:txBody>
        </p:sp>
      </p:grpSp>
      <p:sp>
        <p:nvSpPr>
          <p:cNvPr id="11" name="Freeform 11"/>
          <p:cNvSpPr/>
          <p:nvPr/>
        </p:nvSpPr>
        <p:spPr>
          <a:xfrm>
            <a:off x="202590" y="4450793"/>
            <a:ext cx="5871340" cy="3360700"/>
          </a:xfrm>
          <a:custGeom>
            <a:avLst/>
            <a:gdLst/>
            <a:ahLst/>
            <a:cxnLst/>
            <a:rect l="l" t="t" r="r" b="b"/>
            <a:pathLst>
              <a:path w="5871340" h="3360700">
                <a:moveTo>
                  <a:pt x="0" y="0"/>
                </a:moveTo>
                <a:lnTo>
                  <a:pt x="5871340" y="0"/>
                </a:lnTo>
                <a:lnTo>
                  <a:pt x="5871340" y="3360699"/>
                </a:lnTo>
                <a:lnTo>
                  <a:pt x="0" y="3360699"/>
                </a:lnTo>
                <a:lnTo>
                  <a:pt x="0" y="0"/>
                </a:lnTo>
                <a:close/>
              </a:path>
            </a:pathLst>
          </a:custGeom>
          <a:blipFill>
            <a:blip r:embed="rId3"/>
            <a:stretch>
              <a:fillRect/>
            </a:stretch>
          </a:blipFill>
        </p:spPr>
        <p:txBody>
          <a:bodyPr/>
          <a:lstStyle/>
          <a:p>
            <a:endParaRPr lang="en-GB"/>
          </a:p>
        </p:txBody>
      </p:sp>
      <p:grpSp>
        <p:nvGrpSpPr>
          <p:cNvPr id="12" name="Group 12"/>
          <p:cNvGrpSpPr/>
          <p:nvPr/>
        </p:nvGrpSpPr>
        <p:grpSpPr>
          <a:xfrm>
            <a:off x="2461868" y="7361434"/>
            <a:ext cx="1795182" cy="1795182"/>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6D3B"/>
            </a:solidFill>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5" name="Freeform 15"/>
          <p:cNvSpPr/>
          <p:nvPr/>
        </p:nvSpPr>
        <p:spPr>
          <a:xfrm rot="-5399999">
            <a:off x="1754422" y="1595063"/>
            <a:ext cx="996645" cy="1160576"/>
          </a:xfrm>
          <a:custGeom>
            <a:avLst/>
            <a:gdLst/>
            <a:ahLst/>
            <a:cxnLst/>
            <a:rect l="l" t="t" r="r" b="b"/>
            <a:pathLst>
              <a:path w="996645" h="1160576">
                <a:moveTo>
                  <a:pt x="0" y="0"/>
                </a:moveTo>
                <a:lnTo>
                  <a:pt x="996645" y="0"/>
                </a:lnTo>
                <a:lnTo>
                  <a:pt x="996645" y="1160577"/>
                </a:lnTo>
                <a:lnTo>
                  <a:pt x="0" y="11605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6" name="TextBox 16"/>
          <p:cNvSpPr txBox="1"/>
          <p:nvPr/>
        </p:nvSpPr>
        <p:spPr>
          <a:xfrm>
            <a:off x="7292679" y="4464846"/>
            <a:ext cx="8709323" cy="3237343"/>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2E2E2E"/>
                </a:solidFill>
                <a:latin typeface="Arial"/>
                <a:ea typeface="Arial"/>
                <a:cs typeface="Arial"/>
                <a:sym typeface="Arial"/>
              </a:rPr>
              <a:t>Priorities: Recycling, composting, reducing single-use plastics (Brotherton, 2015)</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Example: Marriott's removal of single-use toiletries (</a:t>
            </a:r>
            <a:r>
              <a:rPr lang="en-US" sz="2300" dirty="0" err="1">
                <a:solidFill>
                  <a:srgbClr val="2E2E2E"/>
                </a:solidFill>
                <a:latin typeface="Arial"/>
                <a:ea typeface="Arial"/>
                <a:cs typeface="Arial"/>
                <a:sym typeface="Arial"/>
              </a:rPr>
              <a:t>Perkumienė</a:t>
            </a:r>
            <a:r>
              <a:rPr lang="en-US" sz="2300" dirty="0">
                <a:solidFill>
                  <a:srgbClr val="2E2E2E"/>
                </a:solidFill>
                <a:latin typeface="Arial"/>
                <a:ea typeface="Arial"/>
                <a:cs typeface="Arial"/>
                <a:sym typeface="Arial"/>
              </a:rPr>
              <a:t> et al., 2023)</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Theory: Circular economy practices (Costa and Costa, 2022)​</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Impact: Higher guest satisfaction for eco-conscious practices (Clegg., 2021)</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Benefits: Strengthens hotel brand image and loyalty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76D1B9"/>
        </a:solidFill>
        <a:effectLst/>
      </p:bgPr>
    </p:bg>
    <p:spTree>
      <p:nvGrpSpPr>
        <p:cNvPr id="1" name=""/>
        <p:cNvGrpSpPr/>
        <p:nvPr/>
      </p:nvGrpSpPr>
      <p:grpSpPr>
        <a:xfrm>
          <a:off x="0" y="0"/>
          <a:ext cx="0" cy="0"/>
          <a:chOff x="0" y="0"/>
          <a:chExt cx="0" cy="0"/>
        </a:xfrm>
      </p:grpSpPr>
      <p:grpSp>
        <p:nvGrpSpPr>
          <p:cNvPr id="2" name="Group 2"/>
          <p:cNvGrpSpPr/>
          <p:nvPr/>
        </p:nvGrpSpPr>
        <p:grpSpPr>
          <a:xfrm>
            <a:off x="12047012" y="-3535258"/>
            <a:ext cx="5212288" cy="521228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4B29"/>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604840" y="3615041"/>
            <a:ext cx="5509238" cy="4436285"/>
          </a:xfrm>
          <a:custGeom>
            <a:avLst/>
            <a:gdLst/>
            <a:ahLst/>
            <a:cxnLst/>
            <a:rect l="l" t="t" r="r" b="b"/>
            <a:pathLst>
              <a:path w="5509238" h="4436285">
                <a:moveTo>
                  <a:pt x="0" y="0"/>
                </a:moveTo>
                <a:lnTo>
                  <a:pt x="5509238" y="0"/>
                </a:lnTo>
                <a:lnTo>
                  <a:pt x="5509238" y="4436284"/>
                </a:lnTo>
                <a:lnTo>
                  <a:pt x="0" y="4436284"/>
                </a:lnTo>
                <a:lnTo>
                  <a:pt x="0" y="0"/>
                </a:lnTo>
                <a:close/>
              </a:path>
            </a:pathLst>
          </a:custGeom>
          <a:blipFill>
            <a:blip r:embed="rId3"/>
            <a:stretch>
              <a:fillRect b="-24185"/>
            </a:stretch>
          </a:blipFill>
        </p:spPr>
        <p:txBody>
          <a:bodyPr/>
          <a:lstStyle/>
          <a:p>
            <a:endParaRPr lang="en-GB"/>
          </a:p>
        </p:txBody>
      </p:sp>
      <p:grpSp>
        <p:nvGrpSpPr>
          <p:cNvPr id="6" name="Group 6"/>
          <p:cNvGrpSpPr/>
          <p:nvPr/>
        </p:nvGrpSpPr>
        <p:grpSpPr>
          <a:xfrm>
            <a:off x="6398293" y="3405029"/>
            <a:ext cx="10861007" cy="5293297"/>
            <a:chOff x="0" y="0"/>
            <a:chExt cx="2860512" cy="1394119"/>
          </a:xfrm>
        </p:grpSpPr>
        <p:sp>
          <p:nvSpPr>
            <p:cNvPr id="7" name="Freeform 7"/>
            <p:cNvSpPr/>
            <p:nvPr/>
          </p:nvSpPr>
          <p:spPr>
            <a:xfrm>
              <a:off x="0" y="0"/>
              <a:ext cx="2860512" cy="1394119"/>
            </a:xfrm>
            <a:custGeom>
              <a:avLst/>
              <a:gdLst/>
              <a:ahLst/>
              <a:cxnLst/>
              <a:rect l="l" t="t" r="r" b="b"/>
              <a:pathLst>
                <a:path w="2860512" h="1394119">
                  <a:moveTo>
                    <a:pt x="71282" y="0"/>
                  </a:moveTo>
                  <a:lnTo>
                    <a:pt x="2789231" y="0"/>
                  </a:lnTo>
                  <a:cubicBezTo>
                    <a:pt x="2808136" y="0"/>
                    <a:pt x="2826266" y="7510"/>
                    <a:pt x="2839634" y="20878"/>
                  </a:cubicBezTo>
                  <a:cubicBezTo>
                    <a:pt x="2853002" y="34246"/>
                    <a:pt x="2860512" y="52377"/>
                    <a:pt x="2860512" y="71282"/>
                  </a:cubicBezTo>
                  <a:lnTo>
                    <a:pt x="2860512" y="1322837"/>
                  </a:lnTo>
                  <a:cubicBezTo>
                    <a:pt x="2860512" y="1362205"/>
                    <a:pt x="2828598" y="1394119"/>
                    <a:pt x="2789231" y="1394119"/>
                  </a:cubicBezTo>
                  <a:lnTo>
                    <a:pt x="71282" y="1394119"/>
                  </a:lnTo>
                  <a:cubicBezTo>
                    <a:pt x="31914" y="1394119"/>
                    <a:pt x="0" y="1362205"/>
                    <a:pt x="0" y="1322837"/>
                  </a:cubicBezTo>
                  <a:lnTo>
                    <a:pt x="0" y="71282"/>
                  </a:lnTo>
                  <a:cubicBezTo>
                    <a:pt x="0" y="31914"/>
                    <a:pt x="31914" y="0"/>
                    <a:pt x="71282" y="0"/>
                  </a:cubicBezTo>
                  <a:close/>
                </a:path>
              </a:pathLst>
            </a:custGeom>
            <a:solidFill>
              <a:srgbClr val="EDEDED"/>
            </a:solidFill>
            <a:ln cap="rnd">
              <a:noFill/>
              <a:prstDash val="solid"/>
              <a:round/>
            </a:ln>
          </p:spPr>
          <p:txBody>
            <a:bodyPr/>
            <a:lstStyle/>
            <a:p>
              <a:endParaRPr lang="en-GB"/>
            </a:p>
          </p:txBody>
        </p:sp>
        <p:sp>
          <p:nvSpPr>
            <p:cNvPr id="8" name="TextBox 8"/>
            <p:cNvSpPr txBox="1"/>
            <p:nvPr/>
          </p:nvSpPr>
          <p:spPr>
            <a:xfrm>
              <a:off x="0" y="-38100"/>
              <a:ext cx="2860512" cy="1432219"/>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7922959" y="2175352"/>
            <a:ext cx="6986016" cy="1888937"/>
            <a:chOff x="0" y="0"/>
            <a:chExt cx="1839938" cy="497498"/>
          </a:xfrm>
        </p:grpSpPr>
        <p:sp>
          <p:nvSpPr>
            <p:cNvPr id="10" name="Freeform 10"/>
            <p:cNvSpPr/>
            <p:nvPr/>
          </p:nvSpPr>
          <p:spPr>
            <a:xfrm>
              <a:off x="0" y="0"/>
              <a:ext cx="1839938" cy="497498"/>
            </a:xfrm>
            <a:custGeom>
              <a:avLst/>
              <a:gdLst/>
              <a:ahLst/>
              <a:cxnLst/>
              <a:rect l="l" t="t" r="r" b="b"/>
              <a:pathLst>
                <a:path w="1839938" h="497498">
                  <a:moveTo>
                    <a:pt x="110820" y="0"/>
                  </a:moveTo>
                  <a:lnTo>
                    <a:pt x="1729118" y="0"/>
                  </a:lnTo>
                  <a:cubicBezTo>
                    <a:pt x="1758510" y="0"/>
                    <a:pt x="1786697" y="11676"/>
                    <a:pt x="1807480" y="32458"/>
                  </a:cubicBezTo>
                  <a:cubicBezTo>
                    <a:pt x="1828263" y="53241"/>
                    <a:pt x="1839938" y="81429"/>
                    <a:pt x="1839938" y="110820"/>
                  </a:cubicBezTo>
                  <a:lnTo>
                    <a:pt x="1839938" y="386678"/>
                  </a:lnTo>
                  <a:cubicBezTo>
                    <a:pt x="1839938" y="447882"/>
                    <a:pt x="1790323" y="497498"/>
                    <a:pt x="1729118" y="497498"/>
                  </a:cubicBezTo>
                  <a:lnTo>
                    <a:pt x="110820" y="497498"/>
                  </a:lnTo>
                  <a:cubicBezTo>
                    <a:pt x="49616" y="497498"/>
                    <a:pt x="0" y="447882"/>
                    <a:pt x="0" y="386678"/>
                  </a:cubicBezTo>
                  <a:lnTo>
                    <a:pt x="0" y="110820"/>
                  </a:lnTo>
                  <a:cubicBezTo>
                    <a:pt x="0" y="49616"/>
                    <a:pt x="49616" y="0"/>
                    <a:pt x="110820" y="0"/>
                  </a:cubicBezTo>
                  <a:close/>
                </a:path>
              </a:pathLst>
            </a:custGeom>
            <a:solidFill>
              <a:srgbClr val="006D3B"/>
            </a:solidFill>
          </p:spPr>
          <p:txBody>
            <a:bodyPr/>
            <a:lstStyle/>
            <a:p>
              <a:endParaRPr lang="en-GB"/>
            </a:p>
          </p:txBody>
        </p:sp>
        <p:sp>
          <p:nvSpPr>
            <p:cNvPr id="11" name="TextBox 11"/>
            <p:cNvSpPr txBox="1"/>
            <p:nvPr/>
          </p:nvSpPr>
          <p:spPr>
            <a:xfrm>
              <a:off x="0" y="-161925"/>
              <a:ext cx="1839938" cy="659423"/>
            </a:xfrm>
            <a:prstGeom prst="rect">
              <a:avLst/>
            </a:prstGeom>
          </p:spPr>
          <p:txBody>
            <a:bodyPr lIns="50800" tIns="50800" rIns="50800" bIns="50800" rtlCol="0" anchor="ctr"/>
            <a:lstStyle/>
            <a:p>
              <a:pPr algn="ctr">
                <a:lnSpc>
                  <a:spcPts val="5600"/>
                </a:lnSpc>
              </a:pPr>
              <a:endParaRPr lang="en-US" sz="4000" b="1" dirty="0">
                <a:solidFill>
                  <a:srgbClr val="FFFFFF"/>
                </a:solidFill>
                <a:latin typeface="Arial"/>
                <a:ea typeface="Arial"/>
                <a:cs typeface="Arial"/>
                <a:sym typeface="Arial"/>
              </a:endParaRPr>
            </a:p>
            <a:p>
              <a:pPr algn="ctr">
                <a:lnSpc>
                  <a:spcPts val="5600"/>
                </a:lnSpc>
              </a:pPr>
              <a:r>
                <a:rPr lang="en-US" sz="4000" b="1" dirty="0">
                  <a:solidFill>
                    <a:srgbClr val="FFFFFF"/>
                  </a:solidFill>
                  <a:latin typeface="Arial"/>
                  <a:ea typeface="Arial"/>
                  <a:cs typeface="Arial"/>
                  <a:sym typeface="Arial"/>
                </a:rPr>
                <a:t>Literature Review - Resource Management</a:t>
              </a:r>
            </a:p>
          </p:txBody>
        </p:sp>
      </p:grpSp>
      <p:grpSp>
        <p:nvGrpSpPr>
          <p:cNvPr id="12" name="Group 12"/>
          <p:cNvGrpSpPr/>
          <p:nvPr/>
        </p:nvGrpSpPr>
        <p:grpSpPr>
          <a:xfrm>
            <a:off x="2461868" y="7361434"/>
            <a:ext cx="1795182" cy="1795182"/>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6D3B"/>
            </a:solidFill>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5" name="Freeform 15"/>
          <p:cNvSpPr/>
          <p:nvPr/>
        </p:nvSpPr>
        <p:spPr>
          <a:xfrm rot="-5399999">
            <a:off x="1754422" y="1595063"/>
            <a:ext cx="996645" cy="1160576"/>
          </a:xfrm>
          <a:custGeom>
            <a:avLst/>
            <a:gdLst/>
            <a:ahLst/>
            <a:cxnLst/>
            <a:rect l="l" t="t" r="r" b="b"/>
            <a:pathLst>
              <a:path w="996645" h="1160576">
                <a:moveTo>
                  <a:pt x="0" y="0"/>
                </a:moveTo>
                <a:lnTo>
                  <a:pt x="996645" y="0"/>
                </a:lnTo>
                <a:lnTo>
                  <a:pt x="996645" y="1160577"/>
                </a:lnTo>
                <a:lnTo>
                  <a:pt x="0" y="11605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6" name="TextBox 16"/>
          <p:cNvSpPr txBox="1"/>
          <p:nvPr/>
        </p:nvSpPr>
        <p:spPr>
          <a:xfrm>
            <a:off x="7474135" y="4175462"/>
            <a:ext cx="8709323" cy="4037472"/>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2E2E2E"/>
                </a:solidFill>
                <a:latin typeface="Arial"/>
                <a:ea typeface="Arial"/>
                <a:cs typeface="Arial"/>
                <a:sym typeface="Arial"/>
              </a:rPr>
              <a:t>Focus: Energy efficiency in lighting, HVAC, etc. (Darcy et al., 2012)</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Example: IHG’s Green Engage program saves 30% on energy (Tribe, 2009)​</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Water-saving measures: Low-flow fixtures, greywater recycling (Ford and Sturman, 2020)</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Theory: Triple-bottom-line benefits—people, planet, profit (Faulkner et al., 2001)​</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Impact: Attracts eco-conscious guests, enhances cost-efficiency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6D1B9"/>
        </a:solidFill>
        <a:effectLst/>
      </p:bgPr>
    </p:bg>
    <p:spTree>
      <p:nvGrpSpPr>
        <p:cNvPr id="1" name=""/>
        <p:cNvGrpSpPr/>
        <p:nvPr/>
      </p:nvGrpSpPr>
      <p:grpSpPr>
        <a:xfrm>
          <a:off x="0" y="0"/>
          <a:ext cx="0" cy="0"/>
          <a:chOff x="0" y="0"/>
          <a:chExt cx="0" cy="0"/>
        </a:xfrm>
      </p:grpSpPr>
      <p:grpSp>
        <p:nvGrpSpPr>
          <p:cNvPr id="2" name="Group 2"/>
          <p:cNvGrpSpPr/>
          <p:nvPr/>
        </p:nvGrpSpPr>
        <p:grpSpPr>
          <a:xfrm>
            <a:off x="12047012" y="-3535258"/>
            <a:ext cx="5212288" cy="521228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4B29"/>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88414" y="3540089"/>
            <a:ext cx="10861007" cy="5293297"/>
            <a:chOff x="0" y="0"/>
            <a:chExt cx="2860512" cy="1394119"/>
          </a:xfrm>
        </p:grpSpPr>
        <p:sp>
          <p:nvSpPr>
            <p:cNvPr id="6" name="Freeform 6"/>
            <p:cNvSpPr/>
            <p:nvPr/>
          </p:nvSpPr>
          <p:spPr>
            <a:xfrm>
              <a:off x="0" y="0"/>
              <a:ext cx="2860512" cy="1394119"/>
            </a:xfrm>
            <a:custGeom>
              <a:avLst/>
              <a:gdLst/>
              <a:ahLst/>
              <a:cxnLst/>
              <a:rect l="l" t="t" r="r" b="b"/>
              <a:pathLst>
                <a:path w="2860512" h="1394119">
                  <a:moveTo>
                    <a:pt x="71282" y="0"/>
                  </a:moveTo>
                  <a:lnTo>
                    <a:pt x="2789231" y="0"/>
                  </a:lnTo>
                  <a:cubicBezTo>
                    <a:pt x="2808136" y="0"/>
                    <a:pt x="2826266" y="7510"/>
                    <a:pt x="2839634" y="20878"/>
                  </a:cubicBezTo>
                  <a:cubicBezTo>
                    <a:pt x="2853002" y="34246"/>
                    <a:pt x="2860512" y="52377"/>
                    <a:pt x="2860512" y="71282"/>
                  </a:cubicBezTo>
                  <a:lnTo>
                    <a:pt x="2860512" y="1322837"/>
                  </a:lnTo>
                  <a:cubicBezTo>
                    <a:pt x="2860512" y="1362205"/>
                    <a:pt x="2828598" y="1394119"/>
                    <a:pt x="2789231" y="1394119"/>
                  </a:cubicBezTo>
                  <a:lnTo>
                    <a:pt x="71282" y="1394119"/>
                  </a:lnTo>
                  <a:cubicBezTo>
                    <a:pt x="31914" y="1394119"/>
                    <a:pt x="0" y="1362205"/>
                    <a:pt x="0" y="1322837"/>
                  </a:cubicBezTo>
                  <a:lnTo>
                    <a:pt x="0" y="71282"/>
                  </a:lnTo>
                  <a:cubicBezTo>
                    <a:pt x="0" y="31914"/>
                    <a:pt x="31914" y="0"/>
                    <a:pt x="71282" y="0"/>
                  </a:cubicBezTo>
                  <a:close/>
                </a:path>
              </a:pathLst>
            </a:custGeom>
            <a:solidFill>
              <a:srgbClr val="EDEDED"/>
            </a:solidFill>
            <a:ln cap="rnd">
              <a:noFill/>
              <a:prstDash val="solid"/>
              <a:round/>
            </a:ln>
          </p:spPr>
          <p:txBody>
            <a:bodyPr/>
            <a:lstStyle/>
            <a:p>
              <a:endParaRPr lang="en-GB"/>
            </a:p>
          </p:txBody>
        </p:sp>
        <p:sp>
          <p:nvSpPr>
            <p:cNvPr id="7" name="TextBox 7"/>
            <p:cNvSpPr txBox="1"/>
            <p:nvPr/>
          </p:nvSpPr>
          <p:spPr>
            <a:xfrm>
              <a:off x="0" y="-38100"/>
              <a:ext cx="2860512" cy="1432219"/>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028700" y="2323148"/>
            <a:ext cx="7329858" cy="1947564"/>
            <a:chOff x="0" y="0"/>
            <a:chExt cx="1930498" cy="512939"/>
          </a:xfrm>
        </p:grpSpPr>
        <p:sp>
          <p:nvSpPr>
            <p:cNvPr id="9" name="Freeform 9"/>
            <p:cNvSpPr/>
            <p:nvPr/>
          </p:nvSpPr>
          <p:spPr>
            <a:xfrm>
              <a:off x="0" y="0"/>
              <a:ext cx="1930498" cy="512939"/>
            </a:xfrm>
            <a:custGeom>
              <a:avLst/>
              <a:gdLst/>
              <a:ahLst/>
              <a:cxnLst/>
              <a:rect l="l" t="t" r="r" b="b"/>
              <a:pathLst>
                <a:path w="1930498" h="512939">
                  <a:moveTo>
                    <a:pt x="105622" y="0"/>
                  </a:moveTo>
                  <a:lnTo>
                    <a:pt x="1824876" y="0"/>
                  </a:lnTo>
                  <a:cubicBezTo>
                    <a:pt x="1883209" y="0"/>
                    <a:pt x="1930498" y="47288"/>
                    <a:pt x="1930498" y="105622"/>
                  </a:cubicBezTo>
                  <a:lnTo>
                    <a:pt x="1930498" y="407317"/>
                  </a:lnTo>
                  <a:cubicBezTo>
                    <a:pt x="1930498" y="465650"/>
                    <a:pt x="1883209" y="512939"/>
                    <a:pt x="1824876" y="512939"/>
                  </a:cubicBezTo>
                  <a:lnTo>
                    <a:pt x="105622" y="512939"/>
                  </a:lnTo>
                  <a:cubicBezTo>
                    <a:pt x="47288" y="512939"/>
                    <a:pt x="0" y="465650"/>
                    <a:pt x="0" y="407317"/>
                  </a:cubicBezTo>
                  <a:lnTo>
                    <a:pt x="0" y="105622"/>
                  </a:lnTo>
                  <a:cubicBezTo>
                    <a:pt x="0" y="47288"/>
                    <a:pt x="47288" y="0"/>
                    <a:pt x="105622" y="0"/>
                  </a:cubicBezTo>
                  <a:close/>
                </a:path>
              </a:pathLst>
            </a:custGeom>
            <a:solidFill>
              <a:srgbClr val="006D3B"/>
            </a:solidFill>
          </p:spPr>
          <p:txBody>
            <a:bodyPr/>
            <a:lstStyle/>
            <a:p>
              <a:endParaRPr lang="en-GB"/>
            </a:p>
          </p:txBody>
        </p:sp>
        <p:sp>
          <p:nvSpPr>
            <p:cNvPr id="10" name="TextBox 10"/>
            <p:cNvSpPr txBox="1"/>
            <p:nvPr/>
          </p:nvSpPr>
          <p:spPr>
            <a:xfrm>
              <a:off x="0" y="-161925"/>
              <a:ext cx="1930498" cy="674864"/>
            </a:xfrm>
            <a:prstGeom prst="rect">
              <a:avLst/>
            </a:prstGeom>
          </p:spPr>
          <p:txBody>
            <a:bodyPr lIns="50800" tIns="50800" rIns="50800" bIns="50800" rtlCol="0" anchor="ctr"/>
            <a:lstStyle/>
            <a:p>
              <a:pPr algn="ctr">
                <a:lnSpc>
                  <a:spcPts val="5600"/>
                </a:lnSpc>
              </a:pPr>
              <a:endParaRPr lang="en-US" sz="4000" b="1" dirty="0">
                <a:solidFill>
                  <a:srgbClr val="FFFFFF"/>
                </a:solidFill>
                <a:latin typeface="Arial"/>
                <a:ea typeface="Arial"/>
                <a:cs typeface="Arial"/>
                <a:sym typeface="Arial"/>
              </a:endParaRPr>
            </a:p>
            <a:p>
              <a:pPr algn="ctr">
                <a:lnSpc>
                  <a:spcPts val="5600"/>
                </a:lnSpc>
              </a:pPr>
              <a:r>
                <a:rPr lang="en-US" sz="4000" b="1" dirty="0">
                  <a:solidFill>
                    <a:srgbClr val="FFFFFF"/>
                  </a:solidFill>
                  <a:latin typeface="Arial"/>
                  <a:ea typeface="Arial"/>
                  <a:cs typeface="Arial"/>
                  <a:sym typeface="Arial"/>
                </a:rPr>
                <a:t>PESTEL Analysis – Political &amp; Economic Factors</a:t>
              </a:r>
            </a:p>
          </p:txBody>
        </p:sp>
      </p:grpSp>
      <p:sp>
        <p:nvSpPr>
          <p:cNvPr id="11" name="Freeform 11"/>
          <p:cNvSpPr/>
          <p:nvPr/>
        </p:nvSpPr>
        <p:spPr>
          <a:xfrm>
            <a:off x="12430839" y="3210573"/>
            <a:ext cx="4828461" cy="4180227"/>
          </a:xfrm>
          <a:custGeom>
            <a:avLst/>
            <a:gdLst/>
            <a:ahLst/>
            <a:cxnLst/>
            <a:rect l="l" t="t" r="r" b="b"/>
            <a:pathLst>
              <a:path w="4828461" h="4180227">
                <a:moveTo>
                  <a:pt x="0" y="0"/>
                </a:moveTo>
                <a:lnTo>
                  <a:pt x="4828461" y="0"/>
                </a:lnTo>
                <a:lnTo>
                  <a:pt x="4828461" y="4180226"/>
                </a:lnTo>
                <a:lnTo>
                  <a:pt x="0" y="4180226"/>
                </a:lnTo>
                <a:lnTo>
                  <a:pt x="0" y="0"/>
                </a:lnTo>
                <a:close/>
              </a:path>
            </a:pathLst>
          </a:custGeom>
          <a:blipFill>
            <a:blip r:embed="rId3"/>
            <a:stretch>
              <a:fillRect t="-2020" b="-5250"/>
            </a:stretch>
          </a:blipFill>
        </p:spPr>
        <p:txBody>
          <a:bodyPr/>
          <a:lstStyle/>
          <a:p>
            <a:endParaRPr lang="en-GB"/>
          </a:p>
        </p:txBody>
      </p:sp>
      <p:grpSp>
        <p:nvGrpSpPr>
          <p:cNvPr id="12" name="Group 12"/>
          <p:cNvGrpSpPr/>
          <p:nvPr/>
        </p:nvGrpSpPr>
        <p:grpSpPr>
          <a:xfrm>
            <a:off x="14056025" y="6493208"/>
            <a:ext cx="1795182" cy="1795182"/>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6D3B"/>
            </a:solidFill>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5" name="TextBox 15"/>
          <p:cNvSpPr txBox="1"/>
          <p:nvPr/>
        </p:nvSpPr>
        <p:spPr>
          <a:xfrm>
            <a:off x="1028700" y="4626879"/>
            <a:ext cx="8709323" cy="3637408"/>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2E2E2E"/>
                </a:solidFill>
                <a:latin typeface="Arial"/>
                <a:ea typeface="Arial"/>
                <a:cs typeface="Arial"/>
                <a:sym typeface="Arial"/>
              </a:rPr>
              <a:t>Political: Compliance with the Green Tourism Business Scheme (</a:t>
            </a:r>
            <a:r>
              <a:rPr lang="en-US" sz="2300" dirty="0" err="1">
                <a:solidFill>
                  <a:srgbClr val="2E2E2E"/>
                </a:solidFill>
                <a:latin typeface="Arial"/>
                <a:ea typeface="Arial"/>
                <a:cs typeface="Arial"/>
                <a:sym typeface="Arial"/>
              </a:rPr>
              <a:t>Krippendorf</a:t>
            </a:r>
            <a:r>
              <a:rPr lang="en-US" sz="2300" dirty="0">
                <a:solidFill>
                  <a:srgbClr val="2E2E2E"/>
                </a:solidFill>
                <a:latin typeface="Arial"/>
                <a:ea typeface="Arial"/>
                <a:cs typeface="Arial"/>
                <a:sym typeface="Arial"/>
              </a:rPr>
              <a:t>, 2011)​</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Economic: Initial costs for sustainability, but long-term savings (Laws et al., 2007)​</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UK legislation: Environment Act 2021 impacts waste management</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Government incentives: Financial support for green transitions</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Economic appeal: Attracts cost-sensitive, eco-minded customers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76D1B9"/>
        </a:solidFill>
        <a:effectLst/>
      </p:bgPr>
    </p:bg>
    <p:spTree>
      <p:nvGrpSpPr>
        <p:cNvPr id="1" name=""/>
        <p:cNvGrpSpPr/>
        <p:nvPr/>
      </p:nvGrpSpPr>
      <p:grpSpPr>
        <a:xfrm>
          <a:off x="0" y="0"/>
          <a:ext cx="0" cy="0"/>
          <a:chOff x="0" y="0"/>
          <a:chExt cx="0" cy="0"/>
        </a:xfrm>
      </p:grpSpPr>
      <p:grpSp>
        <p:nvGrpSpPr>
          <p:cNvPr id="2" name="Group 2"/>
          <p:cNvGrpSpPr/>
          <p:nvPr/>
        </p:nvGrpSpPr>
        <p:grpSpPr>
          <a:xfrm>
            <a:off x="12047012" y="-3535258"/>
            <a:ext cx="5212288" cy="521228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4B29"/>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88414" y="3540089"/>
            <a:ext cx="10861007" cy="5293297"/>
            <a:chOff x="0" y="0"/>
            <a:chExt cx="2860512" cy="1394119"/>
          </a:xfrm>
        </p:grpSpPr>
        <p:sp>
          <p:nvSpPr>
            <p:cNvPr id="6" name="Freeform 6"/>
            <p:cNvSpPr/>
            <p:nvPr/>
          </p:nvSpPr>
          <p:spPr>
            <a:xfrm>
              <a:off x="0" y="0"/>
              <a:ext cx="2860512" cy="1394119"/>
            </a:xfrm>
            <a:custGeom>
              <a:avLst/>
              <a:gdLst/>
              <a:ahLst/>
              <a:cxnLst/>
              <a:rect l="l" t="t" r="r" b="b"/>
              <a:pathLst>
                <a:path w="2860512" h="1394119">
                  <a:moveTo>
                    <a:pt x="71282" y="0"/>
                  </a:moveTo>
                  <a:lnTo>
                    <a:pt x="2789231" y="0"/>
                  </a:lnTo>
                  <a:cubicBezTo>
                    <a:pt x="2808136" y="0"/>
                    <a:pt x="2826266" y="7510"/>
                    <a:pt x="2839634" y="20878"/>
                  </a:cubicBezTo>
                  <a:cubicBezTo>
                    <a:pt x="2853002" y="34246"/>
                    <a:pt x="2860512" y="52377"/>
                    <a:pt x="2860512" y="71282"/>
                  </a:cubicBezTo>
                  <a:lnTo>
                    <a:pt x="2860512" y="1322837"/>
                  </a:lnTo>
                  <a:cubicBezTo>
                    <a:pt x="2860512" y="1362205"/>
                    <a:pt x="2828598" y="1394119"/>
                    <a:pt x="2789231" y="1394119"/>
                  </a:cubicBezTo>
                  <a:lnTo>
                    <a:pt x="71282" y="1394119"/>
                  </a:lnTo>
                  <a:cubicBezTo>
                    <a:pt x="31914" y="1394119"/>
                    <a:pt x="0" y="1362205"/>
                    <a:pt x="0" y="1322837"/>
                  </a:cubicBezTo>
                  <a:lnTo>
                    <a:pt x="0" y="71282"/>
                  </a:lnTo>
                  <a:cubicBezTo>
                    <a:pt x="0" y="31914"/>
                    <a:pt x="31914" y="0"/>
                    <a:pt x="71282" y="0"/>
                  </a:cubicBezTo>
                  <a:close/>
                </a:path>
              </a:pathLst>
            </a:custGeom>
            <a:solidFill>
              <a:srgbClr val="EDEDED"/>
            </a:solidFill>
            <a:ln cap="rnd">
              <a:noFill/>
              <a:prstDash val="solid"/>
              <a:round/>
            </a:ln>
          </p:spPr>
          <p:txBody>
            <a:bodyPr/>
            <a:lstStyle/>
            <a:p>
              <a:endParaRPr lang="en-GB"/>
            </a:p>
          </p:txBody>
        </p:sp>
        <p:sp>
          <p:nvSpPr>
            <p:cNvPr id="7" name="TextBox 7"/>
            <p:cNvSpPr txBox="1"/>
            <p:nvPr/>
          </p:nvSpPr>
          <p:spPr>
            <a:xfrm>
              <a:off x="0" y="-38100"/>
              <a:ext cx="2860512" cy="1432219"/>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028700" y="2323148"/>
            <a:ext cx="7329858" cy="1947564"/>
            <a:chOff x="0" y="0"/>
            <a:chExt cx="1930498" cy="512939"/>
          </a:xfrm>
        </p:grpSpPr>
        <p:sp>
          <p:nvSpPr>
            <p:cNvPr id="9" name="Freeform 9"/>
            <p:cNvSpPr/>
            <p:nvPr/>
          </p:nvSpPr>
          <p:spPr>
            <a:xfrm>
              <a:off x="0" y="0"/>
              <a:ext cx="1930498" cy="512939"/>
            </a:xfrm>
            <a:custGeom>
              <a:avLst/>
              <a:gdLst/>
              <a:ahLst/>
              <a:cxnLst/>
              <a:rect l="l" t="t" r="r" b="b"/>
              <a:pathLst>
                <a:path w="1930498" h="512939">
                  <a:moveTo>
                    <a:pt x="105622" y="0"/>
                  </a:moveTo>
                  <a:lnTo>
                    <a:pt x="1824876" y="0"/>
                  </a:lnTo>
                  <a:cubicBezTo>
                    <a:pt x="1883209" y="0"/>
                    <a:pt x="1930498" y="47288"/>
                    <a:pt x="1930498" y="105622"/>
                  </a:cubicBezTo>
                  <a:lnTo>
                    <a:pt x="1930498" y="407317"/>
                  </a:lnTo>
                  <a:cubicBezTo>
                    <a:pt x="1930498" y="465650"/>
                    <a:pt x="1883209" y="512939"/>
                    <a:pt x="1824876" y="512939"/>
                  </a:cubicBezTo>
                  <a:lnTo>
                    <a:pt x="105622" y="512939"/>
                  </a:lnTo>
                  <a:cubicBezTo>
                    <a:pt x="47288" y="512939"/>
                    <a:pt x="0" y="465650"/>
                    <a:pt x="0" y="407317"/>
                  </a:cubicBezTo>
                  <a:lnTo>
                    <a:pt x="0" y="105622"/>
                  </a:lnTo>
                  <a:cubicBezTo>
                    <a:pt x="0" y="47288"/>
                    <a:pt x="47288" y="0"/>
                    <a:pt x="105622" y="0"/>
                  </a:cubicBezTo>
                  <a:close/>
                </a:path>
              </a:pathLst>
            </a:custGeom>
            <a:solidFill>
              <a:srgbClr val="006D3B"/>
            </a:solidFill>
          </p:spPr>
          <p:txBody>
            <a:bodyPr/>
            <a:lstStyle/>
            <a:p>
              <a:endParaRPr lang="en-GB"/>
            </a:p>
          </p:txBody>
        </p:sp>
        <p:sp>
          <p:nvSpPr>
            <p:cNvPr id="10" name="TextBox 10"/>
            <p:cNvSpPr txBox="1"/>
            <p:nvPr/>
          </p:nvSpPr>
          <p:spPr>
            <a:xfrm>
              <a:off x="0" y="-161925"/>
              <a:ext cx="1930498" cy="674864"/>
            </a:xfrm>
            <a:prstGeom prst="rect">
              <a:avLst/>
            </a:prstGeom>
          </p:spPr>
          <p:txBody>
            <a:bodyPr lIns="50800" tIns="50800" rIns="50800" bIns="50800" rtlCol="0" anchor="ctr"/>
            <a:lstStyle/>
            <a:p>
              <a:pPr algn="ctr">
                <a:lnSpc>
                  <a:spcPts val="5600"/>
                </a:lnSpc>
              </a:pPr>
              <a:endParaRPr lang="en-US" sz="4000" b="1" dirty="0">
                <a:solidFill>
                  <a:srgbClr val="FFFFFF"/>
                </a:solidFill>
                <a:latin typeface="Arial"/>
                <a:ea typeface="Arial"/>
                <a:cs typeface="Arial"/>
                <a:sym typeface="Arial"/>
              </a:endParaRPr>
            </a:p>
            <a:p>
              <a:pPr algn="ctr">
                <a:lnSpc>
                  <a:spcPts val="5600"/>
                </a:lnSpc>
              </a:pPr>
              <a:r>
                <a:rPr lang="en-US" sz="4000" b="1" dirty="0">
                  <a:solidFill>
                    <a:srgbClr val="FFFFFF"/>
                  </a:solidFill>
                  <a:latin typeface="Arial"/>
                  <a:ea typeface="Arial"/>
                  <a:cs typeface="Arial"/>
                  <a:sym typeface="Arial"/>
                </a:rPr>
                <a:t>PESTEL Analysis – Social &amp; Technological Factors</a:t>
              </a:r>
            </a:p>
          </p:txBody>
        </p:sp>
      </p:grpSp>
      <p:sp>
        <p:nvSpPr>
          <p:cNvPr id="11" name="Freeform 11"/>
          <p:cNvSpPr/>
          <p:nvPr/>
        </p:nvSpPr>
        <p:spPr>
          <a:xfrm>
            <a:off x="11641704" y="3989985"/>
            <a:ext cx="6293025" cy="3239513"/>
          </a:xfrm>
          <a:custGeom>
            <a:avLst/>
            <a:gdLst/>
            <a:ahLst/>
            <a:cxnLst/>
            <a:rect l="l" t="t" r="r" b="b"/>
            <a:pathLst>
              <a:path w="6293025" h="3239513">
                <a:moveTo>
                  <a:pt x="0" y="0"/>
                </a:moveTo>
                <a:lnTo>
                  <a:pt x="6293025" y="0"/>
                </a:lnTo>
                <a:lnTo>
                  <a:pt x="6293025" y="3239513"/>
                </a:lnTo>
                <a:lnTo>
                  <a:pt x="0" y="3239513"/>
                </a:lnTo>
                <a:lnTo>
                  <a:pt x="0" y="0"/>
                </a:lnTo>
                <a:close/>
              </a:path>
            </a:pathLst>
          </a:custGeom>
          <a:blipFill>
            <a:blip r:embed="rId3"/>
            <a:stretch>
              <a:fillRect/>
            </a:stretch>
          </a:blipFill>
        </p:spPr>
        <p:txBody>
          <a:bodyPr/>
          <a:lstStyle/>
          <a:p>
            <a:endParaRPr lang="en-GB"/>
          </a:p>
        </p:txBody>
      </p:sp>
      <p:grpSp>
        <p:nvGrpSpPr>
          <p:cNvPr id="12" name="Group 12"/>
          <p:cNvGrpSpPr/>
          <p:nvPr/>
        </p:nvGrpSpPr>
        <p:grpSpPr>
          <a:xfrm>
            <a:off x="14056025" y="6493208"/>
            <a:ext cx="1795182" cy="1795182"/>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6D3B"/>
            </a:solidFill>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5" name="TextBox 15"/>
          <p:cNvSpPr txBox="1"/>
          <p:nvPr/>
        </p:nvSpPr>
        <p:spPr>
          <a:xfrm>
            <a:off x="1028700" y="4626879"/>
            <a:ext cx="8709323" cy="3237343"/>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2E2E2E"/>
                </a:solidFill>
                <a:latin typeface="Arial"/>
                <a:ea typeface="Arial"/>
                <a:cs typeface="Arial"/>
                <a:sym typeface="Arial"/>
              </a:rPr>
              <a:t>Social: Growing guest preference for eco-friendly hotels (Mill, 2012)</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Technological: Use of AI to reduce food waste (Accor’s partnership with Winnow)​ (Accor, 2023)</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Consumer trends: Millennials and Gen Z </a:t>
            </a:r>
            <a:r>
              <a:rPr lang="en-US" sz="2300" dirty="0" err="1">
                <a:solidFill>
                  <a:srgbClr val="2E2E2E"/>
                </a:solidFill>
                <a:latin typeface="Arial"/>
                <a:ea typeface="Arial"/>
                <a:cs typeface="Arial"/>
                <a:sym typeface="Arial"/>
              </a:rPr>
              <a:t>prioritise</a:t>
            </a:r>
            <a:r>
              <a:rPr lang="en-US" sz="2300" dirty="0">
                <a:solidFill>
                  <a:srgbClr val="2E2E2E"/>
                </a:solidFill>
                <a:latin typeface="Arial"/>
                <a:ea typeface="Arial"/>
                <a:cs typeface="Arial"/>
                <a:sym typeface="Arial"/>
              </a:rPr>
              <a:t> sustainability</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Data insights: AI to monitor resource use and reduce waste</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Enhanced efficiency: Reduces environmental footprint</a:t>
            </a:r>
          </a:p>
          <a:p>
            <a:pPr algn="just">
              <a:lnSpc>
                <a:spcPts val="3220"/>
              </a:lnSpc>
            </a:pPr>
            <a:endParaRPr lang="en-US" sz="2300" dirty="0">
              <a:solidFill>
                <a:srgbClr val="2E2E2E"/>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76D1B9"/>
        </a:solidFill>
        <a:effectLst/>
      </p:bgPr>
    </p:bg>
    <p:spTree>
      <p:nvGrpSpPr>
        <p:cNvPr id="1" name=""/>
        <p:cNvGrpSpPr/>
        <p:nvPr/>
      </p:nvGrpSpPr>
      <p:grpSpPr>
        <a:xfrm>
          <a:off x="0" y="0"/>
          <a:ext cx="0" cy="0"/>
          <a:chOff x="0" y="0"/>
          <a:chExt cx="0" cy="0"/>
        </a:xfrm>
      </p:grpSpPr>
      <p:grpSp>
        <p:nvGrpSpPr>
          <p:cNvPr id="2" name="Group 2"/>
          <p:cNvGrpSpPr/>
          <p:nvPr/>
        </p:nvGrpSpPr>
        <p:grpSpPr>
          <a:xfrm>
            <a:off x="12047012" y="-3535258"/>
            <a:ext cx="5212288" cy="521228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4B29"/>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88414" y="3540089"/>
            <a:ext cx="10861007" cy="5293297"/>
            <a:chOff x="0" y="0"/>
            <a:chExt cx="2860512" cy="1394119"/>
          </a:xfrm>
        </p:grpSpPr>
        <p:sp>
          <p:nvSpPr>
            <p:cNvPr id="6" name="Freeform 6"/>
            <p:cNvSpPr/>
            <p:nvPr/>
          </p:nvSpPr>
          <p:spPr>
            <a:xfrm>
              <a:off x="0" y="0"/>
              <a:ext cx="2860512" cy="1394119"/>
            </a:xfrm>
            <a:custGeom>
              <a:avLst/>
              <a:gdLst/>
              <a:ahLst/>
              <a:cxnLst/>
              <a:rect l="l" t="t" r="r" b="b"/>
              <a:pathLst>
                <a:path w="2860512" h="1394119">
                  <a:moveTo>
                    <a:pt x="71282" y="0"/>
                  </a:moveTo>
                  <a:lnTo>
                    <a:pt x="2789231" y="0"/>
                  </a:lnTo>
                  <a:cubicBezTo>
                    <a:pt x="2808136" y="0"/>
                    <a:pt x="2826266" y="7510"/>
                    <a:pt x="2839634" y="20878"/>
                  </a:cubicBezTo>
                  <a:cubicBezTo>
                    <a:pt x="2853002" y="34246"/>
                    <a:pt x="2860512" y="52377"/>
                    <a:pt x="2860512" y="71282"/>
                  </a:cubicBezTo>
                  <a:lnTo>
                    <a:pt x="2860512" y="1322837"/>
                  </a:lnTo>
                  <a:cubicBezTo>
                    <a:pt x="2860512" y="1362205"/>
                    <a:pt x="2828598" y="1394119"/>
                    <a:pt x="2789231" y="1394119"/>
                  </a:cubicBezTo>
                  <a:lnTo>
                    <a:pt x="71282" y="1394119"/>
                  </a:lnTo>
                  <a:cubicBezTo>
                    <a:pt x="31914" y="1394119"/>
                    <a:pt x="0" y="1362205"/>
                    <a:pt x="0" y="1322837"/>
                  </a:cubicBezTo>
                  <a:lnTo>
                    <a:pt x="0" y="71282"/>
                  </a:lnTo>
                  <a:cubicBezTo>
                    <a:pt x="0" y="31914"/>
                    <a:pt x="31914" y="0"/>
                    <a:pt x="71282" y="0"/>
                  </a:cubicBezTo>
                  <a:close/>
                </a:path>
              </a:pathLst>
            </a:custGeom>
            <a:solidFill>
              <a:srgbClr val="EDEDED"/>
            </a:solidFill>
            <a:ln cap="rnd">
              <a:noFill/>
              <a:prstDash val="solid"/>
              <a:round/>
            </a:ln>
          </p:spPr>
          <p:txBody>
            <a:bodyPr/>
            <a:lstStyle/>
            <a:p>
              <a:endParaRPr lang="en-GB"/>
            </a:p>
          </p:txBody>
        </p:sp>
        <p:sp>
          <p:nvSpPr>
            <p:cNvPr id="7" name="TextBox 7"/>
            <p:cNvSpPr txBox="1"/>
            <p:nvPr/>
          </p:nvSpPr>
          <p:spPr>
            <a:xfrm>
              <a:off x="0" y="-38100"/>
              <a:ext cx="2860512" cy="1432219"/>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028700" y="2323148"/>
            <a:ext cx="7581900" cy="2058352"/>
            <a:chOff x="0" y="0"/>
            <a:chExt cx="1930498" cy="512939"/>
          </a:xfrm>
        </p:grpSpPr>
        <p:sp>
          <p:nvSpPr>
            <p:cNvPr id="9" name="Freeform 9"/>
            <p:cNvSpPr/>
            <p:nvPr/>
          </p:nvSpPr>
          <p:spPr>
            <a:xfrm>
              <a:off x="0" y="0"/>
              <a:ext cx="1930498" cy="512939"/>
            </a:xfrm>
            <a:custGeom>
              <a:avLst/>
              <a:gdLst/>
              <a:ahLst/>
              <a:cxnLst/>
              <a:rect l="l" t="t" r="r" b="b"/>
              <a:pathLst>
                <a:path w="1930498" h="512939">
                  <a:moveTo>
                    <a:pt x="105622" y="0"/>
                  </a:moveTo>
                  <a:lnTo>
                    <a:pt x="1824876" y="0"/>
                  </a:lnTo>
                  <a:cubicBezTo>
                    <a:pt x="1883209" y="0"/>
                    <a:pt x="1930498" y="47288"/>
                    <a:pt x="1930498" y="105622"/>
                  </a:cubicBezTo>
                  <a:lnTo>
                    <a:pt x="1930498" y="407317"/>
                  </a:lnTo>
                  <a:cubicBezTo>
                    <a:pt x="1930498" y="465650"/>
                    <a:pt x="1883209" y="512939"/>
                    <a:pt x="1824876" y="512939"/>
                  </a:cubicBezTo>
                  <a:lnTo>
                    <a:pt x="105622" y="512939"/>
                  </a:lnTo>
                  <a:cubicBezTo>
                    <a:pt x="47288" y="512939"/>
                    <a:pt x="0" y="465650"/>
                    <a:pt x="0" y="407317"/>
                  </a:cubicBezTo>
                  <a:lnTo>
                    <a:pt x="0" y="105622"/>
                  </a:lnTo>
                  <a:cubicBezTo>
                    <a:pt x="0" y="47288"/>
                    <a:pt x="47288" y="0"/>
                    <a:pt x="105622" y="0"/>
                  </a:cubicBezTo>
                  <a:close/>
                </a:path>
              </a:pathLst>
            </a:custGeom>
            <a:solidFill>
              <a:srgbClr val="006D3B"/>
            </a:solidFill>
          </p:spPr>
          <p:txBody>
            <a:bodyPr/>
            <a:lstStyle/>
            <a:p>
              <a:endParaRPr lang="en-GB"/>
            </a:p>
          </p:txBody>
        </p:sp>
        <p:sp>
          <p:nvSpPr>
            <p:cNvPr id="10" name="TextBox 10"/>
            <p:cNvSpPr txBox="1"/>
            <p:nvPr/>
          </p:nvSpPr>
          <p:spPr>
            <a:xfrm>
              <a:off x="0" y="-161925"/>
              <a:ext cx="1930498" cy="674864"/>
            </a:xfrm>
            <a:prstGeom prst="rect">
              <a:avLst/>
            </a:prstGeom>
          </p:spPr>
          <p:txBody>
            <a:bodyPr lIns="50800" tIns="50800" rIns="50800" bIns="50800" rtlCol="0" anchor="ctr"/>
            <a:lstStyle/>
            <a:p>
              <a:pPr algn="ctr">
                <a:lnSpc>
                  <a:spcPts val="5600"/>
                </a:lnSpc>
              </a:pPr>
              <a:endParaRPr lang="en-US" sz="4000" b="1" dirty="0">
                <a:solidFill>
                  <a:srgbClr val="FFFFFF"/>
                </a:solidFill>
                <a:latin typeface="Arial"/>
                <a:ea typeface="Arial"/>
                <a:cs typeface="Arial"/>
                <a:sym typeface="Arial"/>
              </a:endParaRPr>
            </a:p>
            <a:p>
              <a:pPr algn="ctr">
                <a:lnSpc>
                  <a:spcPts val="5600"/>
                </a:lnSpc>
              </a:pPr>
              <a:r>
                <a:rPr lang="en-US" sz="4000" b="1" dirty="0">
                  <a:solidFill>
                    <a:srgbClr val="FFFFFF"/>
                  </a:solidFill>
                  <a:latin typeface="Arial"/>
                  <a:ea typeface="Arial"/>
                  <a:cs typeface="Arial"/>
                  <a:sym typeface="Arial"/>
                </a:rPr>
                <a:t>PESTEL Analysis – Environmental &amp; Legal Factors</a:t>
              </a:r>
            </a:p>
          </p:txBody>
        </p:sp>
      </p:grpSp>
      <p:sp>
        <p:nvSpPr>
          <p:cNvPr id="11" name="Freeform 11"/>
          <p:cNvSpPr/>
          <p:nvPr/>
        </p:nvSpPr>
        <p:spPr>
          <a:xfrm>
            <a:off x="12478388" y="3296930"/>
            <a:ext cx="4349536" cy="4478286"/>
          </a:xfrm>
          <a:custGeom>
            <a:avLst/>
            <a:gdLst/>
            <a:ahLst/>
            <a:cxnLst/>
            <a:rect l="l" t="t" r="r" b="b"/>
            <a:pathLst>
              <a:path w="4349536" h="4478286">
                <a:moveTo>
                  <a:pt x="0" y="0"/>
                </a:moveTo>
                <a:lnTo>
                  <a:pt x="4349536" y="0"/>
                </a:lnTo>
                <a:lnTo>
                  <a:pt x="4349536" y="4478286"/>
                </a:lnTo>
                <a:lnTo>
                  <a:pt x="0" y="4478286"/>
                </a:lnTo>
                <a:lnTo>
                  <a:pt x="0" y="0"/>
                </a:lnTo>
                <a:close/>
              </a:path>
            </a:pathLst>
          </a:custGeom>
          <a:blipFill>
            <a:blip r:embed="rId3"/>
            <a:stretch>
              <a:fillRect/>
            </a:stretch>
          </a:blipFill>
        </p:spPr>
        <p:txBody>
          <a:bodyPr/>
          <a:lstStyle/>
          <a:p>
            <a:endParaRPr lang="en-GB"/>
          </a:p>
        </p:txBody>
      </p:sp>
      <p:sp>
        <p:nvSpPr>
          <p:cNvPr id="12" name="TextBox 12"/>
          <p:cNvSpPr txBox="1"/>
          <p:nvPr/>
        </p:nvSpPr>
        <p:spPr>
          <a:xfrm>
            <a:off x="1028700" y="4626879"/>
            <a:ext cx="8709323" cy="3637408"/>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2E2E2E"/>
                </a:solidFill>
                <a:latin typeface="Arial"/>
                <a:ea typeface="Arial"/>
                <a:cs typeface="Arial"/>
                <a:sym typeface="Arial"/>
              </a:rPr>
              <a:t>Environmental: Carbon and waste reduction crucial for sector’s impact</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Water and emissions goals: Marriott’s 50% reduction target (Martin-Rios et al., 2020)​</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Legal compliance: UK Energy Savings Opportunity Scheme (ESOS)​</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Green building standards: LEED certification gains importance</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Corporate responsibility: Environmental stewardship initiatives</a:t>
            </a:r>
          </a:p>
          <a:p>
            <a:pPr algn="just">
              <a:lnSpc>
                <a:spcPts val="3220"/>
              </a:lnSpc>
            </a:pPr>
            <a:endParaRPr lang="en-US" sz="2300" dirty="0">
              <a:solidFill>
                <a:srgbClr val="2E2E2E"/>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76D1B9"/>
        </a:solidFill>
        <a:effectLst/>
      </p:bgPr>
    </p:bg>
    <p:spTree>
      <p:nvGrpSpPr>
        <p:cNvPr id="1" name=""/>
        <p:cNvGrpSpPr/>
        <p:nvPr/>
      </p:nvGrpSpPr>
      <p:grpSpPr>
        <a:xfrm>
          <a:off x="0" y="0"/>
          <a:ext cx="0" cy="0"/>
          <a:chOff x="0" y="0"/>
          <a:chExt cx="0" cy="0"/>
        </a:xfrm>
      </p:grpSpPr>
      <p:grpSp>
        <p:nvGrpSpPr>
          <p:cNvPr id="2" name="Group 2"/>
          <p:cNvGrpSpPr/>
          <p:nvPr/>
        </p:nvGrpSpPr>
        <p:grpSpPr>
          <a:xfrm>
            <a:off x="12047012" y="-3535258"/>
            <a:ext cx="5212288" cy="521228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4B29"/>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88414" y="3540089"/>
            <a:ext cx="10861007" cy="5293297"/>
            <a:chOff x="0" y="0"/>
            <a:chExt cx="2860512" cy="1394119"/>
          </a:xfrm>
        </p:grpSpPr>
        <p:sp>
          <p:nvSpPr>
            <p:cNvPr id="6" name="Freeform 6"/>
            <p:cNvSpPr/>
            <p:nvPr/>
          </p:nvSpPr>
          <p:spPr>
            <a:xfrm>
              <a:off x="0" y="0"/>
              <a:ext cx="2860512" cy="1394119"/>
            </a:xfrm>
            <a:custGeom>
              <a:avLst/>
              <a:gdLst/>
              <a:ahLst/>
              <a:cxnLst/>
              <a:rect l="l" t="t" r="r" b="b"/>
              <a:pathLst>
                <a:path w="2860512" h="1394119">
                  <a:moveTo>
                    <a:pt x="71282" y="0"/>
                  </a:moveTo>
                  <a:lnTo>
                    <a:pt x="2789231" y="0"/>
                  </a:lnTo>
                  <a:cubicBezTo>
                    <a:pt x="2808136" y="0"/>
                    <a:pt x="2826266" y="7510"/>
                    <a:pt x="2839634" y="20878"/>
                  </a:cubicBezTo>
                  <a:cubicBezTo>
                    <a:pt x="2853002" y="34246"/>
                    <a:pt x="2860512" y="52377"/>
                    <a:pt x="2860512" y="71282"/>
                  </a:cubicBezTo>
                  <a:lnTo>
                    <a:pt x="2860512" y="1322837"/>
                  </a:lnTo>
                  <a:cubicBezTo>
                    <a:pt x="2860512" y="1362205"/>
                    <a:pt x="2828598" y="1394119"/>
                    <a:pt x="2789231" y="1394119"/>
                  </a:cubicBezTo>
                  <a:lnTo>
                    <a:pt x="71282" y="1394119"/>
                  </a:lnTo>
                  <a:cubicBezTo>
                    <a:pt x="31914" y="1394119"/>
                    <a:pt x="0" y="1362205"/>
                    <a:pt x="0" y="1322837"/>
                  </a:cubicBezTo>
                  <a:lnTo>
                    <a:pt x="0" y="71282"/>
                  </a:lnTo>
                  <a:cubicBezTo>
                    <a:pt x="0" y="31914"/>
                    <a:pt x="31914" y="0"/>
                    <a:pt x="71282" y="0"/>
                  </a:cubicBezTo>
                  <a:close/>
                </a:path>
              </a:pathLst>
            </a:custGeom>
            <a:solidFill>
              <a:srgbClr val="EDEDED"/>
            </a:solidFill>
            <a:ln cap="rnd">
              <a:noFill/>
              <a:prstDash val="solid"/>
              <a:round/>
            </a:ln>
          </p:spPr>
          <p:txBody>
            <a:bodyPr/>
            <a:lstStyle/>
            <a:p>
              <a:endParaRPr lang="en-GB"/>
            </a:p>
          </p:txBody>
        </p:sp>
        <p:sp>
          <p:nvSpPr>
            <p:cNvPr id="7" name="TextBox 7"/>
            <p:cNvSpPr txBox="1"/>
            <p:nvPr/>
          </p:nvSpPr>
          <p:spPr>
            <a:xfrm>
              <a:off x="0" y="-38100"/>
              <a:ext cx="2860512" cy="1432219"/>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028700" y="2323148"/>
            <a:ext cx="7329858" cy="1947564"/>
            <a:chOff x="0" y="0"/>
            <a:chExt cx="1930498" cy="512939"/>
          </a:xfrm>
        </p:grpSpPr>
        <p:sp>
          <p:nvSpPr>
            <p:cNvPr id="9" name="Freeform 9"/>
            <p:cNvSpPr/>
            <p:nvPr/>
          </p:nvSpPr>
          <p:spPr>
            <a:xfrm>
              <a:off x="0" y="0"/>
              <a:ext cx="1930498" cy="512939"/>
            </a:xfrm>
            <a:custGeom>
              <a:avLst/>
              <a:gdLst/>
              <a:ahLst/>
              <a:cxnLst/>
              <a:rect l="l" t="t" r="r" b="b"/>
              <a:pathLst>
                <a:path w="1930498" h="512939">
                  <a:moveTo>
                    <a:pt x="105622" y="0"/>
                  </a:moveTo>
                  <a:lnTo>
                    <a:pt x="1824876" y="0"/>
                  </a:lnTo>
                  <a:cubicBezTo>
                    <a:pt x="1883209" y="0"/>
                    <a:pt x="1930498" y="47288"/>
                    <a:pt x="1930498" y="105622"/>
                  </a:cubicBezTo>
                  <a:lnTo>
                    <a:pt x="1930498" y="407317"/>
                  </a:lnTo>
                  <a:cubicBezTo>
                    <a:pt x="1930498" y="465650"/>
                    <a:pt x="1883209" y="512939"/>
                    <a:pt x="1824876" y="512939"/>
                  </a:cubicBezTo>
                  <a:lnTo>
                    <a:pt x="105622" y="512939"/>
                  </a:lnTo>
                  <a:cubicBezTo>
                    <a:pt x="47288" y="512939"/>
                    <a:pt x="0" y="465650"/>
                    <a:pt x="0" y="407317"/>
                  </a:cubicBezTo>
                  <a:lnTo>
                    <a:pt x="0" y="105622"/>
                  </a:lnTo>
                  <a:cubicBezTo>
                    <a:pt x="0" y="47288"/>
                    <a:pt x="47288" y="0"/>
                    <a:pt x="105622" y="0"/>
                  </a:cubicBezTo>
                  <a:close/>
                </a:path>
              </a:pathLst>
            </a:custGeom>
            <a:solidFill>
              <a:srgbClr val="006D3B"/>
            </a:solidFill>
          </p:spPr>
          <p:txBody>
            <a:bodyPr/>
            <a:lstStyle/>
            <a:p>
              <a:endParaRPr lang="en-GB"/>
            </a:p>
          </p:txBody>
        </p:sp>
        <p:sp>
          <p:nvSpPr>
            <p:cNvPr id="10" name="TextBox 10"/>
            <p:cNvSpPr txBox="1"/>
            <p:nvPr/>
          </p:nvSpPr>
          <p:spPr>
            <a:xfrm>
              <a:off x="0" y="-161925"/>
              <a:ext cx="1930498" cy="674864"/>
            </a:xfrm>
            <a:prstGeom prst="rect">
              <a:avLst/>
            </a:prstGeom>
          </p:spPr>
          <p:txBody>
            <a:bodyPr lIns="50800" tIns="50800" rIns="50800" bIns="50800" rtlCol="0" anchor="ctr"/>
            <a:lstStyle/>
            <a:p>
              <a:pPr algn="ctr">
                <a:lnSpc>
                  <a:spcPts val="5600"/>
                </a:lnSpc>
              </a:pPr>
              <a:r>
                <a:rPr lang="en-US" sz="4000" b="1" dirty="0">
                  <a:solidFill>
                    <a:srgbClr val="FFFFFF"/>
                  </a:solidFill>
                  <a:latin typeface="Arial"/>
                  <a:ea typeface="Arial"/>
                  <a:cs typeface="Arial"/>
                  <a:sym typeface="Arial"/>
                </a:rPr>
                <a:t> </a:t>
              </a:r>
            </a:p>
            <a:p>
              <a:pPr algn="ctr">
                <a:lnSpc>
                  <a:spcPts val="5600"/>
                </a:lnSpc>
              </a:pPr>
              <a:r>
                <a:rPr lang="en-US" sz="4000" b="1" dirty="0">
                  <a:solidFill>
                    <a:srgbClr val="FFFFFF"/>
                  </a:solidFill>
                  <a:latin typeface="Arial"/>
                  <a:ea typeface="Arial"/>
                  <a:cs typeface="Arial"/>
                  <a:sym typeface="Arial"/>
                </a:rPr>
                <a:t>Industry Examples</a:t>
              </a:r>
            </a:p>
          </p:txBody>
        </p:sp>
      </p:grpSp>
      <p:sp>
        <p:nvSpPr>
          <p:cNvPr id="11" name="Freeform 11"/>
          <p:cNvSpPr/>
          <p:nvPr/>
        </p:nvSpPr>
        <p:spPr>
          <a:xfrm>
            <a:off x="12047012" y="4428282"/>
            <a:ext cx="5769537" cy="3245365"/>
          </a:xfrm>
          <a:custGeom>
            <a:avLst/>
            <a:gdLst/>
            <a:ahLst/>
            <a:cxnLst/>
            <a:rect l="l" t="t" r="r" b="b"/>
            <a:pathLst>
              <a:path w="5769537" h="3245365">
                <a:moveTo>
                  <a:pt x="0" y="0"/>
                </a:moveTo>
                <a:lnTo>
                  <a:pt x="5769538" y="0"/>
                </a:lnTo>
                <a:lnTo>
                  <a:pt x="5769538" y="3245365"/>
                </a:lnTo>
                <a:lnTo>
                  <a:pt x="0" y="3245365"/>
                </a:lnTo>
                <a:lnTo>
                  <a:pt x="0" y="0"/>
                </a:lnTo>
                <a:close/>
              </a:path>
            </a:pathLst>
          </a:custGeom>
          <a:blipFill>
            <a:blip r:embed="rId3"/>
            <a:stretch>
              <a:fillRect/>
            </a:stretch>
          </a:blipFill>
        </p:spPr>
        <p:txBody>
          <a:bodyPr/>
          <a:lstStyle/>
          <a:p>
            <a:endParaRPr lang="en-GB"/>
          </a:p>
        </p:txBody>
      </p:sp>
      <p:sp>
        <p:nvSpPr>
          <p:cNvPr id="12" name="TextBox 12"/>
          <p:cNvSpPr txBox="1"/>
          <p:nvPr/>
        </p:nvSpPr>
        <p:spPr>
          <a:xfrm>
            <a:off x="1028700" y="4626879"/>
            <a:ext cx="8709323" cy="4037472"/>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2E2E2E"/>
                </a:solidFill>
                <a:latin typeface="Arial"/>
                <a:ea typeface="Arial"/>
                <a:cs typeface="Arial"/>
                <a:sym typeface="Arial"/>
              </a:rPr>
              <a:t>Marriott: Serve 360 program focuses on water and carbon goals</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IHG: Green Engage program with measurable savings on resources​ (Ncube et al., 2021)</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Hilton: Green Stay program, encourages guest participation (Bitter, 2019)</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Accor: Partnership with Winnow Technology, reducing food waste by 50%</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Results: Tangible environmental and cost-saving impacts</a:t>
            </a:r>
          </a:p>
          <a:p>
            <a:pPr algn="just">
              <a:lnSpc>
                <a:spcPts val="3220"/>
              </a:lnSpc>
            </a:pPr>
            <a:endParaRPr lang="en-US" sz="2300" dirty="0">
              <a:solidFill>
                <a:srgbClr val="2E2E2E"/>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76D1B9"/>
        </a:solidFill>
        <a:effectLst/>
      </p:bgPr>
    </p:bg>
    <p:spTree>
      <p:nvGrpSpPr>
        <p:cNvPr id="1" name=""/>
        <p:cNvGrpSpPr/>
        <p:nvPr/>
      </p:nvGrpSpPr>
      <p:grpSpPr>
        <a:xfrm>
          <a:off x="0" y="0"/>
          <a:ext cx="0" cy="0"/>
          <a:chOff x="0" y="0"/>
          <a:chExt cx="0" cy="0"/>
        </a:xfrm>
      </p:grpSpPr>
      <p:sp>
        <p:nvSpPr>
          <p:cNvPr id="2" name="Freeform 2"/>
          <p:cNvSpPr/>
          <p:nvPr/>
        </p:nvSpPr>
        <p:spPr>
          <a:xfrm>
            <a:off x="13206070" y="1161574"/>
            <a:ext cx="5802251" cy="4270712"/>
          </a:xfrm>
          <a:custGeom>
            <a:avLst/>
            <a:gdLst/>
            <a:ahLst/>
            <a:cxnLst/>
            <a:rect l="l" t="t" r="r" b="b"/>
            <a:pathLst>
              <a:path w="5802251" h="4270712">
                <a:moveTo>
                  <a:pt x="0" y="0"/>
                </a:moveTo>
                <a:lnTo>
                  <a:pt x="5802251" y="0"/>
                </a:lnTo>
                <a:lnTo>
                  <a:pt x="5802251" y="4270712"/>
                </a:lnTo>
                <a:lnTo>
                  <a:pt x="0" y="4270712"/>
                </a:lnTo>
                <a:lnTo>
                  <a:pt x="0" y="0"/>
                </a:lnTo>
                <a:close/>
              </a:path>
            </a:pathLst>
          </a:custGeom>
          <a:blipFill>
            <a:blip r:embed="rId3"/>
            <a:stretch>
              <a:fillRect l="-5303" r="-5303"/>
            </a:stretch>
          </a:blipFill>
        </p:spPr>
        <p:txBody>
          <a:bodyPr/>
          <a:lstStyle/>
          <a:p>
            <a:endParaRPr lang="en-GB"/>
          </a:p>
        </p:txBody>
      </p:sp>
      <p:grpSp>
        <p:nvGrpSpPr>
          <p:cNvPr id="3" name="Group 3"/>
          <p:cNvGrpSpPr/>
          <p:nvPr/>
        </p:nvGrpSpPr>
        <p:grpSpPr>
          <a:xfrm>
            <a:off x="15138081" y="4722129"/>
            <a:ext cx="2121219" cy="2121219"/>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4B29"/>
            </a:solidFill>
          </p:spPr>
          <p:txBody>
            <a:bodyPr/>
            <a:lstStyle/>
            <a:p>
              <a:endParaRPr lang="en-GB"/>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288414" y="3540089"/>
            <a:ext cx="10861007" cy="5293297"/>
            <a:chOff x="0" y="0"/>
            <a:chExt cx="2860512" cy="1394119"/>
          </a:xfrm>
        </p:grpSpPr>
        <p:sp>
          <p:nvSpPr>
            <p:cNvPr id="7" name="Freeform 7"/>
            <p:cNvSpPr/>
            <p:nvPr/>
          </p:nvSpPr>
          <p:spPr>
            <a:xfrm>
              <a:off x="0" y="0"/>
              <a:ext cx="2860512" cy="1394119"/>
            </a:xfrm>
            <a:custGeom>
              <a:avLst/>
              <a:gdLst/>
              <a:ahLst/>
              <a:cxnLst/>
              <a:rect l="l" t="t" r="r" b="b"/>
              <a:pathLst>
                <a:path w="2860512" h="1394119">
                  <a:moveTo>
                    <a:pt x="71282" y="0"/>
                  </a:moveTo>
                  <a:lnTo>
                    <a:pt x="2789231" y="0"/>
                  </a:lnTo>
                  <a:cubicBezTo>
                    <a:pt x="2808136" y="0"/>
                    <a:pt x="2826266" y="7510"/>
                    <a:pt x="2839634" y="20878"/>
                  </a:cubicBezTo>
                  <a:cubicBezTo>
                    <a:pt x="2853002" y="34246"/>
                    <a:pt x="2860512" y="52377"/>
                    <a:pt x="2860512" y="71282"/>
                  </a:cubicBezTo>
                  <a:lnTo>
                    <a:pt x="2860512" y="1322837"/>
                  </a:lnTo>
                  <a:cubicBezTo>
                    <a:pt x="2860512" y="1362205"/>
                    <a:pt x="2828598" y="1394119"/>
                    <a:pt x="2789231" y="1394119"/>
                  </a:cubicBezTo>
                  <a:lnTo>
                    <a:pt x="71282" y="1394119"/>
                  </a:lnTo>
                  <a:cubicBezTo>
                    <a:pt x="31914" y="1394119"/>
                    <a:pt x="0" y="1362205"/>
                    <a:pt x="0" y="1322837"/>
                  </a:cubicBezTo>
                  <a:lnTo>
                    <a:pt x="0" y="71282"/>
                  </a:lnTo>
                  <a:cubicBezTo>
                    <a:pt x="0" y="31914"/>
                    <a:pt x="31914" y="0"/>
                    <a:pt x="71282" y="0"/>
                  </a:cubicBezTo>
                  <a:close/>
                </a:path>
              </a:pathLst>
            </a:custGeom>
            <a:solidFill>
              <a:srgbClr val="EDEDED"/>
            </a:solidFill>
            <a:ln cap="rnd">
              <a:noFill/>
              <a:prstDash val="solid"/>
              <a:round/>
            </a:ln>
          </p:spPr>
          <p:txBody>
            <a:bodyPr/>
            <a:lstStyle/>
            <a:p>
              <a:endParaRPr lang="en-GB"/>
            </a:p>
          </p:txBody>
        </p:sp>
        <p:sp>
          <p:nvSpPr>
            <p:cNvPr id="8" name="TextBox 8"/>
            <p:cNvSpPr txBox="1"/>
            <p:nvPr/>
          </p:nvSpPr>
          <p:spPr>
            <a:xfrm>
              <a:off x="0" y="-38100"/>
              <a:ext cx="2860512" cy="1432219"/>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028700" y="2323148"/>
            <a:ext cx="7329858" cy="1947564"/>
            <a:chOff x="0" y="0"/>
            <a:chExt cx="1930498" cy="512939"/>
          </a:xfrm>
        </p:grpSpPr>
        <p:sp>
          <p:nvSpPr>
            <p:cNvPr id="10" name="Freeform 10"/>
            <p:cNvSpPr/>
            <p:nvPr/>
          </p:nvSpPr>
          <p:spPr>
            <a:xfrm>
              <a:off x="0" y="0"/>
              <a:ext cx="1930498" cy="512939"/>
            </a:xfrm>
            <a:custGeom>
              <a:avLst/>
              <a:gdLst/>
              <a:ahLst/>
              <a:cxnLst/>
              <a:rect l="l" t="t" r="r" b="b"/>
              <a:pathLst>
                <a:path w="1930498" h="512939">
                  <a:moveTo>
                    <a:pt x="105622" y="0"/>
                  </a:moveTo>
                  <a:lnTo>
                    <a:pt x="1824876" y="0"/>
                  </a:lnTo>
                  <a:cubicBezTo>
                    <a:pt x="1883209" y="0"/>
                    <a:pt x="1930498" y="47288"/>
                    <a:pt x="1930498" y="105622"/>
                  </a:cubicBezTo>
                  <a:lnTo>
                    <a:pt x="1930498" y="407317"/>
                  </a:lnTo>
                  <a:cubicBezTo>
                    <a:pt x="1930498" y="465650"/>
                    <a:pt x="1883209" y="512939"/>
                    <a:pt x="1824876" y="512939"/>
                  </a:cubicBezTo>
                  <a:lnTo>
                    <a:pt x="105622" y="512939"/>
                  </a:lnTo>
                  <a:cubicBezTo>
                    <a:pt x="47288" y="512939"/>
                    <a:pt x="0" y="465650"/>
                    <a:pt x="0" y="407317"/>
                  </a:cubicBezTo>
                  <a:lnTo>
                    <a:pt x="0" y="105622"/>
                  </a:lnTo>
                  <a:cubicBezTo>
                    <a:pt x="0" y="47288"/>
                    <a:pt x="47288" y="0"/>
                    <a:pt x="105622" y="0"/>
                  </a:cubicBezTo>
                  <a:close/>
                </a:path>
              </a:pathLst>
            </a:custGeom>
            <a:solidFill>
              <a:srgbClr val="006D3B"/>
            </a:solidFill>
          </p:spPr>
          <p:txBody>
            <a:bodyPr/>
            <a:lstStyle/>
            <a:p>
              <a:endParaRPr lang="en-GB"/>
            </a:p>
          </p:txBody>
        </p:sp>
        <p:sp>
          <p:nvSpPr>
            <p:cNvPr id="11" name="TextBox 11"/>
            <p:cNvSpPr txBox="1"/>
            <p:nvPr/>
          </p:nvSpPr>
          <p:spPr>
            <a:xfrm>
              <a:off x="0" y="-161925"/>
              <a:ext cx="1930498" cy="674864"/>
            </a:xfrm>
            <a:prstGeom prst="rect">
              <a:avLst/>
            </a:prstGeom>
          </p:spPr>
          <p:txBody>
            <a:bodyPr lIns="50800" tIns="50800" rIns="50800" bIns="50800" rtlCol="0" anchor="ctr"/>
            <a:lstStyle/>
            <a:p>
              <a:pPr algn="ctr">
                <a:lnSpc>
                  <a:spcPts val="5600"/>
                </a:lnSpc>
              </a:pPr>
              <a:endParaRPr lang="en-US" sz="4000" b="1" dirty="0">
                <a:solidFill>
                  <a:srgbClr val="FFFFFF"/>
                </a:solidFill>
                <a:latin typeface="Arial"/>
                <a:ea typeface="Arial"/>
                <a:cs typeface="Arial"/>
                <a:sym typeface="Arial"/>
              </a:endParaRPr>
            </a:p>
            <a:p>
              <a:pPr algn="ctr">
                <a:lnSpc>
                  <a:spcPts val="5600"/>
                </a:lnSpc>
              </a:pPr>
              <a:r>
                <a:rPr lang="en-US" sz="4000" b="1" dirty="0">
                  <a:solidFill>
                    <a:srgbClr val="FFFFFF"/>
                  </a:solidFill>
                  <a:latin typeface="Arial"/>
                  <a:ea typeface="Arial"/>
                  <a:cs typeface="Arial"/>
                  <a:sym typeface="Arial"/>
                </a:rPr>
                <a:t>Future Policy &amp; Management Recommendations</a:t>
              </a:r>
            </a:p>
          </p:txBody>
        </p:sp>
      </p:grpSp>
      <p:sp>
        <p:nvSpPr>
          <p:cNvPr id="12" name="TextBox 12"/>
          <p:cNvSpPr txBox="1"/>
          <p:nvPr/>
        </p:nvSpPr>
        <p:spPr>
          <a:xfrm>
            <a:off x="1028700" y="4626879"/>
            <a:ext cx="8709323" cy="4037472"/>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2E2E2E"/>
                </a:solidFill>
                <a:latin typeface="Arial"/>
                <a:ea typeface="Arial"/>
                <a:cs typeface="Arial"/>
                <a:sym typeface="Arial"/>
              </a:rPr>
              <a:t>Stricter policies: Waste segregation, recycling, and composting standards</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Renewable energy incentives: Grants, tax cuts for green tech investment</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Employee training: Eco-friendly practices integrated into operations (Barakat et al., 2023)</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Supplier partnerships: Focus on eco-friendly, local sourcing</a:t>
            </a:r>
          </a:p>
          <a:p>
            <a:pPr marL="496571" lvl="1" indent="-248285" algn="just">
              <a:lnSpc>
                <a:spcPts val="3220"/>
              </a:lnSpc>
              <a:buFont typeface="Arial"/>
              <a:buChar char="•"/>
            </a:pPr>
            <a:r>
              <a:rPr lang="en-US" sz="2300" dirty="0">
                <a:solidFill>
                  <a:srgbClr val="2E2E2E"/>
                </a:solidFill>
                <a:latin typeface="Arial"/>
                <a:ea typeface="Arial"/>
                <a:cs typeface="Arial"/>
                <a:sym typeface="Arial"/>
              </a:rPr>
              <a:t>Guest involvement: Green initiatives like towel and linen reuse (Chan, Tsang and AU, 2022)</a:t>
            </a:r>
          </a:p>
          <a:p>
            <a:pPr algn="just">
              <a:lnSpc>
                <a:spcPts val="3220"/>
              </a:lnSpc>
            </a:pPr>
            <a:endParaRPr lang="en-US" sz="2300" dirty="0">
              <a:solidFill>
                <a:srgbClr val="2E2E2E"/>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76D1B9"/>
        </a:solidFill>
        <a:effectLst/>
      </p:bgPr>
    </p:bg>
    <p:spTree>
      <p:nvGrpSpPr>
        <p:cNvPr id="1" name=""/>
        <p:cNvGrpSpPr/>
        <p:nvPr/>
      </p:nvGrpSpPr>
      <p:grpSpPr>
        <a:xfrm>
          <a:off x="0" y="0"/>
          <a:ext cx="0" cy="0"/>
          <a:chOff x="0" y="0"/>
          <a:chExt cx="0" cy="0"/>
        </a:xfrm>
      </p:grpSpPr>
      <p:grpSp>
        <p:nvGrpSpPr>
          <p:cNvPr id="2" name="Group 2"/>
          <p:cNvGrpSpPr/>
          <p:nvPr/>
        </p:nvGrpSpPr>
        <p:grpSpPr>
          <a:xfrm>
            <a:off x="0" y="6040498"/>
            <a:ext cx="18288000" cy="5214121"/>
            <a:chOff x="0" y="0"/>
            <a:chExt cx="24384000" cy="6952162"/>
          </a:xfrm>
        </p:grpSpPr>
        <p:pic>
          <p:nvPicPr>
            <p:cNvPr id="3" name="Picture 3"/>
            <p:cNvPicPr>
              <a:picLocks noChangeAspect="1"/>
            </p:cNvPicPr>
            <p:nvPr/>
          </p:nvPicPr>
          <p:blipFill>
            <a:blip r:embed="rId3"/>
            <a:srcRect t="24625" b="24625"/>
            <a:stretch>
              <a:fillRect/>
            </a:stretch>
          </p:blipFill>
          <p:spPr>
            <a:xfrm>
              <a:off x="0" y="0"/>
              <a:ext cx="24384000" cy="6952162"/>
            </a:xfrm>
            <a:prstGeom prst="rect">
              <a:avLst/>
            </a:prstGeom>
          </p:spPr>
        </p:pic>
      </p:grpSp>
      <p:grpSp>
        <p:nvGrpSpPr>
          <p:cNvPr id="4" name="Group 4"/>
          <p:cNvGrpSpPr/>
          <p:nvPr/>
        </p:nvGrpSpPr>
        <p:grpSpPr>
          <a:xfrm>
            <a:off x="12660441" y="-2413372"/>
            <a:ext cx="6938377" cy="6938377"/>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6D3B"/>
            </a:solidFill>
          </p:spPr>
          <p:txBody>
            <a:bodyPr/>
            <a:lstStyle/>
            <a:p>
              <a:endParaRPr lang="en-GB"/>
            </a:p>
          </p:txBody>
        </p:sp>
        <p:sp>
          <p:nvSpPr>
            <p:cNvPr id="6" name="TextBox 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13263126" y="2734602"/>
            <a:ext cx="2408898" cy="240889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4B29"/>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rot="-5399999">
            <a:off x="14153166" y="3572927"/>
            <a:ext cx="628818" cy="732248"/>
          </a:xfrm>
          <a:custGeom>
            <a:avLst/>
            <a:gdLst/>
            <a:ahLst/>
            <a:cxnLst/>
            <a:rect l="l" t="t" r="r" b="b"/>
            <a:pathLst>
              <a:path w="628818" h="732248">
                <a:moveTo>
                  <a:pt x="0" y="0"/>
                </a:moveTo>
                <a:lnTo>
                  <a:pt x="628818" y="0"/>
                </a:lnTo>
                <a:lnTo>
                  <a:pt x="628818" y="732248"/>
                </a:lnTo>
                <a:lnTo>
                  <a:pt x="0" y="73224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1" name="Group 11"/>
          <p:cNvGrpSpPr/>
          <p:nvPr/>
        </p:nvGrpSpPr>
        <p:grpSpPr>
          <a:xfrm>
            <a:off x="1641864" y="2615084"/>
            <a:ext cx="11018577" cy="5293297"/>
            <a:chOff x="0" y="0"/>
            <a:chExt cx="2902012" cy="1394119"/>
          </a:xfrm>
        </p:grpSpPr>
        <p:sp>
          <p:nvSpPr>
            <p:cNvPr id="12" name="Freeform 12"/>
            <p:cNvSpPr/>
            <p:nvPr/>
          </p:nvSpPr>
          <p:spPr>
            <a:xfrm>
              <a:off x="0" y="0"/>
              <a:ext cx="2902012" cy="1394119"/>
            </a:xfrm>
            <a:custGeom>
              <a:avLst/>
              <a:gdLst/>
              <a:ahLst/>
              <a:cxnLst/>
              <a:rect l="l" t="t" r="r" b="b"/>
              <a:pathLst>
                <a:path w="2902012" h="1394119">
                  <a:moveTo>
                    <a:pt x="70262" y="0"/>
                  </a:moveTo>
                  <a:lnTo>
                    <a:pt x="2831750" y="0"/>
                  </a:lnTo>
                  <a:cubicBezTo>
                    <a:pt x="2870555" y="0"/>
                    <a:pt x="2902012" y="31458"/>
                    <a:pt x="2902012" y="70262"/>
                  </a:cubicBezTo>
                  <a:lnTo>
                    <a:pt x="2902012" y="1323857"/>
                  </a:lnTo>
                  <a:cubicBezTo>
                    <a:pt x="2902012" y="1362662"/>
                    <a:pt x="2870555" y="1394119"/>
                    <a:pt x="2831750" y="1394119"/>
                  </a:cubicBezTo>
                  <a:lnTo>
                    <a:pt x="70262" y="1394119"/>
                  </a:lnTo>
                  <a:cubicBezTo>
                    <a:pt x="31458" y="1394119"/>
                    <a:pt x="0" y="1362662"/>
                    <a:pt x="0" y="1323857"/>
                  </a:cubicBezTo>
                  <a:lnTo>
                    <a:pt x="0" y="70262"/>
                  </a:lnTo>
                  <a:cubicBezTo>
                    <a:pt x="0" y="31458"/>
                    <a:pt x="31458" y="0"/>
                    <a:pt x="70262" y="0"/>
                  </a:cubicBezTo>
                  <a:close/>
                </a:path>
              </a:pathLst>
            </a:custGeom>
            <a:solidFill>
              <a:srgbClr val="EDEDED"/>
            </a:solidFill>
            <a:ln cap="rnd">
              <a:noFill/>
              <a:prstDash val="solid"/>
              <a:round/>
            </a:ln>
          </p:spPr>
          <p:txBody>
            <a:bodyPr/>
            <a:lstStyle/>
            <a:p>
              <a:endParaRPr lang="en-GB"/>
            </a:p>
          </p:txBody>
        </p:sp>
        <p:sp>
          <p:nvSpPr>
            <p:cNvPr id="13" name="TextBox 13"/>
            <p:cNvSpPr txBox="1"/>
            <p:nvPr/>
          </p:nvSpPr>
          <p:spPr>
            <a:xfrm>
              <a:off x="0" y="-38100"/>
              <a:ext cx="2902012" cy="1432219"/>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2918920" y="1533115"/>
            <a:ext cx="6986016" cy="1641327"/>
            <a:chOff x="0" y="0"/>
            <a:chExt cx="1839938" cy="432284"/>
          </a:xfrm>
        </p:grpSpPr>
        <p:sp>
          <p:nvSpPr>
            <p:cNvPr id="15" name="Freeform 15"/>
            <p:cNvSpPr/>
            <p:nvPr/>
          </p:nvSpPr>
          <p:spPr>
            <a:xfrm>
              <a:off x="0" y="0"/>
              <a:ext cx="1839938" cy="432284"/>
            </a:xfrm>
            <a:custGeom>
              <a:avLst/>
              <a:gdLst/>
              <a:ahLst/>
              <a:cxnLst/>
              <a:rect l="l" t="t" r="r" b="b"/>
              <a:pathLst>
                <a:path w="1839938" h="432284">
                  <a:moveTo>
                    <a:pt x="110820" y="0"/>
                  </a:moveTo>
                  <a:lnTo>
                    <a:pt x="1729118" y="0"/>
                  </a:lnTo>
                  <a:cubicBezTo>
                    <a:pt x="1758510" y="0"/>
                    <a:pt x="1786697" y="11676"/>
                    <a:pt x="1807480" y="32458"/>
                  </a:cubicBezTo>
                  <a:cubicBezTo>
                    <a:pt x="1828263" y="53241"/>
                    <a:pt x="1839938" y="81429"/>
                    <a:pt x="1839938" y="110820"/>
                  </a:cubicBezTo>
                  <a:lnTo>
                    <a:pt x="1839938" y="321463"/>
                  </a:lnTo>
                  <a:cubicBezTo>
                    <a:pt x="1839938" y="382668"/>
                    <a:pt x="1790323" y="432284"/>
                    <a:pt x="1729118" y="432284"/>
                  </a:cubicBezTo>
                  <a:lnTo>
                    <a:pt x="110820" y="432284"/>
                  </a:lnTo>
                  <a:cubicBezTo>
                    <a:pt x="81429" y="432284"/>
                    <a:pt x="53241" y="420608"/>
                    <a:pt x="32458" y="399825"/>
                  </a:cubicBezTo>
                  <a:cubicBezTo>
                    <a:pt x="11676" y="379042"/>
                    <a:pt x="0" y="350855"/>
                    <a:pt x="0" y="321463"/>
                  </a:cubicBezTo>
                  <a:lnTo>
                    <a:pt x="0" y="110820"/>
                  </a:lnTo>
                  <a:cubicBezTo>
                    <a:pt x="0" y="49616"/>
                    <a:pt x="49616" y="0"/>
                    <a:pt x="110820" y="0"/>
                  </a:cubicBezTo>
                  <a:close/>
                </a:path>
              </a:pathLst>
            </a:custGeom>
            <a:solidFill>
              <a:srgbClr val="006D3B"/>
            </a:solidFill>
          </p:spPr>
          <p:txBody>
            <a:bodyPr/>
            <a:lstStyle/>
            <a:p>
              <a:endParaRPr lang="en-GB"/>
            </a:p>
          </p:txBody>
        </p:sp>
        <p:sp>
          <p:nvSpPr>
            <p:cNvPr id="16" name="TextBox 16"/>
            <p:cNvSpPr txBox="1"/>
            <p:nvPr/>
          </p:nvSpPr>
          <p:spPr>
            <a:xfrm>
              <a:off x="0" y="-161925"/>
              <a:ext cx="1839938" cy="594209"/>
            </a:xfrm>
            <a:prstGeom prst="rect">
              <a:avLst/>
            </a:prstGeom>
          </p:spPr>
          <p:txBody>
            <a:bodyPr lIns="50800" tIns="50800" rIns="50800" bIns="50800" rtlCol="0" anchor="ctr"/>
            <a:lstStyle/>
            <a:p>
              <a:pPr algn="ctr">
                <a:lnSpc>
                  <a:spcPts val="5600"/>
                </a:lnSpc>
              </a:pPr>
              <a:endParaRPr lang="en-US" sz="4000" b="1" dirty="0">
                <a:solidFill>
                  <a:srgbClr val="FFFFFF"/>
                </a:solidFill>
                <a:latin typeface="Arial"/>
                <a:ea typeface="Arial"/>
                <a:cs typeface="Arial"/>
                <a:sym typeface="Arial"/>
              </a:endParaRPr>
            </a:p>
            <a:p>
              <a:pPr algn="ctr">
                <a:lnSpc>
                  <a:spcPts val="5600"/>
                </a:lnSpc>
              </a:pPr>
              <a:r>
                <a:rPr lang="en-US" sz="4000" b="1" dirty="0">
                  <a:solidFill>
                    <a:srgbClr val="FFFFFF"/>
                  </a:solidFill>
                  <a:latin typeface="Arial"/>
                  <a:ea typeface="Arial"/>
                  <a:cs typeface="Arial"/>
                  <a:sym typeface="Arial"/>
                </a:rPr>
                <a:t>Conclusion</a:t>
              </a:r>
            </a:p>
          </p:txBody>
        </p:sp>
      </p:grpSp>
      <p:sp>
        <p:nvSpPr>
          <p:cNvPr id="17" name="TextBox 17"/>
          <p:cNvSpPr txBox="1"/>
          <p:nvPr/>
        </p:nvSpPr>
        <p:spPr>
          <a:xfrm>
            <a:off x="2582646" y="3529392"/>
            <a:ext cx="8709323" cy="3637407"/>
          </a:xfrm>
          <a:prstGeom prst="rect">
            <a:avLst/>
          </a:prstGeom>
        </p:spPr>
        <p:txBody>
          <a:bodyPr lIns="0" tIns="0" rIns="0" bIns="0" rtlCol="0" anchor="t">
            <a:spAutoFit/>
          </a:bodyPr>
          <a:lstStyle/>
          <a:p>
            <a:pPr algn="just">
              <a:lnSpc>
                <a:spcPts val="3220"/>
              </a:lnSpc>
            </a:pPr>
            <a:r>
              <a:rPr lang="en-US" sz="2300" dirty="0">
                <a:solidFill>
                  <a:srgbClr val="2E2E2E"/>
                </a:solidFill>
                <a:latin typeface="Arial"/>
                <a:ea typeface="Arial"/>
                <a:cs typeface="Arial"/>
                <a:sym typeface="Arial"/>
              </a:rPr>
              <a:t>The shift toward sustainability in the hospitality sector is essential to address environmental and consumer pressures. Major hotel chains like Marriott, Hilton, and Accor demonstrate how waste reduction, resource efficiency, and green partnerships benefit the environment, customers, and profitability. However, sustaining these efforts requires innovation and commitment across all levels. As industry standards evolve, sustainable practices will become indispensable, offering long-term value to businesses and the planet.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76D1B9"/>
        </a:solidFill>
        <a:effectLst/>
      </p:bgPr>
    </p:bg>
    <p:spTree>
      <p:nvGrpSpPr>
        <p:cNvPr id="1" name=""/>
        <p:cNvGrpSpPr/>
        <p:nvPr/>
      </p:nvGrpSpPr>
      <p:grpSpPr>
        <a:xfrm>
          <a:off x="0" y="0"/>
          <a:ext cx="0" cy="0"/>
          <a:chOff x="0" y="0"/>
          <a:chExt cx="0" cy="0"/>
        </a:xfrm>
      </p:grpSpPr>
      <p:sp>
        <p:nvSpPr>
          <p:cNvPr id="2" name="TextBox 2"/>
          <p:cNvSpPr txBox="1"/>
          <p:nvPr/>
        </p:nvSpPr>
        <p:spPr>
          <a:xfrm>
            <a:off x="742205" y="2855760"/>
            <a:ext cx="16803590" cy="6656683"/>
          </a:xfrm>
          <a:prstGeom prst="rect">
            <a:avLst/>
          </a:prstGeom>
        </p:spPr>
        <p:txBody>
          <a:bodyPr lIns="0" tIns="0" rIns="0" bIns="0" rtlCol="0" anchor="t">
            <a:spAutoFit/>
          </a:bodyPr>
          <a:lstStyle/>
          <a:p>
            <a:pPr algn="just">
              <a:lnSpc>
                <a:spcPts val="2239"/>
              </a:lnSpc>
            </a:pPr>
            <a:r>
              <a:rPr lang="en-US" sz="1599" dirty="0">
                <a:solidFill>
                  <a:srgbClr val="2E2E2E"/>
                </a:solidFill>
                <a:latin typeface="Arial"/>
                <a:ea typeface="Arial"/>
                <a:cs typeface="Arial"/>
                <a:sym typeface="Arial"/>
              </a:rPr>
              <a:t>Accor (2023). Food waste: AI supporting Accor hotels. [online] Hospitality Net. Available at: https://www.hospitalitynet.org/news/4118407.html.</a:t>
            </a:r>
          </a:p>
          <a:p>
            <a:pPr algn="just">
              <a:lnSpc>
                <a:spcPts val="2239"/>
              </a:lnSpc>
            </a:pPr>
            <a:r>
              <a:rPr lang="en-US" sz="1599" dirty="0">
                <a:solidFill>
                  <a:srgbClr val="2E2E2E"/>
                </a:solidFill>
                <a:latin typeface="Arial"/>
                <a:ea typeface="Arial"/>
                <a:cs typeface="Arial"/>
                <a:sym typeface="Arial"/>
              </a:rPr>
              <a:t>Barakat, B., </a:t>
            </a:r>
            <a:r>
              <a:rPr lang="en-US" sz="1599" dirty="0" err="1">
                <a:solidFill>
                  <a:srgbClr val="2E2E2E"/>
                </a:solidFill>
                <a:latin typeface="Arial"/>
                <a:ea typeface="Arial"/>
                <a:cs typeface="Arial"/>
                <a:sym typeface="Arial"/>
              </a:rPr>
              <a:t>Milhem</a:t>
            </a:r>
            <a:r>
              <a:rPr lang="en-US" sz="1599" dirty="0">
                <a:solidFill>
                  <a:srgbClr val="2E2E2E"/>
                </a:solidFill>
                <a:latin typeface="Arial"/>
                <a:ea typeface="Arial"/>
                <a:cs typeface="Arial"/>
                <a:sym typeface="Arial"/>
              </a:rPr>
              <a:t>, M., Naji, G.M.A., </a:t>
            </a:r>
            <a:r>
              <a:rPr lang="en-US" sz="1599" dirty="0" err="1">
                <a:solidFill>
                  <a:srgbClr val="2E2E2E"/>
                </a:solidFill>
                <a:latin typeface="Arial"/>
                <a:ea typeface="Arial"/>
                <a:cs typeface="Arial"/>
                <a:sym typeface="Arial"/>
              </a:rPr>
              <a:t>Alzoraiki</a:t>
            </a:r>
            <a:r>
              <a:rPr lang="en-US" sz="1599" dirty="0">
                <a:solidFill>
                  <a:srgbClr val="2E2E2E"/>
                </a:solidFill>
                <a:latin typeface="Arial"/>
                <a:ea typeface="Arial"/>
                <a:cs typeface="Arial"/>
                <a:sym typeface="Arial"/>
              </a:rPr>
              <a:t>, M., Muda, H.B., Ateeq, A. and </a:t>
            </a:r>
            <a:r>
              <a:rPr lang="en-US" sz="1599" dirty="0" err="1">
                <a:solidFill>
                  <a:srgbClr val="2E2E2E"/>
                </a:solidFill>
                <a:latin typeface="Arial"/>
                <a:ea typeface="Arial"/>
                <a:cs typeface="Arial"/>
                <a:sym typeface="Arial"/>
              </a:rPr>
              <a:t>Abro</a:t>
            </a:r>
            <a:r>
              <a:rPr lang="en-US" sz="1599" dirty="0">
                <a:solidFill>
                  <a:srgbClr val="2E2E2E"/>
                </a:solidFill>
                <a:latin typeface="Arial"/>
                <a:ea typeface="Arial"/>
                <a:cs typeface="Arial"/>
                <a:sym typeface="Arial"/>
              </a:rPr>
              <a:t>, Z. (2023). Assessing the Impact of Green Training on Sustainable Business Advantage: Exploring the Mediating Role of Green Supply Chain Practices. Sustainability, [online] 15(19), p.14144. </a:t>
            </a:r>
            <a:r>
              <a:rPr lang="en-US" sz="1599" dirty="0" err="1">
                <a:solidFill>
                  <a:srgbClr val="2E2E2E"/>
                </a:solidFill>
                <a:latin typeface="Arial"/>
                <a:ea typeface="Arial"/>
                <a:cs typeface="Arial"/>
                <a:sym typeface="Arial"/>
              </a:rPr>
              <a:t>doi:https</a:t>
            </a:r>
            <a:r>
              <a:rPr lang="en-US" sz="1599" dirty="0">
                <a:solidFill>
                  <a:srgbClr val="2E2E2E"/>
                </a:solidFill>
                <a:latin typeface="Arial"/>
                <a:ea typeface="Arial"/>
                <a:cs typeface="Arial"/>
                <a:sym typeface="Arial"/>
              </a:rPr>
              <a:t>://doi.org/10.3390/su151914144.</a:t>
            </a:r>
          </a:p>
          <a:p>
            <a:pPr algn="just">
              <a:lnSpc>
                <a:spcPts val="2239"/>
              </a:lnSpc>
            </a:pPr>
            <a:r>
              <a:rPr lang="en-US" sz="1599" dirty="0">
                <a:solidFill>
                  <a:srgbClr val="2E2E2E"/>
                </a:solidFill>
                <a:latin typeface="Arial"/>
                <a:ea typeface="Arial"/>
                <a:cs typeface="Arial"/>
                <a:sym typeface="Arial"/>
              </a:rPr>
              <a:t>Bitter, K. (2019) </a:t>
            </a:r>
            <a:r>
              <a:rPr lang="en-US" sz="1599" i="1" dirty="0">
                <a:solidFill>
                  <a:srgbClr val="2E2E2E"/>
                </a:solidFill>
                <a:latin typeface="Arial Italics"/>
                <a:ea typeface="Arial Italics"/>
                <a:cs typeface="Arial Italics"/>
                <a:sym typeface="Arial Italics"/>
              </a:rPr>
              <a:t>Guest engagement in the environmental management of private hotels in Germany.</a:t>
            </a:r>
            <a:r>
              <a:rPr lang="en-US" sz="1599" dirty="0">
                <a:solidFill>
                  <a:srgbClr val="2E2E2E"/>
                </a:solidFill>
                <a:latin typeface="Arial"/>
                <a:ea typeface="Arial"/>
                <a:cs typeface="Arial"/>
                <a:sym typeface="Arial"/>
              </a:rPr>
              <a:t> https://www.theseus.fi/handle/10024/172184.</a:t>
            </a:r>
          </a:p>
          <a:p>
            <a:pPr algn="just">
              <a:lnSpc>
                <a:spcPts val="2239"/>
              </a:lnSpc>
            </a:pPr>
            <a:r>
              <a:rPr lang="en-US" sz="1599" dirty="0">
                <a:solidFill>
                  <a:srgbClr val="2E2E2E"/>
                </a:solidFill>
                <a:latin typeface="Arial"/>
                <a:ea typeface="Arial"/>
                <a:cs typeface="Arial"/>
                <a:sym typeface="Arial"/>
              </a:rPr>
              <a:t>Brotherton, B. (2015) </a:t>
            </a:r>
            <a:r>
              <a:rPr lang="en-US" sz="1599" i="1" dirty="0">
                <a:solidFill>
                  <a:srgbClr val="2E2E2E"/>
                </a:solidFill>
                <a:latin typeface="Arial Italics"/>
                <a:ea typeface="Arial Italics"/>
                <a:cs typeface="Arial Italics"/>
                <a:sym typeface="Arial Italics"/>
              </a:rPr>
              <a:t>Researching hospitality and tourism</a:t>
            </a:r>
            <a:r>
              <a:rPr lang="en-US" sz="1599" dirty="0">
                <a:solidFill>
                  <a:srgbClr val="2E2E2E"/>
                </a:solidFill>
                <a:latin typeface="Arial"/>
                <a:ea typeface="Arial"/>
                <a:cs typeface="Arial"/>
                <a:sym typeface="Arial"/>
              </a:rPr>
              <a:t>. 2nd ed. New Delhi, India: SAGE.</a:t>
            </a:r>
          </a:p>
          <a:p>
            <a:pPr algn="just">
              <a:lnSpc>
                <a:spcPts val="2239"/>
              </a:lnSpc>
            </a:pPr>
            <a:r>
              <a:rPr lang="en-US" sz="1599" dirty="0">
                <a:solidFill>
                  <a:srgbClr val="2E2E2E"/>
                </a:solidFill>
                <a:latin typeface="Arial"/>
                <a:ea typeface="Arial"/>
                <a:cs typeface="Arial"/>
                <a:sym typeface="Arial"/>
              </a:rPr>
              <a:t>Chan, M.K.M., Tsang, N.K.F. and AU, W.C.W. (2022). Effective approaches for encouraging hotel guests’ voluntary bedding linen reuse behavior. International Journal of Hospitality Management, 101, p.103105. </a:t>
            </a:r>
            <a:r>
              <a:rPr lang="en-US" sz="1599" dirty="0" err="1">
                <a:solidFill>
                  <a:srgbClr val="2E2E2E"/>
                </a:solidFill>
                <a:latin typeface="Arial"/>
                <a:ea typeface="Arial"/>
                <a:cs typeface="Arial"/>
                <a:sym typeface="Arial"/>
              </a:rPr>
              <a:t>doi:https</a:t>
            </a:r>
            <a:r>
              <a:rPr lang="en-US" sz="1599" dirty="0">
                <a:solidFill>
                  <a:srgbClr val="2E2E2E"/>
                </a:solidFill>
                <a:latin typeface="Arial"/>
                <a:ea typeface="Arial"/>
                <a:cs typeface="Arial"/>
                <a:sym typeface="Arial"/>
              </a:rPr>
              <a:t>://doi.org/10.1016/j.ijhm.2021.103105.</a:t>
            </a:r>
          </a:p>
          <a:p>
            <a:pPr algn="just">
              <a:lnSpc>
                <a:spcPts val="2239"/>
              </a:lnSpc>
            </a:pPr>
            <a:r>
              <a:rPr lang="en-US" sz="1599" dirty="0">
                <a:solidFill>
                  <a:srgbClr val="2E2E2E"/>
                </a:solidFill>
                <a:latin typeface="Arial"/>
                <a:ea typeface="Arial"/>
                <a:cs typeface="Arial"/>
                <a:sym typeface="Arial"/>
              </a:rPr>
              <a:t>Clegg., S.R. (ed.) (2021) </a:t>
            </a:r>
            <a:r>
              <a:rPr lang="en-US" sz="1599" i="1" dirty="0">
                <a:solidFill>
                  <a:srgbClr val="2E2E2E"/>
                </a:solidFill>
                <a:latin typeface="Arial Italics"/>
                <a:ea typeface="Arial Italics"/>
                <a:cs typeface="Arial Italics"/>
                <a:sym typeface="Arial Italics"/>
              </a:rPr>
              <a:t>Project Management: A Value Creation Approach</a:t>
            </a:r>
            <a:r>
              <a:rPr lang="en-US" sz="1599" dirty="0">
                <a:solidFill>
                  <a:srgbClr val="2E2E2E"/>
                </a:solidFill>
                <a:latin typeface="Arial"/>
                <a:ea typeface="Arial"/>
                <a:cs typeface="Arial"/>
                <a:sym typeface="Arial"/>
              </a:rPr>
              <a:t>. Sage, London.</a:t>
            </a:r>
          </a:p>
          <a:p>
            <a:pPr algn="just">
              <a:lnSpc>
                <a:spcPts val="2239"/>
              </a:lnSpc>
            </a:pPr>
            <a:r>
              <a:rPr lang="en-US" sz="1599" dirty="0">
                <a:solidFill>
                  <a:srgbClr val="2E2E2E"/>
                </a:solidFill>
                <a:latin typeface="Arial"/>
                <a:ea typeface="Arial"/>
                <a:cs typeface="Arial"/>
                <a:sym typeface="Arial"/>
              </a:rPr>
              <a:t>Costa, V. and Costa, C. (2022) </a:t>
            </a:r>
            <a:r>
              <a:rPr lang="en-US" sz="1599" i="1" dirty="0">
                <a:solidFill>
                  <a:srgbClr val="2E2E2E"/>
                </a:solidFill>
                <a:latin typeface="Arial Italics"/>
                <a:ea typeface="Arial Italics"/>
                <a:cs typeface="Arial Italics"/>
                <a:sym typeface="Arial Italics"/>
              </a:rPr>
              <a:t>Sustainability and competitiveness in the hospitality industry.</a:t>
            </a:r>
            <a:r>
              <a:rPr lang="en-US" sz="1599" dirty="0">
                <a:solidFill>
                  <a:srgbClr val="2E2E2E"/>
                </a:solidFill>
                <a:latin typeface="Arial"/>
                <a:ea typeface="Arial"/>
                <a:cs typeface="Arial"/>
                <a:sym typeface="Arial"/>
              </a:rPr>
              <a:t> Hershey, Pennsylvania: Business Science Reference.</a:t>
            </a:r>
          </a:p>
          <a:p>
            <a:pPr algn="just">
              <a:lnSpc>
                <a:spcPts val="2239"/>
              </a:lnSpc>
            </a:pPr>
            <a:r>
              <a:rPr lang="en-US" sz="1599" dirty="0">
                <a:solidFill>
                  <a:srgbClr val="2E2E2E"/>
                </a:solidFill>
                <a:latin typeface="Arial"/>
                <a:ea typeface="Arial"/>
                <a:cs typeface="Arial"/>
                <a:sym typeface="Arial"/>
              </a:rPr>
              <a:t>Darcy, S., Ambrose, J. and </a:t>
            </a:r>
            <a:r>
              <a:rPr lang="en-US" sz="1599" dirty="0" err="1">
                <a:solidFill>
                  <a:srgbClr val="2E2E2E"/>
                </a:solidFill>
                <a:latin typeface="Arial"/>
                <a:ea typeface="Arial"/>
                <a:cs typeface="Arial"/>
                <a:sym typeface="Arial"/>
              </a:rPr>
              <a:t>Bulhalis</a:t>
            </a:r>
            <a:r>
              <a:rPr lang="en-US" sz="1599" dirty="0">
                <a:solidFill>
                  <a:srgbClr val="2E2E2E"/>
                </a:solidFill>
                <a:latin typeface="Arial"/>
                <a:ea typeface="Arial"/>
                <a:cs typeface="Arial"/>
                <a:sym typeface="Arial"/>
              </a:rPr>
              <a:t>, D. (2012)</a:t>
            </a:r>
            <a:r>
              <a:rPr lang="en-US" sz="1599" i="1" dirty="0">
                <a:solidFill>
                  <a:srgbClr val="2E2E2E"/>
                </a:solidFill>
                <a:latin typeface="Arial Italics"/>
                <a:ea typeface="Arial Italics"/>
                <a:cs typeface="Arial Italics"/>
                <a:sym typeface="Arial Italics"/>
              </a:rPr>
              <a:t> Best Practice in Accessible Tourism: Inclusion, Disability, Ageing Population and Tourism</a:t>
            </a:r>
            <a:r>
              <a:rPr lang="en-US" sz="1599" dirty="0">
                <a:solidFill>
                  <a:srgbClr val="2E2E2E"/>
                </a:solidFill>
                <a:latin typeface="Arial"/>
                <a:ea typeface="Arial"/>
                <a:cs typeface="Arial"/>
                <a:sym typeface="Arial"/>
              </a:rPr>
              <a:t>. Channel View, London.</a:t>
            </a:r>
          </a:p>
          <a:p>
            <a:pPr algn="just">
              <a:lnSpc>
                <a:spcPts val="2239"/>
              </a:lnSpc>
            </a:pPr>
            <a:r>
              <a:rPr lang="en-US" sz="1599" dirty="0">
                <a:solidFill>
                  <a:srgbClr val="2E2E2E"/>
                </a:solidFill>
                <a:latin typeface="Arial"/>
                <a:ea typeface="Arial"/>
                <a:cs typeface="Arial"/>
                <a:sym typeface="Arial"/>
              </a:rPr>
              <a:t>Faulkner, B., </a:t>
            </a:r>
            <a:r>
              <a:rPr lang="en-US" sz="1599" dirty="0" err="1">
                <a:solidFill>
                  <a:srgbClr val="2E2E2E"/>
                </a:solidFill>
                <a:latin typeface="Arial"/>
                <a:ea typeface="Arial"/>
                <a:cs typeface="Arial"/>
                <a:sym typeface="Arial"/>
              </a:rPr>
              <a:t>Moscardo</a:t>
            </a:r>
            <a:r>
              <a:rPr lang="en-US" sz="1599" dirty="0">
                <a:solidFill>
                  <a:srgbClr val="2E2E2E"/>
                </a:solidFill>
                <a:latin typeface="Arial"/>
                <a:ea typeface="Arial"/>
                <a:cs typeface="Arial"/>
                <a:sym typeface="Arial"/>
              </a:rPr>
              <a:t>, G. and Laws, E. (2001) </a:t>
            </a:r>
            <a:r>
              <a:rPr lang="en-US" sz="1599" i="1" dirty="0">
                <a:solidFill>
                  <a:srgbClr val="2E2E2E"/>
                </a:solidFill>
                <a:latin typeface="Arial Italics"/>
                <a:ea typeface="Arial Italics"/>
                <a:cs typeface="Arial Italics"/>
                <a:sym typeface="Arial Italics"/>
              </a:rPr>
              <a:t>“Tourism in 21st Century. Reflections on Experience,” Reflections on Experience.</a:t>
            </a:r>
            <a:r>
              <a:rPr lang="en-US" sz="1599" dirty="0">
                <a:solidFill>
                  <a:srgbClr val="2E2E2E"/>
                </a:solidFill>
                <a:latin typeface="Arial"/>
                <a:ea typeface="Arial"/>
                <a:cs typeface="Arial"/>
                <a:sym typeface="Arial"/>
              </a:rPr>
              <a:t> Continuum [Preprint].</a:t>
            </a:r>
          </a:p>
          <a:p>
            <a:pPr algn="just">
              <a:lnSpc>
                <a:spcPts val="2239"/>
              </a:lnSpc>
            </a:pPr>
            <a:r>
              <a:rPr lang="en-US" sz="1599" dirty="0">
                <a:solidFill>
                  <a:srgbClr val="2E2E2E"/>
                </a:solidFill>
                <a:latin typeface="Arial"/>
                <a:ea typeface="Arial"/>
                <a:cs typeface="Arial"/>
                <a:sym typeface="Arial"/>
              </a:rPr>
              <a:t>Ford, R.C. and Sturman, M. (2020) </a:t>
            </a:r>
            <a:r>
              <a:rPr lang="en-US" sz="1599" i="1" dirty="0">
                <a:solidFill>
                  <a:srgbClr val="2E2E2E"/>
                </a:solidFill>
                <a:latin typeface="Arial Italics"/>
                <a:ea typeface="Arial Italics"/>
                <a:cs typeface="Arial Italics"/>
                <a:sym typeface="Arial Italics"/>
              </a:rPr>
              <a:t>Managing Hospitality Organizations </a:t>
            </a:r>
            <a:r>
              <a:rPr lang="en-US" sz="1599" dirty="0">
                <a:solidFill>
                  <a:srgbClr val="2E2E2E"/>
                </a:solidFill>
                <a:latin typeface="Arial"/>
                <a:ea typeface="Arial"/>
                <a:cs typeface="Arial"/>
                <a:sym typeface="Arial"/>
              </a:rPr>
              <a:t>2nd </a:t>
            </a:r>
            <a:r>
              <a:rPr lang="en-US" sz="1599" dirty="0" err="1">
                <a:solidFill>
                  <a:srgbClr val="2E2E2E"/>
                </a:solidFill>
                <a:latin typeface="Arial"/>
                <a:ea typeface="Arial"/>
                <a:cs typeface="Arial"/>
                <a:sym typeface="Arial"/>
              </a:rPr>
              <a:t>Edn</a:t>
            </a:r>
            <a:r>
              <a:rPr lang="en-US" sz="1599" dirty="0">
                <a:solidFill>
                  <a:srgbClr val="2E2E2E"/>
                </a:solidFill>
                <a:latin typeface="Arial"/>
                <a:ea typeface="Arial"/>
                <a:cs typeface="Arial"/>
                <a:sym typeface="Arial"/>
              </a:rPr>
              <a:t>. Sage, London.</a:t>
            </a:r>
          </a:p>
          <a:p>
            <a:pPr algn="just">
              <a:lnSpc>
                <a:spcPts val="2239"/>
              </a:lnSpc>
            </a:pPr>
            <a:r>
              <a:rPr lang="en-US" sz="1599" dirty="0" err="1">
                <a:solidFill>
                  <a:srgbClr val="2E2E2E"/>
                </a:solidFill>
                <a:latin typeface="Arial"/>
                <a:ea typeface="Arial"/>
                <a:cs typeface="Arial"/>
                <a:sym typeface="Arial"/>
              </a:rPr>
              <a:t>Krippendorf</a:t>
            </a:r>
            <a:r>
              <a:rPr lang="en-US" sz="1599" dirty="0">
                <a:solidFill>
                  <a:srgbClr val="2E2E2E"/>
                </a:solidFill>
                <a:latin typeface="Arial"/>
                <a:ea typeface="Arial"/>
                <a:cs typeface="Arial"/>
                <a:sym typeface="Arial"/>
              </a:rPr>
              <a:t>, J. (2011)</a:t>
            </a:r>
            <a:r>
              <a:rPr lang="en-US" sz="1599" i="1" dirty="0">
                <a:solidFill>
                  <a:srgbClr val="2E2E2E"/>
                </a:solidFill>
                <a:latin typeface="Arial Italics"/>
                <a:ea typeface="Arial Italics"/>
                <a:cs typeface="Arial Italics"/>
                <a:sym typeface="Arial Italics"/>
              </a:rPr>
              <a:t> The Holiday Makers: Understanding the Impact of Leisure &amp;Travel.</a:t>
            </a:r>
          </a:p>
          <a:p>
            <a:pPr algn="just">
              <a:lnSpc>
                <a:spcPts val="2239"/>
              </a:lnSpc>
            </a:pPr>
            <a:r>
              <a:rPr lang="en-US" sz="1599" dirty="0">
                <a:solidFill>
                  <a:srgbClr val="2E2E2E"/>
                </a:solidFill>
                <a:latin typeface="Arial"/>
                <a:ea typeface="Arial"/>
                <a:cs typeface="Arial"/>
                <a:sym typeface="Arial"/>
              </a:rPr>
              <a:t>Laws, E., </a:t>
            </a:r>
            <a:r>
              <a:rPr lang="en-US" sz="1599" dirty="0" err="1">
                <a:solidFill>
                  <a:srgbClr val="2E2E2E"/>
                </a:solidFill>
                <a:latin typeface="Arial"/>
                <a:ea typeface="Arial"/>
                <a:cs typeface="Arial"/>
                <a:sym typeface="Arial"/>
              </a:rPr>
              <a:t>Prideaux</a:t>
            </a:r>
            <a:r>
              <a:rPr lang="en-US" sz="1599" dirty="0">
                <a:solidFill>
                  <a:srgbClr val="2E2E2E"/>
                </a:solidFill>
                <a:latin typeface="Arial"/>
                <a:ea typeface="Arial"/>
                <a:cs typeface="Arial"/>
                <a:sym typeface="Arial"/>
              </a:rPr>
              <a:t>, B. and Chon, K. (2007) “</a:t>
            </a:r>
            <a:r>
              <a:rPr lang="en-US" sz="1599" i="1" dirty="0">
                <a:solidFill>
                  <a:srgbClr val="2E2E2E"/>
                </a:solidFill>
                <a:latin typeface="Arial Italics"/>
                <a:ea typeface="Arial Italics"/>
                <a:cs typeface="Arial Italics"/>
                <a:sym typeface="Arial Italics"/>
              </a:rPr>
              <a:t>Crisis Management in,” Crisis Management </a:t>
            </a:r>
            <a:r>
              <a:rPr lang="en-US" sz="1599" i="1" dirty="0" err="1">
                <a:solidFill>
                  <a:srgbClr val="2E2E2E"/>
                </a:solidFill>
                <a:latin typeface="Arial Italics"/>
                <a:ea typeface="Arial Italics"/>
                <a:cs typeface="Arial Italics"/>
                <a:sym typeface="Arial Italics"/>
              </a:rPr>
              <a:t>inTourism</a:t>
            </a:r>
            <a:r>
              <a:rPr lang="en-US" sz="1599" dirty="0">
                <a:solidFill>
                  <a:srgbClr val="2E2E2E"/>
                </a:solidFill>
                <a:latin typeface="Arial"/>
                <a:ea typeface="Arial"/>
                <a:cs typeface="Arial"/>
                <a:sym typeface="Arial"/>
              </a:rPr>
              <a:t> [Preprint].</a:t>
            </a:r>
          </a:p>
          <a:p>
            <a:pPr algn="just">
              <a:lnSpc>
                <a:spcPts val="2239"/>
              </a:lnSpc>
            </a:pPr>
            <a:r>
              <a:rPr lang="en-US" sz="1599" dirty="0">
                <a:solidFill>
                  <a:srgbClr val="2E2E2E"/>
                </a:solidFill>
                <a:latin typeface="Arial"/>
                <a:ea typeface="Arial"/>
                <a:cs typeface="Arial"/>
                <a:sym typeface="Arial"/>
              </a:rPr>
              <a:t>Martin-Rios, C., Hofmann, A. and Mackenzie, N. (2020) Sustainability-Oriented innovations in food waste management </a:t>
            </a:r>
            <a:r>
              <a:rPr lang="en-US" sz="1599" dirty="0" err="1">
                <a:solidFill>
                  <a:srgbClr val="2E2E2E"/>
                </a:solidFill>
                <a:latin typeface="Arial"/>
                <a:ea typeface="Arial"/>
                <a:cs typeface="Arial"/>
                <a:sym typeface="Arial"/>
              </a:rPr>
              <a:t>technology,</a:t>
            </a:r>
            <a:r>
              <a:rPr lang="en-US" sz="1599" i="1" dirty="0" err="1">
                <a:solidFill>
                  <a:srgbClr val="2E2E2E"/>
                </a:solidFill>
                <a:latin typeface="Arial Italics"/>
                <a:ea typeface="Arial Italics"/>
                <a:cs typeface="Arial Italics"/>
                <a:sym typeface="Arial Italics"/>
              </a:rPr>
              <a:t>Sustainability</a:t>
            </a:r>
            <a:r>
              <a:rPr lang="en-US" sz="1599" dirty="0">
                <a:solidFill>
                  <a:srgbClr val="2E2E2E"/>
                </a:solidFill>
                <a:latin typeface="Arial"/>
                <a:ea typeface="Arial"/>
                <a:cs typeface="Arial"/>
                <a:sym typeface="Arial"/>
              </a:rPr>
              <a:t>, 13(1), p. 210. https://doi.org/10.3390/su13010210.</a:t>
            </a:r>
          </a:p>
          <a:p>
            <a:pPr algn="just">
              <a:lnSpc>
                <a:spcPts val="2239"/>
              </a:lnSpc>
            </a:pPr>
            <a:r>
              <a:rPr lang="en-US" sz="1599" dirty="0">
                <a:solidFill>
                  <a:srgbClr val="2E2E2E"/>
                </a:solidFill>
                <a:latin typeface="Arial"/>
                <a:ea typeface="Arial"/>
                <a:cs typeface="Arial"/>
                <a:sym typeface="Arial"/>
              </a:rPr>
              <a:t>Mill, R.C. (2012) </a:t>
            </a:r>
            <a:r>
              <a:rPr lang="en-US" sz="1599" i="1" dirty="0">
                <a:solidFill>
                  <a:srgbClr val="2E2E2E"/>
                </a:solidFill>
                <a:latin typeface="Arial Italics"/>
                <a:ea typeface="Arial Italics"/>
                <a:cs typeface="Arial Italics"/>
                <a:sym typeface="Arial Italics"/>
              </a:rPr>
              <a:t>Resorts: Management and Operation. </a:t>
            </a:r>
            <a:r>
              <a:rPr lang="en-US" sz="1599" dirty="0">
                <a:solidFill>
                  <a:srgbClr val="2E2E2E"/>
                </a:solidFill>
                <a:latin typeface="Arial"/>
                <a:ea typeface="Arial"/>
                <a:cs typeface="Arial"/>
                <a:sym typeface="Arial"/>
              </a:rPr>
              <a:t>Wiley</a:t>
            </a:r>
            <a:r>
              <a:rPr lang="en-US" sz="1599" i="1" dirty="0">
                <a:solidFill>
                  <a:srgbClr val="2E2E2E"/>
                </a:solidFill>
                <a:latin typeface="Arial Italics"/>
                <a:ea typeface="Arial Italics"/>
                <a:cs typeface="Arial Italics"/>
                <a:sym typeface="Arial Italics"/>
              </a:rPr>
              <a:t>.</a:t>
            </a:r>
          </a:p>
          <a:p>
            <a:pPr algn="just">
              <a:lnSpc>
                <a:spcPts val="2239"/>
              </a:lnSpc>
            </a:pPr>
            <a:r>
              <a:rPr lang="en-US" sz="1599" dirty="0">
                <a:solidFill>
                  <a:srgbClr val="2E2E2E"/>
                </a:solidFill>
                <a:latin typeface="Arial"/>
                <a:ea typeface="Arial"/>
                <a:cs typeface="Arial"/>
                <a:sym typeface="Arial"/>
              </a:rPr>
              <a:t>Ncube, L.K., Ude, A.U., </a:t>
            </a:r>
            <a:r>
              <a:rPr lang="en-US" sz="1599" dirty="0" err="1">
                <a:solidFill>
                  <a:srgbClr val="2E2E2E"/>
                </a:solidFill>
                <a:latin typeface="Arial"/>
                <a:ea typeface="Arial"/>
                <a:cs typeface="Arial"/>
                <a:sym typeface="Arial"/>
              </a:rPr>
              <a:t>Ogunmuyiwa</a:t>
            </a:r>
            <a:r>
              <a:rPr lang="en-US" sz="1599" dirty="0">
                <a:solidFill>
                  <a:srgbClr val="2E2E2E"/>
                </a:solidFill>
                <a:latin typeface="Arial"/>
                <a:ea typeface="Arial"/>
                <a:cs typeface="Arial"/>
                <a:sym typeface="Arial"/>
              </a:rPr>
              <a:t>, E.N., </a:t>
            </a:r>
            <a:r>
              <a:rPr lang="en-US" sz="1599" dirty="0" err="1">
                <a:solidFill>
                  <a:srgbClr val="2E2E2E"/>
                </a:solidFill>
                <a:latin typeface="Arial"/>
                <a:ea typeface="Arial"/>
                <a:cs typeface="Arial"/>
                <a:sym typeface="Arial"/>
              </a:rPr>
              <a:t>Zulkifli</a:t>
            </a:r>
            <a:r>
              <a:rPr lang="en-US" sz="1599" dirty="0">
                <a:solidFill>
                  <a:srgbClr val="2E2E2E"/>
                </a:solidFill>
                <a:latin typeface="Arial"/>
                <a:ea typeface="Arial"/>
                <a:cs typeface="Arial"/>
                <a:sym typeface="Arial"/>
              </a:rPr>
              <a:t>, R. and Beas, I.N. (2021). An Overview of Plastic Waste Generation and Management in Food Packaging Industries. </a:t>
            </a:r>
            <a:r>
              <a:rPr lang="en-US" sz="1599" i="1" dirty="0">
                <a:solidFill>
                  <a:srgbClr val="2E2E2E"/>
                </a:solidFill>
                <a:latin typeface="Arial Italics"/>
                <a:ea typeface="Arial Italics"/>
                <a:cs typeface="Arial Italics"/>
                <a:sym typeface="Arial Italics"/>
              </a:rPr>
              <a:t>Recycling</a:t>
            </a:r>
            <a:r>
              <a:rPr lang="en-US" sz="1599" dirty="0">
                <a:solidFill>
                  <a:srgbClr val="2E2E2E"/>
                </a:solidFill>
                <a:latin typeface="Arial"/>
                <a:ea typeface="Arial"/>
                <a:cs typeface="Arial"/>
                <a:sym typeface="Arial"/>
              </a:rPr>
              <a:t>, 6(1), p.12.</a:t>
            </a:r>
          </a:p>
          <a:p>
            <a:pPr algn="just">
              <a:lnSpc>
                <a:spcPts val="2239"/>
              </a:lnSpc>
            </a:pPr>
            <a:r>
              <a:rPr lang="en-US" sz="1599" dirty="0" err="1">
                <a:solidFill>
                  <a:srgbClr val="2E2E2E"/>
                </a:solidFill>
                <a:latin typeface="Arial"/>
                <a:ea typeface="Arial"/>
                <a:cs typeface="Arial"/>
                <a:sym typeface="Arial"/>
              </a:rPr>
              <a:t>Perkumienė</a:t>
            </a:r>
            <a:r>
              <a:rPr lang="en-US" sz="1599" dirty="0">
                <a:solidFill>
                  <a:srgbClr val="2E2E2E"/>
                </a:solidFill>
                <a:latin typeface="Arial"/>
                <a:ea typeface="Arial"/>
                <a:cs typeface="Arial"/>
                <a:sym typeface="Arial"/>
              </a:rPr>
              <a:t>, D., </a:t>
            </a:r>
            <a:r>
              <a:rPr lang="en-US" sz="1599" dirty="0" err="1">
                <a:solidFill>
                  <a:srgbClr val="2E2E2E"/>
                </a:solidFill>
                <a:latin typeface="Arial"/>
                <a:ea typeface="Arial"/>
                <a:cs typeface="Arial"/>
                <a:sym typeface="Arial"/>
              </a:rPr>
              <a:t>Atalay</a:t>
            </a:r>
            <a:r>
              <a:rPr lang="en-US" sz="1599" dirty="0">
                <a:solidFill>
                  <a:srgbClr val="2E2E2E"/>
                </a:solidFill>
                <a:latin typeface="Arial"/>
                <a:ea typeface="Arial"/>
                <a:cs typeface="Arial"/>
                <a:sym typeface="Arial"/>
              </a:rPr>
              <a:t>, A., </a:t>
            </a:r>
            <a:r>
              <a:rPr lang="en-US" sz="1599" dirty="0" err="1">
                <a:solidFill>
                  <a:srgbClr val="2E2E2E"/>
                </a:solidFill>
                <a:latin typeface="Arial"/>
                <a:ea typeface="Arial"/>
                <a:cs typeface="Arial"/>
                <a:sym typeface="Arial"/>
              </a:rPr>
              <a:t>Safaa</a:t>
            </a:r>
            <a:r>
              <a:rPr lang="en-US" sz="1599" dirty="0">
                <a:solidFill>
                  <a:srgbClr val="2E2E2E"/>
                </a:solidFill>
                <a:latin typeface="Arial"/>
                <a:ea typeface="Arial"/>
                <a:cs typeface="Arial"/>
                <a:sym typeface="Arial"/>
              </a:rPr>
              <a:t>, L. and </a:t>
            </a:r>
            <a:r>
              <a:rPr lang="en-US" sz="1599" dirty="0" err="1">
                <a:solidFill>
                  <a:srgbClr val="2E2E2E"/>
                </a:solidFill>
                <a:latin typeface="Arial"/>
                <a:ea typeface="Arial"/>
                <a:cs typeface="Arial"/>
                <a:sym typeface="Arial"/>
              </a:rPr>
              <a:t>Grigienė</a:t>
            </a:r>
            <a:r>
              <a:rPr lang="en-US" sz="1599" dirty="0">
                <a:solidFill>
                  <a:srgbClr val="2E2E2E"/>
                </a:solidFill>
                <a:latin typeface="Arial"/>
                <a:ea typeface="Arial"/>
                <a:cs typeface="Arial"/>
                <a:sym typeface="Arial"/>
              </a:rPr>
              <a:t>, J., 2023. Sustainable waste management for clean and safe environments in the recreation and tourism sector: a case study of Lithuania, Turkey and Morocco. Recycling, 8(4), p.56.</a:t>
            </a:r>
          </a:p>
          <a:p>
            <a:pPr algn="just">
              <a:lnSpc>
                <a:spcPts val="2239"/>
              </a:lnSpc>
            </a:pPr>
            <a:r>
              <a:rPr lang="en-US" sz="1599" dirty="0">
                <a:solidFill>
                  <a:srgbClr val="2E2E2E"/>
                </a:solidFill>
                <a:latin typeface="Arial"/>
                <a:ea typeface="Arial"/>
                <a:cs typeface="Arial"/>
                <a:sym typeface="Arial"/>
              </a:rPr>
              <a:t>https://doi.org/10.3390/recycling8040056.</a:t>
            </a:r>
          </a:p>
          <a:p>
            <a:pPr algn="just">
              <a:lnSpc>
                <a:spcPts val="2239"/>
              </a:lnSpc>
            </a:pPr>
            <a:r>
              <a:rPr lang="en-US" sz="1599" dirty="0" err="1">
                <a:solidFill>
                  <a:srgbClr val="2E2E2E"/>
                </a:solidFill>
                <a:latin typeface="Arial"/>
                <a:ea typeface="Arial"/>
                <a:cs typeface="Arial"/>
                <a:sym typeface="Arial"/>
              </a:rPr>
              <a:t>Pilapitiya</a:t>
            </a:r>
            <a:r>
              <a:rPr lang="en-US" sz="1599" dirty="0">
                <a:solidFill>
                  <a:srgbClr val="2E2E2E"/>
                </a:solidFill>
                <a:latin typeface="Arial"/>
                <a:ea typeface="Arial"/>
                <a:cs typeface="Arial"/>
                <a:sym typeface="Arial"/>
              </a:rPr>
              <a:t>, P.G.C.N.T. and Ratnayake, A.S. (2024). The world of plastic waste: A review. Cleaner Materials, 11, p.100220. </a:t>
            </a:r>
            <a:r>
              <a:rPr lang="en-US" sz="1599" dirty="0" err="1">
                <a:solidFill>
                  <a:srgbClr val="2E2E2E"/>
                </a:solidFill>
                <a:latin typeface="Arial"/>
                <a:ea typeface="Arial"/>
                <a:cs typeface="Arial"/>
                <a:sym typeface="Arial"/>
              </a:rPr>
              <a:t>doi:https</a:t>
            </a:r>
            <a:r>
              <a:rPr lang="en-US" sz="1599" dirty="0">
                <a:solidFill>
                  <a:srgbClr val="2E2E2E"/>
                </a:solidFill>
                <a:latin typeface="Arial"/>
                <a:ea typeface="Arial"/>
                <a:cs typeface="Arial"/>
                <a:sym typeface="Arial"/>
              </a:rPr>
              <a:t>://doi.org/10.1016/j.clema.2024.100220.</a:t>
            </a:r>
          </a:p>
          <a:p>
            <a:pPr algn="just">
              <a:lnSpc>
                <a:spcPts val="2239"/>
              </a:lnSpc>
            </a:pPr>
            <a:endParaRPr lang="en-US" sz="1599" dirty="0">
              <a:solidFill>
                <a:srgbClr val="2E2E2E"/>
              </a:solidFill>
              <a:latin typeface="Arial"/>
              <a:ea typeface="Arial"/>
              <a:cs typeface="Arial"/>
              <a:sym typeface="Arial"/>
            </a:endParaRPr>
          </a:p>
        </p:txBody>
      </p:sp>
      <p:grpSp>
        <p:nvGrpSpPr>
          <p:cNvPr id="3" name="Group 3"/>
          <p:cNvGrpSpPr/>
          <p:nvPr/>
        </p:nvGrpSpPr>
        <p:grpSpPr>
          <a:xfrm>
            <a:off x="5183844" y="880324"/>
            <a:ext cx="6986016" cy="1641327"/>
            <a:chOff x="0" y="0"/>
            <a:chExt cx="1839938" cy="432284"/>
          </a:xfrm>
        </p:grpSpPr>
        <p:sp>
          <p:nvSpPr>
            <p:cNvPr id="4" name="Freeform 4"/>
            <p:cNvSpPr/>
            <p:nvPr/>
          </p:nvSpPr>
          <p:spPr>
            <a:xfrm>
              <a:off x="0" y="0"/>
              <a:ext cx="1839938" cy="432284"/>
            </a:xfrm>
            <a:custGeom>
              <a:avLst/>
              <a:gdLst/>
              <a:ahLst/>
              <a:cxnLst/>
              <a:rect l="l" t="t" r="r" b="b"/>
              <a:pathLst>
                <a:path w="1839938" h="432284">
                  <a:moveTo>
                    <a:pt x="110820" y="0"/>
                  </a:moveTo>
                  <a:lnTo>
                    <a:pt x="1729118" y="0"/>
                  </a:lnTo>
                  <a:cubicBezTo>
                    <a:pt x="1758510" y="0"/>
                    <a:pt x="1786697" y="11676"/>
                    <a:pt x="1807480" y="32458"/>
                  </a:cubicBezTo>
                  <a:cubicBezTo>
                    <a:pt x="1828263" y="53241"/>
                    <a:pt x="1839938" y="81429"/>
                    <a:pt x="1839938" y="110820"/>
                  </a:cubicBezTo>
                  <a:lnTo>
                    <a:pt x="1839938" y="321463"/>
                  </a:lnTo>
                  <a:cubicBezTo>
                    <a:pt x="1839938" y="382668"/>
                    <a:pt x="1790323" y="432284"/>
                    <a:pt x="1729118" y="432284"/>
                  </a:cubicBezTo>
                  <a:lnTo>
                    <a:pt x="110820" y="432284"/>
                  </a:lnTo>
                  <a:cubicBezTo>
                    <a:pt x="81429" y="432284"/>
                    <a:pt x="53241" y="420608"/>
                    <a:pt x="32458" y="399825"/>
                  </a:cubicBezTo>
                  <a:cubicBezTo>
                    <a:pt x="11676" y="379042"/>
                    <a:pt x="0" y="350855"/>
                    <a:pt x="0" y="321463"/>
                  </a:cubicBezTo>
                  <a:lnTo>
                    <a:pt x="0" y="110820"/>
                  </a:lnTo>
                  <a:cubicBezTo>
                    <a:pt x="0" y="49616"/>
                    <a:pt x="49616" y="0"/>
                    <a:pt x="110820" y="0"/>
                  </a:cubicBezTo>
                  <a:close/>
                </a:path>
              </a:pathLst>
            </a:custGeom>
            <a:solidFill>
              <a:srgbClr val="006D3B"/>
            </a:solidFill>
          </p:spPr>
          <p:txBody>
            <a:bodyPr/>
            <a:lstStyle/>
            <a:p>
              <a:endParaRPr lang="en-GB"/>
            </a:p>
          </p:txBody>
        </p:sp>
        <p:sp>
          <p:nvSpPr>
            <p:cNvPr id="5" name="TextBox 5"/>
            <p:cNvSpPr txBox="1"/>
            <p:nvPr/>
          </p:nvSpPr>
          <p:spPr>
            <a:xfrm>
              <a:off x="0" y="-161925"/>
              <a:ext cx="1839938" cy="594209"/>
            </a:xfrm>
            <a:prstGeom prst="rect">
              <a:avLst/>
            </a:prstGeom>
          </p:spPr>
          <p:txBody>
            <a:bodyPr lIns="50800" tIns="50800" rIns="50800" bIns="50800" rtlCol="0" anchor="ctr"/>
            <a:lstStyle/>
            <a:p>
              <a:pPr algn="ctr">
                <a:lnSpc>
                  <a:spcPts val="5600"/>
                </a:lnSpc>
              </a:pPr>
              <a:endParaRPr lang="en-US" sz="4000" b="1" dirty="0">
                <a:solidFill>
                  <a:srgbClr val="FFFFFF"/>
                </a:solidFill>
                <a:latin typeface="Arial"/>
                <a:ea typeface="Arial"/>
                <a:cs typeface="Arial"/>
                <a:sym typeface="Arial"/>
              </a:endParaRPr>
            </a:p>
            <a:p>
              <a:pPr algn="ctr">
                <a:lnSpc>
                  <a:spcPts val="5600"/>
                </a:lnSpc>
              </a:pPr>
              <a:r>
                <a:rPr lang="en-US" sz="4000" b="1" dirty="0">
                  <a:solidFill>
                    <a:srgbClr val="FFFFFF"/>
                  </a:solidFill>
                  <a:latin typeface="Arial"/>
                  <a:ea typeface="Arial"/>
                  <a:cs typeface="Arial"/>
                  <a:sym typeface="Arial"/>
                </a:rPr>
                <a:t>References</a:t>
              </a: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50</TotalTime>
  <Words>3729</Words>
  <Application>Microsoft Macintosh PowerPoint</Application>
  <PresentationFormat>Custom</PresentationFormat>
  <Paragraphs>146</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Arial </vt:lpstr>
      <vt:lpstr>Calibri</vt:lpstr>
      <vt:lpstr>Arial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Ana Maria Frentusca (2120534)</cp:lastModifiedBy>
  <cp:revision>1</cp:revision>
  <dcterms:created xsi:type="dcterms:W3CDTF">2006-08-16T00:00:00Z</dcterms:created>
  <dcterms:modified xsi:type="dcterms:W3CDTF">2024-11-08T11:28:29Z</dcterms:modified>
  <dc:identifier>DAGV3JDOEgg</dc:identifier>
</cp:coreProperties>
</file>