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8"/>
  </p:notesMasterIdLst>
  <p:sldIdLst>
    <p:sldId id="256" r:id="rId2"/>
    <p:sldId id="257" r:id="rId3"/>
    <p:sldId id="258" r:id="rId4"/>
    <p:sldId id="259" r:id="rId5"/>
    <p:sldId id="260" r:id="rId6"/>
    <p:sldId id="261" r:id="rId7"/>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000" autoAdjust="0"/>
    <p:restoredTop sz="71095" autoAdjust="0"/>
  </p:normalViewPr>
  <p:slideViewPr>
    <p:cSldViewPr snapToGrid="0">
      <p:cViewPr>
        <p:scale>
          <a:sx n="50" d="100"/>
          <a:sy n="50" d="100"/>
        </p:scale>
        <p:origin x="1452" y="72"/>
      </p:cViewPr>
      <p:guideLst/>
    </p:cSldViewPr>
  </p:slideViewPr>
  <p:notesTextViewPr>
    <p:cViewPr>
      <p:scale>
        <a:sx n="3" d="2"/>
        <a:sy n="3" d="2"/>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notesMaster" Target="notesMasters/notesMaster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theme" Target="theme/theme1.xml"/><Relationship Id="rId5" Type="http://schemas.openxmlformats.org/officeDocument/2006/relationships/slide" Target="slides/slide4.xml"/><Relationship Id="rId10"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BFC0AF99-4812-4AF2-9380-D403D87E7834}" type="datetimeFigureOut">
              <a:rPr lang="en-GB" smtClean="0"/>
              <a:t>01/05/2019</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3352C50B-603D-4379-9543-B9BAC5BC5341}" type="slidenum">
              <a:rPr lang="en-GB" smtClean="0"/>
              <a:t>‹#›</a:t>
            </a:fld>
            <a:endParaRPr lang="en-GB"/>
          </a:p>
        </p:txBody>
      </p:sp>
    </p:spTree>
    <p:extLst>
      <p:ext uri="{BB962C8B-B14F-4D97-AF65-F5344CB8AC3E}">
        <p14:creationId xmlns:p14="http://schemas.microsoft.com/office/powerpoint/2010/main" val="349891943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Define – This is the first phase of DMAIC</a:t>
            </a:r>
            <a:r>
              <a:rPr lang="en-GB" baseline="0" dirty="0" smtClean="0"/>
              <a:t> which defines the problem being addressed or the desired improvement goal.</a:t>
            </a:r>
          </a:p>
          <a:p>
            <a:r>
              <a:rPr lang="en-GB" baseline="0" dirty="0" smtClean="0"/>
              <a:t>Measure – Quantifying the problem by collecting data which focuses on the process and what the customer cares about.</a:t>
            </a:r>
          </a:p>
          <a:p>
            <a:r>
              <a:rPr lang="en-GB" baseline="0" dirty="0" smtClean="0"/>
              <a:t>Analyse – Using the collected data from Measure to find the root cause using quality tools. </a:t>
            </a:r>
          </a:p>
          <a:p>
            <a:r>
              <a:rPr lang="en-GB" baseline="0" dirty="0" smtClean="0"/>
              <a:t>Improve – Once root causes identified, implement the solutions to improve the process.</a:t>
            </a:r>
          </a:p>
          <a:p>
            <a:r>
              <a:rPr lang="en-GB" baseline="0" dirty="0" smtClean="0"/>
              <a:t>Control – Putting policies and procedures in place to ensure ongoing compliance and measure process improvement.</a:t>
            </a:r>
          </a:p>
        </p:txBody>
      </p:sp>
      <p:sp>
        <p:nvSpPr>
          <p:cNvPr id="4" name="Slide Number Placeholder 3"/>
          <p:cNvSpPr>
            <a:spLocks noGrp="1"/>
          </p:cNvSpPr>
          <p:nvPr>
            <p:ph type="sldNum" sz="quarter" idx="10"/>
          </p:nvPr>
        </p:nvSpPr>
        <p:spPr/>
        <p:txBody>
          <a:bodyPr/>
          <a:lstStyle/>
          <a:p>
            <a:fld id="{3352C50B-603D-4379-9543-B9BAC5BC5341}" type="slidenum">
              <a:rPr lang="en-GB" smtClean="0"/>
              <a:t>1</a:t>
            </a:fld>
            <a:endParaRPr lang="en-GB"/>
          </a:p>
        </p:txBody>
      </p:sp>
    </p:spTree>
    <p:extLst>
      <p:ext uri="{BB962C8B-B14F-4D97-AF65-F5344CB8AC3E}">
        <p14:creationId xmlns:p14="http://schemas.microsoft.com/office/powerpoint/2010/main" val="213868738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32" name="Straight Connector 31"/>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4"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Isosceles Triangle 26"/>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30"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31" name="Isosceles Triangle 30"/>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9" name="Isosceles Triangle 18"/>
            <p:cNvSpPr/>
            <p:nvPr/>
          </p:nvSpPr>
          <p:spPr>
            <a:xfrm rot="10800000">
              <a:off x="0" y="0"/>
              <a:ext cx="842596" cy="5666154"/>
            </a:xfrm>
            <a:prstGeom prst="triangle">
              <a:avLst>
                <a:gd name="adj" fmla="val 10000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ctrTitle"/>
          </p:nvPr>
        </p:nvSpPr>
        <p:spPr>
          <a:xfrm>
            <a:off x="1507067" y="2404534"/>
            <a:ext cx="7766936" cy="1646302"/>
          </a:xfrm>
        </p:spPr>
        <p:txBody>
          <a:bodyPr anchor="b">
            <a:noAutofit/>
          </a:bodyPr>
          <a:lstStyle>
            <a:lvl1pPr algn="r">
              <a:defRPr sz="5400">
                <a:solidFill>
                  <a:schemeClr val="accent1"/>
                </a:solidFill>
              </a:defRPr>
            </a:lvl1pPr>
          </a:lstStyle>
          <a:p>
            <a:r>
              <a:rPr lang="en-US" smtClean="0"/>
              <a:t>Click to edit Master title style</a:t>
            </a:r>
            <a:endParaRPr lang="en-US" dirty="0"/>
          </a:p>
        </p:txBody>
      </p:sp>
      <p:sp>
        <p:nvSpPr>
          <p:cNvPr id="3" name="Subtitle 2"/>
          <p:cNvSpPr>
            <a:spLocks noGrp="1"/>
          </p:cNvSpPr>
          <p:nvPr>
            <p:ph type="subTitle" idx="1"/>
          </p:nvPr>
        </p:nvSpPr>
        <p:spPr>
          <a:xfrm>
            <a:off x="1507067" y="4050833"/>
            <a:ext cx="7766936" cy="1096899"/>
          </a:xfrm>
        </p:spPr>
        <p:txBody>
          <a:bodyPr anchor="t"/>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9F514E55-AE5C-418A-A238-A7880BAFAF4E}" type="datetimeFigureOut">
              <a:rPr lang="en-GB" smtClean="0"/>
              <a:t>01/05/2019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79419F66-10B9-401D-B292-258AB8C11FBA}" type="slidenum">
              <a:rPr lang="en-GB" smtClean="0"/>
              <a:t>‹#›</a:t>
            </a:fld>
            <a:endParaRPr lang="en-GB"/>
          </a:p>
        </p:txBody>
      </p:sp>
    </p:spTree>
    <p:extLst>
      <p:ext uri="{BB962C8B-B14F-4D97-AF65-F5344CB8AC3E}">
        <p14:creationId xmlns:p14="http://schemas.microsoft.com/office/powerpoint/2010/main" val="53674576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lvl1pPr>
              <a:defRPr sz="3600"/>
            </a:lvl1p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9F514E55-AE5C-418A-A238-A7880BAFAF4E}" type="datetimeFigureOut">
              <a:rPr lang="en-GB" smtClean="0"/>
              <a:t>01/05/2019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79419F66-10B9-401D-B292-258AB8C11FBA}" type="slidenum">
              <a:rPr lang="en-GB" smtClean="0"/>
              <a:t>‹#›</a:t>
            </a:fld>
            <a:endParaRPr lang="en-GB"/>
          </a:p>
        </p:txBody>
      </p:sp>
    </p:spTree>
    <p:extLst>
      <p:ext uri="{BB962C8B-B14F-4D97-AF65-F5344CB8AC3E}">
        <p14:creationId xmlns:p14="http://schemas.microsoft.com/office/powerpoint/2010/main" val="125188072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77335" y="2700867"/>
            <a:ext cx="8596668" cy="1826581"/>
          </a:xfrm>
        </p:spPr>
        <p:txBody>
          <a:bodyPr anchor="b"/>
          <a:lstStyle>
            <a:lvl1pPr algn="l">
              <a:defRPr sz="40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677335" y="4527448"/>
            <a:ext cx="8596668" cy="860400"/>
          </a:xfrm>
        </p:spPr>
        <p:txBody>
          <a:bodyPr anchor="t"/>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9F514E55-AE5C-418A-A238-A7880BAFAF4E}" type="datetimeFigureOut">
              <a:rPr lang="en-GB" smtClean="0"/>
              <a:t>01/05/2019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79419F66-10B9-401D-B292-258AB8C11FBA}" type="slidenum">
              <a:rPr lang="en-GB" smtClean="0"/>
              <a:t>‹#›</a:t>
            </a:fld>
            <a:endParaRPr lang="en-GB"/>
          </a:p>
        </p:txBody>
      </p:sp>
    </p:spTree>
    <p:extLst>
      <p:ext uri="{BB962C8B-B14F-4D97-AF65-F5344CB8AC3E}">
        <p14:creationId xmlns:p14="http://schemas.microsoft.com/office/powerpoint/2010/main" val="186536395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677334" y="2160589"/>
            <a:ext cx="4184035" cy="3880772"/>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5089970" y="2160589"/>
            <a:ext cx="4184034" cy="3880773"/>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9F514E55-AE5C-418A-A238-A7880BAFAF4E}" type="datetimeFigureOut">
              <a:rPr lang="en-GB" smtClean="0"/>
              <a:t>01/05/2019</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79419F66-10B9-401D-B292-258AB8C11FBA}" type="slidenum">
              <a:rPr lang="en-GB" smtClean="0"/>
              <a:t>‹#›</a:t>
            </a:fld>
            <a:endParaRPr lang="en-GB"/>
          </a:p>
        </p:txBody>
      </p:sp>
    </p:spTree>
    <p:extLst>
      <p:ext uri="{BB962C8B-B14F-4D97-AF65-F5344CB8AC3E}">
        <p14:creationId xmlns:p14="http://schemas.microsoft.com/office/powerpoint/2010/main" val="375291630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dirty="0"/>
          </a:p>
        </p:txBody>
      </p:sp>
      <p:sp>
        <p:nvSpPr>
          <p:cNvPr id="3" name="Text Placeholder 2"/>
          <p:cNvSpPr>
            <a:spLocks noGrp="1"/>
          </p:cNvSpPr>
          <p:nvPr>
            <p:ph type="body" idx="1"/>
          </p:nvPr>
        </p:nvSpPr>
        <p:spPr>
          <a:xfrm>
            <a:off x="675745" y="2160983"/>
            <a:ext cx="4185623"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675745" y="2737245"/>
            <a:ext cx="4185623" cy="3304117"/>
          </a:xfrm>
        </p:spPr>
        <p:txBody>
          <a:bodyPr>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5088383" y="2160983"/>
            <a:ext cx="4185618"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5088384" y="2737245"/>
            <a:ext cx="4185617" cy="3304117"/>
          </a:xfrm>
        </p:spPr>
        <p:txBody>
          <a:bodyPr>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9F514E55-AE5C-418A-A238-A7880BAFAF4E}" type="datetimeFigureOut">
              <a:rPr lang="en-GB" smtClean="0"/>
              <a:t>01/05/2019</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79419F66-10B9-401D-B292-258AB8C11FBA}" type="slidenum">
              <a:rPr lang="en-GB" smtClean="0"/>
              <a:t>‹#›</a:t>
            </a:fld>
            <a:endParaRPr lang="en-GB"/>
          </a:p>
        </p:txBody>
      </p:sp>
    </p:spTree>
    <p:extLst>
      <p:ext uri="{BB962C8B-B14F-4D97-AF65-F5344CB8AC3E}">
        <p14:creationId xmlns:p14="http://schemas.microsoft.com/office/powerpoint/2010/main" val="172670157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1320800"/>
          </a:xfrm>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9F514E55-AE5C-418A-A238-A7880BAFAF4E}" type="datetimeFigureOut">
              <a:rPr lang="en-GB" smtClean="0"/>
              <a:t>01/05/2019</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79419F66-10B9-401D-B292-258AB8C11FBA}" type="slidenum">
              <a:rPr lang="en-GB" smtClean="0"/>
              <a:t>‹#›</a:t>
            </a:fld>
            <a:endParaRPr lang="en-GB"/>
          </a:p>
        </p:txBody>
      </p:sp>
    </p:spTree>
    <p:extLst>
      <p:ext uri="{BB962C8B-B14F-4D97-AF65-F5344CB8AC3E}">
        <p14:creationId xmlns:p14="http://schemas.microsoft.com/office/powerpoint/2010/main" val="25482296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F514E55-AE5C-418A-A238-A7880BAFAF4E}" type="datetimeFigureOut">
              <a:rPr lang="en-GB" smtClean="0"/>
              <a:t>01/05/2019</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79419F66-10B9-401D-B292-258AB8C11FBA}" type="slidenum">
              <a:rPr lang="en-GB" smtClean="0"/>
              <a:t>‹#›</a:t>
            </a:fld>
            <a:endParaRPr lang="en-GB"/>
          </a:p>
        </p:txBody>
      </p:sp>
    </p:spTree>
    <p:extLst>
      <p:ext uri="{BB962C8B-B14F-4D97-AF65-F5344CB8AC3E}">
        <p14:creationId xmlns:p14="http://schemas.microsoft.com/office/powerpoint/2010/main" val="266441609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1498604"/>
            <a:ext cx="3854528" cy="1278466"/>
          </a:xfrm>
        </p:spPr>
        <p:txBody>
          <a:bodyPr anchor="b">
            <a:normAutofit/>
          </a:bodyPr>
          <a:lstStyle>
            <a:lvl1pPr>
              <a:defRPr sz="2000"/>
            </a:lvl1pPr>
          </a:lstStyle>
          <a:p>
            <a:r>
              <a:rPr lang="en-US" smtClean="0"/>
              <a:t>Click to edit Master title style</a:t>
            </a:r>
            <a:endParaRPr lang="en-US" dirty="0"/>
          </a:p>
        </p:txBody>
      </p:sp>
      <p:sp>
        <p:nvSpPr>
          <p:cNvPr id="3" name="Content Placeholder 2"/>
          <p:cNvSpPr>
            <a:spLocks noGrp="1"/>
          </p:cNvSpPr>
          <p:nvPr>
            <p:ph idx="1"/>
          </p:nvPr>
        </p:nvSpPr>
        <p:spPr>
          <a:xfrm>
            <a:off x="4760461" y="514924"/>
            <a:ext cx="4513541" cy="5526437"/>
          </a:xfrm>
        </p:spPr>
        <p:txBody>
          <a:bodyPr>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677334" y="2777069"/>
            <a:ext cx="3854528" cy="2584449"/>
          </a:xfrm>
        </p:spPr>
        <p:txBody>
          <a:bodyPr>
            <a:normAutofit/>
          </a:bodyPr>
          <a:lstStyle>
            <a:lvl1pPr marL="0" indent="0">
              <a:buNone/>
              <a:defRPr sz="1400"/>
            </a:lvl1pPr>
            <a:lvl2pPr marL="457063" indent="0">
              <a:buNone/>
              <a:defRPr sz="1400"/>
            </a:lvl2pPr>
            <a:lvl3pPr marL="914126" indent="0">
              <a:buNone/>
              <a:defRPr sz="1200"/>
            </a:lvl3pPr>
            <a:lvl4pPr marL="1371189" indent="0">
              <a:buNone/>
              <a:defRPr sz="1000"/>
            </a:lvl4pPr>
            <a:lvl5pPr marL="1828251" indent="0">
              <a:buNone/>
              <a:defRPr sz="1000"/>
            </a:lvl5pPr>
            <a:lvl6pPr marL="2285314" indent="0">
              <a:buNone/>
              <a:defRPr sz="1000"/>
            </a:lvl6pPr>
            <a:lvl7pPr marL="2742377" indent="0">
              <a:buNone/>
              <a:defRPr sz="1000"/>
            </a:lvl7pPr>
            <a:lvl8pPr marL="3199440" indent="0">
              <a:buNone/>
              <a:defRPr sz="1000"/>
            </a:lvl8pPr>
            <a:lvl9pPr marL="3656503"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9F514E55-AE5C-418A-A238-A7880BAFAF4E}" type="datetimeFigureOut">
              <a:rPr lang="en-GB" smtClean="0"/>
              <a:t>01/05/2019</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79419F66-10B9-401D-B292-258AB8C11FBA}" type="slidenum">
              <a:rPr lang="en-GB" smtClean="0"/>
              <a:t>‹#›</a:t>
            </a:fld>
            <a:endParaRPr lang="en-GB"/>
          </a:p>
        </p:txBody>
      </p:sp>
    </p:spTree>
    <p:extLst>
      <p:ext uri="{BB962C8B-B14F-4D97-AF65-F5344CB8AC3E}">
        <p14:creationId xmlns:p14="http://schemas.microsoft.com/office/powerpoint/2010/main" val="88088114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4800600"/>
            <a:ext cx="8596667" cy="566738"/>
          </a:xfrm>
        </p:spPr>
        <p:txBody>
          <a:bodyPr anchor="b">
            <a:normAutofit/>
          </a:bodyPr>
          <a:lstStyle>
            <a:lvl1pPr algn="l">
              <a:defRPr sz="2400" b="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677334" y="609600"/>
            <a:ext cx="8596668" cy="3845718"/>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4" name="Text Placeholder 3"/>
          <p:cNvSpPr>
            <a:spLocks noGrp="1"/>
          </p:cNvSpPr>
          <p:nvPr>
            <p:ph type="body" sz="half" idx="2"/>
          </p:nvPr>
        </p:nvSpPr>
        <p:spPr>
          <a:xfrm>
            <a:off x="677334" y="5367338"/>
            <a:ext cx="8596667"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9F514E55-AE5C-418A-A238-A7880BAFAF4E}" type="datetimeFigureOut">
              <a:rPr lang="en-GB" smtClean="0"/>
              <a:t>01/05/2019</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79419F66-10B9-401D-B292-258AB8C11FBA}" type="slidenum">
              <a:rPr lang="en-GB" smtClean="0"/>
              <a:t>‹#›</a:t>
            </a:fld>
            <a:endParaRPr lang="en-GB"/>
          </a:p>
        </p:txBody>
      </p:sp>
    </p:spTree>
    <p:extLst>
      <p:ext uri="{BB962C8B-B14F-4D97-AF65-F5344CB8AC3E}">
        <p14:creationId xmlns:p14="http://schemas.microsoft.com/office/powerpoint/2010/main" val="114947892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5" y="609600"/>
            <a:ext cx="8596668" cy="3403600"/>
          </a:xfrm>
        </p:spPr>
        <p:txBody>
          <a:bodyPr anchor="ctr">
            <a:normAutofit/>
          </a:bodyPr>
          <a:lstStyle>
            <a:lvl1pPr algn="l">
              <a:defRPr sz="44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9F514E55-AE5C-418A-A238-A7880BAFAF4E}" type="datetimeFigureOut">
              <a:rPr lang="en-GB" smtClean="0"/>
              <a:t>01/05/2019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79419F66-10B9-401D-B292-258AB8C11FBA}" type="slidenum">
              <a:rPr lang="en-GB" smtClean="0"/>
              <a:t>‹#›</a:t>
            </a:fld>
            <a:endParaRPr lang="en-GB"/>
          </a:p>
        </p:txBody>
      </p:sp>
    </p:spTree>
    <p:extLst>
      <p:ext uri="{BB962C8B-B14F-4D97-AF65-F5344CB8AC3E}">
        <p14:creationId xmlns:p14="http://schemas.microsoft.com/office/powerpoint/2010/main" val="40391375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smtClean="0"/>
              <a:t>Click to edit Master title style</a:t>
            </a:r>
            <a:endParaRPr lang="en-US" dirty="0"/>
          </a:p>
        </p:txBody>
      </p:sp>
      <p:sp>
        <p:nvSpPr>
          <p:cNvPr id="23" name="Text Placeholder 9"/>
          <p:cNvSpPr>
            <a:spLocks noGrp="1"/>
          </p:cNvSpPr>
          <p:nvPr>
            <p:ph type="body" sz="quarter" idx="13"/>
          </p:nvPr>
        </p:nvSpPr>
        <p:spPr>
          <a:xfrm>
            <a:off x="1366139" y="3632200"/>
            <a:ext cx="722452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smtClean="0"/>
              <a:t>Click to edit Master text styles</a:t>
            </a:r>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9F514E55-AE5C-418A-A238-A7880BAFAF4E}" type="datetimeFigureOut">
              <a:rPr lang="en-GB" smtClean="0"/>
              <a:t>01/05/2019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79419F66-10B9-401D-B292-258AB8C11FBA}" type="slidenum">
              <a:rPr lang="en-GB" smtClean="0"/>
              <a:t>‹#›</a:t>
            </a:fld>
            <a:endParaRPr lang="en-GB"/>
          </a:p>
        </p:txBody>
      </p:sp>
      <p:sp>
        <p:nvSpPr>
          <p:cNvPr id="20" name="TextBox 19"/>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2" name="TextBox 21"/>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latin typeface="Arial"/>
              </a:rPr>
              <a:t>”</a:t>
            </a:r>
            <a:endParaRPr lang="en-US" dirty="0">
              <a:solidFill>
                <a:schemeClr val="accent1">
                  <a:lumMod val="60000"/>
                  <a:lumOff val="40000"/>
                </a:schemeClr>
              </a:solidFill>
              <a:latin typeface="Arial"/>
            </a:endParaRPr>
          </a:p>
        </p:txBody>
      </p:sp>
    </p:spTree>
    <p:extLst>
      <p:ext uri="{BB962C8B-B14F-4D97-AF65-F5344CB8AC3E}">
        <p14:creationId xmlns:p14="http://schemas.microsoft.com/office/powerpoint/2010/main" val="4043955295"/>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677335" y="1931988"/>
            <a:ext cx="8596668" cy="2595460"/>
          </a:xfrm>
        </p:spPr>
        <p:txBody>
          <a:bodyPr anchor="b">
            <a:normAutofit/>
          </a:bodyPr>
          <a:lstStyle>
            <a:lvl1pPr algn="l">
              <a:defRPr sz="44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9F514E55-AE5C-418A-A238-A7880BAFAF4E}" type="datetimeFigureOut">
              <a:rPr lang="en-GB" smtClean="0"/>
              <a:t>01/05/2019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79419F66-10B9-401D-B292-258AB8C11FBA}" type="slidenum">
              <a:rPr lang="en-GB" smtClean="0"/>
              <a:t>‹#›</a:t>
            </a:fld>
            <a:endParaRPr lang="en-GB"/>
          </a:p>
        </p:txBody>
      </p:sp>
    </p:spTree>
    <p:extLst>
      <p:ext uri="{BB962C8B-B14F-4D97-AF65-F5344CB8AC3E}">
        <p14:creationId xmlns:p14="http://schemas.microsoft.com/office/powerpoint/2010/main" val="4020750410"/>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smtClean="0"/>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smtClean="0"/>
              <a:t>Click to 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9F514E55-AE5C-418A-A238-A7880BAFAF4E}" type="datetimeFigureOut">
              <a:rPr lang="en-GB" smtClean="0"/>
              <a:t>01/05/2019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79419F66-10B9-401D-B292-258AB8C11FBA}" type="slidenum">
              <a:rPr lang="en-GB" smtClean="0"/>
              <a:t>‹#›</a:t>
            </a:fld>
            <a:endParaRPr lang="en-GB"/>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extLst>
      <p:ext uri="{BB962C8B-B14F-4D97-AF65-F5344CB8AC3E}">
        <p14:creationId xmlns:p14="http://schemas.microsoft.com/office/powerpoint/2010/main" val="1660787664"/>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685799" y="609600"/>
            <a:ext cx="8588203" cy="3022600"/>
          </a:xfrm>
        </p:spPr>
        <p:txBody>
          <a:bodyPr anchor="ctr">
            <a:normAutofit/>
          </a:bodyPr>
          <a:lstStyle>
            <a:lvl1pPr algn="l">
              <a:defRPr sz="4400" b="0" cap="none"/>
            </a:lvl1pPr>
          </a:lstStyle>
          <a:p>
            <a:r>
              <a:rPr lang="en-US" smtClean="0"/>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smtClean="0"/>
              <a:t>Click to 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9F514E55-AE5C-418A-A238-A7880BAFAF4E}" type="datetimeFigureOut">
              <a:rPr lang="en-GB" smtClean="0"/>
              <a:t>01/05/2019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79419F66-10B9-401D-B292-258AB8C11FBA}" type="slidenum">
              <a:rPr lang="en-GB" smtClean="0"/>
              <a:t>‹#›</a:t>
            </a:fld>
            <a:endParaRPr lang="en-GB"/>
          </a:p>
        </p:txBody>
      </p:sp>
    </p:spTree>
    <p:extLst>
      <p:ext uri="{BB962C8B-B14F-4D97-AF65-F5344CB8AC3E}">
        <p14:creationId xmlns:p14="http://schemas.microsoft.com/office/powerpoint/2010/main" val="328395013"/>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9F514E55-AE5C-418A-A238-A7880BAFAF4E}" type="datetimeFigureOut">
              <a:rPr lang="en-GB" smtClean="0"/>
              <a:t>01/05/2019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79419F66-10B9-401D-B292-258AB8C11FBA}" type="slidenum">
              <a:rPr lang="en-GB" smtClean="0"/>
              <a:t>‹#›</a:t>
            </a:fld>
            <a:endParaRPr lang="en-GB"/>
          </a:p>
        </p:txBody>
      </p:sp>
    </p:spTree>
    <p:extLst>
      <p:ext uri="{BB962C8B-B14F-4D97-AF65-F5344CB8AC3E}">
        <p14:creationId xmlns:p14="http://schemas.microsoft.com/office/powerpoint/2010/main" val="735382447"/>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967673" y="609599"/>
            <a:ext cx="1304743" cy="5251451"/>
          </a:xfrm>
        </p:spPr>
        <p:txBody>
          <a:bodyPr vert="eaVert" anchor="ctr"/>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677335" y="609600"/>
            <a:ext cx="7060150" cy="5251450"/>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9F514E55-AE5C-418A-A238-A7880BAFAF4E}" type="datetimeFigureOut">
              <a:rPr lang="en-GB" smtClean="0"/>
              <a:t>01/05/2019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79419F66-10B9-401D-B292-258AB8C11FBA}" type="slidenum">
              <a:rPr lang="en-GB" smtClean="0"/>
              <a:t>‹#›</a:t>
            </a:fld>
            <a:endParaRPr lang="en-GB"/>
          </a:p>
        </p:txBody>
      </p:sp>
    </p:spTree>
    <p:extLst>
      <p:ext uri="{BB962C8B-B14F-4D97-AF65-F5344CB8AC3E}">
        <p14:creationId xmlns:p14="http://schemas.microsoft.com/office/powerpoint/2010/main" val="282141222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20" name="Straight Connector 19"/>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2"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Isosceles Triangle 23"/>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Isosceles Triangle 27"/>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Isosceles Triangle 28"/>
            <p:cNvSpPr/>
            <p:nvPr/>
          </p:nvSpPr>
          <p:spPr>
            <a:xfrm>
              <a:off x="0" y="4013200"/>
              <a:ext cx="448733" cy="2844800"/>
            </a:xfrm>
            <a:prstGeom prst="triangle">
              <a:avLst>
                <a:gd name="adj" fmla="val 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Placeholder 1"/>
          <p:cNvSpPr>
            <a:spLocks noGrp="1"/>
          </p:cNvSpPr>
          <p:nvPr>
            <p:ph type="title"/>
          </p:nvPr>
        </p:nvSpPr>
        <p:spPr>
          <a:xfrm>
            <a:off x="677334" y="609600"/>
            <a:ext cx="8596668" cy="1320800"/>
          </a:xfrm>
          <a:prstGeom prst="rect">
            <a:avLst/>
          </a:prstGeom>
        </p:spPr>
        <p:txBody>
          <a:bodyPr vert="horz" lIns="91440" tIns="45720" rIns="91440" bIns="45720" rtlCol="0" anchor="t">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677334" y="2160589"/>
            <a:ext cx="8596668" cy="388077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7205133" y="6041362"/>
            <a:ext cx="911939"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9F514E55-AE5C-418A-A238-A7880BAFAF4E}" type="datetimeFigureOut">
              <a:rPr lang="en-GB" smtClean="0"/>
              <a:t>01/05/2019</a:t>
            </a:fld>
            <a:endParaRPr lang="en-GB"/>
          </a:p>
        </p:txBody>
      </p:sp>
      <p:sp>
        <p:nvSpPr>
          <p:cNvPr id="5" name="Footer Placeholder 4"/>
          <p:cNvSpPr>
            <a:spLocks noGrp="1"/>
          </p:cNvSpPr>
          <p:nvPr>
            <p:ph type="ftr" sz="quarter" idx="3"/>
          </p:nvPr>
        </p:nvSpPr>
        <p:spPr>
          <a:xfrm>
            <a:off x="677334" y="6041362"/>
            <a:ext cx="6297612"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590663" y="6041362"/>
            <a:ext cx="683339" cy="365125"/>
          </a:xfrm>
          <a:prstGeom prst="rect">
            <a:avLst/>
          </a:prstGeom>
        </p:spPr>
        <p:txBody>
          <a:bodyPr vert="horz" lIns="91440" tIns="45720" rIns="91440" bIns="45720" rtlCol="0" anchor="ctr"/>
          <a:lstStyle>
            <a:lvl1pPr algn="r">
              <a:defRPr sz="900">
                <a:solidFill>
                  <a:schemeClr val="accent1"/>
                </a:solidFill>
              </a:defRPr>
            </a:lvl1pPr>
          </a:lstStyle>
          <a:p>
            <a:fld id="{79419F66-10B9-401D-B292-258AB8C11FBA}" type="slidenum">
              <a:rPr lang="en-GB" smtClean="0"/>
              <a:t>‹#›</a:t>
            </a:fld>
            <a:endParaRPr lang="en-GB"/>
          </a:p>
        </p:txBody>
      </p:sp>
    </p:spTree>
    <p:extLst>
      <p:ext uri="{BB962C8B-B14F-4D97-AF65-F5344CB8AC3E}">
        <p14:creationId xmlns:p14="http://schemas.microsoft.com/office/powerpoint/2010/main" val="3098771394"/>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 id="2147483674" r:id="rId14"/>
    <p:sldLayoutId id="2147483675" r:id="rId15"/>
    <p:sldLayoutId id="2147483676" r:id="rId16"/>
  </p:sldLayoutIdLst>
  <p:txStyles>
    <p:title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1"/>
          <p:cNvSpPr>
            <a:spLocks noChangeArrowheads="1"/>
          </p:cNvSpPr>
          <p:nvPr/>
        </p:nvSpPr>
        <p:spPr bwMode="auto">
          <a:xfrm>
            <a:off x="568817" y="1010827"/>
            <a:ext cx="8512935" cy="584717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112" tIns="914112" rIns="914112" bIns="914112" numCol="1" anchor="ctr" anchorCtr="0" compatLnSpc="1">
            <a:prstTxWarp prst="textNoShape">
              <a:avLst/>
            </a:prstTxWarp>
            <a:spAutoFit/>
          </a:bodyPr>
          <a:lstStyle/>
          <a:p>
            <a:pPr marL="171450" marR="0" lvl="0" indent="-171450" algn="l" defTabSz="914400" rtl="0" eaLnBrk="0" fontAlgn="base" latinLnBrk="0" hangingPunct="0">
              <a:lnSpc>
                <a:spcPct val="100000"/>
              </a:lnSpc>
              <a:spcBef>
                <a:spcPct val="0"/>
              </a:spcBef>
              <a:spcAft>
                <a:spcPct val="0"/>
              </a:spcAft>
              <a:buClrTx/>
              <a:buSzTx/>
              <a:buFont typeface="Arial" panose="020B0604020202020204" pitchFamily="34" charset="0"/>
              <a:buChar char="•"/>
              <a:tabLst/>
            </a:pPr>
            <a:r>
              <a:rPr kumimoji="0" lang="en-GB" altLang="en-US" sz="2400" b="1" i="0" u="none" strike="noStrike" cap="none" normalizeH="0" baseline="0" dirty="0" smtClean="0">
                <a:ln>
                  <a:noFill/>
                </a:ln>
                <a:solidFill>
                  <a:schemeClr val="tx1"/>
                </a:solidFill>
                <a:effectLst/>
                <a:latin typeface="Times New Roman" panose="02020603050405020304" pitchFamily="18" charset="0"/>
                <a:cs typeface="Times New Roman" panose="02020603050405020304" pitchFamily="18" charset="0"/>
              </a:rPr>
              <a:t>DMAIC refers to a data-driven improvement cycle used for improving, optimizing and stabilizing business processes and designs.</a:t>
            </a:r>
          </a:p>
          <a:p>
            <a:pPr marL="171450" marR="0" lvl="0" indent="-171450" algn="l" defTabSz="914400" rtl="0" eaLnBrk="0" fontAlgn="base" latinLnBrk="0" hangingPunct="0">
              <a:lnSpc>
                <a:spcPct val="100000"/>
              </a:lnSpc>
              <a:spcBef>
                <a:spcPct val="0"/>
              </a:spcBef>
              <a:spcAft>
                <a:spcPct val="0"/>
              </a:spcAft>
              <a:buClrTx/>
              <a:buSzTx/>
              <a:buFont typeface="Arial" panose="020B0604020202020204" pitchFamily="34" charset="0"/>
              <a:buChar char="•"/>
              <a:tabLst/>
            </a:pPr>
            <a:endParaRPr kumimoji="0" lang="en-GB" altLang="en-US" sz="2400" b="1" i="0" u="none" strike="noStrike" cap="none" normalizeH="0" baseline="0" dirty="0" smtClean="0">
              <a:ln>
                <a:noFill/>
              </a:ln>
              <a:solidFill>
                <a:schemeClr val="tx1"/>
              </a:solidFill>
              <a:effectLst/>
              <a:latin typeface="Times New Roman" panose="02020603050405020304" pitchFamily="18" charset="0"/>
              <a:cs typeface="Times New Roman" panose="02020603050405020304" pitchFamily="18" charset="0"/>
            </a:endParaRPr>
          </a:p>
          <a:p>
            <a:pPr marL="171450" marR="0" lvl="0" indent="-171450" algn="l" defTabSz="914400" rtl="0" eaLnBrk="0" fontAlgn="base" latinLnBrk="0" hangingPunct="0">
              <a:lnSpc>
                <a:spcPct val="100000"/>
              </a:lnSpc>
              <a:spcBef>
                <a:spcPct val="0"/>
              </a:spcBef>
              <a:spcAft>
                <a:spcPct val="0"/>
              </a:spcAft>
              <a:buClrTx/>
              <a:buSzTx/>
              <a:buFont typeface="Arial" panose="020B0604020202020204" pitchFamily="34" charset="0"/>
              <a:buChar char="•"/>
              <a:tabLst/>
            </a:pPr>
            <a:r>
              <a:rPr lang="en-GB" altLang="en-US" sz="2400" b="1" dirty="0" smtClean="0">
                <a:latin typeface="Times New Roman" panose="02020603050405020304" pitchFamily="18" charset="0"/>
                <a:cs typeface="Times New Roman" panose="02020603050405020304" pitchFamily="18" charset="0"/>
              </a:rPr>
              <a:t>D = Define</a:t>
            </a:r>
          </a:p>
          <a:p>
            <a:pPr marL="171450" marR="0" lvl="0" indent="-171450" algn="l" defTabSz="914400" rtl="0" eaLnBrk="0" fontAlgn="base" latinLnBrk="0" hangingPunct="0">
              <a:lnSpc>
                <a:spcPct val="100000"/>
              </a:lnSpc>
              <a:spcBef>
                <a:spcPct val="0"/>
              </a:spcBef>
              <a:spcAft>
                <a:spcPct val="0"/>
              </a:spcAft>
              <a:buClrTx/>
              <a:buSzTx/>
              <a:buFont typeface="Arial" panose="020B0604020202020204" pitchFamily="34" charset="0"/>
              <a:buChar char="•"/>
              <a:tabLst/>
            </a:pPr>
            <a:r>
              <a:rPr kumimoji="0" lang="en-GB" altLang="en-US" sz="2400" b="1" i="0" u="none" strike="noStrike" cap="none" normalizeH="0" baseline="0" dirty="0" smtClean="0">
                <a:ln>
                  <a:noFill/>
                </a:ln>
                <a:solidFill>
                  <a:srgbClr val="000000"/>
                </a:solidFill>
                <a:effectLst/>
                <a:latin typeface="Times New Roman" panose="02020603050405020304" pitchFamily="18" charset="0"/>
                <a:cs typeface="Times New Roman" panose="02020603050405020304" pitchFamily="18" charset="0"/>
              </a:rPr>
              <a:t>M =</a:t>
            </a:r>
            <a:r>
              <a:rPr kumimoji="0" lang="en-GB" altLang="en-US" sz="2400" b="1" i="0" u="none" strike="noStrike" cap="none" normalizeH="0" dirty="0" smtClean="0">
                <a:ln>
                  <a:noFill/>
                </a:ln>
                <a:solidFill>
                  <a:srgbClr val="000000"/>
                </a:solidFill>
                <a:effectLst/>
                <a:latin typeface="Times New Roman" panose="02020603050405020304" pitchFamily="18" charset="0"/>
                <a:cs typeface="Times New Roman" panose="02020603050405020304" pitchFamily="18" charset="0"/>
              </a:rPr>
              <a:t> Measure</a:t>
            </a:r>
          </a:p>
          <a:p>
            <a:pPr marL="171450" marR="0" lvl="0" indent="-171450" algn="l" defTabSz="914400" rtl="0" eaLnBrk="0" fontAlgn="base" latinLnBrk="0" hangingPunct="0">
              <a:lnSpc>
                <a:spcPct val="100000"/>
              </a:lnSpc>
              <a:spcBef>
                <a:spcPct val="0"/>
              </a:spcBef>
              <a:spcAft>
                <a:spcPct val="0"/>
              </a:spcAft>
              <a:buClrTx/>
              <a:buSzTx/>
              <a:buFont typeface="Arial" panose="020B0604020202020204" pitchFamily="34" charset="0"/>
              <a:buChar char="•"/>
              <a:tabLst/>
            </a:pPr>
            <a:r>
              <a:rPr lang="en-GB" altLang="en-US" sz="2400" b="1" baseline="0" dirty="0" smtClean="0">
                <a:solidFill>
                  <a:srgbClr val="000000"/>
                </a:solidFill>
                <a:latin typeface="Times New Roman" panose="02020603050405020304" pitchFamily="18" charset="0"/>
                <a:cs typeface="Times New Roman" panose="02020603050405020304" pitchFamily="18" charset="0"/>
              </a:rPr>
              <a:t>A</a:t>
            </a:r>
            <a:r>
              <a:rPr lang="en-GB" altLang="en-US" sz="2400" b="1" dirty="0" smtClean="0">
                <a:solidFill>
                  <a:srgbClr val="000000"/>
                </a:solidFill>
                <a:latin typeface="Times New Roman" panose="02020603050405020304" pitchFamily="18" charset="0"/>
                <a:cs typeface="Times New Roman" panose="02020603050405020304" pitchFamily="18" charset="0"/>
              </a:rPr>
              <a:t> = Analyse</a:t>
            </a:r>
          </a:p>
          <a:p>
            <a:pPr marL="171450" marR="0" lvl="0" indent="-171450" algn="l" defTabSz="914400" rtl="0" eaLnBrk="0" fontAlgn="base" latinLnBrk="0" hangingPunct="0">
              <a:lnSpc>
                <a:spcPct val="100000"/>
              </a:lnSpc>
              <a:spcBef>
                <a:spcPct val="0"/>
              </a:spcBef>
              <a:spcAft>
                <a:spcPct val="0"/>
              </a:spcAft>
              <a:buClrTx/>
              <a:buSzTx/>
              <a:buFont typeface="Arial" panose="020B0604020202020204" pitchFamily="34" charset="0"/>
              <a:buChar char="•"/>
              <a:tabLst/>
            </a:pPr>
            <a:r>
              <a:rPr kumimoji="0" lang="en-GB" altLang="en-US" sz="2400" b="1" i="0" u="none" strike="noStrike" cap="none" normalizeH="0" baseline="0" dirty="0" smtClean="0">
                <a:ln>
                  <a:noFill/>
                </a:ln>
                <a:solidFill>
                  <a:srgbClr val="000000"/>
                </a:solidFill>
                <a:effectLst/>
                <a:latin typeface="Times New Roman" panose="02020603050405020304" pitchFamily="18" charset="0"/>
                <a:cs typeface="Times New Roman" panose="02020603050405020304" pitchFamily="18" charset="0"/>
              </a:rPr>
              <a:t>I</a:t>
            </a:r>
            <a:r>
              <a:rPr kumimoji="0" lang="en-GB" altLang="en-US" sz="2400" b="1" i="0" u="none" strike="noStrike" cap="none" normalizeH="0" dirty="0" smtClean="0">
                <a:ln>
                  <a:noFill/>
                </a:ln>
                <a:solidFill>
                  <a:srgbClr val="000000"/>
                </a:solidFill>
                <a:effectLst/>
                <a:latin typeface="Times New Roman" panose="02020603050405020304" pitchFamily="18" charset="0"/>
                <a:cs typeface="Times New Roman" panose="02020603050405020304" pitchFamily="18" charset="0"/>
              </a:rPr>
              <a:t> = Improve</a:t>
            </a:r>
          </a:p>
          <a:p>
            <a:pPr marL="171450" marR="0" lvl="0" indent="-171450" algn="l" defTabSz="914400" rtl="0" eaLnBrk="0" fontAlgn="base" latinLnBrk="0" hangingPunct="0">
              <a:lnSpc>
                <a:spcPct val="100000"/>
              </a:lnSpc>
              <a:spcBef>
                <a:spcPct val="0"/>
              </a:spcBef>
              <a:spcAft>
                <a:spcPct val="0"/>
              </a:spcAft>
              <a:buClrTx/>
              <a:buSzTx/>
              <a:buFont typeface="Arial" panose="020B0604020202020204" pitchFamily="34" charset="0"/>
              <a:buChar char="•"/>
              <a:tabLst/>
            </a:pPr>
            <a:r>
              <a:rPr lang="en-GB" altLang="en-US" sz="2400" b="1" baseline="0" dirty="0" smtClean="0">
                <a:solidFill>
                  <a:srgbClr val="000000"/>
                </a:solidFill>
                <a:latin typeface="Times New Roman" panose="02020603050405020304" pitchFamily="18" charset="0"/>
                <a:cs typeface="Times New Roman" panose="02020603050405020304" pitchFamily="18" charset="0"/>
              </a:rPr>
              <a:t>C</a:t>
            </a:r>
            <a:r>
              <a:rPr lang="en-GB" altLang="en-US" sz="2400" b="1" dirty="0" smtClean="0">
                <a:solidFill>
                  <a:srgbClr val="000000"/>
                </a:solidFill>
                <a:latin typeface="Times New Roman" panose="02020603050405020304" pitchFamily="18" charset="0"/>
                <a:cs typeface="Times New Roman" panose="02020603050405020304" pitchFamily="18" charset="0"/>
              </a:rPr>
              <a:t> = Control</a:t>
            </a:r>
          </a:p>
          <a:p>
            <a:pPr marL="171450" marR="0" lvl="0" indent="-171450" algn="l" defTabSz="914400" rtl="0" eaLnBrk="0" fontAlgn="base" latinLnBrk="0" hangingPunct="0">
              <a:lnSpc>
                <a:spcPct val="100000"/>
              </a:lnSpc>
              <a:spcBef>
                <a:spcPct val="0"/>
              </a:spcBef>
              <a:spcAft>
                <a:spcPct val="0"/>
              </a:spcAft>
              <a:buClrTx/>
              <a:buSzTx/>
              <a:buFont typeface="Arial" panose="020B0604020202020204" pitchFamily="34" charset="0"/>
              <a:buChar char="•"/>
              <a:tabLst/>
            </a:pPr>
            <a:endParaRPr kumimoji="0" lang="en-GB" altLang="en-US" sz="1200" b="0" i="0" u="none" strike="noStrike" cap="none" normalizeH="0" baseline="0" dirty="0" smtClean="0">
              <a:ln>
                <a:noFill/>
              </a:ln>
              <a:solidFill>
                <a:srgbClr val="000000"/>
              </a:solidFill>
              <a:effectLst/>
              <a:latin typeface="Times New Roman" panose="02020603050405020304" pitchFamily="18" charset="0"/>
              <a:cs typeface="Times New Roman" panose="02020603050405020304" pitchFamily="18" charset="0"/>
            </a:endParaRPr>
          </a:p>
          <a:p>
            <a:pPr marL="171450" marR="0" lvl="0" indent="-171450" algn="l" defTabSz="914400" rtl="0" eaLnBrk="0" fontAlgn="base" latinLnBrk="0" hangingPunct="0">
              <a:lnSpc>
                <a:spcPct val="100000"/>
              </a:lnSpc>
              <a:spcBef>
                <a:spcPct val="0"/>
              </a:spcBef>
              <a:spcAft>
                <a:spcPct val="0"/>
              </a:spcAft>
              <a:buClrTx/>
              <a:buSzTx/>
              <a:buFont typeface="Arial" panose="020B0604020202020204" pitchFamily="34" charset="0"/>
              <a:buChar char="•"/>
              <a:tabLst/>
            </a:pPr>
            <a:endParaRPr kumimoji="0" lang="en-GB" altLang="en-US" sz="1200" b="0" i="0" u="none" strike="noStrike" cap="none" normalizeH="0" baseline="0" dirty="0">
              <a:ln>
                <a:noFill/>
              </a:ln>
              <a:solidFill>
                <a:srgbClr val="000000"/>
              </a:solidFill>
              <a:effectLst/>
              <a:latin typeface="Times New Roman" panose="02020603050405020304" pitchFamily="18" charset="0"/>
              <a:cs typeface="Times New Roman" panose="02020603050405020304" pitchFamily="18" charset="0"/>
            </a:endParaRPr>
          </a:p>
          <a:p>
            <a:pPr marR="0" lvl="0" algn="l" defTabSz="914400" rtl="0" eaLnBrk="0" fontAlgn="base" latinLnBrk="0" hangingPunct="0">
              <a:lnSpc>
                <a:spcPct val="100000"/>
              </a:lnSpc>
              <a:spcBef>
                <a:spcPct val="0"/>
              </a:spcBef>
              <a:spcAft>
                <a:spcPct val="0"/>
              </a:spcAft>
              <a:buClrTx/>
              <a:buSzTx/>
              <a:tabLst/>
            </a:pPr>
            <a:r>
              <a:rPr kumimoji="0" lang="en-GB" altLang="en-US" sz="1000" b="0" i="0" u="none" strike="noStrike" cap="none" normalizeH="0" baseline="0" dirty="0" smtClean="0">
                <a:ln>
                  <a:noFill/>
                </a:ln>
                <a:solidFill>
                  <a:srgbClr val="000000"/>
                </a:solidFill>
                <a:effectLst/>
                <a:latin typeface="Segoe UI" panose="020B0502040204020203" pitchFamily="34" charset="0"/>
                <a:cs typeface="Segoe UI" panose="020B0502040204020203" pitchFamily="34" charset="0"/>
              </a:rPr>
              <a:t> </a:t>
            </a:r>
            <a:endParaRPr kumimoji="0" lang="en-GB" altLang="en-US" sz="1100" b="0" i="0" u="none" strike="noStrike" cap="none" normalizeH="0" baseline="0" dirty="0" smtClean="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000" b="0" i="0" u="none" strike="noStrike" cap="none" normalizeH="0" baseline="0" dirty="0" smtClean="0">
                <a:ln>
                  <a:noFill/>
                </a:ln>
                <a:solidFill>
                  <a:schemeClr val="tx1"/>
                </a:solidFill>
                <a:effectLst/>
                <a:latin typeface="Segoe UI" panose="020B0502040204020203" pitchFamily="34" charset="0"/>
                <a:cs typeface="Segoe UI" panose="020B0502040204020203" pitchFamily="34" charset="0"/>
              </a:rPr>
              <a:t> </a:t>
            </a:r>
            <a:endParaRPr kumimoji="0" lang="en-US" altLang="en-US" sz="1800" b="0" i="0" u="none" strike="noStrike" cap="none" normalizeH="0" baseline="0" dirty="0" smtClean="0">
              <a:ln>
                <a:noFill/>
              </a:ln>
              <a:solidFill>
                <a:schemeClr val="tx1"/>
              </a:solidFill>
              <a:effectLst/>
              <a:latin typeface="Arial" panose="020B0604020202020204" pitchFamily="34" charset="0"/>
            </a:endParaRPr>
          </a:p>
        </p:txBody>
      </p:sp>
      <p:sp>
        <p:nvSpPr>
          <p:cNvPr id="7" name="Title 1"/>
          <p:cNvSpPr txBox="1">
            <a:spLocks/>
          </p:cNvSpPr>
          <p:nvPr/>
        </p:nvSpPr>
        <p:spPr>
          <a:xfrm>
            <a:off x="-457200" y="336919"/>
            <a:ext cx="8395952" cy="673908"/>
          </a:xfrm>
          <a:prstGeom prst="rect">
            <a:avLst/>
          </a:prstGeom>
        </p:spPr>
        <p:txBody>
          <a:bodyPr vert="horz" lIns="91440" tIns="45720" rIns="91440" bIns="45720" rtlCol="0" anchor="b">
            <a:normAutofit fontScale="85000" lnSpcReduction="20000"/>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n-GB" dirty="0" smtClean="0">
                <a:solidFill>
                  <a:srgbClr val="92D050"/>
                </a:solidFill>
              </a:rPr>
              <a:t>Brief Introduction</a:t>
            </a:r>
            <a:endParaRPr lang="en-GB" dirty="0">
              <a:solidFill>
                <a:srgbClr val="92D050"/>
              </a:solidFill>
            </a:endParaRPr>
          </a:p>
        </p:txBody>
      </p:sp>
    </p:spTree>
    <p:extLst>
      <p:ext uri="{BB962C8B-B14F-4D97-AF65-F5344CB8AC3E}">
        <p14:creationId xmlns:p14="http://schemas.microsoft.com/office/powerpoint/2010/main" val="4009252474"/>
      </p:ext>
    </p:extLst>
  </p:cSld>
  <p:clrMapOvr>
    <a:masterClrMapping/>
  </p:clrMapOvr>
  <mc:AlternateContent xmlns:mc="http://schemas.openxmlformats.org/markup-compatibility/2006">
    <mc:Choice xmlns:p14="http://schemas.microsoft.com/office/powerpoint/2010/main" Requires="p14">
      <p:transition p14:dur="0"/>
    </mc:Choice>
    <mc:Fallback>
      <p:transition/>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r>
              <a:rPr lang="en-GB" dirty="0" smtClean="0"/>
              <a:t>Analyse</a:t>
            </a:r>
            <a:endParaRPr lang="en-GB" dirty="0"/>
          </a:p>
        </p:txBody>
      </p:sp>
      <p:sp>
        <p:nvSpPr>
          <p:cNvPr id="6" name="TextBox 5"/>
          <p:cNvSpPr txBox="1"/>
          <p:nvPr/>
        </p:nvSpPr>
        <p:spPr>
          <a:xfrm>
            <a:off x="838200" y="1799770"/>
            <a:ext cx="8686800" cy="5262979"/>
          </a:xfrm>
          <a:prstGeom prst="rect">
            <a:avLst/>
          </a:prstGeom>
          <a:noFill/>
        </p:spPr>
        <p:txBody>
          <a:bodyPr wrap="square" rtlCol="0">
            <a:spAutoFit/>
          </a:bodyPr>
          <a:lstStyle/>
          <a:p>
            <a:pPr marL="285750" indent="-285750">
              <a:buFont typeface="Arial" panose="020B0604020202020204" pitchFamily="34" charset="0"/>
              <a:buChar char="•"/>
            </a:pPr>
            <a:r>
              <a:rPr lang="en-US" sz="2400" dirty="0" smtClean="0"/>
              <a:t>Analyse follows on from measure in the DMAIC process by using the data that is measured.</a:t>
            </a:r>
          </a:p>
          <a:p>
            <a:pPr marL="285750" indent="-285750">
              <a:buFont typeface="Arial" panose="020B0604020202020204" pitchFamily="34" charset="0"/>
              <a:buChar char="•"/>
            </a:pPr>
            <a:r>
              <a:rPr lang="en-US" sz="2400" dirty="0" smtClean="0"/>
              <a:t>In this stage, Analyse, a range of quality tools and techniques are used to find the root cause or causes to the problem.</a:t>
            </a:r>
          </a:p>
          <a:p>
            <a:pPr marL="285750" indent="-285750">
              <a:buFont typeface="Arial" panose="020B0604020202020204" pitchFamily="34" charset="0"/>
              <a:buChar char="•"/>
            </a:pPr>
            <a:r>
              <a:rPr lang="en-US" sz="2400" dirty="0" smtClean="0"/>
              <a:t>Some of the tools used to analyse are; Cause and Effect Diagram, 5 whys, Cause and Effect Matrix, Correlation and regression. </a:t>
            </a:r>
          </a:p>
          <a:p>
            <a:pPr marL="285750" indent="-285750">
              <a:buFont typeface="Arial" panose="020B0604020202020204" pitchFamily="34" charset="0"/>
              <a:buChar char="•"/>
            </a:pPr>
            <a:r>
              <a:rPr lang="en-US" sz="2400" dirty="0" smtClean="0"/>
              <a:t>These identified causes from the Analyse phase must later be validated in the subsequent steps of the process (Improve). </a:t>
            </a:r>
          </a:p>
          <a:p>
            <a:pPr marL="285750" indent="-285750">
              <a:buFont typeface="Arial" panose="020B0604020202020204" pitchFamily="34" charset="0"/>
              <a:buChar char="•"/>
            </a:pPr>
            <a:endParaRPr lang="en-US" dirty="0" smtClean="0"/>
          </a:p>
          <a:p>
            <a:endParaRPr lang="en-US" dirty="0" smtClean="0"/>
          </a:p>
          <a:p>
            <a:endParaRPr lang="en-US" dirty="0"/>
          </a:p>
          <a:p>
            <a:endParaRPr lang="en-GB" dirty="0"/>
          </a:p>
        </p:txBody>
      </p:sp>
    </p:spTree>
    <p:extLst>
      <p:ext uri="{BB962C8B-B14F-4D97-AF65-F5344CB8AC3E}">
        <p14:creationId xmlns:p14="http://schemas.microsoft.com/office/powerpoint/2010/main" val="2309581834"/>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620184" y="584200"/>
            <a:ext cx="8180916" cy="5262979"/>
          </a:xfrm>
          <a:prstGeom prst="rect">
            <a:avLst/>
          </a:prstGeom>
          <a:noFill/>
        </p:spPr>
        <p:txBody>
          <a:bodyPr wrap="square" rtlCol="0">
            <a:spAutoFit/>
          </a:bodyPr>
          <a:lstStyle/>
          <a:p>
            <a:r>
              <a:rPr lang="en-GB" sz="3600" dirty="0" smtClean="0">
                <a:solidFill>
                  <a:srgbClr val="92D050"/>
                </a:solidFill>
              </a:rPr>
              <a:t>Closely examine the process</a:t>
            </a:r>
          </a:p>
          <a:p>
            <a:pPr marL="342900" indent="-342900">
              <a:buFont typeface="+mj-lt"/>
              <a:buAutoNum type="arabicPeriod"/>
            </a:pPr>
            <a:endParaRPr lang="en-GB" sz="3600" dirty="0"/>
          </a:p>
          <a:p>
            <a:r>
              <a:rPr lang="en-GB" sz="2400" dirty="0" smtClean="0"/>
              <a:t>After going through the process the team can further process analyse by conducting any of the following:</a:t>
            </a:r>
          </a:p>
          <a:p>
            <a:endParaRPr lang="en-GB" sz="2400" dirty="0"/>
          </a:p>
          <a:p>
            <a:r>
              <a:rPr lang="en-GB" sz="2400" dirty="0" smtClean="0"/>
              <a:t>Time analysis – Actual time being spent on project or service as opposed to waiting time.</a:t>
            </a:r>
          </a:p>
          <a:p>
            <a:endParaRPr lang="en-GB" sz="2400" dirty="0"/>
          </a:p>
          <a:p>
            <a:r>
              <a:rPr lang="en-GB" sz="2400" dirty="0" smtClean="0"/>
              <a:t>Value added analysis – The process through the eyes of the customer.</a:t>
            </a:r>
          </a:p>
          <a:p>
            <a:endParaRPr lang="en-GB" sz="2400" dirty="0"/>
          </a:p>
          <a:p>
            <a:r>
              <a:rPr lang="en-GB" sz="2400" dirty="0" smtClean="0"/>
              <a:t>Value stream mapping – A process which can determine where waste can be removed</a:t>
            </a:r>
          </a:p>
        </p:txBody>
      </p:sp>
    </p:spTree>
    <p:extLst>
      <p:ext uri="{BB962C8B-B14F-4D97-AF65-F5344CB8AC3E}">
        <p14:creationId xmlns:p14="http://schemas.microsoft.com/office/powerpoint/2010/main" val="419926773"/>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Graphically display the data</a:t>
            </a:r>
            <a:endParaRPr lang="en-GB" dirty="0"/>
          </a:p>
        </p:txBody>
      </p:sp>
      <p:sp>
        <p:nvSpPr>
          <p:cNvPr id="3" name="Content Placeholder 2"/>
          <p:cNvSpPr>
            <a:spLocks noGrp="1"/>
          </p:cNvSpPr>
          <p:nvPr>
            <p:ph idx="1"/>
          </p:nvPr>
        </p:nvSpPr>
        <p:spPr/>
        <p:txBody>
          <a:bodyPr>
            <a:normAutofit/>
          </a:bodyPr>
          <a:lstStyle/>
          <a:p>
            <a:pPr>
              <a:buFont typeface="Arial" panose="020B0604020202020204" pitchFamily="34" charset="0"/>
              <a:buChar char="•"/>
            </a:pPr>
            <a:r>
              <a:rPr lang="en-GB" sz="2400" dirty="0" smtClean="0"/>
              <a:t>Histograms, Scatter and Pareto charts.</a:t>
            </a:r>
          </a:p>
          <a:p>
            <a:endParaRPr lang="en-GB" sz="2400" dirty="0"/>
          </a:p>
          <a:p>
            <a:pPr>
              <a:buFont typeface="Arial" panose="020B0604020202020204" pitchFamily="34" charset="0"/>
              <a:buChar char="•"/>
            </a:pPr>
            <a:r>
              <a:rPr lang="en-GB" sz="2400" dirty="0" smtClean="0"/>
              <a:t>A good use of visual management. By transferring numbers into visuals it allows the team to easily communicate their findings.</a:t>
            </a:r>
            <a:endParaRPr lang="en-GB" sz="2400" dirty="0"/>
          </a:p>
        </p:txBody>
      </p:sp>
    </p:spTree>
    <p:extLst>
      <p:ext uri="{BB962C8B-B14F-4D97-AF65-F5344CB8AC3E}">
        <p14:creationId xmlns:p14="http://schemas.microsoft.com/office/powerpoint/2010/main" val="613634739"/>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What might be causing the problem</a:t>
            </a:r>
            <a:endParaRPr lang="en-GB" dirty="0"/>
          </a:p>
        </p:txBody>
      </p:sp>
      <p:sp>
        <p:nvSpPr>
          <p:cNvPr id="3" name="Content Placeholder 2"/>
          <p:cNvSpPr>
            <a:spLocks noGrp="1"/>
          </p:cNvSpPr>
          <p:nvPr>
            <p:ph idx="1"/>
          </p:nvPr>
        </p:nvSpPr>
        <p:spPr/>
        <p:txBody>
          <a:bodyPr>
            <a:normAutofit/>
          </a:bodyPr>
          <a:lstStyle/>
          <a:p>
            <a:r>
              <a:rPr lang="en-GB" sz="2400" dirty="0" smtClean="0"/>
              <a:t>Ishikawa and 5 Whys.</a:t>
            </a:r>
          </a:p>
          <a:p>
            <a:r>
              <a:rPr lang="en-GB" sz="2400" dirty="0" smtClean="0"/>
              <a:t>Combination of process analysis and data analysis to uncover root causes of waste or defects in the process.</a:t>
            </a:r>
          </a:p>
        </p:txBody>
      </p:sp>
    </p:spTree>
    <p:extLst>
      <p:ext uri="{BB962C8B-B14F-4D97-AF65-F5344CB8AC3E}">
        <p14:creationId xmlns:p14="http://schemas.microsoft.com/office/powerpoint/2010/main" val="842410835"/>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Verify the causes of the problem</a:t>
            </a:r>
            <a:endParaRPr lang="en-GB" dirty="0"/>
          </a:p>
        </p:txBody>
      </p:sp>
      <p:sp>
        <p:nvSpPr>
          <p:cNvPr id="3" name="Content Placeholder 2"/>
          <p:cNvSpPr>
            <a:spLocks noGrp="1"/>
          </p:cNvSpPr>
          <p:nvPr>
            <p:ph idx="1"/>
          </p:nvPr>
        </p:nvSpPr>
        <p:spPr/>
        <p:txBody>
          <a:bodyPr>
            <a:normAutofit/>
          </a:bodyPr>
          <a:lstStyle/>
          <a:p>
            <a:r>
              <a:rPr lang="en-GB" sz="2400" dirty="0" smtClean="0"/>
              <a:t>Before moving onto the improve phase, the team confirms that the root causes are true by doing an overall analysis of the data collected under process observations of the previous steps.</a:t>
            </a:r>
            <a:endParaRPr lang="en-GB" sz="2400" dirty="0"/>
          </a:p>
        </p:txBody>
      </p:sp>
    </p:spTree>
    <p:extLst>
      <p:ext uri="{BB962C8B-B14F-4D97-AF65-F5344CB8AC3E}">
        <p14:creationId xmlns:p14="http://schemas.microsoft.com/office/powerpoint/2010/main" val="3869625222"/>
      </p:ext>
    </p:extLst>
  </p:cSld>
  <p:clrMapOvr>
    <a:masterClrMapping/>
  </p:clrMapOvr>
  <p:timing>
    <p:tnLst>
      <p:par>
        <p:cTn id="1" dur="indefinite" restart="never" nodeType="tmRoot"/>
      </p:par>
    </p:tnLst>
  </p:timing>
</p:sld>
</file>

<file path=ppt/theme/theme1.xml><?xml version="1.0" encoding="utf-8"?>
<a:theme xmlns:a="http://schemas.openxmlformats.org/drawingml/2006/main" name="Facet">
  <a:themeElements>
    <a:clrScheme name="Facet">
      <a:dk1>
        <a:sysClr val="windowText" lastClr="000000"/>
      </a:dk1>
      <a:lt1>
        <a:sysClr val="window" lastClr="FFFFFF"/>
      </a:lt1>
      <a:dk2>
        <a:srgbClr val="2C3C43"/>
      </a:dk2>
      <a:lt2>
        <a:srgbClr val="EBEBEB"/>
      </a:lt2>
      <a:accent1>
        <a:srgbClr val="90C226"/>
      </a:accent1>
      <a:accent2>
        <a:srgbClr val="54A021"/>
      </a:accent2>
      <a:accent3>
        <a:srgbClr val="E6B91E"/>
      </a:accent3>
      <a:accent4>
        <a:srgbClr val="E76618"/>
      </a:accent4>
      <a:accent5>
        <a:srgbClr val="C42F1A"/>
      </a:accent5>
      <a:accent6>
        <a:srgbClr val="918655"/>
      </a:accent6>
      <a:hlink>
        <a:srgbClr val="99CA3C"/>
      </a:hlink>
      <a:folHlink>
        <a:srgbClr val="B9D181"/>
      </a:folHlink>
    </a:clrScheme>
    <a:fontScheme name="Facet">
      <a:majorFont>
        <a:latin typeface="Trebuchet MS" panose="020B0603020202020204"/>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panose="020B0603020202020204"/>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Facet">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Facet" id="{C0C680CD-088A-49FC-A102-D699147F32B2}" vid="{CFBC31BA-B70F-4F30-BCAA-4F3011E16C4D}"/>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Facet</Template>
  <TotalTime>0</TotalTime>
  <Words>387</Words>
  <Application>Microsoft Office PowerPoint</Application>
  <PresentationFormat>Widescreen</PresentationFormat>
  <Paragraphs>43</Paragraphs>
  <Slides>6</Slides>
  <Notes>1</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6</vt:i4>
      </vt:variant>
    </vt:vector>
  </HeadingPairs>
  <TitlesOfParts>
    <vt:vector size="13" baseType="lpstr">
      <vt:lpstr>Arial</vt:lpstr>
      <vt:lpstr>Calibri</vt:lpstr>
      <vt:lpstr>Segoe UI</vt:lpstr>
      <vt:lpstr>Times New Roman</vt:lpstr>
      <vt:lpstr>Trebuchet MS</vt:lpstr>
      <vt:lpstr>Wingdings 3</vt:lpstr>
      <vt:lpstr>Facet</vt:lpstr>
      <vt:lpstr>PowerPoint Presentation</vt:lpstr>
      <vt:lpstr>Analyse</vt:lpstr>
      <vt:lpstr>PowerPoint Presentation</vt:lpstr>
      <vt:lpstr>Graphically display the data</vt:lpstr>
      <vt:lpstr>What might be causing the problem</vt:lpstr>
      <vt:lpstr>Verify the causes of the problem</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Davies, Joshua</dc:creator>
  <cp:lastModifiedBy>Davies, Joshua</cp:lastModifiedBy>
  <cp:revision>5</cp:revision>
  <dcterms:created xsi:type="dcterms:W3CDTF">2019-05-01T14:23:55Z</dcterms:created>
  <dcterms:modified xsi:type="dcterms:W3CDTF">2019-05-01T14:55:22Z</dcterms:modified>
</cp:coreProperties>
</file>