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5"/>
  </p:notesMasterIdLst>
  <p:handoutMasterIdLst>
    <p:handoutMasterId r:id="rId16"/>
  </p:handoutMasterIdLst>
  <p:sldIdLst>
    <p:sldId id="256" r:id="rId5"/>
    <p:sldId id="269" r:id="rId6"/>
    <p:sldId id="270" r:id="rId7"/>
    <p:sldId id="271" r:id="rId8"/>
    <p:sldId id="272" r:id="rId9"/>
    <p:sldId id="273" r:id="rId10"/>
    <p:sldId id="274" r:id="rId11"/>
    <p:sldId id="277" r:id="rId12"/>
    <p:sldId id="278" r:id="rId13"/>
    <p:sldId id="266" r:id="rId14"/>
  </p:sldIdLst>
  <p:sldSz cx="12192000" cy="6858000"/>
  <p:notesSz cx="6858000" cy="9144000"/>
  <p:defaultTextStyle>
    <a:defPPr rtl="0"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33466EB-A83D-4A4E-961E-8E5BD025CA80}" v="1" dt="2025-10-12T21:23:39.157"/>
  </p1510:revLst>
</p1510:revInfo>
</file>

<file path=ppt/tableStyles.xml><?xml version="1.0" encoding="utf-8"?>
<a:tblStyleLst xmlns:a="http://schemas.openxmlformats.org/drawingml/2006/main" def="{5C22544A-7EE6-4342-B048-85BDC9FD1C3A}"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86432" autoAdjust="0"/>
  </p:normalViewPr>
  <p:slideViewPr>
    <p:cSldViewPr snapToGrid="0">
      <p:cViewPr varScale="1">
        <p:scale>
          <a:sx n="48" d="100"/>
          <a:sy n="48" d="100"/>
        </p:scale>
        <p:origin x="60" y="330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99" d="100"/>
          <a:sy n="99" d="100"/>
        </p:scale>
        <p:origin x="35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6/11/relationships/changesInfo" Target="changesInfos/changesInfo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leh Len" userId="2f9961122d840914" providerId="LiveId" clId="{48AE0848-120D-4D0F-BEEF-44FD1E4AE264}"/>
    <pc:docChg chg="custSel addSld delSld modSld">
      <pc:chgData name="Oleh Len" userId="2f9961122d840914" providerId="LiveId" clId="{48AE0848-120D-4D0F-BEEF-44FD1E4AE264}" dt="2025-10-12T21:24:03.577" v="50" actId="20577"/>
      <pc:docMkLst>
        <pc:docMk/>
      </pc:docMkLst>
      <pc:sldChg chg="modSp add mod">
        <pc:chgData name="Oleh Len" userId="2f9961122d840914" providerId="LiveId" clId="{48AE0848-120D-4D0F-BEEF-44FD1E4AE264}" dt="2025-10-12T21:24:03.577" v="50" actId="20577"/>
        <pc:sldMkLst>
          <pc:docMk/>
          <pc:sldMk cId="1071011281" sldId="278"/>
        </pc:sldMkLst>
        <pc:spChg chg="mod">
          <ac:chgData name="Oleh Len" userId="2f9961122d840914" providerId="LiveId" clId="{48AE0848-120D-4D0F-BEEF-44FD1E4AE264}" dt="2025-10-12T21:23:19.387" v="29" actId="1076"/>
          <ac:spMkLst>
            <pc:docMk/>
            <pc:sldMk cId="1071011281" sldId="278"/>
            <ac:spMk id="3" creationId="{6C63ABD1-272C-FCB8-3BF9-E16B8CB6033F}"/>
          </ac:spMkLst>
        </pc:spChg>
        <pc:spChg chg="mod">
          <ac:chgData name="Oleh Len" userId="2f9961122d840914" providerId="LiveId" clId="{48AE0848-120D-4D0F-BEEF-44FD1E4AE264}" dt="2025-10-12T21:24:03.577" v="50" actId="20577"/>
          <ac:spMkLst>
            <pc:docMk/>
            <pc:sldMk cId="1071011281" sldId="278"/>
            <ac:spMk id="14" creationId="{30D892E3-748F-0F68-4D87-C3188FA7A074}"/>
          </ac:spMkLst>
        </pc:spChg>
      </pc:sldChg>
      <pc:sldChg chg="new del">
        <pc:chgData name="Oleh Len" userId="2f9961122d840914" providerId="LiveId" clId="{48AE0848-120D-4D0F-BEEF-44FD1E4AE264}" dt="2025-10-12T21:22:31.658" v="1" actId="2696"/>
        <pc:sldMkLst>
          <pc:docMk/>
          <pc:sldMk cId="1854374192" sldId="278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B022A2D-42FA-4553-8772-8DAE87B7695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DD895D-FAE0-4BCC-A867-FF4B70D9BF7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1F1F45CD-942C-43C1-9D93-D880B2656F2A}" type="datetime1">
              <a:rPr lang="en-GB" smtClean="0"/>
              <a:t>12/10/2025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C4706EC-595E-4FD0-9EC4-968864CC931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699D8E-A980-43D3-BFB9-0812FFA36AB9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5C4EE72E-E5A5-44ED-A736-DB8D8EE9B4C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7412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F1DCB179-AB22-47F8-B69F-5A15F5F9DFCA}" type="datetime1">
              <a:rPr lang="en-GB" noProof="0" smtClean="0"/>
              <a:t>12/10/2025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8D942FC2-A162-47B3-989B-571A6241496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9132772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973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8D942FC2-A162-47B3-989B-571A62414964}" type="slidenum">
              <a:rPr lang="en-GB" noProof="0" smtClean="0"/>
              <a:t>9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2731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8D942FC2-A162-47B3-989B-571A62414964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60027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0C47B699-08C0-4851-8BAE-384C14E4E04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766050" y="1079500"/>
            <a:ext cx="3884962" cy="2138400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5" name="Subtitle 2">
            <a:extLst>
              <a:ext uri="{FF2B5EF4-FFF2-40B4-BE49-F238E27FC236}">
                <a16:creationId xmlns:a16="http://schemas.microsoft.com/office/drawing/2014/main" id="{B84917A2-B37A-4655-9D10-50C6FD698FA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766051" y="4113213"/>
            <a:ext cx="3884961" cy="1655762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88EE5317-4FED-4CB5-85EE-6DAD46C28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438531" y="3690871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22C5EA6D-CE5E-44F2-95E5-1E87F504AD3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539750"/>
            <a:ext cx="6670675" cy="575945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31247140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50C1D561-971B-43DB-A5A7-63A887A0CA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4426782" cy="1331637"/>
          </a:xfrm>
        </p:spPr>
        <p:txBody>
          <a:bodyPr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GB" noProof="0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8CACFD68-412E-48B4-B9EB-FEDC20A813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3023391" y="2310207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4F0731E0-58E0-4382-ADA7-A9C6DE2E7E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80000" y="2759076"/>
            <a:ext cx="4460874" cy="3009899"/>
          </a:xfrm>
        </p:spPr>
        <p:txBody>
          <a:bodyPr rtlCol="0">
            <a:normAutofit/>
          </a:bodyPr>
          <a:lstStyle>
            <a:lvl1pPr>
              <a:defRPr sz="2000"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23D67752-1F0B-4C84-BBA7-A57E2793D91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4033A0-8E66-4ABA-9E27-744642AA94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6654794" y="0"/>
            <a:ext cx="5537206" cy="6858000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0" name="Picture Placeholder 17">
            <a:extLst>
              <a:ext uri="{FF2B5EF4-FFF2-40B4-BE49-F238E27FC236}">
                <a16:creationId xmlns:a16="http://schemas.microsoft.com/office/drawing/2014/main" id="{6A17A7B9-79E8-403B-A59F-FC5E1C5034B4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7212013" y="539750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1" name="Picture Placeholder 17">
            <a:extLst>
              <a:ext uri="{FF2B5EF4-FFF2-40B4-BE49-F238E27FC236}">
                <a16:creationId xmlns:a16="http://schemas.microsoft.com/office/drawing/2014/main" id="{F2DFBA6D-4E5F-452E-AB45-0AE0600C5F7F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212014" y="3563687"/>
            <a:ext cx="4438650" cy="2754313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E8E05746-2784-43CF-84F7-0175BD6502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BB851CC3-3ED8-49E8-B8AC-6D79B036F3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6375936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ntrodu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" name="Title 1">
            <a:extLst>
              <a:ext uri="{FF2B5EF4-FFF2-40B4-BE49-F238E27FC236}">
                <a16:creationId xmlns:a16="http://schemas.microsoft.com/office/drawing/2014/main" id="{C2262EB2-92F3-45D5-977D-A254F9DC45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84750" y="1011237"/>
            <a:ext cx="6120000" cy="860400"/>
          </a:xfrm>
        </p:spPr>
        <p:txBody>
          <a:bodyPr rtlCol="0" anchor="b" anchorCtr="0"/>
          <a:lstStyle>
            <a:lvl1pPr algn="ctr">
              <a:defRPr/>
            </a:lvl1pPr>
          </a:lstStyle>
          <a:p>
            <a:pPr algn="ctr" rtl="0"/>
            <a:r>
              <a:rPr lang="en-GB" noProof="0"/>
              <a:t>Click to edit Master title style</a:t>
            </a:r>
          </a:p>
        </p:txBody>
      </p:sp>
      <p:sp>
        <p:nvSpPr>
          <p:cNvPr id="42" name="Picture Placeholder 7">
            <a:extLst>
              <a:ext uri="{FF2B5EF4-FFF2-40B4-BE49-F238E27FC236}">
                <a16:creationId xmlns:a16="http://schemas.microsoft.com/office/drawing/2014/main" id="{08B7B76C-AD95-41C0-859E-9A612EE3EB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3870325" cy="6858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FAF4E51F-526D-47C7-B091-D47773C1FE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774750" y="2310207"/>
            <a:ext cx="540000" cy="0"/>
          </a:xfrm>
          <a:prstGeom prst="line">
            <a:avLst/>
          </a:prstGeom>
          <a:ln w="1016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Content Placeholder 2">
            <a:extLst>
              <a:ext uri="{FF2B5EF4-FFF2-40B4-BE49-F238E27FC236}">
                <a16:creationId xmlns:a16="http://schemas.microsoft.com/office/drawing/2014/main" id="{E4FE061B-0356-4C6F-A2CA-12D48BE34A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84750" y="2759076"/>
            <a:ext cx="6121400" cy="3009899"/>
          </a:xfrm>
        </p:spPr>
        <p:txBody>
          <a:bodyPr rtlCol="0">
            <a:normAutofit/>
          </a:bodyPr>
          <a:lstStyle>
            <a:lvl1pPr marL="0" indent="0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39" name="Date Placeholder 3">
            <a:extLst>
              <a:ext uri="{FF2B5EF4-FFF2-40B4-BE49-F238E27FC236}">
                <a16:creationId xmlns:a16="http://schemas.microsoft.com/office/drawing/2014/main" id="{C9AB8836-3239-49B5-AB6F-4AF85F1F065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20XX</a:t>
            </a:r>
          </a:p>
        </p:txBody>
      </p:sp>
      <p:sp>
        <p:nvSpPr>
          <p:cNvPr id="40" name="Footer Placeholder 4">
            <a:extLst>
              <a:ext uri="{FF2B5EF4-FFF2-40B4-BE49-F238E27FC236}">
                <a16:creationId xmlns:a16="http://schemas.microsoft.com/office/drawing/2014/main" id="{77EAD6AC-E509-49A1-8E38-1CABD458A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41" name="Slide Number Placeholder 5">
            <a:extLst>
              <a:ext uri="{FF2B5EF4-FFF2-40B4-BE49-F238E27FC236}">
                <a16:creationId xmlns:a16="http://schemas.microsoft.com/office/drawing/2014/main" id="{B689B03B-F230-4530-8C09-EFB8172382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645234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6">
            <a:extLst>
              <a:ext uri="{FF2B5EF4-FFF2-40B4-BE49-F238E27FC236}">
                <a16:creationId xmlns:a16="http://schemas.microsoft.com/office/drawing/2014/main" id="{D0C49A9B-EBDE-4047-884B-0860623D639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85851" y="1089025"/>
            <a:ext cx="6118224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Subtitle 7">
            <a:extLst>
              <a:ext uri="{FF2B5EF4-FFF2-40B4-BE49-F238E27FC236}">
                <a16:creationId xmlns:a16="http://schemas.microsoft.com/office/drawing/2014/main" id="{33C29AD8-5547-4B1E-8E14-63A01F6B92A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38300" y="4248000"/>
            <a:ext cx="5016500" cy="1520975"/>
          </a:xfrm>
        </p:spPr>
        <p:txBody>
          <a:bodyPr rtlCol="0">
            <a:normAutofit/>
          </a:bodyPr>
          <a:lstStyle>
            <a:lvl1pPr marL="0" indent="0" algn="ctr">
              <a:buNone/>
              <a:defRPr sz="2400" i="1"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35" name="Picture Placeholder 31">
            <a:extLst>
              <a:ext uri="{FF2B5EF4-FFF2-40B4-BE49-F238E27FC236}">
                <a16:creationId xmlns:a16="http://schemas.microsoft.com/office/drawing/2014/main" id="{99CD77F7-3095-4517-B300-DE93875DE53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329613" y="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6" name="Picture Placeholder 31">
            <a:extLst>
              <a:ext uri="{FF2B5EF4-FFF2-40B4-BE49-F238E27FC236}">
                <a16:creationId xmlns:a16="http://schemas.microsoft.com/office/drawing/2014/main" id="{F31ECFCC-4520-48AB-A8A1-AF9FC0C055B8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329200" y="2286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7" name="Picture Placeholder 31">
            <a:extLst>
              <a:ext uri="{FF2B5EF4-FFF2-40B4-BE49-F238E27FC236}">
                <a16:creationId xmlns:a16="http://schemas.microsoft.com/office/drawing/2014/main" id="{0FDBD13C-46E7-4BB9-957D-DE2A5925521A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8329200" y="4572000"/>
            <a:ext cx="3862387" cy="22860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85B40728-32E0-44CE-8C68-1E68245C29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400874" y="3035186"/>
            <a:ext cx="1481845" cy="787628"/>
            <a:chOff x="4987925" y="2840038"/>
            <a:chExt cx="2216150" cy="1177924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0A6D99A-68F3-4E08-BB89-083CE0299CE2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8B4F5556-21F4-4E26-9504-49ADE7D84749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0E1118C-DFA4-410C-961C-BE0488441C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16" name="Group 15">
              <a:extLst>
                <a:ext uri="{FF2B5EF4-FFF2-40B4-BE49-F238E27FC236}">
                  <a16:creationId xmlns:a16="http://schemas.microsoft.com/office/drawing/2014/main" id="{B5A8ECE6-B3E3-4761-A6AD-711AF71EEA0D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24" name="Freeform: Shape 23">
                <a:extLst>
                  <a:ext uri="{FF2B5EF4-FFF2-40B4-BE49-F238E27FC236}">
                    <a16:creationId xmlns:a16="http://schemas.microsoft.com/office/drawing/2014/main" id="{5B1F0E3F-4B5E-4F5B-93A6-CE1017521BF1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25" name="Freeform: Shape 24">
                <a:extLst>
                  <a:ext uri="{FF2B5EF4-FFF2-40B4-BE49-F238E27FC236}">
                    <a16:creationId xmlns:a16="http://schemas.microsoft.com/office/drawing/2014/main" id="{B20599F0-ACFC-4223-A598-8FFAF21406AB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17" name="Group 16">
              <a:extLst>
                <a:ext uri="{FF2B5EF4-FFF2-40B4-BE49-F238E27FC236}">
                  <a16:creationId xmlns:a16="http://schemas.microsoft.com/office/drawing/2014/main" id="{C6703144-DA66-4EFB-B790-4E044756FF37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18" name="Group 17">
                <a:extLst>
                  <a:ext uri="{FF2B5EF4-FFF2-40B4-BE49-F238E27FC236}">
                    <a16:creationId xmlns:a16="http://schemas.microsoft.com/office/drawing/2014/main" id="{63371BE5-97EB-4365-8EDA-4C634155E79F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2" name="Freeform: Shape 21">
                  <a:extLst>
                    <a:ext uri="{FF2B5EF4-FFF2-40B4-BE49-F238E27FC236}">
                      <a16:creationId xmlns:a16="http://schemas.microsoft.com/office/drawing/2014/main" id="{533C4D53-A668-4609-B338-E2D33C24A811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3" name="Straight Connector 22">
                  <a:extLst>
                    <a:ext uri="{FF2B5EF4-FFF2-40B4-BE49-F238E27FC236}">
                      <a16:creationId xmlns:a16="http://schemas.microsoft.com/office/drawing/2014/main" id="{A487C5A9-C4B3-4A68-8DFB-43F4CDB4073A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19" name="Group 18">
                <a:extLst>
                  <a:ext uri="{FF2B5EF4-FFF2-40B4-BE49-F238E27FC236}">
                    <a16:creationId xmlns:a16="http://schemas.microsoft.com/office/drawing/2014/main" id="{82E4A2F3-57A7-4529-A621-A36F1E777A4E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20" name="Freeform: Shape 19">
                  <a:extLst>
                    <a:ext uri="{FF2B5EF4-FFF2-40B4-BE49-F238E27FC236}">
                      <a16:creationId xmlns:a16="http://schemas.microsoft.com/office/drawing/2014/main" id="{1482263E-6A78-46B7-8AB8-845C9C9103B4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21" name="Straight Connector 20">
                  <a:extLst>
                    <a:ext uri="{FF2B5EF4-FFF2-40B4-BE49-F238E27FC236}">
                      <a16:creationId xmlns:a16="http://schemas.microsoft.com/office/drawing/2014/main" id="{3C7B34F9-7954-4950-ABEA-DDBFF4A4CC9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282938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40C57E2F-CF72-48C4-856E-92187475D1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GB" noProof="0"/>
              <a:t>Click to edit Master title style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5E4553B0-7C73-46E8-9FC4-383280D1C4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Date Placeholder 3">
            <a:extLst>
              <a:ext uri="{FF2B5EF4-FFF2-40B4-BE49-F238E27FC236}">
                <a16:creationId xmlns:a16="http://schemas.microsoft.com/office/drawing/2014/main" id="{C44832F9-70D2-44CF-ABB6-82AEA0FA67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3" name="Footer Placeholder 4">
            <a:extLst>
              <a:ext uri="{FF2B5EF4-FFF2-40B4-BE49-F238E27FC236}">
                <a16:creationId xmlns:a16="http://schemas.microsoft.com/office/drawing/2014/main" id="{D954CB3D-A29B-4523-A51B-9BBDA540FE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788D83C5-3820-4BD6-AFF4-74306090A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197F15-FEA9-40D4-BDB0-13A77FECA877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44550" y="2319338"/>
            <a:ext cx="10502900" cy="3717925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9282562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F1404-6040-436F-A4F1-5A505FA30EA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82650" y="2441575"/>
            <a:ext cx="10426700" cy="34798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25ABF0D4-6E3E-4B6A-9402-0B1819B2EA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9103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GB" noProof="0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5DAB4820-09C0-4A6A-9DEF-D377D04A2C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893832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75B58DA2-1433-4624-A301-D9496CB2897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428E4701-5991-4858-AE71-47400E64F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AC430A52-01FF-4B61-8B7A-C60A8D06B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700054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88FC32C6-4CA8-4D0A-96AC-76733C2BC75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7" y="542924"/>
            <a:ext cx="11109663" cy="5772395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16D5E1-C594-4160-9367-2B471F6C2A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00" y="552841"/>
            <a:ext cx="11109663" cy="3560127"/>
          </a:xfrm>
          <a:gradFill flip="none" rotWithShape="0">
            <a:gsLst>
              <a:gs pos="0">
                <a:schemeClr val="bg1">
                  <a:alpha val="57000"/>
                </a:schemeClr>
              </a:gs>
              <a:gs pos="8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lIns="1554480" rIns="1554480" bIns="914400" rtlCol="0" anchor="b"/>
          <a:lstStyle>
            <a:lvl1pPr algn="ctr">
              <a:lnSpc>
                <a:spcPct val="125000"/>
              </a:lnSpc>
              <a:spcBef>
                <a:spcPts val="1000"/>
              </a:spcBef>
              <a:defRPr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1" name="Subtitle 5">
            <a:extLst>
              <a:ext uri="{FF2B5EF4-FFF2-40B4-BE49-F238E27FC236}">
                <a16:creationId xmlns:a16="http://schemas.microsoft.com/office/drawing/2014/main" id="{3C87561D-53CF-4295-8BCE-C9ACAA1DE94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63" y="4113212"/>
            <a:ext cx="11109999" cy="2201863"/>
          </a:xfrm>
          <a:gradFill flip="none" rotWithShape="0">
            <a:gsLst>
              <a:gs pos="0">
                <a:schemeClr val="bg1">
                  <a:alpha val="55000"/>
                </a:schemeClr>
              </a:gs>
              <a:gs pos="7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</p:spPr>
        <p:txBody>
          <a:bodyPr rtlCol="0"/>
          <a:lstStyle>
            <a:lvl1pPr marL="0" indent="0" algn="ctr">
              <a:buNone/>
              <a:defRPr i="1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>
                <a:solidFill>
                  <a:srgbClr val="FFFFFF"/>
                </a:solidFill>
              </a:rPr>
              <a:t>Click to edit Master subtitle style</a:t>
            </a:r>
          </a:p>
        </p:txBody>
      </p:sp>
      <p:sp>
        <p:nvSpPr>
          <p:cNvPr id="15" name="Date Placeholder 47">
            <a:extLst>
              <a:ext uri="{FF2B5EF4-FFF2-40B4-BE49-F238E27FC236}">
                <a16:creationId xmlns:a16="http://schemas.microsoft.com/office/drawing/2014/main" id="{A3B22F32-6863-413E-917C-18EA0DFB02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8">
            <a:extLst>
              <a:ext uri="{FF2B5EF4-FFF2-40B4-BE49-F238E27FC236}">
                <a16:creationId xmlns:a16="http://schemas.microsoft.com/office/drawing/2014/main" id="{C1CD5745-E602-4F82-9381-B24C8EF2B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49">
            <a:extLst>
              <a:ext uri="{FF2B5EF4-FFF2-40B4-BE49-F238E27FC236}">
                <a16:creationId xmlns:a16="http://schemas.microsoft.com/office/drawing/2014/main" id="{D8E278D8-BE28-49BF-B9CA-C67917808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4822336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02C235F5-1E24-4AC0-9651-F632551F0A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GB" noProof="0"/>
              <a:t>Click to edit Master title style</a:t>
            </a: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86CF273-85C7-48C6-9D99-80CD0F67D4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12DE76C3-E6D8-463F-8388-6F9C562B11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A6DF242C-E687-4FAA-B4B3-1F220D4077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E65BE381-2126-47B0-85DE-51B889D79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8AA890-F3B6-4230-8A2F-DD9E9465AD0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809625" y="2561936"/>
            <a:ext cx="10563225" cy="3657600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</p:spTree>
    <p:extLst>
      <p:ext uri="{BB962C8B-B14F-4D97-AF65-F5344CB8AC3E}">
        <p14:creationId xmlns:p14="http://schemas.microsoft.com/office/powerpoint/2010/main" val="242550241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F0A929-3212-4520-8030-2AD44A0AAA1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65163" y="2438400"/>
            <a:ext cx="10852150" cy="3963988"/>
          </a:xfrm>
        </p:spPr>
        <p:txBody>
          <a:bodyPr rtlCol="0"/>
          <a:lstStyle>
            <a:lvl1pPr>
              <a:defRPr/>
            </a:lvl1pPr>
          </a:lstStyle>
          <a:p>
            <a:pPr lvl="0" rtl="0"/>
            <a:r>
              <a:rPr lang="en-GB" noProof="0"/>
              <a:t>Click to add content</a:t>
            </a:r>
          </a:p>
        </p:txBody>
      </p:sp>
      <p:sp>
        <p:nvSpPr>
          <p:cNvPr id="8" name="Title 1">
            <a:extLst>
              <a:ext uri="{FF2B5EF4-FFF2-40B4-BE49-F238E27FC236}">
                <a16:creationId xmlns:a16="http://schemas.microsoft.com/office/drawing/2014/main" id="{CF73B8BD-0598-4710-9900-CFD868269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rtlCol="0" anchor="ctr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GB" noProof="0"/>
              <a:t>Click to edit Master title style</a:t>
            </a:r>
          </a:p>
        </p:txBody>
      </p:sp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480E68B-56A3-4BC6-8CCD-6708C87D08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2252664"/>
            <a:ext cx="12192000" cy="4605336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2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22DF9CC0-EB78-4426-B0D6-62268D2FB24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1" name="Footer Placeholder 4">
            <a:extLst>
              <a:ext uri="{FF2B5EF4-FFF2-40B4-BE49-F238E27FC236}">
                <a16:creationId xmlns:a16="http://schemas.microsoft.com/office/drawing/2014/main" id="{010167B9-B6A1-4C18-A11C-5E41BDB0E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6C8D2EB3-722B-4A95-8F0C-E4BBA5E59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135002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FC5AD6-5EA9-4D31-BA29-EE3AABE223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GB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664AFF-309D-433B-B3F0-84A98A207C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Text Placeholder 23">
            <a:extLst>
              <a:ext uri="{FF2B5EF4-FFF2-40B4-BE49-F238E27FC236}">
                <a16:creationId xmlns:a16="http://schemas.microsoft.com/office/drawing/2014/main" id="{11FC24B6-E967-42A6-8F96-DBB1BFE196E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664793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2" name="Text Placeholder 25">
            <a:extLst>
              <a:ext uri="{FF2B5EF4-FFF2-40B4-BE49-F238E27FC236}">
                <a16:creationId xmlns:a16="http://schemas.microsoft.com/office/drawing/2014/main" id="{227584E0-1796-45AE-A691-1918676D9CD4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664443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23" name="Text Placeholder 23">
            <a:extLst>
              <a:ext uri="{FF2B5EF4-FFF2-40B4-BE49-F238E27FC236}">
                <a16:creationId xmlns:a16="http://schemas.microsoft.com/office/drawing/2014/main" id="{C7E3698B-A426-409C-94D0-F06ECD410B0A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6359649" y="2119211"/>
            <a:ext cx="4360512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  <a:latin typeface="+mn-lt"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4" name="Text Placeholder 25">
            <a:extLst>
              <a:ext uri="{FF2B5EF4-FFF2-40B4-BE49-F238E27FC236}">
                <a16:creationId xmlns:a16="http://schemas.microsoft.com/office/drawing/2014/main" id="{D2F2C5F3-51E6-4531-9805-221591315C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359299" y="2671626"/>
            <a:ext cx="4360862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85D87A86-18DB-4F48-991B-B96728C9E2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E9F77D95-7E8B-48BA-B550-76A5C297FE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5510D382-212F-47D7-A76F-181F22622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6E9465D8-1640-4D12-B086-59416AFCB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13" name="Rectangle 5">
              <a:extLst>
                <a:ext uri="{FF2B5EF4-FFF2-40B4-BE49-F238E27FC236}">
                  <a16:creationId xmlns:a16="http://schemas.microsoft.com/office/drawing/2014/main" id="{E7BE05B2-64AC-4F56-A098-D3A324E9D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15" name="Rectangle 5">
              <a:extLst>
                <a:ext uri="{FF2B5EF4-FFF2-40B4-BE49-F238E27FC236}">
                  <a16:creationId xmlns:a16="http://schemas.microsoft.com/office/drawing/2014/main" id="{CFB6CFD5-710B-4FF7-B75B-0174B9B72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17" name="Rectangle 5">
              <a:extLst>
                <a:ext uri="{FF2B5EF4-FFF2-40B4-BE49-F238E27FC236}">
                  <a16:creationId xmlns:a16="http://schemas.microsoft.com/office/drawing/2014/main" id="{66A28EB2-7446-4114-8BD6-4CB90B84957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8506898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2DA6CE13-49E5-47C2-B720-1F236BBB5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2675" y="531815"/>
            <a:ext cx="10026650" cy="696910"/>
          </a:xfrm>
        </p:spPr>
        <p:txBody>
          <a:bodyPr wrap="square" rtlCol="0" anchor="b" anchorCtr="0">
            <a:normAutofit/>
          </a:bodyPr>
          <a:lstStyle>
            <a:lvl1pPr algn="ctr">
              <a:defRPr/>
            </a:lvl1pPr>
          </a:lstStyle>
          <a:p>
            <a:pPr algn="ctr" rtl="0"/>
            <a:r>
              <a:rPr lang="en-GB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BA75683-8D5A-4D7B-AA95-90826766FE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5819649" y="1680433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6" name="Text Placeholder 23">
            <a:extLst>
              <a:ext uri="{FF2B5EF4-FFF2-40B4-BE49-F238E27FC236}">
                <a16:creationId xmlns:a16="http://schemas.microsoft.com/office/drawing/2014/main" id="{0014AA73-5311-4055-A626-89D8E23FFD9E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001992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29" name="Text Placeholder 25">
            <a:extLst>
              <a:ext uri="{FF2B5EF4-FFF2-40B4-BE49-F238E27FC236}">
                <a16:creationId xmlns:a16="http://schemas.microsoft.com/office/drawing/2014/main" id="{929F4BD4-95C1-49C1-8ADF-A14CD567582E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001641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8" name="Text Placeholder 23">
            <a:extLst>
              <a:ext uri="{FF2B5EF4-FFF2-40B4-BE49-F238E27FC236}">
                <a16:creationId xmlns:a16="http://schemas.microsoft.com/office/drawing/2014/main" id="{92C6830C-1F44-4F12-B457-A08A9A6E53A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4453829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1" name="Text Placeholder 25">
            <a:extLst>
              <a:ext uri="{FF2B5EF4-FFF2-40B4-BE49-F238E27FC236}">
                <a16:creationId xmlns:a16="http://schemas.microsoft.com/office/drawing/2014/main" id="{631066C0-5869-41D5-A6B8-519CA72AC03D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4453478" y="2664768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49" name="Text Placeholder 23">
            <a:extLst>
              <a:ext uri="{FF2B5EF4-FFF2-40B4-BE49-F238E27FC236}">
                <a16:creationId xmlns:a16="http://schemas.microsoft.com/office/drawing/2014/main" id="{A05C520D-F031-4A59-B3AB-15CD169C1B91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905931" y="2112353"/>
            <a:ext cx="3303394" cy="552450"/>
          </a:xfrm>
        </p:spPr>
        <p:txBody>
          <a:bodyPr rtlCol="0">
            <a:normAutofit/>
          </a:bodyPr>
          <a:lstStyle>
            <a:lvl1pPr marL="0" indent="0">
              <a:buNone/>
              <a:defRPr sz="2400" b="1">
                <a:solidFill>
                  <a:schemeClr val="accent5">
                    <a:lumMod val="60000"/>
                    <a:lumOff val="40000"/>
                  </a:schemeClr>
                </a:solidFill>
                <a:effectLst/>
              </a:defRPr>
            </a:lvl1pPr>
          </a:lstStyle>
          <a:p>
            <a:pPr lvl="0" rtl="0"/>
            <a:r>
              <a:rPr lang="en-GB" noProof="0"/>
              <a:t>Click to add subtitle</a:t>
            </a:r>
          </a:p>
        </p:txBody>
      </p:sp>
      <p:sp>
        <p:nvSpPr>
          <p:cNvPr id="33" name="Text Placeholder 25">
            <a:extLst>
              <a:ext uri="{FF2B5EF4-FFF2-40B4-BE49-F238E27FC236}">
                <a16:creationId xmlns:a16="http://schemas.microsoft.com/office/drawing/2014/main" id="{918F424D-F90F-4352-B45D-8E23B4BA14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7905666" y="2651053"/>
            <a:ext cx="3303659" cy="3215781"/>
          </a:xfrm>
        </p:spPr>
        <p:txBody>
          <a:bodyPr rtlCol="0">
            <a:normAutofit/>
          </a:bodyPr>
          <a:lstStyle>
            <a:lvl1pPr marL="285750" indent="-285750">
              <a:buClr>
                <a:schemeClr val="accent5"/>
              </a:buClr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</a:defRPr>
            </a:lvl1pPr>
          </a:lstStyle>
          <a:p>
            <a:pPr lvl="0" rtl="0"/>
            <a:r>
              <a:rPr lang="en-GB" noProof="0"/>
              <a:t>Click to insert text</a:t>
            </a:r>
          </a:p>
        </p:txBody>
      </p:sp>
      <p:sp>
        <p:nvSpPr>
          <p:cNvPr id="9" name="Date Placeholder 3">
            <a:extLst>
              <a:ext uri="{FF2B5EF4-FFF2-40B4-BE49-F238E27FC236}">
                <a16:creationId xmlns:a16="http://schemas.microsoft.com/office/drawing/2014/main" id="{6CF1492E-55F0-4EDA-9C49-A4A834F401C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928D135F-F70E-4CF5-8CAB-4B58BA029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0B1F2E7-88D6-4A13-81A3-A31E4E8D3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4A548AA1-D42E-4FED-9B69-F476E26489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 rot="5400000">
            <a:off x="3072531" y="-2496283"/>
            <a:ext cx="6034235" cy="11610702"/>
            <a:chOff x="443748" y="446254"/>
            <a:chExt cx="3330000" cy="5760000"/>
          </a:xfrm>
        </p:grpSpPr>
        <p:sp>
          <p:nvSpPr>
            <p:cNvPr id="51" name="Rectangle 5">
              <a:extLst>
                <a:ext uri="{FF2B5EF4-FFF2-40B4-BE49-F238E27FC236}">
                  <a16:creationId xmlns:a16="http://schemas.microsoft.com/office/drawing/2014/main" id="{8C03BD57-8867-4998-B3F3-82125EA37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flipV="1">
              <a:off x="443748" y="446254"/>
              <a:ext cx="333000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6660000" h="5760000">
                  <a:moveTo>
                    <a:pt x="6660000" y="5760000"/>
                  </a:moveTo>
                  <a:lnTo>
                    <a:pt x="0" y="5760000"/>
                  </a:lnTo>
                  <a:lnTo>
                    <a:pt x="0" y="0"/>
                  </a:lnTo>
                </a:path>
              </a:pathLst>
            </a:custGeom>
            <a:noFill/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  <p:sp>
          <p:nvSpPr>
            <p:cNvPr id="52" name="Rectangle 5">
              <a:extLst>
                <a:ext uri="{FF2B5EF4-FFF2-40B4-BE49-F238E27FC236}">
                  <a16:creationId xmlns:a16="http://schemas.microsoft.com/office/drawing/2014/main" id="{AF4847DD-9F53-4840-86F2-4ADCD66C1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443748" y="6206254"/>
              <a:ext cx="3330000" cy="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6660000 w 6660000"/>
                <a:gd name="connsiteY0" fmla="*/ 0 h 0"/>
                <a:gd name="connsiteX1" fmla="*/ 0 w 6660000"/>
                <a:gd name="connsiteY1" fmla="*/ 0 h 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6660000">
                  <a:moveTo>
                    <a:pt x="6660000" y="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>
                <a:solidFill>
                  <a:schemeClr val="tx1">
                    <a:alpha val="70000"/>
                  </a:schemeClr>
                </a:solidFill>
              </a:endParaRPr>
            </a:p>
          </p:txBody>
        </p:sp>
        <p:sp>
          <p:nvSpPr>
            <p:cNvPr id="53" name="Rectangle 5">
              <a:extLst>
                <a:ext uri="{FF2B5EF4-FFF2-40B4-BE49-F238E27FC236}">
                  <a16:creationId xmlns:a16="http://schemas.microsoft.com/office/drawing/2014/main" id="{881FA255-D3EB-4D06-BDCA-3627242D6D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 userDrawn="1"/>
          </p:nvSpPr>
          <p:spPr>
            <a:xfrm rot="10800000" flipV="1">
              <a:off x="3773748" y="446254"/>
              <a:ext cx="0" cy="5760000"/>
            </a:xfrm>
            <a:custGeom>
              <a:avLst/>
              <a:gdLst>
                <a:gd name="connsiteX0" fmla="*/ 0 w 6660000"/>
                <a:gd name="connsiteY0" fmla="*/ 0 h 5760000"/>
                <a:gd name="connsiteX1" fmla="*/ 6660000 w 6660000"/>
                <a:gd name="connsiteY1" fmla="*/ 0 h 5760000"/>
                <a:gd name="connsiteX2" fmla="*/ 6660000 w 6660000"/>
                <a:gd name="connsiteY2" fmla="*/ 5760000 h 5760000"/>
                <a:gd name="connsiteX3" fmla="*/ 0 w 6660000"/>
                <a:gd name="connsiteY3" fmla="*/ 5760000 h 5760000"/>
                <a:gd name="connsiteX4" fmla="*/ 0 w 6660000"/>
                <a:gd name="connsiteY4" fmla="*/ 0 h 5760000"/>
                <a:gd name="connsiteX0" fmla="*/ 6660000 w 6751440"/>
                <a:gd name="connsiteY0" fmla="*/ 0 h 5760000"/>
                <a:gd name="connsiteX1" fmla="*/ 6660000 w 6751440"/>
                <a:gd name="connsiteY1" fmla="*/ 5760000 h 5760000"/>
                <a:gd name="connsiteX2" fmla="*/ 0 w 6751440"/>
                <a:gd name="connsiteY2" fmla="*/ 5760000 h 5760000"/>
                <a:gd name="connsiteX3" fmla="*/ 0 w 6751440"/>
                <a:gd name="connsiteY3" fmla="*/ 0 h 5760000"/>
                <a:gd name="connsiteX4" fmla="*/ 6751440 w 6751440"/>
                <a:gd name="connsiteY4" fmla="*/ 9144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4" fmla="*/ 5068690 w 6660000"/>
                <a:gd name="connsiteY4" fmla="*/ 224790 h 5760000"/>
                <a:gd name="connsiteX0" fmla="*/ 6660000 w 6660000"/>
                <a:gd name="connsiteY0" fmla="*/ 0 h 5760000"/>
                <a:gd name="connsiteX1" fmla="*/ 6660000 w 6660000"/>
                <a:gd name="connsiteY1" fmla="*/ 5760000 h 5760000"/>
                <a:gd name="connsiteX2" fmla="*/ 0 w 6660000"/>
                <a:gd name="connsiteY2" fmla="*/ 5760000 h 5760000"/>
                <a:gd name="connsiteX3" fmla="*/ 0 w 6660000"/>
                <a:gd name="connsiteY3" fmla="*/ 0 h 5760000"/>
                <a:gd name="connsiteX0" fmla="*/ 6660000 w 6660000"/>
                <a:gd name="connsiteY0" fmla="*/ 5760000 h 5760000"/>
                <a:gd name="connsiteX1" fmla="*/ 0 w 6660000"/>
                <a:gd name="connsiteY1" fmla="*/ 5760000 h 5760000"/>
                <a:gd name="connsiteX2" fmla="*/ 0 w 6660000"/>
                <a:gd name="connsiteY2" fmla="*/ 0 h 5760000"/>
                <a:gd name="connsiteX0" fmla="*/ 0 w 0"/>
                <a:gd name="connsiteY0" fmla="*/ 5760000 h 5760000"/>
                <a:gd name="connsiteX1" fmla="*/ 0 w 0"/>
                <a:gd name="connsiteY1" fmla="*/ 0 h 5760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h="5760000">
                  <a:moveTo>
                    <a:pt x="0" y="5760000"/>
                  </a:moveTo>
                  <a:lnTo>
                    <a:pt x="0" y="0"/>
                  </a:lnTo>
                </a:path>
              </a:pathLst>
            </a:custGeom>
            <a:solidFill>
              <a:schemeClr val="tx2">
                <a:alpha val="80000"/>
              </a:schemeClr>
            </a:solidFill>
            <a:ln w="127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/>
            </a:p>
          </p:txBody>
        </p:sp>
      </p:grpSp>
    </p:spTree>
    <p:extLst>
      <p:ext uri="{BB962C8B-B14F-4D97-AF65-F5344CB8AC3E}">
        <p14:creationId xmlns:p14="http://schemas.microsoft.com/office/powerpoint/2010/main" val="186760498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036F7FC-6006-4472-BC70-30C283ABC1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0000" y="540000"/>
            <a:ext cx="3345950" cy="2303213"/>
          </a:xfrm>
        </p:spPr>
        <p:txBody>
          <a:bodyPr rtlCol="0" anchor="ctr" anchorCtr="0"/>
          <a:lstStyle>
            <a:lvl1pPr algn="ctr">
              <a:defRPr/>
            </a:lvl1pPr>
          </a:lstStyle>
          <a:p>
            <a:pPr algn="ctr" rtl="0"/>
            <a:r>
              <a:rPr lang="en-GB" noProof="0"/>
              <a:t>Click to edit Master title style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265A73B-104E-43C7-BBEC-C2B3D52E1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5400000">
            <a:off x="4714750" y="1691606"/>
            <a:ext cx="54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8FE0F1ED-567A-464B-A7AB-53B58F510B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2" y="540000"/>
            <a:ext cx="6107460" cy="2303213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/>
            </a:lvl1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6745F42-F11E-4295-BA16-71120E66B9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3429000"/>
            <a:ext cx="12192000" cy="3428999"/>
          </a:xfrm>
          <a:prstGeom prst="rect">
            <a:avLst/>
          </a:prstGeom>
          <a:solidFill>
            <a:schemeClr val="bg1">
              <a:alpha val="2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black">
                  <a:alpha val="3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sp>
        <p:nvSpPr>
          <p:cNvPr id="23" name="Picture Placeholder 18">
            <a:extLst>
              <a:ext uri="{FF2B5EF4-FFF2-40B4-BE49-F238E27FC236}">
                <a16:creationId xmlns:a16="http://schemas.microsoft.com/office/drawing/2014/main" id="{49B51FEE-9706-46CF-8CEF-5E1F009FFF02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41338" y="4011613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4" name="Picture Placeholder 18">
            <a:extLst>
              <a:ext uri="{FF2B5EF4-FFF2-40B4-BE49-F238E27FC236}">
                <a16:creationId xmlns:a16="http://schemas.microsoft.com/office/drawing/2014/main" id="{C2EE5695-74F8-4071-8805-A537486F221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3384863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Picture Placeholder 18">
            <a:extLst>
              <a:ext uri="{FF2B5EF4-FFF2-40B4-BE49-F238E27FC236}">
                <a16:creationId xmlns:a16="http://schemas.microsoft.com/office/drawing/2014/main" id="{426DBDB7-E494-4BDA-BD74-10D41918C0AB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228887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6" name="Picture Placeholder 18">
            <a:extLst>
              <a:ext uri="{FF2B5EF4-FFF2-40B4-BE49-F238E27FC236}">
                <a16:creationId xmlns:a16="http://schemas.microsoft.com/office/drawing/2014/main" id="{110C3059-EF0D-4175-A421-E59E738E9AAD}"/>
              </a:ext>
            </a:extLst>
          </p:cNvPr>
          <p:cNvSpPr>
            <a:spLocks noGrp="1"/>
          </p:cNvSpPr>
          <p:nvPr>
            <p:ph type="pic" sz="quarter" idx="16" hasCustomPrompt="1"/>
          </p:nvPr>
        </p:nvSpPr>
        <p:spPr>
          <a:xfrm>
            <a:off x="9072912" y="4011331"/>
            <a:ext cx="2578100" cy="2303462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15" name="Date Placeholder 3">
            <a:extLst>
              <a:ext uri="{FF2B5EF4-FFF2-40B4-BE49-F238E27FC236}">
                <a16:creationId xmlns:a16="http://schemas.microsoft.com/office/drawing/2014/main" id="{F23808ED-A697-419E-B2B9-925BC80462D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16" name="Footer Placeholder 4">
            <a:extLst>
              <a:ext uri="{FF2B5EF4-FFF2-40B4-BE49-F238E27FC236}">
                <a16:creationId xmlns:a16="http://schemas.microsoft.com/office/drawing/2014/main" id="{82CBC00E-8DBE-41F7-B5EC-A273F718493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EC8BA04E-DB40-4D07-9B73-37122A9022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22437400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los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E6EF848A-75B5-49A0-A26E-E3931F22D97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0326" y="1089025"/>
            <a:ext cx="4451349" cy="1532951"/>
          </a:xfrm>
        </p:spPr>
        <p:txBody>
          <a:bodyPr rtlCol="0" anchor="b"/>
          <a:lstStyle>
            <a:lvl1pPr algn="ctr">
              <a:defRPr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8" name="Subtitle 7">
            <a:extLst>
              <a:ext uri="{FF2B5EF4-FFF2-40B4-BE49-F238E27FC236}">
                <a16:creationId xmlns:a16="http://schemas.microsoft.com/office/drawing/2014/main" id="{0D20A319-635D-423F-BBAC-55CDC17856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0326" y="4248000"/>
            <a:ext cx="4451349" cy="1520975"/>
          </a:xfrm>
        </p:spPr>
        <p:txBody>
          <a:bodyPr rtlCol="0"/>
          <a:lstStyle>
            <a:lvl1pPr marL="0" indent="0" algn="ctr">
              <a:buNone/>
              <a:defRPr i="1"/>
            </a:lvl1pPr>
          </a:lstStyle>
          <a:p>
            <a:pPr rtl="0"/>
            <a:r>
              <a:rPr lang="en-GB" noProof="0"/>
              <a:t>Click to edit Master subtitle style</a:t>
            </a:r>
          </a:p>
        </p:txBody>
      </p:sp>
      <p:sp>
        <p:nvSpPr>
          <p:cNvPr id="31" name="Picture Placeholder 28">
            <a:extLst>
              <a:ext uri="{FF2B5EF4-FFF2-40B4-BE49-F238E27FC236}">
                <a16:creationId xmlns:a16="http://schemas.microsoft.com/office/drawing/2014/main" id="{2A95A91B-7863-4D63-9D9B-EB1E440C1DFD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539750" y="53975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32" name="Picture Placeholder 28">
            <a:extLst>
              <a:ext uri="{FF2B5EF4-FFF2-40B4-BE49-F238E27FC236}">
                <a16:creationId xmlns:a16="http://schemas.microsoft.com/office/drawing/2014/main" id="{AC55B2B7-A24A-4F78-B673-918F440A12E6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883400" y="540000"/>
            <a:ext cx="2768600" cy="5778500"/>
          </a:xfrm>
        </p:spPr>
        <p:txBody>
          <a:bodyPr rtlCol="0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Click to add photo</a:t>
            </a:r>
          </a:p>
        </p:txBody>
      </p:sp>
      <p:sp>
        <p:nvSpPr>
          <p:cNvPr id="25" name="Date Placeholder 3">
            <a:extLst>
              <a:ext uri="{FF2B5EF4-FFF2-40B4-BE49-F238E27FC236}">
                <a16:creationId xmlns:a16="http://schemas.microsoft.com/office/drawing/2014/main" id="{F2472D78-AA98-4F36-B6D6-73FDDFEDE3E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>
            <a:lvl1pPr>
              <a:defRPr/>
            </a:lvl1pPr>
          </a:lstStyle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26" name="Footer Placeholder 4">
            <a:extLst>
              <a:ext uri="{FF2B5EF4-FFF2-40B4-BE49-F238E27FC236}">
                <a16:creationId xmlns:a16="http://schemas.microsoft.com/office/drawing/2014/main" id="{389A6CF9-7AEC-41F9-B68D-D7919EE087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27" name="Slide Number Placeholder 5">
            <a:extLst>
              <a:ext uri="{FF2B5EF4-FFF2-40B4-BE49-F238E27FC236}">
                <a16:creationId xmlns:a16="http://schemas.microsoft.com/office/drawing/2014/main" id="{D01CF4E0-7641-49C6-B4CE-2753443922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31AFB269-EE5A-41D3-BCD6-D9F59CE699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5354952" y="3043393"/>
            <a:ext cx="1481845" cy="787628"/>
            <a:chOff x="4987925" y="2840038"/>
            <a:chExt cx="2216150" cy="1177924"/>
          </a:xfrm>
        </p:grpSpPr>
        <p:sp>
          <p:nvSpPr>
            <p:cNvPr id="28" name="Rectangle 27">
              <a:extLst>
                <a:ext uri="{FF2B5EF4-FFF2-40B4-BE49-F238E27FC236}">
                  <a16:creationId xmlns:a16="http://schemas.microsoft.com/office/drawing/2014/main" id="{45469245-EBD6-4BF4-B555-140F59F51604}"/>
                </a:ext>
              </a:extLst>
            </p:cNvPr>
            <p:cNvSpPr/>
            <p:nvPr/>
          </p:nvSpPr>
          <p:spPr>
            <a:xfrm>
              <a:off x="4987925" y="2840038"/>
              <a:ext cx="2216150" cy="1177924"/>
            </a:xfrm>
            <a:prstGeom prst="rect">
              <a:avLst/>
            </a:prstGeom>
            <a:solidFill>
              <a:schemeClr val="bg2">
                <a:alpha val="0"/>
              </a:schemeClr>
            </a:solidFill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9" name="Rectangle 28">
              <a:extLst>
                <a:ext uri="{FF2B5EF4-FFF2-40B4-BE49-F238E27FC236}">
                  <a16:creationId xmlns:a16="http://schemas.microsoft.com/office/drawing/2014/main" id="{469BCC58-7D38-43ED-B78C-2D780660AA2B}"/>
                </a:ext>
              </a:extLst>
            </p:cNvPr>
            <p:cNvSpPr/>
            <p:nvPr/>
          </p:nvSpPr>
          <p:spPr>
            <a:xfrm>
              <a:off x="5750208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30" name="Rectangle 29">
              <a:extLst>
                <a:ext uri="{FF2B5EF4-FFF2-40B4-BE49-F238E27FC236}">
                  <a16:creationId xmlns:a16="http://schemas.microsoft.com/office/drawing/2014/main" id="{0A8F2EBB-150B-4044-A215-E7B7EAD7429A}"/>
                </a:ext>
              </a:extLst>
            </p:cNvPr>
            <p:cNvSpPr/>
            <p:nvPr/>
          </p:nvSpPr>
          <p:spPr>
            <a:xfrm flipH="1">
              <a:off x="5469335" y="2992877"/>
              <a:ext cx="972458" cy="919518"/>
            </a:xfrm>
            <a:prstGeom prst="rect">
              <a:avLst/>
            </a:prstGeom>
            <a:noFill/>
            <a:ln w="12700" cap="flat" cmpd="sng" algn="ctr">
              <a:noFill/>
              <a:prstDash val="solid"/>
              <a:miter lim="800000"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grpSp>
          <p:nvGrpSpPr>
            <p:cNvPr id="33" name="Group 32">
              <a:extLst>
                <a:ext uri="{FF2B5EF4-FFF2-40B4-BE49-F238E27FC236}">
                  <a16:creationId xmlns:a16="http://schemas.microsoft.com/office/drawing/2014/main" id="{E3CC0AD8-7413-4C81-9A62-702945CC3BE8}"/>
                </a:ext>
              </a:extLst>
            </p:cNvPr>
            <p:cNvGrpSpPr/>
            <p:nvPr/>
          </p:nvGrpSpPr>
          <p:grpSpPr>
            <a:xfrm>
              <a:off x="5614944" y="3117662"/>
              <a:ext cx="1009280" cy="464739"/>
              <a:chOff x="4432859" y="3200647"/>
              <a:chExt cx="1009280" cy="464739"/>
            </a:xfrm>
          </p:grpSpPr>
          <p:sp>
            <p:nvSpPr>
              <p:cNvPr id="41" name="Freeform: Shape 40">
                <a:extLst>
                  <a:ext uri="{FF2B5EF4-FFF2-40B4-BE49-F238E27FC236}">
                    <a16:creationId xmlns:a16="http://schemas.microsoft.com/office/drawing/2014/main" id="{2502799B-0C00-4D54-A631-1E79EAA52AFC}"/>
                  </a:ext>
                </a:extLst>
              </p:cNvPr>
              <p:cNvSpPr/>
              <p:nvPr/>
            </p:nvSpPr>
            <p:spPr>
              <a:xfrm rot="16200000" flipH="1" flipV="1">
                <a:off x="4977400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  <p:sp>
            <p:nvSpPr>
              <p:cNvPr id="42" name="Freeform: Shape 41">
                <a:extLst>
                  <a:ext uri="{FF2B5EF4-FFF2-40B4-BE49-F238E27FC236}">
                    <a16:creationId xmlns:a16="http://schemas.microsoft.com/office/drawing/2014/main" id="{64E9F509-6627-4770-8A74-970F83C54B15}"/>
                  </a:ext>
                </a:extLst>
              </p:cNvPr>
              <p:cNvSpPr/>
              <p:nvPr/>
            </p:nvSpPr>
            <p:spPr>
              <a:xfrm rot="5400000" flipV="1">
                <a:off x="4432859" y="3200647"/>
                <a:ext cx="464739" cy="464739"/>
              </a:xfrm>
              <a:custGeom>
                <a:avLst/>
                <a:gdLst>
                  <a:gd name="connsiteX0" fmla="*/ 464132 w 464739"/>
                  <a:gd name="connsiteY0" fmla="*/ 463881 h 464739"/>
                  <a:gd name="connsiteX1" fmla="*/ 463891 w 464739"/>
                  <a:gd name="connsiteY1" fmla="*/ 463892 h 464739"/>
                  <a:gd name="connsiteX2" fmla="*/ 463880 w 464739"/>
                  <a:gd name="connsiteY2" fmla="*/ 464132 h 464739"/>
                  <a:gd name="connsiteX3" fmla="*/ 463651 w 464739"/>
                  <a:gd name="connsiteY3" fmla="*/ 463904 h 464739"/>
                  <a:gd name="connsiteX4" fmla="*/ 446142 w 464739"/>
                  <a:gd name="connsiteY4" fmla="*/ 464739 h 464739"/>
                  <a:gd name="connsiteX5" fmla="*/ 130673 w 464739"/>
                  <a:gd name="connsiteY5" fmla="*/ 334067 h 464739"/>
                  <a:gd name="connsiteX6" fmla="*/ 0 w 464739"/>
                  <a:gd name="connsiteY6" fmla="*/ 18597 h 464739"/>
                  <a:gd name="connsiteX7" fmla="*/ 836 w 464739"/>
                  <a:gd name="connsiteY7" fmla="*/ 1089 h 464739"/>
                  <a:gd name="connsiteX8" fmla="*/ 607 w 464739"/>
                  <a:gd name="connsiteY8" fmla="*/ 859 h 464739"/>
                  <a:gd name="connsiteX9" fmla="*/ 848 w 464739"/>
                  <a:gd name="connsiteY9" fmla="*/ 848 h 464739"/>
                  <a:gd name="connsiteX10" fmla="*/ 859 w 464739"/>
                  <a:gd name="connsiteY10" fmla="*/ 607 h 464739"/>
                  <a:gd name="connsiteX11" fmla="*/ 1089 w 464739"/>
                  <a:gd name="connsiteY11" fmla="*/ 836 h 464739"/>
                  <a:gd name="connsiteX12" fmla="*/ 18597 w 464739"/>
                  <a:gd name="connsiteY12" fmla="*/ 0 h 464739"/>
                  <a:gd name="connsiteX13" fmla="*/ 334067 w 464739"/>
                  <a:gd name="connsiteY13" fmla="*/ 130672 h 464739"/>
                  <a:gd name="connsiteX14" fmla="*/ 464739 w 464739"/>
                  <a:gd name="connsiteY14" fmla="*/ 446142 h 464739"/>
                  <a:gd name="connsiteX15" fmla="*/ 463903 w 464739"/>
                  <a:gd name="connsiteY15" fmla="*/ 463652 h 464739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</a:cxnLst>
                <a:rect l="l" t="t" r="r" b="b"/>
                <a:pathLst>
                  <a:path w="464739" h="464739">
                    <a:moveTo>
                      <a:pt x="464132" y="463881"/>
                    </a:moveTo>
                    <a:lnTo>
                      <a:pt x="463891" y="463892"/>
                    </a:lnTo>
                    <a:lnTo>
                      <a:pt x="463880" y="464132"/>
                    </a:lnTo>
                    <a:lnTo>
                      <a:pt x="463651" y="463904"/>
                    </a:lnTo>
                    <a:lnTo>
                      <a:pt x="446142" y="464739"/>
                    </a:lnTo>
                    <a:cubicBezTo>
                      <a:pt x="331965" y="464739"/>
                      <a:pt x="217787" y="421182"/>
                      <a:pt x="130673" y="334067"/>
                    </a:cubicBezTo>
                    <a:cubicBezTo>
                      <a:pt x="43558" y="246953"/>
                      <a:pt x="1" y="132775"/>
                      <a:pt x="0" y="18597"/>
                    </a:cubicBezTo>
                    <a:lnTo>
                      <a:pt x="836" y="1089"/>
                    </a:lnTo>
                    <a:lnTo>
                      <a:pt x="607" y="859"/>
                    </a:lnTo>
                    <a:lnTo>
                      <a:pt x="848" y="848"/>
                    </a:lnTo>
                    <a:lnTo>
                      <a:pt x="859" y="607"/>
                    </a:lnTo>
                    <a:lnTo>
                      <a:pt x="1089" y="836"/>
                    </a:lnTo>
                    <a:lnTo>
                      <a:pt x="18597" y="0"/>
                    </a:lnTo>
                    <a:cubicBezTo>
                      <a:pt x="132775" y="0"/>
                      <a:pt x="246952" y="43557"/>
                      <a:pt x="334067" y="130672"/>
                    </a:cubicBezTo>
                    <a:cubicBezTo>
                      <a:pt x="421182" y="217787"/>
                      <a:pt x="464739" y="331964"/>
                      <a:pt x="464739" y="446142"/>
                    </a:cubicBezTo>
                    <a:lnTo>
                      <a:pt x="463903" y="463652"/>
                    </a:lnTo>
                    <a:close/>
                  </a:path>
                </a:pathLst>
              </a:custGeom>
              <a:solidFill>
                <a:schemeClr val="accent4">
                  <a:alpha val="4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ts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endParaRPr kumimoji="0" lang="en-GB" sz="1800" b="0" i="0" u="none" strike="noStrike" kern="120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Avenir Next LT Pro Light"/>
                  <a:ea typeface="+mn-ea"/>
                  <a:cs typeface="+mn-cs"/>
                </a:endParaRPr>
              </a:p>
            </p:txBody>
          </p:sp>
        </p:grpSp>
        <p:grpSp>
          <p:nvGrpSpPr>
            <p:cNvPr id="34" name="Group 33">
              <a:extLst>
                <a:ext uri="{FF2B5EF4-FFF2-40B4-BE49-F238E27FC236}">
                  <a16:creationId xmlns:a16="http://schemas.microsoft.com/office/drawing/2014/main" id="{5C187A2A-8F72-40F1-B320-D3B624B54859}"/>
                </a:ext>
              </a:extLst>
            </p:cNvPr>
            <p:cNvGrpSpPr/>
            <p:nvPr/>
          </p:nvGrpSpPr>
          <p:grpSpPr>
            <a:xfrm>
              <a:off x="5679979" y="2915338"/>
              <a:ext cx="1080000" cy="1080000"/>
              <a:chOff x="4497894" y="2998323"/>
              <a:chExt cx="1080000" cy="1080000"/>
            </a:xfrm>
          </p:grpSpPr>
          <p:grpSp>
            <p:nvGrpSpPr>
              <p:cNvPr id="35" name="Group 34">
                <a:extLst>
                  <a:ext uri="{FF2B5EF4-FFF2-40B4-BE49-F238E27FC236}">
                    <a16:creationId xmlns:a16="http://schemas.microsoft.com/office/drawing/2014/main" id="{038DCBEB-9435-4A10-828C-CBFA74A08708}"/>
                  </a:ext>
                </a:extLst>
              </p:cNvPr>
              <p:cNvGrpSpPr/>
              <p:nvPr/>
            </p:nvGrpSpPr>
            <p:grpSpPr>
              <a:xfrm rot="13500000">
                <a:off x="4805524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9" name="Freeform: Shape 38">
                  <a:extLst>
                    <a:ext uri="{FF2B5EF4-FFF2-40B4-BE49-F238E27FC236}">
                      <a16:creationId xmlns:a16="http://schemas.microsoft.com/office/drawing/2014/main" id="{A8CE8E01-DABF-4783-A397-EDB1A91E2950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40" name="Straight Connector 39">
                  <a:extLst>
                    <a:ext uri="{FF2B5EF4-FFF2-40B4-BE49-F238E27FC236}">
                      <a16:creationId xmlns:a16="http://schemas.microsoft.com/office/drawing/2014/main" id="{6401896A-2EF5-4843-9DC5-ECC0D6F6A7F2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  <p:grpSp>
            <p:nvGrpSpPr>
              <p:cNvPr id="36" name="Group 35">
                <a:extLst>
                  <a:ext uri="{FF2B5EF4-FFF2-40B4-BE49-F238E27FC236}">
                    <a16:creationId xmlns:a16="http://schemas.microsoft.com/office/drawing/2014/main" id="{FB7C02DC-3E0A-45D2-859A-86EB5A3CF979}"/>
                  </a:ext>
                </a:extLst>
              </p:cNvPr>
              <p:cNvGrpSpPr/>
              <p:nvPr/>
            </p:nvGrpSpPr>
            <p:grpSpPr>
              <a:xfrm rot="8100000" flipH="1">
                <a:off x="4542572" y="2998323"/>
                <a:ext cx="464739" cy="1080000"/>
                <a:chOff x="4511184" y="2470620"/>
                <a:chExt cx="464739" cy="1080000"/>
              </a:xfrm>
            </p:grpSpPr>
            <p:sp>
              <p:nvSpPr>
                <p:cNvPr id="37" name="Freeform: Shape 36">
                  <a:extLst>
                    <a:ext uri="{FF2B5EF4-FFF2-40B4-BE49-F238E27FC236}">
                      <a16:creationId xmlns:a16="http://schemas.microsoft.com/office/drawing/2014/main" id="{C5170D8C-ECD3-41D1-83F4-8C2A4AEC277D}"/>
                    </a:ext>
                  </a:extLst>
                </p:cNvPr>
                <p:cNvSpPr/>
                <p:nvPr/>
              </p:nvSpPr>
              <p:spPr>
                <a:xfrm rot="2700000" flipH="1" flipV="1">
                  <a:off x="4511184" y="2990814"/>
                  <a:ext cx="464739" cy="464739"/>
                </a:xfrm>
                <a:custGeom>
                  <a:avLst/>
                  <a:gdLst>
                    <a:gd name="connsiteX0" fmla="*/ 464132 w 464739"/>
                    <a:gd name="connsiteY0" fmla="*/ 463881 h 464739"/>
                    <a:gd name="connsiteX1" fmla="*/ 463891 w 464739"/>
                    <a:gd name="connsiteY1" fmla="*/ 463892 h 464739"/>
                    <a:gd name="connsiteX2" fmla="*/ 463880 w 464739"/>
                    <a:gd name="connsiteY2" fmla="*/ 464132 h 464739"/>
                    <a:gd name="connsiteX3" fmla="*/ 463651 w 464739"/>
                    <a:gd name="connsiteY3" fmla="*/ 463904 h 464739"/>
                    <a:gd name="connsiteX4" fmla="*/ 446142 w 464739"/>
                    <a:gd name="connsiteY4" fmla="*/ 464739 h 464739"/>
                    <a:gd name="connsiteX5" fmla="*/ 130673 w 464739"/>
                    <a:gd name="connsiteY5" fmla="*/ 334067 h 464739"/>
                    <a:gd name="connsiteX6" fmla="*/ 0 w 464739"/>
                    <a:gd name="connsiteY6" fmla="*/ 18597 h 464739"/>
                    <a:gd name="connsiteX7" fmla="*/ 836 w 464739"/>
                    <a:gd name="connsiteY7" fmla="*/ 1089 h 464739"/>
                    <a:gd name="connsiteX8" fmla="*/ 607 w 464739"/>
                    <a:gd name="connsiteY8" fmla="*/ 859 h 464739"/>
                    <a:gd name="connsiteX9" fmla="*/ 848 w 464739"/>
                    <a:gd name="connsiteY9" fmla="*/ 848 h 464739"/>
                    <a:gd name="connsiteX10" fmla="*/ 859 w 464739"/>
                    <a:gd name="connsiteY10" fmla="*/ 607 h 464739"/>
                    <a:gd name="connsiteX11" fmla="*/ 1089 w 464739"/>
                    <a:gd name="connsiteY11" fmla="*/ 836 h 464739"/>
                    <a:gd name="connsiteX12" fmla="*/ 18597 w 464739"/>
                    <a:gd name="connsiteY12" fmla="*/ 0 h 464739"/>
                    <a:gd name="connsiteX13" fmla="*/ 334067 w 464739"/>
                    <a:gd name="connsiteY13" fmla="*/ 130672 h 464739"/>
                    <a:gd name="connsiteX14" fmla="*/ 464739 w 464739"/>
                    <a:gd name="connsiteY14" fmla="*/ 446142 h 464739"/>
                    <a:gd name="connsiteX15" fmla="*/ 463903 w 464739"/>
                    <a:gd name="connsiteY15" fmla="*/ 463652 h 464739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  <a:cxn ang="0">
                      <a:pos x="connsiteX8" y="connsiteY8"/>
                    </a:cxn>
                    <a:cxn ang="0">
                      <a:pos x="connsiteX9" y="connsiteY9"/>
                    </a:cxn>
                    <a:cxn ang="0">
                      <a:pos x="connsiteX10" y="connsiteY10"/>
                    </a:cxn>
                    <a:cxn ang="0">
                      <a:pos x="connsiteX11" y="connsiteY11"/>
                    </a:cxn>
                    <a:cxn ang="0">
                      <a:pos x="connsiteX12" y="connsiteY12"/>
                    </a:cxn>
                    <a:cxn ang="0">
                      <a:pos x="connsiteX13" y="connsiteY13"/>
                    </a:cxn>
                    <a:cxn ang="0">
                      <a:pos x="connsiteX14" y="connsiteY14"/>
                    </a:cxn>
                    <a:cxn ang="0">
                      <a:pos x="connsiteX15" y="connsiteY15"/>
                    </a:cxn>
                  </a:cxnLst>
                  <a:rect l="l" t="t" r="r" b="b"/>
                  <a:pathLst>
                    <a:path w="464739" h="464739">
                      <a:moveTo>
                        <a:pt x="464132" y="463881"/>
                      </a:moveTo>
                      <a:lnTo>
                        <a:pt x="463891" y="463892"/>
                      </a:lnTo>
                      <a:lnTo>
                        <a:pt x="463880" y="464132"/>
                      </a:lnTo>
                      <a:lnTo>
                        <a:pt x="463651" y="463904"/>
                      </a:lnTo>
                      <a:lnTo>
                        <a:pt x="446142" y="464739"/>
                      </a:lnTo>
                      <a:cubicBezTo>
                        <a:pt x="331965" y="464739"/>
                        <a:pt x="217787" y="421182"/>
                        <a:pt x="130673" y="334067"/>
                      </a:cubicBezTo>
                      <a:cubicBezTo>
                        <a:pt x="43558" y="246953"/>
                        <a:pt x="1" y="132775"/>
                        <a:pt x="0" y="18597"/>
                      </a:cubicBezTo>
                      <a:lnTo>
                        <a:pt x="836" y="1089"/>
                      </a:lnTo>
                      <a:lnTo>
                        <a:pt x="607" y="859"/>
                      </a:lnTo>
                      <a:lnTo>
                        <a:pt x="848" y="848"/>
                      </a:lnTo>
                      <a:lnTo>
                        <a:pt x="859" y="607"/>
                      </a:lnTo>
                      <a:lnTo>
                        <a:pt x="1089" y="836"/>
                      </a:lnTo>
                      <a:lnTo>
                        <a:pt x="18597" y="0"/>
                      </a:lnTo>
                      <a:cubicBezTo>
                        <a:pt x="132775" y="0"/>
                        <a:pt x="246952" y="43557"/>
                        <a:pt x="334067" y="130672"/>
                      </a:cubicBezTo>
                      <a:cubicBezTo>
                        <a:pt x="421182" y="217787"/>
                        <a:pt x="464739" y="331964"/>
                        <a:pt x="464739" y="446142"/>
                      </a:cubicBezTo>
                      <a:lnTo>
                        <a:pt x="463903" y="463652"/>
                      </a:lnTo>
                      <a:close/>
                    </a:path>
                  </a:pathLst>
                </a:custGeom>
                <a:noFill/>
                <a:ln w="12700">
                  <a:solidFill>
                    <a:schemeClr val="tx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marL="0" marR="0" lvl="0" indent="0" algn="ctr" defTabSz="914400" rtl="0" eaLnBrk="1" fontAlgn="auto" latinLnBrk="0" hangingPunct="1">
                    <a:lnSpc>
                      <a:spcPct val="100000"/>
                    </a:lnSpc>
                    <a:spcBef>
                      <a:spcPts val="0"/>
                    </a:spcBef>
                    <a:spcAft>
                      <a:spcPts val="0"/>
                    </a:spcAft>
                    <a:buClrTx/>
                    <a:buSzTx/>
                    <a:buFontTx/>
                    <a:buNone/>
                    <a:tabLst/>
                    <a:defRPr/>
                  </a:pPr>
                  <a:endParaRPr kumimoji="0" lang="en-GB" sz="1800" b="0" i="0" u="none" strike="noStrike" kern="120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Avenir Next LT Pro Light"/>
                    <a:ea typeface="+mn-ea"/>
                    <a:cs typeface="+mn-cs"/>
                  </a:endParaRPr>
                </a:p>
              </p:txBody>
            </p:sp>
            <p:cxnSp>
              <p:nvCxnSpPr>
                <p:cNvPr id="38" name="Straight Connector 37">
                  <a:extLst>
                    <a:ext uri="{FF2B5EF4-FFF2-40B4-BE49-F238E27FC236}">
                      <a16:creationId xmlns:a16="http://schemas.microsoft.com/office/drawing/2014/main" id="{BADB4C03-0F86-4580-B0C9-48DD4B3B67FF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V="1">
                  <a:off x="4742369" y="2470620"/>
                  <a:ext cx="0" cy="1080000"/>
                </a:xfrm>
                <a:prstGeom prst="line">
                  <a:avLst/>
                </a:prstGeom>
                <a:ln w="12700">
                  <a:solidFill>
                    <a:schemeClr val="tx1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10769928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C700152-D18D-4405-8FB2-5985831B57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9500" y="1011238"/>
            <a:ext cx="10026650" cy="655637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22E92E1-0C4A-474E-8E29-8DB404101B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9500" y="1790700"/>
            <a:ext cx="10026650" cy="3978275"/>
          </a:xfrm>
          <a:prstGeom prst="rect">
            <a:avLst/>
          </a:prstGeom>
        </p:spPr>
        <p:txBody>
          <a:bodyPr vert="horz" lIns="0" tIns="0" rIns="0" bIns="0" rtlCol="0" anchor="t" anchorCtr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2E245-B48B-4526-8D2D-9475E64B06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41338" y="6401999"/>
            <a:ext cx="2206625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l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A0FE5C-A494-40F2-A357-786AFFA6318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308350" y="6401999"/>
            <a:ext cx="5575300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ct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r>
              <a:rPr lang="en-GB" noProof="0"/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4686A1-EDE2-44D9-A671-F708A6F883D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442800" y="6401999"/>
            <a:ext cx="2208212" cy="369332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>
            <a:lvl1pPr algn="r">
              <a:defRPr sz="1000" cap="all" spc="300" baseline="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pPr rtl="0"/>
            <a:fld id="{D39607A7-8386-47DB-8578-DDEDD194E5D4}" type="slidenum">
              <a:rPr lang="en-GB" noProof="0" smtClean="0"/>
              <a:pPr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823109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kern="1200" cap="all" spc="4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60000" indent="-360000" algn="l" defTabSz="914400" rtl="0" eaLnBrk="1" latinLnBrk="0" hangingPunct="1">
        <a:lnSpc>
          <a:spcPct val="125000"/>
        </a:lnSpc>
        <a:spcBef>
          <a:spcPts val="10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1pPr>
      <a:lvl2pPr marL="36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2pPr>
      <a:lvl3pPr marL="108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3pPr>
      <a:lvl4pPr marL="1080000" indent="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Tx/>
        <a:buNone/>
        <a:defRPr sz="2000" i="1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4pPr>
      <a:lvl5pPr marL="1800000" indent="-360000" algn="l" defTabSz="914400" rtl="0" eaLnBrk="1" latinLnBrk="0" hangingPunct="1">
        <a:lnSpc>
          <a:spcPct val="125000"/>
        </a:lnSpc>
        <a:spcBef>
          <a:spcPts val="500"/>
        </a:spcBef>
        <a:buClr>
          <a:schemeClr val="accent1">
            <a:lumMod val="60000"/>
            <a:lumOff val="40000"/>
          </a:schemeClr>
        </a:buClr>
        <a:buFont typeface="Wingdings" panose="05000000000000000000" pitchFamily="2" charset="2"/>
        <a:buChar char=""/>
        <a:defRPr sz="2000" kern="1200">
          <a:solidFill>
            <a:schemeClr val="tx1">
              <a:alpha val="7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419">
          <p15:clr>
            <a:srgbClr val="5ACBF0"/>
          </p15:clr>
        </p15:guide>
        <p15:guide id="2" pos="1731">
          <p15:clr>
            <a:srgbClr val="5ACBF0"/>
          </p15:clr>
        </p15:guide>
        <p15:guide id="3" pos="3140">
          <p15:clr>
            <a:srgbClr val="5ACBF0"/>
          </p15:clr>
        </p15:guide>
        <p15:guide id="4" pos="3488">
          <p15:clr>
            <a:srgbClr val="5ACBF0"/>
          </p15:clr>
        </p15:guide>
        <p15:guide id="5" pos="2788">
          <p15:clr>
            <a:srgbClr val="5ACBF0"/>
          </p15:clr>
        </p15:guide>
        <p15:guide id="6" pos="2434">
          <p15:clr>
            <a:srgbClr val="5ACBF0"/>
          </p15:clr>
        </p15:guide>
        <p15:guide id="7" pos="2084">
          <p15:clr>
            <a:srgbClr val="5ACBF0"/>
          </p15:clr>
        </p15:guide>
        <p15:guide id="8" pos="341">
          <p15:clr>
            <a:srgbClr val="F26B43"/>
          </p15:clr>
        </p15:guide>
        <p15:guide id="9" pos="1384">
          <p15:clr>
            <a:srgbClr val="5ACBF0"/>
          </p15:clr>
        </p15:guide>
        <p15:guide id="10" pos="1032">
          <p15:clr>
            <a:srgbClr val="5ACBF0"/>
          </p15:clr>
        </p15:guide>
        <p15:guide id="11" pos="680">
          <p15:clr>
            <a:srgbClr val="FDE53C"/>
          </p15:clr>
        </p15:guide>
        <p15:guide id="12" pos="4192">
          <p15:clr>
            <a:srgbClr val="5ACBF0"/>
          </p15:clr>
        </p15:guide>
        <p15:guide id="13" pos="4543">
          <p15:clr>
            <a:srgbClr val="5ACBF0"/>
          </p15:clr>
        </p15:guide>
        <p15:guide id="14" pos="4892">
          <p15:clr>
            <a:srgbClr val="5ACBF0"/>
          </p15:clr>
        </p15:guide>
        <p15:guide id="15" pos="5244">
          <p15:clr>
            <a:srgbClr val="5ACBF0"/>
          </p15:clr>
        </p15:guide>
        <p15:guide id="16" pos="5596">
          <p15:clr>
            <a:srgbClr val="5ACBF0"/>
          </p15:clr>
        </p15:guide>
        <p15:guide id="17" pos="5948">
          <p15:clr>
            <a:srgbClr val="5ACBF0"/>
          </p15:clr>
        </p15:guide>
        <p15:guide id="18" pos="6296">
          <p15:clr>
            <a:srgbClr val="5ACBF0"/>
          </p15:clr>
        </p15:guide>
        <p15:guide id="19" pos="6648">
          <p15:clr>
            <a:srgbClr val="5ACBF0"/>
          </p15:clr>
        </p15:guide>
        <p15:guide id="20" pos="6996">
          <p15:clr>
            <a:srgbClr val="FDE53C"/>
          </p15:clr>
        </p15:guide>
        <p15:guide id="21" orient="horz" pos="335">
          <p15:clr>
            <a:srgbClr val="F26B43"/>
          </p15:clr>
        </p15:guide>
        <p15:guide id="22" orient="horz" pos="680">
          <p15:clr>
            <a:srgbClr val="FDE53C"/>
          </p15:clr>
        </p15:guide>
        <p15:guide id="23" orient="horz" pos="1050">
          <p15:clr>
            <a:srgbClr val="5ACBF0"/>
          </p15:clr>
        </p15:guide>
        <p15:guide id="24" orient="horz" pos="1791">
          <p15:clr>
            <a:srgbClr val="5ACBF0"/>
          </p15:clr>
        </p15:guide>
        <p15:guide id="26" orient="horz" pos="2530">
          <p15:clr>
            <a:srgbClr val="5ACBF0"/>
          </p15:clr>
        </p15:guide>
        <p15:guide id="27" orient="horz" pos="2899">
          <p15:clr>
            <a:srgbClr val="5ACBF0"/>
          </p15:clr>
        </p15:guide>
        <p15:guide id="28" orient="horz" pos="3268">
          <p15:clr>
            <a:srgbClr val="5ACBF0"/>
          </p15:clr>
        </p15:guide>
        <p15:guide id="29" orient="horz" pos="3634">
          <p15:clr>
            <a:srgbClr val="FDE53C"/>
          </p15:clr>
        </p15:guide>
        <p15:guide id="30" orient="horz" pos="3979">
          <p15:clr>
            <a:srgbClr val="F26B43"/>
          </p15:clr>
        </p15:guide>
        <p15:guide id="31" orient="horz" pos="2160">
          <p15:clr>
            <a:srgbClr val="FDE53C"/>
          </p15:clr>
        </p15:guide>
        <p15:guide id="32" pos="7340">
          <p15:clr>
            <a:srgbClr val="F26B43"/>
          </p15:clr>
        </p15:guide>
        <p15:guide id="33" pos="3840">
          <p15:clr>
            <a:srgbClr val="FDE53C"/>
          </p15:clr>
        </p15:guide>
        <p15:guide id="34" orient="horz" pos="637">
          <p15:clr>
            <a:srgbClr val="C35EA4"/>
          </p15:clr>
        </p15:guide>
        <p15:guide id="35" orient="horz" pos="1128">
          <p15:clr>
            <a:srgbClr val="C35EA4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art-blur-ceramic-close-up-420754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art-blur-ceramic-close-up-420754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art-blur-ceramic-close-up-420754/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bbc.com/news/uk-42044807" TargetMode="External"/><Relationship Id="rId4" Type="http://schemas.openxmlformats.org/officeDocument/2006/relationships/hyperlink" Target="https://www.pexels.com/photo/art-blur-ceramic-close-up-420754/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903501C3-C301-490F-A129-5C468AEC915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425948" y="1757647"/>
            <a:ext cx="7766052" cy="1290353"/>
          </a:xfrm>
        </p:spPr>
        <p:txBody>
          <a:bodyPr rtlCol="0">
            <a:normAutofit fontScale="90000"/>
          </a:bodyPr>
          <a:lstStyle/>
          <a:p>
            <a:r>
              <a:rPr lang="en-GB" dirty="0"/>
              <a:t>Individual Presentation</a:t>
            </a:r>
            <a:br>
              <a:rPr lang="en-GB" dirty="0"/>
            </a:br>
            <a:r>
              <a:rPr lang="en-GB" dirty="0"/>
              <a:t> </a:t>
            </a:r>
            <a:br>
              <a:rPr lang="uk-UA" dirty="0"/>
            </a:br>
            <a:r>
              <a:rPr lang="en-GB" dirty="0"/>
              <a:t>Business Plan For </a:t>
            </a:r>
            <a:r>
              <a:rPr lang="en-GB" dirty="0" err="1"/>
              <a:t>EcoSip</a:t>
            </a:r>
            <a:br>
              <a:rPr lang="uk-UA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/>
          </a:p>
        </p:txBody>
      </p:sp>
      <p:sp>
        <p:nvSpPr>
          <p:cNvPr id="11" name="Subtitle 10">
            <a:extLst>
              <a:ext uri="{FF2B5EF4-FFF2-40B4-BE49-F238E27FC236}">
                <a16:creationId xmlns:a16="http://schemas.microsoft.com/office/drawing/2014/main" id="{FC3F3DE7-4288-44D0-9E2E-8E5B9936AE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425947" y="2449512"/>
            <a:ext cx="7225064" cy="3570288"/>
          </a:xfrm>
        </p:spPr>
        <p:txBody>
          <a:bodyPr rtlCol="0">
            <a:normAutofit/>
          </a:bodyPr>
          <a:lstStyle/>
          <a:p>
            <a:pPr rtl="0"/>
            <a:r>
              <a:rPr lang="en-GB" dirty="0" err="1"/>
              <a:t>Module:Enterprise</a:t>
            </a:r>
            <a:r>
              <a:rPr lang="en-GB" dirty="0"/>
              <a:t> and Entrepreneurship</a:t>
            </a:r>
          </a:p>
          <a:p>
            <a:pPr rtl="0"/>
            <a:r>
              <a:rPr lang="en-GB" dirty="0"/>
              <a:t>Module Code: LCLM4006</a:t>
            </a:r>
          </a:p>
          <a:p>
            <a:pPr rtl="0"/>
            <a:r>
              <a:rPr lang="en-GB" dirty="0" err="1"/>
              <a:t>Lecture:Thomas</a:t>
            </a:r>
            <a:r>
              <a:rPr lang="en-GB" dirty="0"/>
              <a:t> Adeyemi</a:t>
            </a:r>
          </a:p>
          <a:p>
            <a:pPr rtl="0"/>
            <a:r>
              <a:rPr lang="en-GB" dirty="0"/>
              <a:t>Student </a:t>
            </a:r>
            <a:r>
              <a:rPr lang="en-GB" dirty="0" err="1"/>
              <a:t>name:Oleh</a:t>
            </a:r>
            <a:r>
              <a:rPr lang="en-GB" dirty="0"/>
              <a:t> Len</a:t>
            </a:r>
          </a:p>
          <a:p>
            <a:pPr rtl="0"/>
            <a:r>
              <a:rPr lang="en-GB" dirty="0"/>
              <a:t>Student ID: 2417978</a:t>
            </a:r>
          </a:p>
          <a:p>
            <a:pPr rtl="0"/>
            <a:endParaRPr lang="en-GB" dirty="0"/>
          </a:p>
        </p:txBody>
      </p:sp>
      <p:pic>
        <p:nvPicPr>
          <p:cNvPr id="20" name="Picture Placeholder 19" descr="A close up of a leaf">
            <a:extLst>
              <a:ext uri="{FF2B5EF4-FFF2-40B4-BE49-F238E27FC236}">
                <a16:creationId xmlns:a16="http://schemas.microsoft.com/office/drawing/2014/main" id="{6E2D2D38-24AA-4E51-8201-BF33AE41587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307776" y="443198"/>
            <a:ext cx="4118173" cy="5759450"/>
          </a:xfrm>
        </p:spPr>
      </p:pic>
      <p:sp>
        <p:nvSpPr>
          <p:cNvPr id="12" name="Rectangle 5">
            <a:extLst>
              <a:ext uri="{FF2B5EF4-FFF2-40B4-BE49-F238E27FC236}">
                <a16:creationId xmlns:a16="http://schemas.microsoft.com/office/drawing/2014/main" id="{BF82E292-DFEA-41F7-8541-66C7DFE609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flipV="1">
            <a:off x="307776" y="443198"/>
            <a:ext cx="4118172" cy="576000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536851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Leaf art on cappuccino">
            <a:extLst>
              <a:ext uri="{FF2B5EF4-FFF2-40B4-BE49-F238E27FC236}">
                <a16:creationId xmlns:a16="http://schemas.microsoft.com/office/drawing/2014/main" id="{ABC871E8-9DCB-D341-3560-B7EC88B2A63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9522" r="-1" b="10541"/>
          <a:stretch>
            <a:fillRect/>
          </a:stretch>
        </p:blipFill>
        <p:spPr>
          <a:xfrm>
            <a:off x="541337" y="542924"/>
            <a:ext cx="11109663" cy="5772395"/>
          </a:xfrm>
          <a:noFill/>
        </p:spPr>
      </p:pic>
      <p:sp>
        <p:nvSpPr>
          <p:cNvPr id="19" name="Title 2">
            <a:extLst>
              <a:ext uri="{FF2B5EF4-FFF2-40B4-BE49-F238E27FC236}">
                <a16:creationId xmlns:a16="http://schemas.microsoft.com/office/drawing/2014/main" id="{E8D5BED8-9F59-0B0E-6A65-B445DC3BD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01" y="552841"/>
            <a:ext cx="10783492" cy="2310939"/>
          </a:xfrm>
        </p:spPr>
        <p:txBody>
          <a:bodyPr/>
          <a:lstStyle/>
          <a:p>
            <a:r>
              <a:rPr lang="en-GB" dirty="0" err="1"/>
              <a:t>EcoSip</a:t>
            </a:r>
            <a:r>
              <a:rPr lang="en-GB" dirty="0"/>
              <a:t> – Overview of the Business Idea</a:t>
            </a:r>
            <a:endParaRPr lang="en-US" dirty="0"/>
          </a:p>
        </p:txBody>
      </p:sp>
      <p:sp>
        <p:nvSpPr>
          <p:cNvPr id="21" name="Subtitle 3">
            <a:extLst>
              <a:ext uri="{FF2B5EF4-FFF2-40B4-BE49-F238E27FC236}">
                <a16:creationId xmlns:a16="http://schemas.microsoft.com/office/drawing/2014/main" id="{A1966A2B-B908-3114-1BF4-6E7B00E253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63" y="2863780"/>
            <a:ext cx="11109999" cy="3451295"/>
          </a:xfrm>
        </p:spPr>
        <p:txBody>
          <a:bodyPr>
            <a:normAutofit fontScale="55000" lnSpcReduction="20000"/>
          </a:bodyPr>
          <a:lstStyle/>
          <a:p>
            <a:r>
              <a:rPr lang="en-GB" b="1" dirty="0"/>
              <a:t>Core Offering:</a:t>
            </a:r>
            <a:br>
              <a:rPr lang="en-GB" dirty="0"/>
            </a:br>
            <a:r>
              <a:rPr lang="en-GB" dirty="0"/>
              <a:t>Reusable coffee cup + eco accessories in a monthly subscription box</a:t>
            </a:r>
          </a:p>
          <a:p>
            <a:r>
              <a:rPr lang="en-GB" b="1" dirty="0"/>
              <a:t>Target Audience:</a:t>
            </a:r>
            <a:br>
              <a:rPr lang="en-GB" dirty="0"/>
            </a:br>
            <a:r>
              <a:rPr lang="en-GB" dirty="0"/>
              <a:t>Eco-conscious millennials, students &amp; professionals (ages 20–40)</a:t>
            </a:r>
          </a:p>
          <a:p>
            <a:r>
              <a:rPr lang="en-GB" b="1" dirty="0"/>
              <a:t>Product Details:</a:t>
            </a:r>
            <a:br>
              <a:rPr lang="en-GB" dirty="0"/>
            </a:br>
            <a:r>
              <a:rPr lang="en-GB" dirty="0"/>
              <a:t>Biodegradable/recycled cup, carry pouch, cleaner, eco straws or ethical coffee samples</a:t>
            </a:r>
          </a:p>
          <a:p>
            <a:r>
              <a:rPr lang="en-GB" b="1" dirty="0"/>
              <a:t>Value Proposition:</a:t>
            </a:r>
            <a:br>
              <a:rPr lang="en-GB" dirty="0"/>
            </a:br>
            <a:r>
              <a:rPr lang="en-GB" dirty="0"/>
              <a:t>Reduces 2.5B disposable cups yearly in UK</a:t>
            </a:r>
            <a:br>
              <a:rPr lang="en-GB" dirty="0"/>
            </a:br>
            <a:r>
              <a:rPr lang="en-GB" dirty="0"/>
              <a:t>Stylish, convenient, and sustainable alternative for coffee lovers</a:t>
            </a:r>
          </a:p>
          <a:p>
            <a:r>
              <a:rPr lang="en-GB" b="1" dirty="0"/>
              <a:t>Mission:</a:t>
            </a:r>
            <a:br>
              <a:rPr lang="en-GB" dirty="0"/>
            </a:br>
            <a:r>
              <a:rPr lang="en-GB" dirty="0"/>
              <a:t>Make sustainable living easy, exciting &amp; accessible for everyone</a:t>
            </a:r>
          </a:p>
          <a:p>
            <a:r>
              <a:rPr lang="en-GB" b="1" dirty="0"/>
              <a:t>Operations:</a:t>
            </a:r>
            <a:br>
              <a:rPr lang="en-GB" dirty="0"/>
            </a:br>
            <a:r>
              <a:rPr lang="en-GB" dirty="0"/>
              <a:t>Online-only model; fulfilment from Birmingham warehouse</a:t>
            </a:r>
          </a:p>
          <a:p>
            <a:r>
              <a:rPr lang="en-GB" b="1" dirty="0"/>
              <a:t>Future Plans:</a:t>
            </a:r>
            <a:br>
              <a:rPr lang="en-GB" dirty="0"/>
            </a:br>
            <a:r>
              <a:rPr lang="en-GB" dirty="0"/>
              <a:t>Partner with independent coffee shops to offer member discounts and promote eco culture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77A2C0-9919-B0B3-5566-864D8FF590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0310CB-9923-2F88-5AE5-6A5BBF727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F0B389-34F7-0BF9-4C5E-A7CA88C780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GB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379870141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CB95121-6ED6-34B6-CC51-137C7D6DD3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Leaf art on cappuccino">
            <a:extLst>
              <a:ext uri="{FF2B5EF4-FFF2-40B4-BE49-F238E27FC236}">
                <a16:creationId xmlns:a16="http://schemas.microsoft.com/office/drawing/2014/main" id="{69020CC2-51EE-32CB-CA38-F29C6635788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9522" r="-1" b="10541"/>
          <a:stretch>
            <a:fillRect/>
          </a:stretch>
        </p:blipFill>
        <p:spPr>
          <a:xfrm>
            <a:off x="541337" y="542924"/>
            <a:ext cx="11109663" cy="5772395"/>
          </a:xfrm>
          <a:noFill/>
        </p:spPr>
      </p:pic>
      <p:sp>
        <p:nvSpPr>
          <p:cNvPr id="19" name="Title 2">
            <a:extLst>
              <a:ext uri="{FF2B5EF4-FFF2-40B4-BE49-F238E27FC236}">
                <a16:creationId xmlns:a16="http://schemas.microsoft.com/office/drawing/2014/main" id="{233E2722-CFE3-04B3-C32E-4D6047E1B6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1001" y="552841"/>
            <a:ext cx="10783492" cy="1788425"/>
          </a:xfrm>
        </p:spPr>
        <p:txBody>
          <a:bodyPr>
            <a:normAutofit fontScale="90000"/>
          </a:bodyPr>
          <a:lstStyle/>
          <a:p>
            <a:r>
              <a:rPr lang="en-GB" dirty="0"/>
              <a:t>Legal Format &amp; Management Structure – </a:t>
            </a:r>
            <a:r>
              <a:rPr lang="en-GB" dirty="0" err="1"/>
              <a:t>EcoSip</a:t>
            </a:r>
            <a:endParaRPr lang="en-US" dirty="0"/>
          </a:p>
        </p:txBody>
      </p:sp>
      <p:sp>
        <p:nvSpPr>
          <p:cNvPr id="21" name="Subtitle 3">
            <a:extLst>
              <a:ext uri="{FF2B5EF4-FFF2-40B4-BE49-F238E27FC236}">
                <a16:creationId xmlns:a16="http://schemas.microsoft.com/office/drawing/2014/main" id="{6BB86A58-D9D2-8DC3-4F0C-F7FABBB600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0663" y="2351183"/>
            <a:ext cx="11109999" cy="3963893"/>
          </a:xfrm>
        </p:spPr>
        <p:txBody>
          <a:bodyPr>
            <a:normAutofit fontScale="62500" lnSpcReduction="20000"/>
          </a:bodyPr>
          <a:lstStyle/>
          <a:p>
            <a:br>
              <a:rPr lang="en-GB" dirty="0"/>
            </a:br>
            <a:r>
              <a:rPr lang="en-GB" b="1" dirty="0"/>
              <a:t>Legal Format:</a:t>
            </a:r>
            <a:br>
              <a:rPr lang="en-GB" dirty="0"/>
            </a:br>
            <a:r>
              <a:rPr lang="en-GB" dirty="0"/>
              <a:t>Private Limited Company (Ltd), registered with Companies House, UK</a:t>
            </a:r>
            <a:br>
              <a:rPr lang="en-GB" dirty="0"/>
            </a:br>
            <a:r>
              <a:rPr lang="en-GB" dirty="0"/>
              <a:t>– Provides limited liability for the founder</a:t>
            </a:r>
            <a:br>
              <a:rPr lang="en-GB" dirty="0"/>
            </a:br>
            <a:r>
              <a:rPr lang="en-GB" dirty="0"/>
              <a:t>– Builds credibility with suppliers, partners, and investors</a:t>
            </a:r>
            <a:br>
              <a:rPr lang="en-GB" dirty="0"/>
            </a:br>
            <a:r>
              <a:rPr lang="en-GB" dirty="0"/>
              <a:t>– Allows share issuance for future co-founders or investors</a:t>
            </a:r>
          </a:p>
          <a:p>
            <a:r>
              <a:rPr lang="en-GB" b="1" dirty="0"/>
              <a:t>Management &amp; Key Roles:</a:t>
            </a:r>
            <a:endParaRPr lang="en-GB" dirty="0"/>
          </a:p>
          <a:p>
            <a:r>
              <a:rPr lang="en-GB" b="1" dirty="0"/>
              <a:t>Managing Director (Oleh Len):</a:t>
            </a:r>
            <a:r>
              <a:rPr lang="en-GB" dirty="0"/>
              <a:t> Leads strategy, operations, and partnerships</a:t>
            </a:r>
          </a:p>
          <a:p>
            <a:r>
              <a:rPr lang="en-GB" b="1" dirty="0"/>
              <a:t>Marketing Manager (Freelance):</a:t>
            </a:r>
            <a:r>
              <a:rPr lang="en-GB" dirty="0"/>
              <a:t> Content creation, social media, and campaigns</a:t>
            </a:r>
          </a:p>
          <a:p>
            <a:r>
              <a:rPr lang="en-GB" b="1" dirty="0"/>
              <a:t>Logistics &amp; Fulfilment Coordinator (Part-Time):</a:t>
            </a:r>
            <a:r>
              <a:rPr lang="en-GB" dirty="0"/>
              <a:t> Oversees packaging and delivery from Birmingham unit</a:t>
            </a:r>
          </a:p>
          <a:p>
            <a:r>
              <a:rPr lang="en-GB" b="1" dirty="0"/>
              <a:t>Customer Service Assistant (Remote):</a:t>
            </a:r>
            <a:r>
              <a:rPr lang="en-GB" dirty="0"/>
              <a:t> Handles inquiries, subscriptions, and returns</a:t>
            </a:r>
          </a:p>
          <a:p>
            <a:r>
              <a:rPr lang="en-GB" b="1" dirty="0"/>
              <a:t>Accountant/Bookkeeper (Outsourced):</a:t>
            </a:r>
            <a:r>
              <a:rPr lang="en-GB" dirty="0"/>
              <a:t> Financial reporting and legal compliance</a:t>
            </a:r>
          </a:p>
          <a:p>
            <a:r>
              <a:rPr lang="en-GB" b="1" dirty="0"/>
              <a:t>Team Model:</a:t>
            </a:r>
            <a:br>
              <a:rPr lang="en-GB" dirty="0"/>
            </a:br>
            <a:r>
              <a:rPr lang="en-GB" dirty="0"/>
              <a:t>Lean and hybrid — combines flexibility, efficiency, and professionalism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956CDE-3665-7523-4447-3E5341CFF83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D1A703-AD4A-9CB0-7FAB-D16693382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FADA86-8FBE-2263-67DF-8343C5FFC2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8869946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cup of coffee with a heart shaped foam&#10;&#10;AI-generated content may be incorrect.">
            <a:extLst>
              <a:ext uri="{FF2B5EF4-FFF2-40B4-BE49-F238E27FC236}">
                <a16:creationId xmlns:a16="http://schemas.microsoft.com/office/drawing/2014/main" id="{F46C06DE-CE58-3233-3DCE-25921C3AACEF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798" r="-1" b="17361"/>
          <a:stretch>
            <a:fillRect/>
          </a:stretch>
        </p:blipFill>
        <p:spPr>
          <a:xfrm>
            <a:off x="83147" y="391886"/>
            <a:ext cx="11567180" cy="6010113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5625BFA8-3F59-E86F-6378-E382DD0B31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0564" y="709991"/>
            <a:ext cx="5664930" cy="5027618"/>
          </a:xfrm>
        </p:spPr>
        <p:txBody>
          <a:bodyPr anchor="b">
            <a:normAutofit/>
          </a:bodyPr>
          <a:lstStyle/>
          <a:p>
            <a:r>
              <a:rPr lang="en-GB" dirty="0"/>
              <a:t>PESTEL Analysis – </a:t>
            </a:r>
            <a:r>
              <a:rPr lang="en-GB" dirty="0" err="1"/>
              <a:t>EcoSip</a:t>
            </a:r>
            <a:br>
              <a:rPr lang="en-GB" dirty="0"/>
            </a:br>
            <a:endParaRPr lang="en-GB" dirty="0"/>
          </a:p>
        </p:txBody>
      </p:sp>
      <p:sp>
        <p:nvSpPr>
          <p:cNvPr id="14" name="Subtitle 3">
            <a:extLst>
              <a:ext uri="{FF2B5EF4-FFF2-40B4-BE49-F238E27FC236}">
                <a16:creationId xmlns:a16="http://schemas.microsoft.com/office/drawing/2014/main" id="{0F14DC42-237C-5466-6458-536E33D20AE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1856" y="536389"/>
            <a:ext cx="7938198" cy="664390"/>
          </a:xfrm>
        </p:spPr>
        <p:txBody>
          <a:bodyPr>
            <a:normAutofit fontScale="25000" lnSpcReduction="20000"/>
          </a:bodyPr>
          <a:lstStyle/>
          <a:p>
            <a:r>
              <a:rPr lang="en-GB" sz="4400" b="1" dirty="0"/>
              <a:t>Political:</a:t>
            </a:r>
            <a:endParaRPr lang="en-GB" sz="4400" dirty="0"/>
          </a:p>
          <a:p>
            <a:r>
              <a:rPr lang="en-GB" sz="4400" dirty="0"/>
              <a:t>UK government initiatives to reduce single-use plastics (Environment Act 2021)</a:t>
            </a:r>
          </a:p>
          <a:p>
            <a:r>
              <a:rPr lang="en-GB" sz="4400" dirty="0"/>
              <a:t>Supports </a:t>
            </a:r>
            <a:r>
              <a:rPr lang="en-GB" sz="4400" dirty="0" err="1"/>
              <a:t>EcoSip’s</a:t>
            </a:r>
            <a:r>
              <a:rPr lang="en-GB" sz="4400" dirty="0"/>
              <a:t> sustainable and ethical positioning</a:t>
            </a:r>
          </a:p>
          <a:p>
            <a:r>
              <a:rPr lang="en-GB" sz="4400" b="1" dirty="0"/>
              <a:t>Economic:</a:t>
            </a:r>
            <a:endParaRPr lang="en-GB" sz="4400" dirty="0"/>
          </a:p>
          <a:p>
            <a:r>
              <a:rPr lang="en-GB" sz="4400" dirty="0"/>
              <a:t>Inflation and cost-of-living challenges shape consumer habits</a:t>
            </a:r>
          </a:p>
          <a:p>
            <a:r>
              <a:rPr lang="en-GB" sz="4400" dirty="0"/>
              <a:t>Customers prefer practical, reusable products with long-term value</a:t>
            </a:r>
          </a:p>
          <a:p>
            <a:r>
              <a:rPr lang="en-GB" sz="4400" dirty="0"/>
              <a:t>Subscription model ensures stable and predictable revenue</a:t>
            </a:r>
          </a:p>
          <a:p>
            <a:r>
              <a:rPr lang="en-GB" sz="4400" b="1" dirty="0"/>
              <a:t>Social:</a:t>
            </a:r>
            <a:endParaRPr lang="en-GB" sz="4400" dirty="0"/>
          </a:p>
          <a:p>
            <a:r>
              <a:rPr lang="en-GB" sz="4400" dirty="0"/>
              <a:t>Rising environmental awareness among Gen Z and Millennials</a:t>
            </a:r>
          </a:p>
          <a:p>
            <a:r>
              <a:rPr lang="en-GB" sz="4400" dirty="0"/>
              <a:t>70% of UK consumers prefer eco-friendly brands (Deloitte, 2022)</a:t>
            </a:r>
          </a:p>
          <a:p>
            <a:r>
              <a:rPr lang="en-GB" sz="4400" dirty="0"/>
              <a:t>Sustainability and style drive purchasing decisions</a:t>
            </a:r>
          </a:p>
          <a:p>
            <a:r>
              <a:rPr lang="en-GB" sz="4400" b="1" dirty="0"/>
              <a:t>Technological:</a:t>
            </a:r>
            <a:endParaRPr lang="en-GB" sz="4400" dirty="0"/>
          </a:p>
          <a:p>
            <a:r>
              <a:rPr lang="en-GB" sz="4400" dirty="0"/>
              <a:t>Tools like </a:t>
            </a:r>
            <a:r>
              <a:rPr lang="en-GB" sz="4400" b="1" dirty="0"/>
              <a:t>Shopify</a:t>
            </a:r>
            <a:r>
              <a:rPr lang="en-GB" sz="4400" dirty="0"/>
              <a:t> and </a:t>
            </a:r>
            <a:r>
              <a:rPr lang="en-GB" sz="4400" b="1" dirty="0"/>
              <a:t>Stripe</a:t>
            </a:r>
            <a:r>
              <a:rPr lang="en-GB" sz="4400" dirty="0"/>
              <a:t> enable efficient e-commerce management</a:t>
            </a:r>
          </a:p>
          <a:p>
            <a:r>
              <a:rPr lang="en-GB" sz="4400" dirty="0"/>
              <a:t>Social media and influencer marketing provide cost-effective reach</a:t>
            </a:r>
          </a:p>
          <a:p>
            <a:r>
              <a:rPr lang="en-GB" sz="4400" b="1" dirty="0"/>
              <a:t>Environmental:</a:t>
            </a:r>
            <a:endParaRPr lang="en-GB" sz="4400" dirty="0"/>
          </a:p>
          <a:p>
            <a:r>
              <a:rPr lang="en-GB" sz="4400" dirty="0"/>
              <a:t>Focus on biodegradable packaging and carbon-offset shipping</a:t>
            </a:r>
          </a:p>
          <a:p>
            <a:r>
              <a:rPr lang="en-GB" sz="4400" dirty="0"/>
              <a:t>Partnerships with local UK manufacturers reduce carbon footprint</a:t>
            </a:r>
          </a:p>
          <a:p>
            <a:r>
              <a:rPr lang="en-GB" sz="4400" b="1" dirty="0"/>
              <a:t>Legal:</a:t>
            </a:r>
            <a:endParaRPr lang="en-GB" sz="4400" dirty="0"/>
          </a:p>
          <a:p>
            <a:r>
              <a:rPr lang="en-GB" sz="4400" dirty="0"/>
              <a:t>Compliance with </a:t>
            </a:r>
            <a:r>
              <a:rPr lang="en-GB" sz="4400" b="1" dirty="0"/>
              <a:t>Consumer Rights Act (2015)</a:t>
            </a:r>
            <a:r>
              <a:rPr lang="en-GB" sz="4400" dirty="0"/>
              <a:t>, </a:t>
            </a:r>
            <a:r>
              <a:rPr lang="en-GB" sz="4400" b="1" dirty="0"/>
              <a:t>UK GDPR</a:t>
            </a:r>
            <a:r>
              <a:rPr lang="en-GB" sz="4400" dirty="0"/>
              <a:t>, and </a:t>
            </a:r>
            <a:r>
              <a:rPr lang="en-GB" sz="4400" b="1" dirty="0"/>
              <a:t>Packaging Waste Regulations</a:t>
            </a:r>
            <a:endParaRPr lang="en-GB" sz="4400" dirty="0"/>
          </a:p>
          <a:p>
            <a:r>
              <a:rPr lang="en-GB" sz="4400" dirty="0"/>
              <a:t>Supported by professional contracts and privacy policies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4B0871B-DB8A-C8FF-C532-ED02798C745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5318FC-23ED-FE66-C8A4-F306E07433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665A03F-449A-D3FC-FE05-B13EFC52A0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41293567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A73AF2-EAC5-DE15-E348-BB73EB3D9C4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cup of coffee with a heart shaped foam&#10;&#10;AI-generated content may be incorrect.">
            <a:extLst>
              <a:ext uri="{FF2B5EF4-FFF2-40B4-BE49-F238E27FC236}">
                <a16:creationId xmlns:a16="http://schemas.microsoft.com/office/drawing/2014/main" id="{D7491295-77BA-5CA3-65DA-986469EB48A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798" r="-1" b="17361"/>
          <a:stretch>
            <a:fillRect/>
          </a:stretch>
        </p:blipFill>
        <p:spPr>
          <a:xfrm>
            <a:off x="83147" y="391886"/>
            <a:ext cx="11567180" cy="6010113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3D2FEBA4-3064-5601-1556-882DE3A117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51691" y="868584"/>
            <a:ext cx="6079252" cy="4617816"/>
          </a:xfrm>
        </p:spPr>
        <p:txBody>
          <a:bodyPr anchor="b">
            <a:normAutofit/>
          </a:bodyPr>
          <a:lstStyle/>
          <a:p>
            <a:r>
              <a:rPr lang="en-GB" dirty="0"/>
              <a:t>Marketing Strategies – </a:t>
            </a:r>
            <a:r>
              <a:rPr lang="en-GB" dirty="0" err="1"/>
              <a:t>EcoSip</a:t>
            </a:r>
            <a:br>
              <a:rPr lang="en-GB" dirty="0"/>
            </a:br>
            <a:endParaRPr lang="en-GB" dirty="0"/>
          </a:p>
        </p:txBody>
      </p:sp>
      <p:sp>
        <p:nvSpPr>
          <p:cNvPr id="14" name="Subtitle 3">
            <a:extLst>
              <a:ext uri="{FF2B5EF4-FFF2-40B4-BE49-F238E27FC236}">
                <a16:creationId xmlns:a16="http://schemas.microsoft.com/office/drawing/2014/main" id="{6386B722-905F-2BBE-1DA3-1B21A656CA7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41856" y="536389"/>
            <a:ext cx="7938198" cy="5271558"/>
          </a:xfrm>
        </p:spPr>
        <p:txBody>
          <a:bodyPr>
            <a:normAutofit fontScale="25000" lnSpcReduction="20000"/>
          </a:bodyPr>
          <a:lstStyle/>
          <a:p>
            <a:r>
              <a:rPr lang="en-GB" sz="4400" dirty="0"/>
              <a:t>Target Audience:</a:t>
            </a:r>
          </a:p>
          <a:p>
            <a:r>
              <a:rPr lang="en-GB" sz="4400" dirty="0"/>
              <a:t>Young, eco-conscious consumers (ages 20–40)</a:t>
            </a:r>
          </a:p>
          <a:p>
            <a:r>
              <a:rPr lang="en-GB" sz="4400" dirty="0"/>
              <a:t>Located in UK urban areas</a:t>
            </a:r>
          </a:p>
          <a:p>
            <a:r>
              <a:rPr lang="en-GB" sz="4400" dirty="0"/>
              <a:t>Values: sustainability, minimalism, coffee culture, and online lifestyle</a:t>
            </a:r>
          </a:p>
          <a:p>
            <a:r>
              <a:rPr lang="en-GB" sz="4400" dirty="0"/>
              <a:t>Product Strategy:</a:t>
            </a:r>
          </a:p>
          <a:p>
            <a:r>
              <a:rPr lang="en-GB" sz="4400" dirty="0"/>
              <a:t>Monthly subscription box (£12.99/month)</a:t>
            </a:r>
          </a:p>
          <a:p>
            <a:r>
              <a:rPr lang="en-GB" sz="4400" dirty="0"/>
              <a:t>Includes reusable cup + eco accessories</a:t>
            </a:r>
          </a:p>
          <a:p>
            <a:r>
              <a:rPr lang="en-GB" sz="4400" dirty="0"/>
              <a:t>Custom sizes/designs, free UK shipping, and discounts on 6–12 month plans</a:t>
            </a:r>
          </a:p>
          <a:p>
            <a:r>
              <a:rPr lang="en-GB" sz="4400" dirty="0"/>
              <a:t>Promotion Strategy:</a:t>
            </a:r>
          </a:p>
          <a:p>
            <a:r>
              <a:rPr lang="en-GB" sz="4400" dirty="0"/>
              <a:t>Social Media Focus: Instagram &amp; TikTok reels, unboxing videos</a:t>
            </a:r>
          </a:p>
          <a:p>
            <a:r>
              <a:rPr lang="en-GB" sz="4400" dirty="0"/>
              <a:t>Influencer Marketing: Collaborations with eco micro-influencers</a:t>
            </a:r>
          </a:p>
          <a:p>
            <a:r>
              <a:rPr lang="en-GB" sz="4400" dirty="0"/>
              <a:t>Email Campaigns: Sustainability tips, offers, and news</a:t>
            </a:r>
          </a:p>
          <a:p>
            <a:r>
              <a:rPr lang="en-GB" sz="4400" dirty="0"/>
              <a:t>Referral Program: Discounts for friend sign-ups</a:t>
            </a:r>
          </a:p>
          <a:p>
            <a:r>
              <a:rPr lang="en-GB" sz="4400" dirty="0"/>
              <a:t>Local Partnerships: Coffee shop displays &amp; promotions</a:t>
            </a:r>
          </a:p>
          <a:p>
            <a:r>
              <a:rPr lang="en-GB" sz="4400" dirty="0"/>
              <a:t>Place / Distribution:</a:t>
            </a:r>
          </a:p>
          <a:p>
            <a:r>
              <a:rPr lang="en-GB" sz="4400" dirty="0"/>
              <a:t>Direct-to-consumer via Shopify website</a:t>
            </a:r>
          </a:p>
          <a:p>
            <a:r>
              <a:rPr lang="en-GB" sz="4400" dirty="0"/>
              <a:t>Packaging and fulfilment from Birmingham warehouse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BCD29-22A0-790B-51C1-B35E4FAB91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5EF5926-A2F4-8C89-61E0-1B31487428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FD60960-DFD6-220F-23EA-75ED9AABF9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332199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4C787276-C283-9085-94B4-277E318A69FE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2371306612"/>
              </p:ext>
            </p:extLst>
          </p:nvPr>
        </p:nvGraphicFramePr>
        <p:xfrm>
          <a:off x="882651" y="2132675"/>
          <a:ext cx="10426698" cy="372551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8522">
                  <a:extLst>
                    <a:ext uri="{9D8B030D-6E8A-4147-A177-3AD203B41FA5}">
                      <a16:colId xmlns:a16="http://schemas.microsoft.com/office/drawing/2014/main" val="1941364477"/>
                    </a:ext>
                  </a:extLst>
                </a:gridCol>
                <a:gridCol w="1158522">
                  <a:extLst>
                    <a:ext uri="{9D8B030D-6E8A-4147-A177-3AD203B41FA5}">
                      <a16:colId xmlns:a16="http://schemas.microsoft.com/office/drawing/2014/main" val="3612320054"/>
                    </a:ext>
                  </a:extLst>
                </a:gridCol>
                <a:gridCol w="1158522">
                  <a:extLst>
                    <a:ext uri="{9D8B030D-6E8A-4147-A177-3AD203B41FA5}">
                      <a16:colId xmlns:a16="http://schemas.microsoft.com/office/drawing/2014/main" val="2550382938"/>
                    </a:ext>
                  </a:extLst>
                </a:gridCol>
                <a:gridCol w="1158522">
                  <a:extLst>
                    <a:ext uri="{9D8B030D-6E8A-4147-A177-3AD203B41FA5}">
                      <a16:colId xmlns:a16="http://schemas.microsoft.com/office/drawing/2014/main" val="2312044057"/>
                    </a:ext>
                  </a:extLst>
                </a:gridCol>
                <a:gridCol w="1158522">
                  <a:extLst>
                    <a:ext uri="{9D8B030D-6E8A-4147-A177-3AD203B41FA5}">
                      <a16:colId xmlns:a16="http://schemas.microsoft.com/office/drawing/2014/main" val="2234019814"/>
                    </a:ext>
                  </a:extLst>
                </a:gridCol>
                <a:gridCol w="1158522">
                  <a:extLst>
                    <a:ext uri="{9D8B030D-6E8A-4147-A177-3AD203B41FA5}">
                      <a16:colId xmlns:a16="http://schemas.microsoft.com/office/drawing/2014/main" val="3773514475"/>
                    </a:ext>
                  </a:extLst>
                </a:gridCol>
                <a:gridCol w="1158522">
                  <a:extLst>
                    <a:ext uri="{9D8B030D-6E8A-4147-A177-3AD203B41FA5}">
                      <a16:colId xmlns:a16="http://schemas.microsoft.com/office/drawing/2014/main" val="562754958"/>
                    </a:ext>
                  </a:extLst>
                </a:gridCol>
                <a:gridCol w="1158522">
                  <a:extLst>
                    <a:ext uri="{9D8B030D-6E8A-4147-A177-3AD203B41FA5}">
                      <a16:colId xmlns:a16="http://schemas.microsoft.com/office/drawing/2014/main" val="2039394422"/>
                    </a:ext>
                  </a:extLst>
                </a:gridCol>
                <a:gridCol w="1158522">
                  <a:extLst>
                    <a:ext uri="{9D8B030D-6E8A-4147-A177-3AD203B41FA5}">
                      <a16:colId xmlns:a16="http://schemas.microsoft.com/office/drawing/2014/main" val="617470039"/>
                    </a:ext>
                  </a:extLst>
                </a:gridCol>
              </a:tblGrid>
              <a:tr h="186275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Initial Inventory (cups, boxes, accessories)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Website &amp; E-commerce Setup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Digital Marketing (6 months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Warehouse Rent &amp; Utilities (12 months)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1200" kern="0" dirty="0">
                          <a:effectLst/>
                          <a:latin typeface="Arial" panose="020B060402020202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Equipment (packing station, tools)</a:t>
                      </a:r>
                      <a:endParaRPr lang="en-GB" sz="12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Freelance Staff (marketing, logistics)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Legal, Accounting &amp; Insurance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Contingency Fund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Total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1251334"/>
                  </a:ext>
                </a:extLst>
              </a:tr>
              <a:tr h="1862757">
                <a:tc>
                  <a:txBody>
                    <a:bodyPr/>
                    <a:lstStyle/>
                    <a:p>
                      <a:r>
                        <a:rPr lang="en-GB" dirty="0"/>
                        <a:t>12.000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10.000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8.000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6.000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50,000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95369096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5E739209-5C94-97D2-E22C-62E700A635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Funding Request: £50,000 investment</a:t>
            </a:r>
            <a:br>
              <a:rPr lang="en-US" dirty="0"/>
            </a:b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7B7907-B957-312A-0FED-223929E4BB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78CF63-328E-086A-46F9-F0F8255B2F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6E6726-E527-9FC6-7A7A-5DDED4CCC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2415700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Content Placeholder 6">
            <a:extLst>
              <a:ext uri="{FF2B5EF4-FFF2-40B4-BE49-F238E27FC236}">
                <a16:creationId xmlns:a16="http://schemas.microsoft.com/office/drawing/2014/main" id="{1270E101-CFFF-DC07-A7C3-91DCFF97C774}"/>
              </a:ext>
            </a:extLst>
          </p:cNvPr>
          <p:cNvGraphicFramePr>
            <a:graphicFrameLocks noGrp="1"/>
          </p:cNvGraphicFramePr>
          <p:nvPr>
            <p:ph sz="quarter" idx="13"/>
            <p:extLst>
              <p:ext uri="{D42A27DB-BD31-4B8C-83A1-F6EECF244321}">
                <p14:modId xmlns:p14="http://schemas.microsoft.com/office/powerpoint/2010/main" val="4226052542"/>
              </p:ext>
            </p:extLst>
          </p:nvPr>
        </p:nvGraphicFramePr>
        <p:xfrm>
          <a:off x="742950" y="1257300"/>
          <a:ext cx="10648950" cy="5068884"/>
        </p:xfrm>
        <a:graphic>
          <a:graphicData uri="http://schemas.openxmlformats.org/drawingml/2006/table">
            <a:tbl>
              <a:tblPr/>
              <a:tblGrid>
                <a:gridCol w="3549650">
                  <a:extLst>
                    <a:ext uri="{9D8B030D-6E8A-4147-A177-3AD203B41FA5}">
                      <a16:colId xmlns:a16="http://schemas.microsoft.com/office/drawing/2014/main" val="2785432510"/>
                    </a:ext>
                  </a:extLst>
                </a:gridCol>
                <a:gridCol w="3549650">
                  <a:extLst>
                    <a:ext uri="{9D8B030D-6E8A-4147-A177-3AD203B41FA5}">
                      <a16:colId xmlns:a16="http://schemas.microsoft.com/office/drawing/2014/main" val="227330332"/>
                    </a:ext>
                  </a:extLst>
                </a:gridCol>
                <a:gridCol w="3549650">
                  <a:extLst>
                    <a:ext uri="{9D8B030D-6E8A-4147-A177-3AD203B41FA5}">
                      <a16:colId xmlns:a16="http://schemas.microsoft.com/office/drawing/2014/main" val="3141870593"/>
                    </a:ext>
                  </a:extLst>
                </a:gridCol>
              </a:tblGrid>
              <a:tr h="386366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Category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Details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Amount (£)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68973819"/>
                  </a:ext>
                </a:extLst>
              </a:tr>
              <a:tr h="3902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Subscription Price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Monthly plan per customer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£12.99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73806721"/>
                  </a:ext>
                </a:extLst>
              </a:tr>
              <a:tr h="3902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Target Subscribers (Month 6)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Estimated active users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300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36548299"/>
                  </a:ext>
                </a:extLst>
              </a:tr>
              <a:tr h="3902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Revenue (Months 1–6)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£1,000 – £3,000 per month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~£12,000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93954713"/>
                  </a:ext>
                </a:extLst>
              </a:tr>
              <a:tr h="3902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Revenue (Months 7–12)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£3,000 – £5,000 per month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~£15,000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15456908"/>
                  </a:ext>
                </a:extLst>
              </a:tr>
              <a:tr h="682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Total Estimated Revenue (Year 1)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Average across 12 months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£27,000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21726984"/>
                  </a:ext>
                </a:extLst>
              </a:tr>
              <a:tr h="682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COGS (per box)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Cups, accessories, packaging, shipping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£8.00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7923731"/>
                  </a:ext>
                </a:extLst>
              </a:tr>
              <a:tr h="682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Gross Margin (per subscription)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Revenue – COGS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£4.99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90134357"/>
                  </a:ext>
                </a:extLst>
              </a:tr>
              <a:tr h="682867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Key Expenses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Marketing, inventory, warehouse rent, freelance staff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~£20,000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68356939"/>
                  </a:ext>
                </a:extLst>
              </a:tr>
              <a:tr h="39021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/>
                        <a:t>Projected Profit (Year 1)</a:t>
                      </a:r>
                      <a:endParaRPr lang="en-GB" sz="130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After expenses</a:t>
                      </a:r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b="1" dirty="0"/>
                        <a:t>~£7,000</a:t>
                      </a:r>
                      <a:endParaRPr lang="en-GB" sz="1300" dirty="0"/>
                    </a:p>
                  </a:txBody>
                  <a:tcPr marL="66919" marR="66919" marT="33460" marB="33460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020211"/>
                  </a:ext>
                </a:extLst>
              </a:tr>
            </a:tbl>
          </a:graphicData>
        </a:graphic>
      </p:graphicFrame>
      <p:sp>
        <p:nvSpPr>
          <p:cNvPr id="3" name="Title 2">
            <a:extLst>
              <a:ext uri="{FF2B5EF4-FFF2-40B4-BE49-F238E27FC236}">
                <a16:creationId xmlns:a16="http://schemas.microsoft.com/office/drawing/2014/main" id="{A274445C-137C-7998-67EB-E05C5D3A9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2950" y="0"/>
            <a:ext cx="10026650" cy="910310"/>
          </a:xfrm>
        </p:spPr>
        <p:txBody>
          <a:bodyPr/>
          <a:lstStyle/>
          <a:p>
            <a:r>
              <a:rPr lang="en-GB" dirty="0" err="1"/>
              <a:t>EcoSip</a:t>
            </a:r>
            <a:r>
              <a:rPr lang="en-GB" dirty="0"/>
              <a:t> – Year 1 Financial Projections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D04AEC-EC6C-4F65-4127-98141ED905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AD22FB-B65B-7382-1425-ED3FF3E2CB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000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t>Presentation Title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B01D7-042A-4830-EEF1-E3A3891DB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sz="1000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000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  <a:latin typeface="Avenir Next LT Pro Ligh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9978488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F1831A-2DD2-4909-47EF-352F7AF15F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cup of coffee with a heart shaped foam&#10;&#10;AI-generated content may be incorrect.">
            <a:extLst>
              <a:ext uri="{FF2B5EF4-FFF2-40B4-BE49-F238E27FC236}">
                <a16:creationId xmlns:a16="http://schemas.microsoft.com/office/drawing/2014/main" id="{DE410CC7-8470-A19A-07F3-F9FFB064954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4798" r="-1" b="17361"/>
          <a:stretch>
            <a:fillRect/>
          </a:stretch>
        </p:blipFill>
        <p:spPr>
          <a:xfrm>
            <a:off x="83147" y="391886"/>
            <a:ext cx="11567180" cy="6010113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0E8762BB-D2CD-D6E5-0FC4-29B73BD4A2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85480" y="456001"/>
            <a:ext cx="7188214" cy="5566758"/>
          </a:xfrm>
        </p:spPr>
        <p:txBody>
          <a:bodyPr anchor="b">
            <a:normAutofit/>
          </a:bodyPr>
          <a:lstStyle/>
          <a:p>
            <a:r>
              <a:rPr lang="en-GB" b="1" dirty="0"/>
              <a:t>Conclusion – </a:t>
            </a:r>
            <a:r>
              <a:rPr lang="en-GB" b="1" dirty="0" err="1"/>
              <a:t>EcoSip</a:t>
            </a:r>
            <a:r>
              <a:rPr lang="en-GB" b="1" dirty="0"/>
              <a:t>                                  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sp>
        <p:nvSpPr>
          <p:cNvPr id="14" name="Subtitle 3">
            <a:extLst>
              <a:ext uri="{FF2B5EF4-FFF2-40B4-BE49-F238E27FC236}">
                <a16:creationId xmlns:a16="http://schemas.microsoft.com/office/drawing/2014/main" id="{1BE04313-0301-B99B-8066-C6743574E4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15578" y="566534"/>
            <a:ext cx="5948624" cy="5733781"/>
          </a:xfrm>
        </p:spPr>
        <p:txBody>
          <a:bodyPr>
            <a:normAutofit fontScale="85000" lnSpcReduction="10000"/>
          </a:bodyPr>
          <a:lstStyle/>
          <a:p>
            <a:r>
              <a:rPr lang="en-GB" b="1" dirty="0" err="1"/>
              <a:t>EcoSip</a:t>
            </a:r>
            <a:r>
              <a:rPr lang="en-GB" dirty="0"/>
              <a:t> offers a </a:t>
            </a:r>
            <a:r>
              <a:rPr lang="en-GB" b="1" dirty="0"/>
              <a:t>sustainable alternative</a:t>
            </a:r>
            <a:r>
              <a:rPr lang="en-GB" dirty="0"/>
              <a:t> to single-use coffee cups through a </a:t>
            </a:r>
            <a:r>
              <a:rPr lang="en-GB" b="1" dirty="0"/>
              <a:t>monthly subscription model</a:t>
            </a:r>
            <a:r>
              <a:rPr lang="en-GB" dirty="0"/>
              <a:t>.</a:t>
            </a:r>
          </a:p>
          <a:p>
            <a:r>
              <a:rPr lang="en-GB" dirty="0"/>
              <a:t>The business aligns with growing </a:t>
            </a:r>
            <a:r>
              <a:rPr lang="en-GB" b="1" dirty="0"/>
              <a:t>eco-conscious consumer trends</a:t>
            </a:r>
            <a:r>
              <a:rPr lang="en-GB" dirty="0"/>
              <a:t> and government sustainability goals.</a:t>
            </a:r>
          </a:p>
          <a:p>
            <a:r>
              <a:rPr lang="en-GB" dirty="0"/>
              <a:t>Operating as a </a:t>
            </a:r>
            <a:r>
              <a:rPr lang="en-GB" b="1" dirty="0"/>
              <a:t>Private Limited Company (Ltd)</a:t>
            </a:r>
            <a:r>
              <a:rPr lang="en-GB" dirty="0"/>
              <a:t> ensures professionalism, flexibility, and investor appeal.</a:t>
            </a:r>
          </a:p>
          <a:p>
            <a:r>
              <a:rPr lang="en-GB" dirty="0"/>
              <a:t>A </a:t>
            </a:r>
            <a:r>
              <a:rPr lang="en-GB" b="1" dirty="0"/>
              <a:t>lean hybrid team</a:t>
            </a:r>
            <a:r>
              <a:rPr lang="en-GB" dirty="0"/>
              <a:t> keeps operations cost-effective while maintaining high service quality.</a:t>
            </a:r>
          </a:p>
          <a:p>
            <a:r>
              <a:rPr lang="en-GB" dirty="0"/>
              <a:t>Marketing focuses on </a:t>
            </a:r>
            <a:r>
              <a:rPr lang="en-GB" b="1" dirty="0"/>
              <a:t>social media, influencers, and partnerships</a:t>
            </a:r>
            <a:r>
              <a:rPr lang="en-GB" dirty="0"/>
              <a:t> with coffee shops to build brand awareness.</a:t>
            </a:r>
          </a:p>
          <a:p>
            <a:r>
              <a:rPr lang="en-GB" b="1" dirty="0"/>
              <a:t>Year 1 projections</a:t>
            </a:r>
            <a:r>
              <a:rPr lang="en-GB" dirty="0"/>
              <a:t> show realistic growth with a path to profitability (~£7,000 profit) and strong potential for scaling.</a:t>
            </a:r>
          </a:p>
          <a:p>
            <a:r>
              <a:rPr lang="en-GB" b="1" dirty="0" err="1"/>
              <a:t>EcoSip’s</a:t>
            </a:r>
            <a:r>
              <a:rPr lang="en-GB" b="1" dirty="0"/>
              <a:t> mission:</a:t>
            </a:r>
            <a:br>
              <a:rPr lang="en-GB" dirty="0"/>
            </a:br>
            <a:r>
              <a:rPr lang="en-GB" dirty="0"/>
              <a:t>☕ Make sustainable coffee habits simple, stylish, and accessible — one reusable cup at a time.</a:t>
            </a:r>
          </a:p>
          <a:p>
            <a:r>
              <a:rPr lang="en-US" dirty="0"/>
              <a:t>                    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D2CA6F-3D55-DCDD-0F31-AD085407F7D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7332189-76E3-F02D-A05C-C489F6FF6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6881465-1C2E-8464-43E2-98C138664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02712400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7730D0-0808-5569-86C9-B1BBF25DE49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Placeholder 8" descr="A cup of coffee with a heart shaped foam&#10;&#10;AI-generated content may be incorrect.">
            <a:extLst>
              <a:ext uri="{FF2B5EF4-FFF2-40B4-BE49-F238E27FC236}">
                <a16:creationId xmlns:a16="http://schemas.microsoft.com/office/drawing/2014/main" id="{B77C73F5-1C6A-D665-4874-E455AC421D8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t="4798" r="-1" b="17361"/>
          <a:stretch>
            <a:fillRect/>
          </a:stretch>
        </p:blipFill>
        <p:spPr>
          <a:xfrm>
            <a:off x="83147" y="391886"/>
            <a:ext cx="11567180" cy="6010113"/>
          </a:xfrm>
          <a:noFill/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C63ABD1-272C-FCB8-3BF9-E16B8CB603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522" y="2176392"/>
            <a:ext cx="11079984" cy="45719"/>
          </a:xfrm>
        </p:spPr>
        <p:txBody>
          <a:bodyPr anchor="b">
            <a:normAutofit fontScale="90000"/>
          </a:bodyPr>
          <a:lstStyle/>
          <a:p>
            <a:r>
              <a:rPr lang="en-GB" b="1" dirty="0"/>
              <a:t>References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  <p:sp>
        <p:nvSpPr>
          <p:cNvPr id="14" name="Subtitle 3">
            <a:extLst>
              <a:ext uri="{FF2B5EF4-FFF2-40B4-BE49-F238E27FC236}">
                <a16:creationId xmlns:a16="http://schemas.microsoft.com/office/drawing/2014/main" id="{30D892E3-748F-0F68-4D87-C3188FA7A0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00096" y="2431111"/>
            <a:ext cx="10906393" cy="5028915"/>
          </a:xfrm>
        </p:spPr>
        <p:txBody>
          <a:bodyPr>
            <a:normAutofit/>
          </a:bodyPr>
          <a:lstStyle/>
          <a:p>
            <a:r>
              <a:rPr lang="en-GB" dirty="0"/>
              <a:t>1)BBC News. (2021). Disposable coffee cups: More than 2.5bn thrown away every year in the UK. [online] Available at: </a:t>
            </a:r>
            <a:r>
              <a:rPr lang="en-GB" u="sng" dirty="0">
                <a:hlinkClick r:id="rId5"/>
              </a:rPr>
              <a:t>https://www.bbc.com/news/uk-42044807</a:t>
            </a:r>
            <a:endParaRPr lang="en-GB" dirty="0"/>
          </a:p>
          <a:p>
            <a:r>
              <a:rPr lang="en-GB" dirty="0"/>
              <a:t>2)Deloitte. (2022). Sustainable consumer 2022: UK findings. [online] Available at: https://www2.deloitte.com/uk/en/pages/consumer-business/articles/sustainable-consumer.html</a:t>
            </a:r>
          </a:p>
          <a:p>
            <a:r>
              <a:rPr lang="en-GB" dirty="0"/>
              <a:t>3)Gov.uk. (2021). The Environment Act 2021. [online] Available at: https://www.gov.uk/government/publications/environment-act-2021</a:t>
            </a:r>
          </a:p>
          <a:p>
            <a:r>
              <a:rPr lang="en-GB"/>
              <a:t>4)ICO</a:t>
            </a:r>
            <a:r>
              <a:rPr lang="en-GB" dirty="0"/>
              <a:t>. (2023). Guide to the UK General Data Protection Regulation (UK GDPR). [online] Available at: https://ico.org.uk</a:t>
            </a:r>
          </a:p>
          <a:p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B3B74C9-F8AA-01C1-C778-CF263148C8A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  <a:defRPr/>
            </a:pPr>
            <a:r>
              <a:rPr lang="en-GB" noProof="0">
                <a:solidFill>
                  <a:prstClr val="white">
                    <a:alpha val="70000"/>
                  </a:prstClr>
                </a:solidFill>
              </a:rPr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3AABC-2650-025E-2AC1-D8126F27A5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lang="en-GB" b="0" i="0" u="none" strike="noStrike" kern="1200" cap="all" spc="300" normalizeH="0" noProof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t>Presentation Title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1F5E6E-8843-CD1B-97C6-9F6CEA59E7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anchor="ctr">
            <a:normAutofit/>
          </a:bodyPr>
          <a:lstStyle/>
          <a:p>
            <a:pPr marL="0" marR="0" lvl="0" indent="0" defTabSz="914400" rtl="0" eaLnBrk="1" fontAlgn="auto" latinLnBrk="0" hangingPunct="1">
              <a:spcBef>
                <a:spcPts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fld id="{D39607A7-8386-47DB-8578-DDEDD194E5D4}" type="slidenum">
              <a:rPr kumimoji="0" lang="en-GB" b="0" i="0" u="none" strike="noStrike" kern="1200" cap="all" spc="300" normalizeH="0" baseline="0" noProof="0" smtClean="0">
                <a:ln>
                  <a:noFill/>
                </a:ln>
                <a:solidFill>
                  <a:prstClr val="white">
                    <a:alpha val="70000"/>
                  </a:prstClr>
                </a:solidFill>
                <a:effectLst/>
                <a:uLnTx/>
                <a:uFillTx/>
              </a:rPr>
              <a:pPr marL="0" marR="0" lvl="0" indent="0" defTabSz="914400" rtl="0" eaLnBrk="1" fontAlgn="auto" latinLnBrk="0" hangingPunct="1">
                <a:spcBef>
                  <a:spcPts val="0"/>
                </a:spcBef>
                <a:spcAft>
                  <a:spcPts val="600"/>
                </a:spcAft>
                <a:buClrTx/>
                <a:buSzTx/>
                <a:buFontTx/>
                <a:buNone/>
                <a:tabLst/>
                <a:defRPr/>
              </a:pPr>
              <a:t>9</a:t>
            </a:fld>
            <a:endParaRPr kumimoji="0" lang="en-GB" b="0" i="0" u="none" strike="noStrike" kern="1200" cap="all" spc="300" normalizeH="0" baseline="0" noProof="0">
              <a:ln>
                <a:noFill/>
              </a:ln>
              <a:solidFill>
                <a:prstClr val="white">
                  <a:alpha val="70000"/>
                </a:prstClr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710112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>
            <a:extLst>
              <a:ext uri="{FF2B5EF4-FFF2-40B4-BE49-F238E27FC236}">
                <a16:creationId xmlns:a16="http://schemas.microsoft.com/office/drawing/2014/main" id="{73C4D624-C432-4768-B655-39498B3F30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870326" y="1089025"/>
            <a:ext cx="4451349" cy="1532951"/>
          </a:xfrm>
        </p:spPr>
        <p:txBody>
          <a:bodyPr rtlCol="0"/>
          <a:lstStyle/>
          <a:p>
            <a:pPr rtl="0"/>
            <a:r>
              <a:rPr lang="en-GB"/>
              <a:t>Thank you</a:t>
            </a:r>
          </a:p>
        </p:txBody>
      </p:sp>
      <p:pic>
        <p:nvPicPr>
          <p:cNvPr id="19" name="Picture Placeholder 18" descr="A picture containing nature, plant, dewdrop&#10;">
            <a:extLst>
              <a:ext uri="{FF2B5EF4-FFF2-40B4-BE49-F238E27FC236}">
                <a16:creationId xmlns:a16="http://schemas.microsoft.com/office/drawing/2014/main" id="{E20C2BF7-E3BC-4297-9B05-8C8493D60717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539750" y="539750"/>
            <a:ext cx="2768600" cy="5778500"/>
          </a:xfrm>
        </p:spPr>
      </p:pic>
      <p:pic>
        <p:nvPicPr>
          <p:cNvPr id="23" name="Picture Placeholder 22" descr="A picture containing fungus">
            <a:extLst>
              <a:ext uri="{FF2B5EF4-FFF2-40B4-BE49-F238E27FC236}">
                <a16:creationId xmlns:a16="http://schemas.microsoft.com/office/drawing/2014/main" id="{2E9E4E2C-EF65-4CAD-AEF2-A81895C64BF0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882412" y="539750"/>
            <a:ext cx="2768600" cy="5778500"/>
          </a:xfrm>
        </p:spPr>
      </p:pic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B9A9D5C1-9AFE-48CA-8EBA-CEC89B12A02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41338" y="6401999"/>
            <a:ext cx="2206625" cy="369332"/>
          </a:xfrm>
        </p:spPr>
        <p:txBody>
          <a:bodyPr rtlCol="0"/>
          <a:lstStyle/>
          <a:p>
            <a:pPr lvl="0" rtl="0"/>
            <a:r>
              <a:rPr lang="en-GB"/>
              <a:t>20XX</a:t>
            </a:r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79FE43F-85F0-411F-A07D-5727641C91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308350" y="6401999"/>
            <a:ext cx="5575300" cy="369332"/>
          </a:xfrm>
        </p:spPr>
        <p:txBody>
          <a:bodyPr rtlCol="0"/>
          <a:lstStyle/>
          <a:p>
            <a:pPr lvl="0" rtl="0"/>
            <a:r>
              <a:rPr lang="en-GB"/>
              <a:t>Presentation Title</a:t>
            </a: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FD594B0-4A82-4149-9931-ECADC5CB76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442800" y="6401999"/>
            <a:ext cx="2208212" cy="369332"/>
          </a:xfrm>
        </p:spPr>
        <p:txBody>
          <a:bodyPr rtlCol="0"/>
          <a:lstStyle/>
          <a:p>
            <a:pPr lvl="0" rtl="0"/>
            <a:fld id="{D39607A7-8386-47DB-8578-DDEDD194E5D4}" type="slidenum">
              <a:rPr lang="en-GB" smtClean="0"/>
              <a:pPr lvl="0" rtl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107248"/>
      </p:ext>
    </p:extLst>
  </p:cSld>
  <p:clrMapOvr>
    <a:masterClrMapping/>
  </p:clrMapOvr>
</p:sld>
</file>

<file path=ppt/theme/theme1.xml><?xml version="1.0" encoding="utf-8"?>
<a:theme xmlns:a="http://schemas.openxmlformats.org/drawingml/2006/main" name="LeafVTI">
  <a:themeElements>
    <a:clrScheme name="Leaf">
      <a:dk1>
        <a:sysClr val="windowText" lastClr="000000"/>
      </a:dk1>
      <a:lt1>
        <a:sysClr val="window" lastClr="FFFFFF"/>
      </a:lt1>
      <a:dk2>
        <a:srgbClr val="732124"/>
      </a:dk2>
      <a:lt2>
        <a:srgbClr val="F0EDE5"/>
      </a:lt2>
      <a:accent1>
        <a:srgbClr val="D34817"/>
      </a:accent1>
      <a:accent2>
        <a:srgbClr val="A68D65"/>
      </a:accent2>
      <a:accent3>
        <a:srgbClr val="728377"/>
      </a:accent3>
      <a:accent4>
        <a:srgbClr val="B4797B"/>
      </a:accent4>
      <a:accent5>
        <a:srgbClr val="CE8439"/>
      </a:accent5>
      <a:accent6>
        <a:srgbClr val="CF3A2A"/>
      </a:accent6>
      <a:hlink>
        <a:srgbClr val="D06853"/>
      </a:hlink>
      <a:folHlink>
        <a:srgbClr val="B67779"/>
      </a:folHlink>
    </a:clrScheme>
    <a:fontScheme name="Leaf">
      <a:majorFont>
        <a:latin typeface="Rockwell Nova Light"/>
        <a:ea typeface=""/>
        <a:cs typeface=""/>
      </a:majorFont>
      <a:minorFont>
        <a:latin typeface="Avenir Next LT Pro Light"/>
        <a:ea typeface=""/>
        <a:cs typeface=""/>
      </a:minorFont>
    </a:fontScheme>
    <a:fmtScheme name="Subtle Solids">
      <a:fillStyleLst>
        <a:solidFill>
          <a:schemeClr val="phClr"/>
        </a:solidFill>
        <a:solidFill>
          <a:schemeClr val="phClr">
            <a:tint val="65000"/>
          </a:schemeClr>
        </a:solidFill>
        <a:solidFill>
          <a:schemeClr val="phClr">
            <a:shade val="80000"/>
            <a:satMod val="150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7145" cap="flat" cmpd="sng" algn="ctr">
          <a:solidFill>
            <a:schemeClr val="phClr">
              <a:shade val="95000"/>
              <a:alpha val="50000"/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44450" dist="1397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twoPt" dir="tl"/>
          </a:scene3d>
          <a:sp3d prstMaterial="flat">
            <a:bevelT w="12700" h="25400" prst="coolSlant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52848655_TF22339732_Win32" id="{DB5F578D-5F59-4365-BBB4-095905F269C5}" vid="{7EBE2C52-94DE-472F-906F-5EDEC2B984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_ip_UnifiedCompliancePolicyUIAction xmlns="http://schemas.microsoft.com/sharepoint/v3" xsi:nil="true"/>
    <Image xmlns="71af3243-3dd4-4a8d-8c0d-dd76da1f02a5">
      <Url xsi:nil="true"/>
      <Description xsi:nil="true"/>
    </Image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275821E8-E699-48D2-B7C9-D9830F740602}">
  <ds:schemaRefs>
    <ds:schemaRef ds:uri="http://schemas.microsoft.com/office/2006/metadata/properties"/>
    <ds:schemaRef ds:uri="http://schemas.microsoft.com/office/infopath/2007/PartnerControls"/>
    <ds:schemaRef ds:uri="71af3243-3dd4-4a8d-8c0d-dd76da1f02a5"/>
    <ds:schemaRef ds:uri="http://schemas.microsoft.com/sharepoint/v3"/>
    <ds:schemaRef ds:uri="230e9df3-be65-4c73-a93b-d1236ebd677e"/>
  </ds:schemaRefs>
</ds:datastoreItem>
</file>

<file path=customXml/itemProps2.xml><?xml version="1.0" encoding="utf-8"?>
<ds:datastoreItem xmlns:ds="http://schemas.openxmlformats.org/officeDocument/2006/customXml" ds:itemID="{6279CE36-2DA9-4667-B77E-83734C2B2E6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55B2449D-76E5-4186-BA4E-78E0266D8394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{7CF2D69D-A89E-4700-8CF4-5047E0098FF5}tf22339732_win32</Template>
  <TotalTime>78</TotalTime>
  <Words>1052</Words>
  <Application>Microsoft Office PowerPoint</Application>
  <PresentationFormat>Widescreen</PresentationFormat>
  <Paragraphs>157</Paragraphs>
  <Slides>10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Aptos</vt:lpstr>
      <vt:lpstr>Arial</vt:lpstr>
      <vt:lpstr>Avenir Next LT Pro Light</vt:lpstr>
      <vt:lpstr>Calibri</vt:lpstr>
      <vt:lpstr>Rockwell Nova Light</vt:lpstr>
      <vt:lpstr>Wingdings</vt:lpstr>
      <vt:lpstr>LeafVTI</vt:lpstr>
      <vt:lpstr>Individual Presentation   Business Plan For EcoSip    </vt:lpstr>
      <vt:lpstr>EcoSip – Overview of the Business Idea</vt:lpstr>
      <vt:lpstr>Legal Format &amp; Management Structure – EcoSip</vt:lpstr>
      <vt:lpstr>PESTEL Analysis – EcoSip </vt:lpstr>
      <vt:lpstr>Marketing Strategies – EcoSip </vt:lpstr>
      <vt:lpstr>Funding Request: £50,000 investment </vt:lpstr>
      <vt:lpstr>EcoSip – Year 1 Financial Projections</vt:lpstr>
      <vt:lpstr>Conclusion – EcoSip                                    </vt:lpstr>
      <vt:lpstr>References 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Oleh Len</dc:creator>
  <cp:lastModifiedBy>Oleh Len</cp:lastModifiedBy>
  <cp:revision>1</cp:revision>
  <dcterms:created xsi:type="dcterms:W3CDTF">2025-10-12T19:57:31Z</dcterms:created>
  <dcterms:modified xsi:type="dcterms:W3CDTF">2025-10-12T21:24:03Z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