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8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4658"/>
  </p:normalViewPr>
  <p:slideViewPr>
    <p:cSldViewPr snapToGrid="0">
      <p:cViewPr varScale="1">
        <p:scale>
          <a:sx n="120" d="100"/>
          <a:sy n="120" d="100"/>
        </p:scale>
        <p:origin x="3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A4B47D-A761-4EBE-A730-C2B6AF6AB711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2EC95-0016-4C01-9D28-5A4957B04D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1405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66651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presentation emphasizes the causes, diagnosis, management, treatment, prevention and personalised care of this condition in UK practice.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6752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BMI should be used in conjunction with clinical judgment since it is not a direct measure of body fat (Callahan, 2023).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11646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Multiple risk factors aid in comprehensive risk assessment and targeted interventions.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2604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Identification early on helps to prevent and stop chronic conditions of obesity (Christensen and Nelson, 2025)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96949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Obesity has a significant impact on the burden of diseases in the long-term as well as on healthcare systems.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439956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Obesity impacts on individuals, families and society and not only the health care system (Ahmed and Mohammed, 2025).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87869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thorough evaluation will help in the diagnosis and planning of treatments.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77343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Holistic assessment is useful in providing patient-</a:t>
            </a:r>
            <a:r>
              <a:rPr lang="en-IN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centered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personalized obesity care by nurses.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157141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Shared decision-making and regular monitoring are important for effective management to maintain weight loss (Chu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 al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., 2022).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495311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Early intervention helps with weight management and helps to prevent obesity related health issues.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37685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control of comorbidities helps to enhance health outcomes and quality of life when obesity is present.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979845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Preventive strategies are most effective when applied in a collaborative effort in the healthcare and community sectors.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93007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plans help create consistency and maintain weight loss.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57327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Co-productive care can enhance trust, engagement and facilitate sustained behaviour change (Newman </a:t>
            </a:r>
            <a:r>
              <a:rPr lang="en-IN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 al.,</a:t>
            </a: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2025). This is a comprehensive model of personalised care that is worth reading.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452285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Personalised care inspires people to take responsibility for losing weight based on their tastes and requirements.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42927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Nurse-led interventions are crucial to maintaining healthy behaviours and to avoiding complications.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56123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challenges can only be resolved through coordinated action from the healthcare, government, and community sectors.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80133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Giving a holistic patient-centred approach better health outcomes and quality of life.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72EC95-0016-4C01-9D28-5A4957B04D37}" type="slidenum">
              <a:rPr lang="en-IN" smtClean="0"/>
              <a:t>19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18631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38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7847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8376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178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6012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938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62880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78810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37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4879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05689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E76BA3F-7C5F-4A86-BFCA-F9933ABF70DE}" type="datetimeFigureOut">
              <a:rPr lang="en-IN" smtClean="0"/>
              <a:t>11/08/26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2F7727-EAA7-4EAD-A2E0-C4DBB5836725}" type="slidenum">
              <a:rPr lang="en-IN" smtClean="0"/>
              <a:t>‹#›</a:t>
            </a:fld>
            <a:endParaRPr lang="en-IN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10692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3" Type="http://schemas.openxmlformats.org/officeDocument/2006/relationships/hyperlink" Target="https://doi.org/10.1210/clinem/dgab091" TargetMode="External"/><Relationship Id="rId18" Type="http://schemas.openxmlformats.org/officeDocument/2006/relationships/hyperlink" Target="http://doi.org/10.1136/bmj.r2286" TargetMode="External"/><Relationship Id="rId26" Type="http://schemas.openxmlformats.org/officeDocument/2006/relationships/hyperlink" Target="https://www.ncbi.nlm.nih.gov/books/NBK603747/" TargetMode="External"/><Relationship Id="rId39" Type="http://schemas.openxmlformats.org/officeDocument/2006/relationships/hyperlink" Target="https://www.mims.com/india/disease/obesity/initial-assessment" TargetMode="External"/><Relationship Id="rId21" Type="http://schemas.openxmlformats.org/officeDocument/2006/relationships/hyperlink" Target="https://www.england.nhs.uk/personalisedcare/comprehensive-model-of-personalised-care/" TargetMode="External"/><Relationship Id="rId34" Type="http://schemas.openxmlformats.org/officeDocument/2006/relationships/hyperlink" Target="https://www.google.com/search?q=Symptoms+include+excess+body+fat%2C+fatigue%2C+breathlessness%2C+reduced+mobility+and+joint+pain+&amp;sca_esv=a6e07816c90ab268&amp;rlz=1C1ONGR_en-GBIN1073IN1073&amp;udm=2&amp;biw=1164&amp;bih=605&amp;sxsrf=APpeQntRhjzv5boGWEL5w3Ac39ngT-pk7Q%3A1786082877367&amp;ei=PXZ1aoLwFcGF4-EPlfGRUQ&amp;ved=0ahUKEwjCgseb7Y2WAxXBwjgGHZV4JAoQ4dUDCBE&amp;uact=5&amp;oq=Symptoms+include+excess+body+fat%2C+fatigue%2C+breathlessness%2C+reduced+mobility+and+joint+pain+&amp;gs_lp=Egtnd3Mtd2l6LWltZyJbU3ltcHRvbXMgaW5jbHVkZSBleGNlc3MgYm9keSBmYXQsIGZhdGlndWUsIGJyZWF0aGxlc3NuZXNzLCByZWR1Y2VkIG1vYmlsaXR5IGFuZCBqb2ludCBwYWluIDIHECMYyQIYJzIGEAAYBxgeMgoQABiABBiKBRhDMgYQABgHGB4yBhAAGAcYHjIGEAAYBxgeMgYQABgHGB4yBhAAGAcYHjIGEAAYBxgeMgUQABiABEjMCVCeBlieBnADeACQAQCYAQCgAQCqAQC4AQPIAQD4AQL4AQGYAgOgAhKYAwCIBgGSBwEzoAcAsgcAuAcAwgcDMi0zyAcMgAgB&amp;sclient=gws-wiz-img#sv=CAMSXhoyKhBlLV8tTmZuN18wQlF3YmhNMg5fLU5mbjdfMEJRd2JoTToOaVcxUkc3eWtGUXR3Mk0gBCokCg4zX0x3cGJjN3c0QmE3TRIQZS1fLU5mbjdfMEJRd2JoTRgAMAEYByDQwf7-BkoIEAEYASABKAE" TargetMode="External"/><Relationship Id="rId42" Type="http://schemas.openxmlformats.org/officeDocument/2006/relationships/hyperlink" Target="https://doi.org/10.1007/s11892-018-1030-4?urlappend=%3Futm_source%3Dresearchgate.net%26utm_medium%3Darticle" TargetMode="External"/><Relationship Id="rId7" Type="http://schemas.openxmlformats.org/officeDocument/2006/relationships/hyperlink" Target="https://www.gov.uk/government/news/new-obesity-treatments-and-technology-to-save-the-nhs-billions" TargetMode="External"/><Relationship Id="rId2" Type="http://schemas.openxmlformats.org/officeDocument/2006/relationships/hyperlink" Target="https://doi.org/10.1016/j.metop.2025.100375" TargetMode="External"/><Relationship Id="rId16" Type="http://schemas.openxmlformats.org/officeDocument/2006/relationships/hyperlink" Target="https://doi.org/10.1590/0034-7167-2021-0315" TargetMode="External"/><Relationship Id="rId29" Type="http://schemas.openxmlformats.org/officeDocument/2006/relationships/hyperlink" Target="https://www.who.int/health-topics/obesit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77/20552076221136372" TargetMode="External"/><Relationship Id="rId11" Type="http://schemas.openxmlformats.org/officeDocument/2006/relationships/hyperlink" Target="https://doi.org/10.3390/obesities5020020" TargetMode="External"/><Relationship Id="rId24" Type="http://schemas.openxmlformats.org/officeDocument/2006/relationships/hyperlink" Target="https://doi.org/10.3390/cancers15020485" TargetMode="External"/><Relationship Id="rId32" Type="http://schemas.openxmlformats.org/officeDocument/2006/relationships/hyperlink" Target="https://www.google.com/search?q=obesity+pictures+&amp;sca_esv=a6e07816c90ab268&amp;rlz=1C1ONGR_en-GBIN1073IN1073&amp;udm=2&amp;biw=1164&amp;bih=605&amp;sxsrf=APpeQnuyyns09zMTHwTHjHeYzBSXtRHK0Q%3A1786082859473&amp;ei=K3Z1auq7HNLh4-EP0aucSA&amp;ved=0ahUKEwiq_YKT7Y2WAxXS8DgGHdEVBwkQ4dUDCBE&amp;uact=5&amp;oq=obesity+pictures+&amp;gs_lp=Egtnd3Mtd2l6LWltZyIRb2Jlc2l0eSBwaWN0dXJlcyAyBxAjGMkCGCcyBRAAGIAEMgUQABiABDIFEAAYgAQyBRAAGIAEMgQQABgeMgQQABgeMgQQABgeMgQQABgeMgYQABgFGB5ImhNQrRFYrRFwAngAkAEAmAF4oAF4qgEDMC4xuAEDyAEA-AEBmAIDoAKIAZgDAOIDBRIBMSBAiAYBkgcDMi4xoAe5BrIHAzAuMbgHgAHCBwUwLjIuMcgHC4AIAQ&amp;sclient=gws-wiz-img#sv=CAMSURoyKhBlLU1fQ292WjROd1VIRkFNMg5NX0Nvdlo0TndVSEZBTToOQzYyY1daVjhnNmFBTE0gBCoXCgFzEhBlLU1fQ292WjROd1VIRkFNGAEwARgHIMf1y4IDSggQARgBIAEoAQ" TargetMode="External"/><Relationship Id="rId37" Type="http://schemas.openxmlformats.org/officeDocument/2006/relationships/hyperlink" Target="https://doi.org/10.3389/fendo.2024.1349794" TargetMode="External"/><Relationship Id="rId40" Type="http://schemas.openxmlformats.org/officeDocument/2006/relationships/hyperlink" Target="https://diabetesonthenet.com/diabetes-primary-care/factsheet-nice-obesity-whats-new/" TargetMode="External"/><Relationship Id="rId45" Type="http://schemas.openxmlformats.org/officeDocument/2006/relationships/hyperlink" Target="https://doi.org/10.3390/nu18060886" TargetMode="External"/><Relationship Id="rId5" Type="http://schemas.openxmlformats.org/officeDocument/2006/relationships/hyperlink" Target="https://doi.org/10.1016/j.obpill.2025.100175" TargetMode="External"/><Relationship Id="rId15" Type="http://schemas.openxmlformats.org/officeDocument/2006/relationships/hyperlink" Target="https://doi.org/10.7861/clinmed.2023-0148" TargetMode="External"/><Relationship Id="rId23" Type="http://schemas.openxmlformats.org/officeDocument/2006/relationships/hyperlink" Target="https://www.nice.org.uk/guidance/ng246/chapter/General-principles-of-care" TargetMode="External"/><Relationship Id="rId28" Type="http://schemas.openxmlformats.org/officeDocument/2006/relationships/hyperlink" Target="https://www.ncbi.nlm.nih.gov/books/NBK572122/" TargetMode="External"/><Relationship Id="rId36" Type="http://schemas.openxmlformats.org/officeDocument/2006/relationships/hyperlink" Target="https://www.hexahealth.com/condition/obesity" TargetMode="External"/><Relationship Id="rId10" Type="http://schemas.openxmlformats.org/officeDocument/2006/relationships/hyperlink" Target="https://doi.org/10.1161/CIR.0000000000000973" TargetMode="External"/><Relationship Id="rId19" Type="http://schemas.openxmlformats.org/officeDocument/2006/relationships/hyperlink" Target="https://www.nhlbi.nih.gov/health/overweight-and-obesity/causes" TargetMode="External"/><Relationship Id="rId31" Type="http://schemas.openxmlformats.org/officeDocument/2006/relationships/hyperlink" Target="https://doi.org/10.55016/ojs%2Fjcph.vi.78591" TargetMode="External"/><Relationship Id="rId44" Type="http://schemas.openxmlformats.org/officeDocument/2006/relationships/hyperlink" Target="https://www.livewellsouthend.com/news/article/63/look-better-and-feel-better-with-our-free-nhs-digital-weight-loss-programme" TargetMode="External"/><Relationship Id="rId4" Type="http://schemas.openxmlformats.org/officeDocument/2006/relationships/hyperlink" Target="https://www.ncbi.nlm.nih.gov/books/NBK618378/" TargetMode="External"/><Relationship Id="rId9" Type="http://schemas.openxmlformats.org/officeDocument/2006/relationships/hyperlink" Target="https://doi.org/10.1097/JXX.0000000000000556" TargetMode="External"/><Relationship Id="rId14" Type="http://schemas.openxmlformats.org/officeDocument/2006/relationships/hyperlink" Target="https://www.ncbi.nlm.nih.gov/books/NBK279038/" TargetMode="External"/><Relationship Id="rId22" Type="http://schemas.openxmlformats.org/officeDocument/2006/relationships/hyperlink" Target="https://www.nice.org.uk/guidance/ng246/resources/overweight-and-obesity-management-pdf-66143959958725" TargetMode="External"/><Relationship Id="rId27" Type="http://schemas.openxmlformats.org/officeDocument/2006/relationships/hyperlink" Target="https://doi.org/10.1016/j.obpill.2025.100228" TargetMode="External"/><Relationship Id="rId30" Type="http://schemas.openxmlformats.org/officeDocument/2006/relationships/hyperlink" Target="https://www.who.int/news-room/fact-sheets/detail/obesity-and-overweight" TargetMode="External"/><Relationship Id="rId35" Type="http://schemas.openxmlformats.org/officeDocument/2006/relationships/hyperlink" Target="https://timesofindia.indiatimes.com/life-style/health-fitness/health-news/did-you-know-obesity-and-mental-health-are-connected/articleshow/92150307.cms" TargetMode="External"/><Relationship Id="rId43" Type="http://schemas.openxmlformats.org/officeDocument/2006/relationships/hyperlink" Target="https://www.icliniq.com/articles/diseases-and-disorders-common-medical-conditions/confronting-obesity" TargetMode="External"/><Relationship Id="rId8" Type="http://schemas.openxmlformats.org/officeDocument/2006/relationships/hyperlink" Target="https://doi.org/10.1016/S2213-8587(26)00120-8" TargetMode="External"/><Relationship Id="rId3" Type="http://schemas.openxmlformats.org/officeDocument/2006/relationships/hyperlink" Target="https://www.ncbi.nlm.nih.gov/books/NBK594362/" TargetMode="External"/><Relationship Id="rId12" Type="http://schemas.openxmlformats.org/officeDocument/2006/relationships/hyperlink" Target="https://doi.org/10.1016/j.puhip.2025.100637" TargetMode="External"/><Relationship Id="rId17" Type="http://schemas.openxmlformats.org/officeDocument/2006/relationships/hyperlink" Target="https://www.mayoclinic.org/diseases-conditions/obesity/symptoms-causes/syc-20375742" TargetMode="External"/><Relationship Id="rId25" Type="http://schemas.openxmlformats.org/officeDocument/2006/relationships/hyperlink" Target="https://doi.org/10.1016/s2213-8587(24)00316-4" TargetMode="External"/><Relationship Id="rId33" Type="http://schemas.openxmlformats.org/officeDocument/2006/relationships/hyperlink" Target="https://www.google.com/search?sca_esv=a6e07816c90ab268&amp;rlz=1C1ONGR_en-GBIN1073IN1073&amp;sxsrf=APpeQntL1wB8I8n5KsEXuPcgJEqYnhBxeg:1786083038659&amp;udm=2&amp;fbs=ABfTbFVyMZGZf1hfvX9uKjN_-G8c4u0nXx4bEIpwm1lnNH832a9BVCEiB2iPJNekNderQwLP8msUKsz-6AMxGyueJZ9cK2mNBy2II_6WvkKSZWdegslZITv4C2ITIiG_Zhv1CUVVCFZGgo3Z3gGlpXWh4hmaVbQHT1-5w12lVdW-6Wi-I2FI08mKlJq6aK8xb91xerMNRhHhYeKLDDB9urDhxYqUhm4-VQ&amp;q=Risk+Factors+of+obesity&amp;sa=X&amp;ved=2ahUKEwiWyrvo7Y2WAxVe8jgGHduLKgkQtKgLegQIFxAB&amp;biw=1164&amp;bih=605&amp;dpr=1.1#sv=CAMSURoyKhBlLTBiYWQ3LUFNckY4QkNNMg4wYmFkNy1BTXJGOEJDTToOMVAxTU5vRTJWLTVQRU0gBCoXCgFzEhBlLTBiYWQ3LUFNckY4QkNNGAEwARgHIOn7_9sOSggQARgBIAEoAQ" TargetMode="External"/><Relationship Id="rId38" Type="http://schemas.openxmlformats.org/officeDocument/2006/relationships/hyperlink" Target="https://doi.org/10.1016/j.obpill.2025.100172" TargetMode="External"/><Relationship Id="rId46" Type="http://schemas.openxmlformats.org/officeDocument/2006/relationships/hyperlink" Target="https://www.google.com/search?q=obesity&amp;sca_esv=deda425220d3d1a6&amp;rlz=1C1ONGR_en-GBIN1073IN1073&amp;udm=2&amp;biw=1164&amp;bih=605&amp;sxsrf=APpeQnvVq7xDzl_Dz3G58X20qCmuK-oVgw%3A1786084319002&amp;ei=3nt1aoDhPPOghvcPo-HMkQg&amp;ved=0ahUKEwiAyP3K8o2WAxVzkOEIHaMwM4IQ4dUDCBE&amp;uact=5&amp;oq=obesity&amp;gs_lp=Egtnd3Mtd2l6LWltZyIHb2Jlc2l0eTINEAAYgAQYigUYQxixAzIGEAAYBxgeMgYQABgHGB4yChAAGIAEGIoFGEMyBhAAGAcYHjIGEAAYBxgeMgYQABgHGB4yBhAAGAcYHjIGEAAYBxgeMgYQABgHGB5InQJQAFgAcAB4AJABAJgBkQGgAZEBqgEDMC4xuAEDyAEA-AEBmAIBoAKYAZgDAJIHAzAuMaAHzQWyBwMwLjG4B5gBwgcDMi0xyAcFgAgB&amp;sclient=gws-wiz-img#sv=CAMSURoyKhBlLWFiNGZtelRLUjRRRWFNMg5hYjRmbXpUS1I0UUVhTToOVFdBVzVnSzRLUEp3ek0gBCoXCgFzEhBlLWFiNGZtelRLUjRRRWFNGAEwARgHIL3lid4LSggQARgBIAEoAQ" TargetMode="External"/><Relationship Id="rId20" Type="http://schemas.openxmlformats.org/officeDocument/2006/relationships/hyperlink" Target="https://www.nice.org.uk/guidance/ng246" TargetMode="External"/><Relationship Id="rId41" Type="http://schemas.openxmlformats.org/officeDocument/2006/relationships/hyperlink" Target="https://www.google.com/search?q=Prevention+of+obesity+emphasizes+healthy+eating%2C+physical+activity+and+minimizing+sedentary+activity+in+all+age+groups+&amp;sca_esv=a6e07816c90ab268&amp;rlz=1C1ONGR_en-GBIN1073IN1073&amp;udm=2&amp;biw=1164&amp;bih=605&amp;sxsrf=APpeQntKN9eN6N2ofvGOWAUaSeC1T2XqWQ%3A1786083051513&amp;ei=63Z1asLtHtWLjuMP2oCbUQ&amp;ved=0ahUKEwiCj8zu7Y2WAxXVhWMGHVrAJgoQ4dUDCBE&amp;uact=5&amp;oq=Prevention+of+obesity+emphasizes+healthy+eating%2C+physical+activity+and+minimizing+sedentary+activity+in+all+age+groups+&amp;gs_lp=Egtnd3Mtd2l6LWltZyJ3UHJldmVudGlvbiBvZiBvYmVzaXR5IGVtcGhhc2l6ZXMgaGVhbHRoeSBlYXRpbmcsIHBoeXNpY2FsIGFjdGl2aXR5IGFuZCBtaW5pbWl6aW5nIHNlZGVudGFyeSBhY3Rpdml0eSBpbiBhbGwgYWdlIGdyb3VwcyAyChAAGIAEGIoFGEMyBhAAGAcYHjIGEAAYBxgeMgYQABgHGB4yBhAAGAcYHjIGEAAYBxgeMgYQABgHGB4yBhAAGAcYHjIGEAAYBxgeMgYQABgHGB5I2TRQ2QpYkTNwAXgAkAEAmAGQAaABkAGqAQMwLjG4AQPIAQD4AQL4AQGYAgGgAgWYAwCIBgGSBwExoAfKBbIHALgHAMIHAzItMcgHA4AIAQ&amp;sclient=gws-wiz-img#sv=CAMSXhoyKhBlLUo0S2hKaHJyWmFMNDdNMg5KNEtoSmhyclphTDQ3TToOSklIX21USHJtZUJ5RU0gBCokCg5ZZ3NWTjJ2WFVYSk1tTRIQZS1KNEtoSmhyclphTDQ3TRgAMAEYByDZoPqHCkoIEAEYASABKAE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F602D-70C6-5107-E974-8D79117D28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026" y="580333"/>
            <a:ext cx="5518066" cy="2268559"/>
          </a:xfrm>
        </p:spPr>
        <p:txBody>
          <a:bodyPr>
            <a:noAutofit/>
          </a:bodyPr>
          <a:lstStyle/>
          <a:p>
            <a:pPr algn="ctr"/>
            <a:r>
              <a:rPr lang="en-IN" sz="4000" b="1" dirty="0"/>
              <a:t>Obesity: Diagnosis, Assessment, Treatment, Management and Prevention in the United Kingdom</a:t>
            </a:r>
            <a:endParaRPr lang="en-IN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F9980F-10D8-73BB-727E-AF2A816FD6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6026" y="5926386"/>
            <a:ext cx="5357600" cy="1160213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IN" b="1" dirty="0"/>
              <a:t>Student Name: Vibhuti Goswami</a:t>
            </a:r>
          </a:p>
          <a:p>
            <a:pPr algn="ctr">
              <a:lnSpc>
                <a:spcPct val="100000"/>
              </a:lnSpc>
            </a:pPr>
            <a:r>
              <a:rPr lang="en-IN" b="1" dirty="0"/>
              <a:t>Student ID: 2526558</a:t>
            </a:r>
          </a:p>
          <a:p>
            <a:pPr algn="ctr">
              <a:lnSpc>
                <a:spcPct val="100000"/>
              </a:lnSpc>
            </a:pPr>
            <a:r>
              <a:rPr lang="en-IN" b="1" dirty="0"/>
              <a:t>Module Code: LCHS7003 </a:t>
            </a:r>
          </a:p>
          <a:p>
            <a:pPr algn="ctr">
              <a:lnSpc>
                <a:spcPct val="100000"/>
              </a:lnSpc>
            </a:pPr>
            <a:r>
              <a:rPr lang="en-IN" b="1" dirty="0"/>
              <a:t>Module Title: Community Care and Management of Longer-term Conditions</a:t>
            </a:r>
            <a:br>
              <a:rPr lang="en-IN" b="1" dirty="0"/>
            </a:br>
            <a:r>
              <a:rPr lang="en-IN" b="1" dirty="0"/>
              <a:t>Lecturers’ Name:</a:t>
            </a:r>
            <a:endParaRPr lang="en-IN" dirty="0"/>
          </a:p>
          <a:p>
            <a:pPr algn="ctr">
              <a:lnSpc>
                <a:spcPct val="100000"/>
              </a:lnSpc>
            </a:pPr>
            <a:endParaRPr lang="en-IN" dirty="0"/>
          </a:p>
        </p:txBody>
      </p:sp>
      <p:pic>
        <p:nvPicPr>
          <p:cNvPr id="9" name="Picture 8" descr="Obesity And Management Tips For Adults - Dr Lal PathLabs Blog">
            <a:extLst>
              <a:ext uri="{FF2B5EF4-FFF2-40B4-BE49-F238E27FC236}">
                <a16:creationId xmlns:a16="http://schemas.microsoft.com/office/drawing/2014/main" id="{80E7E112-331C-274F-464F-0B41D721FF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4092" y="178986"/>
            <a:ext cx="5987908" cy="6679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716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F1412-0AEF-DFFB-511C-5DEBF7587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8903" y="808056"/>
            <a:ext cx="7958331" cy="1077229"/>
          </a:xfrm>
        </p:spPr>
        <p:txBody>
          <a:bodyPr/>
          <a:lstStyle/>
          <a:p>
            <a:r>
              <a:rPr lang="en-IN" b="1" dirty="0"/>
              <a:t>Definition and Overview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9F6FC-7CE8-EF9C-6214-870F43D52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6509" y="2052116"/>
            <a:ext cx="5530644" cy="3997828"/>
          </a:xfrm>
        </p:spPr>
        <p:txBody>
          <a:bodyPr>
            <a:normAutofit/>
          </a:bodyPr>
          <a:lstStyle/>
          <a:p>
            <a:r>
              <a:rPr lang="en-IN" dirty="0"/>
              <a:t>This presentation explores the causes, diagnosis, management, treatment, prevention and personalised care of this condition in UK practice.</a:t>
            </a:r>
          </a:p>
          <a:p>
            <a:r>
              <a:rPr lang="en-IN" dirty="0"/>
              <a:t>Obesity is defined as having too much body fat that puts one at risk for health problems (Mulvihill </a:t>
            </a:r>
            <a:r>
              <a:rPr lang="en-IN" i="1" dirty="0"/>
              <a:t>et al</a:t>
            </a:r>
            <a:r>
              <a:rPr lang="en-IN" dirty="0"/>
              <a:t>., 2025).</a:t>
            </a:r>
          </a:p>
          <a:p>
            <a:endParaRPr lang="en-IN" dirty="0"/>
          </a:p>
        </p:txBody>
      </p:sp>
      <p:pic>
        <p:nvPicPr>
          <p:cNvPr id="5" name="Picture 4" descr="Obesity epidemic: causes, signs, symptoms, and complications">
            <a:extLst>
              <a:ext uri="{FF2B5EF4-FFF2-40B4-BE49-F238E27FC236}">
                <a16:creationId xmlns:a16="http://schemas.microsoft.com/office/drawing/2014/main" id="{7F765977-1CE6-B6DE-6068-DADD04350A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5306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710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85C8F-8504-8AEC-0DC2-2D82E1C7A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98" y="789978"/>
            <a:ext cx="7958331" cy="1077229"/>
          </a:xfrm>
        </p:spPr>
        <p:txBody>
          <a:bodyPr/>
          <a:lstStyle/>
          <a:p>
            <a:pPr algn="l"/>
            <a:r>
              <a:rPr lang="en-IN" b="1" dirty="0"/>
              <a:t>Definition and Overview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008BE-24D7-5C4B-A8BF-C4D2D189D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7845" y="2315352"/>
            <a:ext cx="5656919" cy="3997828"/>
          </a:xfrm>
        </p:spPr>
        <p:txBody>
          <a:bodyPr/>
          <a:lstStyle/>
          <a:p>
            <a:r>
              <a:rPr lang="en-IN" dirty="0"/>
              <a:t>Obesity is a chronic condition that is both a disease and a risk to health and quality of life. Over 390 million children and adolescents aged 5–19 years were overweight in 2022, including 160 million who were living with obesity (WHO, 2025).</a:t>
            </a:r>
          </a:p>
          <a:p>
            <a:pPr lvl="0"/>
            <a:r>
              <a:rPr lang="en-IN" dirty="0"/>
              <a:t>Adults who have BMI greater than 30 kg/m2 are generally considered to be obese (WHO, 2020).</a:t>
            </a:r>
          </a:p>
          <a:p>
            <a:endParaRPr lang="en-IN" dirty="0"/>
          </a:p>
        </p:txBody>
      </p:sp>
      <p:pic>
        <p:nvPicPr>
          <p:cNvPr id="4" name="Picture 3" descr="Obesity Images - Free Download on Magnific (formerly Freepik)">
            <a:extLst>
              <a:ext uri="{FF2B5EF4-FFF2-40B4-BE49-F238E27FC236}">
                <a16:creationId xmlns:a16="http://schemas.microsoft.com/office/drawing/2014/main" id="{97844D5F-6A7C-0BD0-F9BF-4AE0872C18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0067" y="1382010"/>
            <a:ext cx="4442115" cy="5143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624C1D-6195-FF75-E4FF-7C0769314C6C}"/>
              </a:ext>
            </a:extLst>
          </p:cNvPr>
          <p:cNvSpPr txBox="1"/>
          <p:nvPr/>
        </p:nvSpPr>
        <p:spPr>
          <a:xfrm>
            <a:off x="8077200" y="6525510"/>
            <a:ext cx="3144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IN" dirty="0"/>
              <a:t>Google.com., 2017</a:t>
            </a:r>
          </a:p>
        </p:txBody>
      </p:sp>
    </p:spTree>
    <p:extLst>
      <p:ext uri="{BB962C8B-B14F-4D97-AF65-F5344CB8AC3E}">
        <p14:creationId xmlns:p14="http://schemas.microsoft.com/office/powerpoint/2010/main" val="127966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690CB-8F62-43A9-F934-B6DABE576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Aetiology (Causes and Risk Factors)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A7929-0B97-AA66-E90D-500F15A6C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234" y="2052116"/>
            <a:ext cx="4513383" cy="3997828"/>
          </a:xfrm>
        </p:spPr>
        <p:txBody>
          <a:bodyPr>
            <a:normAutofit/>
          </a:bodyPr>
          <a:lstStyle/>
          <a:p>
            <a:pPr lvl="0"/>
            <a:r>
              <a:rPr lang="en-IN" dirty="0"/>
              <a:t>There are genetic, behavioural, environmental and socio-economic factors as genetics, sedentary lifestyle that contribute to obesity (Ahmed </a:t>
            </a:r>
            <a:r>
              <a:rPr lang="en-IN" i="1" dirty="0"/>
              <a:t>et al.</a:t>
            </a:r>
            <a:r>
              <a:rPr lang="en-IN" dirty="0"/>
              <a:t>, 2025).</a:t>
            </a:r>
          </a:p>
          <a:p>
            <a:pPr lvl="0"/>
            <a:r>
              <a:rPr lang="en-IN" dirty="0"/>
              <a:t>Risk factors for obesity include poor diet, lack of exercise, stress, and lack of sleep (National Heart, Lung and Blood Institute, 2022).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B2D7FD-CC32-E418-3441-1F086C5C5A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5032" y="2169058"/>
            <a:ext cx="5332093" cy="37639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BC04505-132B-57C2-B609-8D663F5AD078}"/>
              </a:ext>
            </a:extLst>
          </p:cNvPr>
          <p:cNvSpPr txBox="1"/>
          <p:nvPr/>
        </p:nvSpPr>
        <p:spPr>
          <a:xfrm>
            <a:off x="2065785" y="615467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sz="1800" dirty="0"/>
              <a:t>Google.com., 2020</a:t>
            </a:r>
          </a:p>
        </p:txBody>
      </p:sp>
    </p:spTree>
    <p:extLst>
      <p:ext uri="{BB962C8B-B14F-4D97-AF65-F5344CB8AC3E}">
        <p14:creationId xmlns:p14="http://schemas.microsoft.com/office/powerpoint/2010/main" val="406792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2082-DF18-3ABD-C7C0-ADB04FB8F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Signs and symptoms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7E07D-93AA-8249-8440-1D1FACF1C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1145" y="2052116"/>
            <a:ext cx="4748540" cy="3997828"/>
          </a:xfrm>
        </p:spPr>
        <p:txBody>
          <a:bodyPr/>
          <a:lstStyle/>
          <a:p>
            <a:pPr lvl="0"/>
            <a:r>
              <a:rPr lang="en-IN" dirty="0"/>
              <a:t>Symptoms include excess body fat, fatigue, breathlessness, reduced mobility and joint pain (Mayo Clinic, 2023).</a:t>
            </a:r>
          </a:p>
          <a:p>
            <a:pPr lvl="0"/>
            <a:r>
              <a:rPr lang="en-IN" dirty="0"/>
              <a:t>Obesity can also impact on psychological health and functioning (Segal and Gunturu, 2024).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3D5A94-E0D6-8FDD-C097-29CF22201DEA}"/>
              </a:ext>
            </a:extLst>
          </p:cNvPr>
          <p:cNvSpPr txBox="1"/>
          <p:nvPr/>
        </p:nvSpPr>
        <p:spPr>
          <a:xfrm>
            <a:off x="7689273" y="621677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sz="1800" dirty="0"/>
              <a:t>Google.com., 2020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E10D51-0239-7463-CFFF-716B7D18AB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9685" y="1978279"/>
            <a:ext cx="6096000" cy="414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416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8B42F-FE9D-B9AA-79D8-1B06B742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830" y="808056"/>
            <a:ext cx="9473783" cy="1077229"/>
          </a:xfrm>
        </p:spPr>
        <p:txBody>
          <a:bodyPr/>
          <a:lstStyle/>
          <a:p>
            <a:r>
              <a:rPr lang="en-IN" b="1" dirty="0"/>
              <a:t>Prevalence of Obesity (Worldwide and UK)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60BB2-B546-6308-2391-69B8DBDC3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1236" y="2052115"/>
            <a:ext cx="4305194" cy="3997828"/>
          </a:xfrm>
        </p:spPr>
        <p:txBody>
          <a:bodyPr>
            <a:normAutofit fontScale="92500"/>
          </a:bodyPr>
          <a:lstStyle/>
          <a:p>
            <a:pPr lvl="0"/>
            <a:r>
              <a:rPr lang="en-IN" dirty="0"/>
              <a:t>Over 390 million children and adolescents aged 5-19 years were overweight in 2022, including 160 million who were living with obesity (Kelly </a:t>
            </a:r>
            <a:r>
              <a:rPr lang="en-IN" i="1" dirty="0"/>
              <a:t>et al.,</a:t>
            </a:r>
            <a:r>
              <a:rPr lang="en-IN" dirty="0"/>
              <a:t> 2025).</a:t>
            </a:r>
          </a:p>
          <a:p>
            <a:pPr lvl="0"/>
            <a:r>
              <a:rPr lang="en-IN" dirty="0"/>
              <a:t>One in four adults in England is living with obesity, and obesity is more prevalent in deprived communities (Fletcher </a:t>
            </a:r>
            <a:r>
              <a:rPr lang="en-IN" i="1" dirty="0"/>
              <a:t>et al</a:t>
            </a:r>
            <a:r>
              <a:rPr lang="en-IN" dirty="0"/>
              <a:t>., 2024).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2EE5A1-B581-D57F-DC88-648FCA65733D}"/>
              </a:ext>
            </a:extLst>
          </p:cNvPr>
          <p:cNvSpPr txBox="1"/>
          <p:nvPr/>
        </p:nvSpPr>
        <p:spPr>
          <a:xfrm>
            <a:off x="1898073" y="604994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sz="1800" dirty="0"/>
              <a:t>Google.com., 2024</a:t>
            </a:r>
          </a:p>
        </p:txBody>
      </p:sp>
      <p:pic>
        <p:nvPicPr>
          <p:cNvPr id="6" name="Picture 5" descr="Summary report - NHS England Digital">
            <a:extLst>
              <a:ext uri="{FF2B5EF4-FFF2-40B4-BE49-F238E27FC236}">
                <a16:creationId xmlns:a16="http://schemas.microsoft.com/office/drawing/2014/main" id="{973B8DF7-D9C5-2896-5CE8-EB786A1DF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9233" y="2226992"/>
            <a:ext cx="5837270" cy="364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697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62394-3367-9422-2400-5E8C93767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Economic and Social Burden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B174E-48FF-67CF-2E31-D309D7B0E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5965" y="2052116"/>
            <a:ext cx="4322618" cy="3997828"/>
          </a:xfrm>
        </p:spPr>
        <p:txBody>
          <a:bodyPr>
            <a:normAutofit/>
          </a:bodyPr>
          <a:lstStyle/>
          <a:p>
            <a:pPr lvl="0"/>
            <a:r>
              <a:rPr lang="en-IN" dirty="0"/>
              <a:t>Treatment of obesity-related diseases and complications adds to NHS expenditure due to obesity (Department of Health and Social Care, 2022).</a:t>
            </a:r>
          </a:p>
          <a:p>
            <a:pPr lvl="0"/>
            <a:r>
              <a:rPr lang="en-IN" dirty="0"/>
              <a:t>It also reduces productivity, social stigma, mental health issues and quality of life (Jankowska, 2025).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4C7EC1-5E61-109C-4EFD-260D3C22B0D1}"/>
              </a:ext>
            </a:extLst>
          </p:cNvPr>
          <p:cNvSpPr txBox="1"/>
          <p:nvPr/>
        </p:nvSpPr>
        <p:spPr>
          <a:xfrm>
            <a:off x="7522139" y="588953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i="1" dirty="0"/>
              <a:t>Indiatimes</a:t>
            </a:r>
            <a:r>
              <a:rPr lang="en-IN" sz="1800" dirty="0"/>
              <a:t>, 2022</a:t>
            </a:r>
          </a:p>
        </p:txBody>
      </p:sp>
      <p:pic>
        <p:nvPicPr>
          <p:cNvPr id="6" name="Picture 5" descr="Did you know obesity and mental health are connected? - Times of India">
            <a:extLst>
              <a:ext uri="{FF2B5EF4-FFF2-40B4-BE49-F238E27FC236}">
                <a16:creationId xmlns:a16="http://schemas.microsoft.com/office/drawing/2014/main" id="{C62F78BD-2D45-8395-88FE-EEE23159DB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582" y="2052116"/>
            <a:ext cx="5799149" cy="3670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1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98BB2-2553-8728-0452-D3D87DF20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Diagnosis of Obesity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BD670-EAA3-8C60-891F-5D584CC77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8422" y="2052116"/>
            <a:ext cx="4555279" cy="3997828"/>
          </a:xfrm>
        </p:spPr>
        <p:txBody>
          <a:bodyPr/>
          <a:lstStyle/>
          <a:p>
            <a:pPr lvl="0"/>
            <a:r>
              <a:rPr lang="en-IN" dirty="0"/>
              <a:t>There are three ways to diagnose obesity which are Body Mass Index (BMI), waist circumference, and clinical assessment (Rubino </a:t>
            </a:r>
            <a:r>
              <a:rPr lang="en-IN" i="1" dirty="0"/>
              <a:t>et al</a:t>
            </a:r>
            <a:r>
              <a:rPr lang="en-IN" dirty="0"/>
              <a:t>., 2025).</a:t>
            </a:r>
          </a:p>
          <a:p>
            <a:pPr lvl="0"/>
            <a:r>
              <a:rPr lang="en-IN" dirty="0"/>
              <a:t>BMI alone is not a good indicator of the health risks associated with obesity.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6343F5-6803-C2DF-6A28-351E501BB5FD}"/>
              </a:ext>
            </a:extLst>
          </p:cNvPr>
          <p:cNvSpPr txBox="1"/>
          <p:nvPr/>
        </p:nvSpPr>
        <p:spPr>
          <a:xfrm>
            <a:off x="1607127" y="603210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i="1" dirty="0"/>
              <a:t>Hexahealth.com</a:t>
            </a:r>
            <a:r>
              <a:rPr lang="en-IN" dirty="0"/>
              <a:t>., 2021</a:t>
            </a:r>
            <a:endParaRPr lang="en-IN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29C7D9-D7C1-9E04-E5BD-8A9745FE3B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4262" y="1885285"/>
            <a:ext cx="5694161" cy="3979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4056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43C53-E5AA-17AC-86D8-55D19413B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Initial Assessment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F7E85-892E-A2C4-4278-B8008CFC7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508" y="2052116"/>
            <a:ext cx="4856434" cy="3997828"/>
          </a:xfrm>
        </p:spPr>
        <p:txBody>
          <a:bodyPr/>
          <a:lstStyle/>
          <a:p>
            <a:pPr lvl="0"/>
            <a:r>
              <a:rPr lang="en-IN" dirty="0"/>
              <a:t>Medical history, diet, exercise, psychological health, and obesity-related conditions are all aspects of initial assessment (Mallik </a:t>
            </a:r>
            <a:r>
              <a:rPr lang="en-IN" i="1" dirty="0"/>
              <a:t>et al</a:t>
            </a:r>
            <a:r>
              <a:rPr lang="en-IN" dirty="0"/>
              <a:t>., 2023).</a:t>
            </a:r>
          </a:p>
          <a:p>
            <a:pPr lvl="0"/>
            <a:r>
              <a:rPr lang="en-IN" dirty="0"/>
              <a:t>Acceptance of change should also be assessed prior to creating an individualised management plan.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627B30-795E-F57E-02D7-64EE2B385DD3}"/>
              </a:ext>
            </a:extLst>
          </p:cNvPr>
          <p:cNvSpPr txBox="1"/>
          <p:nvPr/>
        </p:nvSpPr>
        <p:spPr>
          <a:xfrm>
            <a:off x="7646830" y="555093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dirty="0"/>
              <a:t>Mims.com., 2026</a:t>
            </a:r>
            <a:endParaRPr lang="en-IN" sz="1800" dirty="0"/>
          </a:p>
        </p:txBody>
      </p:sp>
      <p:pic>
        <p:nvPicPr>
          <p:cNvPr id="6" name="Picture 5" descr="Obesity : Initial Assessment | CIMS IN">
            <a:extLst>
              <a:ext uri="{FF2B5EF4-FFF2-40B4-BE49-F238E27FC236}">
                <a16:creationId xmlns:a16="http://schemas.microsoft.com/office/drawing/2014/main" id="{6B1AE88E-AA5D-816C-92DD-E9E0CAE9EA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8943" y="2341418"/>
            <a:ext cx="5188828" cy="304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667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673B4-ADC3-2113-9092-92D803388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Management according to NICE Guidance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A727-8449-6BE4-0746-32CFF6BC7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0667" y="2052116"/>
            <a:ext cx="6336205" cy="3997828"/>
          </a:xfrm>
        </p:spPr>
        <p:txBody>
          <a:bodyPr/>
          <a:lstStyle/>
          <a:p>
            <a:pPr lvl="0"/>
            <a:r>
              <a:rPr lang="en-IN" dirty="0"/>
              <a:t>NICE (2025a) suggests a personalized approach to care that incorporates behaviour change support, healthy eating, physical exercise and long-term follow-up.</a:t>
            </a:r>
          </a:p>
          <a:p>
            <a:pPr lvl="0"/>
            <a:r>
              <a:rPr lang="en-IN" dirty="0"/>
              <a:t>The use of pharmacologic therapy or bariatric surgery can be considered if clinically indicated (Kumar and Aronne, 2024).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C80BB4-F513-9C34-7923-94B18EB07ADF}"/>
              </a:ext>
            </a:extLst>
          </p:cNvPr>
          <p:cNvSpPr txBox="1"/>
          <p:nvPr/>
        </p:nvSpPr>
        <p:spPr>
          <a:xfrm>
            <a:off x="1015698" y="622051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dirty="0" err="1"/>
              <a:t>DiabetesontheNet</a:t>
            </a:r>
            <a:r>
              <a:rPr lang="en-IN" dirty="0"/>
              <a:t>., 2025</a:t>
            </a:r>
            <a:endParaRPr lang="en-IN" sz="1800" dirty="0"/>
          </a:p>
        </p:txBody>
      </p:sp>
      <p:pic>
        <p:nvPicPr>
          <p:cNvPr id="6" name="Picture 5" descr="NICE overweight and obesity guidelines – what's new? - DiabetesontheNet">
            <a:extLst>
              <a:ext uri="{FF2B5EF4-FFF2-40B4-BE49-F238E27FC236}">
                <a16:creationId xmlns:a16="http://schemas.microsoft.com/office/drawing/2014/main" id="{63CFDB4E-A120-0B98-414F-0903123764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9251" y="1665279"/>
            <a:ext cx="4212237" cy="449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9602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D3CF4-8D05-F54F-B672-CBCA8C4E8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Treatment Options in the UK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40C32-58CE-8104-D848-80647CA5F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545" y="2052116"/>
            <a:ext cx="6185276" cy="3997828"/>
          </a:xfrm>
        </p:spPr>
        <p:txBody>
          <a:bodyPr/>
          <a:lstStyle/>
          <a:p>
            <a:pPr lvl="0"/>
            <a:r>
              <a:rPr lang="en-IN" dirty="0"/>
              <a:t>Lifestyle change, behavioural support, pharmacotherapy and bariatric surgery (where appropriate) are all part of treatment.</a:t>
            </a:r>
          </a:p>
          <a:p>
            <a:pPr lvl="0"/>
            <a:r>
              <a:rPr lang="en-IN" dirty="0"/>
              <a:t>Care should be customized based on clinical requirements, preferences, and severity of obesity (</a:t>
            </a:r>
            <a:r>
              <a:rPr lang="en-IN" dirty="0" err="1"/>
              <a:t>Sievenpiper</a:t>
            </a:r>
            <a:r>
              <a:rPr lang="en-IN" dirty="0"/>
              <a:t> </a:t>
            </a:r>
            <a:r>
              <a:rPr lang="en-IN" i="1" dirty="0"/>
              <a:t>et al.,</a:t>
            </a:r>
            <a:r>
              <a:rPr lang="en-IN" dirty="0"/>
              <a:t> 2025).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9B4775-323C-8FA9-6CED-208003DE5956}"/>
              </a:ext>
            </a:extLst>
          </p:cNvPr>
          <p:cNvSpPr txBox="1"/>
          <p:nvPr/>
        </p:nvSpPr>
        <p:spPr>
          <a:xfrm>
            <a:off x="7703128" y="60499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dirty="0"/>
              <a:t>Pennings </a:t>
            </a:r>
            <a:r>
              <a:rPr lang="en-IN" i="1" dirty="0"/>
              <a:t>et al</a:t>
            </a:r>
            <a:r>
              <a:rPr lang="en-IN" dirty="0"/>
              <a:t>., 2025</a:t>
            </a:r>
            <a:endParaRPr lang="en-IN" sz="1800" dirty="0"/>
          </a:p>
        </p:txBody>
      </p:sp>
      <p:pic>
        <p:nvPicPr>
          <p:cNvPr id="6" name="Picture 5" descr="Obesity management in primary care: A joint clinical perspective and expert  review from the Obesity Medicine Association (OMA) and the American College  of Osteopathic Family Physicians (ACOFP) - 2025 - ScienceDirect">
            <a:extLst>
              <a:ext uri="{FF2B5EF4-FFF2-40B4-BE49-F238E27FC236}">
                <a16:creationId xmlns:a16="http://schemas.microsoft.com/office/drawing/2014/main" id="{4A23BFB5-BC73-2952-1859-462D38A3B0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5821" y="1885285"/>
            <a:ext cx="4162862" cy="399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823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641A5-B4E6-ADCA-7E5A-77E50C474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Comorbidities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C0504-8FD7-B531-432E-38A6ED184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2996" y="1909467"/>
            <a:ext cx="5381585" cy="3997828"/>
          </a:xfrm>
        </p:spPr>
        <p:txBody>
          <a:bodyPr/>
          <a:lstStyle/>
          <a:p>
            <a:pPr lvl="0"/>
            <a:r>
              <a:rPr lang="en-IN" dirty="0"/>
              <a:t>Being overweight or obese is a risk factor for Type 2 diabetes, cardiovascular disease, hypertension, sleep apnoea and osteoarthritis (Wiley </a:t>
            </a:r>
            <a:r>
              <a:rPr lang="en-IN" i="1" dirty="0"/>
              <a:t>et al.,</a:t>
            </a:r>
            <a:r>
              <a:rPr lang="en-IN" dirty="0"/>
              <a:t> 2021).</a:t>
            </a:r>
          </a:p>
          <a:p>
            <a:pPr lvl="0"/>
            <a:r>
              <a:rPr lang="en-IN" dirty="0"/>
              <a:t>People with obesity have an increased risk of depression and some cancers also (Pati </a:t>
            </a:r>
            <a:r>
              <a:rPr lang="en-IN" i="1" dirty="0"/>
              <a:t>et al</a:t>
            </a:r>
            <a:r>
              <a:rPr lang="en-IN" dirty="0"/>
              <a:t>., 2023).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125203-1E08-5EBA-169E-462C8DCD71D3}"/>
              </a:ext>
            </a:extLst>
          </p:cNvPr>
          <p:cNvSpPr txBox="1"/>
          <p:nvPr/>
        </p:nvSpPr>
        <p:spPr>
          <a:xfrm>
            <a:off x="1454727" y="625859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dirty="0"/>
              <a:t>Guglielmi </a:t>
            </a:r>
            <a:r>
              <a:rPr lang="en-IN" i="1" dirty="0"/>
              <a:t>et al</a:t>
            </a:r>
            <a:r>
              <a:rPr lang="en-IN" dirty="0"/>
              <a:t>., 2024</a:t>
            </a:r>
            <a:endParaRPr lang="en-IN" sz="1800" dirty="0"/>
          </a:p>
        </p:txBody>
      </p:sp>
      <p:pic>
        <p:nvPicPr>
          <p:cNvPr id="6" name="Picture 5" descr="Frontiers | Female obesity: clinical and psychological assessment toward  the best treatment">
            <a:extLst>
              <a:ext uri="{FF2B5EF4-FFF2-40B4-BE49-F238E27FC236}">
                <a16:creationId xmlns:a16="http://schemas.microsoft.com/office/drawing/2014/main" id="{7063E774-35BE-E0A3-5432-2C70A69727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9252" y="1749180"/>
            <a:ext cx="4853744" cy="4485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415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7A942-D1C6-8529-D475-56D11E02F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Prevention of Obesity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00562-C256-28EF-31F6-4C2F18470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5431" y="2052116"/>
            <a:ext cx="3871442" cy="399782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IN" dirty="0"/>
              <a:t>Prevention emphasizes healthy eating, physical activity and minimizing sedentary activity in all age groups (Fruh </a:t>
            </a:r>
            <a:r>
              <a:rPr lang="en-IN" i="1" dirty="0"/>
              <a:t>et al.,</a:t>
            </a:r>
            <a:r>
              <a:rPr lang="en-IN" dirty="0"/>
              <a:t> 2021).</a:t>
            </a:r>
          </a:p>
          <a:p>
            <a:pPr lvl="0"/>
            <a:r>
              <a:rPr lang="en-IN" dirty="0"/>
              <a:t>Public health policies, community programmes and personalized nutrition plans promote healthy living and early intervention (Tiwari and Balasundaram, 2023).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5F5242-8318-3242-2AB0-4509BAF5A51C}"/>
              </a:ext>
            </a:extLst>
          </p:cNvPr>
          <p:cNvSpPr txBox="1"/>
          <p:nvPr/>
        </p:nvSpPr>
        <p:spPr>
          <a:xfrm>
            <a:off x="2313709" y="56947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sz="1800" dirty="0"/>
              <a:t>Google.com., 2024</a:t>
            </a:r>
          </a:p>
        </p:txBody>
      </p:sp>
      <p:pic>
        <p:nvPicPr>
          <p:cNvPr id="6" name="Picture 5" descr="Obesity: Causes &amp; Prevention">
            <a:extLst>
              <a:ext uri="{FF2B5EF4-FFF2-40B4-BE49-F238E27FC236}">
                <a16:creationId xmlns:a16="http://schemas.microsoft.com/office/drawing/2014/main" id="{2EB534DF-0BB3-4627-8215-4F53B3B2EA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291" y="2052116"/>
            <a:ext cx="6396139" cy="347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8485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EED5F-A679-C56B-988E-4E218EB5A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Models and Frameworks </a:t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B8ED0-B141-2653-2194-D7B8B157C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7527" y="2052116"/>
            <a:ext cx="5098473" cy="3997828"/>
          </a:xfrm>
        </p:spPr>
        <p:txBody>
          <a:bodyPr/>
          <a:lstStyle/>
          <a:p>
            <a:pPr lvl="0"/>
            <a:r>
              <a:rPr lang="en-IN" dirty="0"/>
              <a:t>NICE guidelines encourage people-centred obesity care, delivered through a multi-disciplinary approach and behaviour change interventions (NICE, 2025b).</a:t>
            </a:r>
          </a:p>
          <a:p>
            <a:pPr lvl="0"/>
            <a:r>
              <a:rPr lang="en-IN" dirty="0"/>
              <a:t>The Chronic Care Model supports the process of coordinated, sequential care for chronic conditions (Marques </a:t>
            </a:r>
            <a:r>
              <a:rPr lang="en-IN" i="1" dirty="0"/>
              <a:t>et al</a:t>
            </a:r>
            <a:r>
              <a:rPr lang="en-IN" dirty="0"/>
              <a:t>., 2022).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7F7935-021C-0539-026C-D0E82ECB1482}"/>
              </a:ext>
            </a:extLst>
          </p:cNvPr>
          <p:cNvSpPr txBox="1"/>
          <p:nvPr/>
        </p:nvSpPr>
        <p:spPr>
          <a:xfrm>
            <a:off x="7522139" y="625782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dirty="0"/>
              <a:t>Hamdy </a:t>
            </a:r>
            <a:r>
              <a:rPr lang="en-IN" i="1" dirty="0"/>
              <a:t>et al</a:t>
            </a:r>
            <a:r>
              <a:rPr lang="en-IN" sz="1800" dirty="0"/>
              <a:t>., 2018</a:t>
            </a:r>
          </a:p>
        </p:txBody>
      </p:sp>
      <p:pic>
        <p:nvPicPr>
          <p:cNvPr id="6" name="Picture 5" descr="The multidisciplinary approach to weight management in patients with... |  Download Scientific Diagram">
            <a:extLst>
              <a:ext uri="{FF2B5EF4-FFF2-40B4-BE49-F238E27FC236}">
                <a16:creationId xmlns:a16="http://schemas.microsoft.com/office/drawing/2014/main" id="{DFCF46A4-6582-1EA4-8224-15AED47CB1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542265"/>
            <a:ext cx="5098473" cy="4692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9549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0287F-CC14-D912-A8D5-AEBBD376A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IN" b="1" dirty="0"/>
              <a:t>Skills, Values and Behaviours for Co-productive Care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EAA32-A0C3-B0E9-4103-075B50C52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9759" y="2052116"/>
            <a:ext cx="4080967" cy="3997828"/>
          </a:xfrm>
        </p:spPr>
        <p:txBody>
          <a:bodyPr>
            <a:normAutofit fontScale="92500"/>
          </a:bodyPr>
          <a:lstStyle/>
          <a:p>
            <a:pPr lvl="0"/>
            <a:r>
              <a:rPr lang="en-IN" dirty="0"/>
              <a:t>Empathy, respectful communication, shared decision making and cultural sensitivity are all fundamental elements of effective obesity treatment (</a:t>
            </a:r>
            <a:r>
              <a:rPr lang="en-IN" dirty="0" err="1"/>
              <a:t>Chamarthi</a:t>
            </a:r>
            <a:r>
              <a:rPr lang="en-IN" dirty="0"/>
              <a:t> and Daley, 2025).</a:t>
            </a:r>
          </a:p>
          <a:p>
            <a:pPr lvl="0"/>
            <a:r>
              <a:rPr lang="en-IN" dirty="0"/>
              <a:t>Patients should be given opportunities to actively engage in establishing achievable health objectives.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F9D396-0754-620F-3483-C679611CD88A}"/>
              </a:ext>
            </a:extLst>
          </p:cNvPr>
          <p:cNvSpPr txBox="1"/>
          <p:nvPr/>
        </p:nvSpPr>
        <p:spPr>
          <a:xfrm>
            <a:off x="1995055" y="621228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dirty="0"/>
              <a:t>Kayathri, 2024</a:t>
            </a:r>
            <a:endParaRPr lang="en-IN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DC9AD7-A12E-0E57-33F8-91E96962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3757" y="2235634"/>
            <a:ext cx="6096001" cy="381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669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1D5D9-BA64-79A9-BFFC-C5FB7A862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IN" b="1" dirty="0"/>
              <a:t>Comprehensive Model of Personalised Care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F159B-5A37-F03B-2809-BD9009AB7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818" y="2052116"/>
            <a:ext cx="5638799" cy="3997828"/>
          </a:xfrm>
        </p:spPr>
        <p:txBody>
          <a:bodyPr/>
          <a:lstStyle/>
          <a:p>
            <a:pPr lvl="0"/>
            <a:r>
              <a:rPr lang="en-IN" dirty="0"/>
              <a:t>Shared decision-making, personalised care planning, supported self-management, social prescribing, enabling choice, personal health budgets are key elements of the NHS Comprehensive Model of Personalised Care (NHS England, 2021).</a:t>
            </a:r>
          </a:p>
          <a:p>
            <a:pPr lvl="0"/>
            <a:r>
              <a:rPr lang="en-IN" dirty="0"/>
              <a:t>These elements enhance patient engagement and subsequent results.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BEEB20-0E71-18F6-4E28-6CC6E3904942}"/>
              </a:ext>
            </a:extLst>
          </p:cNvPr>
          <p:cNvSpPr txBox="1"/>
          <p:nvPr/>
        </p:nvSpPr>
        <p:spPr>
          <a:xfrm>
            <a:off x="7522139" y="621677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dirty="0"/>
              <a:t>Livewell Southend, 2020</a:t>
            </a:r>
            <a:endParaRPr lang="en-IN" sz="1800" dirty="0"/>
          </a:p>
        </p:txBody>
      </p:sp>
      <p:pic>
        <p:nvPicPr>
          <p:cNvPr id="6" name="Picture 5" descr="Look better and feel better with our Free NHS Digital Weight Loss Programme  | Livewell Southend">
            <a:extLst>
              <a:ext uri="{FF2B5EF4-FFF2-40B4-BE49-F238E27FC236}">
                <a16:creationId xmlns:a16="http://schemas.microsoft.com/office/drawing/2014/main" id="{6F706D1E-79F3-FDAB-7210-0EA770B4F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0973" y="1627322"/>
            <a:ext cx="4585207" cy="4589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238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063A4-E518-97C0-A55F-FF27DAD9D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Recommendations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76A7C-918A-01A2-62F2-00C115A8A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87" y="2052116"/>
            <a:ext cx="4913394" cy="3997828"/>
          </a:xfrm>
        </p:spPr>
        <p:txBody>
          <a:bodyPr/>
          <a:lstStyle/>
          <a:p>
            <a:pPr lvl="0"/>
            <a:r>
              <a:rPr lang="en-IN" dirty="0"/>
              <a:t>Primary care clinicians should encourage early intervention, a multidisciplinary approach, and follow-up for individuals with obesity.</a:t>
            </a:r>
          </a:p>
          <a:p>
            <a:pPr lvl="0"/>
            <a:r>
              <a:rPr lang="en-IN" dirty="0"/>
              <a:t>Increasing access to weight management and health education services can help achieve positive long-term results (</a:t>
            </a:r>
            <a:r>
              <a:rPr lang="en-IN" dirty="0" err="1"/>
              <a:t>Kheniser</a:t>
            </a:r>
            <a:r>
              <a:rPr lang="en-IN" dirty="0"/>
              <a:t> </a:t>
            </a:r>
            <a:r>
              <a:rPr lang="en-IN" i="1" dirty="0"/>
              <a:t>et al</a:t>
            </a:r>
            <a:r>
              <a:rPr lang="en-IN" dirty="0"/>
              <a:t>., 2021).</a:t>
            </a:r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13B7CA-9E9D-6CB8-582A-9159B47AB136}"/>
              </a:ext>
            </a:extLst>
          </p:cNvPr>
          <p:cNvSpPr txBox="1"/>
          <p:nvPr/>
        </p:nvSpPr>
        <p:spPr>
          <a:xfrm>
            <a:off x="1371599" y="603210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dirty="0"/>
              <a:t>Gomis-González </a:t>
            </a:r>
            <a:r>
              <a:rPr lang="en-IN" i="1" dirty="0"/>
              <a:t>et al</a:t>
            </a:r>
            <a:r>
              <a:rPr lang="en-IN" dirty="0"/>
              <a:t>., 2026</a:t>
            </a:r>
            <a:endParaRPr lang="en-IN" sz="1800" dirty="0"/>
          </a:p>
        </p:txBody>
      </p:sp>
      <p:pic>
        <p:nvPicPr>
          <p:cNvPr id="6" name="Picture 5" descr="Down Syndrome and Obesity Management: Lifestyle Observations Made in the  Framework of the GO-DS21 Project and Clinical Recommendations">
            <a:extLst>
              <a:ext uri="{FF2B5EF4-FFF2-40B4-BE49-F238E27FC236}">
                <a16:creationId xmlns:a16="http://schemas.microsoft.com/office/drawing/2014/main" id="{F44B37D5-4FEA-38A9-FC8B-EC208FCB3E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292" y="1847677"/>
            <a:ext cx="5381895" cy="4017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5572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67E67-69A4-FBC2-4229-F02405574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IN" b="1" dirty="0"/>
              <a:t>Future Challenges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02DFA-8F8B-5FC4-24EA-2D653F61D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955193"/>
            <a:ext cx="5237017" cy="3997828"/>
          </a:xfrm>
        </p:spPr>
        <p:txBody>
          <a:bodyPr/>
          <a:lstStyle/>
          <a:p>
            <a:pPr lvl="0"/>
            <a:r>
              <a:rPr lang="en-IN" dirty="0"/>
              <a:t>Health inequalities, a high prevalence of obesity and a lack of resources for healthcare are ongoing barriers to the effective management of obesity.</a:t>
            </a:r>
          </a:p>
          <a:p>
            <a:r>
              <a:rPr lang="en-IN" dirty="0"/>
              <a:t>New tech solutions and </a:t>
            </a:r>
            <a:r>
              <a:rPr lang="en-IN" dirty="0" err="1"/>
              <a:t>neighborhood</a:t>
            </a:r>
            <a:r>
              <a:rPr lang="en-IN" dirty="0"/>
              <a:t> collaborations could improve future service delivery.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CD26C1-0E51-3991-3921-AEFE8E99138F}"/>
              </a:ext>
            </a:extLst>
          </p:cNvPr>
          <p:cNvSpPr txBox="1"/>
          <p:nvPr/>
        </p:nvSpPr>
        <p:spPr>
          <a:xfrm>
            <a:off x="1260765" y="623063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dirty="0"/>
              <a:t>Ahmed and Mohammed, 2025</a:t>
            </a:r>
            <a:endParaRPr lang="en-IN" sz="1800" dirty="0"/>
          </a:p>
        </p:txBody>
      </p:sp>
      <p:pic>
        <p:nvPicPr>
          <p:cNvPr id="6" name="Picture 5" descr="Obesity: Prevalence, causes, consequences, management, preventive  strategies and future research directions - ScienceDirect">
            <a:extLst>
              <a:ext uri="{FF2B5EF4-FFF2-40B4-BE49-F238E27FC236}">
                <a16:creationId xmlns:a16="http://schemas.microsoft.com/office/drawing/2014/main" id="{04C12B6C-8D6C-42FE-2CC8-C87E92F23E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0764" y="1858270"/>
            <a:ext cx="4835235" cy="4191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2952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9B131-CA85-E0FE-77E6-23B23D664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IN" b="1" dirty="0"/>
              <a:t>Conclusion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32596-B248-38AD-C212-E522B9B75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236" y="2052116"/>
            <a:ext cx="4023359" cy="3997828"/>
          </a:xfrm>
        </p:spPr>
        <p:txBody>
          <a:bodyPr/>
          <a:lstStyle/>
          <a:p>
            <a:pPr lvl="0"/>
            <a:r>
              <a:rPr lang="en-IN" dirty="0"/>
              <a:t>Obesity involves a complex chronic condition that must be diagnosed, managed and treated according to the best available evidence and be tailored to the individual.</a:t>
            </a:r>
          </a:p>
          <a:p>
            <a:r>
              <a:rPr lang="en-IN" dirty="0"/>
              <a:t>Registered nurses are essential in the support of prevention, treatment and sustainable behaviour change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E4A8EF-56E8-304C-30AA-23A699885452}"/>
              </a:ext>
            </a:extLst>
          </p:cNvPr>
          <p:cNvSpPr txBox="1"/>
          <p:nvPr/>
        </p:nvSpPr>
        <p:spPr>
          <a:xfrm>
            <a:off x="7143407" y="584566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Source: </a:t>
            </a:r>
            <a:r>
              <a:rPr lang="en-IN" sz="1800" dirty="0"/>
              <a:t>Google.com., 2021</a:t>
            </a:r>
          </a:p>
        </p:txBody>
      </p:sp>
      <p:pic>
        <p:nvPicPr>
          <p:cNvPr id="7" name="Picture 6" descr="All About Obesity And 8 Health Risks">
            <a:extLst>
              <a:ext uri="{FF2B5EF4-FFF2-40B4-BE49-F238E27FC236}">
                <a16:creationId xmlns:a16="http://schemas.microsoft.com/office/drawing/2014/main" id="{C787A826-127E-C595-C058-80065763B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8595" y="2052116"/>
            <a:ext cx="6096001" cy="362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6975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3C9C18-B467-7E71-CB9A-B9CFB5B96DBD}"/>
              </a:ext>
            </a:extLst>
          </p:cNvPr>
          <p:cNvSpPr txBox="1"/>
          <p:nvPr/>
        </p:nvSpPr>
        <p:spPr>
          <a:xfrm>
            <a:off x="1058779" y="706216"/>
            <a:ext cx="10363199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500" dirty="0"/>
              <a:t>Ahmed, S.K. and Mohammed, R.A., 2025. Obesity: Prevalence, causes, consequences, management, preventive strategies and future research directions. </a:t>
            </a:r>
            <a:r>
              <a:rPr lang="en-IN" sz="500" i="1" dirty="0"/>
              <a:t>Metabolism Open</a:t>
            </a:r>
            <a:r>
              <a:rPr lang="en-IN" sz="500" dirty="0"/>
              <a:t>, [online] 27, p.100375. </a:t>
            </a:r>
            <a:r>
              <a:rPr lang="en-IN" sz="500" u="sng" dirty="0">
                <a:hlinkClick r:id="rId2"/>
              </a:rPr>
              <a:t>https://doi.org/10.1016/j.metop.2025.100375</a:t>
            </a:r>
            <a:endParaRPr lang="en-IN" sz="500" dirty="0"/>
          </a:p>
          <a:p>
            <a:r>
              <a:rPr lang="en-IN" sz="500" dirty="0"/>
              <a:t>Callahan, E.A., 2023. </a:t>
            </a:r>
            <a:r>
              <a:rPr lang="en-IN" sz="500" i="1" dirty="0"/>
              <a:t>The science, strengths, and limitations of body mass index</a:t>
            </a:r>
            <a:r>
              <a:rPr lang="en-IN" sz="500" dirty="0"/>
              <a:t>. [online] </a:t>
            </a:r>
            <a:r>
              <a:rPr lang="en-IN" sz="500" i="1" dirty="0"/>
              <a:t>www.ncbi.nlm.nih.gov</a:t>
            </a:r>
            <a:r>
              <a:rPr lang="en-IN" sz="500" dirty="0"/>
              <a:t>. National Academies Press (US). Available at: </a:t>
            </a:r>
            <a:r>
              <a:rPr lang="en-IN" sz="500" u="sng" dirty="0">
                <a:hlinkClick r:id="rId3"/>
              </a:rPr>
              <a:t>https://www.ncbi.nlm.nih.gov/books/NBK594362/</a:t>
            </a:r>
            <a:endParaRPr lang="en-IN" sz="500" dirty="0"/>
          </a:p>
          <a:p>
            <a:r>
              <a:rPr lang="en-IN" sz="500" dirty="0" err="1"/>
              <a:t>Chamarthi</a:t>
            </a:r>
            <a:r>
              <a:rPr lang="en-IN" sz="500" dirty="0"/>
              <a:t>, V.S. and Daley, S.F., 2025. Comprehensive </a:t>
            </a:r>
            <a:r>
              <a:rPr lang="en-IN" sz="500" dirty="0" err="1"/>
              <a:t>behavioral</a:t>
            </a:r>
            <a:r>
              <a:rPr lang="en-IN" sz="500" dirty="0"/>
              <a:t> modification and </a:t>
            </a:r>
            <a:r>
              <a:rPr lang="en-IN" sz="500" dirty="0" err="1"/>
              <a:t>counseling</a:t>
            </a:r>
            <a:r>
              <a:rPr lang="en-IN" sz="500" dirty="0"/>
              <a:t> strategies for obesity management. In </a:t>
            </a:r>
            <a:r>
              <a:rPr lang="en-IN" sz="500" i="1" dirty="0" err="1"/>
              <a:t>StatPearls</a:t>
            </a:r>
            <a:r>
              <a:rPr lang="en-IN" sz="500" i="1" dirty="0"/>
              <a:t> [Internet]</a:t>
            </a:r>
            <a:r>
              <a:rPr lang="en-IN" sz="500" dirty="0"/>
              <a:t>. </a:t>
            </a:r>
            <a:r>
              <a:rPr lang="en-IN" sz="500" dirty="0" err="1"/>
              <a:t>StatPearls</a:t>
            </a:r>
            <a:r>
              <a:rPr lang="en-IN" sz="500" dirty="0"/>
              <a:t> Publishing. </a:t>
            </a:r>
            <a:r>
              <a:rPr lang="en-IN" sz="500" u="sng" dirty="0">
                <a:hlinkClick r:id="rId4"/>
              </a:rPr>
              <a:t>https://www.ncbi.nlm.nih.gov/books/NBK618378/</a:t>
            </a:r>
            <a:endParaRPr lang="en-IN" sz="500" dirty="0"/>
          </a:p>
          <a:p>
            <a:r>
              <a:rPr lang="en-IN" sz="500" dirty="0"/>
              <a:t>Christensen, S. and Nelson, C., 2025. Chronicity of obesity and the importance of early treatment to reduce cardiometabolic risk and improve body composition. </a:t>
            </a:r>
            <a:r>
              <a:rPr lang="en-IN" sz="500" i="1" dirty="0"/>
              <a:t>Obesity Pillars</a:t>
            </a:r>
            <a:r>
              <a:rPr lang="en-IN" sz="500" dirty="0"/>
              <a:t>, 15, p.100175.  </a:t>
            </a:r>
            <a:r>
              <a:rPr lang="en-IN" sz="500" u="sng" dirty="0">
                <a:hlinkClick r:id="rId5"/>
              </a:rPr>
              <a:t>https://doi.org/10.1016/j.obpill.2025.100175</a:t>
            </a:r>
            <a:endParaRPr lang="en-IN" sz="500" dirty="0"/>
          </a:p>
          <a:p>
            <a:r>
              <a:rPr lang="en-IN" sz="500" dirty="0"/>
              <a:t>Chu, Y.-T., Huang, R.-Y., Chen, T.T.-W., Lin, W.-H., Tang, J.T., Lin, C.-W., Huang, C.-H., Lin, C.-Y., Chen, J.-S., Kurtz-Rossi, S. and Sørensen, K., 2022. Effect of health literacy and shared decision-making on choice of weight-loss plan among overweight or obese participants receiving a prototype artificial intelligence robot intervention facilitating weight-loss management decisions. </a:t>
            </a:r>
            <a:r>
              <a:rPr lang="en-IN" sz="500" i="1" dirty="0"/>
              <a:t>DIGITAL HEALTH</a:t>
            </a:r>
            <a:r>
              <a:rPr lang="en-IN" sz="500" dirty="0"/>
              <a:t>, 8, p.205520762211363. </a:t>
            </a:r>
            <a:r>
              <a:rPr lang="en-IN" sz="500" u="sng" dirty="0">
                <a:hlinkClick r:id="rId6"/>
              </a:rPr>
              <a:t>https://doi.org/10.1177/20552076221136372</a:t>
            </a:r>
            <a:endParaRPr lang="en-IN" sz="500" dirty="0"/>
          </a:p>
          <a:p>
            <a:r>
              <a:rPr lang="en-IN" sz="500" dirty="0"/>
              <a:t>Department of Health and Social Care., 2022. </a:t>
            </a:r>
            <a:r>
              <a:rPr lang="en-IN" sz="500" i="1" dirty="0"/>
              <a:t>New obesity treatments and technology to save the NHS billions</a:t>
            </a:r>
            <a:r>
              <a:rPr lang="en-IN" sz="500" dirty="0"/>
              <a:t>. [online] </a:t>
            </a:r>
            <a:r>
              <a:rPr lang="en-IN" sz="500" i="1" dirty="0"/>
              <a:t>GOV.UK</a:t>
            </a:r>
            <a:r>
              <a:rPr lang="en-IN" sz="500" dirty="0"/>
              <a:t>. Available at: </a:t>
            </a:r>
            <a:r>
              <a:rPr lang="en-IN" sz="500" u="sng" dirty="0">
                <a:hlinkClick r:id="rId7"/>
              </a:rPr>
              <a:t>https://www.gov.uk/government/news/new-obesity-treatments-and-technology-to-save-the-nhs-billions</a:t>
            </a:r>
            <a:endParaRPr lang="en-IN" sz="500" dirty="0"/>
          </a:p>
          <a:p>
            <a:r>
              <a:rPr lang="en-IN" sz="500" dirty="0"/>
              <a:t>Fletcher, R.A., Conrad, N., Rockenschaub, P., Logothetis, S.B., </a:t>
            </a:r>
            <a:r>
              <a:rPr lang="en-IN" sz="500" dirty="0" err="1"/>
              <a:t>Neuen</a:t>
            </a:r>
            <a:r>
              <a:rPr lang="en-IN" sz="500" dirty="0"/>
              <a:t>, B.L., Chalmers, F., </a:t>
            </a:r>
            <a:r>
              <a:rPr lang="en-IN" sz="500" dirty="0" err="1"/>
              <a:t>Dalakoti</a:t>
            </a:r>
            <a:r>
              <a:rPr lang="en-IN" sz="500" dirty="0"/>
              <a:t>, M., </a:t>
            </a:r>
            <a:r>
              <a:rPr lang="en-IN" sz="500" dirty="0" err="1"/>
              <a:t>Raffetti</a:t>
            </a:r>
            <a:r>
              <a:rPr lang="en-IN" sz="500" dirty="0"/>
              <a:t>, E., </a:t>
            </a:r>
            <a:r>
              <a:rPr lang="en-IN" sz="500" dirty="0" err="1"/>
              <a:t>Denaxas</a:t>
            </a:r>
            <a:r>
              <a:rPr lang="en-IN" sz="500" dirty="0"/>
              <a:t>, S., </a:t>
            </a:r>
            <a:r>
              <a:rPr lang="en-IN" sz="500" dirty="0" err="1"/>
              <a:t>Khunti</a:t>
            </a:r>
            <a:r>
              <a:rPr lang="en-IN" sz="500" dirty="0"/>
              <a:t>, K., Farooqi, I.S., Arnott, C., Di </a:t>
            </a:r>
            <a:r>
              <a:rPr lang="en-IN" sz="500" dirty="0" err="1"/>
              <a:t>Angelantonio</a:t>
            </a:r>
            <a:r>
              <a:rPr lang="en-IN" sz="500" dirty="0"/>
              <a:t>, E., Danesh, J., </a:t>
            </a:r>
            <a:r>
              <a:rPr lang="en-IN" sz="500" dirty="0" err="1"/>
              <a:t>Sofat</a:t>
            </a:r>
            <a:r>
              <a:rPr lang="en-IN" sz="500" dirty="0"/>
              <a:t>, R., Sattar, N. and Wood, A.M., 2026. Whole-population trends in obesity across dimensions of inequality in England, 2019–25: A retrospective, longitudinal cohort study of 54 million adults. </a:t>
            </a:r>
            <a:r>
              <a:rPr lang="en-IN" sz="500" i="1" dirty="0"/>
              <a:t>The Lancet Diabetes &amp; Endocrinology</a:t>
            </a:r>
            <a:r>
              <a:rPr lang="en-IN" sz="500" dirty="0"/>
              <a:t>. </a:t>
            </a:r>
            <a:r>
              <a:rPr lang="en-IN" sz="500" u="sng" dirty="0">
                <a:hlinkClick r:id="rId8"/>
              </a:rPr>
              <a:t>https://doi.org/10.1016/S2213-8587(26)00120-8</a:t>
            </a:r>
            <a:endParaRPr lang="en-IN" sz="500" dirty="0"/>
          </a:p>
          <a:p>
            <a:r>
              <a:rPr lang="en-IN" sz="500" dirty="0"/>
              <a:t>Fruh, S., Williams, S., Hayes, K., Hauff, C., Hudson, G.M., Sittig, S., Graves, R.J., Hall, H. and Barinas, J., 2021. A practical approach to obesity prevention. </a:t>
            </a:r>
            <a:r>
              <a:rPr lang="en-IN" sz="500" i="1" dirty="0"/>
              <a:t>Journal of the American Association of Nurse Practitioners</a:t>
            </a:r>
            <a:r>
              <a:rPr lang="en-IN" sz="500" dirty="0"/>
              <a:t>, [online] Publish Ahead of Print(11). </a:t>
            </a:r>
            <a:r>
              <a:rPr lang="en-IN" sz="500" u="sng" dirty="0">
                <a:hlinkClick r:id="rId9"/>
              </a:rPr>
              <a:t>https://doi.org/10.1097/JXX.0000000000000556</a:t>
            </a:r>
            <a:r>
              <a:rPr lang="en-IN" sz="500" dirty="0"/>
              <a:t>  </a:t>
            </a:r>
            <a:r>
              <a:rPr lang="en-IN" sz="500" u="sng" dirty="0">
                <a:hlinkClick r:id="rId10"/>
              </a:rPr>
              <a:t>https://doi.org/10.1161/CIR.0000000000000973</a:t>
            </a:r>
            <a:endParaRPr lang="en-IN" sz="500" dirty="0"/>
          </a:p>
          <a:p>
            <a:r>
              <a:rPr lang="en-IN" sz="500" dirty="0"/>
              <a:t>Jankowska, P., 2025. The role of stress and Mental Health in obesity. </a:t>
            </a:r>
            <a:r>
              <a:rPr lang="en-IN" sz="500" i="1" dirty="0"/>
              <a:t>Obesities</a:t>
            </a:r>
            <a:r>
              <a:rPr lang="en-IN" sz="500" dirty="0"/>
              <a:t>, [online] 5(2), pp.20–20.  </a:t>
            </a:r>
            <a:r>
              <a:rPr lang="en-IN" sz="500" u="sng" dirty="0">
                <a:hlinkClick r:id="rId11"/>
              </a:rPr>
              <a:t>https://doi.org/10.3390/obesities5020020</a:t>
            </a:r>
            <a:endParaRPr lang="en-IN" sz="500" dirty="0"/>
          </a:p>
          <a:p>
            <a:r>
              <a:rPr lang="en-IN" sz="500" dirty="0"/>
              <a:t>Kelly, C.N., Da Rosa, P., Remmele, J., </a:t>
            </a:r>
            <a:r>
              <a:rPr lang="en-IN" sz="500" dirty="0" err="1"/>
              <a:t>Tilenbaeva</a:t>
            </a:r>
            <a:r>
              <a:rPr lang="en-IN" sz="500" dirty="0"/>
              <a:t>, N., Arnold, R., Oberhoffer-Fritz, R., Fonseca, H., </a:t>
            </a:r>
            <a:r>
              <a:rPr lang="en-IN" sz="500" dirty="0" err="1"/>
              <a:t>Buoncristiano</a:t>
            </a:r>
            <a:r>
              <a:rPr lang="en-IN" sz="500" dirty="0"/>
              <a:t>, M., Wickramasinghe, K. and Williams, J., 2025. Inequalities in childhood overweight and obesity: A call to strengthen upstream policy measures. </a:t>
            </a:r>
            <a:r>
              <a:rPr lang="en-IN" sz="500" i="1" dirty="0"/>
              <a:t>Public Health in Practice</a:t>
            </a:r>
            <a:r>
              <a:rPr lang="en-IN" sz="500" dirty="0"/>
              <a:t>, [online] p.100637. </a:t>
            </a:r>
            <a:r>
              <a:rPr lang="en-IN" sz="500" u="sng" dirty="0">
                <a:hlinkClick r:id="rId12"/>
              </a:rPr>
              <a:t>https://doi.org/10.1016/j.puhip.2025.100637</a:t>
            </a:r>
            <a:endParaRPr lang="en-IN" sz="500" dirty="0"/>
          </a:p>
          <a:p>
            <a:r>
              <a:rPr lang="en-IN" sz="500" dirty="0" err="1"/>
              <a:t>Kheniser</a:t>
            </a:r>
            <a:r>
              <a:rPr lang="en-IN" sz="500" dirty="0"/>
              <a:t>, K., Saxon, D.R. and Kashyap, S.R., 2021. Long-term weight loss strategies for obesity. </a:t>
            </a:r>
            <a:r>
              <a:rPr lang="en-IN" sz="500" i="1" dirty="0"/>
              <a:t>The Journal of Clinical Endocrinology &amp; Metabolism</a:t>
            </a:r>
            <a:r>
              <a:rPr lang="en-IN" sz="500" dirty="0"/>
              <a:t>, 106(7). </a:t>
            </a:r>
            <a:r>
              <a:rPr lang="en-IN" sz="500" u="sng" dirty="0">
                <a:hlinkClick r:id="rId13"/>
              </a:rPr>
              <a:t>https://doi.org/10.1210/clinem/dgab091</a:t>
            </a:r>
            <a:endParaRPr lang="en-IN" sz="500" dirty="0"/>
          </a:p>
          <a:p>
            <a:r>
              <a:rPr lang="en-IN" sz="500" dirty="0"/>
              <a:t>Kumar, R.B. and Aronne, L.J., 2024. </a:t>
            </a:r>
            <a:r>
              <a:rPr lang="en-IN" sz="500" i="1" dirty="0"/>
              <a:t>Pharmacologic treatment of obesity</a:t>
            </a:r>
            <a:r>
              <a:rPr lang="en-IN" sz="500" dirty="0"/>
              <a:t>. [online] </a:t>
            </a:r>
            <a:r>
              <a:rPr lang="en-IN" sz="500" i="1" dirty="0"/>
              <a:t>Nih.gov</a:t>
            </a:r>
            <a:r>
              <a:rPr lang="en-IN" sz="500" dirty="0"/>
              <a:t>. MDText.com, Inc. Available at: </a:t>
            </a:r>
            <a:r>
              <a:rPr lang="en-IN" sz="500" u="sng" dirty="0">
                <a:hlinkClick r:id="rId14"/>
              </a:rPr>
              <a:t>https://www.ncbi.nlm.nih.gov/books/NBK279038/</a:t>
            </a:r>
            <a:endParaRPr lang="en-IN" sz="500" dirty="0"/>
          </a:p>
          <a:p>
            <a:r>
              <a:rPr lang="en-IN" sz="500" dirty="0"/>
              <a:t>Mallik, R., Carpenter, J. and Zalin, A., 2023. Assessment of obesity. </a:t>
            </a:r>
            <a:r>
              <a:rPr lang="en-IN" sz="500" i="1" dirty="0"/>
              <a:t>Clinical Medicine</a:t>
            </a:r>
            <a:r>
              <a:rPr lang="en-IN" sz="500" dirty="0"/>
              <a:t>, [online] 23(4), pp.299–303.  </a:t>
            </a:r>
            <a:r>
              <a:rPr lang="en-IN" sz="500" u="sng" dirty="0">
                <a:hlinkClick r:id="rId15"/>
              </a:rPr>
              <a:t>https://doi.org/10.7861/clinmed.2023-0148</a:t>
            </a:r>
            <a:endParaRPr lang="en-IN" sz="500" dirty="0"/>
          </a:p>
          <a:p>
            <a:r>
              <a:rPr lang="en-IN" sz="500" dirty="0"/>
              <a:t>Marques, F.R.D.M., Pires, G.A.R., Santos, J.L.G. Dos, </a:t>
            </a:r>
            <a:r>
              <a:rPr lang="en-IN" sz="500" dirty="0" err="1"/>
              <a:t>Baldissera</a:t>
            </a:r>
            <a:r>
              <a:rPr lang="en-IN" sz="500" dirty="0"/>
              <a:t>, V.D.A. and </a:t>
            </a:r>
            <a:r>
              <a:rPr lang="en-IN" sz="500" dirty="0" err="1"/>
              <a:t>Salci</a:t>
            </a:r>
            <a:r>
              <a:rPr lang="en-IN" sz="500" dirty="0"/>
              <a:t>, M.A., 2022. The Chronic Care Model and its implications for specialized outpatient care. </a:t>
            </a:r>
            <a:r>
              <a:rPr lang="en-IN" sz="500" i="1" dirty="0"/>
              <a:t>Revista Brasileira de Enfermagem</a:t>
            </a:r>
            <a:r>
              <a:rPr lang="en-IN" sz="500" dirty="0"/>
              <a:t>, [online] 76(1), p.e20210315. </a:t>
            </a:r>
            <a:r>
              <a:rPr lang="en-IN" sz="500" u="sng" dirty="0">
                <a:hlinkClick r:id="rId16"/>
              </a:rPr>
              <a:t>https://doi.org/10.1590/0034-7167-2021-0315</a:t>
            </a:r>
            <a:endParaRPr lang="en-IN" sz="500" dirty="0"/>
          </a:p>
          <a:p>
            <a:r>
              <a:rPr lang="en-IN" sz="500" dirty="0"/>
              <a:t>Mayo Clinic (2023). </a:t>
            </a:r>
            <a:r>
              <a:rPr lang="en-IN" sz="500" i="1" dirty="0"/>
              <a:t>Obesity</a:t>
            </a:r>
            <a:r>
              <a:rPr lang="en-IN" sz="500" dirty="0"/>
              <a:t>. [online] </a:t>
            </a:r>
            <a:r>
              <a:rPr lang="en-IN" sz="500" i="1" dirty="0"/>
              <a:t>Mayo clinic</a:t>
            </a:r>
            <a:r>
              <a:rPr lang="en-IN" sz="500" dirty="0"/>
              <a:t>. Available at: </a:t>
            </a:r>
            <a:r>
              <a:rPr lang="en-IN" sz="500" u="sng" dirty="0">
                <a:hlinkClick r:id="rId17"/>
              </a:rPr>
              <a:t>https://www.mayoclinic.org/diseases-conditions/obesity/symptoms-causes/syc-20375742</a:t>
            </a:r>
            <a:r>
              <a:rPr lang="en-IN" sz="500" dirty="0"/>
              <a:t>  </a:t>
            </a:r>
          </a:p>
          <a:p>
            <a:r>
              <a:rPr lang="en-IN" sz="500" dirty="0"/>
              <a:t>Mulvihill, C., </a:t>
            </a:r>
            <a:r>
              <a:rPr lang="en-IN" sz="500" dirty="0" err="1"/>
              <a:t>Parretti</a:t>
            </a:r>
            <a:r>
              <a:rPr lang="en-IN" sz="500" dirty="0"/>
              <a:t>, H.M. and Aswani, N., 2025. Overweight and obesity management: Summary of updated NICE guidance. </a:t>
            </a:r>
            <a:r>
              <a:rPr lang="en-IN" sz="500" i="1" dirty="0"/>
              <a:t>BMJ</a:t>
            </a:r>
            <a:r>
              <a:rPr lang="en-IN" sz="500" dirty="0"/>
              <a:t>, 391, p.r2286.  </a:t>
            </a:r>
            <a:r>
              <a:rPr lang="en-IN" sz="500" u="sng" dirty="0">
                <a:hlinkClick r:id="rId18"/>
              </a:rPr>
              <a:t>http://doi.org/10.1136/bmj.r2286</a:t>
            </a:r>
            <a:endParaRPr lang="en-IN" sz="500" u="sng" dirty="0"/>
          </a:p>
          <a:p>
            <a:pPr>
              <a:lnSpc>
                <a:spcPct val="100000"/>
              </a:lnSpc>
            </a:pPr>
            <a:r>
              <a:rPr lang="en-IN" sz="500" dirty="0"/>
              <a:t>National Heart, Lung and Blood Institute., 2022. </a:t>
            </a:r>
            <a:r>
              <a:rPr lang="en-IN" sz="500" i="1" dirty="0"/>
              <a:t>Overweight and obesity - causes and risk factors</a:t>
            </a:r>
            <a:r>
              <a:rPr lang="en-IN" sz="500" dirty="0"/>
              <a:t>. [online] </a:t>
            </a:r>
            <a:r>
              <a:rPr lang="en-IN" sz="500" i="1" dirty="0"/>
              <a:t>National Heart, Lung and Blood Institute</a:t>
            </a:r>
            <a:r>
              <a:rPr lang="en-IN" sz="500" dirty="0"/>
              <a:t>. Available at: </a:t>
            </a:r>
            <a:r>
              <a:rPr lang="en-IN" sz="500" u="sng" dirty="0">
                <a:hlinkClick r:id="rId19"/>
              </a:rPr>
              <a:t>https://www.nhlbi.nih.gov/health/overweight-and-obesity/causes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National Institute for Health and Care Excellence., 2025 </a:t>
            </a:r>
            <a:r>
              <a:rPr lang="en-IN" sz="500" i="1" dirty="0"/>
              <a:t>Overweight and obesity management (NG246).</a:t>
            </a:r>
            <a:r>
              <a:rPr lang="en-IN" sz="500" dirty="0"/>
              <a:t> London: </a:t>
            </a:r>
            <a:r>
              <a:rPr lang="en-IN" sz="500" dirty="0" err="1"/>
              <a:t>NICE.</a:t>
            </a:r>
            <a:r>
              <a:rPr lang="en-IN" sz="500" u="sng" dirty="0" err="1">
                <a:hlinkClick r:id="rId20"/>
              </a:rPr>
              <a:t>https</a:t>
            </a:r>
            <a:r>
              <a:rPr lang="en-IN" sz="500" u="sng" dirty="0">
                <a:hlinkClick r:id="rId20"/>
              </a:rPr>
              <a:t>://www.nice.org.uk/guidance/ng246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NHS England., 2021. </a:t>
            </a:r>
            <a:r>
              <a:rPr lang="en-IN" sz="500" i="1" dirty="0"/>
              <a:t>Comprehensive model of personalised care</a:t>
            </a:r>
            <a:r>
              <a:rPr lang="en-IN" sz="500" dirty="0"/>
              <a:t>. [online] </a:t>
            </a:r>
            <a:r>
              <a:rPr lang="en-IN" sz="500" i="1" dirty="0"/>
              <a:t>NHS England</a:t>
            </a:r>
            <a:r>
              <a:rPr lang="en-IN" sz="500" dirty="0"/>
              <a:t>. Available at: </a:t>
            </a:r>
            <a:r>
              <a:rPr lang="en-IN" sz="500" u="sng" dirty="0">
                <a:hlinkClick r:id="rId21"/>
              </a:rPr>
              <a:t>https://www.england.nhs.uk/personalisedcare/comprehensive-model-of-personalised-care/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NICE., 2025a. Overweight and Obesity Management NICE Guideline. [online] Available at: </a:t>
            </a:r>
            <a:r>
              <a:rPr lang="en-IN" sz="500" u="sng" dirty="0">
                <a:hlinkClick r:id="rId22"/>
              </a:rPr>
              <a:t>https://www.nice.org.uk/guidance/ng246/resources/overweight-and-obesity-management-pdf-66143959958725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NICE., 2025b. </a:t>
            </a:r>
            <a:r>
              <a:rPr lang="en-IN" sz="500" i="1" dirty="0"/>
              <a:t>General principles of care | overweight and obesity management | guidance | NICE</a:t>
            </a:r>
            <a:r>
              <a:rPr lang="en-IN" sz="500" dirty="0"/>
              <a:t>. [online] </a:t>
            </a:r>
            <a:r>
              <a:rPr lang="en-IN" sz="500" i="1" dirty="0"/>
              <a:t>Nice.org.uk</a:t>
            </a:r>
            <a:r>
              <a:rPr lang="en-IN" sz="500" dirty="0"/>
              <a:t>. NICE. Available at: </a:t>
            </a:r>
            <a:r>
              <a:rPr lang="en-IN" sz="500" u="sng" dirty="0">
                <a:hlinkClick r:id="rId23"/>
              </a:rPr>
              <a:t>https://www.nice.org.uk/guidance/ng246/chapter/General-principles-of-care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Pati, S., Irfan, W., Jameel, A., Ahmed, S. and Shahid, R.K., 2023. Obesity and cancer: A current overview of epidemiology, pathogenesis, outcomes, and management. </a:t>
            </a:r>
            <a:r>
              <a:rPr lang="en-IN" sz="500" i="1" dirty="0"/>
              <a:t>Cancers</a:t>
            </a:r>
            <a:r>
              <a:rPr lang="en-IN" sz="500" dirty="0"/>
              <a:t>, 15(2), p.485.  </a:t>
            </a:r>
            <a:r>
              <a:rPr lang="en-IN" sz="500" u="sng" dirty="0">
                <a:hlinkClick r:id="rId24"/>
              </a:rPr>
              <a:t>https://doi.org/10.3390/cancers15020485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Rubino, F., Cummings, D.E., Eckel, R.H., Cohen, R.V., Wilding, J.P.H., Brown, W.A., Stanford, F.C., </a:t>
            </a:r>
            <a:r>
              <a:rPr lang="en-IN" sz="500" dirty="0" err="1"/>
              <a:t>Batterham</a:t>
            </a:r>
            <a:r>
              <a:rPr lang="en-IN" sz="500" dirty="0"/>
              <a:t>, R.L., Farooqi, I.S., </a:t>
            </a:r>
            <a:r>
              <a:rPr lang="en-IN" sz="500" dirty="0" err="1"/>
              <a:t>Farpour</a:t>
            </a:r>
            <a:r>
              <a:rPr lang="en-IN" sz="500" dirty="0"/>
              <a:t>-Lambert, N.J., le Roux, C.W., Sattar, N., Baur, L.A., Morrison, K.M., Misra, A., Kadowaki, T., Tham, K.W., Sumithran, P., Garvey, W.T., Kirwan, J.P., Fernández-Real, J.-M., Corkey, B.E., Toplak, H., Kokkinos, A., Kushner, R.F., Branca, F., Valabhji, J., </a:t>
            </a:r>
            <a:r>
              <a:rPr lang="en-IN" sz="500" dirty="0" err="1"/>
              <a:t>Blüher</a:t>
            </a:r>
            <a:r>
              <a:rPr lang="en-IN" sz="500" dirty="0"/>
              <a:t>, M., Bornstein, S.R., Grill, H.J., </a:t>
            </a:r>
            <a:r>
              <a:rPr lang="en-IN" sz="500" dirty="0" err="1"/>
              <a:t>Ravussin</a:t>
            </a:r>
            <a:r>
              <a:rPr lang="en-IN" sz="500" dirty="0"/>
              <a:t>, E., Gregg, E., Al </a:t>
            </a:r>
            <a:r>
              <a:rPr lang="en-IN" sz="500" dirty="0" err="1"/>
              <a:t>Busaidi</a:t>
            </a:r>
            <a:r>
              <a:rPr lang="en-IN" sz="500" dirty="0"/>
              <a:t>, N.B., </a:t>
            </a:r>
            <a:r>
              <a:rPr lang="en-IN" sz="500" dirty="0" err="1"/>
              <a:t>Alfaris</a:t>
            </a:r>
            <a:r>
              <a:rPr lang="en-IN" sz="500" dirty="0"/>
              <a:t>, N.F., Al </a:t>
            </a:r>
            <a:r>
              <a:rPr lang="en-IN" sz="500" dirty="0" err="1"/>
              <a:t>Ozairi</a:t>
            </a:r>
            <a:r>
              <a:rPr lang="en-IN" sz="500" dirty="0"/>
              <a:t>, E., Carlsson, L.M.S., Clément, K., Després, J.-P., Dixon, J.B., Galea, G., Kaplan, L.M., </a:t>
            </a:r>
            <a:r>
              <a:rPr lang="en-IN" sz="500" dirty="0" err="1"/>
              <a:t>Laferrère</a:t>
            </a:r>
            <a:r>
              <a:rPr lang="en-IN" sz="500" dirty="0"/>
              <a:t>, B., Laville, M., Lim, S., Luna Fuentes, J.R., Mooney, V.M., </a:t>
            </a:r>
            <a:r>
              <a:rPr lang="en-IN" sz="500" dirty="0" err="1"/>
              <a:t>Nadglowski</a:t>
            </a:r>
            <a:r>
              <a:rPr lang="en-IN" sz="500" dirty="0"/>
              <a:t>, J., </a:t>
            </a:r>
            <a:r>
              <a:rPr lang="en-IN" sz="500" dirty="0" err="1"/>
              <a:t>Urudinachi</a:t>
            </a:r>
            <a:r>
              <a:rPr lang="en-IN" sz="500" dirty="0"/>
              <a:t>, A., </a:t>
            </a:r>
            <a:r>
              <a:rPr lang="en-IN" sz="500" dirty="0" err="1"/>
              <a:t>Olszanecka-Glinianowicz</a:t>
            </a:r>
            <a:r>
              <a:rPr lang="en-IN" sz="500" dirty="0"/>
              <a:t>, M., Pan, A., </a:t>
            </a:r>
            <a:r>
              <a:rPr lang="en-IN" sz="500" dirty="0" err="1"/>
              <a:t>Pattou</a:t>
            </a:r>
            <a:r>
              <a:rPr lang="en-IN" sz="500" dirty="0"/>
              <a:t>, F., Schauer, P.R., </a:t>
            </a:r>
            <a:r>
              <a:rPr lang="en-IN" sz="500" dirty="0" err="1"/>
              <a:t>Tschöp</a:t>
            </a:r>
            <a:r>
              <a:rPr lang="en-IN" sz="500" dirty="0"/>
              <a:t>, M.H., van der Merwe, M.T., </a:t>
            </a:r>
            <a:r>
              <a:rPr lang="en-IN" sz="500" dirty="0" err="1"/>
              <a:t>Vettor</a:t>
            </a:r>
            <a:r>
              <a:rPr lang="en-IN" sz="500" dirty="0"/>
              <a:t>, R. and Mingrone, G., 2025. Definition and diagnostic criteria of clinical obesity. </a:t>
            </a:r>
            <a:r>
              <a:rPr lang="en-IN" sz="500" i="1" dirty="0"/>
              <a:t>The Lancet Diabetes &amp; Endocrinology</a:t>
            </a:r>
            <a:r>
              <a:rPr lang="en-IN" sz="500" dirty="0"/>
              <a:t>, [online] 13(3).</a:t>
            </a:r>
            <a:r>
              <a:rPr lang="en-IN" sz="500" u="sng" dirty="0">
                <a:hlinkClick r:id="rId25"/>
              </a:rPr>
              <a:t>https://doi.org/10.1016/s2213-8587(24)00316-4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Segal, Y. and Gunturu, S., 2024. </a:t>
            </a:r>
            <a:r>
              <a:rPr lang="en-IN" sz="500" i="1" dirty="0"/>
              <a:t>Psychological issues associated with obesity</a:t>
            </a:r>
            <a:r>
              <a:rPr lang="en-IN" sz="500" dirty="0"/>
              <a:t>. [online] </a:t>
            </a:r>
            <a:r>
              <a:rPr lang="en-IN" sz="500" i="1" dirty="0"/>
              <a:t>PubMed</a:t>
            </a:r>
            <a:r>
              <a:rPr lang="en-IN" sz="500" dirty="0"/>
              <a:t>. Treasure Island (FL): </a:t>
            </a:r>
            <a:r>
              <a:rPr lang="en-IN" sz="500" dirty="0" err="1"/>
              <a:t>StatPearls</a:t>
            </a:r>
            <a:r>
              <a:rPr lang="en-IN" sz="500" dirty="0"/>
              <a:t> Publishing. Available at: </a:t>
            </a:r>
            <a:r>
              <a:rPr lang="en-IN" sz="500" u="sng" dirty="0">
                <a:hlinkClick r:id="rId26"/>
              </a:rPr>
              <a:t>https://www.ncbi.nlm.nih.gov/books/NBK603747/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 err="1"/>
              <a:t>Sievenpiper</a:t>
            </a:r>
            <a:r>
              <a:rPr lang="en-IN" sz="500" dirty="0"/>
              <a:t>, J.L., Ard, J., </a:t>
            </a:r>
            <a:r>
              <a:rPr lang="en-IN" sz="500" dirty="0" err="1"/>
              <a:t>Blüher</a:t>
            </a:r>
            <a:r>
              <a:rPr lang="en-IN" sz="500" dirty="0"/>
              <a:t>, M., Chen, W., Dixon, J.B., Fitch, A., Gigliotti, L., </a:t>
            </a:r>
            <a:r>
              <a:rPr lang="en-IN" sz="500" dirty="0" err="1"/>
              <a:t>Khunti</a:t>
            </a:r>
            <a:r>
              <a:rPr lang="en-IN" sz="500" dirty="0"/>
              <a:t>, K., </a:t>
            </a:r>
            <a:r>
              <a:rPr lang="en-IN" sz="500" dirty="0" err="1"/>
              <a:t>Lecube</a:t>
            </a:r>
            <a:r>
              <a:rPr lang="en-IN" sz="500" dirty="0"/>
              <a:t>, A., Lean, M., </a:t>
            </a:r>
            <a:r>
              <a:rPr lang="en-IN" sz="500" dirty="0" err="1"/>
              <a:t>Mittendorfer</a:t>
            </a:r>
            <a:r>
              <a:rPr lang="en-IN" sz="500" dirty="0"/>
              <a:t>, B., Pfeiffer, A., Ryan, D.H., Vilsbøll, T. and Van Gaal, L.F. (2025). Nutritional and lifestyle supportive care recommendations for management of obesity with GLP-1 - based therapies: An expert consensus statement using a modified Delphi approach. </a:t>
            </a:r>
            <a:r>
              <a:rPr lang="en-IN" sz="500" i="1" dirty="0"/>
              <a:t>Obesity Pillars</a:t>
            </a:r>
            <a:r>
              <a:rPr lang="en-IN" sz="500" dirty="0"/>
              <a:t>, [online] p.100228. </a:t>
            </a:r>
            <a:r>
              <a:rPr lang="en-IN" sz="500" u="sng" dirty="0">
                <a:hlinkClick r:id="rId27"/>
              </a:rPr>
              <a:t>https://doi.org/10.1016/j.obpill.2025.100228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Tiwari, A. and Balasundaram, P., 2023. </a:t>
            </a:r>
            <a:r>
              <a:rPr lang="en-IN" sz="500" i="1" dirty="0"/>
              <a:t>Public health considerations regarding obesity</a:t>
            </a:r>
            <a:r>
              <a:rPr lang="en-IN" sz="500" dirty="0"/>
              <a:t>. [online] </a:t>
            </a:r>
            <a:r>
              <a:rPr lang="en-IN" sz="500" i="1" dirty="0"/>
              <a:t>PubMed</a:t>
            </a:r>
            <a:r>
              <a:rPr lang="en-IN" sz="500" dirty="0"/>
              <a:t>. Treasure Island (FL): </a:t>
            </a:r>
            <a:r>
              <a:rPr lang="en-IN" sz="500" dirty="0" err="1"/>
              <a:t>StatPearls</a:t>
            </a:r>
            <a:r>
              <a:rPr lang="en-IN" sz="500" dirty="0"/>
              <a:t> Publishing. Available at: </a:t>
            </a:r>
            <a:r>
              <a:rPr lang="en-IN" sz="500" u="sng" dirty="0">
                <a:hlinkClick r:id="rId28"/>
              </a:rPr>
              <a:t>https://www.ncbi.nlm.nih.gov/books/NBK572122/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WHO., 2020. </a:t>
            </a:r>
            <a:r>
              <a:rPr lang="en-IN" sz="500" i="1" dirty="0"/>
              <a:t>Obesity</a:t>
            </a:r>
            <a:r>
              <a:rPr lang="en-IN" sz="500" dirty="0"/>
              <a:t>. [online] </a:t>
            </a:r>
            <a:r>
              <a:rPr lang="en-IN" sz="500" i="1" dirty="0"/>
              <a:t>WHO</a:t>
            </a:r>
            <a:r>
              <a:rPr lang="en-IN" sz="500" dirty="0"/>
              <a:t>. Available at: </a:t>
            </a:r>
            <a:r>
              <a:rPr lang="en-IN" sz="500" u="sng" dirty="0">
                <a:hlinkClick r:id="rId29"/>
              </a:rPr>
              <a:t>https://www.who.int/health-topics/obesity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Wiley, T.M.P., Poirier, P., Burke, L.E., Després, J.-P., Larsen, P.G., Lavie, C.J., Lear, S.A., </a:t>
            </a:r>
            <a:r>
              <a:rPr lang="en-IN" sz="500" dirty="0" err="1"/>
              <a:t>Ndumele</a:t>
            </a:r>
            <a:r>
              <a:rPr lang="en-IN" sz="500" dirty="0"/>
              <a:t>, C.E., Neeland, I.J., Sanders, P. and St-Onge, M.-P., 2021. Obesity and cardiovascular disease: A scientific statement from the American heart association. </a:t>
            </a:r>
            <a:r>
              <a:rPr lang="en-IN" sz="500" i="1" dirty="0"/>
              <a:t>Circulation</a:t>
            </a:r>
            <a:r>
              <a:rPr lang="en-IN" sz="500" dirty="0"/>
              <a:t>, 143(21), pp.984–1010.  </a:t>
            </a:r>
          </a:p>
          <a:p>
            <a:pPr>
              <a:lnSpc>
                <a:spcPct val="100000"/>
              </a:lnSpc>
            </a:pPr>
            <a:r>
              <a:rPr lang="en-IN" sz="500" dirty="0"/>
              <a:t>World Health Organization., 2025. </a:t>
            </a:r>
            <a:r>
              <a:rPr lang="en-IN" sz="500" i="1" dirty="0"/>
              <a:t>Obesity and overweight</a:t>
            </a:r>
            <a:r>
              <a:rPr lang="en-IN" sz="500" dirty="0"/>
              <a:t>. [online] </a:t>
            </a:r>
            <a:r>
              <a:rPr lang="en-IN" sz="500" i="1" dirty="0"/>
              <a:t>World Health Organization</a:t>
            </a:r>
            <a:r>
              <a:rPr lang="en-IN" sz="500" dirty="0"/>
              <a:t>. Available at: </a:t>
            </a:r>
            <a:r>
              <a:rPr lang="en-IN" sz="500" u="sng" dirty="0">
                <a:hlinkClick r:id="rId30"/>
              </a:rPr>
              <a:t>https://www.who.int/news-room/fact-sheets/detail/obesity-and-overweight</a:t>
            </a:r>
            <a:endParaRPr lang="en-IN" sz="500" dirty="0"/>
          </a:p>
          <a:p>
            <a:pPr>
              <a:lnSpc>
                <a:spcPct val="100000"/>
              </a:lnSpc>
            </a:pPr>
            <a:r>
              <a:rPr lang="en-IN" sz="500" dirty="0"/>
              <a:t>Newman, H., Brady, L.M., Mathie, E., Almack, K. and Wills, W., 2025. Becoming embedded: A process evaluation of weight management services developed with, not for, communities. </a:t>
            </a:r>
            <a:r>
              <a:rPr lang="en-IN" sz="500" i="1" dirty="0"/>
              <a:t>Journal of Critical Public Health</a:t>
            </a:r>
            <a:r>
              <a:rPr lang="en-IN" sz="500" dirty="0"/>
              <a:t>. </a:t>
            </a:r>
            <a:r>
              <a:rPr lang="en-IN" sz="500" u="sng" dirty="0">
                <a:hlinkClick r:id="rId31"/>
              </a:rPr>
              <a:t>https://doi.org/10.55016/ojs%2Fjcph.vi.78591</a:t>
            </a:r>
            <a:r>
              <a:rPr lang="en-IN" sz="500" b="1" dirty="0"/>
              <a:t>  </a:t>
            </a:r>
          </a:p>
          <a:p>
            <a:r>
              <a:rPr lang="en-IN" sz="500" dirty="0"/>
              <a:t>Google.com., 2017. </a:t>
            </a:r>
            <a:r>
              <a:rPr lang="en-IN" sz="500" i="1" dirty="0"/>
              <a:t>Obesity pictures - google search</a:t>
            </a:r>
            <a:r>
              <a:rPr lang="en-IN" sz="500" dirty="0"/>
              <a:t>. [online] Available at: </a:t>
            </a:r>
            <a:r>
              <a:rPr lang="en-IN" sz="500" u="sng" dirty="0">
                <a:hlinkClick r:id="rId32"/>
              </a:rPr>
              <a:t>https://www.google.com/search?q=obesity+pictures+&amp;sca_esv=a6e07816c90ab268&amp;rlz=1C1ONGR_en-GBIN1073IN1073&amp;udm=2&amp;biw=1164&amp;bih=605&amp;sxsrf=APpeQnuyyns09zMTHwTHjHeYzBSXtRHK0Q%3A1786082859473&amp;ei=K3Z1auq7HNLh4-EP0aucSA&amp;ved=0ahUKEwiq_YKT7Y2WAxXS8DgGHdEVBwkQ4dUDCBE&amp;uact=5&amp;oq=obesity+pictures+&amp;gs_lp=Egtnd3Mtd2l6LWltZyIRb2Jlc2l0eSBwaWN0dXJlcyAyBxAjGMkCGCcyBRAAGIAEMgUQABiABDIFEAAYgAQyBRAAGIAEMgQQABgeMgQQABgeMgQQABgeMgQQABgeMgYQABgFGB5ImhNQrRFYrRFwAngAkAEAmAF4oAF4qgEDMC4xuAEDyAEA-AEBmAIDoAKIAZgDAOIDBRIBMSBAiAYBkgcDMi4xoAe5BrIHAzAuMbgHgAHCBwUwLjIuMcgHC4AIAQ&amp;sclient=gws-wiz-img#sv=CAMSURoyKhBlLU1fQ292WjROd1VIRkFNMg5NX0Nvdlo0TndVSEZBTToOQzYyY1daVjhnNmFBTE0gBCoXCgFzEhBlLU1fQ292WjROd1VIRkFNGAEwARgHIMf1y4IDSggQARgBIAEoAQ</a:t>
            </a:r>
            <a:endParaRPr lang="en-IN" sz="500" u="sng" dirty="0"/>
          </a:p>
          <a:p>
            <a:r>
              <a:rPr lang="en-IN" sz="500" dirty="0"/>
              <a:t>Google.com., 2020. </a:t>
            </a:r>
            <a:r>
              <a:rPr lang="en-IN" sz="500" i="1" dirty="0"/>
              <a:t>Risk factors of obesity - google search</a:t>
            </a:r>
            <a:r>
              <a:rPr lang="en-IN" sz="500" dirty="0"/>
              <a:t>. [online] Available at: </a:t>
            </a:r>
            <a:r>
              <a:rPr lang="en-IN" sz="500" u="sng" dirty="0">
                <a:hlinkClick r:id="rId33"/>
              </a:rPr>
              <a:t>https://www.google.com/search?sca_esv=a6e07816c90ab268&amp;rlz=1C1ONGR_en-GBIN1073IN1073&amp;sxsrf=APpeQntL1wB8I8n5KsEXuPcgJEqYnhBxeg:1786083038659&amp;udm=2&amp;fbs=ABfTbFVyMZGZf1hfvX9uKjN_-G8c4u0nXx4bEIpwm1lnNH832a9BVCEiB2iPJNekNderQwLP8msUKsz-6AMxGyueJZ9cK2mNBy2II_6WvkKSZWdegslZITv4C2ITIiG_Zhv1CUVVCFZGgo3Z3gGlpXWh4hmaVbQHT1-5w12lVdW-6Wi-I2FI08mKlJq6aK8xb91xerMNRhHhYeKLDDB9urDhxYqUhm4-VQ&amp;q=Risk+Factors+of+obesity&amp;sa=X&amp;ved=2ahUKEwiWyrvo7Y2WAxVe8jgGHduLKgkQtKgLegQIFxAB&amp;biw=1164&amp;bih=605&amp;dpr=1.1#sv=CAMSURoyKhBlLTBiYWQ3LUFNckY4QkNNMg4wYmFkNy1BTXJGOEJDTToOMVAxTU5vRTJWLTVQRU0gBCoXCgFzEhBlLTBiYWQ3LUFNckY4QkNNGAEwARgHIOn7_9sOSggQARgBIAEoAQ</a:t>
            </a:r>
            <a:endParaRPr lang="en-IN" sz="500" dirty="0"/>
          </a:p>
          <a:p>
            <a:r>
              <a:rPr lang="en-IN" sz="500" dirty="0"/>
              <a:t>Google.com., 2026. </a:t>
            </a:r>
            <a:r>
              <a:rPr lang="en-IN" sz="500" i="1" dirty="0"/>
              <a:t>Google search</a:t>
            </a:r>
            <a:r>
              <a:rPr lang="en-IN" sz="500" dirty="0"/>
              <a:t>. [online] Available at: </a:t>
            </a:r>
            <a:r>
              <a:rPr lang="en-IN" sz="500" u="sng" dirty="0">
                <a:hlinkClick r:id="rId34"/>
              </a:rPr>
              <a:t>https://www.google.com/search?q=Symptoms+include+excess+body+fat%2C+fatigue%2C+breathlessness%2C+reduced+mobility+and+joint+pain+&amp;sca_esv=a6e07816c90ab268&amp;rlz=1C1ONGR_en-GBIN1073IN1073&amp;udm=2&amp;biw=1164&amp;bih=605&amp;sxsrf=APpeQntRhjzv5boGWEL5w3Ac39ngT-pk7Q%3A1786082877367&amp;ei=PXZ1aoLwFcGF4-EPlfGRUQ&amp;ved=0ahUKEwjCgseb7Y2WAxXBwjgGHZV4JAoQ4dUDCBE&amp;uact=5&amp;oq=Symptoms+include+excess+body+fat%2C+fatigue%2C+breathlessness%2C+reduced+mobility+and+joint+pain+&amp;gs_lp=Egtnd3Mtd2l6LWltZyJbU3ltcHRvbXMgaW5jbHVkZSBleGNlc3MgYm9keSBmYXQsIGZhdGlndWUsIGJyZWF0aGxlc3NuZXNzLCByZWR1Y2VkIG1vYmlsaXR5IGFuZCBqb2ludCBwYWluIDIHECMYyQIYJzIGEAAYBxgeMgoQABiABBiKBRhDMgYQABgHGB4yBhAAGAcYHjIGEAAYBxgeMgYQABgHGB4yBhAAGAcYHjIGEAAYBxgeMgUQABiABEjMCVCeBlieBnADeACQAQCYAQCgAQCqAQC4AQPIAQD4AQL4AQGYAgOgAhKYAwCIBgGSBwEzoAcAsgcAuAcAwgcDMi0zyAcMgAgB&amp;sclient=gws-wiz-img#sv=CAMSXhoyKhBlLV8tTmZuN18wQlF3YmhNMg5fLU5mbjdfMEJRd2JoTToOaVcxUkc3eWtGUXR3Mk0gBCokCg4zX0x3cGJjN3c0QmE3TRIQZS1fLU5mbjdfMEJRd2JoTRgAMAEYByDQwf7-BkoIEAEYASABKAE</a:t>
            </a:r>
            <a:endParaRPr lang="en-IN" sz="500" dirty="0"/>
          </a:p>
          <a:p>
            <a:r>
              <a:rPr lang="en-IN" sz="500" dirty="0"/>
              <a:t>Google.com., 2024. </a:t>
            </a:r>
            <a:r>
              <a:rPr lang="en-IN" sz="500" i="1" dirty="0"/>
              <a:t>One in four adults in England is living with obesity, and obesity is more prevalent in deprived communities - google search</a:t>
            </a:r>
            <a:r>
              <a:rPr lang="en-IN" sz="500" dirty="0"/>
              <a:t>. [online] Available at: https://www.google.com/search?q=One+in+four+adults+in+England+is+living+with+obesity%2C+and+obesity+is+more+prevalent+in+deprived+communities+&amp;sca_esv=a6e07816c90ab268&amp;rlz=1C1ONGR_en-GBIN1073IN1073&amp;udm=2&amp;biw=1164&amp;bih=605&amp;sxsrf=APpeQnuGeQlS_aKeNklyMHv6kjzMs8a4QQ%3A1786083275526&amp;ei=y3d1apbVH5KW4-EP_NzNUQ&amp;ved=0ahUKEwjW5rTZ7o2WAxUSyzgGHXxuMwoQ4dUDCBE&amp;uact=5&amp;oq=One+in+four+adults+in+England+is+living+with+obesity%2C+and+obesity+is+more+prevalent+in+deprived+communities+&amp;gs_lp=Egtnd3Mtd2l6LWltZyJsT25lIGluIGZvdXIgYWR1bHRzIGluIEVuZ2xhbmQgaXMgbGl2aW5nIHdpdGggb2Jlc2l0eSwgYW5kIG9iZXNpdHkgaXMgbW9yZSBwcmV2YWxlbnQgaW4gZGVwcml2ZWQgY29tbXVuaXRpZXMgSABQAFgAcAB4AJABAJgBAKABAKoBALgBA8gBAPgBAvgBAZgCAKACAJgDAJIHAKAHALIHALgHAMIHAMgHAIAIAQ&amp;sclient=gws-wiz-img#sv=CAMSURoyKhBlLXVEUGFFLUZSWkNybVdNMg51RFBhRS1GUlpDcm1XTToOc3FFV3hUcmZ4eGxZb00gBCoXCgFzEhBlLXVEUGFFLUZSWkNybVdNGAEwARgHIMSIg8kISggQARgBIAEoAQ  </a:t>
            </a:r>
          </a:p>
          <a:p>
            <a:r>
              <a:rPr lang="en-IN" sz="500" dirty="0"/>
              <a:t>Did you know obesity and mental health are connected?., 2022. </a:t>
            </a:r>
            <a:r>
              <a:rPr lang="en-IN" sz="500" i="1" dirty="0"/>
              <a:t>Indiatimes</a:t>
            </a:r>
            <a:r>
              <a:rPr lang="en-IN" sz="500" dirty="0"/>
              <a:t>. [online] 11 June. Available at: </a:t>
            </a:r>
            <a:r>
              <a:rPr lang="en-IN" sz="500" u="sng" dirty="0">
                <a:hlinkClick r:id="rId35"/>
              </a:rPr>
              <a:t>https://timesofindia.indiatimes.com/life-style/health-fitness/health-news/did-you-know-obesity-and-mental-health-are-connected/articleshow/92150307.cms</a:t>
            </a:r>
            <a:endParaRPr lang="en-IN" sz="500" dirty="0"/>
          </a:p>
          <a:p>
            <a:r>
              <a:rPr lang="en-IN" sz="500" i="1" dirty="0"/>
              <a:t>Hexahealth.com</a:t>
            </a:r>
            <a:r>
              <a:rPr lang="en-IN" sz="500" dirty="0"/>
              <a:t>., 2021. Obesity - causes, pictures, symptoms, types &amp; treatment. [online] Available at: </a:t>
            </a:r>
            <a:r>
              <a:rPr lang="en-IN" sz="500" u="sng" dirty="0">
                <a:hlinkClick r:id="rId36"/>
              </a:rPr>
              <a:t>https://www.hexahealth.com/condition/obesity</a:t>
            </a:r>
            <a:endParaRPr lang="en-IN" sz="500" dirty="0"/>
          </a:p>
          <a:p>
            <a:r>
              <a:rPr lang="en-IN" sz="500" dirty="0"/>
              <a:t>Guglielmi, V., Riccardo Dalle Grave, Leonetti, F. and </a:t>
            </a:r>
            <a:r>
              <a:rPr lang="en-IN" sz="500" dirty="0" err="1"/>
              <a:t>Solini</a:t>
            </a:r>
            <a:r>
              <a:rPr lang="en-IN" sz="500" dirty="0"/>
              <a:t>, A., 2024. Female obesity: Clinical and psychological assessment toward the best treatment. </a:t>
            </a:r>
            <a:r>
              <a:rPr lang="en-IN" sz="500" i="1" dirty="0"/>
              <a:t>Frontiers in endocrinology</a:t>
            </a:r>
            <a:r>
              <a:rPr lang="en-IN" sz="500" dirty="0"/>
              <a:t>, [online] 15. </a:t>
            </a:r>
            <a:r>
              <a:rPr lang="en-IN" sz="500" u="sng" dirty="0">
                <a:hlinkClick r:id="rId37"/>
              </a:rPr>
              <a:t>https://doi.org/10.3389/fendo.2024.1349794</a:t>
            </a:r>
            <a:r>
              <a:rPr lang="en-IN" sz="500" dirty="0"/>
              <a:t> </a:t>
            </a:r>
          </a:p>
          <a:p>
            <a:r>
              <a:rPr lang="en-IN" sz="500" dirty="0"/>
              <a:t>Pennings, N., Varney, C., Hines, S., Riley, B., Happel, P., Patel, S. and Bays, H.E., 2025. Obesity management in primary care: A joint clinical perspective and expert review from the Obesity Medicine Association (OMA) and the American College of Osteopathic Family Physicians (ACOFP) - 2025. </a:t>
            </a:r>
            <a:r>
              <a:rPr lang="en-IN" sz="500" i="1" dirty="0"/>
              <a:t>Obesity Pillars</a:t>
            </a:r>
            <a:r>
              <a:rPr lang="en-IN" sz="500" dirty="0"/>
              <a:t>, 14, p.100172. </a:t>
            </a:r>
            <a:r>
              <a:rPr lang="en-IN" sz="500" u="sng" dirty="0">
                <a:hlinkClick r:id="rId38"/>
              </a:rPr>
              <a:t>https://doi.org/10.1016/j.obpill.2025.100172</a:t>
            </a:r>
            <a:endParaRPr lang="en-IN" sz="500" dirty="0"/>
          </a:p>
          <a:p>
            <a:r>
              <a:rPr lang="en-IN" sz="500" dirty="0"/>
              <a:t>Mims.com., 2026. </a:t>
            </a:r>
            <a:r>
              <a:rPr lang="en-IN" sz="500" i="1" dirty="0"/>
              <a:t>Obesity - initial assessment</a:t>
            </a:r>
            <a:r>
              <a:rPr lang="en-IN" sz="500" dirty="0"/>
              <a:t>. [online] Available at: </a:t>
            </a:r>
            <a:r>
              <a:rPr lang="en-IN" sz="500" u="sng" dirty="0">
                <a:hlinkClick r:id="rId39"/>
              </a:rPr>
              <a:t>https://www.mims.com/india/disease/obesity/initial-assessment</a:t>
            </a:r>
            <a:endParaRPr lang="en-IN" sz="500" dirty="0"/>
          </a:p>
          <a:p>
            <a:r>
              <a:rPr lang="en-IN" sz="500" dirty="0" err="1"/>
              <a:t>DiabetesontheNet</a:t>
            </a:r>
            <a:r>
              <a:rPr lang="en-IN" sz="500" dirty="0"/>
              <a:t>., 2025. NICE overweight and obesity guidelines – what’s new? - [online] </a:t>
            </a:r>
            <a:r>
              <a:rPr lang="en-IN" sz="500" i="1" dirty="0" err="1"/>
              <a:t>DiabetesontheNet</a:t>
            </a:r>
            <a:r>
              <a:rPr lang="en-IN" sz="500" dirty="0"/>
              <a:t>. Available at: </a:t>
            </a:r>
            <a:r>
              <a:rPr lang="en-IN" sz="500" u="sng" dirty="0">
                <a:hlinkClick r:id="rId40"/>
              </a:rPr>
              <a:t>https://diabetesonthenet.com/diabetes-primary-care/factsheet-nice-obesity-whats-new/</a:t>
            </a:r>
            <a:endParaRPr lang="en-IN" sz="500" dirty="0"/>
          </a:p>
          <a:p>
            <a:r>
              <a:rPr lang="en-IN" sz="500" dirty="0"/>
              <a:t>Google.com.., 2024. </a:t>
            </a:r>
            <a:r>
              <a:rPr lang="en-IN" sz="500" i="1" dirty="0"/>
              <a:t>Prevention of obesity emphasizes healthy eating, physical activity and minimizing sedentary activity in all age groups - google search</a:t>
            </a:r>
            <a:r>
              <a:rPr lang="en-IN" sz="500" dirty="0"/>
              <a:t>. [online] Available at: </a:t>
            </a:r>
            <a:r>
              <a:rPr lang="en-IN" sz="500" u="sng" dirty="0">
                <a:hlinkClick r:id="rId41"/>
              </a:rPr>
              <a:t>https://www.google.com/search?q=Prevention+of+obesity+emphasizes+healthy+eating%2C+physical+activity+and+minimizing+sedentary+activity+in+all+age+groups+&amp;sca_esv=a6e07816c90ab268&amp;rlz=1C1ONGR_en-GBIN1073IN1073&amp;udm=2&amp;biw=1164&amp;bih=605&amp;sxsrf=APpeQntKN9eN6N2ofvGOWAUaSeC1T2XqWQ%3A1786083051513&amp;ei=63Z1asLtHtWLjuMP2oCbUQ&amp;ved=0ahUKEwiCj8zu7Y2WAxXVhWMGHVrAJgoQ4dUDCBE&amp;uact=5&amp;oq=Prevention+of+obesity+emphasizes+healthy+eating%2C+physical+activity+and+minimizing+sedentary+activity+in+all+age+groups+&amp;gs_lp=Egtnd3Mtd2l6LWltZyJ3UHJldmVudGlvbiBvZiBvYmVzaXR5IGVtcGhhc2l6ZXMgaGVhbHRoeSBlYXRpbmcsIHBoeXNpY2FsIGFjdGl2aXR5IGFuZCBtaW5pbWl6aW5nIHNlZGVudGFyeSBhY3Rpdml0eSBpbiBhbGwgYWdlIGdyb3VwcyAyChAAGIAEGIoFGEMyBhAAGAcYHjIGEAAYBxgeMgYQABgHGB4yBhAAGAcYHjIGEAAYBxgeMgYQABgHGB4yBhAAGAcYHjIGEAAYBxgeMgYQABgHGB5I2TRQ2QpYkTNwAXgAkAEAmAGQAaABkAGqAQMwLjG4AQPIAQD4AQL4AQGYAgGgAgWYAwCIBgGSBwExoAfKBbIHALgHAMIHAzItMcgHA4AIAQ&amp;sclient=gws-wiz-img#sv=CAMSXhoyKhBlLUo0S2hKaHJyWmFMNDdNMg5KNEtoSmhyclphTDQ3TToOSklIX21USHJtZUJ5RU0gBCokCg5ZZ3NWTjJ2WFVYSk1tTRIQZS1KNEtoSmhyclphTDQ3TRgAMAEYByDZoPqHCkoIEAEYASABKAE</a:t>
            </a:r>
            <a:endParaRPr lang="en-IN" sz="500" dirty="0"/>
          </a:p>
          <a:p>
            <a:r>
              <a:rPr lang="en-IN" sz="500" dirty="0"/>
              <a:t>Hamdy, O., </a:t>
            </a:r>
            <a:r>
              <a:rPr lang="en-IN" sz="500" dirty="0" err="1"/>
              <a:t>Ashrafzadeh</a:t>
            </a:r>
            <a:r>
              <a:rPr lang="en-IN" sz="500" dirty="0"/>
              <a:t>, S. and </a:t>
            </a:r>
            <a:r>
              <a:rPr lang="en-IN" sz="500" dirty="0" err="1"/>
              <a:t>Mottalib</a:t>
            </a:r>
            <a:r>
              <a:rPr lang="en-IN" sz="500" dirty="0"/>
              <a:t>, A., 2018. Weight management in patients with type 2 diabetes: A multidisciplinary real-world approach. </a:t>
            </a:r>
            <a:r>
              <a:rPr lang="en-IN" sz="500" i="1" dirty="0"/>
              <a:t>Current Diabetes Reports</a:t>
            </a:r>
            <a:r>
              <a:rPr lang="en-IN" sz="500" dirty="0"/>
              <a:t>, 18(9). </a:t>
            </a:r>
            <a:r>
              <a:rPr lang="en-IN" sz="500" u="sng" dirty="0">
                <a:hlinkClick r:id="rId42"/>
              </a:rPr>
              <a:t>https://doi.org/10.1007/s11892-018-1030-4?urlappend=%3Futm_source%3Dresearchgate.net%26utm_medium%3Darticle</a:t>
            </a:r>
            <a:endParaRPr lang="en-IN" sz="500" dirty="0"/>
          </a:p>
          <a:p>
            <a:r>
              <a:rPr lang="en-IN" sz="500" dirty="0"/>
              <a:t>Kayathri P., 2024. </a:t>
            </a:r>
            <a:r>
              <a:rPr lang="en-IN" sz="500" i="1" dirty="0"/>
              <a:t>How is obesity managed?</a:t>
            </a:r>
            <a:r>
              <a:rPr lang="en-IN" sz="500" dirty="0"/>
              <a:t> [online] </a:t>
            </a:r>
            <a:r>
              <a:rPr lang="en-IN" sz="500" i="1" dirty="0"/>
              <a:t>Icliniq.com</a:t>
            </a:r>
            <a:r>
              <a:rPr lang="en-IN" sz="500" dirty="0"/>
              <a:t>. </a:t>
            </a:r>
            <a:r>
              <a:rPr lang="en-IN" sz="500" dirty="0" err="1"/>
              <a:t>iCliniq</a:t>
            </a:r>
            <a:r>
              <a:rPr lang="en-IN" sz="500" dirty="0"/>
              <a:t>. Available at: </a:t>
            </a:r>
            <a:r>
              <a:rPr lang="en-IN" sz="500" u="sng" dirty="0">
                <a:hlinkClick r:id="rId43"/>
              </a:rPr>
              <a:t>https://www.icliniq.com/articles/diseases-and-disorders-common-medical-conditions/confronting-obesity</a:t>
            </a:r>
            <a:endParaRPr lang="en-IN" sz="500" dirty="0"/>
          </a:p>
          <a:p>
            <a:r>
              <a:rPr lang="en-IN" sz="500" dirty="0"/>
              <a:t>Livewell Southend., 2020. </a:t>
            </a:r>
            <a:r>
              <a:rPr lang="en-IN" sz="500" i="1" dirty="0"/>
              <a:t>Look better and feel better with our free NHS digital weight loss programme – Livewell Southend</a:t>
            </a:r>
            <a:r>
              <a:rPr lang="en-IN" sz="500" dirty="0"/>
              <a:t>. [online] </a:t>
            </a:r>
            <a:r>
              <a:rPr lang="en-IN" sz="500" i="1" dirty="0"/>
              <a:t>Livewell Southend</a:t>
            </a:r>
            <a:r>
              <a:rPr lang="en-IN" sz="500" dirty="0"/>
              <a:t>. Available at: </a:t>
            </a:r>
            <a:r>
              <a:rPr lang="en-IN" sz="500" u="sng" dirty="0">
                <a:hlinkClick r:id="rId44"/>
              </a:rPr>
              <a:t>https://www.livewellsouthend.com/news/article/63/look-better-and-feel-better-with-our-free-nhs-digital-weight-loss-programme</a:t>
            </a:r>
            <a:endParaRPr lang="en-IN" sz="500" dirty="0"/>
          </a:p>
          <a:p>
            <a:r>
              <a:rPr lang="en-IN" sz="500" dirty="0"/>
              <a:t>Gomis-González, M., Chan, L.F., </a:t>
            </a:r>
            <a:r>
              <a:rPr lang="en-IN" sz="500" dirty="0" err="1"/>
              <a:t>Hiance</a:t>
            </a:r>
            <a:r>
              <a:rPr lang="en-IN" sz="500" dirty="0"/>
              <a:t>-Delahaye, A., </a:t>
            </a:r>
            <a:r>
              <a:rPr lang="en-IN" sz="500" dirty="0" err="1"/>
              <a:t>Dierssen</a:t>
            </a:r>
            <a:r>
              <a:rPr lang="en-IN" sz="500" dirty="0"/>
              <a:t>, M., Strydom, A. and de la Torre, R., 2026. Down syndrome and obesity management: Lifestyle observations made in the framework of the GO-DS21 project and clinical recommendations. </a:t>
            </a:r>
            <a:r>
              <a:rPr lang="en-IN" sz="500" u="sng" dirty="0">
                <a:hlinkClick r:id="rId45"/>
              </a:rPr>
              <a:t>https://doi.org/10.3390/nu18060886</a:t>
            </a:r>
            <a:endParaRPr lang="en-IN" sz="500" dirty="0"/>
          </a:p>
          <a:p>
            <a:r>
              <a:rPr lang="en-IN" sz="500" dirty="0"/>
              <a:t>Google.com., 2021. </a:t>
            </a:r>
            <a:r>
              <a:rPr lang="en-IN" sz="500" i="1" dirty="0"/>
              <a:t>Obesity - google search</a:t>
            </a:r>
            <a:r>
              <a:rPr lang="en-IN" sz="500" dirty="0"/>
              <a:t>. [online] Available at: </a:t>
            </a:r>
            <a:r>
              <a:rPr lang="en-IN" sz="500" u="sng" dirty="0">
                <a:hlinkClick r:id="rId46"/>
              </a:rPr>
              <a:t>https://www.google.com/search?q=obesity&amp;sca_esv=deda425220d3d1a6&amp;rlz=1C1ONGR_en-GBIN1073IN1073&amp;udm=2&amp;biw=1164&amp;bih=605&amp;sxsrf=APpeQnvVq7xDzl_Dz3G58X20qCmuK-oVgw%3A1786084319002&amp;ei=3nt1aoDhPPOghvcPo-HMkQg&amp;ved=0ahUKEwiAyP3K8o2WAxVzkOEIHaMwM4IQ4dUDCBE&amp;uact=5&amp;oq=obesity&amp;gs_lp=Egtnd3Mtd2l6LWltZyIHb2Jlc2l0eTINEAAYgAQYigUYQxixAzIGEAAYBxgeMgYQABgHGB4yChAAGIAEGIoFGEMyBhAAGAcYHjIGEAAYBxgeMgYQABgHGB4yBhAAGAcYHjIGEAAYBxgeMgYQABgHGB5InQJQAFgAcAB4AJABAJgBkQGgAZEBqgEDMC4xuAEDyAEA-AEBmAIBoAKYAZgDAJIHAzAuMaAHzQWyBwMwLjG4B5gBwgcDMi0xyAcFgAgB&amp;sclient=gws-wiz-img#sv=CAMSURoyKhBlLWFiNGZtelRLUjRRRWFNMg5hYjRmbXpUS1I0UUVhTToOVFdBVzVnSzRLUEp3ek0gBCoXCgFzEhBlLWFiNGZtelRLUjRRRWFNGAEwARgHIL3lid4LSggQARgBIAEoAQ</a:t>
            </a:r>
            <a:endParaRPr lang="en-IN" sz="500" dirty="0"/>
          </a:p>
          <a:p>
            <a:r>
              <a:rPr lang="en-IN" sz="500" dirty="0"/>
              <a:t> 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604CC3-66F3-08A0-D7DD-9EB03C31219B}"/>
              </a:ext>
            </a:extLst>
          </p:cNvPr>
          <p:cNvSpPr txBox="1"/>
          <p:nvPr/>
        </p:nvSpPr>
        <p:spPr>
          <a:xfrm>
            <a:off x="1331495" y="336884"/>
            <a:ext cx="4908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46986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EC0FE-F22E-3001-6A25-0B1210DCE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6834" y="3024783"/>
            <a:ext cx="7958331" cy="1077229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Thank you!</a:t>
            </a:r>
            <a:endParaRPr lang="en-IN" sz="6000" b="1" dirty="0"/>
          </a:p>
        </p:txBody>
      </p:sp>
    </p:spTree>
    <p:extLst>
      <p:ext uri="{BB962C8B-B14F-4D97-AF65-F5344CB8AC3E}">
        <p14:creationId xmlns:p14="http://schemas.microsoft.com/office/powerpoint/2010/main" val="25980355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4674</Words>
  <Application>Microsoft Macintosh PowerPoint</Application>
  <PresentationFormat>Widescreen</PresentationFormat>
  <Paragraphs>162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MS Shell Dlg 2</vt:lpstr>
      <vt:lpstr>Wingdings</vt:lpstr>
      <vt:lpstr>Wingdings 3</vt:lpstr>
      <vt:lpstr>Madison</vt:lpstr>
      <vt:lpstr>Obesity: Diagnosis, Assessment, Treatment, Management and Prevention in the United Kingdom</vt:lpstr>
      <vt:lpstr>Definition and Overview</vt:lpstr>
      <vt:lpstr>Definition and Overview</vt:lpstr>
      <vt:lpstr>Aetiology (Causes and Risk Factors)</vt:lpstr>
      <vt:lpstr>Signs and symptoms</vt:lpstr>
      <vt:lpstr>Prevalence of Obesity (Worldwide and UK)</vt:lpstr>
      <vt:lpstr>Economic and Social Burden</vt:lpstr>
      <vt:lpstr>Diagnosis of Obesity</vt:lpstr>
      <vt:lpstr>Initial Assessment</vt:lpstr>
      <vt:lpstr>Management according to NICE Guidance</vt:lpstr>
      <vt:lpstr>Treatment Options in the UK</vt:lpstr>
      <vt:lpstr>Comorbidities</vt:lpstr>
      <vt:lpstr>Prevention of Obesity</vt:lpstr>
      <vt:lpstr>Models and Frameworks  </vt:lpstr>
      <vt:lpstr>Skills, Values and Behaviours for Co-productive Care</vt:lpstr>
      <vt:lpstr>Comprehensive Model of Personalised Care</vt:lpstr>
      <vt:lpstr>Recommendations</vt:lpstr>
      <vt:lpstr>Future Challenges</vt:lpstr>
      <vt:lpstr>Conclusion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2026-08-08T08:14:57Z</dcterms:created>
  <dcterms:modified xsi:type="dcterms:W3CDTF">2026-08-11T21:59:01Z</dcterms:modified>
</cp:coreProperties>
</file>