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20"/>
  </p:handoutMasterIdLst>
  <p:sldIdLst>
    <p:sldId id="256" r:id="rId2"/>
    <p:sldId id="257" r:id="rId3"/>
    <p:sldId id="258" r:id="rId4"/>
    <p:sldId id="266" r:id="rId5"/>
    <p:sldId id="271" r:id="rId6"/>
    <p:sldId id="263" r:id="rId7"/>
    <p:sldId id="259" r:id="rId8"/>
    <p:sldId id="260" r:id="rId9"/>
    <p:sldId id="261" r:id="rId10"/>
    <p:sldId id="262" r:id="rId11"/>
    <p:sldId id="268" r:id="rId12"/>
    <p:sldId id="264" r:id="rId13"/>
    <p:sldId id="265" r:id="rId14"/>
    <p:sldId id="267" r:id="rId15"/>
    <p:sldId id="269" r:id="rId16"/>
    <p:sldId id="270" r:id="rId17"/>
    <p:sldId id="272" r:id="rId18"/>
    <p:sldId id="273" r:id="rId1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397" autoAdjust="0"/>
    <p:restoredTop sz="94660"/>
  </p:normalViewPr>
  <p:slideViewPr>
    <p:cSldViewPr snapToObjects="1">
      <p:cViewPr varScale="1">
        <p:scale>
          <a:sx n="86" d="100"/>
          <a:sy n="86" d="100"/>
        </p:scale>
        <p:origin x="1218"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84931619-0919-421B-B75C-204B737A115D}" type="datetimeFigureOut">
              <a:rPr lang="en-GB" smtClean="0"/>
              <a:t>08/11/2018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3574F8D-2E98-488D-A177-F41DE2AE72EA}" type="slidenum">
              <a:rPr lang="en-GB" smtClean="0"/>
              <a:t>‹#›</a:t>
            </a:fld>
            <a:endParaRPr lang="en-GB"/>
          </a:p>
        </p:txBody>
      </p:sp>
    </p:spTree>
    <p:extLst>
      <p:ext uri="{BB962C8B-B14F-4D97-AF65-F5344CB8AC3E}">
        <p14:creationId xmlns:p14="http://schemas.microsoft.com/office/powerpoint/2010/main" val="54951457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9B0F5CAF-8505-3F49-9E98-FC38087C484C}"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B0F5CAF-8505-3F49-9E98-FC38087C484C}"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B0F5CAF-8505-3F49-9E98-FC38087C484C}"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9B0F5CAF-8505-3F49-9E98-FC38087C484C}"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9B0F5CAF-8505-3F49-9E98-FC38087C484C}" type="datetimeFigureOut">
              <a:rPr lang="en-US" smtClean="0"/>
              <a:t>11/8/2018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9B0F5CAF-8505-3F49-9E98-FC38087C484C}" type="datetimeFigureOut">
              <a:rPr lang="en-US" smtClean="0"/>
              <a:t>11/8/2018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0F5CAF-8505-3F49-9E98-FC38087C484C}" type="datetimeFigureOut">
              <a:rPr lang="en-US" smtClean="0"/>
              <a:t>11/8/2018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B0F5CAF-8505-3F49-9E98-FC38087C484C}"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B0F5CAF-8505-3F49-9E98-FC38087C484C}" type="datetimeFigureOut">
              <a:rPr lang="en-US" smtClean="0"/>
              <a:t>11/8/2018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B0F5CAF-8505-3F49-9E98-FC38087C484C}"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B0F5CAF-8505-3F49-9E98-FC38087C484C}" type="datetimeFigureOut">
              <a:rPr lang="en-US" smtClean="0"/>
              <a:t>11/8/2018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515398-E23D-6942-AB9F-7E65371CA2AC}"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0F5CAF-8505-3F49-9E98-FC38087C484C}" type="datetimeFigureOut">
              <a:rPr lang="en-US" smtClean="0"/>
              <a:t>11/8/2018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515398-E23D-6942-AB9F-7E65371CA2A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0"/>
            <a:ext cx="7772400" cy="1470025"/>
          </a:xfrm>
        </p:spPr>
        <p:txBody>
          <a:bodyPr/>
          <a:lstStyle/>
          <a:p>
            <a:r>
              <a:rPr lang="en-US" dirty="0" smtClean="0"/>
              <a:t>The Handmaid’s Tale</a:t>
            </a:r>
            <a:br>
              <a:rPr lang="en-US" dirty="0" smtClean="0"/>
            </a:br>
            <a:endParaRPr lang="en-US" dirty="0"/>
          </a:p>
        </p:txBody>
      </p:sp>
      <p:pic>
        <p:nvPicPr>
          <p:cNvPr id="4" name="Picture 3"/>
          <p:cNvPicPr>
            <a:picLocks noChangeAspect="1"/>
          </p:cNvPicPr>
          <p:nvPr/>
        </p:nvPicPr>
        <p:blipFill>
          <a:blip r:embed="rId2">
            <a:lum contrast="26000"/>
          </a:blip>
          <a:stretch>
            <a:fillRect/>
          </a:stretch>
        </p:blipFill>
        <p:spPr>
          <a:xfrm>
            <a:off x="1295400" y="1143000"/>
            <a:ext cx="6586183" cy="4546893"/>
          </a:xfrm>
          <a:prstGeom prst="rect">
            <a:avLst/>
          </a:prstGeom>
        </p:spPr>
      </p:pic>
      <p:sp>
        <p:nvSpPr>
          <p:cNvPr id="5" name="TextBox 4"/>
          <p:cNvSpPr txBox="1"/>
          <p:nvPr/>
        </p:nvSpPr>
        <p:spPr>
          <a:xfrm>
            <a:off x="1066800" y="5943600"/>
            <a:ext cx="6248400" cy="461665"/>
          </a:xfrm>
          <a:prstGeom prst="rect">
            <a:avLst/>
          </a:prstGeom>
          <a:noFill/>
        </p:spPr>
        <p:txBody>
          <a:bodyPr wrap="square" rtlCol="0">
            <a:spAutoFit/>
          </a:bodyPr>
          <a:lstStyle/>
          <a:p>
            <a:pPr algn="ctr"/>
            <a:r>
              <a:rPr lang="en-US" sz="2400" dirty="0" smtClean="0"/>
              <a:t>Gilead’s Hostile Environment</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pPr>
              <a:buNone/>
            </a:pPr>
            <a:r>
              <a:rPr lang="en-US" sz="2400" dirty="0" smtClean="0"/>
              <a:t>AIMS</a:t>
            </a:r>
          </a:p>
          <a:p>
            <a:r>
              <a:rPr lang="en-US" sz="2400" dirty="0" smtClean="0"/>
              <a:t>To explore utopian/dystopia writing as attempts to imagine new worlds in the face of unstable social, political and gender identities.</a:t>
            </a:r>
          </a:p>
          <a:p>
            <a:pPr>
              <a:buNone/>
            </a:pPr>
            <a:endParaRPr lang="en-US" sz="2400" dirty="0" smtClean="0"/>
          </a:p>
          <a:p>
            <a:pPr>
              <a:buNone/>
            </a:pPr>
            <a:r>
              <a:rPr lang="en-US" sz="2400" dirty="0" smtClean="0"/>
              <a:t>LEARNING OUTCOMES</a:t>
            </a:r>
          </a:p>
          <a:p>
            <a:pPr>
              <a:buNone/>
            </a:pPr>
            <a:r>
              <a:rPr lang="en-US" sz="2400" i="1" dirty="0" smtClean="0"/>
              <a:t>By the end of this module students should be able to:</a:t>
            </a:r>
            <a:endParaRPr lang="en-US" sz="2400" dirty="0" smtClean="0"/>
          </a:p>
          <a:p>
            <a:r>
              <a:rPr lang="en-US" sz="2400" dirty="0" smtClean="0"/>
              <a:t>Demonstrate a secure knowledge of a range of key utopian and dystopian texts.</a:t>
            </a:r>
          </a:p>
          <a:p>
            <a:r>
              <a:rPr lang="en-US" sz="2400" dirty="0" smtClean="0"/>
              <a:t>Exhibit a systematic understanding of both the key concepts and the cultural and political contexts that shaped the emergence and development of the genre.</a:t>
            </a:r>
          </a:p>
          <a:p>
            <a:pPr>
              <a:buNone/>
            </a:pP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a:bodyPr>
          <a:lstStyle/>
          <a:p>
            <a:pPr>
              <a:buNone/>
            </a:pPr>
            <a:r>
              <a:rPr lang="en-US" sz="2400" dirty="0" smtClean="0"/>
              <a:t>	‘In </a:t>
            </a:r>
            <a:r>
              <a:rPr lang="en-US" sz="2400" dirty="0" err="1" smtClean="0"/>
              <a:t>Abensour’s</a:t>
            </a:r>
            <a:r>
              <a:rPr lang="en-US" sz="2400" dirty="0" smtClean="0"/>
              <a:t> account, utopia is not a place, a state, or a society. Nor is utopia an innocuous gesture or impulse beyond critique. Rather, utopia is a restlessness occupying every text (literary or otherwise), unsettling any “good” society’s most subtle laws…by planting the seeds of its own dissolution, utopia navigates a space of </a:t>
            </a:r>
            <a:r>
              <a:rPr lang="en-US" sz="2400" dirty="0" err="1" smtClean="0"/>
              <a:t>undecidability</a:t>
            </a:r>
            <a:r>
              <a:rPr lang="en-US" sz="2400" dirty="0" smtClean="0"/>
              <a:t> between emancipation and domination, thereby refusing its own tendency to settle into a fixed form.’</a:t>
            </a:r>
          </a:p>
          <a:p>
            <a:pPr>
              <a:buNone/>
            </a:pPr>
            <a:endParaRPr lang="en-US" sz="2400" dirty="0" smtClean="0"/>
          </a:p>
          <a:p>
            <a:pPr algn="r">
              <a:buNone/>
            </a:pPr>
            <a:r>
              <a:rPr lang="en-US" sz="2400" dirty="0" smtClean="0"/>
              <a:t>Christine Nadir, ‘Utopian Studies, Environmental Literature, and the Legacy of an Idea: Educating Desire in Miguel </a:t>
            </a:r>
            <a:r>
              <a:rPr lang="en-US" sz="2400" dirty="0" err="1" smtClean="0"/>
              <a:t>Abensour</a:t>
            </a:r>
            <a:r>
              <a:rPr lang="en-US" sz="2400" dirty="0" smtClean="0"/>
              <a:t> and Ursula K Le </a:t>
            </a:r>
            <a:r>
              <a:rPr lang="en-US" sz="2400" dirty="0" err="1" smtClean="0"/>
              <a:t>Guin</a:t>
            </a:r>
            <a:r>
              <a:rPr lang="en-US" sz="2400" dirty="0" smtClean="0"/>
              <a:t>’</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364163"/>
          </a:xfrm>
        </p:spPr>
        <p:txBody>
          <a:bodyPr>
            <a:normAutofit/>
          </a:bodyPr>
          <a:lstStyle/>
          <a:p>
            <a:pPr>
              <a:buNone/>
            </a:pPr>
            <a:r>
              <a:rPr lang="en-US" sz="2400" dirty="0" smtClean="0"/>
              <a:t>	</a:t>
            </a:r>
            <a:r>
              <a:rPr lang="en-US" sz="2800" dirty="0" smtClean="0"/>
              <a:t>‘I said there was more than one way of living with your head in the sand and that if Moira thought she could create Utopia by shutting herself up in a women-only enclave she was sadly mistaken. Men were not just going to go away, I said. You couldn’t just ignore them.’</a:t>
            </a:r>
          </a:p>
          <a:p>
            <a:pPr algn="r">
              <a:buNone/>
            </a:pPr>
            <a:r>
              <a:rPr lang="en-US" sz="2800" dirty="0" smtClean="0"/>
              <a:t>HT p.181</a:t>
            </a:r>
            <a:endParaRPr 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6629400"/>
          </a:xfrm>
        </p:spPr>
        <p:txBody>
          <a:bodyPr>
            <a:normAutofit/>
          </a:bodyPr>
          <a:lstStyle/>
          <a:p>
            <a:pPr>
              <a:buNone/>
            </a:pPr>
            <a:r>
              <a:rPr lang="en-US" sz="2400" dirty="0" smtClean="0"/>
              <a:t>	</a:t>
            </a:r>
            <a:r>
              <a:rPr lang="en-US" sz="2800" dirty="0" smtClean="0"/>
              <a:t>‘Stillbirths, miscarriages, and genetic deformities were widespread and on the increase, and this trend has been linked to the various nuclear-plant accidents, shutdowns, and incidents of sabotage that characterized the period, as well as to leakages from chemical and biological-warfare stockpiles and toxic-waste disposal sites, of which there were many thousands, both legal and illegal – in some instances these materials were simply dumped into the sewage system – and to the uncontrolled use of chemical insecticides, herbicides, and other sprays.’</a:t>
            </a:r>
          </a:p>
          <a:p>
            <a:pPr algn="r">
              <a:buNone/>
            </a:pPr>
            <a:r>
              <a:rPr lang="en-US" sz="2800" dirty="0" smtClean="0"/>
              <a:t>HT, p.317</a:t>
            </a:r>
            <a:endParaRPr 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1"/>
            <a:ext cx="8229600" cy="838200"/>
          </a:xfrm>
        </p:spPr>
        <p:txBody>
          <a:bodyPr/>
          <a:lstStyle/>
          <a:p>
            <a:pPr algn="ctr">
              <a:buNone/>
            </a:pPr>
            <a:r>
              <a:rPr lang="en-US" sz="4000" dirty="0" smtClean="0"/>
              <a:t>The Public Spaces of Gilead</a:t>
            </a:r>
            <a:endParaRPr lang="en-US" sz="4000" dirty="0"/>
          </a:p>
        </p:txBody>
      </p:sp>
      <p:pic>
        <p:nvPicPr>
          <p:cNvPr id="4" name="Picture 3"/>
          <p:cNvPicPr>
            <a:picLocks noChangeAspect="1"/>
          </p:cNvPicPr>
          <p:nvPr/>
        </p:nvPicPr>
        <p:blipFill>
          <a:blip r:embed="rId2"/>
          <a:stretch>
            <a:fillRect/>
          </a:stretch>
        </p:blipFill>
        <p:spPr>
          <a:xfrm>
            <a:off x="539750" y="1447801"/>
            <a:ext cx="8064500" cy="45593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pPr>
              <a:buNone/>
            </a:pPr>
            <a:r>
              <a:rPr lang="en-US" sz="2200" dirty="0" smtClean="0"/>
              <a:t>	‘Luke and I used to walk together, sometimes, along these streets. We used to talk about buying a house like one of these, a big old house, fixing it up. We would have a garden. Swings for the children. We would have children. Although we knew it wasn’t too likely we could ever afford it, it was something to talk about, a game for Sundays. </a:t>
            </a:r>
            <a:r>
              <a:rPr lang="en-US" sz="2200" dirty="0" smtClean="0">
                <a:solidFill>
                  <a:schemeClr val="accent2">
                    <a:lumMod val="75000"/>
                  </a:schemeClr>
                </a:solidFill>
              </a:rPr>
              <a:t>Such freedom now seems almost weightless.</a:t>
            </a:r>
            <a:r>
              <a:rPr lang="en-US" sz="2200" dirty="0" smtClean="0"/>
              <a:t>’</a:t>
            </a:r>
          </a:p>
          <a:p>
            <a:pPr algn="r">
              <a:buNone/>
            </a:pPr>
            <a:r>
              <a:rPr lang="en-US" sz="2200" dirty="0" smtClean="0"/>
              <a:t>HT p.33 </a:t>
            </a:r>
          </a:p>
          <a:p>
            <a:pPr>
              <a:buNone/>
            </a:pPr>
            <a:r>
              <a:rPr lang="en-US" sz="2200" dirty="0" smtClean="0"/>
              <a:t>	</a:t>
            </a:r>
          </a:p>
          <a:p>
            <a:pPr>
              <a:buNone/>
            </a:pPr>
            <a:r>
              <a:rPr lang="en-US" sz="2200" dirty="0"/>
              <a:t>	</a:t>
            </a:r>
            <a:r>
              <a:rPr lang="en-US" sz="2200" dirty="0" smtClean="0"/>
              <a:t>‘There is more than one kind of freedom, said Aunt Lydia. </a:t>
            </a:r>
            <a:r>
              <a:rPr lang="en-US" sz="2200" dirty="0" smtClean="0">
                <a:solidFill>
                  <a:srgbClr val="953735"/>
                </a:solidFill>
              </a:rPr>
              <a:t>Freedom to and freedom</a:t>
            </a:r>
            <a:r>
              <a:rPr lang="en-US" sz="2200" dirty="0" smtClean="0"/>
              <a:t>. In the days of anarchy, it was freedom from. Don’t underrate it.’</a:t>
            </a:r>
          </a:p>
          <a:p>
            <a:pPr algn="r">
              <a:buNone/>
            </a:pPr>
            <a:r>
              <a:rPr lang="en-US" sz="2200" dirty="0" smtClean="0"/>
              <a:t>HT p.34</a:t>
            </a:r>
          </a:p>
          <a:p>
            <a:pPr>
              <a:buNone/>
            </a:pPr>
            <a:r>
              <a:rPr lang="en-US" sz="2200" dirty="0" smtClean="0"/>
              <a:t>	</a:t>
            </a:r>
            <a:endParaRPr lang="en-US"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pPr>
              <a:buNone/>
            </a:pPr>
            <a:r>
              <a:rPr lang="en-US" sz="2400" dirty="0" smtClean="0"/>
              <a:t>	</a:t>
            </a:r>
          </a:p>
          <a:p>
            <a:pPr>
              <a:buNone/>
            </a:pPr>
            <a:endParaRPr lang="en-US" sz="2400" dirty="0" smtClean="0"/>
          </a:p>
          <a:p>
            <a:pPr>
              <a:buNone/>
            </a:pPr>
            <a:r>
              <a:rPr lang="en-US" sz="2400" dirty="0" smtClean="0"/>
              <a:t>	‘I’m looking down, at the sidewalk, mesmerized by the women’s feet. One of them is wearing open-toed sandals, the toenails painted pink. </a:t>
            </a:r>
            <a:r>
              <a:rPr lang="en-US" sz="2400" dirty="0" smtClean="0">
                <a:solidFill>
                  <a:srgbClr val="953735"/>
                </a:solidFill>
              </a:rPr>
              <a:t>I remember the smell of nail polish, the way it wrinkled if you put the second coat on too soon, the satiny brushing of sheer pantyhose against the skin, the way the toes felt, pushed towards the opening in the shoe by the whole weight of the body</a:t>
            </a:r>
            <a:r>
              <a:rPr lang="en-US" sz="2400" dirty="0" smtClean="0"/>
              <a:t>. The woman with painted toes shifts from one foot to the other. I can feel her shoes, on my own feet. The smell of nail polish has made me hungry.’</a:t>
            </a:r>
          </a:p>
          <a:p>
            <a:pPr algn="r">
              <a:buNone/>
            </a:pPr>
            <a:r>
              <a:rPr lang="en-US" sz="2400" dirty="0" smtClean="0"/>
              <a:t>HT, p.39</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745163"/>
          </a:xfrm>
        </p:spPr>
        <p:txBody>
          <a:bodyPr/>
          <a:lstStyle/>
          <a:p>
            <a:pPr>
              <a:buNone/>
            </a:pPr>
            <a:r>
              <a:rPr lang="en-US" dirty="0" smtClean="0"/>
              <a:t>Control of consumption</a:t>
            </a:r>
          </a:p>
          <a:p>
            <a:pPr>
              <a:buNone/>
            </a:pPr>
            <a:endParaRPr lang="en-US" dirty="0" smtClean="0"/>
          </a:p>
          <a:p>
            <a:pPr>
              <a:buNone/>
            </a:pPr>
            <a:r>
              <a:rPr lang="en-US" dirty="0" smtClean="0">
                <a:solidFill>
                  <a:srgbClr val="953735"/>
                </a:solidFill>
              </a:rPr>
              <a:t>Note the names of the shops:</a:t>
            </a:r>
          </a:p>
          <a:p>
            <a:pPr>
              <a:buNone/>
            </a:pPr>
            <a:endParaRPr lang="en-US" dirty="0" smtClean="0">
              <a:solidFill>
                <a:srgbClr val="953735"/>
              </a:solidFill>
            </a:endParaRPr>
          </a:p>
          <a:p>
            <a:r>
              <a:rPr lang="en-US" dirty="0" smtClean="0"/>
              <a:t>All Flesh</a:t>
            </a:r>
          </a:p>
          <a:p>
            <a:r>
              <a:rPr lang="en-US" dirty="0" smtClean="0"/>
              <a:t>Daily Bread</a:t>
            </a:r>
          </a:p>
          <a:p>
            <a:r>
              <a:rPr lang="en-US" dirty="0" smtClean="0"/>
              <a:t>Loaves and Fishes</a:t>
            </a:r>
          </a:p>
          <a:p>
            <a:r>
              <a:rPr lang="en-US" dirty="0" smtClean="0"/>
              <a:t>Milk and Honey</a:t>
            </a:r>
          </a:p>
          <a:p>
            <a:r>
              <a:rPr lang="en-US" dirty="0" smtClean="0"/>
              <a:t>Soul Scrolls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592763"/>
          </a:xfrm>
        </p:spPr>
        <p:txBody>
          <a:bodyPr>
            <a:normAutofit/>
          </a:bodyPr>
          <a:lstStyle/>
          <a:p>
            <a:pPr>
              <a:buNone/>
            </a:pPr>
            <a:r>
              <a:rPr lang="en-US" sz="2400" dirty="0" smtClean="0"/>
              <a:t>	‘The news says that the coastal areas are being “rested.” Sole, I remember, and haddock, swordfish, scallops, tuna; lobsters, stuffed and baked, salmon, pink and fat, grilled in steaks. Could they all be extinct, like the whales? I’ve heard that </a:t>
            </a:r>
            <a:r>
              <a:rPr lang="en-US" sz="2400" dirty="0" err="1" smtClean="0"/>
              <a:t>rumour</a:t>
            </a:r>
            <a:r>
              <a:rPr lang="en-US" sz="2400" dirty="0" smtClean="0"/>
              <a:t>, passed on to me in soundless words, the lips hardly moving, as we stood in line outside, waiting for the store to open, lured by the picture of succulent white fillets in the window. They put the picture in the window when they have something, take it away when they don’t. Sign language.’</a:t>
            </a:r>
          </a:p>
          <a:p>
            <a:pPr algn="r">
              <a:buNone/>
            </a:pPr>
            <a:r>
              <a:rPr lang="en-US" sz="2400" dirty="0" smtClean="0"/>
              <a:t>HT, p.173</a:t>
            </a:r>
            <a:endParaRPr lang="en-US" sz="2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8229600" cy="5745163"/>
          </a:xfrm>
        </p:spPr>
        <p:txBody>
          <a:bodyPr>
            <a:normAutofit/>
          </a:bodyPr>
          <a:lstStyle/>
          <a:p>
            <a:pPr>
              <a:buNone/>
            </a:pPr>
            <a:r>
              <a:rPr lang="en-US" sz="2400" dirty="0" smtClean="0"/>
              <a:t>	‘Now we see a city, again from the air. This used to be Detroit. Under the voice of the announcer there’s the </a:t>
            </a:r>
            <a:r>
              <a:rPr lang="en-US" sz="2400" dirty="0" err="1" smtClean="0"/>
              <a:t>thunk</a:t>
            </a:r>
            <a:r>
              <a:rPr lang="en-US" sz="2400" dirty="0" smtClean="0"/>
              <a:t> of artillery. From the skyline columns of smoke ascend.</a:t>
            </a:r>
          </a:p>
          <a:p>
            <a:pPr>
              <a:buNone/>
            </a:pPr>
            <a:r>
              <a:rPr lang="en-US" sz="2400" dirty="0" smtClean="0"/>
              <a:t>	“Resettlement of the Children of Ham is continuing on schedule,” says the reassuring pink face, back on the screen. “Three thousand have arrived this week in National Homeland One, with another two thousand in transit.” How are they transporting that many people at once? Trains, buses? We are not shown any pictures of this. National Homeland One is in North Dakota. </a:t>
            </a:r>
            <a:r>
              <a:rPr lang="en-US" sz="2400" dirty="0" smtClean="0">
                <a:solidFill>
                  <a:srgbClr val="953735"/>
                </a:solidFill>
              </a:rPr>
              <a:t>Lord knows what they’re supposed to do, once they get there. Farm, is the theory.’</a:t>
            </a:r>
          </a:p>
          <a:p>
            <a:pPr algn="r">
              <a:buNone/>
            </a:pPr>
            <a:r>
              <a:rPr lang="en-US" sz="2400" dirty="0" smtClean="0"/>
              <a:t>HT, p.93</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The Private Spaces of Gilead </a:t>
            </a:r>
            <a:endParaRPr lang="en-US" sz="4000" dirty="0"/>
          </a:p>
        </p:txBody>
      </p:sp>
      <p:pic>
        <p:nvPicPr>
          <p:cNvPr id="4" name="Picture 3"/>
          <p:cNvPicPr>
            <a:picLocks noChangeAspect="1"/>
          </p:cNvPicPr>
          <p:nvPr/>
        </p:nvPicPr>
        <p:blipFill>
          <a:blip r:embed="rId2"/>
          <a:stretch>
            <a:fillRect/>
          </a:stretch>
        </p:blipFill>
        <p:spPr>
          <a:xfrm>
            <a:off x="990600" y="1627252"/>
            <a:ext cx="7112000" cy="454494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5516563"/>
          </a:xfrm>
        </p:spPr>
        <p:txBody>
          <a:bodyPr>
            <a:normAutofit/>
          </a:bodyPr>
          <a:lstStyle/>
          <a:p>
            <a:pPr>
              <a:buNone/>
            </a:pPr>
            <a:r>
              <a:rPr lang="en-US" sz="2400" dirty="0" smtClean="0"/>
              <a:t>	‘My room, then. There has to be some space, finally, that I claim as mine, even in this time.</a:t>
            </a:r>
          </a:p>
          <a:p>
            <a:pPr>
              <a:buNone/>
            </a:pPr>
            <a:r>
              <a:rPr lang="en-US" sz="2400" dirty="0" smtClean="0"/>
              <a:t>	I’m waiting, in my room, which right now is a waiting room. When I go to bed it’s a bedroom. The curtains are still wavering in the small wind, the sun outside is still shining, though not in the window directly. It has moved west. I am trying not to tell stories, or at any rate not this one.’</a:t>
            </a:r>
          </a:p>
          <a:p>
            <a:pPr algn="r">
              <a:buNone/>
            </a:pPr>
            <a:r>
              <a:rPr lang="en-US" sz="2400" dirty="0" smtClean="0"/>
              <a:t>HT, p.60</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lstStyle/>
          <a:p>
            <a:pPr>
              <a:buNone/>
            </a:pPr>
            <a:r>
              <a:rPr lang="en-US" dirty="0" smtClean="0"/>
              <a:t>	‘I wait for the household to assemble. </a:t>
            </a:r>
            <a:r>
              <a:rPr lang="en-US" i="1" dirty="0" smtClean="0"/>
              <a:t>Household</a:t>
            </a:r>
            <a:r>
              <a:rPr lang="en-US" dirty="0" smtClean="0"/>
              <a:t>: that is what we are. </a:t>
            </a:r>
            <a:r>
              <a:rPr lang="en-US" dirty="0" smtClean="0">
                <a:solidFill>
                  <a:srgbClr val="953735"/>
                </a:solidFill>
              </a:rPr>
              <a:t>The Commander is the head of the household. The house is what he holds.</a:t>
            </a:r>
            <a:r>
              <a:rPr lang="en-US" dirty="0" smtClean="0"/>
              <a:t> To have and to hold, till death do us part.’</a:t>
            </a:r>
          </a:p>
          <a:p>
            <a:pPr algn="r">
              <a:buNone/>
            </a:pPr>
            <a:r>
              <a:rPr lang="en-US" dirty="0" smtClean="0"/>
              <a:t>HT, p.91</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a:bodyPr>
          <a:lstStyle/>
          <a:p>
            <a:pPr>
              <a:buNone/>
            </a:pPr>
            <a:r>
              <a:rPr lang="en-US" sz="2400" dirty="0" smtClean="0"/>
              <a:t>‘I’ll have to bring a cloth, she said. They’ll want to know why the extra eggs. Unless you could do without. She looked at me sideways, slyly, and I saw that it would be better if we could both pretend I’d eaten my breakfast after all</a:t>
            </a:r>
            <a:r>
              <a:rPr lang="en-US" sz="2400" dirty="0" smtClean="0">
                <a:solidFill>
                  <a:srgbClr val="953735"/>
                </a:solidFill>
              </a:rPr>
              <a:t>. If she said she’d found me lying on the floor, there would be too many questions.</a:t>
            </a:r>
            <a:r>
              <a:rPr lang="en-US" sz="2400" dirty="0" smtClean="0"/>
              <a:t> She’d have to account for the broken glass in any case; but Rita would get surly if she had to cook a second breakfast.’</a:t>
            </a:r>
          </a:p>
          <a:p>
            <a:pPr algn="r">
              <a:buNone/>
            </a:pPr>
            <a:r>
              <a:rPr lang="en-US" sz="2400" dirty="0" smtClean="0"/>
              <a:t>HT, p.160</a:t>
            </a:r>
            <a:endParaRPr 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a:bodyPr>
          <a:lstStyle/>
          <a:p>
            <a:pPr>
              <a:buNone/>
            </a:pPr>
            <a:r>
              <a:rPr lang="en-US" sz="2400" dirty="0" smtClean="0"/>
              <a:t>	</a:t>
            </a:r>
            <a:r>
              <a:rPr lang="en-US" sz="2800" dirty="0" smtClean="0"/>
              <a:t>‘I find the entrance to the women’s washroom. It still says </a:t>
            </a:r>
            <a:r>
              <a:rPr lang="en-US" sz="2800" i="1" dirty="0" smtClean="0"/>
              <a:t>Ladies</a:t>
            </a:r>
            <a:r>
              <a:rPr lang="en-US" sz="2800" dirty="0" smtClean="0"/>
              <a:t>, in </a:t>
            </a:r>
            <a:r>
              <a:rPr lang="en-US" sz="2800" dirty="0" err="1" smtClean="0"/>
              <a:t>scrolly</a:t>
            </a:r>
            <a:r>
              <a:rPr lang="en-US" sz="2800" dirty="0" smtClean="0"/>
              <a:t> gold script. There’s a corridor leading into the door, and a woman seated at a table beside it, </a:t>
            </a:r>
            <a:r>
              <a:rPr lang="en-US" sz="2800" dirty="0" smtClean="0">
                <a:solidFill>
                  <a:srgbClr val="953735"/>
                </a:solidFill>
              </a:rPr>
              <a:t>supervising the entrances and exits</a:t>
            </a:r>
            <a:r>
              <a:rPr lang="en-US" sz="2800" dirty="0" smtClean="0"/>
              <a:t>. She’s an older woman, wearing a purple caftan and gold </a:t>
            </a:r>
            <a:r>
              <a:rPr lang="en-US" sz="2800" dirty="0" err="1" smtClean="0"/>
              <a:t>eyeshadow</a:t>
            </a:r>
            <a:r>
              <a:rPr lang="en-US" sz="2800" dirty="0" smtClean="0"/>
              <a:t>, but I can tell she is nevertheless an Aunt. </a:t>
            </a:r>
            <a:r>
              <a:rPr lang="en-US" sz="2800" dirty="0" smtClean="0">
                <a:solidFill>
                  <a:srgbClr val="953735"/>
                </a:solidFill>
              </a:rPr>
              <a:t>The cattle prod’s on the table, its thong around her wrist. No nonsense here.’</a:t>
            </a:r>
          </a:p>
          <a:p>
            <a:pPr algn="r">
              <a:buNone/>
            </a:pPr>
            <a:r>
              <a:rPr lang="en-US" sz="2800" dirty="0" smtClean="0"/>
              <a:t>HT, p.253 </a:t>
            </a:r>
            <a:endParaRPr lang="en-US"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6400800"/>
          </a:xfrm>
        </p:spPr>
        <p:txBody>
          <a:bodyPr>
            <a:normAutofit/>
          </a:bodyPr>
          <a:lstStyle/>
          <a:p>
            <a:pPr>
              <a:buNone/>
            </a:pPr>
            <a:r>
              <a:rPr lang="en-US" sz="2400" dirty="0" smtClean="0"/>
              <a:t>	‘</a:t>
            </a:r>
            <a:r>
              <a:rPr lang="en-US" sz="2800" dirty="0" smtClean="0"/>
              <a:t>The heat at night is worse than the heat in the daytime. Even with the fan on, nothing moves, and the walls store up warmth, give it out like a used oven. Surely it will rain soon. Why do I want it? It will only mean more dampness. There’s lightning far away but no thunder. Looking out the window I can see it, a glimmer, like the phosphorescence you get in stirred seawater, behind the sky, which is overcast and too low and a dull grey infra-red. The searchlights are off, which is not usual.’</a:t>
            </a:r>
          </a:p>
          <a:p>
            <a:pPr algn="r">
              <a:buNone/>
            </a:pPr>
            <a:r>
              <a:rPr lang="en-US" sz="2800" dirty="0" smtClean="0"/>
              <a:t>HT, p.271</a:t>
            </a:r>
            <a:endParaRPr lang="en-US" sz="2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Points of Discussion</a:t>
            </a:r>
            <a:endParaRPr lang="en-US" dirty="0"/>
          </a:p>
        </p:txBody>
      </p:sp>
      <p:sp>
        <p:nvSpPr>
          <p:cNvPr id="3" name="Content Placeholder 2"/>
          <p:cNvSpPr>
            <a:spLocks noGrp="1"/>
          </p:cNvSpPr>
          <p:nvPr>
            <p:ph idx="1"/>
          </p:nvPr>
        </p:nvSpPr>
        <p:spPr/>
        <p:txBody>
          <a:bodyPr>
            <a:normAutofit fontScale="92500"/>
          </a:bodyPr>
          <a:lstStyle/>
          <a:p>
            <a:r>
              <a:rPr lang="en-US" dirty="0" smtClean="0"/>
              <a:t>Freedom from/freedom to – which of the texts so far have moved in which direction? Where does Gilead fall into this?</a:t>
            </a:r>
          </a:p>
          <a:p>
            <a:r>
              <a:rPr lang="en-US" dirty="0" smtClean="0"/>
              <a:t>Control of the environment – how much of what Gilead’s residents are told of the ‘world outside’ is true?</a:t>
            </a:r>
          </a:p>
          <a:p>
            <a:r>
              <a:rPr lang="en-US" dirty="0" smtClean="0"/>
              <a:t>Importance of controlled ‘private spaces’ in dystopia – how does Jezebel’s compare with similar spaces in other novels?</a:t>
            </a:r>
          </a:p>
          <a:p>
            <a:endParaRPr lang="en-US" dirty="0" smtClean="0"/>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TotalTime>
  <Words>284</Words>
  <Application>Microsoft Office PowerPoint</Application>
  <PresentationFormat>On-screen Show (4:3)</PresentationFormat>
  <Paragraphs>57</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The Handmaid’s Tale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Private Spaces of Gilead </vt:lpstr>
      <vt:lpstr>PowerPoint Presentation</vt:lpstr>
      <vt:lpstr>PowerPoint Presentation</vt:lpstr>
      <vt:lpstr>PowerPoint Presentation</vt:lpstr>
      <vt:lpstr>PowerPoint Presentation</vt:lpstr>
      <vt:lpstr>PowerPoint Presentation</vt:lpstr>
      <vt:lpstr>Points of Discussion</vt:lpstr>
    </vt:vector>
  </TitlesOfParts>
  <Company>Gotham Enterprises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Handmaid’s Tale</dc:title>
  <dc:creator>G Sandifer-Smith</dc:creator>
  <cp:lastModifiedBy>Jeni Williams</cp:lastModifiedBy>
  <cp:revision>39</cp:revision>
  <cp:lastPrinted>2018-11-08T09:41:55Z</cp:lastPrinted>
  <dcterms:created xsi:type="dcterms:W3CDTF">2018-11-07T19:26:31Z</dcterms:created>
  <dcterms:modified xsi:type="dcterms:W3CDTF">2018-11-08T09:42:08Z</dcterms:modified>
</cp:coreProperties>
</file>