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308" r:id="rId11"/>
    <p:sldId id="266" r:id="rId12"/>
    <p:sldId id="267" r:id="rId13"/>
    <p:sldId id="268" r:id="rId14"/>
    <p:sldId id="269" r:id="rId15"/>
    <p:sldId id="270" r:id="rId16"/>
    <p:sldId id="271" r:id="rId17"/>
    <p:sldId id="272" r:id="rId18"/>
    <p:sldId id="273" r:id="rId19"/>
    <p:sldId id="274" r:id="rId20"/>
    <p:sldId id="275" r:id="rId21"/>
    <p:sldId id="276" r:id="rId22"/>
    <p:sldId id="263" r:id="rId23"/>
    <p:sldId id="305" r:id="rId24"/>
    <p:sldId id="277" r:id="rId25"/>
    <p:sldId id="289" r:id="rId26"/>
    <p:sldId id="278" r:id="rId27"/>
    <p:sldId id="279" r:id="rId28"/>
    <p:sldId id="280" r:id="rId29"/>
    <p:sldId id="281" r:id="rId30"/>
    <p:sldId id="282" r:id="rId31"/>
    <p:sldId id="283" r:id="rId32"/>
    <p:sldId id="284" r:id="rId33"/>
    <p:sldId id="285" r:id="rId34"/>
    <p:sldId id="286" r:id="rId35"/>
    <p:sldId id="287" r:id="rId36"/>
    <p:sldId id="288" r:id="rId37"/>
    <p:sldId id="294" r:id="rId38"/>
    <p:sldId id="293" r:id="rId39"/>
    <p:sldId id="309" r:id="rId40"/>
    <p:sldId id="290" r:id="rId41"/>
    <p:sldId id="291" r:id="rId42"/>
    <p:sldId id="292" r:id="rId43"/>
    <p:sldId id="295" r:id="rId44"/>
    <p:sldId id="296" r:id="rId45"/>
    <p:sldId id="310" r:id="rId46"/>
    <p:sldId id="297" r:id="rId47"/>
    <p:sldId id="298" r:id="rId48"/>
    <p:sldId id="299" r:id="rId49"/>
    <p:sldId id="300" r:id="rId50"/>
    <p:sldId id="301" r:id="rId51"/>
    <p:sldId id="302" r:id="rId52"/>
    <p:sldId id="303" r:id="rId53"/>
    <p:sldId id="304" r:id="rId54"/>
    <p:sldId id="307" r:id="rId55"/>
    <p:sldId id="306" r:id="rId56"/>
    <p:sldId id="31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9250-149C-49CA-B834-091F65A377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81B002-C6EB-4E52-8398-5985566E06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2BD278-55CA-4967-91E4-0E01BDDF8D2F}"/>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5" name="Footer Placeholder 4">
            <a:extLst>
              <a:ext uri="{FF2B5EF4-FFF2-40B4-BE49-F238E27FC236}">
                <a16:creationId xmlns:a16="http://schemas.microsoft.com/office/drawing/2014/main" id="{3CA871FC-D240-4920-B35C-427CFD284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CFD73-ACC1-42FB-828F-63D2FFE48E00}"/>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2623852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8300-BE79-454B-96B6-DBEE88CE97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C3CB58-C143-461A-A717-5555BED6AC4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3C8B5F-F857-4396-8B5B-5EA878779C88}"/>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5" name="Footer Placeholder 4">
            <a:extLst>
              <a:ext uri="{FF2B5EF4-FFF2-40B4-BE49-F238E27FC236}">
                <a16:creationId xmlns:a16="http://schemas.microsoft.com/office/drawing/2014/main" id="{80DE0C79-0623-4687-8DDA-61BC1A0F3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258503-5F75-4646-9CED-8AF83B3F670F}"/>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401726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9FEB-9FCF-48DE-8CAE-821D491ECA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239B80-EDC3-4BB1-880A-0CFDA665E3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B7A9710-F95C-4170-B45A-61ECD4038ECC}"/>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5" name="Footer Placeholder 4">
            <a:extLst>
              <a:ext uri="{FF2B5EF4-FFF2-40B4-BE49-F238E27FC236}">
                <a16:creationId xmlns:a16="http://schemas.microsoft.com/office/drawing/2014/main" id="{09FD0C9A-DE28-4A1F-81AE-6464613BF8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8ACE34-744C-4BE8-9F58-A5E0C2A5832E}"/>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2517954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2AB83-F8C5-4F20-BAFC-DBA6B43020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23DE-825C-4573-97A6-A8562B82555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147DBF-5D0C-4CBC-99EB-9E5E9166AD8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A7D7D9-C3C9-48FC-90C2-DCAC4B629633}"/>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6" name="Footer Placeholder 5">
            <a:extLst>
              <a:ext uri="{FF2B5EF4-FFF2-40B4-BE49-F238E27FC236}">
                <a16:creationId xmlns:a16="http://schemas.microsoft.com/office/drawing/2014/main" id="{A7D610C3-E186-4FB3-8604-C72E80FD0C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46BF2-0681-4A05-B046-A10891AC09D1}"/>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3274297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AE72-CBF6-4B58-AB13-30E06334CC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C0A1BE-ED2C-44E9-9818-2DD29FF0B5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879CE5-8CDB-4C5F-9789-99B53C71BE1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55895D-8410-4A53-A186-0247F7AEAC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5FB01C8-249A-4D6F-80C0-B54E663FD42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22EBFB-244A-4D1B-BEC2-F3F3A5BB8DD7}"/>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8" name="Footer Placeholder 7">
            <a:extLst>
              <a:ext uri="{FF2B5EF4-FFF2-40B4-BE49-F238E27FC236}">
                <a16:creationId xmlns:a16="http://schemas.microsoft.com/office/drawing/2014/main" id="{417AFC54-4648-4371-BB9F-6E9E524667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3E73DB-8211-4BB2-AC30-787371BC74E7}"/>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344173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50F0E-4395-4C46-83F1-F9068CD2A7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55DC43-E8C2-4DDF-AE41-799D50825A37}"/>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4" name="Footer Placeholder 3">
            <a:extLst>
              <a:ext uri="{FF2B5EF4-FFF2-40B4-BE49-F238E27FC236}">
                <a16:creationId xmlns:a16="http://schemas.microsoft.com/office/drawing/2014/main" id="{E4793CE5-F4E4-425E-A1C2-3CF4C2DE4D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926FB4-1E87-4296-ACE9-B02EBAD50976}"/>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1317904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F762BA-CE02-4943-A09D-6BE81710D01D}"/>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3" name="Footer Placeholder 2">
            <a:extLst>
              <a:ext uri="{FF2B5EF4-FFF2-40B4-BE49-F238E27FC236}">
                <a16:creationId xmlns:a16="http://schemas.microsoft.com/office/drawing/2014/main" id="{B205131A-BBA9-4BCE-B6E5-657B6C4B76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25568C-1EA4-4E74-BC41-F6C81F389380}"/>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2538951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1686-BEBC-4D13-A810-D121170E73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515551-F563-41E1-888B-5813E1D0F0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BDB93D-ACC4-4713-9204-8B0EC65235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1924B47-CD0A-4693-A76D-3C1F6A540A94}"/>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6" name="Footer Placeholder 5">
            <a:extLst>
              <a:ext uri="{FF2B5EF4-FFF2-40B4-BE49-F238E27FC236}">
                <a16:creationId xmlns:a16="http://schemas.microsoft.com/office/drawing/2014/main" id="{4632BF01-B0CA-4D83-845B-65CC3AEBE3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2D49BC-773F-4F70-AC06-7BBCE61C04E9}"/>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1011292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064B6-577C-45C4-9B6F-C1CE017AD9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7A4C04-BEC0-4ECA-B70A-F728A08A9D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8E3224-4D5F-4F77-9D3E-79AFDFB59B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6CED154-4FDA-4C95-85F4-477BDA577680}"/>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6" name="Footer Placeholder 5">
            <a:extLst>
              <a:ext uri="{FF2B5EF4-FFF2-40B4-BE49-F238E27FC236}">
                <a16:creationId xmlns:a16="http://schemas.microsoft.com/office/drawing/2014/main" id="{9729FEC1-5342-4B17-840D-907EB81DB4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D081F8-ED4F-47AA-B8E0-EE46D7E86BC5}"/>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924222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8D7B6-7ED6-40AC-BE64-EA8E231312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189766-3E4A-406A-A22A-1DCE4B26202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061CF0-FF47-4183-8B3D-B1270B45DBA8}"/>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5" name="Footer Placeholder 4">
            <a:extLst>
              <a:ext uri="{FF2B5EF4-FFF2-40B4-BE49-F238E27FC236}">
                <a16:creationId xmlns:a16="http://schemas.microsoft.com/office/drawing/2014/main" id="{105F1A92-5EF1-4B81-A304-C940D6C058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E62DB7-A233-4114-8764-D1FA15608664}"/>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1828095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D30538-5D68-4E08-9AF6-86A2B9F3B9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CD835-109F-48E3-A407-7873554EEBA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76A5FA-8D83-4083-B84E-6753C7866884}"/>
              </a:ext>
            </a:extLst>
          </p:cNvPr>
          <p:cNvSpPr>
            <a:spLocks noGrp="1"/>
          </p:cNvSpPr>
          <p:nvPr>
            <p:ph type="dt" sz="half" idx="10"/>
          </p:nvPr>
        </p:nvSpPr>
        <p:spPr/>
        <p:txBody>
          <a:bodyPr/>
          <a:lstStyle/>
          <a:p>
            <a:fld id="{074B7697-2EC5-4056-BABF-ED87D6AD252B}" type="datetimeFigureOut">
              <a:rPr lang="en-GB" smtClean="0"/>
              <a:t>23/01/2018</a:t>
            </a:fld>
            <a:endParaRPr lang="en-GB"/>
          </a:p>
        </p:txBody>
      </p:sp>
      <p:sp>
        <p:nvSpPr>
          <p:cNvPr id="5" name="Footer Placeholder 4">
            <a:extLst>
              <a:ext uri="{FF2B5EF4-FFF2-40B4-BE49-F238E27FC236}">
                <a16:creationId xmlns:a16="http://schemas.microsoft.com/office/drawing/2014/main" id="{E27779D7-7CEF-48FF-ADC1-9FC5746FA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3253E4-8886-4583-B78D-07BF696C0812}"/>
              </a:ext>
            </a:extLst>
          </p:cNvPr>
          <p:cNvSpPr>
            <a:spLocks noGrp="1"/>
          </p:cNvSpPr>
          <p:nvPr>
            <p:ph type="sldNum" sz="quarter" idx="12"/>
          </p:nvPr>
        </p:nvSpPr>
        <p:spPr/>
        <p:txBody>
          <a:bodyPr/>
          <a:lstStyle/>
          <a:p>
            <a:fld id="{479E8BF9-6141-443B-B93B-62BF8F00E568}" type="slidenum">
              <a:rPr lang="en-GB" smtClean="0"/>
              <a:t>‹#›</a:t>
            </a:fld>
            <a:endParaRPr lang="en-GB"/>
          </a:p>
        </p:txBody>
      </p:sp>
    </p:spTree>
    <p:extLst>
      <p:ext uri="{BB962C8B-B14F-4D97-AF65-F5344CB8AC3E}">
        <p14:creationId xmlns:p14="http://schemas.microsoft.com/office/powerpoint/2010/main" val="1253535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714A88-E733-456D-9EF8-B1AFA60EA8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B6DB4-DFAE-41C5-9718-D3DB32B336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93917-0271-44D5-A183-0F0907911B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B7697-2EC5-4056-BABF-ED87D6AD252B}" type="datetimeFigureOut">
              <a:rPr lang="en-GB" smtClean="0"/>
              <a:t>23/01/2018</a:t>
            </a:fld>
            <a:endParaRPr lang="en-GB"/>
          </a:p>
        </p:txBody>
      </p:sp>
      <p:sp>
        <p:nvSpPr>
          <p:cNvPr id="5" name="Footer Placeholder 4">
            <a:extLst>
              <a:ext uri="{FF2B5EF4-FFF2-40B4-BE49-F238E27FC236}">
                <a16:creationId xmlns:a16="http://schemas.microsoft.com/office/drawing/2014/main" id="{8968C7A6-8105-4C31-87B3-73A1164E19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0DD267-868B-42AD-928A-5A0EAC164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9E8BF9-6141-443B-B93B-62BF8F00E568}" type="slidenum">
              <a:rPr lang="en-GB" smtClean="0"/>
              <a:t>‹#›</a:t>
            </a:fld>
            <a:endParaRPr lang="en-GB"/>
          </a:p>
        </p:txBody>
      </p:sp>
    </p:spTree>
    <p:extLst>
      <p:ext uri="{BB962C8B-B14F-4D97-AF65-F5344CB8AC3E}">
        <p14:creationId xmlns:p14="http://schemas.microsoft.com/office/powerpoint/2010/main" val="2101230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earlyworldhistory.blogspot.co.uk/2012/03/greek-colonization.html" TargetMode="External"/><Relationship Id="rId2" Type="http://schemas.openxmlformats.org/officeDocument/2006/relationships/hyperlink" Target="http://www.perseus.tufts.edu/hopper/text?doc=Perseus:text:1999.04.0009:chapter%3D2" TargetMode="Externa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hyperlink" Target="http://www.perseus.tufts.edu/hopper/text?doc=Perseus:text:1999.04.0009"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hyperlink" Target="http://www-rci.rutgers.edu/~edmunds/thuc.html"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www.perseus.tufts.edu/hopper/text?doc=Perseus:text:1999.01.0164:letter=7&amp;highlight=gelon" TargetMode="External"/><Relationship Id="rId2" Type="http://schemas.openxmlformats.org/officeDocument/2006/relationships/hyperlink" Target="https://www.in2greece.com/english/historymyth/history/ancient/gelon.htm"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84:book=10:chapter=29&amp;highlight=gelon"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perseus.tufts.edu/hopper/text?doc=Perseus:text:2008.01.0193:chapter%3D21" TargetMode="External"/><Relationship Id="rId2" Type="http://schemas.openxmlformats.org/officeDocument/2006/relationships/hyperlink" Target="https://www.britannica.com/biography/Dionysius-I"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www.perseus.tufts.edu/hopper/text?doc=Xen.%20Hell.%202&amp;lang=original" TargetMode="External"/><Relationship Id="rId2" Type="http://schemas.openxmlformats.org/officeDocument/2006/relationships/hyperlink" Target="http://www.perseus.tufts.edu/hopper/text?doc=Perseus:text:1999.04.0009:chapter%3D12:section%3D1:subsection%3D20"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hyperlink" Target="http://www.eyewitnesstohistory.com/socrates.htm" TargetMode="Externa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plato.stanford.edu/entries/ethics-ancient/#4" TargetMode="External"/><Relationship Id="rId2" Type="http://schemas.openxmlformats.org/officeDocument/2006/relationships/hyperlink" Target="http://www.perseus.tufts.edu/hopper/text?doc=Perseus:text:1999.01.0258:book=1:chapter=prologue&amp;highlight=aristotle"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www.livius.org/articles/battle/marathon-490-bce/" TargetMode="External"/><Relationship Id="rId2" Type="http://schemas.openxmlformats.org/officeDocument/2006/relationships/hyperlink" Target="http://www.eyewitnesstohistory.com/marathon.htm" TargetMode="Externa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www.poemhunter.com/poem/epitaph-at-thermopylae/" TargetMode="External"/><Relationship Id="rId2" Type="http://schemas.openxmlformats.org/officeDocument/2006/relationships/hyperlink" Target="http://www.ancientgreece.co.uk/war/story/sto_set.html"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www.perseus.tufts.edu/hopper/text?doc=Perseus:text:1999.01.0084:book%3D11:chapter%3D20:section%3D2" TargetMode="External"/><Relationship Id="rId2" Type="http://schemas.openxmlformats.org/officeDocument/2006/relationships/hyperlink" Target="http://www.ancientgreekbattles.net/Pages/48040_BattleOfHimera.htm" TargetMode="External"/><Relationship Id="rId1" Type="http://schemas.openxmlformats.org/officeDocument/2006/relationships/slideLayout" Target="../slideLayouts/slideLayout5.xml"/><Relationship Id="rId4" Type="http://schemas.openxmlformats.org/officeDocument/2006/relationships/hyperlink" Target="https://archive.archaeology.org/1101/features/himera.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ancientwarfare101.weebly.com/battle-of-salamis.html" TargetMode="External"/><Relationship Id="rId2" Type="http://schemas.openxmlformats.org/officeDocument/2006/relationships/hyperlink" Target="http://www.molossia.org/milacademy/salamis.html"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www.livius.org/articles/place/constantinople-istanbul/constantinople-photos/constantinople-hippodrome/constantinople-hippodrome-serpent-column/" TargetMode="External"/><Relationship Id="rId2" Type="http://schemas.openxmlformats.org/officeDocument/2006/relationships/hyperlink" Target="http://www.livius.org/articles/battle/plataea-479-bce/"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Diod.%2011.51&amp;lang=origina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oH5XqvhBqlY" TargetMode="External"/><Relationship Id="rId2" Type="http://schemas.openxmlformats.org/officeDocument/2006/relationships/hyperlink" Target="http://www.livius.org/articles/battle/mycale-479-bce/" TargetMode="External"/><Relationship Id="rId1" Type="http://schemas.openxmlformats.org/officeDocument/2006/relationships/slideLayout" Target="../slideLayouts/slideLayout5.xml"/><Relationship Id="rId4" Type="http://schemas.openxmlformats.org/officeDocument/2006/relationships/hyperlink" Target="https://www.ancient.eu/Persian_War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heritageinstitute.com/zoroastrianism/achaemenian/darius.htm" TargetMode="External"/><Relationship Id="rId2" Type="http://schemas.openxmlformats.org/officeDocument/2006/relationships/hyperlink" Target="http://www.livius.org/articles/place/behistun/behistun-3" TargetMode="External"/><Relationship Id="rId1" Type="http://schemas.openxmlformats.org/officeDocument/2006/relationships/slideLayout" Target="../slideLayouts/slideLayout5.xml"/><Relationship Id="rId4" Type="http://schemas.openxmlformats.org/officeDocument/2006/relationships/hyperlink" Target="https://www.britannica.com/biography/Darius-I"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ancient.eu/Xerxes_I/" TargetMode="External"/><Relationship Id="rId2" Type="http://schemas.openxmlformats.org/officeDocument/2006/relationships/hyperlink" Target="http://www.perseus.tufts.edu/hopper/text?doc=Perseus:text:1999.01.0084:book=9:chapter=10&amp;highlight=xerxes" TargetMode="External"/><Relationship Id="rId1" Type="http://schemas.openxmlformats.org/officeDocument/2006/relationships/slideLayout" Target="../slideLayouts/slideLayout5.xml"/><Relationship Id="rId4" Type="http://schemas.openxmlformats.org/officeDocument/2006/relationships/hyperlink" Target="https://www.khanacademy.org/humanities/ancient-art-civilizations/ancient-near-east1/persian/a/persepoli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evolvy.com/main/index.php?s=Hippias%20(son%20of%20Peisistratus)&amp;item_type=topic" TargetMode="External"/><Relationship Id="rId2" Type="http://schemas.openxmlformats.org/officeDocument/2006/relationships/hyperlink" Target="http://www.perseus.tufts.edu/hopper/text?doc=Perseus:text:1999.01.0046:chapter%3D18:section%3D1"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hyperlink" Target="https://sites.google.com/a/malvernprep.org/peloponnesian-war/summary" TargetMode="External"/><Relationship Id="rId2" Type="http://schemas.openxmlformats.org/officeDocument/2006/relationships/hyperlink" Target="http://www.ancientathens.org/wars/first-peloponnesian-war"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084:book%3D11:chapter%3D88:section%3D2" TargetMode="External"/><Relationship Id="rId4" Type="http://schemas.openxmlformats.org/officeDocument/2006/relationships/hyperlink" Target="http://www.perseus.tufts.edu/hopper/text?doc=Perseus:text:1999.04.0105:book=1:chapter=111&amp;highlight=pericl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perseus.tufts.edu/hopper/text?doc=Perseus:text:1999.01.0247:book=5:chapter=47&amp;highlight=mantineia" TargetMode="External"/><Relationship Id="rId2" Type="http://schemas.openxmlformats.org/officeDocument/2006/relationships/hyperlink" Target="http://www.livius.org/sources/content/thucydides/the-battle-of-mantinea-418-bce/"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www.hellenicaworld.com/Greece/History/en/Amphipolis.html" TargetMode="External"/><Relationship Id="rId2" Type="http://schemas.openxmlformats.org/officeDocument/2006/relationships/hyperlink" Target="http://www.historyofwar.org/articles/battles_amphipolis.html"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www.perseus.tufts.edu/hopper/text?doc=Perseus:text:2008.01.0068:chapter%3D1" TargetMode="External"/><Relationship Id="rId2" Type="http://schemas.openxmlformats.org/officeDocument/2006/relationships/hyperlink" Target="https://books.google.co.uk/books?hl=en&amp;lr=&amp;id=IB0iDAAAQBAJ&amp;oi=fnd&amp;pg=PA103&amp;dq=siege+at+Acragas&amp;ots=-U8CNTAsXD&amp;sig=RkxDpYqQTI-bp4UqYoGnDLi8hz8#v=onepage&amp;q=siege%20at%20Acragas&amp;f=false" TargetMode="External"/><Relationship Id="rId1" Type="http://schemas.openxmlformats.org/officeDocument/2006/relationships/slideLayout" Target="../slideLayouts/slideLayout5.xml"/><Relationship Id="rId4" Type="http://schemas.openxmlformats.org/officeDocument/2006/relationships/hyperlink" Target="https://www.loebclassics.com/view/LCL423/1967/pb_LCL423.481.xm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plato-dialogues.org/tools/loc/ithome.htm" TargetMode="External"/><Relationship Id="rId2" Type="http://schemas.openxmlformats.org/officeDocument/2006/relationships/hyperlink" Target="http://aurorak12.org/gateway/academics/Social%20Studies%20Dept.%20Pages/documents/FINALTheForceofChangeinSpartaHelotRevolt.pdf"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4.0105:book=4:chapter=56&amp;highlight=revolt,helo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perseus.tufts.edu/hopper/text?doc=Perseus:text:1999.01.0058:book=5:section=1303a&amp;highlight=thurii" TargetMode="External"/><Relationship Id="rId2" Type="http://schemas.openxmlformats.org/officeDocument/2006/relationships/hyperlink" Target="https://www.britannica.com/place/Thurii" TargetMode="External"/><Relationship Id="rId1" Type="http://schemas.openxmlformats.org/officeDocument/2006/relationships/slideLayout" Target="../slideLayouts/slideLayout5.xml"/><Relationship Id="rId5" Type="http://schemas.openxmlformats.org/officeDocument/2006/relationships/hyperlink" Target="http://www.jstor.org/stable/4435327" TargetMode="External"/><Relationship Id="rId4" Type="http://schemas.openxmlformats.org/officeDocument/2006/relationships/hyperlink" Target="http://www.perseus.tufts.edu/hopper/text?doc=Perseus:text:1999.01.0084:book%3D12:chapter%3D9:section%3D1"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jstor.org/stable/292666" TargetMode="External"/><Relationship Id="rId2" Type="http://schemas.openxmlformats.org/officeDocument/2006/relationships/hyperlink" Target="http://www.perseus.tufts.edu/hopper/text?doc=Perseus:text:1999.01.0084:book=11:chapter=71&amp;highlight=inaros"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200:book=1:chapter=104&amp;highlight=inaros" TargetMode="External"/><Relationship Id="rId4" Type="http://schemas.openxmlformats.org/officeDocument/2006/relationships/hyperlink" Target="https://www.britannica.com/place/ancient-Egypt/Egypt-from-1075-bce-to-the-Macedonian-invasion#ref306852"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stoa.org/projects/demos/article_ephialtes?page=all" TargetMode="External"/><Relationship Id="rId2" Type="http://schemas.openxmlformats.org/officeDocument/2006/relationships/hyperlink" Target="http://www.perseus.tufts.edu/hopper/text?doc=Perseus:text:1999.04.0009:chapter%3D9:section%3D2:subsection%3D2"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058:book=2:section=1274a&amp;highlight=ephialtes" TargetMode="External"/><Relationship Id="rId4" Type="http://schemas.openxmlformats.org/officeDocument/2006/relationships/hyperlink" Target="http://www.perseus.tufts.edu/hopper/text?doc=Perseus:text:1999.01.0020:speech=5:section=68&amp;highlight=ephialte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perseus.tufts.edu/hopper/text?doc=Perseus:text:1999.04.0105:book%3D1:chapter%3D112" TargetMode="External"/><Relationship Id="rId2" Type="http://schemas.openxmlformats.org/officeDocument/2006/relationships/hyperlink" Target="http://www.ancientgreekbattles.net/Pages/44850_SacredWar2.htm" TargetMode="External"/><Relationship Id="rId1" Type="http://schemas.openxmlformats.org/officeDocument/2006/relationships/slideLayout" Target="../slideLayouts/slideLayout5.xml"/><Relationship Id="rId5" Type="http://schemas.openxmlformats.org/officeDocument/2006/relationships/hyperlink" Target="https://infogalactic.com/info/Second_Sacred_War" TargetMode="External"/><Relationship Id="rId4" Type="http://schemas.openxmlformats.org/officeDocument/2006/relationships/hyperlink" Target="http://www.perseus.tufts.edu/hopper/text?doc=Perseus:text:2008.01.0055:chapter%3D21:section%3D2"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perseus.tufts.edu/hopper/text?doc=Perseus:text:2008.01.0055:chapter%3D3" TargetMode="External"/><Relationship Id="rId2" Type="http://schemas.openxmlformats.org/officeDocument/2006/relationships/hyperlink" Target="http://www.history.com/topics/ancient-history/pericles"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4.0105:book=1:chapter=111&amp;highlight=pericle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jstor.org/stable/293469" TargetMode="External"/><Relationship Id="rId2" Type="http://schemas.openxmlformats.org/officeDocument/2006/relationships/hyperlink" Target="http://www.perseus.tufts.edu/hopper/text?doc=Perseus:text:1999.04.0009:chapter"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Thuc.+8.1.3&amp;redirect=true" TargetMode="External"/><Relationship Id="rId4" Type="http://schemas.openxmlformats.org/officeDocument/2006/relationships/hyperlink" Target="http://www.perseus.tufts.edu/hopper/text?doc=Aristoph.+Lys.+590&amp;redirect=true"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classics.mit.edu/Thucydides/pelopwar.6.sixth.html" TargetMode="External"/><Relationship Id="rId2" Type="http://schemas.openxmlformats.org/officeDocument/2006/relationships/hyperlink" Target="https://sites.google.com/site/neoherm/mutilation" TargetMode="External"/><Relationship Id="rId1" Type="http://schemas.openxmlformats.org/officeDocument/2006/relationships/slideLayout" Target="../slideLayouts/slideLayout5.xml"/><Relationship Id="rId5" Type="http://schemas.openxmlformats.org/officeDocument/2006/relationships/hyperlink" Target="http://www.jstor.org/stable/4434963" TargetMode="External"/><Relationship Id="rId4" Type="http://schemas.openxmlformats.org/officeDocument/2006/relationships/hyperlink" Target="http://www.perseus.tufts.edu/hopper/text?doc=Perseus:text:2008.01.0006:chapter=18&amp;highlight=herma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jstor.org/stable/4435034" TargetMode="External"/><Relationship Id="rId2" Type="http://schemas.openxmlformats.org/officeDocument/2006/relationships/hyperlink" Target="http://www.livius.org/articles/concept/peloponnesian-war/sicilian-expedition/" TargetMode="External"/><Relationship Id="rId1" Type="http://schemas.openxmlformats.org/officeDocument/2006/relationships/slideLayout" Target="../slideLayouts/slideLayout5.xml"/><Relationship Id="rId5" Type="http://schemas.openxmlformats.org/officeDocument/2006/relationships/hyperlink" Target="http://classics.mit.edu/Thucydides/pelopwar.6.sixth.html" TargetMode="External"/><Relationship Id="rId4" Type="http://schemas.openxmlformats.org/officeDocument/2006/relationships/hyperlink" Target="http://www.perseus.tufts.edu/hopper/text?doc=Perseus:text:2008.01.0006:chapter%3D20"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www.perseus.tufts.edu/hopper/text?doc=Perseus:text:1999.04.0105:book=6:chapter=91&amp;highlight=decelea" TargetMode="External"/><Relationship Id="rId2" Type="http://schemas.openxmlformats.org/officeDocument/2006/relationships/hyperlink" Target="http://www.livius.org/articles/place/decelea" TargetMode="External"/><Relationship Id="rId1" Type="http://schemas.openxmlformats.org/officeDocument/2006/relationships/slideLayout" Target="../slideLayouts/slideLayout5.xml"/><Relationship Id="rId5" Type="http://schemas.openxmlformats.org/officeDocument/2006/relationships/hyperlink" Target="https://books.google.co.uk/books?hl=en&amp;lr=&amp;id=dCX34bPYsxEC&amp;oi=fnd&amp;pg=PA236&amp;dq=conquest+of+decelea&amp;ots=a66D_hzTIR&amp;sig=uW-YFblnt4NLIuHrCZwOEOYiNEA#v=onepage&amp;q=%20decelea&amp;f=false" TargetMode="External"/><Relationship Id="rId4" Type="http://schemas.openxmlformats.org/officeDocument/2006/relationships/hyperlink" Target="http://www.perseus.tufts.edu/hopper/text?doc=Perseus:text:1999.01.0072:speech=18:section=96&amp;highlight=decelea"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history-of-macedonia.com/2007/10/13/ancient-macedonian-kings-archelaus-of-macedon/" TargetMode="External"/><Relationship Id="rId2" Type="http://schemas.openxmlformats.org/officeDocument/2006/relationships/hyperlink" Target="https://www.britannica.com/biography/Archelaus-king-of-Macedonia"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160:book=1:chapter=2&amp;highlight=archelaus,i" TargetMode="External"/><Relationship Id="rId4" Type="http://schemas.openxmlformats.org/officeDocument/2006/relationships/hyperlink" Target="http://www.perseus.tufts.edu/hopper/text?doc=Perseus:text:1999.01.0018:speech=2:section=11&amp;highlight=archelaus,i"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www.jstor.org/stable/4436483" TargetMode="External"/><Relationship Id="rId2" Type="http://schemas.openxmlformats.org/officeDocument/2006/relationships/hyperlink" Target="http://richard-hooker.com/sites/worldcultures/GREECE/MELIAN.HTM"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4.0104:entry=alcibiades-bio-1&amp;highlight=expedition,melian" TargetMode="External"/><Relationship Id="rId4" Type="http://schemas.openxmlformats.org/officeDocument/2006/relationships/hyperlink" Target="http://www.perseus.tufts.edu/hopper/text?doc=Perseus:text:1999.04.0009:chapter%3D12:section%3D1:subsection%3D11"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perseus.tufts.edu/hopper/text?doc=Perseus:text:1999.01.0198:book=13:chapter=2&amp;highlight=arginussae" TargetMode="External"/><Relationship Id="rId2" Type="http://schemas.openxmlformats.org/officeDocument/2006/relationships/hyperlink" Target="http://www.historyofwar.org/articles/battles_arginusae.html"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206:book=1:chapter=6&amp;highlight=callicratida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ancient.eu/article/737/ten-noble-and-notorious-women-of-ancient-greece/" TargetMode="External"/><Relationship Id="rId2" Type="http://schemas.openxmlformats.org/officeDocument/2006/relationships/hyperlink" Target="http://mkatz.web.wesleyan.edu/Images2/cciv243.athenaeus3.html" TargetMode="External"/><Relationship Id="rId1" Type="http://schemas.openxmlformats.org/officeDocument/2006/relationships/slideLayout" Target="../slideLayouts/slideLayout5.xml"/><Relationship Id="rId4" Type="http://schemas.openxmlformats.org/officeDocument/2006/relationships/hyperlink" Target="http://www.attalus.org/old/athenaeus13c.html#59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perseus.tufts.edu/hopper/text?doc=Perseus:text:1999.01.0072:speech=20:section=54&amp;highlight=antalcidas" TargetMode="External"/><Relationship Id="rId2" Type="http://schemas.openxmlformats.org/officeDocument/2006/relationships/hyperlink" Target="http://www.historyofwar.org/articles/wars_corinthian.html#null"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84:book%3D14:chapter%3D110:section%3D3"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ww.perseus.tufts.edu/hopper/text?doc=Perseus:text:1999.01.0072:speech=20:section=54&amp;highlight=antalcidas" TargetMode="External"/><Relationship Id="rId2" Type="http://schemas.openxmlformats.org/officeDocument/2006/relationships/hyperlink" Target="http://www.historyofwar.org/articles/wars_corinthian.html#null"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84:book%3D14:chapter%3D110:section%3D3"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jstor.org/stable/293647" TargetMode="External"/><Relationship Id="rId2" Type="http://schemas.openxmlformats.org/officeDocument/2006/relationships/hyperlink" Target="https://books.google.co.uk/books?id=bMFZKe0J4B0C&amp;printsec=frontcover&amp;dq=Plutarch's+lives&amp;hl=en&amp;sa=X&amp;ved=0ahUKEwiGiNyEtO7YAhXiJsAKHckYBLsQ6AEITzAH#v=onepage&amp;q=Plutarch's%20lives&amp;f=false" TargetMode="External"/><Relationship Id="rId1" Type="http://schemas.openxmlformats.org/officeDocument/2006/relationships/slideLayout" Target="../slideLayouts/slideLayout5.xml"/><Relationship Id="rId5" Type="http://schemas.openxmlformats.org/officeDocument/2006/relationships/hyperlink" Target="http://gluedideas.com/content-collection/international-encyclopedia-19/Thebes_2.html" TargetMode="External"/><Relationship Id="rId4" Type="http://schemas.openxmlformats.org/officeDocument/2006/relationships/hyperlink" Target="http://www.perseus.tufts.edu/hopper/text?doc=Perseus:text:1999.01.0144:speech=14:section=19&amp;highlight=cadmea"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www.historyofwar.org/articles/wars_satraps_revolt.html" TargetMode="External"/><Relationship Id="rId2" Type="http://schemas.openxmlformats.org/officeDocument/2006/relationships/hyperlink" Target="https://www.britannica.com/place/ancient-Iran#ref20159"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084:book=11:chapter=71&amp;highlight=revolt,satraps" TargetMode="External"/><Relationship Id="rId4" Type="http://schemas.openxmlformats.org/officeDocument/2006/relationships/hyperlink" Target="http://www.perseus.tufts.edu/hopper/text?doc=Perseus:text:1999.01.0210:text=Ages.:chapter=8&amp;highlight=revolt,satrap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www.jstor.org/stable/25067993" TargetMode="External"/><Relationship Id="rId2" Type="http://schemas.openxmlformats.org/officeDocument/2006/relationships/hyperlink" Target="http://study.com/academy/lesson/second-athenian-confederacy.html" TargetMode="External"/><Relationship Id="rId1" Type="http://schemas.openxmlformats.org/officeDocument/2006/relationships/slideLayout" Target="../slideLayouts/slideLayout5.xml"/><Relationship Id="rId5" Type="http://schemas.openxmlformats.org/officeDocument/2006/relationships/hyperlink" Target="http://referenceworks.brillonline.com/entries/supplementum-epigraphicum-graecum/seg-30-58-athens-decree-of-aristoteles-on-the-second-athenian-confederacy-3787-bc-a30_58" TargetMode="External"/><Relationship Id="rId4" Type="http://schemas.openxmlformats.org/officeDocument/2006/relationships/hyperlink" Target="http://www.csad.ox.ac.uk/CSAD/Images/00/Image22.html"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uwtsd.hosted.panopto.com/Panopto/Pages/Viewer.aspx?id=9b758d63-3853-494a-95d5-3c3fa5903447" TargetMode="External"/><Relationship Id="rId2" Type="http://schemas.openxmlformats.org/officeDocument/2006/relationships/hyperlink" Target="https://www.ancient.eu/article/32/the-eleusinian-mysteries-the-rites-of-demeter/" TargetMode="External"/><Relationship Id="rId1" Type="http://schemas.openxmlformats.org/officeDocument/2006/relationships/slideLayout" Target="../slideLayouts/slideLayout5.xml"/><Relationship Id="rId6" Type="http://schemas.openxmlformats.org/officeDocument/2006/relationships/hyperlink" Target="http://www.perseus.tufts.edu/hopper/text?doc=Perseus:text:1999.01.0030:card=434&amp;highlight=demeter" TargetMode="External"/><Relationship Id="rId5" Type="http://schemas.openxmlformats.org/officeDocument/2006/relationships/hyperlink" Target="http://www.uh.edu/~cldue/texts/demeter.html" TargetMode="External"/><Relationship Id="rId4" Type="http://schemas.openxmlformats.org/officeDocument/2006/relationships/hyperlink" Target="http://www.theosophy-nw.org/theosnw/world/med/me-savage.htm"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www.perseus.tufts.edu/hopper/text?doc=Perseus:text:1999.01.0084:book=16:chapter=contents&amp;highlight=social,war" TargetMode="External"/><Relationship Id="rId2" Type="http://schemas.openxmlformats.org/officeDocument/2006/relationships/hyperlink" Target="http://www.historyofwar.org/articles/wars_social_war_357-55.html"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72:speech%3D15:section%3D3"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perseus.tufts.edu/hopper/text?doc=Perseus:text:2008.01.0048" TargetMode="External"/><Relationship Id="rId2" Type="http://schemas.openxmlformats.org/officeDocument/2006/relationships/hyperlink" Target="https://www.britannica.com/biography/Lysander-Greek-military-leader"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84:book=10:chapter=9&amp;highlight=lysander"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jstor.org/stable/638399" TargetMode="External"/><Relationship Id="rId2" Type="http://schemas.openxmlformats.org/officeDocument/2006/relationships/hyperlink" Target="http://www.livius.org/articles/person/agesilaus-ii/"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206:book=3:chapter=3&amp;highlight=agesilaus" TargetMode="External"/><Relationship Id="rId4" Type="http://schemas.openxmlformats.org/officeDocument/2006/relationships/hyperlink" Target="http://www.perseus.tufts.edu/hopper/text?doc=Perseus:text:2008.01.0004"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www.historyofwar.org/articles/battles_leuctra.html" TargetMode="External"/><Relationship Id="rId2" Type="http://schemas.openxmlformats.org/officeDocument/2006/relationships/hyperlink" Target="https://www.youtube.com/watch?v=GOgX-iRvqIk"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144:speech=6:section=9&amp;highlight=cleombrotus" TargetMode="External"/><Relationship Id="rId4" Type="http://schemas.openxmlformats.org/officeDocument/2006/relationships/hyperlink" Target="http://www.perseus.tufts.edu/hopper/text?doc=Perseus:text:1999.01.0160:book=1:chapter=13&amp;highlight=cleombrotus"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www.macedonian-heritage.gr/HellenicMacedonia/en/EA.1.3.2a.html" TargetMode="External"/><Relationship Id="rId2" Type="http://schemas.openxmlformats.org/officeDocument/2006/relationships/hyperlink" Target="http://www.historyofwar.org/articles/wars_third_sacred.html" TargetMode="External"/><Relationship Id="rId1" Type="http://schemas.openxmlformats.org/officeDocument/2006/relationships/slideLayout" Target="../slideLayouts/slideLayout5.xml"/><Relationship Id="rId4" Type="http://schemas.openxmlformats.org/officeDocument/2006/relationships/hyperlink" Target="http://www.perseus.tufts.edu/hopper/text?doc=Perseus:text:1999.01.0084:book%3D16:chapter%3D23:section%3D2"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www.historyofwar.org/articles/battles_chaeronea_338.html" TargetMode="External"/><Relationship Id="rId2" Type="http://schemas.openxmlformats.org/officeDocument/2006/relationships/hyperlink" Target="https://www.ancient.eu/Battle_of_Chaeronea/"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066:speech=1:section=9&amp;highlight=chaeronea" TargetMode="External"/><Relationship Id="rId4" Type="http://schemas.openxmlformats.org/officeDocument/2006/relationships/hyperlink" Target="http://www.perseus.tufts.edu/hopper/text?doc=Perseus:text:1999.01.0002:speech=3:section=27&amp;highlight=chaeronea"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www.jstor.org/stable/4435919" TargetMode="External"/><Relationship Id="rId2" Type="http://schemas.openxmlformats.org/officeDocument/2006/relationships/hyperlink" Target="https://www.slideshare.net/christopherdjacobs9/league-of-corinth"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1999.01.0080:speech=60:section=18&amp;highlight=macedon" TargetMode="External"/><Relationship Id="rId4" Type="http://schemas.openxmlformats.org/officeDocument/2006/relationships/hyperlink" Target="http://www.perseus.tufts.edu/hopper/text?doc=Perseus:text:1999.01.0060:book=2:chapter=23&amp;highlight=macedon"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itotd.com/articles/319/demosthenes-stones/" TargetMode="External"/><Relationship Id="rId2" Type="http://schemas.openxmlformats.org/officeDocument/2006/relationships/hyperlink" Target="https://www.thefamouspeople.com/profiles/demosthenes-1212.php" TargetMode="External"/><Relationship Id="rId1" Type="http://schemas.openxmlformats.org/officeDocument/2006/relationships/slideLayout" Target="../slideLayouts/slideLayout5.xml"/><Relationship Id="rId5" Type="http://schemas.openxmlformats.org/officeDocument/2006/relationships/hyperlink" Target="http://www.perseus.tufts.edu/hopper/text?doc=Perseus:text:2008.01.0039" TargetMode="External"/><Relationship Id="rId4" Type="http://schemas.openxmlformats.org/officeDocument/2006/relationships/hyperlink" Target="http://www.perseus.tufts.edu/hopper/text?doc=Perseus:text:2008.01.0023" TargetMode="External"/></Relationships>
</file>

<file path=ppt/slides/_rels/slide54.xml.rels><?xml version="1.0" encoding="UTF-8" standalone="yes"?>
<Relationships xmlns="http://schemas.openxmlformats.org/package/2006/relationships"><Relationship Id="rId2" Type="http://schemas.openxmlformats.org/officeDocument/2006/relationships/hyperlink" Target="https://www.ancient.eu/Battle_of_Chaeronea/" TargetMode="Externa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hyperlink" Target="https://www.youtube.com/watch?v=eUJUP4ASJ9I" TargetMode="External"/><Relationship Id="rId2" Type="http://schemas.openxmlformats.org/officeDocument/2006/relationships/hyperlink" Target="https://www.ancient.eu/Battle_of_Leuctra/" TargetMode="Externa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1B681-3FA5-45E0-B0C3-69244D2F54D4}"/>
              </a:ext>
            </a:extLst>
          </p:cNvPr>
          <p:cNvSpPr>
            <a:spLocks noGrp="1"/>
          </p:cNvSpPr>
          <p:nvPr>
            <p:ph type="ctrTitle"/>
          </p:nvPr>
        </p:nvSpPr>
        <p:spPr/>
        <p:txBody>
          <a:bodyPr/>
          <a:lstStyle/>
          <a:p>
            <a:r>
              <a:rPr lang="en-GB" dirty="0">
                <a:latin typeface="Cambria" panose="02040503050406030204" pitchFamily="18" charset="0"/>
              </a:rPr>
              <a:t>Annotated Timeline</a:t>
            </a:r>
          </a:p>
        </p:txBody>
      </p:sp>
      <p:sp>
        <p:nvSpPr>
          <p:cNvPr id="3" name="Subtitle 2">
            <a:extLst>
              <a:ext uri="{FF2B5EF4-FFF2-40B4-BE49-F238E27FC236}">
                <a16:creationId xmlns:a16="http://schemas.microsoft.com/office/drawing/2014/main" id="{476FDD08-624F-416B-9A29-962B58121938}"/>
              </a:ext>
            </a:extLst>
          </p:cNvPr>
          <p:cNvSpPr>
            <a:spLocks noGrp="1"/>
          </p:cNvSpPr>
          <p:nvPr>
            <p:ph type="subTitle" idx="1"/>
          </p:nvPr>
        </p:nvSpPr>
        <p:spPr/>
        <p:txBody>
          <a:bodyPr/>
          <a:lstStyle/>
          <a:p>
            <a:r>
              <a:rPr lang="en-GB" dirty="0">
                <a:latin typeface="Cambria" panose="02040503050406030204" pitchFamily="18" charset="0"/>
              </a:rPr>
              <a:t>Matilda Jones</a:t>
            </a:r>
          </a:p>
        </p:txBody>
      </p:sp>
    </p:spTree>
    <p:extLst>
      <p:ext uri="{BB962C8B-B14F-4D97-AF65-F5344CB8AC3E}">
        <p14:creationId xmlns:p14="http://schemas.microsoft.com/office/powerpoint/2010/main" val="65304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0426-52C4-40CA-8D8E-B839F69F9E75}"/>
              </a:ext>
            </a:extLst>
          </p:cNvPr>
          <p:cNvSpPr>
            <a:spLocks noGrp="1"/>
          </p:cNvSpPr>
          <p:nvPr>
            <p:ph type="title"/>
          </p:nvPr>
        </p:nvSpPr>
        <p:spPr/>
        <p:txBody>
          <a:bodyPr/>
          <a:lstStyle/>
          <a:p>
            <a:r>
              <a:rPr lang="en-GB" dirty="0">
                <a:latin typeface="Cambria" panose="02040503050406030204" pitchFamily="18" charset="0"/>
              </a:rPr>
              <a:t>Greek Colonisation:</a:t>
            </a:r>
          </a:p>
        </p:txBody>
      </p:sp>
      <p:sp>
        <p:nvSpPr>
          <p:cNvPr id="3" name="Text Placeholder 2">
            <a:extLst>
              <a:ext uri="{FF2B5EF4-FFF2-40B4-BE49-F238E27FC236}">
                <a16:creationId xmlns:a16="http://schemas.microsoft.com/office/drawing/2014/main" id="{78ACB381-3FA5-4A9A-8B26-A5AAB0E1145C}"/>
              </a:ext>
            </a:extLst>
          </p:cNvPr>
          <p:cNvSpPr>
            <a:spLocks noGrp="1"/>
          </p:cNvSpPr>
          <p:nvPr>
            <p:ph type="body" idx="1"/>
          </p:nvPr>
        </p:nvSpPr>
        <p:spPr>
          <a:xfrm>
            <a:off x="938213" y="1294884"/>
            <a:ext cx="5157787" cy="823912"/>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1F0C470A-D77B-4298-93E5-6853BE7FCAF0}"/>
              </a:ext>
            </a:extLst>
          </p:cNvPr>
          <p:cNvSpPr>
            <a:spLocks noGrp="1"/>
          </p:cNvSpPr>
          <p:nvPr>
            <p:ph sz="half" idx="2"/>
          </p:nvPr>
        </p:nvSpPr>
        <p:spPr>
          <a:xfrm>
            <a:off x="865189" y="2119210"/>
            <a:ext cx="4515193" cy="3684588"/>
          </a:xfrm>
        </p:spPr>
        <p:txBody>
          <a:bodyPr>
            <a:normAutofit/>
          </a:bodyPr>
          <a:lstStyle/>
          <a:p>
            <a:pPr>
              <a:lnSpc>
                <a:spcPct val="100000"/>
              </a:lnSpc>
              <a:spcBef>
                <a:spcPts val="0"/>
              </a:spcBef>
            </a:pPr>
            <a:r>
              <a:rPr lang="en-GB" sz="1600" dirty="0">
                <a:latin typeface="Cambria" panose="02040503050406030204" pitchFamily="18" charset="0"/>
              </a:rPr>
              <a:t>Between 740 and 300BC</a:t>
            </a:r>
          </a:p>
          <a:p>
            <a:pPr>
              <a:lnSpc>
                <a:spcPct val="100000"/>
              </a:lnSpc>
              <a:spcBef>
                <a:spcPts val="0"/>
              </a:spcBef>
            </a:pPr>
            <a:r>
              <a:rPr lang="en-GB" sz="1600" dirty="0">
                <a:latin typeface="Cambria" panose="02040503050406030204" pitchFamily="18" charset="0"/>
              </a:rPr>
              <a:t>Ancient Greece was Maritime power. </a:t>
            </a:r>
          </a:p>
          <a:p>
            <a:pPr>
              <a:lnSpc>
                <a:spcPct val="100000"/>
              </a:lnSpc>
              <a:spcBef>
                <a:spcPts val="0"/>
              </a:spcBef>
            </a:pPr>
            <a:r>
              <a:rPr lang="en-GB" sz="1600" dirty="0">
                <a:latin typeface="Cambria" panose="02040503050406030204" pitchFamily="18" charset="0"/>
              </a:rPr>
              <a:t>Became overcrowded, in the major </a:t>
            </a:r>
            <a:r>
              <a:rPr lang="en-GB" sz="1600" i="1" dirty="0">
                <a:latin typeface="Cambria" panose="02040503050406030204" pitchFamily="18" charset="0"/>
              </a:rPr>
              <a:t>Polis</a:t>
            </a:r>
            <a:r>
              <a:rPr lang="en-GB" sz="1600" dirty="0">
                <a:latin typeface="Cambria" panose="02040503050406030204" pitchFamily="18" charset="0"/>
              </a:rPr>
              <a:t>, so looked across the Mediterranean into Europe, Asia Minor (Turkey), Egypt, for lands and people to conquer, and new trade routes.</a:t>
            </a:r>
          </a:p>
          <a:p>
            <a:pPr>
              <a:lnSpc>
                <a:spcPct val="100000"/>
              </a:lnSpc>
              <a:spcBef>
                <a:spcPts val="0"/>
              </a:spcBef>
            </a:pPr>
            <a:r>
              <a:rPr lang="en-GB" sz="1600" dirty="0">
                <a:latin typeface="Cambria" panose="02040503050406030204" pitchFamily="18" charset="0"/>
              </a:rPr>
              <a:t>+500 colonies.</a:t>
            </a:r>
          </a:p>
          <a:p>
            <a:pPr>
              <a:lnSpc>
                <a:spcPct val="100000"/>
              </a:lnSpc>
              <a:spcBef>
                <a:spcPts val="0"/>
              </a:spcBef>
            </a:pPr>
            <a:r>
              <a:rPr lang="en-GB" sz="1600" dirty="0">
                <a:latin typeface="Cambria" panose="02040503050406030204" pitchFamily="18" charset="0"/>
              </a:rPr>
              <a:t>By 500BC new colonies consisted of 40% of Greeks in Hellenistic Era.  </a:t>
            </a:r>
            <a:br>
              <a:rPr lang="en-GB" sz="1600" dirty="0">
                <a:latin typeface="Cambria" panose="02040503050406030204" pitchFamily="18" charset="0"/>
              </a:rPr>
            </a:b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2FBE21AA-45EE-4DEE-975A-432B7E77FE90}"/>
              </a:ext>
            </a:extLst>
          </p:cNvPr>
          <p:cNvSpPr>
            <a:spLocks noGrp="1"/>
          </p:cNvSpPr>
          <p:nvPr>
            <p:ph type="body" sz="quarter" idx="3"/>
          </p:nvPr>
        </p:nvSpPr>
        <p:spPr>
          <a:xfrm>
            <a:off x="6169024" y="1278732"/>
            <a:ext cx="5183188" cy="823912"/>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3FB8865-2800-480E-90CD-1E1A4C1D12D5}"/>
              </a:ext>
            </a:extLst>
          </p:cNvPr>
          <p:cNvSpPr>
            <a:spLocks noGrp="1"/>
          </p:cNvSpPr>
          <p:nvPr>
            <p:ph sz="quarter" idx="4"/>
          </p:nvPr>
        </p:nvSpPr>
        <p:spPr>
          <a:xfrm>
            <a:off x="5711687" y="2119209"/>
            <a:ext cx="5640525" cy="4373665"/>
          </a:xfrm>
        </p:spPr>
        <p:txBody>
          <a:bodyPr>
            <a:normAutofit/>
          </a:bodyPr>
          <a:lstStyle/>
          <a:p>
            <a:r>
              <a:rPr lang="en-GB" sz="1600" dirty="0">
                <a:latin typeface="Cambria" panose="02040503050406030204" pitchFamily="18" charset="0"/>
              </a:rPr>
              <a:t>Thucydides 1.2</a:t>
            </a:r>
          </a:p>
          <a:p>
            <a:r>
              <a:rPr lang="en-GB" sz="1600" dirty="0">
                <a:latin typeface="Cambria" panose="02040503050406030204" pitchFamily="18" charset="0"/>
              </a:rPr>
              <a:t>Thomas R. Martin, An Overview of Classical Greek History from Mycenae to Alexander, Geographical and Historical Introduction . 2017. </a:t>
            </a:r>
            <a:r>
              <a:rPr lang="en-GB" sz="1600" i="1" dirty="0">
                <a:latin typeface="Cambria" panose="02040503050406030204" pitchFamily="18" charset="0"/>
              </a:rPr>
              <a:t>Thomas R. Martin, An Overview of Classical Greek History from Mycenae to Alexander, Geographical and Historical Introduction </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http://www.perseus.tufts.edu/hopper/text?doc=Perseus%3Atext%3A1999.04.0009%3Achapter%3D2</a:t>
            </a:r>
            <a:endParaRPr lang="en-GB" sz="1600" dirty="0">
              <a:latin typeface="Cambria" panose="02040503050406030204" pitchFamily="18" charset="0"/>
            </a:endParaRPr>
          </a:p>
          <a:p>
            <a:r>
              <a:rPr lang="en-GB" sz="1600" dirty="0">
                <a:latin typeface="Cambria" panose="02040503050406030204" pitchFamily="18" charset="0"/>
              </a:rPr>
              <a:t>Ancient World History: Greek Colonization. 2017. Ancient World History: Greek Colonization. </a:t>
            </a:r>
            <a:br>
              <a:rPr lang="en-GB" sz="1600" dirty="0">
                <a:latin typeface="Cambria" panose="02040503050406030204" pitchFamily="18" charset="0"/>
              </a:rPr>
            </a:br>
            <a:r>
              <a:rPr lang="en-GB" sz="1600" dirty="0">
                <a:latin typeface="Cambria" panose="02040503050406030204" pitchFamily="18" charset="0"/>
              </a:rPr>
              <a:t>Available at: </a:t>
            </a:r>
            <a:r>
              <a:rPr lang="en-GB" sz="1600" dirty="0">
                <a:latin typeface="Cambria" panose="02040503050406030204" pitchFamily="18" charset="0"/>
                <a:hlinkClick r:id="rId3"/>
              </a:rPr>
              <a:t>http://earlyworldhistory.blogspot.co.uk/2012/03/greek-colonization.html</a:t>
            </a:r>
            <a:r>
              <a:rPr lang="en-GB" sz="1600" dirty="0">
                <a:latin typeface="Cambria" panose="02040503050406030204" pitchFamily="18" charset="0"/>
              </a:rPr>
              <a:t>.</a:t>
            </a: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732255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1CC6-0D47-4C90-A2CA-DCDC20EFD69A}"/>
              </a:ext>
            </a:extLst>
          </p:cNvPr>
          <p:cNvSpPr>
            <a:spLocks noGrp="1"/>
          </p:cNvSpPr>
          <p:nvPr>
            <p:ph type="title"/>
          </p:nvPr>
        </p:nvSpPr>
        <p:spPr/>
        <p:txBody>
          <a:bodyPr/>
          <a:lstStyle/>
          <a:p>
            <a:r>
              <a:rPr lang="en-GB" dirty="0">
                <a:latin typeface="Cambria" panose="02040503050406030204" pitchFamily="18" charset="0"/>
              </a:rPr>
              <a:t>The Classical Period:</a:t>
            </a:r>
          </a:p>
        </p:txBody>
      </p:sp>
      <p:sp>
        <p:nvSpPr>
          <p:cNvPr id="3" name="Text Placeholder 2">
            <a:extLst>
              <a:ext uri="{FF2B5EF4-FFF2-40B4-BE49-F238E27FC236}">
                <a16:creationId xmlns:a16="http://schemas.microsoft.com/office/drawing/2014/main" id="{D14E38CD-20E1-4C6E-A3AA-351DC5935BCE}"/>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6997A312-A201-46A3-B830-155F7DF26125}"/>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Was comprised of Ancient Greece and Rome/ Greco-Roman World.</a:t>
            </a:r>
          </a:p>
          <a:p>
            <a:pPr>
              <a:lnSpc>
                <a:spcPct val="100000"/>
              </a:lnSpc>
              <a:spcBef>
                <a:spcPts val="0"/>
              </a:spcBef>
            </a:pPr>
            <a:r>
              <a:rPr lang="en-GB" sz="1600" dirty="0">
                <a:latin typeface="Cambria" panose="02040503050406030204" pitchFamily="18" charset="0"/>
              </a:rPr>
              <a:t>Had massive influence in Europe, North Africa, Southwest Asia.</a:t>
            </a:r>
          </a:p>
          <a:p>
            <a:pPr>
              <a:lnSpc>
                <a:spcPct val="100000"/>
              </a:lnSpc>
              <a:spcBef>
                <a:spcPts val="0"/>
              </a:spcBef>
            </a:pPr>
            <a:r>
              <a:rPr lang="en-GB" sz="1600" dirty="0">
                <a:latin typeface="Cambria" panose="02040503050406030204" pitchFamily="18" charset="0"/>
              </a:rPr>
              <a:t>8-700BC to 500A.D</a:t>
            </a:r>
          </a:p>
          <a:p>
            <a:pPr>
              <a:lnSpc>
                <a:spcPct val="100000"/>
              </a:lnSpc>
              <a:spcBef>
                <a:spcPts val="0"/>
              </a:spcBef>
            </a:pPr>
            <a:r>
              <a:rPr lang="en-GB" sz="1600" dirty="0">
                <a:latin typeface="Cambria" panose="02040503050406030204" pitchFamily="18" charset="0"/>
              </a:rPr>
              <a:t>Period was mainly overlooked until Renaissance in 1400s.</a:t>
            </a:r>
          </a:p>
        </p:txBody>
      </p:sp>
      <p:sp>
        <p:nvSpPr>
          <p:cNvPr id="5" name="Text Placeholder 4">
            <a:extLst>
              <a:ext uri="{FF2B5EF4-FFF2-40B4-BE49-F238E27FC236}">
                <a16:creationId xmlns:a16="http://schemas.microsoft.com/office/drawing/2014/main" id="{151E957C-9DE0-47AA-968C-B1C8C223A6E5}"/>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043C21A8-433C-458D-96DC-862CFEA50BB2}"/>
              </a:ext>
            </a:extLst>
          </p:cNvPr>
          <p:cNvSpPr>
            <a:spLocks noGrp="1"/>
          </p:cNvSpPr>
          <p:nvPr>
            <p:ph sz="quarter" idx="4"/>
          </p:nvPr>
        </p:nvSpPr>
        <p:spPr>
          <a:xfrm>
            <a:off x="6172200" y="2093843"/>
            <a:ext cx="5183188" cy="4095820"/>
          </a:xfrm>
        </p:spPr>
        <p:txBody>
          <a:bodyPr>
            <a:normAutofit/>
          </a:bodyPr>
          <a:lstStyle/>
          <a:p>
            <a:r>
              <a:rPr lang="en-GB" sz="1600" dirty="0">
                <a:latin typeface="Cambria" panose="02040503050406030204" pitchFamily="18" charset="0"/>
              </a:rPr>
              <a:t>Thomas R. Martin, An Overview of Classical Greek History from Mycenae to Alexander, Introduction to the Historical Overview in Perseus . 2017. </a:t>
            </a:r>
            <a:r>
              <a:rPr lang="en-GB" sz="1600" i="1" dirty="0">
                <a:latin typeface="Cambria" panose="02040503050406030204" pitchFamily="18" charset="0"/>
              </a:rPr>
              <a:t>Thomas R. Martin, An Overview of Classical Greek History from Mycenae to Alexander, Introduction to the Historical Overview in Perseus . </a:t>
            </a:r>
            <a:r>
              <a:rPr lang="en-GB" sz="1600" dirty="0">
                <a:latin typeface="Cambria" panose="02040503050406030204" pitchFamily="18" charset="0"/>
              </a:rPr>
              <a:t>Available at: </a:t>
            </a:r>
            <a:r>
              <a:rPr lang="en-GB" sz="1600" dirty="0">
                <a:latin typeface="Cambria" panose="02040503050406030204" pitchFamily="18" charset="0"/>
                <a:hlinkClick r:id="rId2"/>
              </a:rPr>
              <a:t>http://www.perseus.tufts.edu/hopper/text?doc=Perseus:text:1999.04.0009</a:t>
            </a:r>
            <a:r>
              <a:rPr lang="en-GB" sz="1600" dirty="0">
                <a:latin typeface="Cambria" panose="02040503050406030204" pitchFamily="18" charset="0"/>
              </a:rPr>
              <a:t>.</a:t>
            </a:r>
          </a:p>
          <a:p>
            <a:r>
              <a:rPr lang="en-GB" sz="1600" dirty="0">
                <a:latin typeface="Cambria" panose="02040503050406030204" pitchFamily="18" charset="0"/>
              </a:rPr>
              <a:t>Vergil. A. 1.1</a:t>
            </a: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454253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448B3-D835-45AE-B786-430D69CBCE8C}"/>
              </a:ext>
            </a:extLst>
          </p:cNvPr>
          <p:cNvSpPr>
            <a:spLocks noGrp="1"/>
          </p:cNvSpPr>
          <p:nvPr>
            <p:ph type="title"/>
          </p:nvPr>
        </p:nvSpPr>
        <p:spPr/>
        <p:txBody>
          <a:bodyPr/>
          <a:lstStyle/>
          <a:p>
            <a:r>
              <a:rPr lang="en-GB" dirty="0">
                <a:latin typeface="Cambria" panose="02040503050406030204" pitchFamily="18" charset="0"/>
              </a:rPr>
              <a:t>The last Ostracism in Ancient Greece:</a:t>
            </a:r>
          </a:p>
        </p:txBody>
      </p:sp>
      <p:sp>
        <p:nvSpPr>
          <p:cNvPr id="3" name="Text Placeholder 2">
            <a:extLst>
              <a:ext uri="{FF2B5EF4-FFF2-40B4-BE49-F238E27FC236}">
                <a16:creationId xmlns:a16="http://schemas.microsoft.com/office/drawing/2014/main" id="{85FAAA0A-BC7F-4D12-BB30-295AF497F0A4}"/>
              </a:ext>
            </a:extLst>
          </p:cNvPr>
          <p:cNvSpPr>
            <a:spLocks noGrp="1"/>
          </p:cNvSpPr>
          <p:nvPr>
            <p:ph type="body" idx="1"/>
          </p:nvPr>
        </p:nvSpPr>
        <p:spPr>
          <a:xfrm>
            <a:off x="839788" y="1681163"/>
            <a:ext cx="5157787" cy="399428"/>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1AB0D6B9-8A88-431C-8DBF-C5277F6A57DF}"/>
              </a:ext>
            </a:extLst>
          </p:cNvPr>
          <p:cNvSpPr>
            <a:spLocks noGrp="1"/>
          </p:cNvSpPr>
          <p:nvPr>
            <p:ph sz="half" idx="2"/>
          </p:nvPr>
        </p:nvSpPr>
        <p:spPr>
          <a:xfrm>
            <a:off x="839788" y="2080591"/>
            <a:ext cx="5157787" cy="4109072"/>
          </a:xfrm>
        </p:spPr>
        <p:txBody>
          <a:bodyPr>
            <a:normAutofit/>
          </a:bodyPr>
          <a:lstStyle/>
          <a:p>
            <a:pPr>
              <a:lnSpc>
                <a:spcPct val="100000"/>
              </a:lnSpc>
              <a:spcBef>
                <a:spcPts val="0"/>
              </a:spcBef>
            </a:pPr>
            <a:r>
              <a:rPr lang="en-GB" sz="1600" dirty="0">
                <a:latin typeface="Cambria" panose="02040503050406030204" pitchFamily="18" charset="0"/>
              </a:rPr>
              <a:t>Only 5 men were ostracised: </a:t>
            </a:r>
            <a:br>
              <a:rPr lang="en-GB" sz="1600" dirty="0">
                <a:latin typeface="Cambria" panose="02040503050406030204" pitchFamily="18" charset="0"/>
              </a:rPr>
            </a:br>
            <a:r>
              <a:rPr lang="en-GB" sz="1600" dirty="0">
                <a:latin typeface="Cambria" panose="02040503050406030204" pitchFamily="18" charset="0"/>
              </a:rPr>
              <a:t>Hipparchus, 488 BC (1</a:t>
            </a:r>
            <a:r>
              <a:rPr lang="en-GB" sz="1600" baseline="30000" dirty="0">
                <a:latin typeface="Cambria" panose="02040503050406030204" pitchFamily="18" charset="0"/>
              </a:rPr>
              <a:t>st</a:t>
            </a:r>
            <a:r>
              <a:rPr lang="en-GB" sz="1600" dirty="0">
                <a:latin typeface="Cambria" panose="02040503050406030204" pitchFamily="18" charset="0"/>
              </a:rPr>
              <a:t>)</a:t>
            </a:r>
            <a:br>
              <a:rPr lang="en-GB" sz="1600" dirty="0">
                <a:latin typeface="Cambria" panose="02040503050406030204" pitchFamily="18" charset="0"/>
              </a:rPr>
            </a:br>
            <a:r>
              <a:rPr lang="en-GB" sz="1600" dirty="0" err="1">
                <a:latin typeface="Cambria" panose="02040503050406030204" pitchFamily="18" charset="0"/>
              </a:rPr>
              <a:t>Aristedes</a:t>
            </a:r>
            <a:r>
              <a:rPr lang="en-GB" sz="1600" dirty="0">
                <a:latin typeface="Cambria" panose="02040503050406030204" pitchFamily="18" charset="0"/>
              </a:rPr>
              <a:t>, 481 BC (5</a:t>
            </a:r>
            <a:r>
              <a:rPr lang="en-GB" sz="1600" baseline="30000" dirty="0">
                <a:latin typeface="Cambria" panose="02040503050406030204" pitchFamily="18" charset="0"/>
              </a:rPr>
              <a:t>th</a:t>
            </a:r>
            <a:r>
              <a:rPr lang="en-GB" sz="1600" dirty="0">
                <a:latin typeface="Cambria" panose="02040503050406030204" pitchFamily="18" charset="0"/>
              </a:rPr>
              <a:t>) </a:t>
            </a:r>
          </a:p>
          <a:p>
            <a:pPr>
              <a:lnSpc>
                <a:spcPct val="100000"/>
              </a:lnSpc>
              <a:spcBef>
                <a:spcPts val="0"/>
              </a:spcBef>
            </a:pPr>
            <a:r>
              <a:rPr lang="en-GB" sz="1600" dirty="0">
                <a:latin typeface="Cambria" panose="02040503050406030204" pitchFamily="18" charset="0"/>
              </a:rPr>
              <a:t>Stopped being used by Athenians after Persian Wars (417BC).</a:t>
            </a:r>
          </a:p>
          <a:p>
            <a:pPr>
              <a:lnSpc>
                <a:spcPct val="100000"/>
              </a:lnSpc>
              <a:spcBef>
                <a:spcPts val="0"/>
              </a:spcBef>
            </a:pPr>
            <a:r>
              <a:rPr lang="en-GB" sz="1600" dirty="0">
                <a:latin typeface="Cambria" panose="02040503050406030204" pitchFamily="18" charset="0"/>
              </a:rPr>
              <a:t>Ostracised: Exiled in majority vote at an Athenian Quorum, which occurred once a year in middle of winter.</a:t>
            </a:r>
          </a:p>
        </p:txBody>
      </p:sp>
      <p:sp>
        <p:nvSpPr>
          <p:cNvPr id="5" name="Text Placeholder 4">
            <a:extLst>
              <a:ext uri="{FF2B5EF4-FFF2-40B4-BE49-F238E27FC236}">
                <a16:creationId xmlns:a16="http://schemas.microsoft.com/office/drawing/2014/main" id="{F0FC85C6-C8EB-4333-924B-D3AFEDA2A2D8}"/>
              </a:ext>
            </a:extLst>
          </p:cNvPr>
          <p:cNvSpPr>
            <a:spLocks noGrp="1"/>
          </p:cNvSpPr>
          <p:nvPr>
            <p:ph type="body" sz="quarter" idx="3"/>
          </p:nvPr>
        </p:nvSpPr>
        <p:spPr>
          <a:xfrm>
            <a:off x="6172200" y="1681163"/>
            <a:ext cx="5183188" cy="399428"/>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B980BA64-2D17-4444-B215-E398870D460D}"/>
              </a:ext>
            </a:extLst>
          </p:cNvPr>
          <p:cNvSpPr>
            <a:spLocks noGrp="1"/>
          </p:cNvSpPr>
          <p:nvPr>
            <p:ph sz="quarter" idx="4"/>
          </p:nvPr>
        </p:nvSpPr>
        <p:spPr>
          <a:xfrm>
            <a:off x="6172200" y="2080591"/>
            <a:ext cx="5183188" cy="4109072"/>
          </a:xfrm>
        </p:spPr>
        <p:txBody>
          <a:bodyPr>
            <a:normAutofit/>
          </a:bodyPr>
          <a:lstStyle/>
          <a:p>
            <a:r>
              <a:rPr lang="en-GB" sz="1600" dirty="0">
                <a:latin typeface="Cambria" panose="02040503050406030204" pitchFamily="18" charset="0"/>
              </a:rPr>
              <a:t>Aristotle. Const. Athens. 22</a:t>
            </a:r>
          </a:p>
          <a:p>
            <a:r>
              <a:rPr lang="en-GB" sz="1600" dirty="0">
                <a:latin typeface="Cambria" panose="02040503050406030204" pitchFamily="18" charset="0"/>
              </a:rPr>
              <a:t>Plutarch. Aristotle. 7</a:t>
            </a:r>
          </a:p>
          <a:p>
            <a:r>
              <a:rPr lang="en-GB" sz="1600" dirty="0">
                <a:latin typeface="Cambria" panose="02040503050406030204" pitchFamily="18" charset="0"/>
              </a:rPr>
              <a:t>Forsdyke, S., 2009</a:t>
            </a:r>
            <a:r>
              <a:rPr lang="en-GB" sz="1600" i="1" dirty="0">
                <a:latin typeface="Cambria" panose="02040503050406030204" pitchFamily="18" charset="0"/>
              </a:rPr>
              <a:t>. Exile, Ostracism, and Democracy</a:t>
            </a:r>
            <a:r>
              <a:rPr lang="en-GB" sz="1600" dirty="0">
                <a:latin typeface="Cambria" panose="02040503050406030204" pitchFamily="18" charset="0"/>
              </a:rPr>
              <a:t>. Princeton University Press.</a:t>
            </a: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4995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8F892-E25A-4C86-94AD-0C28EFF255D9}"/>
              </a:ext>
            </a:extLst>
          </p:cNvPr>
          <p:cNvSpPr>
            <a:spLocks noGrp="1"/>
          </p:cNvSpPr>
          <p:nvPr>
            <p:ph type="title"/>
          </p:nvPr>
        </p:nvSpPr>
        <p:spPr/>
        <p:txBody>
          <a:bodyPr/>
          <a:lstStyle/>
          <a:p>
            <a:r>
              <a:rPr lang="en-GB" dirty="0" err="1">
                <a:latin typeface="Cambria" panose="02040503050406030204" pitchFamily="18" charset="0"/>
              </a:rPr>
              <a:t>Cleistenes</a:t>
            </a:r>
            <a:r>
              <a:rPr lang="en-GB" dirty="0">
                <a:latin typeface="Cambria" panose="02040503050406030204" pitchFamily="18" charset="0"/>
              </a:rPr>
              <a:t>' reforms:</a:t>
            </a:r>
          </a:p>
        </p:txBody>
      </p:sp>
      <p:sp>
        <p:nvSpPr>
          <p:cNvPr id="3" name="Text Placeholder 2">
            <a:extLst>
              <a:ext uri="{FF2B5EF4-FFF2-40B4-BE49-F238E27FC236}">
                <a16:creationId xmlns:a16="http://schemas.microsoft.com/office/drawing/2014/main" id="{733BFB4E-D023-4090-B172-18D2702FB045}"/>
              </a:ext>
            </a:extLst>
          </p:cNvPr>
          <p:cNvSpPr>
            <a:spLocks noGrp="1"/>
          </p:cNvSpPr>
          <p:nvPr>
            <p:ph type="body" idx="1"/>
          </p:nvPr>
        </p:nvSpPr>
        <p:spPr>
          <a:xfrm>
            <a:off x="839788" y="1681163"/>
            <a:ext cx="5157787" cy="425933"/>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F8E0C863-2C54-4DD3-BD3A-9DE19ADE5713}"/>
              </a:ext>
            </a:extLst>
          </p:cNvPr>
          <p:cNvSpPr>
            <a:spLocks noGrp="1"/>
          </p:cNvSpPr>
          <p:nvPr>
            <p:ph sz="half" idx="2"/>
          </p:nvPr>
        </p:nvSpPr>
        <p:spPr>
          <a:xfrm>
            <a:off x="839788" y="2107096"/>
            <a:ext cx="5157787" cy="4082567"/>
          </a:xfrm>
        </p:spPr>
        <p:txBody>
          <a:bodyPr>
            <a:normAutofit/>
          </a:bodyPr>
          <a:lstStyle/>
          <a:p>
            <a:pPr>
              <a:lnSpc>
                <a:spcPct val="100000"/>
              </a:lnSpc>
              <a:spcBef>
                <a:spcPts val="0"/>
              </a:spcBef>
            </a:pPr>
            <a:r>
              <a:rPr lang="en-GB" sz="1600" dirty="0">
                <a:latin typeface="Cambria" panose="02040503050406030204" pitchFamily="18" charset="0"/>
              </a:rPr>
              <a:t>He essentially created democracy in Athens:</a:t>
            </a:r>
          </a:p>
          <a:p>
            <a:pPr>
              <a:lnSpc>
                <a:spcPct val="100000"/>
              </a:lnSpc>
              <a:spcBef>
                <a:spcPts val="0"/>
              </a:spcBef>
            </a:pPr>
            <a:r>
              <a:rPr lang="en-GB" sz="1600" dirty="0">
                <a:latin typeface="Cambria" panose="02040503050406030204" pitchFamily="18" charset="0"/>
              </a:rPr>
              <a:t>1 council with all the Tribes, religious and political factions of Ancient Athens, each adopting a mythical hero as its founder.</a:t>
            </a:r>
          </a:p>
          <a:p>
            <a:pPr>
              <a:lnSpc>
                <a:spcPct val="100000"/>
              </a:lnSpc>
              <a:spcBef>
                <a:spcPts val="0"/>
              </a:spcBef>
            </a:pPr>
            <a:r>
              <a:rPr lang="en-GB" sz="1600" dirty="0">
                <a:latin typeface="Cambria" panose="02040503050406030204" pitchFamily="18" charset="0"/>
              </a:rPr>
              <a:t>Only </a:t>
            </a:r>
            <a:r>
              <a:rPr lang="en-GB" sz="1600" dirty="0" err="1">
                <a:latin typeface="Cambria" panose="02040503050406030204" pitchFamily="18" charset="0"/>
              </a:rPr>
              <a:t>Ath</a:t>
            </a:r>
            <a:r>
              <a:rPr lang="en-GB" sz="1600" dirty="0">
                <a:latin typeface="Cambria" panose="02040503050406030204" pitchFamily="18" charset="0"/>
              </a:rPr>
              <a:t> men who could prove heritage allowed on council= 1/67 had say in events of Ancient </a:t>
            </a:r>
            <a:r>
              <a:rPr lang="en-GB" sz="1600" dirty="0" err="1">
                <a:latin typeface="Cambria" panose="02040503050406030204" pitchFamily="18" charset="0"/>
              </a:rPr>
              <a:t>Ath</a:t>
            </a:r>
            <a:r>
              <a:rPr lang="en-GB" sz="1600" dirty="0">
                <a:latin typeface="Cambria" panose="02040503050406030204" pitchFamily="18" charset="0"/>
              </a:rPr>
              <a:t>.</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divided into regions with 1 man for each= around 6000 men to make up a quorum/council.</a:t>
            </a:r>
          </a:p>
          <a:p>
            <a:pPr>
              <a:lnSpc>
                <a:spcPct val="100000"/>
              </a:lnSpc>
              <a:spcBef>
                <a:spcPts val="0"/>
              </a:spcBef>
            </a:pPr>
            <a:r>
              <a:rPr lang="en-GB" sz="1600" dirty="0">
                <a:latin typeface="Cambria" panose="02040503050406030204" pitchFamily="18" charset="0"/>
              </a:rPr>
              <a:t>Isonomy: Government of Equals.</a:t>
            </a:r>
          </a:p>
          <a:p>
            <a:pPr>
              <a:lnSpc>
                <a:spcPct val="100000"/>
              </a:lnSpc>
              <a:spcBef>
                <a:spcPts val="0"/>
              </a:spcBef>
            </a:pPr>
            <a:r>
              <a:rPr lang="en-GB" sz="1600" dirty="0">
                <a:latin typeface="Cambria" panose="02040503050406030204" pitchFamily="18" charset="0"/>
              </a:rPr>
              <a:t>Also made Law of Ostracism (previously discussed)</a:t>
            </a:r>
          </a:p>
        </p:txBody>
      </p:sp>
      <p:sp>
        <p:nvSpPr>
          <p:cNvPr id="5" name="Text Placeholder 4">
            <a:extLst>
              <a:ext uri="{FF2B5EF4-FFF2-40B4-BE49-F238E27FC236}">
                <a16:creationId xmlns:a16="http://schemas.microsoft.com/office/drawing/2014/main" id="{F2FFBB98-512D-44C4-8BF9-235B03AB4A76}"/>
              </a:ext>
            </a:extLst>
          </p:cNvPr>
          <p:cNvSpPr>
            <a:spLocks noGrp="1"/>
          </p:cNvSpPr>
          <p:nvPr>
            <p:ph type="body" sz="quarter" idx="3"/>
          </p:nvPr>
        </p:nvSpPr>
        <p:spPr>
          <a:xfrm>
            <a:off x="6172200" y="1681163"/>
            <a:ext cx="5183188" cy="425933"/>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1127434-D47C-4888-9116-C5AEE3EA07C9}"/>
              </a:ext>
            </a:extLst>
          </p:cNvPr>
          <p:cNvSpPr>
            <a:spLocks noGrp="1"/>
          </p:cNvSpPr>
          <p:nvPr>
            <p:ph sz="quarter" idx="4"/>
          </p:nvPr>
        </p:nvSpPr>
        <p:spPr>
          <a:xfrm>
            <a:off x="6172200" y="2107096"/>
            <a:ext cx="5183188" cy="4082567"/>
          </a:xfrm>
        </p:spPr>
        <p:txBody>
          <a:bodyPr>
            <a:normAutofit/>
          </a:bodyPr>
          <a:lstStyle/>
          <a:p>
            <a:r>
              <a:rPr lang="en-GB" sz="1600" dirty="0">
                <a:latin typeface="Cambria" panose="02040503050406030204" pitchFamily="18" charset="0"/>
              </a:rPr>
              <a:t>Forsdyke, S., 2009. </a:t>
            </a:r>
            <a:r>
              <a:rPr lang="en-GB" sz="1600" i="1" dirty="0">
                <a:latin typeface="Cambria" panose="02040503050406030204" pitchFamily="18" charset="0"/>
              </a:rPr>
              <a:t>Exile, Ostracism, and Democracy</a:t>
            </a:r>
            <a:r>
              <a:rPr lang="en-GB" sz="1600" dirty="0">
                <a:latin typeface="Cambria" panose="02040503050406030204" pitchFamily="18" charset="0"/>
              </a:rPr>
              <a:t>. Princeton University Press</a:t>
            </a:r>
          </a:p>
          <a:p>
            <a:r>
              <a:rPr lang="en-GB" sz="1600" dirty="0">
                <a:latin typeface="Cambria" panose="02040503050406030204" pitchFamily="18" charset="0"/>
              </a:rPr>
              <a:t>Demosthenes, Against </a:t>
            </a:r>
            <a:r>
              <a:rPr lang="en-GB" sz="1600" dirty="0" err="1">
                <a:latin typeface="Cambria" panose="02040503050406030204" pitchFamily="18" charset="0"/>
              </a:rPr>
              <a:t>Eubulides</a:t>
            </a:r>
            <a:r>
              <a:rPr lang="en-GB" sz="1600" dirty="0">
                <a:latin typeface="Cambria" panose="02040503050406030204" pitchFamily="18" charset="0"/>
              </a:rPr>
              <a:t> Dem. 57 23</a:t>
            </a:r>
          </a:p>
          <a:p>
            <a:r>
              <a:rPr lang="en-GB" sz="1600" dirty="0">
                <a:latin typeface="Cambria" panose="02040503050406030204" pitchFamily="18" charset="0"/>
              </a:rPr>
              <a:t>W. W. How, J. Wells, A Commentary on Herodotus.</a:t>
            </a:r>
          </a:p>
          <a:p>
            <a:r>
              <a:rPr lang="en-GB" sz="1600" dirty="0">
                <a:latin typeface="Cambria" panose="02040503050406030204" pitchFamily="18" charset="0"/>
              </a:rPr>
              <a:t>Herodotus. 5.66</a:t>
            </a: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56319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4A74-8779-42DA-844C-64D0F600213A}"/>
              </a:ext>
            </a:extLst>
          </p:cNvPr>
          <p:cNvSpPr>
            <a:spLocks noGrp="1"/>
          </p:cNvSpPr>
          <p:nvPr>
            <p:ph type="title"/>
          </p:nvPr>
        </p:nvSpPr>
        <p:spPr/>
        <p:txBody>
          <a:bodyPr/>
          <a:lstStyle/>
          <a:p>
            <a:r>
              <a:rPr lang="en-GB" dirty="0">
                <a:latin typeface="Cambria" panose="02040503050406030204" pitchFamily="18" charset="0"/>
              </a:rPr>
              <a:t>Thucydides:</a:t>
            </a:r>
          </a:p>
        </p:txBody>
      </p:sp>
      <p:sp>
        <p:nvSpPr>
          <p:cNvPr id="3" name="Text Placeholder 2">
            <a:extLst>
              <a:ext uri="{FF2B5EF4-FFF2-40B4-BE49-F238E27FC236}">
                <a16:creationId xmlns:a16="http://schemas.microsoft.com/office/drawing/2014/main" id="{B91B5832-BDD7-43B9-B1AF-90A331914D8D}"/>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26C45A1-48C4-4FE6-B4DE-B81AC3BD970F}"/>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460 – 400 BC, son of </a:t>
            </a:r>
            <a:r>
              <a:rPr lang="en-GB" sz="1600" dirty="0" err="1">
                <a:latin typeface="Cambria" panose="02040503050406030204" pitchFamily="18" charset="0"/>
              </a:rPr>
              <a:t>Olorus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Athenian historian, dubbed Father of scientific history, because of his strict evidence gathering for his work.</a:t>
            </a:r>
          </a:p>
          <a:p>
            <a:pPr>
              <a:lnSpc>
                <a:spcPct val="100000"/>
              </a:lnSpc>
              <a:spcBef>
                <a:spcPts val="0"/>
              </a:spcBef>
            </a:pPr>
            <a:r>
              <a:rPr lang="en-GB" sz="1600" dirty="0">
                <a:latin typeface="Cambria" panose="02040503050406030204" pitchFamily="18" charset="0"/>
              </a:rPr>
              <a:t>Also seen as inventor of political realism.</a:t>
            </a:r>
          </a:p>
          <a:p>
            <a:pPr>
              <a:lnSpc>
                <a:spcPct val="100000"/>
              </a:lnSpc>
              <a:spcBef>
                <a:spcPts val="0"/>
              </a:spcBef>
            </a:pPr>
            <a:r>
              <a:rPr lang="en-GB" sz="1600" dirty="0">
                <a:latin typeface="Cambria" panose="02040503050406030204" pitchFamily="18" charset="0"/>
              </a:rPr>
              <a:t>He covered the Peloponnesian War in 411BC, Melian dialogue, a version of Pericles’ funeral speech.</a:t>
            </a:r>
          </a:p>
          <a:p>
            <a:pPr>
              <a:lnSpc>
                <a:spcPct val="100000"/>
              </a:lnSpc>
              <a:spcBef>
                <a:spcPts val="0"/>
              </a:spcBef>
            </a:pPr>
            <a:r>
              <a:rPr lang="en-GB" sz="1600" dirty="0">
                <a:latin typeface="Cambria" panose="02040503050406030204" pitchFamily="18" charset="0"/>
              </a:rPr>
              <a:t>Survived plague that greatly damaged Athens, was fascinated by it since. </a:t>
            </a:r>
          </a:p>
        </p:txBody>
      </p:sp>
      <p:sp>
        <p:nvSpPr>
          <p:cNvPr id="5" name="Text Placeholder 4">
            <a:extLst>
              <a:ext uri="{FF2B5EF4-FFF2-40B4-BE49-F238E27FC236}">
                <a16:creationId xmlns:a16="http://schemas.microsoft.com/office/drawing/2014/main" id="{AB6B1A4D-DDB6-4195-B59D-9F707FC3F5D2}"/>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A3F76638-BFF6-405F-AFE1-2A01EBC703C2}"/>
              </a:ext>
            </a:extLst>
          </p:cNvPr>
          <p:cNvSpPr>
            <a:spLocks noGrp="1"/>
          </p:cNvSpPr>
          <p:nvPr>
            <p:ph sz="quarter" idx="4"/>
          </p:nvPr>
        </p:nvSpPr>
        <p:spPr>
          <a:xfrm>
            <a:off x="6172200" y="2093843"/>
            <a:ext cx="5183188" cy="4095820"/>
          </a:xfrm>
        </p:spPr>
        <p:txBody>
          <a:bodyPr>
            <a:normAutofit/>
          </a:bodyPr>
          <a:lstStyle/>
          <a:p>
            <a:r>
              <a:rPr lang="en-GB" sz="1600" dirty="0">
                <a:latin typeface="Cambria" panose="02040503050406030204" pitchFamily="18" charset="0"/>
              </a:rPr>
              <a:t>Zagorin, P., 2017. </a:t>
            </a:r>
            <a:r>
              <a:rPr lang="en-GB" sz="1600" i="1" dirty="0">
                <a:latin typeface="Cambria" panose="02040503050406030204" pitchFamily="18" charset="0"/>
              </a:rPr>
              <a:t>Thucydides</a:t>
            </a:r>
            <a:r>
              <a:rPr lang="en-GB" sz="1600" dirty="0">
                <a:latin typeface="Cambria" panose="02040503050406030204" pitchFamily="18" charset="0"/>
              </a:rPr>
              <a:t>. Princeton University Press.</a:t>
            </a:r>
          </a:p>
          <a:p>
            <a:r>
              <a:rPr lang="en-GB" sz="1600" dirty="0">
                <a:latin typeface="Cambria" panose="02040503050406030204" pitchFamily="18" charset="0"/>
              </a:rPr>
              <a:t>Short Bibliography on Thucydides. 2017. </a:t>
            </a:r>
            <a:r>
              <a:rPr lang="en-GB" sz="1600" i="1" dirty="0">
                <a:latin typeface="Cambria" panose="02040503050406030204" pitchFamily="18" charset="0"/>
              </a:rPr>
              <a:t>Short Bibliography on Thucydides</a:t>
            </a:r>
            <a:r>
              <a:rPr lang="en-GB" sz="1600" dirty="0">
                <a:latin typeface="Cambria" panose="02040503050406030204" pitchFamily="18" charset="0"/>
              </a:rPr>
              <a:t>. Available at: </a:t>
            </a:r>
            <a:r>
              <a:rPr lang="en-GB" sz="1600" dirty="0">
                <a:latin typeface="Cambria" panose="02040503050406030204" pitchFamily="18" charset="0"/>
                <a:hlinkClick r:id="rId2"/>
              </a:rPr>
              <a:t>http://www-rci.rutgers.edu/~edmunds/thuc.html</a:t>
            </a:r>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611805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5FCE4-9C2E-4FAF-BD15-AC8DA45A0C62}"/>
              </a:ext>
            </a:extLst>
          </p:cNvPr>
          <p:cNvSpPr>
            <a:spLocks noGrp="1"/>
          </p:cNvSpPr>
          <p:nvPr>
            <p:ph type="title"/>
          </p:nvPr>
        </p:nvSpPr>
        <p:spPr/>
        <p:txBody>
          <a:bodyPr/>
          <a:lstStyle/>
          <a:p>
            <a:r>
              <a:rPr lang="en-GB" dirty="0" err="1">
                <a:latin typeface="Cambria" panose="02040503050406030204" pitchFamily="18" charset="0"/>
              </a:rPr>
              <a:t>Gelon</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7C8974D6-7D12-4BB1-8AC8-D0D918194DDB}"/>
              </a:ext>
            </a:extLst>
          </p:cNvPr>
          <p:cNvSpPr>
            <a:spLocks noGrp="1"/>
          </p:cNvSpPr>
          <p:nvPr>
            <p:ph type="body" idx="1"/>
          </p:nvPr>
        </p:nvSpPr>
        <p:spPr>
          <a:xfrm>
            <a:off x="938213" y="1529799"/>
            <a:ext cx="5157787" cy="584958"/>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875D16B-8D04-4A33-A7B6-A654F9D364BD}"/>
              </a:ext>
            </a:extLst>
          </p:cNvPr>
          <p:cNvSpPr>
            <a:spLocks noGrp="1"/>
          </p:cNvSpPr>
          <p:nvPr>
            <p:ph sz="half" idx="2"/>
          </p:nvPr>
        </p:nvSpPr>
        <p:spPr>
          <a:xfrm>
            <a:off x="839788" y="2114757"/>
            <a:ext cx="5157787" cy="4074906"/>
          </a:xfrm>
        </p:spPr>
        <p:txBody>
          <a:bodyPr>
            <a:normAutofit/>
          </a:bodyPr>
          <a:lstStyle/>
          <a:p>
            <a:pPr>
              <a:lnSpc>
                <a:spcPct val="110000"/>
              </a:lnSpc>
              <a:spcBef>
                <a:spcPts val="0"/>
              </a:spcBef>
            </a:pPr>
            <a:r>
              <a:rPr lang="en-GB" sz="1600" dirty="0">
                <a:latin typeface="Cambria" panose="02040503050406030204" pitchFamily="18" charset="0"/>
              </a:rPr>
              <a:t>540-478BC</a:t>
            </a:r>
          </a:p>
          <a:p>
            <a:pPr>
              <a:lnSpc>
                <a:spcPct val="110000"/>
              </a:lnSpc>
              <a:spcBef>
                <a:spcPts val="0"/>
              </a:spcBef>
            </a:pPr>
            <a:r>
              <a:rPr lang="en-GB" sz="1600" dirty="0">
                <a:latin typeface="Cambria" panose="02040503050406030204" pitchFamily="18" charset="0"/>
              </a:rPr>
              <a:t>Tyrant (Ruler) of Gela + Syracuse.</a:t>
            </a:r>
          </a:p>
          <a:p>
            <a:pPr>
              <a:lnSpc>
                <a:spcPct val="110000"/>
              </a:lnSpc>
              <a:spcBef>
                <a:spcPts val="0"/>
              </a:spcBef>
            </a:pPr>
            <a:r>
              <a:rPr lang="en-GB" sz="1600" dirty="0">
                <a:latin typeface="Cambria" panose="02040503050406030204" pitchFamily="18" charset="0"/>
              </a:rPr>
              <a:t>Succeeded Hippocrates in 491 BC as ruler of Gela.</a:t>
            </a:r>
          </a:p>
          <a:p>
            <a:pPr>
              <a:lnSpc>
                <a:spcPct val="110000"/>
              </a:lnSpc>
              <a:spcBef>
                <a:spcPts val="0"/>
              </a:spcBef>
            </a:pPr>
            <a:r>
              <a:rPr lang="en-GB" sz="1600" dirty="0">
                <a:latin typeface="Cambria" panose="02040503050406030204" pitchFamily="18" charset="0"/>
              </a:rPr>
              <a:t>Ruled Gela from 491-485BC, upon which he passed city to his brother.</a:t>
            </a:r>
          </a:p>
          <a:p>
            <a:pPr>
              <a:lnSpc>
                <a:spcPct val="110000"/>
              </a:lnSpc>
              <a:spcBef>
                <a:spcPts val="0"/>
              </a:spcBef>
            </a:pPr>
            <a:r>
              <a:rPr lang="en-GB" sz="1600" dirty="0">
                <a:latin typeface="Cambria" panose="02040503050406030204" pitchFamily="18" charset="0"/>
              </a:rPr>
              <a:t>Ruled Syracuse 485-478BC, where he died.</a:t>
            </a:r>
          </a:p>
          <a:p>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610AC983-09D3-4F6A-BB20-4FBCAC7CC0D2}"/>
              </a:ext>
            </a:extLst>
          </p:cNvPr>
          <p:cNvSpPr>
            <a:spLocks noGrp="1"/>
          </p:cNvSpPr>
          <p:nvPr>
            <p:ph type="body" sz="quarter" idx="3"/>
          </p:nvPr>
        </p:nvSpPr>
        <p:spPr>
          <a:xfrm>
            <a:off x="6194427" y="1508885"/>
            <a:ext cx="5183188" cy="584958"/>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E1AEC95-741F-496F-9EAC-C085A9837FCE}"/>
              </a:ext>
            </a:extLst>
          </p:cNvPr>
          <p:cNvSpPr>
            <a:spLocks noGrp="1"/>
          </p:cNvSpPr>
          <p:nvPr>
            <p:ph sz="quarter" idx="4"/>
          </p:nvPr>
        </p:nvSpPr>
        <p:spPr>
          <a:xfrm>
            <a:off x="6172200" y="2114757"/>
            <a:ext cx="5183188" cy="4074906"/>
          </a:xfrm>
        </p:spPr>
        <p:txBody>
          <a:bodyPr>
            <a:normAutofit/>
          </a:bodyPr>
          <a:lstStyle/>
          <a:p>
            <a:r>
              <a:rPr lang="en-GB" sz="1600" i="1" dirty="0">
                <a:latin typeface="Cambria" panose="02040503050406030204" pitchFamily="18" charset="0"/>
              </a:rPr>
              <a:t>Connolly, P., 2016. The Hutchinson Dictionary of Ancient and Medieval Warfare. Routledge.</a:t>
            </a:r>
          </a:p>
          <a:p>
            <a:r>
              <a:rPr lang="en-GB" sz="1600" dirty="0" err="1">
                <a:latin typeface="Cambria" panose="02040503050406030204" pitchFamily="18" charset="0"/>
              </a:rPr>
              <a:t>Gelon</a:t>
            </a:r>
            <a:r>
              <a:rPr lang="en-GB" sz="1600" dirty="0">
                <a:latin typeface="Cambria" panose="02040503050406030204" pitchFamily="18" charset="0"/>
              </a:rPr>
              <a:t>, Greece, ancient history. 2017. </a:t>
            </a:r>
            <a:r>
              <a:rPr lang="en-GB" sz="1600" i="1" dirty="0" err="1">
                <a:latin typeface="Cambria" panose="02040503050406030204" pitchFamily="18" charset="0"/>
              </a:rPr>
              <a:t>Gelon</a:t>
            </a:r>
            <a:r>
              <a:rPr lang="en-GB" sz="1600" i="1" dirty="0">
                <a:latin typeface="Cambria" panose="02040503050406030204" pitchFamily="18" charset="0"/>
              </a:rPr>
              <a:t>, Greece, ancient history.</a:t>
            </a:r>
            <a:r>
              <a:rPr lang="en-GB" sz="1600" dirty="0">
                <a:latin typeface="Cambria" panose="02040503050406030204" pitchFamily="18" charset="0"/>
              </a:rPr>
              <a:t> Available at: </a:t>
            </a:r>
            <a:r>
              <a:rPr lang="en-GB" sz="1600" dirty="0">
                <a:latin typeface="Cambria" panose="02040503050406030204" pitchFamily="18" charset="0"/>
                <a:hlinkClick r:id="rId2"/>
              </a:rPr>
              <a:t>https://www.in2greece.com/english/historymyth/history/ancient/gelon.htm</a:t>
            </a:r>
            <a:endParaRPr lang="en-GB" sz="1600" dirty="0">
              <a:latin typeface="Cambria" panose="02040503050406030204" pitchFamily="18" charset="0"/>
            </a:endParaRPr>
          </a:p>
          <a:p>
            <a:r>
              <a:rPr lang="en-GB" sz="1600" dirty="0">
                <a:latin typeface="Cambria" panose="02040503050406030204" pitchFamily="18" charset="0"/>
              </a:rPr>
              <a:t>Plato, Letters, Letter 7 . 2017. </a:t>
            </a:r>
            <a:r>
              <a:rPr lang="en-GB" sz="1600" i="1" dirty="0">
                <a:latin typeface="Cambria" panose="02040503050406030204" pitchFamily="18" charset="0"/>
              </a:rPr>
              <a:t>Plato, Letters, Letter 7</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http://www.perseus.tufts.edu/hopper/text?doc=Perseus:text:1999.01.0164:letter=7&amp;highlight=gelon</a:t>
            </a:r>
            <a:r>
              <a:rPr lang="en-GB" sz="1600" dirty="0">
                <a:latin typeface="Cambria" panose="02040503050406030204" pitchFamily="18" charset="0"/>
              </a:rPr>
              <a:t>.</a:t>
            </a:r>
          </a:p>
          <a:p>
            <a:r>
              <a:rPr lang="en-GB" sz="1600" dirty="0" err="1">
                <a:latin typeface="Cambria" panose="02040503050406030204" pitchFamily="18" charset="0"/>
              </a:rPr>
              <a:t>Diodorus</a:t>
            </a:r>
            <a:r>
              <a:rPr lang="en-GB" sz="1600" dirty="0">
                <a:latin typeface="Cambria" panose="02040503050406030204" pitchFamily="18" charset="0"/>
              </a:rPr>
              <a:t> Siculus, Library, Fragments of Book 10, Chapter 29 . 2017. </a:t>
            </a:r>
            <a:r>
              <a:rPr lang="en-GB" sz="1600" i="1" dirty="0" err="1">
                <a:latin typeface="Cambria" panose="02040503050406030204" pitchFamily="18" charset="0"/>
              </a:rPr>
              <a:t>Diodorus</a:t>
            </a:r>
            <a:r>
              <a:rPr lang="en-GB" sz="1600" i="1" dirty="0">
                <a:latin typeface="Cambria" panose="02040503050406030204" pitchFamily="18" charset="0"/>
              </a:rPr>
              <a:t> Siculus, Library, Fragments of Book 10, Chapter 29 </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http://www.perseus.tufts.edu/hopper/text?doc=Perseus:text:1999.01.0084:book=10:chapter=29&amp;highlight=gelon</a:t>
            </a:r>
            <a:r>
              <a:rPr lang="en-GB" sz="1600" dirty="0">
                <a:latin typeface="Cambria" panose="02040503050406030204" pitchFamily="18" charset="0"/>
              </a:rPr>
              <a:t>.</a:t>
            </a: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5293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0D8EB-1EA2-462A-BD7E-D1BAF19A1A8F}"/>
              </a:ext>
            </a:extLst>
          </p:cNvPr>
          <p:cNvSpPr>
            <a:spLocks noGrp="1"/>
          </p:cNvSpPr>
          <p:nvPr>
            <p:ph type="title"/>
          </p:nvPr>
        </p:nvSpPr>
        <p:spPr/>
        <p:txBody>
          <a:bodyPr/>
          <a:lstStyle/>
          <a:p>
            <a:r>
              <a:rPr lang="en-GB" dirty="0">
                <a:latin typeface="Cambria" panose="02040503050406030204" pitchFamily="18" charset="0"/>
              </a:rPr>
              <a:t>Dionysius 1, 432– 367 BC</a:t>
            </a:r>
          </a:p>
        </p:txBody>
      </p:sp>
      <p:sp>
        <p:nvSpPr>
          <p:cNvPr id="3" name="Text Placeholder 2">
            <a:extLst>
              <a:ext uri="{FF2B5EF4-FFF2-40B4-BE49-F238E27FC236}">
                <a16:creationId xmlns:a16="http://schemas.microsoft.com/office/drawing/2014/main" id="{E1B56DA7-B546-4A6E-AEA2-0A1A3154E8BC}"/>
              </a:ext>
            </a:extLst>
          </p:cNvPr>
          <p:cNvSpPr>
            <a:spLocks noGrp="1"/>
          </p:cNvSpPr>
          <p:nvPr>
            <p:ph type="body" idx="1"/>
          </p:nvPr>
        </p:nvSpPr>
        <p:spPr>
          <a:xfrm>
            <a:off x="839788" y="1681163"/>
            <a:ext cx="5157787" cy="425933"/>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C6D1446-0CE0-4497-B7D9-089607F0D4FE}"/>
              </a:ext>
            </a:extLst>
          </p:cNvPr>
          <p:cNvSpPr>
            <a:spLocks noGrp="1"/>
          </p:cNvSpPr>
          <p:nvPr>
            <p:ph sz="half" idx="2"/>
          </p:nvPr>
        </p:nvSpPr>
        <p:spPr>
          <a:xfrm>
            <a:off x="839788" y="2107096"/>
            <a:ext cx="5157787" cy="4082567"/>
          </a:xfrm>
        </p:spPr>
        <p:txBody>
          <a:bodyPr>
            <a:normAutofit/>
          </a:bodyPr>
          <a:lstStyle/>
          <a:p>
            <a:pPr>
              <a:lnSpc>
                <a:spcPct val="100000"/>
              </a:lnSpc>
              <a:spcBef>
                <a:spcPts val="0"/>
              </a:spcBef>
            </a:pPr>
            <a:r>
              <a:rPr lang="en-GB" sz="1600" dirty="0">
                <a:latin typeface="Cambria" panose="02040503050406030204" pitchFamily="18" charset="0"/>
              </a:rPr>
              <a:t>Greek Tyrant, Syracuse.</a:t>
            </a:r>
          </a:p>
          <a:p>
            <a:pPr>
              <a:lnSpc>
                <a:spcPct val="100000"/>
              </a:lnSpc>
              <a:spcBef>
                <a:spcPts val="0"/>
              </a:spcBef>
            </a:pPr>
            <a:r>
              <a:rPr lang="en-GB" sz="1600" dirty="0">
                <a:latin typeface="Cambria" panose="02040503050406030204" pitchFamily="18" charset="0"/>
              </a:rPr>
              <a:t>Seen as cruel, suspicious, vindictive, by Ancient people of Syracuse.</a:t>
            </a:r>
          </a:p>
          <a:p>
            <a:pPr>
              <a:lnSpc>
                <a:spcPct val="100000"/>
              </a:lnSpc>
              <a:spcBef>
                <a:spcPts val="0"/>
              </a:spcBef>
            </a:pPr>
            <a:r>
              <a:rPr lang="en-GB" sz="1600" dirty="0">
                <a:latin typeface="Cambria" panose="02040503050406030204" pitchFamily="18" charset="0"/>
              </a:rPr>
              <a:t>Was Mercenary ruler, wiped out democracy in the city.</a:t>
            </a:r>
          </a:p>
          <a:p>
            <a:pPr>
              <a:lnSpc>
                <a:spcPct val="100000"/>
              </a:lnSpc>
              <a:spcBef>
                <a:spcPts val="0"/>
              </a:spcBef>
            </a:pPr>
            <a:r>
              <a:rPr lang="en-GB" sz="1600" dirty="0">
                <a:latin typeface="Cambria" panose="02040503050406030204" pitchFamily="18" charset="0"/>
              </a:rPr>
              <a:t>Earned his post with success in war against Carthage; made him higher rank in army.</a:t>
            </a:r>
          </a:p>
          <a:p>
            <a:pPr>
              <a:lnSpc>
                <a:spcPct val="100000"/>
              </a:lnSpc>
              <a:spcBef>
                <a:spcPts val="0"/>
              </a:spcBef>
            </a:pPr>
            <a:r>
              <a:rPr lang="en-GB" sz="1600" dirty="0">
                <a:latin typeface="Cambria" panose="02040503050406030204" pitchFamily="18" charset="0"/>
              </a:rPr>
              <a:t>1 year later, was Tyrant of Syracuse.</a:t>
            </a:r>
          </a:p>
        </p:txBody>
      </p:sp>
      <p:sp>
        <p:nvSpPr>
          <p:cNvPr id="5" name="Text Placeholder 4">
            <a:extLst>
              <a:ext uri="{FF2B5EF4-FFF2-40B4-BE49-F238E27FC236}">
                <a16:creationId xmlns:a16="http://schemas.microsoft.com/office/drawing/2014/main" id="{AC143E2E-B393-4EE6-B158-8384D42AF32E}"/>
              </a:ext>
            </a:extLst>
          </p:cNvPr>
          <p:cNvSpPr>
            <a:spLocks noGrp="1"/>
          </p:cNvSpPr>
          <p:nvPr>
            <p:ph type="body" sz="quarter" idx="3"/>
          </p:nvPr>
        </p:nvSpPr>
        <p:spPr>
          <a:xfrm>
            <a:off x="6172200" y="1681163"/>
            <a:ext cx="5183188" cy="425933"/>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41ECCB7-A463-4069-BCEB-CA7AB2814465}"/>
              </a:ext>
            </a:extLst>
          </p:cNvPr>
          <p:cNvSpPr>
            <a:spLocks noGrp="1"/>
          </p:cNvSpPr>
          <p:nvPr>
            <p:ph sz="quarter" idx="4"/>
          </p:nvPr>
        </p:nvSpPr>
        <p:spPr>
          <a:xfrm>
            <a:off x="6172200" y="2107096"/>
            <a:ext cx="5183188" cy="4082567"/>
          </a:xfrm>
        </p:spPr>
        <p:txBody>
          <a:bodyPr>
            <a:normAutofit/>
          </a:bodyPr>
          <a:lstStyle/>
          <a:p>
            <a:r>
              <a:rPr lang="en-GB" sz="1600" i="1" dirty="0">
                <a:latin typeface="Cambria" panose="02040503050406030204" pitchFamily="18" charset="0"/>
              </a:rPr>
              <a:t>Massimo, V., 2017. Tyrant. Pan Macmillan.- a novel</a:t>
            </a:r>
          </a:p>
          <a:p>
            <a:r>
              <a:rPr lang="en-GB" sz="1600" dirty="0" err="1">
                <a:latin typeface="Cambria" panose="02040503050406030204" pitchFamily="18" charset="0"/>
              </a:rPr>
              <a:t>Encyclopedia</a:t>
            </a:r>
            <a:r>
              <a:rPr lang="en-GB" sz="1600" dirty="0">
                <a:latin typeface="Cambria" panose="02040503050406030204" pitchFamily="18" charset="0"/>
              </a:rPr>
              <a:t> Britannica. 2017. </a:t>
            </a:r>
            <a:r>
              <a:rPr lang="en-GB" sz="1600" i="1" dirty="0">
                <a:latin typeface="Cambria" panose="02040503050406030204" pitchFamily="18" charset="0"/>
              </a:rPr>
              <a:t>Dionysius I | ruler of Syracuse | Britannica.com. </a:t>
            </a:r>
            <a:r>
              <a:rPr lang="en-GB" sz="1600" dirty="0">
                <a:latin typeface="Cambria" panose="02040503050406030204" pitchFamily="18" charset="0"/>
              </a:rPr>
              <a:t>Available at: </a:t>
            </a:r>
            <a:r>
              <a:rPr lang="en-GB" sz="1600" dirty="0">
                <a:latin typeface="Cambria" panose="02040503050406030204" pitchFamily="18" charset="0"/>
                <a:hlinkClick r:id="rId2"/>
              </a:rPr>
              <a:t>https://www.britannica.com/biography/Dionysius-I</a:t>
            </a:r>
            <a:r>
              <a:rPr lang="en-GB" sz="1600" dirty="0">
                <a:latin typeface="Cambria" panose="02040503050406030204" pitchFamily="18" charset="0"/>
              </a:rPr>
              <a:t>. </a:t>
            </a:r>
          </a:p>
          <a:p>
            <a:r>
              <a:rPr lang="en-GB" sz="1600" dirty="0">
                <a:latin typeface="Cambria" panose="02040503050406030204" pitchFamily="18" charset="0"/>
              </a:rPr>
              <a:t>Plutarch, </a:t>
            </a:r>
            <a:r>
              <a:rPr lang="en-GB" sz="1600" dirty="0" err="1">
                <a:latin typeface="Cambria" panose="02040503050406030204" pitchFamily="18" charset="0"/>
              </a:rPr>
              <a:t>Regum</a:t>
            </a:r>
            <a:r>
              <a:rPr lang="en-GB" sz="1600" dirty="0">
                <a:latin typeface="Cambria" panose="02040503050406030204" pitchFamily="18" charset="0"/>
              </a:rPr>
              <a:t> et </a:t>
            </a:r>
            <a:r>
              <a:rPr lang="en-GB" sz="1600" dirty="0" err="1">
                <a:latin typeface="Cambria" panose="02040503050406030204" pitchFamily="18" charset="0"/>
              </a:rPr>
              <a:t>imperatorum</a:t>
            </a:r>
            <a:r>
              <a:rPr lang="en-GB" sz="1600" dirty="0">
                <a:latin typeface="Cambria" panose="02040503050406030204" pitchFamily="18" charset="0"/>
              </a:rPr>
              <a:t> </a:t>
            </a:r>
            <a:r>
              <a:rPr lang="en-GB" sz="1600" dirty="0" err="1">
                <a:latin typeface="Cambria" panose="02040503050406030204" pitchFamily="18" charset="0"/>
              </a:rPr>
              <a:t>apophthegmata</a:t>
            </a:r>
            <a:r>
              <a:rPr lang="en-GB" sz="1600" dirty="0">
                <a:latin typeface="Cambria" panose="02040503050406030204" pitchFamily="18" charset="0"/>
              </a:rPr>
              <a:t>, DIONYSIUS THE ELDER 1 1 Ruler of Syracuse, 405-367 B.C. . 2017. </a:t>
            </a:r>
            <a:r>
              <a:rPr lang="en-GB" sz="1600" i="1" dirty="0">
                <a:latin typeface="Cambria" panose="02040503050406030204" pitchFamily="18" charset="0"/>
              </a:rPr>
              <a:t>Plutarch, </a:t>
            </a:r>
            <a:r>
              <a:rPr lang="en-GB" sz="1600" i="1" dirty="0" err="1">
                <a:latin typeface="Cambria" panose="02040503050406030204" pitchFamily="18" charset="0"/>
              </a:rPr>
              <a:t>Regum</a:t>
            </a:r>
            <a:r>
              <a:rPr lang="en-GB" sz="1600" i="1" dirty="0">
                <a:latin typeface="Cambria" panose="02040503050406030204" pitchFamily="18" charset="0"/>
              </a:rPr>
              <a:t> et </a:t>
            </a:r>
            <a:r>
              <a:rPr lang="en-GB" sz="1600" i="1" dirty="0" err="1">
                <a:latin typeface="Cambria" panose="02040503050406030204" pitchFamily="18" charset="0"/>
              </a:rPr>
              <a:t>imperatorum</a:t>
            </a:r>
            <a:r>
              <a:rPr lang="en-GB" sz="1600" i="1" dirty="0">
                <a:latin typeface="Cambria" panose="02040503050406030204" pitchFamily="18" charset="0"/>
              </a:rPr>
              <a:t> </a:t>
            </a:r>
            <a:r>
              <a:rPr lang="en-GB" sz="1600" i="1" dirty="0" err="1">
                <a:latin typeface="Cambria" panose="02040503050406030204" pitchFamily="18" charset="0"/>
              </a:rPr>
              <a:t>apophthegmata</a:t>
            </a:r>
            <a:r>
              <a:rPr lang="en-GB" sz="1600" i="1" dirty="0">
                <a:latin typeface="Cambria" panose="02040503050406030204" pitchFamily="18" charset="0"/>
              </a:rPr>
              <a:t>, DIONYSIUS THE ELDER 1 1 Ruler of Syracuse, 405-367 B.C.</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http://www.perseus.tufts.edu/hopper/text?doc=Perseus%3Atext%3A2008.01.0193%3Achapter%3D21</a:t>
            </a:r>
            <a:r>
              <a:rPr lang="en-GB" sz="1600" dirty="0">
                <a:latin typeface="Cambria" panose="02040503050406030204" pitchFamily="18" charset="0"/>
              </a:rPr>
              <a:t>.</a:t>
            </a:r>
          </a:p>
          <a:p>
            <a:endParaRPr lang="en-GB" sz="1600" dirty="0">
              <a:latin typeface="Cambria" panose="02040503050406030204" pitchFamily="18" charset="0"/>
            </a:endParaRPr>
          </a:p>
        </p:txBody>
      </p:sp>
    </p:spTree>
    <p:extLst>
      <p:ext uri="{BB962C8B-B14F-4D97-AF65-F5344CB8AC3E}">
        <p14:creationId xmlns:p14="http://schemas.microsoft.com/office/powerpoint/2010/main" val="3913159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EEB77-955B-4310-8405-99653056AA18}"/>
              </a:ext>
            </a:extLst>
          </p:cNvPr>
          <p:cNvSpPr>
            <a:spLocks noGrp="1"/>
          </p:cNvSpPr>
          <p:nvPr>
            <p:ph type="title"/>
          </p:nvPr>
        </p:nvSpPr>
        <p:spPr/>
        <p:txBody>
          <a:bodyPr/>
          <a:lstStyle/>
          <a:p>
            <a:r>
              <a:rPr lang="en-GB" dirty="0">
                <a:latin typeface="Cambria" panose="02040503050406030204" pitchFamily="18" charset="0"/>
              </a:rPr>
              <a:t>The 30 Tyrants:</a:t>
            </a:r>
          </a:p>
        </p:txBody>
      </p:sp>
      <p:sp>
        <p:nvSpPr>
          <p:cNvPr id="3" name="Text Placeholder 2">
            <a:extLst>
              <a:ext uri="{FF2B5EF4-FFF2-40B4-BE49-F238E27FC236}">
                <a16:creationId xmlns:a16="http://schemas.microsoft.com/office/drawing/2014/main" id="{99F6AFAB-E5C1-4B2B-BE77-F43D7FC0983C}"/>
              </a:ext>
            </a:extLst>
          </p:cNvPr>
          <p:cNvSpPr>
            <a:spLocks noGrp="1"/>
          </p:cNvSpPr>
          <p:nvPr>
            <p:ph type="body" idx="1"/>
          </p:nvPr>
        </p:nvSpPr>
        <p:spPr>
          <a:xfrm>
            <a:off x="927100" y="1482380"/>
            <a:ext cx="5157787" cy="637968"/>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CF5D568B-45E1-4438-A457-A14E440DC8D0}"/>
              </a:ext>
            </a:extLst>
          </p:cNvPr>
          <p:cNvSpPr>
            <a:spLocks noGrp="1"/>
          </p:cNvSpPr>
          <p:nvPr>
            <p:ph sz="half" idx="2"/>
          </p:nvPr>
        </p:nvSpPr>
        <p:spPr>
          <a:xfrm>
            <a:off x="839789" y="2120348"/>
            <a:ext cx="4871898" cy="4069315"/>
          </a:xfrm>
        </p:spPr>
        <p:txBody>
          <a:bodyPr>
            <a:normAutofit lnSpcReduction="10000"/>
          </a:bodyPr>
          <a:lstStyle/>
          <a:p>
            <a:pPr>
              <a:lnSpc>
                <a:spcPct val="110000"/>
              </a:lnSpc>
              <a:spcBef>
                <a:spcPts val="0"/>
              </a:spcBef>
            </a:pPr>
            <a:r>
              <a:rPr lang="en-GB" sz="1600" dirty="0">
                <a:latin typeface="Cambria" panose="02040503050406030204" pitchFamily="18" charset="0"/>
              </a:rPr>
              <a:t>A Spartan-imposed Oligarchy on Athens (404-403BC), was extremely conservative and violent.</a:t>
            </a:r>
          </a:p>
          <a:p>
            <a:pPr>
              <a:lnSpc>
                <a:spcPct val="110000"/>
              </a:lnSpc>
              <a:spcBef>
                <a:spcPts val="0"/>
              </a:spcBef>
            </a:pPr>
            <a:r>
              <a:rPr lang="en-GB" sz="1600" dirty="0">
                <a:latin typeface="Cambria" panose="02040503050406030204" pitchFamily="18" charset="0"/>
              </a:rPr>
              <a:t>Purged the city of 1500 Athenian residents. Any remaining influential people fled to amass support.</a:t>
            </a:r>
          </a:p>
          <a:p>
            <a:pPr>
              <a:lnSpc>
                <a:spcPct val="110000"/>
              </a:lnSpc>
              <a:spcBef>
                <a:spcPts val="0"/>
              </a:spcBef>
            </a:pPr>
            <a:r>
              <a:rPr lang="en-GB" sz="1600" dirty="0">
                <a:latin typeface="Cambria" panose="02040503050406030204" pitchFamily="18" charset="0"/>
              </a:rPr>
              <a:t>This support saw the defeat of the 30 Tyrants at a battle in Piraeus after which the remainders of the Tyrants were hunted down over the next few years.</a:t>
            </a:r>
          </a:p>
        </p:txBody>
      </p:sp>
      <p:sp>
        <p:nvSpPr>
          <p:cNvPr id="5" name="Text Placeholder 4">
            <a:extLst>
              <a:ext uri="{FF2B5EF4-FFF2-40B4-BE49-F238E27FC236}">
                <a16:creationId xmlns:a16="http://schemas.microsoft.com/office/drawing/2014/main" id="{F0E41D28-1AFE-41AF-82A0-3396FBCF5C86}"/>
              </a:ext>
            </a:extLst>
          </p:cNvPr>
          <p:cNvSpPr>
            <a:spLocks noGrp="1"/>
          </p:cNvSpPr>
          <p:nvPr>
            <p:ph type="body" sz="quarter" idx="3"/>
          </p:nvPr>
        </p:nvSpPr>
        <p:spPr>
          <a:xfrm>
            <a:off x="6172200" y="1482380"/>
            <a:ext cx="5183188" cy="637968"/>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55EC8BB-A36D-4B72-886C-45411A6E2664}"/>
              </a:ext>
            </a:extLst>
          </p:cNvPr>
          <p:cNvSpPr>
            <a:spLocks noGrp="1"/>
          </p:cNvSpPr>
          <p:nvPr>
            <p:ph sz="quarter" idx="4"/>
          </p:nvPr>
        </p:nvSpPr>
        <p:spPr>
          <a:xfrm>
            <a:off x="5711687" y="2120348"/>
            <a:ext cx="5643701" cy="4069315"/>
          </a:xfrm>
        </p:spPr>
        <p:txBody>
          <a:bodyPr>
            <a:normAutofit lnSpcReduction="10000"/>
          </a:bodyPr>
          <a:lstStyle/>
          <a:p>
            <a:r>
              <a:rPr lang="en-GB" sz="1600" i="1" dirty="0" err="1">
                <a:latin typeface="Cambria" panose="02040503050406030204" pitchFamily="18" charset="0"/>
              </a:rPr>
              <a:t>Hornblower</a:t>
            </a:r>
            <a:r>
              <a:rPr lang="en-GB" sz="1600" i="1" dirty="0">
                <a:latin typeface="Cambria" panose="02040503050406030204" pitchFamily="18" charset="0"/>
              </a:rPr>
              <a:t>, S., 1991. The Greek World, 479-323 BC. Psychology Press p166</a:t>
            </a:r>
          </a:p>
          <a:p>
            <a:r>
              <a:rPr lang="en-GB" sz="1600" dirty="0">
                <a:latin typeface="Cambria" panose="02040503050406030204" pitchFamily="18" charset="0"/>
              </a:rPr>
              <a:t>Thomas R. Martin, An Overview of Classical Greek History from Mycenae to Alexander, The Peloponnesian War and Athenian Life, The course of the Peloponnesian War, The rule of the Thirty Tyrants . 2017. </a:t>
            </a:r>
            <a:r>
              <a:rPr lang="en-GB" sz="1600" i="1" dirty="0">
                <a:latin typeface="Cambria" panose="02040503050406030204" pitchFamily="18" charset="0"/>
              </a:rPr>
              <a:t>Thomas R. Martin, An Overview of Classical Greek History from Mycenae to Alexander, The Peloponnesian War and Athenian Life, The course of the Peloponnesian War, The rule of the Thirty Tyrants </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http://www.perseus.tufts.edu/hopper/text?doc=Perseus%3Atext%3A1999.04.0009%3Achapter%3D12%3Asection%3D1%3Asubsection%3D20</a:t>
            </a:r>
            <a:r>
              <a:rPr lang="en-GB" sz="1600" dirty="0">
                <a:latin typeface="Cambria" panose="02040503050406030204" pitchFamily="18" charset="0"/>
              </a:rPr>
              <a:t>.</a:t>
            </a:r>
          </a:p>
          <a:p>
            <a:r>
              <a:rPr lang="en-GB" sz="1600" dirty="0">
                <a:latin typeface="Cambria" panose="02040503050406030204" pitchFamily="18" charset="0"/>
              </a:rPr>
              <a:t>Xenophon, Hellenica, Book 2 . 2017. </a:t>
            </a:r>
            <a:r>
              <a:rPr lang="en-GB" sz="1600" i="1" dirty="0">
                <a:latin typeface="Cambria" panose="02040503050406030204" pitchFamily="18" charset="0"/>
              </a:rPr>
              <a:t>Xenophon, Hellenica, Book 2 </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http://www.perseus.tufts.edu/hopper/text?doc=Xen.%20Hell.%202&amp;lang=original</a:t>
            </a:r>
            <a:r>
              <a:rPr lang="en-GB" sz="1600" dirty="0">
                <a:latin typeface="Cambria" panose="02040503050406030204" pitchFamily="18" charset="0"/>
              </a:rPr>
              <a:t>.</a:t>
            </a:r>
          </a:p>
          <a:p>
            <a:endParaRPr lang="en-GB" sz="1600" dirty="0">
              <a:latin typeface="Cambria" panose="02040503050406030204" pitchFamily="18" charset="0"/>
            </a:endParaRPr>
          </a:p>
        </p:txBody>
      </p:sp>
    </p:spTree>
    <p:extLst>
      <p:ext uri="{BB962C8B-B14F-4D97-AF65-F5344CB8AC3E}">
        <p14:creationId xmlns:p14="http://schemas.microsoft.com/office/powerpoint/2010/main" val="3418109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0DB35-0997-428F-8F75-80F2CC282644}"/>
              </a:ext>
            </a:extLst>
          </p:cNvPr>
          <p:cNvSpPr>
            <a:spLocks noGrp="1"/>
          </p:cNvSpPr>
          <p:nvPr>
            <p:ph type="title"/>
          </p:nvPr>
        </p:nvSpPr>
        <p:spPr/>
        <p:txBody>
          <a:bodyPr/>
          <a:lstStyle/>
          <a:p>
            <a:r>
              <a:rPr lang="en-GB" dirty="0">
                <a:latin typeface="Cambria" panose="02040503050406030204" pitchFamily="18" charset="0"/>
              </a:rPr>
              <a:t>The death of Socrates: </a:t>
            </a:r>
          </a:p>
        </p:txBody>
      </p:sp>
      <p:sp>
        <p:nvSpPr>
          <p:cNvPr id="3" name="Text Placeholder 2">
            <a:extLst>
              <a:ext uri="{FF2B5EF4-FFF2-40B4-BE49-F238E27FC236}">
                <a16:creationId xmlns:a16="http://schemas.microsoft.com/office/drawing/2014/main" id="{939D993C-53DB-4C98-B54E-C7DFCCA49AE1}"/>
              </a:ext>
            </a:extLst>
          </p:cNvPr>
          <p:cNvSpPr>
            <a:spLocks noGrp="1"/>
          </p:cNvSpPr>
          <p:nvPr>
            <p:ph type="body" idx="1"/>
          </p:nvPr>
        </p:nvSpPr>
        <p:spPr>
          <a:xfrm>
            <a:off x="839788" y="1681163"/>
            <a:ext cx="5157787" cy="399428"/>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8F1266C7-4C42-4163-B0E3-5EDE4434EAFC}"/>
              </a:ext>
            </a:extLst>
          </p:cNvPr>
          <p:cNvSpPr>
            <a:spLocks noGrp="1"/>
          </p:cNvSpPr>
          <p:nvPr>
            <p:ph sz="half" idx="2"/>
          </p:nvPr>
        </p:nvSpPr>
        <p:spPr>
          <a:xfrm>
            <a:off x="839788" y="2080591"/>
            <a:ext cx="5157787" cy="4109072"/>
          </a:xfrm>
        </p:spPr>
        <p:txBody>
          <a:bodyPr>
            <a:normAutofit/>
          </a:bodyPr>
          <a:lstStyle/>
          <a:p>
            <a:pPr>
              <a:lnSpc>
                <a:spcPct val="100000"/>
              </a:lnSpc>
              <a:spcBef>
                <a:spcPts val="0"/>
              </a:spcBef>
            </a:pPr>
            <a:r>
              <a:rPr lang="en-GB" sz="1600" dirty="0">
                <a:latin typeface="Cambria" panose="02040503050406030204" pitchFamily="18" charset="0"/>
              </a:rPr>
              <a:t>399BC.</a:t>
            </a:r>
          </a:p>
          <a:p>
            <a:pPr>
              <a:lnSpc>
                <a:spcPct val="100000"/>
              </a:lnSpc>
              <a:spcBef>
                <a:spcPts val="0"/>
              </a:spcBef>
            </a:pPr>
            <a:r>
              <a:rPr lang="en-GB" sz="1600" dirty="0">
                <a:latin typeface="Cambria" panose="02040503050406030204" pitchFamily="18" charset="0"/>
              </a:rPr>
              <a:t>Socrates stood accused of refusing to recognise the Gods and corrupting children with his ideas.</a:t>
            </a:r>
          </a:p>
          <a:p>
            <a:pPr>
              <a:lnSpc>
                <a:spcPct val="100000"/>
              </a:lnSpc>
              <a:spcBef>
                <a:spcPts val="0"/>
              </a:spcBef>
            </a:pPr>
            <a:r>
              <a:rPr lang="en-GB" sz="1600" dirty="0">
                <a:latin typeface="Cambria" panose="02040503050406030204" pitchFamily="18" charset="0"/>
              </a:rPr>
              <a:t>He held antidemocratic views, which served to give him little support during his trial. The vote was guilty by 280-220.</a:t>
            </a:r>
          </a:p>
          <a:p>
            <a:pPr>
              <a:lnSpc>
                <a:spcPct val="100000"/>
              </a:lnSpc>
              <a:spcBef>
                <a:spcPts val="0"/>
              </a:spcBef>
            </a:pPr>
            <a:r>
              <a:rPr lang="en-GB" sz="1600" dirty="0">
                <a:latin typeface="Cambria" panose="02040503050406030204" pitchFamily="18" charset="0"/>
              </a:rPr>
              <a:t>He did not help himself by being sarcastic to his judges, which saw the sentence change from exile to death when Socrates suggested he merely pay a fine.</a:t>
            </a:r>
          </a:p>
          <a:p>
            <a:pPr>
              <a:lnSpc>
                <a:spcPct val="100000"/>
              </a:lnSpc>
              <a:spcBef>
                <a:spcPts val="0"/>
              </a:spcBef>
            </a:pPr>
            <a:r>
              <a:rPr lang="en-GB" sz="1600" dirty="0">
                <a:latin typeface="Cambria" panose="02040503050406030204" pitchFamily="18" charset="0"/>
              </a:rPr>
              <a:t>Socrates, as Athenian law directed, was given Hemlock to drink, killing him.</a:t>
            </a:r>
          </a:p>
          <a:p>
            <a:pPr>
              <a:lnSpc>
                <a:spcPct val="100000"/>
              </a:lnSpc>
              <a:spcBef>
                <a:spcPts val="0"/>
              </a:spcBef>
            </a:pPr>
            <a:r>
              <a:rPr lang="en-GB" sz="1600" dirty="0">
                <a:latin typeface="Cambria" panose="02040503050406030204" pitchFamily="18" charset="0"/>
              </a:rPr>
              <a:t>His student, Plato, was not present at his death.</a:t>
            </a:r>
          </a:p>
        </p:txBody>
      </p:sp>
      <p:sp>
        <p:nvSpPr>
          <p:cNvPr id="5" name="Text Placeholder 4">
            <a:extLst>
              <a:ext uri="{FF2B5EF4-FFF2-40B4-BE49-F238E27FC236}">
                <a16:creationId xmlns:a16="http://schemas.microsoft.com/office/drawing/2014/main" id="{F545D120-71A5-4D1D-8B0A-5B8774A885C2}"/>
              </a:ext>
            </a:extLst>
          </p:cNvPr>
          <p:cNvSpPr>
            <a:spLocks noGrp="1"/>
          </p:cNvSpPr>
          <p:nvPr>
            <p:ph type="body" sz="quarter" idx="3"/>
          </p:nvPr>
        </p:nvSpPr>
        <p:spPr>
          <a:xfrm>
            <a:off x="6172200" y="1681163"/>
            <a:ext cx="5183188" cy="399428"/>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E1CDC229-CD82-4BB8-9F50-362920AFFC7C}"/>
              </a:ext>
            </a:extLst>
          </p:cNvPr>
          <p:cNvSpPr>
            <a:spLocks noGrp="1"/>
          </p:cNvSpPr>
          <p:nvPr>
            <p:ph sz="quarter" idx="4"/>
          </p:nvPr>
        </p:nvSpPr>
        <p:spPr>
          <a:xfrm>
            <a:off x="6172200" y="2080591"/>
            <a:ext cx="5183188" cy="4109072"/>
          </a:xfrm>
        </p:spPr>
        <p:txBody>
          <a:bodyPr>
            <a:normAutofit/>
          </a:bodyPr>
          <a:lstStyle/>
          <a:p>
            <a:r>
              <a:rPr lang="en-GB" sz="1600" dirty="0">
                <a:latin typeface="Cambria" panose="02040503050406030204" pitchFamily="18" charset="0"/>
              </a:rPr>
              <a:t>The Suicide of Socrates, 399 BC. 2017. </a:t>
            </a:r>
            <a:r>
              <a:rPr lang="en-GB" sz="1600" i="1" dirty="0">
                <a:latin typeface="Cambria" panose="02040503050406030204" pitchFamily="18" charset="0"/>
              </a:rPr>
              <a:t>The Suicide of Socrates, 399 BC</a:t>
            </a:r>
            <a:r>
              <a:rPr lang="en-GB" sz="1600" dirty="0">
                <a:latin typeface="Cambria" panose="02040503050406030204" pitchFamily="18" charset="0"/>
              </a:rPr>
              <a:t>. Available at: </a:t>
            </a:r>
            <a:r>
              <a:rPr lang="en-GB" sz="1600" dirty="0">
                <a:latin typeface="Cambria" panose="02040503050406030204" pitchFamily="18" charset="0"/>
                <a:hlinkClick r:id="rId2"/>
              </a:rPr>
              <a:t>http://www.eyewitnesstohistory.com/socrates.htm</a:t>
            </a:r>
            <a:endParaRPr lang="en-GB" sz="1600" dirty="0">
              <a:latin typeface="Cambria" panose="02040503050406030204" pitchFamily="18" charset="0"/>
            </a:endParaRPr>
          </a:p>
          <a:p>
            <a:r>
              <a:rPr lang="en-GB" sz="1600" i="1" dirty="0">
                <a:latin typeface="Cambria" panose="02040503050406030204" pitchFamily="18" charset="0"/>
              </a:rPr>
              <a:t>Freeman, C., 1999. The Greek Achievement. 1st ed. London: Penguin books.</a:t>
            </a:r>
          </a:p>
          <a:p>
            <a:r>
              <a:rPr lang="en-GB" sz="1600" i="1" dirty="0">
                <a:latin typeface="Cambria" panose="02040503050406030204" pitchFamily="18" charset="0"/>
              </a:rPr>
              <a:t>Plato, P. The Trial and Death of Socrates Euthyphro, Apology, Crito, Death Scene from Phaedo, G. M. A. Grube (Translator) 2001 Hackett Publishing, Cambridge MA</a:t>
            </a:r>
          </a:p>
          <a:p>
            <a:endParaRPr lang="en-GB" sz="1600" i="1"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013492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4A49-7AE6-4648-AF63-23C2D5AA0FD6}"/>
              </a:ext>
            </a:extLst>
          </p:cNvPr>
          <p:cNvSpPr>
            <a:spLocks noGrp="1"/>
          </p:cNvSpPr>
          <p:nvPr>
            <p:ph type="title"/>
          </p:nvPr>
        </p:nvSpPr>
        <p:spPr/>
        <p:txBody>
          <a:bodyPr/>
          <a:lstStyle/>
          <a:p>
            <a:r>
              <a:rPr lang="en-GB" dirty="0">
                <a:latin typeface="Cambria" panose="02040503050406030204" pitchFamily="18" charset="0"/>
              </a:rPr>
              <a:t>Aristotle:</a:t>
            </a:r>
          </a:p>
        </p:txBody>
      </p:sp>
      <p:sp>
        <p:nvSpPr>
          <p:cNvPr id="3" name="Text Placeholder 2">
            <a:extLst>
              <a:ext uri="{FF2B5EF4-FFF2-40B4-BE49-F238E27FC236}">
                <a16:creationId xmlns:a16="http://schemas.microsoft.com/office/drawing/2014/main" id="{33CA2E9F-CF0C-4F8C-9FC8-2FA83C0A93EC}"/>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F0B17FF-BBD2-4AF8-AC2A-20998E6BDC3F}"/>
              </a:ext>
            </a:extLst>
          </p:cNvPr>
          <p:cNvSpPr>
            <a:spLocks noGrp="1"/>
          </p:cNvSpPr>
          <p:nvPr>
            <p:ph sz="half" idx="2"/>
          </p:nvPr>
        </p:nvSpPr>
        <p:spPr>
          <a:xfrm>
            <a:off x="839788" y="2093843"/>
            <a:ext cx="4739377" cy="4095820"/>
          </a:xfrm>
        </p:spPr>
        <p:txBody>
          <a:bodyPr>
            <a:normAutofit/>
          </a:bodyPr>
          <a:lstStyle/>
          <a:p>
            <a:pPr>
              <a:lnSpc>
                <a:spcPct val="100000"/>
              </a:lnSpc>
              <a:spcBef>
                <a:spcPts val="0"/>
              </a:spcBef>
            </a:pPr>
            <a:r>
              <a:rPr lang="en-GB" sz="1600" dirty="0">
                <a:latin typeface="Cambria" panose="02040503050406030204" pitchFamily="18" charset="0"/>
              </a:rPr>
              <a:t>384 – 322 BC.</a:t>
            </a:r>
          </a:p>
          <a:p>
            <a:pPr>
              <a:lnSpc>
                <a:spcPct val="100000"/>
              </a:lnSpc>
              <a:spcBef>
                <a:spcPts val="0"/>
              </a:spcBef>
            </a:pPr>
            <a:r>
              <a:rPr lang="en-GB" sz="1600" dirty="0">
                <a:latin typeface="Cambria" panose="02040503050406030204" pitchFamily="18" charset="0"/>
              </a:rPr>
              <a:t>Greek Philosopher, migrated to Athens to study in Academy of Plato after his father died.</a:t>
            </a:r>
          </a:p>
          <a:p>
            <a:pPr>
              <a:lnSpc>
                <a:spcPct val="100000"/>
              </a:lnSpc>
              <a:spcBef>
                <a:spcPts val="0"/>
              </a:spcBef>
            </a:pPr>
            <a:r>
              <a:rPr lang="en-GB" sz="1600" dirty="0">
                <a:latin typeface="Cambria" panose="02040503050406030204" pitchFamily="18" charset="0"/>
              </a:rPr>
              <a:t>Was the author of philosophical and scientific system that framed the thinking of Christian and Islamic philosophies in the later centuries, even as far as the Renaissance. </a:t>
            </a:r>
          </a:p>
          <a:p>
            <a:pPr>
              <a:lnSpc>
                <a:spcPct val="100000"/>
              </a:lnSpc>
              <a:spcBef>
                <a:spcPts val="0"/>
              </a:spcBef>
            </a:pPr>
            <a:r>
              <a:rPr lang="en-GB" sz="1600" dirty="0">
                <a:latin typeface="Cambria" panose="02040503050406030204" pitchFamily="18" charset="0"/>
              </a:rPr>
              <a:t>At one point was suspected by Greeks to have hand in Alexander the Great’s death.</a:t>
            </a:r>
          </a:p>
          <a:p>
            <a:pPr>
              <a:lnSpc>
                <a:spcPct val="100000"/>
              </a:lnSpc>
              <a:spcBef>
                <a:spcPts val="0"/>
              </a:spcBef>
            </a:pPr>
            <a:r>
              <a:rPr lang="en-GB" sz="1600" dirty="0">
                <a:latin typeface="Cambria" panose="02040503050406030204" pitchFamily="18" charset="0"/>
              </a:rPr>
              <a:t>Is said to have died from stomach disease.</a:t>
            </a:r>
          </a:p>
        </p:txBody>
      </p:sp>
      <p:sp>
        <p:nvSpPr>
          <p:cNvPr id="5" name="Text Placeholder 4">
            <a:extLst>
              <a:ext uri="{FF2B5EF4-FFF2-40B4-BE49-F238E27FC236}">
                <a16:creationId xmlns:a16="http://schemas.microsoft.com/office/drawing/2014/main" id="{55252A77-8A7F-465D-B30D-960E63933350}"/>
              </a:ext>
            </a:extLst>
          </p:cNvPr>
          <p:cNvSpPr>
            <a:spLocks noGrp="1"/>
          </p:cNvSpPr>
          <p:nvPr>
            <p:ph type="body" sz="quarter" idx="3"/>
          </p:nvPr>
        </p:nvSpPr>
        <p:spPr>
          <a:xfrm>
            <a:off x="5579165" y="1681164"/>
            <a:ext cx="5776223"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A0F04C7-33D9-42E3-BE2E-567C152FF4E2}"/>
              </a:ext>
            </a:extLst>
          </p:cNvPr>
          <p:cNvSpPr>
            <a:spLocks noGrp="1"/>
          </p:cNvSpPr>
          <p:nvPr>
            <p:ph sz="quarter" idx="4"/>
          </p:nvPr>
        </p:nvSpPr>
        <p:spPr>
          <a:xfrm>
            <a:off x="5579165" y="2093842"/>
            <a:ext cx="5776223" cy="4095821"/>
          </a:xfrm>
        </p:spPr>
        <p:txBody>
          <a:bodyPr>
            <a:normAutofit/>
          </a:bodyPr>
          <a:lstStyle/>
          <a:p>
            <a:r>
              <a:rPr lang="en-GB" sz="1600" dirty="0">
                <a:latin typeface="Cambria" panose="02040503050406030204" pitchFamily="18" charset="0"/>
              </a:rPr>
              <a:t>Diogenes Laertius, Lives of Eminent Philosophers, BOOK I, Prologue . </a:t>
            </a:r>
            <a:r>
              <a:rPr lang="en-GB" sz="1600" i="1" dirty="0">
                <a:latin typeface="Cambria" panose="02040503050406030204" pitchFamily="18" charset="0"/>
              </a:rPr>
              <a:t>2017. Diogenes Laertius, Lives of Eminent Philosophers, BOOK I, Prologue </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http://www.perseus.tufts.edu/hopper/text?doc=Perseus:text:1999.01.0258:book=1:chapter=prologue&amp;highlight=aristotle</a:t>
            </a:r>
            <a:endParaRPr lang="en-GB" sz="1600" dirty="0">
              <a:latin typeface="Cambria" panose="02040503050406030204" pitchFamily="18" charset="0"/>
            </a:endParaRPr>
          </a:p>
          <a:p>
            <a:r>
              <a:rPr lang="en-GB" sz="1600" dirty="0">
                <a:latin typeface="Cambria" panose="02040503050406030204" pitchFamily="18" charset="0"/>
              </a:rPr>
              <a:t>Ancient Ethical Theory (Stanford </a:t>
            </a:r>
            <a:r>
              <a:rPr lang="en-GB" sz="1600" dirty="0" err="1">
                <a:latin typeface="Cambria" panose="02040503050406030204" pitchFamily="18" charset="0"/>
              </a:rPr>
              <a:t>Encyclopedia</a:t>
            </a:r>
            <a:r>
              <a:rPr lang="en-GB" sz="1600" dirty="0">
                <a:latin typeface="Cambria" panose="02040503050406030204" pitchFamily="18" charset="0"/>
              </a:rPr>
              <a:t> of Philosophy) . 2017. </a:t>
            </a:r>
            <a:r>
              <a:rPr lang="en-GB" sz="1600" i="1" dirty="0">
                <a:latin typeface="Cambria" panose="02040503050406030204" pitchFamily="18" charset="0"/>
              </a:rPr>
              <a:t>Ancient Ethical Theory (Stanford </a:t>
            </a:r>
            <a:r>
              <a:rPr lang="en-GB" sz="1600" i="1" dirty="0" err="1">
                <a:latin typeface="Cambria" panose="02040503050406030204" pitchFamily="18" charset="0"/>
              </a:rPr>
              <a:t>Encyclopedia</a:t>
            </a:r>
            <a:r>
              <a:rPr lang="en-GB" sz="1600" i="1" dirty="0">
                <a:latin typeface="Cambria" panose="02040503050406030204" pitchFamily="18" charset="0"/>
              </a:rPr>
              <a:t> of Philosophy) </a:t>
            </a:r>
            <a:r>
              <a:rPr lang="en-GB" sz="1600" dirty="0">
                <a:latin typeface="Cambria" panose="02040503050406030204" pitchFamily="18" charset="0"/>
              </a:rPr>
              <a:t>. Available at: </a:t>
            </a:r>
            <a:r>
              <a:rPr lang="en-GB" sz="1600" dirty="0">
                <a:latin typeface="Cambria" panose="02040503050406030204" pitchFamily="18" charset="0"/>
                <a:hlinkClick r:id="rId3"/>
              </a:rPr>
              <a:t>https://plato.stanford.edu/entries/ethics-ancient/#4</a:t>
            </a:r>
            <a:r>
              <a:rPr lang="en-GB" sz="1600" dirty="0">
                <a:latin typeface="Cambria" panose="02040503050406030204" pitchFamily="18" charset="0"/>
              </a:rPr>
              <a:t>.</a:t>
            </a:r>
          </a:p>
          <a:p>
            <a:r>
              <a:rPr lang="en-GB" sz="1600" i="1" dirty="0" err="1">
                <a:latin typeface="Cambria" panose="02040503050406030204" pitchFamily="18" charset="0"/>
              </a:rPr>
              <a:t>Hornblower</a:t>
            </a:r>
            <a:r>
              <a:rPr lang="en-GB" sz="1600" i="1" dirty="0">
                <a:latin typeface="Cambria" panose="02040503050406030204" pitchFamily="18" charset="0"/>
              </a:rPr>
              <a:t>, S., 1991. The Greek World, 479-323 BC. Psychology Press p220</a:t>
            </a:r>
          </a:p>
          <a:p>
            <a:endParaRPr lang="en-GB" sz="1600" dirty="0">
              <a:latin typeface="Cambria" panose="02040503050406030204" pitchFamily="18" charset="0"/>
            </a:endParaRPr>
          </a:p>
        </p:txBody>
      </p:sp>
    </p:spTree>
    <p:extLst>
      <p:ext uri="{BB962C8B-B14F-4D97-AF65-F5344CB8AC3E}">
        <p14:creationId xmlns:p14="http://schemas.microsoft.com/office/powerpoint/2010/main" val="889719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CE8AC-7EB8-48E1-8165-685816DBE16A}"/>
              </a:ext>
            </a:extLst>
          </p:cNvPr>
          <p:cNvSpPr>
            <a:spLocks noGrp="1"/>
          </p:cNvSpPr>
          <p:nvPr>
            <p:ph type="title"/>
          </p:nvPr>
        </p:nvSpPr>
        <p:spPr/>
        <p:txBody>
          <a:bodyPr/>
          <a:lstStyle/>
          <a:p>
            <a:r>
              <a:rPr lang="en-GB" dirty="0">
                <a:latin typeface="Cambria" panose="02040503050406030204" pitchFamily="18" charset="0"/>
              </a:rPr>
              <a:t>Battle of Marathon: </a:t>
            </a:r>
          </a:p>
        </p:txBody>
      </p:sp>
      <p:sp>
        <p:nvSpPr>
          <p:cNvPr id="3" name="Text Placeholder 2">
            <a:extLst>
              <a:ext uri="{FF2B5EF4-FFF2-40B4-BE49-F238E27FC236}">
                <a16:creationId xmlns:a16="http://schemas.microsoft.com/office/drawing/2014/main" id="{302E898B-37D9-4AD7-954F-F272D08B04FC}"/>
              </a:ext>
            </a:extLst>
          </p:cNvPr>
          <p:cNvSpPr>
            <a:spLocks noGrp="1"/>
          </p:cNvSpPr>
          <p:nvPr>
            <p:ph type="body" idx="1"/>
          </p:nvPr>
        </p:nvSpPr>
        <p:spPr>
          <a:xfrm>
            <a:off x="839788" y="1681163"/>
            <a:ext cx="5157787" cy="425933"/>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8CF6C805-CBEB-4ED9-B14D-D202C61BF86E}"/>
              </a:ext>
            </a:extLst>
          </p:cNvPr>
          <p:cNvSpPr>
            <a:spLocks noGrp="1"/>
          </p:cNvSpPr>
          <p:nvPr>
            <p:ph sz="half" idx="2"/>
          </p:nvPr>
        </p:nvSpPr>
        <p:spPr>
          <a:xfrm>
            <a:off x="839788" y="2107096"/>
            <a:ext cx="5157787" cy="4082567"/>
          </a:xfrm>
        </p:spPr>
        <p:txBody>
          <a:bodyPr>
            <a:normAutofit/>
          </a:bodyPr>
          <a:lstStyle/>
          <a:p>
            <a:pPr>
              <a:lnSpc>
                <a:spcPct val="100000"/>
              </a:lnSpc>
              <a:spcBef>
                <a:spcPts val="0"/>
              </a:spcBef>
            </a:pPr>
            <a:r>
              <a:rPr lang="en-GB" sz="1600" dirty="0">
                <a:latin typeface="Cambria" panose="02040503050406030204" pitchFamily="18" charset="0"/>
              </a:rPr>
              <a:t>490BC.</a:t>
            </a:r>
          </a:p>
          <a:p>
            <a:pPr>
              <a:lnSpc>
                <a:spcPct val="100000"/>
              </a:lnSpc>
              <a:spcBef>
                <a:spcPts val="0"/>
              </a:spcBef>
            </a:pPr>
            <a:r>
              <a:rPr lang="en-GB" sz="1600" dirty="0">
                <a:latin typeface="Cambria" panose="02040503050406030204" pitchFamily="18" charset="0"/>
              </a:rPr>
              <a:t>Hippias (last </a:t>
            </a:r>
            <a:r>
              <a:rPr lang="en-GB" sz="1600" dirty="0" err="1">
                <a:latin typeface="Cambria" panose="02040503050406030204" pitchFamily="18" charset="0"/>
              </a:rPr>
              <a:t>Peisistratid</a:t>
            </a:r>
            <a:r>
              <a:rPr lang="en-GB" sz="1600" dirty="0">
                <a:latin typeface="Cambria" panose="02040503050406030204" pitchFamily="18" charset="0"/>
              </a:rPr>
              <a:t>) exiled by Athens: Became a military adviser for Persian Empire.</a:t>
            </a:r>
          </a:p>
          <a:p>
            <a:pPr>
              <a:lnSpc>
                <a:spcPct val="100000"/>
              </a:lnSpc>
              <a:spcBef>
                <a:spcPts val="0"/>
              </a:spcBef>
            </a:pPr>
            <a:r>
              <a:rPr lang="en-GB" sz="1600" dirty="0">
                <a:latin typeface="Cambria" panose="02040503050406030204" pitchFamily="18" charset="0"/>
              </a:rPr>
              <a:t>Recommended the small town of Marathon as starting point for invasion by Persians- it seemed to control a lot of major trade routes.</a:t>
            </a:r>
          </a:p>
          <a:p>
            <a:pPr>
              <a:lnSpc>
                <a:spcPct val="100000"/>
              </a:lnSpc>
              <a:spcBef>
                <a:spcPts val="0"/>
              </a:spcBef>
            </a:pPr>
            <a:r>
              <a:rPr lang="en-GB" sz="1600" dirty="0">
                <a:latin typeface="Cambria" panose="02040503050406030204" pitchFamily="18" charset="0"/>
              </a:rPr>
              <a:t>Athenians and Plateians joined forces, and though outnumbered, managed to push Persian army back and then pushed back their fleet which had already been destroyed by the Athenian Navy.</a:t>
            </a:r>
          </a:p>
          <a:p>
            <a:pPr>
              <a:lnSpc>
                <a:spcPct val="100000"/>
              </a:lnSpc>
              <a:spcBef>
                <a:spcPts val="0"/>
              </a:spcBef>
            </a:pPr>
            <a:r>
              <a:rPr lang="en-GB" sz="1600" dirty="0">
                <a:latin typeface="Cambria" panose="02040503050406030204" pitchFamily="18" charset="0"/>
              </a:rPr>
              <a:t>This temporarily halted Persian expansion into Greece.</a:t>
            </a:r>
          </a:p>
        </p:txBody>
      </p:sp>
      <p:sp>
        <p:nvSpPr>
          <p:cNvPr id="5" name="Text Placeholder 4">
            <a:extLst>
              <a:ext uri="{FF2B5EF4-FFF2-40B4-BE49-F238E27FC236}">
                <a16:creationId xmlns:a16="http://schemas.microsoft.com/office/drawing/2014/main" id="{610D688E-3DD1-4DC6-8BFD-1D9D69AFEC7E}"/>
              </a:ext>
            </a:extLst>
          </p:cNvPr>
          <p:cNvSpPr>
            <a:spLocks noGrp="1"/>
          </p:cNvSpPr>
          <p:nvPr>
            <p:ph type="body" sz="quarter" idx="3"/>
          </p:nvPr>
        </p:nvSpPr>
        <p:spPr>
          <a:xfrm>
            <a:off x="6172200" y="1681163"/>
            <a:ext cx="5183188" cy="425933"/>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E61C5A0-F98E-448B-B2A4-5B47586DD3E9}"/>
              </a:ext>
            </a:extLst>
          </p:cNvPr>
          <p:cNvSpPr>
            <a:spLocks noGrp="1"/>
          </p:cNvSpPr>
          <p:nvPr>
            <p:ph sz="quarter" idx="4"/>
          </p:nvPr>
        </p:nvSpPr>
        <p:spPr>
          <a:xfrm>
            <a:off x="6172200" y="2107096"/>
            <a:ext cx="5183188" cy="4082567"/>
          </a:xfrm>
        </p:spPr>
        <p:txBody>
          <a:bodyPr>
            <a:normAutofit/>
          </a:bodyPr>
          <a:lstStyle/>
          <a:p>
            <a:r>
              <a:rPr lang="en-GB" sz="1600" dirty="0">
                <a:latin typeface="Cambria" panose="02040503050406030204" pitchFamily="18" charset="0"/>
              </a:rPr>
              <a:t>The Battle of Marathon, 490 BC. 2017</a:t>
            </a:r>
            <a:r>
              <a:rPr lang="en-GB" sz="1600" i="1" dirty="0">
                <a:latin typeface="Cambria" panose="02040503050406030204" pitchFamily="18" charset="0"/>
              </a:rPr>
              <a:t>. The Battle of Marathon, 490 BC</a:t>
            </a:r>
            <a:r>
              <a:rPr lang="en-GB" sz="1600" dirty="0">
                <a:latin typeface="Cambria" panose="02040503050406030204" pitchFamily="18" charset="0"/>
              </a:rPr>
              <a:t>. Available at: </a:t>
            </a:r>
            <a:r>
              <a:rPr lang="en-GB" sz="1600" dirty="0">
                <a:latin typeface="Cambria" panose="02040503050406030204" pitchFamily="18" charset="0"/>
                <a:hlinkClick r:id="rId2"/>
              </a:rPr>
              <a:t>http://www.eyewitnesstohistory.com/marathon.htm</a:t>
            </a:r>
            <a:r>
              <a:rPr lang="en-GB" sz="1600" dirty="0">
                <a:latin typeface="Cambria" panose="02040503050406030204" pitchFamily="18" charset="0"/>
              </a:rPr>
              <a:t>. </a:t>
            </a:r>
          </a:p>
          <a:p>
            <a:r>
              <a:rPr lang="en-GB" sz="1600" dirty="0">
                <a:latin typeface="Cambria" panose="02040503050406030204" pitchFamily="18" charset="0"/>
              </a:rPr>
              <a:t>De </a:t>
            </a:r>
            <a:r>
              <a:rPr lang="en-GB" sz="1600" dirty="0" err="1">
                <a:latin typeface="Cambria" panose="02040503050406030204" pitchFamily="18" charset="0"/>
              </a:rPr>
              <a:t>Selincourt</a:t>
            </a:r>
            <a:r>
              <a:rPr lang="en-GB" sz="1600" dirty="0">
                <a:latin typeface="Cambria" panose="02040503050406030204" pitchFamily="18" charset="0"/>
              </a:rPr>
              <a:t>, A., 1954. </a:t>
            </a:r>
            <a:r>
              <a:rPr lang="en-GB" sz="1600" i="1" dirty="0">
                <a:latin typeface="Cambria" panose="02040503050406030204" pitchFamily="18" charset="0"/>
              </a:rPr>
              <a:t>(trans)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 P397</a:t>
            </a:r>
          </a:p>
          <a:p>
            <a:r>
              <a:rPr lang="en-GB" sz="1600" dirty="0">
                <a:latin typeface="Cambria" panose="02040503050406030204" pitchFamily="18" charset="0"/>
              </a:rPr>
              <a:t>Marathon (490 BCE)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a:latin typeface="Cambria" panose="02040503050406030204" pitchFamily="18" charset="0"/>
              </a:rPr>
              <a:t>Marathon (490 BCE) - </a:t>
            </a:r>
            <a:r>
              <a:rPr lang="en-GB" sz="1600" i="1" dirty="0" err="1">
                <a:latin typeface="Cambria" panose="02040503050406030204" pitchFamily="18" charset="0"/>
              </a:rPr>
              <a:t>Livius</a:t>
            </a:r>
            <a:r>
              <a:rPr lang="en-GB" sz="1600" i="1" dirty="0">
                <a:latin typeface="Cambria" panose="02040503050406030204" pitchFamily="18" charset="0"/>
              </a:rPr>
              <a:t>. </a:t>
            </a:r>
            <a:r>
              <a:rPr lang="en-GB" sz="1600" dirty="0">
                <a:latin typeface="Cambria" panose="02040503050406030204" pitchFamily="18" charset="0"/>
              </a:rPr>
              <a:t>Available at: </a:t>
            </a:r>
            <a:r>
              <a:rPr lang="en-GB" sz="1600" dirty="0">
                <a:latin typeface="Cambria" panose="02040503050406030204" pitchFamily="18" charset="0"/>
                <a:hlinkClick r:id="rId3"/>
              </a:rPr>
              <a:t>http://www.livius.org/articles/battle/marathon-490-bce/</a:t>
            </a:r>
            <a:r>
              <a:rPr lang="en-GB" sz="1600" dirty="0">
                <a:latin typeface="Cambria" panose="02040503050406030204" pitchFamily="18" charset="0"/>
              </a:rPr>
              <a:t>.</a:t>
            </a:r>
          </a:p>
          <a:p>
            <a:pPr marL="0" indent="0">
              <a:buNone/>
            </a:pP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753622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3721C-C633-4620-B0F8-E348EFD8ED46}"/>
              </a:ext>
            </a:extLst>
          </p:cNvPr>
          <p:cNvSpPr>
            <a:spLocks noGrp="1"/>
          </p:cNvSpPr>
          <p:nvPr>
            <p:ph type="title"/>
          </p:nvPr>
        </p:nvSpPr>
        <p:spPr>
          <a:xfrm>
            <a:off x="839788" y="365126"/>
            <a:ext cx="10515600" cy="1183516"/>
          </a:xfrm>
        </p:spPr>
        <p:txBody>
          <a:bodyPr/>
          <a:lstStyle/>
          <a:p>
            <a:r>
              <a:rPr lang="en-GB" dirty="0">
                <a:latin typeface="Cambria" panose="02040503050406030204" pitchFamily="18" charset="0"/>
              </a:rPr>
              <a:t>Battle of Thermopylae:</a:t>
            </a:r>
          </a:p>
        </p:txBody>
      </p:sp>
      <p:sp>
        <p:nvSpPr>
          <p:cNvPr id="3" name="Text Placeholder 2">
            <a:extLst>
              <a:ext uri="{FF2B5EF4-FFF2-40B4-BE49-F238E27FC236}">
                <a16:creationId xmlns:a16="http://schemas.microsoft.com/office/drawing/2014/main" id="{C28EA568-050A-4A9A-917B-2CD675275FB7}"/>
              </a:ext>
            </a:extLst>
          </p:cNvPr>
          <p:cNvSpPr>
            <a:spLocks noGrp="1"/>
          </p:cNvSpPr>
          <p:nvPr>
            <p:ph type="body" idx="1"/>
          </p:nvPr>
        </p:nvSpPr>
        <p:spPr>
          <a:xfrm>
            <a:off x="839788" y="1548641"/>
            <a:ext cx="5157787" cy="598211"/>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EB43ED1-C873-4ACF-8481-47A68B6C4ACF}"/>
              </a:ext>
            </a:extLst>
          </p:cNvPr>
          <p:cNvSpPr>
            <a:spLocks noGrp="1"/>
          </p:cNvSpPr>
          <p:nvPr>
            <p:ph sz="half" idx="2"/>
          </p:nvPr>
        </p:nvSpPr>
        <p:spPr>
          <a:xfrm>
            <a:off x="839788" y="2146852"/>
            <a:ext cx="5157787" cy="4042811"/>
          </a:xfrm>
        </p:spPr>
        <p:txBody>
          <a:bodyPr>
            <a:normAutofit/>
          </a:bodyPr>
          <a:lstStyle/>
          <a:p>
            <a:pPr>
              <a:lnSpc>
                <a:spcPct val="100000"/>
              </a:lnSpc>
              <a:spcBef>
                <a:spcPts val="0"/>
              </a:spcBef>
            </a:pPr>
            <a:r>
              <a:rPr lang="en-GB" sz="1600" dirty="0">
                <a:latin typeface="Cambria" panose="02040503050406030204" pitchFamily="18" charset="0"/>
              </a:rPr>
              <a:t>Spartans vs Persians, during Persian War between 480 and 479BC.</a:t>
            </a:r>
          </a:p>
          <a:p>
            <a:pPr>
              <a:lnSpc>
                <a:spcPct val="100000"/>
              </a:lnSpc>
              <a:spcBef>
                <a:spcPts val="0"/>
              </a:spcBef>
            </a:pPr>
            <a:r>
              <a:rPr lang="en-GB" sz="1600" dirty="0">
                <a:latin typeface="Cambria" panose="02040503050406030204" pitchFamily="18" charset="0"/>
              </a:rPr>
              <a:t>300 Spartans and </a:t>
            </a:r>
            <a:r>
              <a:rPr lang="en-GB" sz="1600" dirty="0" err="1">
                <a:latin typeface="Cambria" panose="02040503050406030204" pitchFamily="18" charset="0"/>
              </a:rPr>
              <a:t>est</a:t>
            </a:r>
            <a:r>
              <a:rPr lang="en-GB" sz="1600" dirty="0">
                <a:latin typeface="Cambria" panose="02040503050406030204" pitchFamily="18" charset="0"/>
              </a:rPr>
              <a:t> 6000 hired soldiers from Allied cities. Tiny in comparison to Persian forces.</a:t>
            </a:r>
          </a:p>
          <a:p>
            <a:pPr>
              <a:lnSpc>
                <a:spcPct val="100000"/>
              </a:lnSpc>
              <a:spcBef>
                <a:spcPts val="0"/>
              </a:spcBef>
            </a:pPr>
            <a:r>
              <a:rPr lang="en-GB" sz="1600" dirty="0">
                <a:latin typeface="Cambria" panose="02040503050406030204" pitchFamily="18" charset="0"/>
              </a:rPr>
              <a:t>Persians led by King Xerxes had +100,000 men.</a:t>
            </a:r>
          </a:p>
          <a:p>
            <a:pPr>
              <a:lnSpc>
                <a:spcPct val="100000"/>
              </a:lnSpc>
              <a:spcBef>
                <a:spcPts val="0"/>
              </a:spcBef>
            </a:pPr>
            <a:r>
              <a:rPr lang="en-GB" sz="1600" dirty="0" err="1">
                <a:latin typeface="Cambria" panose="02040503050406030204" pitchFamily="18" charset="0"/>
              </a:rPr>
              <a:t>Sp</a:t>
            </a:r>
            <a:r>
              <a:rPr lang="en-GB" sz="1600" dirty="0">
                <a:latin typeface="Cambria" panose="02040503050406030204" pitchFamily="18" charset="0"/>
              </a:rPr>
              <a:t> chose narrow valley between mountains and sea called Thermopylae for battle= vast numbers of </a:t>
            </a:r>
            <a:r>
              <a:rPr lang="en-GB" sz="1600" dirty="0" err="1">
                <a:latin typeface="Cambria" panose="02040503050406030204" pitchFamily="18" charset="0"/>
              </a:rPr>
              <a:t>Pers</a:t>
            </a:r>
            <a:r>
              <a:rPr lang="en-GB" sz="1600" dirty="0">
                <a:latin typeface="Cambria" panose="02040503050406030204" pitchFamily="18" charset="0"/>
              </a:rPr>
              <a:t> army wouldn’t be able to overwhelm them at once.</a:t>
            </a:r>
          </a:p>
          <a:p>
            <a:pPr>
              <a:lnSpc>
                <a:spcPct val="100000"/>
              </a:lnSpc>
              <a:spcBef>
                <a:spcPts val="0"/>
              </a:spcBef>
            </a:pPr>
            <a:r>
              <a:rPr lang="en-GB" sz="1600" dirty="0">
                <a:latin typeface="Cambria" panose="02040503050406030204" pitchFamily="18" charset="0"/>
              </a:rPr>
              <a:t>For 2 days </a:t>
            </a:r>
            <a:r>
              <a:rPr lang="en-GB" sz="1600" dirty="0" err="1">
                <a:latin typeface="Cambria" panose="02040503050406030204" pitchFamily="18" charset="0"/>
              </a:rPr>
              <a:t>Sp</a:t>
            </a:r>
            <a:r>
              <a:rPr lang="en-GB" sz="1600" dirty="0">
                <a:latin typeface="Cambria" panose="02040503050406030204" pitchFamily="18" charset="0"/>
              </a:rPr>
              <a:t> were wining,  because faked retreat, were chased in, ambushed the </a:t>
            </a:r>
            <a:r>
              <a:rPr lang="en-GB" sz="1600" dirty="0" err="1">
                <a:latin typeface="Cambria" panose="02040503050406030204" pitchFamily="18" charset="0"/>
              </a:rPr>
              <a:t>Pers</a:t>
            </a:r>
            <a:r>
              <a:rPr lang="en-GB" sz="1600" dirty="0">
                <a:latin typeface="Cambria" panose="02040503050406030204" pitchFamily="18" charset="0"/>
              </a:rPr>
              <a:t> who followed them.</a:t>
            </a:r>
          </a:p>
          <a:p>
            <a:pPr>
              <a:lnSpc>
                <a:spcPct val="100000"/>
              </a:lnSpc>
              <a:spcBef>
                <a:spcPts val="0"/>
              </a:spcBef>
            </a:pPr>
            <a:r>
              <a:rPr lang="en-GB" sz="1600" dirty="0" err="1">
                <a:latin typeface="Cambria" panose="02040503050406030204" pitchFamily="18" charset="0"/>
              </a:rPr>
              <a:t>Sp</a:t>
            </a:r>
            <a:r>
              <a:rPr lang="en-GB" sz="1600" dirty="0">
                <a:latin typeface="Cambria" panose="02040503050406030204" pitchFamily="18" charset="0"/>
              </a:rPr>
              <a:t> army betrayed- </a:t>
            </a:r>
            <a:r>
              <a:rPr lang="en-GB" sz="1600" dirty="0" err="1">
                <a:latin typeface="Cambria" panose="02040503050406030204" pitchFamily="18" charset="0"/>
              </a:rPr>
              <a:t>Pers</a:t>
            </a:r>
            <a:r>
              <a:rPr lang="en-GB" sz="1600" dirty="0">
                <a:latin typeface="Cambria" panose="02040503050406030204" pitchFamily="18" charset="0"/>
              </a:rPr>
              <a:t> were shown small path that would take them behind </a:t>
            </a:r>
            <a:r>
              <a:rPr lang="en-GB" sz="1600" dirty="0" err="1">
                <a:latin typeface="Cambria" panose="02040503050406030204" pitchFamily="18" charset="0"/>
              </a:rPr>
              <a:t>Sp</a:t>
            </a:r>
            <a:r>
              <a:rPr lang="en-GB" sz="1600" dirty="0">
                <a:latin typeface="Cambria" panose="02040503050406030204" pitchFamily="18" charset="0"/>
              </a:rPr>
              <a:t> army= ambush. </a:t>
            </a:r>
          </a:p>
          <a:p>
            <a:pPr>
              <a:lnSpc>
                <a:spcPct val="100000"/>
              </a:lnSpc>
              <a:spcBef>
                <a:spcPts val="0"/>
              </a:spcBef>
            </a:pPr>
            <a:r>
              <a:rPr lang="en-GB" sz="1600" dirty="0">
                <a:latin typeface="Cambria" panose="02040503050406030204" pitchFamily="18" charset="0"/>
              </a:rPr>
              <a:t>Every member of </a:t>
            </a:r>
            <a:r>
              <a:rPr lang="en-GB" sz="1600" dirty="0" err="1">
                <a:latin typeface="Cambria" panose="02040503050406030204" pitchFamily="18" charset="0"/>
              </a:rPr>
              <a:t>Sp</a:t>
            </a:r>
            <a:r>
              <a:rPr lang="en-GB" sz="1600" dirty="0">
                <a:latin typeface="Cambria" panose="02040503050406030204" pitchFamily="18" charset="0"/>
              </a:rPr>
              <a:t> army refused to flee= all killed.</a:t>
            </a:r>
          </a:p>
        </p:txBody>
      </p:sp>
      <p:sp>
        <p:nvSpPr>
          <p:cNvPr id="5" name="Text Placeholder 4">
            <a:extLst>
              <a:ext uri="{FF2B5EF4-FFF2-40B4-BE49-F238E27FC236}">
                <a16:creationId xmlns:a16="http://schemas.microsoft.com/office/drawing/2014/main" id="{0D9D89C2-3A58-45C3-A307-A9EED5BEE349}"/>
              </a:ext>
            </a:extLst>
          </p:cNvPr>
          <p:cNvSpPr>
            <a:spLocks noGrp="1"/>
          </p:cNvSpPr>
          <p:nvPr>
            <p:ph type="body" sz="quarter" idx="3"/>
          </p:nvPr>
        </p:nvSpPr>
        <p:spPr>
          <a:xfrm>
            <a:off x="6172200" y="1548641"/>
            <a:ext cx="5183188" cy="598211"/>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EC3A720C-F8B0-422C-A7BF-ACAD232F73E6}"/>
              </a:ext>
            </a:extLst>
          </p:cNvPr>
          <p:cNvSpPr>
            <a:spLocks noGrp="1"/>
          </p:cNvSpPr>
          <p:nvPr>
            <p:ph sz="quarter" idx="4"/>
          </p:nvPr>
        </p:nvSpPr>
        <p:spPr>
          <a:xfrm>
            <a:off x="6172200" y="2146852"/>
            <a:ext cx="5183188" cy="4042811"/>
          </a:xfrm>
        </p:spPr>
        <p:txBody>
          <a:bodyPr>
            <a:normAutofit/>
          </a:bodyPr>
          <a:lstStyle/>
          <a:p>
            <a:r>
              <a:rPr lang="en-GB" sz="1600" dirty="0">
                <a:latin typeface="Cambria" panose="02040503050406030204" pitchFamily="18" charset="0"/>
              </a:rPr>
              <a:t>Ancient Greece - War - The British Museum. 2017. </a:t>
            </a:r>
            <a:r>
              <a:rPr lang="en-GB" sz="1600" i="1" dirty="0">
                <a:latin typeface="Cambria" panose="02040503050406030204" pitchFamily="18" charset="0"/>
              </a:rPr>
              <a:t>Ancient Greece - War - The British Museum</a:t>
            </a:r>
            <a:r>
              <a:rPr lang="en-GB" sz="1600" dirty="0">
                <a:latin typeface="Cambria" panose="02040503050406030204" pitchFamily="18" charset="0"/>
              </a:rPr>
              <a:t>. Available at: </a:t>
            </a:r>
            <a:r>
              <a:rPr lang="en-GB" sz="1600" dirty="0">
                <a:latin typeface="Cambria" panose="02040503050406030204" pitchFamily="18" charset="0"/>
                <a:hlinkClick r:id="rId2"/>
              </a:rPr>
              <a:t>http://www.ancientgreece.co.uk/war/story/sto_set.html</a:t>
            </a:r>
            <a:r>
              <a:rPr lang="en-GB" sz="1600" dirty="0">
                <a:latin typeface="Cambria" panose="02040503050406030204" pitchFamily="18" charset="0"/>
              </a:rPr>
              <a:t>. </a:t>
            </a:r>
          </a:p>
          <a:p>
            <a:r>
              <a:rPr lang="en-GB" sz="1600" dirty="0">
                <a:latin typeface="Cambria" panose="02040503050406030204" pitchFamily="18" charset="0"/>
              </a:rPr>
              <a:t>PoemHunter.com. 2017. Epitaph </a:t>
            </a:r>
            <a:r>
              <a:rPr lang="en-GB" sz="1600" i="1" dirty="0">
                <a:latin typeface="Cambria" panose="02040503050406030204" pitchFamily="18" charset="0"/>
              </a:rPr>
              <a:t>At Thermopylae Poem by Simonides - Poem Hunter. </a:t>
            </a:r>
            <a:r>
              <a:rPr lang="en-GB" sz="1600" dirty="0">
                <a:latin typeface="Cambria" panose="02040503050406030204" pitchFamily="18" charset="0"/>
              </a:rPr>
              <a:t>Available at: </a:t>
            </a:r>
            <a:r>
              <a:rPr lang="en-GB" sz="1600" dirty="0">
                <a:latin typeface="Cambria" panose="02040503050406030204" pitchFamily="18" charset="0"/>
                <a:hlinkClick r:id="rId3"/>
              </a:rPr>
              <a:t>https://www.poemhunter.com/poem/epitaph-at-thermopylae/</a:t>
            </a:r>
            <a:r>
              <a:rPr lang="en-GB" sz="1600" dirty="0">
                <a:latin typeface="Cambria" panose="02040503050406030204" pitchFamily="18" charset="0"/>
              </a:rPr>
              <a:t>. </a:t>
            </a:r>
          </a:p>
          <a:p>
            <a:r>
              <a:rPr lang="en-GB" sz="1600" i="1" dirty="0">
                <a:latin typeface="Cambria" panose="02040503050406030204" pitchFamily="18" charset="0"/>
              </a:rPr>
              <a:t>De </a:t>
            </a:r>
            <a:r>
              <a:rPr lang="en-GB" sz="1600" i="1" dirty="0" err="1">
                <a:latin typeface="Cambria" panose="02040503050406030204" pitchFamily="18" charset="0"/>
              </a:rPr>
              <a:t>Selincourt</a:t>
            </a:r>
            <a:r>
              <a:rPr lang="en-GB" sz="1600" i="1" dirty="0">
                <a:latin typeface="Cambria" panose="02040503050406030204" pitchFamily="18" charset="0"/>
              </a:rPr>
              <a:t>, A., 1954. (trans)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 p476</a:t>
            </a:r>
          </a:p>
          <a:p>
            <a:endParaRPr lang="en-GB" sz="1600" dirty="0">
              <a:latin typeface="Cambria" panose="02040503050406030204" pitchFamily="18" charset="0"/>
            </a:endParaRPr>
          </a:p>
        </p:txBody>
      </p:sp>
    </p:spTree>
    <p:extLst>
      <p:ext uri="{BB962C8B-B14F-4D97-AF65-F5344CB8AC3E}">
        <p14:creationId xmlns:p14="http://schemas.microsoft.com/office/powerpoint/2010/main" val="2095550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A290A-3AF8-43D1-890B-B5168AB37BCE}"/>
              </a:ext>
            </a:extLst>
          </p:cNvPr>
          <p:cNvSpPr>
            <a:spLocks noGrp="1"/>
          </p:cNvSpPr>
          <p:nvPr>
            <p:ph type="title"/>
          </p:nvPr>
        </p:nvSpPr>
        <p:spPr>
          <a:xfrm>
            <a:off x="839788" y="365126"/>
            <a:ext cx="10515600" cy="823912"/>
          </a:xfrm>
        </p:spPr>
        <p:txBody>
          <a:bodyPr/>
          <a:lstStyle/>
          <a:p>
            <a:r>
              <a:rPr lang="en-GB" dirty="0">
                <a:latin typeface="Cambria" panose="02040503050406030204" pitchFamily="18" charset="0"/>
              </a:rPr>
              <a:t>Battle of </a:t>
            </a:r>
            <a:r>
              <a:rPr lang="en-GB" dirty="0" err="1">
                <a:latin typeface="Cambria" panose="02040503050406030204" pitchFamily="18" charset="0"/>
              </a:rPr>
              <a:t>Himera</a:t>
            </a:r>
            <a:r>
              <a:rPr lang="en-GB" dirty="0">
                <a:latin typeface="Cambria" panose="02040503050406030204" pitchFamily="18" charset="0"/>
              </a:rPr>
              <a:t> (480BC):</a:t>
            </a:r>
          </a:p>
        </p:txBody>
      </p:sp>
      <p:sp>
        <p:nvSpPr>
          <p:cNvPr id="3" name="Text Placeholder 2">
            <a:extLst>
              <a:ext uri="{FF2B5EF4-FFF2-40B4-BE49-F238E27FC236}">
                <a16:creationId xmlns:a16="http://schemas.microsoft.com/office/drawing/2014/main" id="{2C1D7036-A127-4E66-8435-CF3B9F33FF03}"/>
              </a:ext>
            </a:extLst>
          </p:cNvPr>
          <p:cNvSpPr>
            <a:spLocks noGrp="1"/>
          </p:cNvSpPr>
          <p:nvPr>
            <p:ph type="body" idx="1"/>
          </p:nvPr>
        </p:nvSpPr>
        <p:spPr>
          <a:xfrm>
            <a:off x="862014" y="1240840"/>
            <a:ext cx="5157787" cy="440323"/>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439B8C7-4515-48BA-9C0E-9175F45CC377}"/>
              </a:ext>
            </a:extLst>
          </p:cNvPr>
          <p:cNvSpPr>
            <a:spLocks noGrp="1"/>
          </p:cNvSpPr>
          <p:nvPr>
            <p:ph sz="half" idx="2"/>
          </p:nvPr>
        </p:nvSpPr>
        <p:spPr>
          <a:xfrm>
            <a:off x="839788" y="1732964"/>
            <a:ext cx="5157787" cy="4759909"/>
          </a:xfrm>
        </p:spPr>
        <p:txBody>
          <a:bodyPr>
            <a:normAutofit lnSpcReduction="10000"/>
          </a:bodyPr>
          <a:lstStyle/>
          <a:p>
            <a:pPr>
              <a:lnSpc>
                <a:spcPct val="100000"/>
              </a:lnSpc>
              <a:spcBef>
                <a:spcPts val="0"/>
              </a:spcBef>
            </a:pPr>
            <a:r>
              <a:rPr lang="en-GB" sz="1600" dirty="0">
                <a:latin typeface="Cambria" panose="02040503050406030204" pitchFamily="18" charset="0"/>
              </a:rPr>
              <a:t>Sicily divided into 2 : Carthaginians West and North, Greeks on South and East. </a:t>
            </a:r>
          </a:p>
          <a:p>
            <a:pPr>
              <a:lnSpc>
                <a:spcPct val="100000"/>
              </a:lnSpc>
              <a:spcBef>
                <a:spcPts val="0"/>
              </a:spcBef>
            </a:pPr>
            <a:r>
              <a:rPr lang="en-GB" sz="1600" dirty="0">
                <a:latin typeface="Cambria" panose="02040503050406030204" pitchFamily="18" charset="0"/>
              </a:rPr>
              <a:t>Hamilcar (Carthaginian general) sent warships to take </a:t>
            </a:r>
            <a:r>
              <a:rPr lang="en-GB" sz="1600" dirty="0" err="1">
                <a:latin typeface="Cambria" panose="02040503050406030204" pitchFamily="18" charset="0"/>
              </a:rPr>
              <a:t>Himera</a:t>
            </a:r>
            <a:r>
              <a:rPr lang="en-GB" sz="1600" dirty="0">
                <a:latin typeface="Cambria" panose="02040503050406030204" pitchFamily="18" charset="0"/>
              </a:rPr>
              <a:t>; a city that would let them drive out the Greek colonies, get a foothold in Italy.</a:t>
            </a:r>
          </a:p>
          <a:p>
            <a:pPr>
              <a:lnSpc>
                <a:spcPct val="100000"/>
              </a:lnSpc>
              <a:spcBef>
                <a:spcPts val="0"/>
              </a:spcBef>
            </a:pPr>
            <a:r>
              <a:rPr lang="en-GB" sz="1600" dirty="0">
                <a:latin typeface="Cambria" panose="02040503050406030204" pitchFamily="18" charset="0"/>
              </a:rPr>
              <a:t>Caused confusion for </a:t>
            </a:r>
            <a:r>
              <a:rPr lang="en-GB" sz="1600" dirty="0" err="1">
                <a:latin typeface="Cambria" panose="02040503050406030204" pitchFamily="18" charset="0"/>
              </a:rPr>
              <a:t>Gelon</a:t>
            </a:r>
            <a:r>
              <a:rPr lang="en-GB" sz="1600" dirty="0">
                <a:latin typeface="Cambria" panose="02040503050406030204" pitchFamily="18" charset="0"/>
              </a:rPr>
              <a:t> with no idea of their initial point onto island- meant could not set up defence.</a:t>
            </a:r>
          </a:p>
          <a:p>
            <a:pPr>
              <a:lnSpc>
                <a:spcPct val="100000"/>
              </a:lnSpc>
              <a:spcBef>
                <a:spcPts val="0"/>
              </a:spcBef>
            </a:pPr>
            <a:r>
              <a:rPr lang="en-GB" sz="1600" dirty="0">
                <a:latin typeface="Cambria" panose="02040503050406030204" pitchFamily="18" charset="0"/>
              </a:rPr>
              <a:t>Landed in </a:t>
            </a:r>
            <a:r>
              <a:rPr lang="en-GB" sz="1600" dirty="0" err="1">
                <a:latin typeface="Cambria" panose="02040503050406030204" pitchFamily="18" charset="0"/>
              </a:rPr>
              <a:t>Panormus</a:t>
            </a:r>
            <a:r>
              <a:rPr lang="en-GB" sz="1600" dirty="0">
                <a:latin typeface="Cambria" panose="02040503050406030204" pitchFamily="18" charset="0"/>
              </a:rPr>
              <a:t> Bay. </a:t>
            </a:r>
            <a:r>
              <a:rPr lang="en-GB" sz="1600" dirty="0" err="1">
                <a:latin typeface="Cambria" panose="02040503050406030204" pitchFamily="18" charset="0"/>
              </a:rPr>
              <a:t>Gs</a:t>
            </a:r>
            <a:r>
              <a:rPr lang="en-GB" sz="1600" dirty="0">
                <a:latin typeface="Cambria" panose="02040503050406030204" pitchFamily="18" charset="0"/>
              </a:rPr>
              <a:t> couldn’t send reinforcements by land- </a:t>
            </a:r>
            <a:r>
              <a:rPr lang="en-GB" sz="1600" dirty="0" err="1">
                <a:latin typeface="Cambria" panose="02040503050406030204" pitchFamily="18" charset="0"/>
              </a:rPr>
              <a:t>Carth</a:t>
            </a:r>
            <a:r>
              <a:rPr lang="en-GB" sz="1600" dirty="0">
                <a:latin typeface="Cambria" panose="02040503050406030204" pitchFamily="18" charset="0"/>
              </a:rPr>
              <a:t> cities in way.</a:t>
            </a:r>
          </a:p>
          <a:p>
            <a:pPr>
              <a:lnSpc>
                <a:spcPct val="100000"/>
              </a:lnSpc>
              <a:spcBef>
                <a:spcPts val="0"/>
              </a:spcBef>
            </a:pPr>
            <a:r>
              <a:rPr lang="en-GB" sz="1600" dirty="0" err="1">
                <a:latin typeface="Cambria" panose="02040503050406030204" pitchFamily="18" charset="0"/>
              </a:rPr>
              <a:t>Himera</a:t>
            </a:r>
            <a:r>
              <a:rPr lang="en-GB" sz="1600" dirty="0">
                <a:latin typeface="Cambria" panose="02040503050406030204" pitchFamily="18" charset="0"/>
              </a:rPr>
              <a:t> had only basic defences when attacked. Fortified themselves, sent word to </a:t>
            </a:r>
            <a:r>
              <a:rPr lang="en-GB" sz="1600" dirty="0" err="1">
                <a:latin typeface="Cambria" panose="02040503050406030204" pitchFamily="18" charset="0"/>
              </a:rPr>
              <a:t>Gelon</a:t>
            </a:r>
            <a:r>
              <a:rPr lang="en-GB" sz="1600" dirty="0">
                <a:latin typeface="Cambria" panose="02040503050406030204" pitchFamily="18" charset="0"/>
              </a:rPr>
              <a:t> + Syracuse.</a:t>
            </a:r>
          </a:p>
          <a:p>
            <a:pPr>
              <a:lnSpc>
                <a:spcPct val="100000"/>
              </a:lnSpc>
              <a:spcBef>
                <a:spcPts val="0"/>
              </a:spcBef>
            </a:pPr>
            <a:r>
              <a:rPr lang="en-GB" sz="1600" dirty="0">
                <a:latin typeface="Cambria" panose="02040503050406030204" pitchFamily="18" charset="0"/>
              </a:rPr>
              <a:t>Gel drove out Ham’s men with 50,000 strong army.</a:t>
            </a:r>
          </a:p>
          <a:p>
            <a:pPr>
              <a:lnSpc>
                <a:spcPct val="100000"/>
              </a:lnSpc>
              <a:spcBef>
                <a:spcPts val="0"/>
              </a:spcBef>
            </a:pPr>
            <a:r>
              <a:rPr lang="en-GB" sz="1600" dirty="0">
                <a:latin typeface="Cambria" panose="02040503050406030204" pitchFamily="18" charset="0"/>
              </a:rPr>
              <a:t>Ham had greater numbers, sent for reinforcements, were from </a:t>
            </a:r>
            <a:r>
              <a:rPr lang="en-GB" sz="1600" dirty="0" err="1">
                <a:latin typeface="Cambria" panose="02040503050406030204" pitchFamily="18" charset="0"/>
              </a:rPr>
              <a:t>Selinus</a:t>
            </a:r>
            <a:r>
              <a:rPr lang="en-GB" sz="1600" dirty="0">
                <a:latin typeface="Cambria" panose="02040503050406030204" pitchFamily="18" charset="0"/>
              </a:rPr>
              <a:t>, whose soldiers wore Greek armour. Gel sent men to divert them pretending to be from the same squadron whilst attacking Ham’s encampment.</a:t>
            </a:r>
          </a:p>
          <a:p>
            <a:pPr>
              <a:lnSpc>
                <a:spcPct val="100000"/>
              </a:lnSpc>
              <a:spcBef>
                <a:spcPts val="0"/>
              </a:spcBef>
            </a:pPr>
            <a:r>
              <a:rPr lang="en-GB" sz="1600" dirty="0">
                <a:latin typeface="Cambria" panose="02040503050406030204" pitchFamily="18" charset="0"/>
              </a:rPr>
              <a:t>Ham sacrificing to Poseidon, unprepared, killed. Gel won by driving the survivors onto a mountain with no water. When thirst got too much they surrendered and became slaves.</a:t>
            </a: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a:p>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1D5A8E6C-1893-4580-B122-79C3327C6249}"/>
              </a:ext>
            </a:extLst>
          </p:cNvPr>
          <p:cNvSpPr>
            <a:spLocks noGrp="1"/>
          </p:cNvSpPr>
          <p:nvPr>
            <p:ph type="body" sz="quarter" idx="3"/>
          </p:nvPr>
        </p:nvSpPr>
        <p:spPr>
          <a:xfrm>
            <a:off x="6096000" y="1238977"/>
            <a:ext cx="5183188" cy="440323"/>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F7E93D41-A50A-4F41-818A-2AE3CC1C7B56}"/>
              </a:ext>
            </a:extLst>
          </p:cNvPr>
          <p:cNvSpPr>
            <a:spLocks noGrp="1"/>
          </p:cNvSpPr>
          <p:nvPr>
            <p:ph sz="quarter" idx="4"/>
          </p:nvPr>
        </p:nvSpPr>
        <p:spPr>
          <a:xfrm>
            <a:off x="6172200" y="1729239"/>
            <a:ext cx="5183188" cy="4460424"/>
          </a:xfrm>
        </p:spPr>
        <p:txBody>
          <a:bodyPr>
            <a:normAutofit lnSpcReduction="10000"/>
          </a:bodyPr>
          <a:lstStyle/>
          <a:p>
            <a:r>
              <a:rPr lang="en-GB" sz="1600" dirty="0">
                <a:latin typeface="Cambria" panose="02040503050406030204" pitchFamily="18" charset="0"/>
              </a:rPr>
              <a:t>Battle of </a:t>
            </a:r>
            <a:r>
              <a:rPr lang="en-GB" sz="1600" dirty="0" err="1">
                <a:latin typeface="Cambria" panose="02040503050406030204" pitchFamily="18" charset="0"/>
              </a:rPr>
              <a:t>Himera</a:t>
            </a:r>
            <a:r>
              <a:rPr lang="en-GB" sz="1600" dirty="0">
                <a:latin typeface="Cambria" panose="02040503050406030204" pitchFamily="18" charset="0"/>
              </a:rPr>
              <a:t>. 2017. </a:t>
            </a:r>
            <a:r>
              <a:rPr lang="en-GB" sz="1600" i="1" dirty="0">
                <a:latin typeface="Cambria" panose="02040503050406030204" pitchFamily="18" charset="0"/>
              </a:rPr>
              <a:t>Battle of </a:t>
            </a:r>
            <a:r>
              <a:rPr lang="en-GB" sz="1600" i="1" dirty="0" err="1">
                <a:latin typeface="Cambria" panose="02040503050406030204" pitchFamily="18" charset="0"/>
              </a:rPr>
              <a:t>Himera</a:t>
            </a:r>
            <a:r>
              <a:rPr lang="en-GB" sz="1600" dirty="0">
                <a:latin typeface="Cambria" panose="02040503050406030204" pitchFamily="18" charset="0"/>
              </a:rPr>
              <a:t>. Available at: </a:t>
            </a:r>
            <a:r>
              <a:rPr lang="en-GB" sz="1600" dirty="0">
                <a:latin typeface="Cambria" panose="02040503050406030204" pitchFamily="18" charset="0"/>
                <a:hlinkClick r:id="rId2"/>
              </a:rPr>
              <a:t>http://www.ancientgreekbattles.net/Pages/48040_BattleOfHimera.htm</a:t>
            </a:r>
            <a:r>
              <a:rPr lang="en-GB" sz="1600" dirty="0">
                <a:latin typeface="Cambria" panose="02040503050406030204" pitchFamily="18" charset="0"/>
              </a:rPr>
              <a:t>. </a:t>
            </a:r>
          </a:p>
          <a:p>
            <a:r>
              <a:rPr lang="en-GB" sz="1600" dirty="0" err="1">
                <a:latin typeface="Cambria" panose="02040503050406030204" pitchFamily="18" charset="0"/>
              </a:rPr>
              <a:t>Diodorus</a:t>
            </a:r>
            <a:r>
              <a:rPr lang="en-GB" sz="1600" dirty="0">
                <a:latin typeface="Cambria" panose="02040503050406030204" pitchFamily="18" charset="0"/>
              </a:rPr>
              <a:t> Siculus, Library, Book XI, Chapter 20, section 2 .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XI, Chapter 20, section 2 </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http://www.perseus.tufts.edu/hopper/text?doc=Perseus%3Atext%3A1999.01.0084%3Abook%3D11%3Achapter%3D20%3Asection%3D2</a:t>
            </a:r>
            <a:r>
              <a:rPr lang="en-GB" sz="1600" dirty="0">
                <a:latin typeface="Cambria" panose="02040503050406030204" pitchFamily="18" charset="0"/>
              </a:rPr>
              <a:t>. </a:t>
            </a:r>
          </a:p>
          <a:p>
            <a:r>
              <a:rPr lang="en-GB" sz="1600" i="1" dirty="0">
                <a:latin typeface="Cambria" panose="02040503050406030204" pitchFamily="18" charset="0"/>
              </a:rPr>
              <a:t>De </a:t>
            </a:r>
            <a:r>
              <a:rPr lang="en-GB" sz="1600" i="1" dirty="0" err="1">
                <a:latin typeface="Cambria" panose="02040503050406030204" pitchFamily="18" charset="0"/>
              </a:rPr>
              <a:t>Selincourt</a:t>
            </a:r>
            <a:r>
              <a:rPr lang="en-GB" sz="1600" i="1" dirty="0">
                <a:latin typeface="Cambria" panose="02040503050406030204" pitchFamily="18" charset="0"/>
              </a:rPr>
              <a:t>, A., 1954. (trans)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 p 472</a:t>
            </a:r>
          </a:p>
          <a:p>
            <a:r>
              <a:rPr lang="en-GB" sz="1600" dirty="0">
                <a:latin typeface="Cambria" panose="02040503050406030204" pitchFamily="18" charset="0"/>
              </a:rPr>
              <a:t>Archaeology Magazine - The Fight for Ancient Sicily - Archaeology Magazine Archive. 2017. </a:t>
            </a:r>
            <a:r>
              <a:rPr lang="en-GB" sz="1600" i="1" dirty="0">
                <a:latin typeface="Cambria" panose="02040503050406030204" pitchFamily="18" charset="0"/>
              </a:rPr>
              <a:t>Archaeology Magazine - The Fight for Ancient Sicily - Archaeology Magazine Archive. </a:t>
            </a:r>
            <a:r>
              <a:rPr lang="en-GB" sz="1600" dirty="0">
                <a:latin typeface="Cambria" panose="02040503050406030204" pitchFamily="18" charset="0"/>
              </a:rPr>
              <a:t>Available at: </a:t>
            </a:r>
            <a:r>
              <a:rPr lang="en-GB" sz="1600" dirty="0">
                <a:latin typeface="Cambria" panose="02040503050406030204" pitchFamily="18" charset="0"/>
                <a:hlinkClick r:id="rId4"/>
              </a:rPr>
              <a:t>https://archive.archaeology.org/1101/features/himera.html</a:t>
            </a:r>
            <a:r>
              <a:rPr lang="en-GB" sz="1600" dirty="0">
                <a:latin typeface="Cambria" panose="02040503050406030204" pitchFamily="18" charset="0"/>
              </a:rPr>
              <a:t>.</a:t>
            </a:r>
          </a:p>
          <a:p>
            <a:endParaRPr lang="en-GB" sz="1600" dirty="0">
              <a:latin typeface="Cambria" panose="02040503050406030204" pitchFamily="18" charset="0"/>
            </a:endParaRPr>
          </a:p>
        </p:txBody>
      </p:sp>
    </p:spTree>
    <p:extLst>
      <p:ext uri="{BB962C8B-B14F-4D97-AF65-F5344CB8AC3E}">
        <p14:creationId xmlns:p14="http://schemas.microsoft.com/office/powerpoint/2010/main" val="1529297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224F7-95ED-4B1B-9A16-BABB67E24242}"/>
              </a:ext>
            </a:extLst>
          </p:cNvPr>
          <p:cNvSpPr>
            <a:spLocks noGrp="1"/>
          </p:cNvSpPr>
          <p:nvPr>
            <p:ph type="title"/>
          </p:nvPr>
        </p:nvSpPr>
        <p:spPr/>
        <p:txBody>
          <a:bodyPr/>
          <a:lstStyle/>
          <a:p>
            <a:r>
              <a:rPr lang="en-GB" dirty="0">
                <a:latin typeface="Cambria" panose="02040503050406030204" pitchFamily="18" charset="0"/>
              </a:rPr>
              <a:t>Battle of Salamis:</a:t>
            </a:r>
          </a:p>
        </p:txBody>
      </p:sp>
      <p:sp>
        <p:nvSpPr>
          <p:cNvPr id="3" name="Text Placeholder 2">
            <a:extLst>
              <a:ext uri="{FF2B5EF4-FFF2-40B4-BE49-F238E27FC236}">
                <a16:creationId xmlns:a16="http://schemas.microsoft.com/office/drawing/2014/main" id="{BD3DD953-C963-4C93-87A4-C3BCA4A8F1E0}"/>
              </a:ext>
            </a:extLst>
          </p:cNvPr>
          <p:cNvSpPr>
            <a:spLocks noGrp="1"/>
          </p:cNvSpPr>
          <p:nvPr>
            <p:ph type="body" idx="1"/>
          </p:nvPr>
        </p:nvSpPr>
        <p:spPr>
          <a:xfrm>
            <a:off x="927100" y="1469129"/>
            <a:ext cx="5157787" cy="518698"/>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6060596-D930-4D30-BF6D-45C5504AFDE5}"/>
              </a:ext>
            </a:extLst>
          </p:cNvPr>
          <p:cNvSpPr>
            <a:spLocks noGrp="1"/>
          </p:cNvSpPr>
          <p:nvPr>
            <p:ph sz="half" idx="2"/>
          </p:nvPr>
        </p:nvSpPr>
        <p:spPr>
          <a:xfrm>
            <a:off x="839788" y="1987827"/>
            <a:ext cx="5157787" cy="4373216"/>
          </a:xfrm>
        </p:spPr>
        <p:txBody>
          <a:bodyPr>
            <a:normAutofit fontScale="92500" lnSpcReduction="10000"/>
          </a:bodyPr>
          <a:lstStyle/>
          <a:p>
            <a:pPr>
              <a:lnSpc>
                <a:spcPct val="100000"/>
              </a:lnSpc>
              <a:spcBef>
                <a:spcPts val="0"/>
              </a:spcBef>
            </a:pPr>
            <a:r>
              <a:rPr lang="en-GB" sz="1700" dirty="0">
                <a:latin typeface="Cambria" panose="02040503050406030204" pitchFamily="18" charset="0"/>
              </a:rPr>
              <a:t>Sept 480BC.</a:t>
            </a:r>
          </a:p>
          <a:p>
            <a:pPr>
              <a:lnSpc>
                <a:spcPct val="100000"/>
              </a:lnSpc>
              <a:spcBef>
                <a:spcPts val="0"/>
              </a:spcBef>
            </a:pPr>
            <a:r>
              <a:rPr lang="en-GB" sz="1700" dirty="0">
                <a:latin typeface="Cambria" panose="02040503050406030204" pitchFamily="18" charset="0"/>
              </a:rPr>
              <a:t>Naval battle between Greek city states and Persia, in straits between Salamis and Piraeus.</a:t>
            </a:r>
          </a:p>
          <a:p>
            <a:pPr>
              <a:lnSpc>
                <a:spcPct val="100000"/>
              </a:lnSpc>
              <a:spcBef>
                <a:spcPts val="0"/>
              </a:spcBef>
            </a:pPr>
            <a:r>
              <a:rPr lang="en-GB" sz="1700" dirty="0">
                <a:latin typeface="Cambria" panose="02040503050406030204" pitchFamily="18" charset="0"/>
              </a:rPr>
              <a:t> </a:t>
            </a:r>
            <a:r>
              <a:rPr lang="en-GB" sz="1700" dirty="0" err="1">
                <a:latin typeface="Cambria" panose="02040503050406030204" pitchFamily="18" charset="0"/>
              </a:rPr>
              <a:t>Aths</a:t>
            </a:r>
            <a:r>
              <a:rPr lang="en-GB" sz="1700" dirty="0">
                <a:latin typeface="Cambria" panose="02040503050406030204" pitchFamily="18" charset="0"/>
              </a:rPr>
              <a:t> fled to Salamis after Thermopylae. Remaining G fleet followed the August after Battle of </a:t>
            </a:r>
            <a:r>
              <a:rPr lang="en-GB" sz="1700" dirty="0" err="1">
                <a:latin typeface="Cambria" panose="02040503050406030204" pitchFamily="18" charset="0"/>
              </a:rPr>
              <a:t>Artemisium</a:t>
            </a:r>
            <a:r>
              <a:rPr lang="en-GB" sz="1700" dirty="0">
                <a:latin typeface="Cambria" panose="02040503050406030204" pitchFamily="18" charset="0"/>
              </a:rPr>
              <a:t>.</a:t>
            </a:r>
          </a:p>
          <a:p>
            <a:pPr>
              <a:lnSpc>
                <a:spcPct val="100000"/>
              </a:lnSpc>
              <a:spcBef>
                <a:spcPts val="0"/>
              </a:spcBef>
            </a:pPr>
            <a:r>
              <a:rPr lang="en-GB" sz="1700" dirty="0">
                <a:latin typeface="Cambria" panose="02040503050406030204" pitchFamily="18" charset="0"/>
              </a:rPr>
              <a:t>Led by </a:t>
            </a:r>
            <a:r>
              <a:rPr lang="en-GB" sz="1700" dirty="0" err="1">
                <a:latin typeface="Cambria" panose="02040503050406030204" pitchFamily="18" charset="0"/>
              </a:rPr>
              <a:t>Eurybiades</a:t>
            </a:r>
            <a:r>
              <a:rPr lang="en-GB" sz="1700" dirty="0">
                <a:latin typeface="Cambria" panose="02040503050406030204" pitchFamily="18" charset="0"/>
              </a:rPr>
              <a:t> under Themistocles, combined </a:t>
            </a:r>
            <a:r>
              <a:rPr lang="en-GB" sz="1700" dirty="0" err="1">
                <a:latin typeface="Cambria" panose="02040503050406030204" pitchFamily="18" charset="0"/>
              </a:rPr>
              <a:t>Sp</a:t>
            </a:r>
            <a:r>
              <a:rPr lang="en-GB" sz="1700" dirty="0">
                <a:latin typeface="Cambria" panose="02040503050406030204" pitchFamily="18" charset="0"/>
              </a:rPr>
              <a:t> and </a:t>
            </a:r>
            <a:r>
              <a:rPr lang="en-GB" sz="1700" dirty="0" err="1">
                <a:latin typeface="Cambria" panose="02040503050406030204" pitchFamily="18" charset="0"/>
              </a:rPr>
              <a:t>Ath</a:t>
            </a:r>
            <a:r>
              <a:rPr lang="en-GB" sz="1700" dirty="0">
                <a:latin typeface="Cambria" panose="02040503050406030204" pitchFamily="18" charset="0"/>
              </a:rPr>
              <a:t> fleet= 370 ships as opposed to Persian fleet= +1200 led by Xerxes.</a:t>
            </a:r>
          </a:p>
          <a:p>
            <a:pPr>
              <a:lnSpc>
                <a:spcPct val="100000"/>
              </a:lnSpc>
              <a:spcBef>
                <a:spcPts val="0"/>
              </a:spcBef>
            </a:pPr>
            <a:r>
              <a:rPr lang="en-GB" sz="1700" dirty="0">
                <a:latin typeface="Cambria" panose="02040503050406030204" pitchFamily="18" charset="0"/>
              </a:rPr>
              <a:t>Them, after arguing and coming to a decision about fighting at Sal, sent a messenger (slave) to Xerxes saying that they couldn’t reach a decision.  Xerxes ignored the Queen of Halicarnassus, took his ships to them. Word returned that his plan had worked. Essentially, naval </a:t>
            </a:r>
            <a:r>
              <a:rPr lang="en-GB" sz="1700" dirty="0" err="1">
                <a:latin typeface="Cambria" panose="02040503050406030204" pitchFamily="18" charset="0"/>
              </a:rPr>
              <a:t>hide’n’seek</a:t>
            </a:r>
            <a:r>
              <a:rPr lang="en-GB" sz="1700" dirty="0">
                <a:latin typeface="Cambria" panose="02040503050406030204" pitchFamily="18" charset="0"/>
              </a:rPr>
              <a:t> ensued.</a:t>
            </a:r>
          </a:p>
          <a:p>
            <a:pPr>
              <a:lnSpc>
                <a:spcPct val="100000"/>
              </a:lnSpc>
              <a:spcBef>
                <a:spcPts val="0"/>
              </a:spcBef>
            </a:pPr>
            <a:endParaRPr lang="en-GB" sz="1700" dirty="0">
              <a:latin typeface="Cambria" panose="02040503050406030204" pitchFamily="18" charset="0"/>
            </a:endParaRPr>
          </a:p>
          <a:p>
            <a:pPr>
              <a:lnSpc>
                <a:spcPct val="100000"/>
              </a:lnSpc>
              <a:spcBef>
                <a:spcPts val="0"/>
              </a:spcBef>
            </a:pPr>
            <a:r>
              <a:rPr lang="en-GB" sz="1700" dirty="0">
                <a:latin typeface="Cambria" panose="02040503050406030204" pitchFamily="18" charset="0"/>
              </a:rPr>
              <a:t>The Persian forces were exhausted from searching, but still went after them at Salamis. </a:t>
            </a:r>
            <a:r>
              <a:rPr lang="en-GB" sz="1700" dirty="0" err="1">
                <a:latin typeface="Cambria" panose="02040503050406030204" pitchFamily="18" charset="0"/>
              </a:rPr>
              <a:t>Ath</a:t>
            </a:r>
            <a:r>
              <a:rPr lang="en-GB" sz="1700" dirty="0">
                <a:latin typeface="Cambria" panose="02040503050406030204" pitchFamily="18" charset="0"/>
              </a:rPr>
              <a:t> faked a retreat and attacked in the confusion. It worked and the Athenian forces won drove, Xerxes to Persia.</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5A4ABAF0-B031-4315-B48E-FC396FA1FA59}"/>
              </a:ext>
            </a:extLst>
          </p:cNvPr>
          <p:cNvSpPr>
            <a:spLocks noGrp="1"/>
          </p:cNvSpPr>
          <p:nvPr>
            <p:ph type="body" sz="quarter" idx="3"/>
          </p:nvPr>
        </p:nvSpPr>
        <p:spPr>
          <a:xfrm>
            <a:off x="6107115" y="1469128"/>
            <a:ext cx="5183188" cy="518699"/>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A5F327FD-5836-410B-BE69-31F9DFC670A2}"/>
              </a:ext>
            </a:extLst>
          </p:cNvPr>
          <p:cNvSpPr>
            <a:spLocks noGrp="1"/>
          </p:cNvSpPr>
          <p:nvPr>
            <p:ph sz="quarter" idx="4"/>
          </p:nvPr>
        </p:nvSpPr>
        <p:spPr>
          <a:xfrm>
            <a:off x="6172199" y="1987827"/>
            <a:ext cx="5357191" cy="4373216"/>
          </a:xfrm>
        </p:spPr>
        <p:txBody>
          <a:bodyPr>
            <a:normAutofit fontScale="92500" lnSpcReduction="10000"/>
          </a:bodyPr>
          <a:lstStyle/>
          <a:p>
            <a:r>
              <a:rPr lang="en-GB" sz="1700" dirty="0">
                <a:latin typeface="Cambria" panose="02040503050406030204" pitchFamily="18" charset="0"/>
              </a:rPr>
              <a:t>Battle of Salamis. 2017. </a:t>
            </a:r>
            <a:r>
              <a:rPr lang="en-GB" sz="1700" i="1" dirty="0">
                <a:latin typeface="Cambria" panose="02040503050406030204" pitchFamily="18" charset="0"/>
              </a:rPr>
              <a:t>Battle of Salamis</a:t>
            </a:r>
            <a:r>
              <a:rPr lang="en-GB" sz="1700" dirty="0">
                <a:latin typeface="Cambria" panose="02040503050406030204" pitchFamily="18" charset="0"/>
              </a:rPr>
              <a:t>. Available at: </a:t>
            </a:r>
            <a:r>
              <a:rPr lang="en-GB" sz="1700" dirty="0">
                <a:latin typeface="Cambria" panose="02040503050406030204" pitchFamily="18" charset="0"/>
                <a:hlinkClick r:id="rId2"/>
              </a:rPr>
              <a:t>http://www.molossia.org/milacademy/salamis.html</a:t>
            </a:r>
            <a:r>
              <a:rPr lang="en-GB" sz="1700" dirty="0">
                <a:latin typeface="Cambria" panose="02040503050406030204" pitchFamily="18" charset="0"/>
              </a:rPr>
              <a:t>. </a:t>
            </a:r>
          </a:p>
          <a:p>
            <a:r>
              <a:rPr lang="en-GB" sz="1700" i="1" dirty="0">
                <a:latin typeface="Cambria" panose="02040503050406030204" pitchFamily="18" charset="0"/>
              </a:rPr>
              <a:t>De </a:t>
            </a:r>
            <a:r>
              <a:rPr lang="en-GB" sz="1700" i="1" dirty="0" err="1">
                <a:latin typeface="Cambria" panose="02040503050406030204" pitchFamily="18" charset="0"/>
              </a:rPr>
              <a:t>Selincourt</a:t>
            </a:r>
            <a:r>
              <a:rPr lang="en-GB" sz="1700" i="1" dirty="0">
                <a:latin typeface="Cambria" panose="02040503050406030204" pitchFamily="18" charset="0"/>
              </a:rPr>
              <a:t>, A., 1954. (trans)  </a:t>
            </a:r>
            <a:r>
              <a:rPr lang="en-GB" sz="1700" i="1" dirty="0" err="1">
                <a:latin typeface="Cambria" panose="02040503050406030204" pitchFamily="18" charset="0"/>
              </a:rPr>
              <a:t>Herodutus</a:t>
            </a:r>
            <a:r>
              <a:rPr lang="en-GB" sz="1700" i="1" dirty="0">
                <a:latin typeface="Cambria" panose="02040503050406030204" pitchFamily="18" charset="0"/>
              </a:rPr>
              <a:t>; The Histories. 10th ed. Harmondsworth, Middlesex: Penguin Classics pp 525-530</a:t>
            </a:r>
          </a:p>
          <a:p>
            <a:r>
              <a:rPr lang="en-GB" sz="1700" dirty="0">
                <a:latin typeface="Cambria" panose="02040503050406030204" pitchFamily="18" charset="0"/>
              </a:rPr>
              <a:t>Ancient Warfare. 2017. Battle of Salamis - </a:t>
            </a:r>
            <a:r>
              <a:rPr lang="en-GB" sz="1700" i="1" dirty="0">
                <a:latin typeface="Cambria" panose="02040503050406030204" pitchFamily="18" charset="0"/>
              </a:rPr>
              <a:t>Ancient Warfare</a:t>
            </a:r>
            <a:r>
              <a:rPr lang="en-GB" sz="1700" dirty="0">
                <a:latin typeface="Cambria" panose="02040503050406030204" pitchFamily="18" charset="0"/>
              </a:rPr>
              <a:t>. Available at: </a:t>
            </a:r>
            <a:r>
              <a:rPr lang="en-GB" sz="1700" dirty="0">
                <a:latin typeface="Cambria" panose="02040503050406030204" pitchFamily="18" charset="0"/>
                <a:hlinkClick r:id="rId3"/>
              </a:rPr>
              <a:t>https://ancientwarfare101.weebly.com/battle-of-salamis.html</a:t>
            </a:r>
            <a:r>
              <a:rPr lang="en-GB" sz="1700" dirty="0">
                <a:latin typeface="Cambria" panose="02040503050406030204" pitchFamily="18" charset="0"/>
              </a:rPr>
              <a:t>.</a:t>
            </a:r>
          </a:p>
          <a:p>
            <a:r>
              <a:rPr lang="en-GB" sz="1600" dirty="0">
                <a:latin typeface="Cambria" panose="02040503050406030204" pitchFamily="18" charset="0"/>
              </a:rPr>
              <a:t> </a:t>
            </a:r>
          </a:p>
        </p:txBody>
      </p:sp>
    </p:spTree>
    <p:extLst>
      <p:ext uri="{BB962C8B-B14F-4D97-AF65-F5344CB8AC3E}">
        <p14:creationId xmlns:p14="http://schemas.microsoft.com/office/powerpoint/2010/main" val="3462706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2537-46CF-4BF9-B5E2-B35D7C13E9A6}"/>
              </a:ext>
            </a:extLst>
          </p:cNvPr>
          <p:cNvSpPr>
            <a:spLocks noGrp="1"/>
          </p:cNvSpPr>
          <p:nvPr>
            <p:ph type="title"/>
          </p:nvPr>
        </p:nvSpPr>
        <p:spPr/>
        <p:txBody>
          <a:bodyPr/>
          <a:lstStyle/>
          <a:p>
            <a:r>
              <a:rPr lang="en-GB" dirty="0">
                <a:latin typeface="Cambria" panose="02040503050406030204" pitchFamily="18" charset="0"/>
              </a:rPr>
              <a:t>Battle of Plataea:</a:t>
            </a:r>
          </a:p>
        </p:txBody>
      </p:sp>
      <p:sp>
        <p:nvSpPr>
          <p:cNvPr id="3" name="Text Placeholder 2">
            <a:extLst>
              <a:ext uri="{FF2B5EF4-FFF2-40B4-BE49-F238E27FC236}">
                <a16:creationId xmlns:a16="http://schemas.microsoft.com/office/drawing/2014/main" id="{35BD69C6-267F-4BA6-9C39-D60B7FAC8BEB}"/>
              </a:ext>
            </a:extLst>
          </p:cNvPr>
          <p:cNvSpPr>
            <a:spLocks noGrp="1"/>
          </p:cNvSpPr>
          <p:nvPr>
            <p:ph type="body" idx="1"/>
          </p:nvPr>
        </p:nvSpPr>
        <p:spPr>
          <a:xfrm>
            <a:off x="865190" y="1323252"/>
            <a:ext cx="5157787" cy="823912"/>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AB20612E-2429-4D39-B61C-CE88CEF2DE10}"/>
              </a:ext>
            </a:extLst>
          </p:cNvPr>
          <p:cNvSpPr>
            <a:spLocks noGrp="1"/>
          </p:cNvSpPr>
          <p:nvPr>
            <p:ph sz="half" idx="2"/>
          </p:nvPr>
        </p:nvSpPr>
        <p:spPr>
          <a:xfrm>
            <a:off x="839789" y="2147164"/>
            <a:ext cx="4832142" cy="4042499"/>
          </a:xfrm>
        </p:spPr>
        <p:txBody>
          <a:bodyPr>
            <a:normAutofit lnSpcReduction="10000"/>
          </a:bodyPr>
          <a:lstStyle/>
          <a:p>
            <a:pPr>
              <a:lnSpc>
                <a:spcPct val="100000"/>
              </a:lnSpc>
              <a:spcBef>
                <a:spcPts val="0"/>
              </a:spcBef>
            </a:pPr>
            <a:r>
              <a:rPr lang="en-GB" sz="1600" dirty="0">
                <a:latin typeface="Cambria" panose="02040503050406030204" pitchFamily="18" charset="0"/>
              </a:rPr>
              <a:t>479BC.</a:t>
            </a:r>
          </a:p>
          <a:p>
            <a:pPr>
              <a:lnSpc>
                <a:spcPct val="100000"/>
              </a:lnSpc>
              <a:spcBef>
                <a:spcPts val="0"/>
              </a:spcBef>
            </a:pPr>
            <a:r>
              <a:rPr lang="en-GB" sz="1600" dirty="0">
                <a:latin typeface="Cambria" panose="02040503050406030204" pitchFamily="18" charset="0"/>
              </a:rPr>
              <a:t>Xerxes vs G City states.</a:t>
            </a:r>
          </a:p>
          <a:p>
            <a:pPr>
              <a:lnSpc>
                <a:spcPct val="100000"/>
              </a:lnSpc>
              <a:spcBef>
                <a:spcPts val="0"/>
              </a:spcBef>
            </a:pPr>
            <a:r>
              <a:rPr lang="en-GB" sz="1600" dirty="0">
                <a:latin typeface="Cambria" panose="02040503050406030204" pitchFamily="18" charset="0"/>
              </a:rPr>
              <a:t>Last battle of 2</a:t>
            </a:r>
            <a:r>
              <a:rPr lang="en-GB" sz="1600" baseline="30000" dirty="0">
                <a:latin typeface="Cambria" panose="02040503050406030204" pitchFamily="18" charset="0"/>
              </a:rPr>
              <a:t>nd</a:t>
            </a:r>
            <a:r>
              <a:rPr lang="en-GB" sz="1600" dirty="0">
                <a:latin typeface="Cambria" panose="02040503050406030204" pitchFamily="18" charset="0"/>
              </a:rPr>
              <a:t> </a:t>
            </a:r>
            <a:r>
              <a:rPr lang="en-GB" sz="1600" dirty="0" err="1">
                <a:latin typeface="Cambria" panose="02040503050406030204" pitchFamily="18" charset="0"/>
              </a:rPr>
              <a:t>Pers</a:t>
            </a:r>
            <a:r>
              <a:rPr lang="en-GB" sz="1600" dirty="0">
                <a:latin typeface="Cambria" panose="02040503050406030204" pitchFamily="18" charset="0"/>
              </a:rPr>
              <a:t> invasion into G.</a:t>
            </a:r>
          </a:p>
          <a:p>
            <a:pPr>
              <a:lnSpc>
                <a:spcPct val="100000"/>
              </a:lnSpc>
              <a:spcBef>
                <a:spcPts val="0"/>
              </a:spcBef>
            </a:pPr>
            <a:r>
              <a:rPr lang="en-GB" sz="1600" dirty="0">
                <a:latin typeface="Cambria" panose="02040503050406030204" pitchFamily="18" charset="0"/>
              </a:rPr>
              <a:t>After Xerxes fled Salamis, left </a:t>
            </a:r>
            <a:r>
              <a:rPr lang="en-GB" sz="1600" dirty="0" err="1">
                <a:latin typeface="Cambria" panose="02040503050406030204" pitchFamily="18" charset="0"/>
              </a:rPr>
              <a:t>Mardonius</a:t>
            </a:r>
            <a:r>
              <a:rPr lang="en-GB" sz="1600" dirty="0">
                <a:latin typeface="Cambria" panose="02040503050406030204" pitchFamily="18" charset="0"/>
              </a:rPr>
              <a:t> to finish remains of </a:t>
            </a:r>
            <a:r>
              <a:rPr lang="en-GB" sz="1600" dirty="0" err="1">
                <a:latin typeface="Cambria" panose="02040503050406030204" pitchFamily="18" charset="0"/>
              </a:rPr>
              <a:t>Gs</a:t>
            </a:r>
            <a:r>
              <a:rPr lang="en-GB" sz="1600" dirty="0">
                <a:latin typeface="Cambria" panose="02040503050406030204" pitchFamily="18" charset="0"/>
              </a:rPr>
              <a:t>, who had summoned a large army and were marching upon them.</a:t>
            </a:r>
          </a:p>
          <a:p>
            <a:pPr>
              <a:lnSpc>
                <a:spcPct val="100000"/>
              </a:lnSpc>
              <a:spcBef>
                <a:spcPts val="0"/>
              </a:spcBef>
            </a:pPr>
            <a:r>
              <a:rPr lang="en-GB" sz="1600" dirty="0">
                <a:latin typeface="Cambria" panose="02040503050406030204" pitchFamily="18" charset="0"/>
              </a:rPr>
              <a:t>They fled to Boeotia, built fortified camp to trap </a:t>
            </a:r>
            <a:r>
              <a:rPr lang="en-GB" sz="1600" dirty="0" err="1">
                <a:latin typeface="Cambria" panose="02040503050406030204" pitchFamily="18" charset="0"/>
              </a:rPr>
              <a:t>Gs</a:t>
            </a:r>
            <a:r>
              <a:rPr lang="en-GB" sz="1600" dirty="0">
                <a:latin typeface="Cambria" panose="02040503050406030204" pitchFamily="18" charset="0"/>
              </a:rPr>
              <a:t>. </a:t>
            </a:r>
          </a:p>
          <a:p>
            <a:pPr>
              <a:lnSpc>
                <a:spcPct val="100000"/>
              </a:lnSpc>
              <a:spcBef>
                <a:spcPts val="0"/>
              </a:spcBef>
            </a:pPr>
            <a:r>
              <a:rPr lang="en-GB" sz="1600" dirty="0" err="1">
                <a:latin typeface="Cambria" panose="02040503050406030204" pitchFamily="18" charset="0"/>
              </a:rPr>
              <a:t>Gs</a:t>
            </a:r>
            <a:r>
              <a:rPr lang="en-GB" sz="1600" dirty="0">
                <a:latin typeface="Cambria" panose="02040503050406030204" pitchFamily="18" charset="0"/>
              </a:rPr>
              <a:t> saw trap, initiated a 11 day stalemate.</a:t>
            </a:r>
          </a:p>
          <a:p>
            <a:pPr>
              <a:lnSpc>
                <a:spcPct val="100000"/>
              </a:lnSpc>
              <a:spcBef>
                <a:spcPts val="0"/>
              </a:spcBef>
            </a:pPr>
            <a:r>
              <a:rPr lang="en-GB" sz="1600" dirty="0">
                <a:latin typeface="Cambria" panose="02040503050406030204" pitchFamily="18" charset="0"/>
              </a:rPr>
              <a:t>G frontline fragmented on 11</a:t>
            </a:r>
            <a:r>
              <a:rPr lang="en-GB" sz="1600" baseline="30000" dirty="0">
                <a:latin typeface="Cambria" panose="02040503050406030204" pitchFamily="18" charset="0"/>
              </a:rPr>
              <a:t>th</a:t>
            </a:r>
            <a:r>
              <a:rPr lang="en-GB" sz="1600" dirty="0">
                <a:latin typeface="Cambria" panose="02040503050406030204" pitchFamily="18" charset="0"/>
              </a:rPr>
              <a:t> day-restocking supplies.</a:t>
            </a:r>
          </a:p>
          <a:p>
            <a:pPr>
              <a:lnSpc>
                <a:spcPct val="100000"/>
              </a:lnSpc>
              <a:spcBef>
                <a:spcPts val="0"/>
              </a:spcBef>
            </a:pPr>
            <a:r>
              <a:rPr lang="en-GB" sz="1600" dirty="0" err="1">
                <a:latin typeface="Cambria" panose="02040503050406030204" pitchFamily="18" charset="0"/>
              </a:rPr>
              <a:t>Pers</a:t>
            </a:r>
            <a:r>
              <a:rPr lang="en-GB" sz="1600" dirty="0">
                <a:latin typeface="Cambria" panose="02040503050406030204" pitchFamily="18" charset="0"/>
              </a:rPr>
              <a:t> thought it a full retreat, so attacked. </a:t>
            </a:r>
            <a:r>
              <a:rPr lang="en-GB" sz="1600" dirty="0" err="1">
                <a:latin typeface="Cambria" panose="02040503050406030204" pitchFamily="18" charset="0"/>
              </a:rPr>
              <a:t>Gs</a:t>
            </a:r>
            <a:r>
              <a:rPr lang="en-GB" sz="1600" dirty="0">
                <a:latin typeface="Cambria" panose="02040503050406030204" pitchFamily="18" charset="0"/>
              </a:rPr>
              <a:t> turned and wiped them out.</a:t>
            </a:r>
          </a:p>
          <a:p>
            <a:pPr>
              <a:lnSpc>
                <a:spcPct val="100000"/>
              </a:lnSpc>
              <a:spcBef>
                <a:spcPts val="0"/>
              </a:spcBef>
            </a:pPr>
            <a:r>
              <a:rPr lang="en-GB" sz="1600" dirty="0" err="1">
                <a:latin typeface="Cambria" panose="02040503050406030204" pitchFamily="18" charset="0"/>
              </a:rPr>
              <a:t>Mardonius</a:t>
            </a:r>
            <a:r>
              <a:rPr lang="en-GB" sz="1600" dirty="0">
                <a:latin typeface="Cambria" panose="02040503050406030204" pitchFamily="18" charset="0"/>
              </a:rPr>
              <a:t> killed during battle.</a:t>
            </a:r>
          </a:p>
          <a:p>
            <a:pPr>
              <a:lnSpc>
                <a:spcPct val="100000"/>
              </a:lnSpc>
              <a:spcBef>
                <a:spcPts val="0"/>
              </a:spcBef>
            </a:pPr>
            <a:r>
              <a:rPr lang="en-GB" sz="1600" dirty="0">
                <a:latin typeface="Cambria" panose="02040503050406030204" pitchFamily="18" charset="0"/>
              </a:rPr>
              <a:t>Serpent’s Column built as monument to victory at battle of Plataea.</a:t>
            </a:r>
          </a:p>
          <a:p>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47CB5726-248B-467E-AB73-632DABBCB38B}"/>
              </a:ext>
            </a:extLst>
          </p:cNvPr>
          <p:cNvSpPr>
            <a:spLocks noGrp="1"/>
          </p:cNvSpPr>
          <p:nvPr>
            <p:ph type="body" sz="quarter" idx="3"/>
          </p:nvPr>
        </p:nvSpPr>
        <p:spPr>
          <a:xfrm>
            <a:off x="6169024" y="1293848"/>
            <a:ext cx="5183188" cy="823912"/>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53595E7F-1D17-4B11-BE83-E1467714D041}"/>
              </a:ext>
            </a:extLst>
          </p:cNvPr>
          <p:cNvSpPr>
            <a:spLocks noGrp="1"/>
          </p:cNvSpPr>
          <p:nvPr>
            <p:ph sz="quarter" idx="4"/>
          </p:nvPr>
        </p:nvSpPr>
        <p:spPr>
          <a:xfrm>
            <a:off x="5923722" y="2147164"/>
            <a:ext cx="5431666" cy="4042499"/>
          </a:xfrm>
        </p:spPr>
        <p:txBody>
          <a:bodyPr>
            <a:normAutofit lnSpcReduction="10000"/>
          </a:bodyPr>
          <a:lstStyle/>
          <a:p>
            <a:r>
              <a:rPr lang="en-GB" sz="1600" dirty="0">
                <a:latin typeface="Cambria" panose="02040503050406030204" pitchFamily="18" charset="0"/>
              </a:rPr>
              <a:t>Plataea (479 BCE)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a:latin typeface="Cambria" panose="02040503050406030204" pitchFamily="18" charset="0"/>
              </a:rPr>
              <a:t>Plataea (479 BCE)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http://www.livius.org/articles/battle/plataea-479-bce/</a:t>
            </a:r>
            <a:r>
              <a:rPr lang="en-GB" sz="1600" dirty="0">
                <a:latin typeface="Cambria" panose="02040503050406030204" pitchFamily="18" charset="0"/>
              </a:rPr>
              <a:t>.</a:t>
            </a:r>
          </a:p>
          <a:p>
            <a:r>
              <a:rPr lang="en-GB" sz="1600" i="1" dirty="0">
                <a:latin typeface="Cambria" panose="02040503050406030204" pitchFamily="18" charset="0"/>
              </a:rPr>
              <a:t> De </a:t>
            </a:r>
            <a:r>
              <a:rPr lang="en-GB" sz="1600" i="1" dirty="0" err="1">
                <a:latin typeface="Cambria" panose="02040503050406030204" pitchFamily="18" charset="0"/>
              </a:rPr>
              <a:t>Selincourt</a:t>
            </a:r>
            <a:r>
              <a:rPr lang="en-GB" sz="1600" i="1" dirty="0">
                <a:latin typeface="Cambria" panose="02040503050406030204" pitchFamily="18" charset="0"/>
              </a:rPr>
              <a:t>, A., 1954. (trans)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 p572</a:t>
            </a:r>
          </a:p>
          <a:p>
            <a:r>
              <a:rPr lang="en-GB" sz="1600" dirty="0">
                <a:latin typeface="Cambria" panose="02040503050406030204" pitchFamily="18" charset="0"/>
              </a:rPr>
              <a:t>Constantinople, Hippodrome, Serpent Column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a:latin typeface="Cambria" panose="02040503050406030204" pitchFamily="18" charset="0"/>
              </a:rPr>
              <a:t>Constantinople, Hippodrome, Serpent Column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3"/>
              </a:rPr>
              <a:t>http://www.livius.org/articles/place/constantinople-istanbul/constantinople-photos/constantinople-hippodrome/constantinople-hippodrome-serpent-column/</a:t>
            </a:r>
            <a:endParaRPr lang="en-GB" sz="1600" dirty="0">
              <a:latin typeface="Cambria" panose="02040503050406030204" pitchFamily="18" charset="0"/>
            </a:endParaRPr>
          </a:p>
          <a:p>
            <a:r>
              <a:rPr lang="en-GB" sz="1600" dirty="0">
                <a:latin typeface="Cambria" panose="02040503050406030204" pitchFamily="18" charset="0"/>
              </a:rPr>
              <a:t> </a:t>
            </a:r>
            <a:r>
              <a:rPr lang="en-GB" sz="1600" dirty="0" err="1">
                <a:latin typeface="Cambria" panose="02040503050406030204" pitchFamily="18" charset="0"/>
              </a:rPr>
              <a:t>Diodorus</a:t>
            </a:r>
            <a:r>
              <a:rPr lang="en-GB" sz="1600" dirty="0">
                <a:latin typeface="Cambria" panose="02040503050406030204" pitchFamily="18" charset="0"/>
              </a:rPr>
              <a:t> Siculus, Library, Book XI, Chapter 51 .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XI, Chapter 51 </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http://www.perseus.tufts.edu/hopper/text?doc=Diod.%2011.51&amp;lang=original</a:t>
            </a:r>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717475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424BF-50F0-4489-BC90-A240411CCA6A}"/>
              </a:ext>
            </a:extLst>
          </p:cNvPr>
          <p:cNvSpPr>
            <a:spLocks noGrp="1"/>
          </p:cNvSpPr>
          <p:nvPr>
            <p:ph type="title"/>
          </p:nvPr>
        </p:nvSpPr>
        <p:spPr/>
        <p:txBody>
          <a:bodyPr/>
          <a:lstStyle/>
          <a:p>
            <a:r>
              <a:rPr lang="en-GB" dirty="0">
                <a:latin typeface="Cambria" panose="02040503050406030204" pitchFamily="18" charset="0"/>
              </a:rPr>
              <a:t>Battle of </a:t>
            </a:r>
            <a:r>
              <a:rPr lang="en-GB" dirty="0" err="1">
                <a:latin typeface="Cambria" panose="02040503050406030204" pitchFamily="18" charset="0"/>
              </a:rPr>
              <a:t>Mykale</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19604A48-01F6-44F7-A23C-5FACD2DBBCF3}"/>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0B01A451-2F6E-49A7-8ECB-BF26DFE171EE}"/>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479BC:</a:t>
            </a:r>
          </a:p>
          <a:p>
            <a:pPr>
              <a:lnSpc>
                <a:spcPct val="100000"/>
              </a:lnSpc>
              <a:spcBef>
                <a:spcPts val="0"/>
              </a:spcBef>
            </a:pPr>
            <a:r>
              <a:rPr lang="en-GB" sz="1600" dirty="0">
                <a:latin typeface="Cambria" panose="02040503050406030204" pitchFamily="18" charset="0"/>
              </a:rPr>
              <a:t>G force, led by </a:t>
            </a:r>
            <a:r>
              <a:rPr lang="en-GB" sz="1600" dirty="0" err="1">
                <a:latin typeface="Cambria" panose="02040503050406030204" pitchFamily="18" charset="0"/>
              </a:rPr>
              <a:t>Sp</a:t>
            </a:r>
            <a:r>
              <a:rPr lang="en-GB" sz="1600" dirty="0">
                <a:latin typeface="Cambria" panose="02040503050406030204" pitchFamily="18" charset="0"/>
              </a:rPr>
              <a:t> King </a:t>
            </a:r>
            <a:r>
              <a:rPr lang="en-GB" sz="1600" dirty="0" err="1">
                <a:latin typeface="Cambria" panose="02040503050406030204" pitchFamily="18" charset="0"/>
              </a:rPr>
              <a:t>Leotychides</a:t>
            </a:r>
            <a:r>
              <a:rPr lang="en-GB" sz="1600" dirty="0">
                <a:latin typeface="Cambria" panose="02040503050406030204" pitchFamily="18" charset="0"/>
              </a:rPr>
              <a:t>. Attacked </a:t>
            </a:r>
            <a:r>
              <a:rPr lang="en-GB" sz="1600" dirty="0" err="1">
                <a:latin typeface="Cambria" panose="02040503050406030204" pitchFamily="18" charset="0"/>
              </a:rPr>
              <a:t>Pers</a:t>
            </a:r>
            <a:r>
              <a:rPr lang="en-GB" sz="1600" dirty="0">
                <a:latin typeface="Cambria" panose="02040503050406030204" pitchFamily="18" charset="0"/>
              </a:rPr>
              <a:t> forces, which had retreated to </a:t>
            </a:r>
            <a:r>
              <a:rPr lang="en-GB" sz="1600" dirty="0" err="1">
                <a:latin typeface="Cambria" panose="02040503050406030204" pitchFamily="18" charset="0"/>
              </a:rPr>
              <a:t>Mykale</a:t>
            </a:r>
            <a:r>
              <a:rPr lang="en-GB" sz="1600" dirty="0">
                <a:latin typeface="Cambria" panose="02040503050406030204" pitchFamily="18" charset="0"/>
              </a:rPr>
              <a:t> (Next to Turkey).</a:t>
            </a:r>
          </a:p>
          <a:p>
            <a:pPr>
              <a:lnSpc>
                <a:spcPct val="100000"/>
              </a:lnSpc>
              <a:spcBef>
                <a:spcPts val="0"/>
              </a:spcBef>
            </a:pPr>
            <a:r>
              <a:rPr lang="en-GB" sz="1600" dirty="0">
                <a:latin typeface="Cambria" panose="02040503050406030204" pitchFamily="18" charset="0"/>
              </a:rPr>
              <a:t>Win at Salamis allowed </a:t>
            </a:r>
            <a:r>
              <a:rPr lang="en-GB" sz="1600" dirty="0" err="1">
                <a:latin typeface="Cambria" panose="02040503050406030204" pitchFamily="18" charset="0"/>
              </a:rPr>
              <a:t>Gs</a:t>
            </a:r>
            <a:r>
              <a:rPr lang="en-GB" sz="1600" dirty="0">
                <a:latin typeface="Cambria" panose="02040503050406030204" pitchFamily="18" charset="0"/>
              </a:rPr>
              <a:t> to cross sea to where </a:t>
            </a:r>
            <a:r>
              <a:rPr lang="en-GB" sz="1600" dirty="0" err="1">
                <a:latin typeface="Cambria" panose="02040503050406030204" pitchFamily="18" charset="0"/>
              </a:rPr>
              <a:t>Pers</a:t>
            </a:r>
            <a:r>
              <a:rPr lang="en-GB" sz="1600" dirty="0">
                <a:latin typeface="Cambria" panose="02040503050406030204" pitchFamily="18" charset="0"/>
              </a:rPr>
              <a:t> on defensive.</a:t>
            </a:r>
          </a:p>
          <a:p>
            <a:pPr>
              <a:lnSpc>
                <a:spcPct val="100000"/>
              </a:lnSpc>
              <a:spcBef>
                <a:spcPts val="0"/>
              </a:spcBef>
            </a:pPr>
            <a:r>
              <a:rPr lang="en-GB" sz="1600" dirty="0">
                <a:latin typeface="Cambria" panose="02040503050406030204" pitchFamily="18" charset="0"/>
              </a:rPr>
              <a:t>Xerxes had sent no reinforcements, allowed most of fleet to return=left them stranded.</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forces attacked from coast road, and when </a:t>
            </a:r>
            <a:r>
              <a:rPr lang="en-GB" sz="1600" dirty="0" err="1">
                <a:latin typeface="Cambria" panose="02040503050406030204" pitchFamily="18" charset="0"/>
              </a:rPr>
              <a:t>Pers</a:t>
            </a:r>
            <a:r>
              <a:rPr lang="en-GB" sz="1600" dirty="0">
                <a:latin typeface="Cambria" panose="02040503050406030204" pitchFamily="18" charset="0"/>
              </a:rPr>
              <a:t> fled, were attacked by </a:t>
            </a:r>
            <a:r>
              <a:rPr lang="en-GB" sz="1600" dirty="0" err="1">
                <a:latin typeface="Cambria" panose="02040503050406030204" pitchFamily="18" charset="0"/>
              </a:rPr>
              <a:t>Sp</a:t>
            </a:r>
            <a:r>
              <a:rPr lang="en-GB" sz="1600" dirty="0">
                <a:latin typeface="Cambria" panose="02040503050406030204" pitchFamily="18" charset="0"/>
              </a:rPr>
              <a:t> forces in pincer-movement.</a:t>
            </a:r>
          </a:p>
          <a:p>
            <a:pPr>
              <a:lnSpc>
                <a:spcPct val="100000"/>
              </a:lnSpc>
              <a:spcBef>
                <a:spcPts val="0"/>
              </a:spcBef>
            </a:pPr>
            <a:r>
              <a:rPr lang="en-GB" sz="1600" dirty="0">
                <a:latin typeface="Cambria" panose="02040503050406030204" pitchFamily="18" charset="0"/>
              </a:rPr>
              <a:t>Some </a:t>
            </a:r>
            <a:r>
              <a:rPr lang="en-GB" sz="1600" dirty="0" err="1">
                <a:latin typeface="Cambria" panose="02040503050406030204" pitchFamily="18" charset="0"/>
              </a:rPr>
              <a:t>Pers</a:t>
            </a:r>
            <a:r>
              <a:rPr lang="en-GB" sz="1600" dirty="0">
                <a:latin typeface="Cambria" panose="02040503050406030204" pitchFamily="18" charset="0"/>
              </a:rPr>
              <a:t> survived, escaped over mountains.</a:t>
            </a:r>
          </a:p>
          <a:p>
            <a:pPr>
              <a:lnSpc>
                <a:spcPct val="100000"/>
              </a:lnSpc>
              <a:spcBef>
                <a:spcPts val="0"/>
              </a:spcBef>
            </a:pPr>
            <a:r>
              <a:rPr lang="en-GB" sz="1600" dirty="0">
                <a:latin typeface="Cambria" panose="02040503050406030204" pitchFamily="18" charset="0"/>
              </a:rPr>
              <a:t>Was 1</a:t>
            </a:r>
            <a:r>
              <a:rPr lang="en-GB" sz="1600" baseline="30000" dirty="0">
                <a:latin typeface="Cambria" panose="02040503050406030204" pitchFamily="18" charset="0"/>
              </a:rPr>
              <a:t>st</a:t>
            </a:r>
            <a:r>
              <a:rPr lang="en-GB" sz="1600" dirty="0">
                <a:latin typeface="Cambria" panose="02040503050406030204" pitchFamily="18" charset="0"/>
              </a:rPr>
              <a:t> G victory in Asia Minor, was fought on same day as Battle of Plataea.</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23F290DB-8CA6-4EF6-8890-5B7FB79B2E8F}"/>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A2F0E0C-C4A5-4E16-83CC-EE279B859B6E}"/>
              </a:ext>
            </a:extLst>
          </p:cNvPr>
          <p:cNvSpPr>
            <a:spLocks noGrp="1"/>
          </p:cNvSpPr>
          <p:nvPr>
            <p:ph sz="quarter" idx="4"/>
          </p:nvPr>
        </p:nvSpPr>
        <p:spPr>
          <a:xfrm>
            <a:off x="6172200" y="2093843"/>
            <a:ext cx="5183188" cy="4095820"/>
          </a:xfrm>
        </p:spPr>
        <p:txBody>
          <a:bodyPr>
            <a:normAutofit/>
          </a:bodyPr>
          <a:lstStyle/>
          <a:p>
            <a:r>
              <a:rPr lang="en-GB" sz="1600" dirty="0">
                <a:latin typeface="Cambria" panose="02040503050406030204" pitchFamily="18" charset="0"/>
              </a:rPr>
              <a:t>Mycale (479 BCE)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a:latin typeface="Cambria" panose="02040503050406030204" pitchFamily="18" charset="0"/>
              </a:rPr>
              <a:t>Mycale (479 BCE)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http://www.livius.org/articles/battle/mycale-479-bce/</a:t>
            </a:r>
            <a:r>
              <a:rPr lang="en-GB" sz="1600" dirty="0">
                <a:latin typeface="Cambria" panose="02040503050406030204" pitchFamily="18" charset="0"/>
              </a:rPr>
              <a:t>.</a:t>
            </a:r>
          </a:p>
          <a:p>
            <a:r>
              <a:rPr lang="en-GB" sz="1600" i="1" dirty="0">
                <a:latin typeface="Cambria" panose="02040503050406030204" pitchFamily="18" charset="0"/>
              </a:rPr>
              <a:t>De </a:t>
            </a:r>
            <a:r>
              <a:rPr lang="en-GB" sz="1600" i="1" dirty="0" err="1">
                <a:latin typeface="Cambria" panose="02040503050406030204" pitchFamily="18" charset="0"/>
              </a:rPr>
              <a:t>Selincourt</a:t>
            </a:r>
            <a:r>
              <a:rPr lang="en-GB" sz="1600" i="1" dirty="0">
                <a:latin typeface="Cambria" panose="02040503050406030204" pitchFamily="18" charset="0"/>
              </a:rPr>
              <a:t>, A., 1954. (trans)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 p 586</a:t>
            </a:r>
          </a:p>
          <a:p>
            <a:r>
              <a:rPr lang="en-GB" sz="1600" dirty="0">
                <a:latin typeface="Cambria" panose="02040503050406030204" pitchFamily="18" charset="0"/>
              </a:rPr>
              <a:t>YouTube. 2017. </a:t>
            </a:r>
            <a:r>
              <a:rPr lang="en-GB" sz="1600" i="1" dirty="0">
                <a:latin typeface="Cambria" panose="02040503050406030204" pitchFamily="18" charset="0"/>
              </a:rPr>
              <a:t>Battle of Mycale - YouTube</a:t>
            </a:r>
            <a:r>
              <a:rPr lang="en-GB" sz="1600" dirty="0">
                <a:latin typeface="Cambria" panose="02040503050406030204" pitchFamily="18" charset="0"/>
              </a:rPr>
              <a:t>. Available at: </a:t>
            </a:r>
            <a:r>
              <a:rPr lang="en-GB" sz="1600" dirty="0">
                <a:latin typeface="Cambria" panose="02040503050406030204" pitchFamily="18" charset="0"/>
                <a:hlinkClick r:id="rId3"/>
              </a:rPr>
              <a:t>https://www.youtube.com/watch?v=oH5XqvhBqlY</a:t>
            </a:r>
            <a:endParaRPr lang="en-GB" sz="1600" dirty="0">
              <a:latin typeface="Cambria" panose="02040503050406030204" pitchFamily="18" charset="0"/>
            </a:endParaRPr>
          </a:p>
          <a:p>
            <a:r>
              <a:rPr lang="en-GB" sz="1600" dirty="0">
                <a:latin typeface="Cambria" panose="02040503050406030204" pitchFamily="18" charset="0"/>
              </a:rPr>
              <a:t>Ancient History </a:t>
            </a:r>
            <a:r>
              <a:rPr lang="en-GB" sz="1600" dirty="0" err="1">
                <a:latin typeface="Cambria" panose="02040503050406030204" pitchFamily="18" charset="0"/>
              </a:rPr>
              <a:t>Encyclopedia</a:t>
            </a:r>
            <a:r>
              <a:rPr lang="en-GB" sz="1600" dirty="0">
                <a:latin typeface="Cambria" panose="02040503050406030204" pitchFamily="18" charset="0"/>
              </a:rPr>
              <a:t>. 2017. </a:t>
            </a:r>
            <a:r>
              <a:rPr lang="en-GB" sz="1600" i="1" dirty="0">
                <a:latin typeface="Cambria" panose="02040503050406030204" pitchFamily="18" charset="0"/>
              </a:rPr>
              <a:t>Persian Wars - Ancient History </a:t>
            </a:r>
            <a:r>
              <a:rPr lang="en-GB" sz="1600" i="1" dirty="0" err="1">
                <a:latin typeface="Cambria" panose="02040503050406030204" pitchFamily="18" charset="0"/>
              </a:rPr>
              <a:t>Encyclopedia</a:t>
            </a:r>
            <a:r>
              <a:rPr lang="en-GB" sz="1600" dirty="0">
                <a:latin typeface="Cambria" panose="02040503050406030204" pitchFamily="18" charset="0"/>
              </a:rPr>
              <a:t>. Available at: </a:t>
            </a:r>
            <a:r>
              <a:rPr lang="en-GB" sz="1600" dirty="0">
                <a:latin typeface="Cambria" panose="02040503050406030204" pitchFamily="18" charset="0"/>
                <a:hlinkClick r:id="rId4"/>
              </a:rPr>
              <a:t>https://www.ancient.eu/Persian_Wars/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4062265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3ACAF-1E6B-41AA-BE1C-5ADD8E30723F}"/>
              </a:ext>
            </a:extLst>
          </p:cNvPr>
          <p:cNvSpPr>
            <a:spLocks noGrp="1"/>
          </p:cNvSpPr>
          <p:nvPr>
            <p:ph type="title"/>
          </p:nvPr>
        </p:nvSpPr>
        <p:spPr/>
        <p:txBody>
          <a:bodyPr/>
          <a:lstStyle/>
          <a:p>
            <a:r>
              <a:rPr lang="en-GB" dirty="0">
                <a:latin typeface="Cambria" panose="02040503050406030204" pitchFamily="18" charset="0"/>
              </a:rPr>
              <a:t>Darius I:</a:t>
            </a:r>
          </a:p>
        </p:txBody>
      </p:sp>
      <p:sp>
        <p:nvSpPr>
          <p:cNvPr id="3" name="Text Placeholder 2">
            <a:extLst>
              <a:ext uri="{FF2B5EF4-FFF2-40B4-BE49-F238E27FC236}">
                <a16:creationId xmlns:a16="http://schemas.microsoft.com/office/drawing/2014/main" id="{7C0EE9A6-4CD0-4767-A92F-F16F5565161E}"/>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6D96DEEB-1A63-43CA-AB48-C427454482BB}"/>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550-486BC. (Ruled 36yrs)</a:t>
            </a:r>
          </a:p>
          <a:p>
            <a:pPr>
              <a:lnSpc>
                <a:spcPct val="100000"/>
              </a:lnSpc>
              <a:spcBef>
                <a:spcPts val="0"/>
              </a:spcBef>
            </a:pPr>
            <a:r>
              <a:rPr lang="en-GB" sz="1600" dirty="0">
                <a:latin typeface="Cambria" panose="02040503050406030204" pitchFamily="18" charset="0"/>
              </a:rPr>
              <a:t>3</a:t>
            </a:r>
            <a:r>
              <a:rPr lang="en-GB" sz="1600" baseline="30000" dirty="0">
                <a:latin typeface="Cambria" panose="02040503050406030204" pitchFamily="18" charset="0"/>
              </a:rPr>
              <a:t>rd</a:t>
            </a:r>
            <a:r>
              <a:rPr lang="en-GB" sz="1600" dirty="0">
                <a:latin typeface="Cambria" panose="02040503050406030204" pitchFamily="18" charset="0"/>
              </a:rPr>
              <a:t> </a:t>
            </a:r>
            <a:r>
              <a:rPr lang="en-GB" sz="1600" dirty="0" err="1">
                <a:latin typeface="Cambria" panose="02040503050406030204" pitchFamily="18" charset="0"/>
              </a:rPr>
              <a:t>Pers</a:t>
            </a:r>
            <a:r>
              <a:rPr lang="en-GB" sz="1600" dirty="0">
                <a:latin typeface="Cambria" panose="02040503050406030204" pitchFamily="18" charset="0"/>
              </a:rPr>
              <a:t> King of Achaemenid Empire.</a:t>
            </a:r>
          </a:p>
          <a:p>
            <a:pPr>
              <a:lnSpc>
                <a:spcPct val="100000"/>
              </a:lnSpc>
              <a:spcBef>
                <a:spcPts val="0"/>
              </a:spcBef>
            </a:pPr>
            <a:r>
              <a:rPr lang="en-GB" sz="1600" dirty="0">
                <a:latin typeface="Cambria" panose="02040503050406030204" pitchFamily="18" charset="0"/>
              </a:rPr>
              <a:t>Led campaigns to expand into Europe, Greece, and Indus Valley.</a:t>
            </a:r>
          </a:p>
          <a:p>
            <a:pPr>
              <a:lnSpc>
                <a:spcPct val="100000"/>
              </a:lnSpc>
              <a:spcBef>
                <a:spcPts val="0"/>
              </a:spcBef>
            </a:pPr>
            <a:r>
              <a:rPr lang="en-GB" sz="1600" dirty="0">
                <a:latin typeface="Cambria" panose="02040503050406030204" pitchFamily="18" charset="0"/>
              </a:rPr>
              <a:t>Improved legal and political systems in Persia.</a:t>
            </a:r>
          </a:p>
          <a:p>
            <a:pPr>
              <a:lnSpc>
                <a:spcPct val="100000"/>
              </a:lnSpc>
              <a:spcBef>
                <a:spcPts val="0"/>
              </a:spcBef>
            </a:pPr>
            <a:r>
              <a:rPr lang="en-GB" sz="1600" dirty="0">
                <a:latin typeface="Cambria" panose="02040503050406030204" pitchFamily="18" charset="0"/>
              </a:rPr>
              <a:t>Overthrew </a:t>
            </a:r>
            <a:r>
              <a:rPr lang="en-GB" sz="1600" dirty="0" err="1">
                <a:latin typeface="Cambria" panose="02040503050406030204" pitchFamily="18" charset="0"/>
              </a:rPr>
              <a:t>Gaumata</a:t>
            </a:r>
            <a:r>
              <a:rPr lang="en-GB" sz="1600" dirty="0">
                <a:latin typeface="Cambria" panose="02040503050406030204" pitchFamily="18" charset="0"/>
              </a:rPr>
              <a:t> who falsely claimed throne in 522BC.</a:t>
            </a:r>
          </a:p>
          <a:p>
            <a:pPr>
              <a:lnSpc>
                <a:spcPct val="100000"/>
              </a:lnSpc>
              <a:spcBef>
                <a:spcPts val="0"/>
              </a:spcBef>
            </a:pPr>
            <a:r>
              <a:rPr lang="en-GB" sz="1600" dirty="0">
                <a:latin typeface="Cambria" panose="02040503050406030204" pitchFamily="18" charset="0"/>
              </a:rPr>
              <a:t>Conquered parts of India, mainly in northern Punjab in 519BC.</a:t>
            </a:r>
          </a:p>
        </p:txBody>
      </p:sp>
      <p:sp>
        <p:nvSpPr>
          <p:cNvPr id="5" name="Text Placeholder 4">
            <a:extLst>
              <a:ext uri="{FF2B5EF4-FFF2-40B4-BE49-F238E27FC236}">
                <a16:creationId xmlns:a16="http://schemas.microsoft.com/office/drawing/2014/main" id="{4C74375F-C536-4526-AE58-4DB64787769F}"/>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560A2BE8-B950-49D3-A95E-518899B508BC}"/>
              </a:ext>
            </a:extLst>
          </p:cNvPr>
          <p:cNvSpPr>
            <a:spLocks noGrp="1"/>
          </p:cNvSpPr>
          <p:nvPr>
            <p:ph sz="quarter" idx="4"/>
          </p:nvPr>
        </p:nvSpPr>
        <p:spPr>
          <a:xfrm>
            <a:off x="6172200" y="2093843"/>
            <a:ext cx="5183188" cy="4095820"/>
          </a:xfrm>
        </p:spPr>
        <p:txBody>
          <a:bodyPr>
            <a:normAutofit/>
          </a:bodyPr>
          <a:lstStyle/>
          <a:p>
            <a:r>
              <a:rPr lang="en-GB" sz="1600" dirty="0" err="1">
                <a:latin typeface="Cambria" panose="02040503050406030204" pitchFamily="18" charset="0"/>
              </a:rPr>
              <a:t>Behistun</a:t>
            </a:r>
            <a:r>
              <a:rPr lang="en-GB" sz="1600" dirty="0">
                <a:latin typeface="Cambria" panose="02040503050406030204" pitchFamily="18" charset="0"/>
              </a:rPr>
              <a:t> inscription - </a:t>
            </a:r>
            <a:r>
              <a:rPr lang="en-GB" sz="1600" dirty="0" err="1">
                <a:latin typeface="Cambria" panose="02040503050406030204" pitchFamily="18" charset="0"/>
              </a:rPr>
              <a:t>Behistun</a:t>
            </a:r>
            <a:r>
              <a:rPr lang="en-GB" sz="1600" dirty="0">
                <a:latin typeface="Cambria" panose="02040503050406030204" pitchFamily="18" charset="0"/>
              </a:rPr>
              <a:t> (3) - </a:t>
            </a:r>
            <a:r>
              <a:rPr lang="en-GB" sz="1600" i="1" dirty="0" err="1">
                <a:latin typeface="Cambria" panose="02040503050406030204" pitchFamily="18" charset="0"/>
              </a:rPr>
              <a:t>Livius</a:t>
            </a:r>
            <a:r>
              <a:rPr lang="en-GB" sz="1600" i="1" dirty="0">
                <a:latin typeface="Cambria" panose="02040503050406030204" pitchFamily="18" charset="0"/>
              </a:rPr>
              <a:t>. 2017. </a:t>
            </a:r>
            <a:r>
              <a:rPr lang="en-GB" sz="1600" i="1" dirty="0" err="1">
                <a:latin typeface="Cambria" panose="02040503050406030204" pitchFamily="18" charset="0"/>
              </a:rPr>
              <a:t>Behistun</a:t>
            </a:r>
            <a:r>
              <a:rPr lang="en-GB" sz="1600" i="1" dirty="0">
                <a:latin typeface="Cambria" panose="02040503050406030204" pitchFamily="18" charset="0"/>
              </a:rPr>
              <a:t> (3)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http://www.livius.org/articles/place/behistun/behistun-3</a:t>
            </a:r>
            <a:endParaRPr lang="en-GB" sz="1600" dirty="0">
              <a:latin typeface="Cambria" panose="02040503050406030204" pitchFamily="18" charset="0"/>
            </a:endParaRPr>
          </a:p>
          <a:p>
            <a:r>
              <a:rPr lang="en-GB" sz="1600" i="1" dirty="0">
                <a:latin typeface="Cambria" panose="02040503050406030204" pitchFamily="18" charset="0"/>
              </a:rPr>
              <a:t>De </a:t>
            </a:r>
            <a:r>
              <a:rPr lang="en-GB" sz="1600" i="1" dirty="0" err="1">
                <a:latin typeface="Cambria" panose="02040503050406030204" pitchFamily="18" charset="0"/>
              </a:rPr>
              <a:t>Selincourt</a:t>
            </a:r>
            <a:r>
              <a:rPr lang="en-GB" sz="1600" i="1" dirty="0">
                <a:latin typeface="Cambria" panose="02040503050406030204" pitchFamily="18" charset="0"/>
              </a:rPr>
              <a:t>, A., 1954. (trans)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 p68</a:t>
            </a:r>
          </a:p>
          <a:p>
            <a:r>
              <a:rPr lang="en-GB" sz="1600" dirty="0">
                <a:latin typeface="Cambria" panose="02040503050406030204" pitchFamily="18" charset="0"/>
              </a:rPr>
              <a:t>Ed </a:t>
            </a:r>
            <a:r>
              <a:rPr lang="en-GB" sz="1600" dirty="0" err="1">
                <a:latin typeface="Cambria" panose="02040503050406030204" pitchFamily="18" charset="0"/>
              </a:rPr>
              <a:t>Eduljee</a:t>
            </a:r>
            <a:r>
              <a:rPr lang="en-GB" sz="1600" dirty="0">
                <a:latin typeface="Cambria" panose="02040503050406030204" pitchFamily="18" charset="0"/>
              </a:rPr>
              <a:t>. 2017</a:t>
            </a:r>
            <a:r>
              <a:rPr lang="en-GB" sz="1600" i="1" dirty="0">
                <a:latin typeface="Cambria" panose="02040503050406030204" pitchFamily="18" charset="0"/>
              </a:rPr>
              <a:t>. Darius / </a:t>
            </a:r>
            <a:r>
              <a:rPr lang="en-GB" sz="1600" i="1" dirty="0" err="1">
                <a:latin typeface="Cambria" panose="02040503050406030204" pitchFamily="18" charset="0"/>
              </a:rPr>
              <a:t>Darayavaush</a:t>
            </a:r>
            <a:r>
              <a:rPr lang="en-GB" sz="1600" i="1" dirty="0">
                <a:latin typeface="Cambria" panose="02040503050406030204" pitchFamily="18" charset="0"/>
              </a:rPr>
              <a:t> I (the Great). Page 1</a:t>
            </a:r>
            <a:r>
              <a:rPr lang="en-GB" sz="1600" dirty="0">
                <a:latin typeface="Cambria" panose="02040503050406030204" pitchFamily="18" charset="0"/>
              </a:rPr>
              <a:t>. Available at: </a:t>
            </a:r>
            <a:r>
              <a:rPr lang="en-GB" sz="1600" dirty="0">
                <a:latin typeface="Cambria" panose="02040503050406030204" pitchFamily="18" charset="0"/>
                <a:hlinkClick r:id="rId3"/>
              </a:rPr>
              <a:t>http://heritageinstitute.com/zoroastrianism/achaemenian/darius.htm</a:t>
            </a:r>
            <a:endParaRPr lang="en-GB" sz="1600" dirty="0">
              <a:latin typeface="Cambria" panose="02040503050406030204" pitchFamily="18" charset="0"/>
            </a:endParaRPr>
          </a:p>
          <a:p>
            <a:r>
              <a:rPr lang="en-GB" sz="1600" dirty="0" err="1">
                <a:latin typeface="Cambria" panose="02040503050406030204" pitchFamily="18" charset="0"/>
              </a:rPr>
              <a:t>Encyclopedia</a:t>
            </a:r>
            <a:r>
              <a:rPr lang="en-GB" sz="1600" dirty="0">
                <a:latin typeface="Cambria" panose="02040503050406030204" pitchFamily="18" charset="0"/>
              </a:rPr>
              <a:t> Britannica. 2017. </a:t>
            </a:r>
            <a:r>
              <a:rPr lang="en-GB" sz="1600" i="1" dirty="0">
                <a:latin typeface="Cambria" panose="02040503050406030204" pitchFamily="18" charset="0"/>
              </a:rPr>
              <a:t>Darius I | king of Persia | Britannica.com </a:t>
            </a:r>
            <a:r>
              <a:rPr lang="en-GB" sz="1600" dirty="0">
                <a:latin typeface="Cambria" panose="02040503050406030204" pitchFamily="18" charset="0"/>
              </a:rPr>
              <a:t>Available at: </a:t>
            </a:r>
            <a:r>
              <a:rPr lang="en-GB" sz="1600" dirty="0">
                <a:latin typeface="Cambria" panose="02040503050406030204" pitchFamily="18" charset="0"/>
                <a:hlinkClick r:id="rId4"/>
              </a:rPr>
              <a:t>https://www.britannica.com/biography/Darius-I</a:t>
            </a:r>
            <a:r>
              <a:rPr lang="en-GB" sz="1600" dirty="0">
                <a:latin typeface="Cambria" panose="02040503050406030204" pitchFamily="18" charset="0"/>
              </a:rPr>
              <a:t>.</a:t>
            </a: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429927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B295A-93AB-46D8-AA72-08EBC01C4D7E}"/>
              </a:ext>
            </a:extLst>
          </p:cNvPr>
          <p:cNvSpPr>
            <a:spLocks noGrp="1"/>
          </p:cNvSpPr>
          <p:nvPr>
            <p:ph type="title"/>
          </p:nvPr>
        </p:nvSpPr>
        <p:spPr/>
        <p:txBody>
          <a:bodyPr/>
          <a:lstStyle/>
          <a:p>
            <a:r>
              <a:rPr lang="en-GB" dirty="0">
                <a:latin typeface="Cambria" panose="02040503050406030204" pitchFamily="18" charset="0"/>
              </a:rPr>
              <a:t>Xerxes the Great:</a:t>
            </a:r>
          </a:p>
        </p:txBody>
      </p:sp>
      <p:sp>
        <p:nvSpPr>
          <p:cNvPr id="3" name="Text Placeholder 2">
            <a:extLst>
              <a:ext uri="{FF2B5EF4-FFF2-40B4-BE49-F238E27FC236}">
                <a16:creationId xmlns:a16="http://schemas.microsoft.com/office/drawing/2014/main" id="{F3021193-081A-407E-9C01-265D2E1D1F2D}"/>
              </a:ext>
            </a:extLst>
          </p:cNvPr>
          <p:cNvSpPr>
            <a:spLocks noGrp="1"/>
          </p:cNvSpPr>
          <p:nvPr>
            <p:ph type="body" idx="1"/>
          </p:nvPr>
        </p:nvSpPr>
        <p:spPr>
          <a:xfrm>
            <a:off x="839788" y="1681163"/>
            <a:ext cx="4885151" cy="399428"/>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7BB89638-9BD2-4504-9F89-9D24904EE085}"/>
              </a:ext>
            </a:extLst>
          </p:cNvPr>
          <p:cNvSpPr>
            <a:spLocks noGrp="1"/>
          </p:cNvSpPr>
          <p:nvPr>
            <p:ph sz="half" idx="2"/>
          </p:nvPr>
        </p:nvSpPr>
        <p:spPr>
          <a:xfrm>
            <a:off x="839788" y="2080591"/>
            <a:ext cx="4580351" cy="4109072"/>
          </a:xfrm>
        </p:spPr>
        <p:txBody>
          <a:bodyPr>
            <a:normAutofit/>
          </a:bodyPr>
          <a:lstStyle/>
          <a:p>
            <a:pPr>
              <a:lnSpc>
                <a:spcPct val="100000"/>
              </a:lnSpc>
              <a:spcBef>
                <a:spcPts val="0"/>
              </a:spcBef>
            </a:pPr>
            <a:r>
              <a:rPr lang="en-GB" sz="1600" dirty="0">
                <a:latin typeface="Cambria" panose="02040503050406030204" pitchFamily="18" charset="0"/>
              </a:rPr>
              <a:t>486-465BC.</a:t>
            </a:r>
          </a:p>
          <a:p>
            <a:pPr>
              <a:lnSpc>
                <a:spcPct val="100000"/>
              </a:lnSpc>
              <a:spcBef>
                <a:spcPts val="0"/>
              </a:spcBef>
            </a:pPr>
            <a:r>
              <a:rPr lang="en-GB" sz="1600" i="1" dirty="0">
                <a:latin typeface="Cambria" panose="02040503050406030204" pitchFamily="18" charset="0"/>
              </a:rPr>
              <a:t>Shahanshah</a:t>
            </a:r>
            <a:r>
              <a:rPr lang="en-GB" sz="1600" dirty="0">
                <a:latin typeface="Cambria" panose="02040503050406030204" pitchFamily="18" charset="0"/>
              </a:rPr>
              <a:t> (Emperor, King of Kings) of Persian Empire.</a:t>
            </a:r>
          </a:p>
          <a:p>
            <a:pPr>
              <a:lnSpc>
                <a:spcPct val="100000"/>
              </a:lnSpc>
              <a:spcBef>
                <a:spcPts val="0"/>
              </a:spcBef>
            </a:pPr>
            <a:r>
              <a:rPr lang="en-GB" sz="1600" dirty="0">
                <a:latin typeface="Cambria" panose="02040503050406030204" pitchFamily="18" charset="0"/>
              </a:rPr>
              <a:t>Destroyed Babylon in 485BCE.</a:t>
            </a:r>
          </a:p>
          <a:p>
            <a:pPr>
              <a:lnSpc>
                <a:spcPct val="100000"/>
              </a:lnSpc>
              <a:spcBef>
                <a:spcPts val="0"/>
              </a:spcBef>
            </a:pPr>
            <a:r>
              <a:rPr lang="en-GB" sz="1600" dirty="0">
                <a:latin typeface="Cambria" panose="02040503050406030204" pitchFamily="18" charset="0"/>
              </a:rPr>
              <a:t>Attempts invasion of Greece, is pushed back repeatedly in many battles.</a:t>
            </a:r>
          </a:p>
          <a:p>
            <a:pPr>
              <a:lnSpc>
                <a:spcPct val="100000"/>
              </a:lnSpc>
              <a:spcBef>
                <a:spcPts val="0"/>
              </a:spcBef>
            </a:pPr>
            <a:r>
              <a:rPr lang="en-GB" sz="1600" dirty="0">
                <a:latin typeface="Cambria" panose="02040503050406030204" pitchFamily="18" charset="0"/>
              </a:rPr>
              <a:t>Builds the Gate of All Nations, The Hall of 100 Columns and the Palace of Xerxes in 478BC.</a:t>
            </a:r>
          </a:p>
          <a:p>
            <a:pPr>
              <a:lnSpc>
                <a:spcPct val="100000"/>
              </a:lnSpc>
              <a:spcBef>
                <a:spcPts val="0"/>
              </a:spcBef>
            </a:pPr>
            <a:r>
              <a:rPr lang="en-GB" sz="1600" dirty="0">
                <a:latin typeface="Cambria" panose="02040503050406030204" pitchFamily="18" charset="0"/>
              </a:rPr>
              <a:t>Assassinated by his Minister, Artabanus.</a:t>
            </a:r>
          </a:p>
        </p:txBody>
      </p:sp>
      <p:sp>
        <p:nvSpPr>
          <p:cNvPr id="5" name="Text Placeholder 4">
            <a:extLst>
              <a:ext uri="{FF2B5EF4-FFF2-40B4-BE49-F238E27FC236}">
                <a16:creationId xmlns:a16="http://schemas.microsoft.com/office/drawing/2014/main" id="{CAA805E8-8C80-413A-B027-63308F7C7A5D}"/>
              </a:ext>
            </a:extLst>
          </p:cNvPr>
          <p:cNvSpPr>
            <a:spLocks noGrp="1"/>
          </p:cNvSpPr>
          <p:nvPr>
            <p:ph type="body" sz="quarter" idx="3"/>
          </p:nvPr>
        </p:nvSpPr>
        <p:spPr>
          <a:xfrm>
            <a:off x="5724939" y="1681163"/>
            <a:ext cx="5630449" cy="399428"/>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2A7D659A-5D51-4317-AFD2-26EB98C06725}"/>
              </a:ext>
            </a:extLst>
          </p:cNvPr>
          <p:cNvSpPr>
            <a:spLocks noGrp="1"/>
          </p:cNvSpPr>
          <p:nvPr>
            <p:ph sz="quarter" idx="4"/>
          </p:nvPr>
        </p:nvSpPr>
        <p:spPr>
          <a:xfrm>
            <a:off x="5724939" y="2080591"/>
            <a:ext cx="5630449" cy="4109072"/>
          </a:xfrm>
        </p:spPr>
        <p:txBody>
          <a:bodyPr>
            <a:normAutofit/>
          </a:bodyPr>
          <a:lstStyle/>
          <a:p>
            <a:r>
              <a:rPr lang="en-GB" sz="1600" i="1" dirty="0">
                <a:latin typeface="Cambria" panose="02040503050406030204" pitchFamily="18" charset="0"/>
              </a:rPr>
              <a:t>De </a:t>
            </a:r>
            <a:r>
              <a:rPr lang="en-GB" sz="1600" i="1" dirty="0" err="1">
                <a:latin typeface="Cambria" panose="02040503050406030204" pitchFamily="18" charset="0"/>
              </a:rPr>
              <a:t>Selincourt</a:t>
            </a:r>
            <a:r>
              <a:rPr lang="en-GB" sz="1600" i="1" dirty="0">
                <a:latin typeface="Cambria" panose="02040503050406030204" pitchFamily="18" charset="0"/>
              </a:rPr>
              <a:t>, A., 1954. (trans)  </a:t>
            </a:r>
            <a:r>
              <a:rPr lang="en-GB" sz="1600" i="1" dirty="0" err="1">
                <a:latin typeface="Cambria" panose="02040503050406030204" pitchFamily="18" charset="0"/>
              </a:rPr>
              <a:t>Herodutus</a:t>
            </a:r>
            <a:r>
              <a:rPr lang="en-GB" sz="1600" i="1" dirty="0">
                <a:latin typeface="Cambria" panose="02040503050406030204" pitchFamily="18" charset="0"/>
              </a:rPr>
              <a:t>; The Histories. 10th ed. Harmondsworth, Middlesex: Penguin Classics</a:t>
            </a:r>
          </a:p>
          <a:p>
            <a:r>
              <a:rPr lang="en-GB" sz="1600" dirty="0" err="1">
                <a:latin typeface="Cambria" panose="02040503050406030204" pitchFamily="18" charset="0"/>
              </a:rPr>
              <a:t>Diodorus</a:t>
            </a:r>
            <a:r>
              <a:rPr lang="en-GB" sz="1600" dirty="0">
                <a:latin typeface="Cambria" panose="02040503050406030204" pitchFamily="18" charset="0"/>
              </a:rPr>
              <a:t> Siculus, Library, Fragments of Book 9, Chapter 10. 2017. </a:t>
            </a:r>
            <a:r>
              <a:rPr lang="en-GB" sz="1600" i="1" dirty="0" err="1">
                <a:latin typeface="Cambria" panose="02040503050406030204" pitchFamily="18" charset="0"/>
              </a:rPr>
              <a:t>Diodorus</a:t>
            </a:r>
            <a:r>
              <a:rPr lang="en-GB" sz="1600" i="1" dirty="0">
                <a:latin typeface="Cambria" panose="02040503050406030204" pitchFamily="18" charset="0"/>
              </a:rPr>
              <a:t> Siculus, Library, Fragments of Book 9, Chapter 10</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http://www.perseus.tufts.edu/hopper/text?doc=Perseus:text:1999.01.0084:book=9:chapter=10&amp;highlight=xerxes</a:t>
            </a:r>
            <a:endParaRPr lang="en-GB" sz="1600" dirty="0">
              <a:latin typeface="Cambria" panose="02040503050406030204" pitchFamily="18" charset="0"/>
            </a:endParaRPr>
          </a:p>
          <a:p>
            <a:r>
              <a:rPr lang="en-GB" sz="1600" dirty="0">
                <a:latin typeface="Cambria" panose="02040503050406030204" pitchFamily="18" charset="0"/>
              </a:rPr>
              <a:t>Ancient History Encyclopaedia. 2017. </a:t>
            </a:r>
            <a:r>
              <a:rPr lang="en-GB" sz="1600" i="1" dirty="0">
                <a:latin typeface="Cambria" panose="02040503050406030204" pitchFamily="18" charset="0"/>
              </a:rPr>
              <a:t>Xerxes I - Ancient History Encyclopaedia</a:t>
            </a:r>
            <a:r>
              <a:rPr lang="en-GB" sz="1600" dirty="0">
                <a:latin typeface="Cambria" panose="02040503050406030204" pitchFamily="18" charset="0"/>
              </a:rPr>
              <a:t>. Available at: </a:t>
            </a:r>
            <a:r>
              <a:rPr lang="en-GB" sz="1600" dirty="0">
                <a:latin typeface="Cambria" panose="02040503050406030204" pitchFamily="18" charset="0"/>
                <a:hlinkClick r:id="rId3"/>
              </a:rPr>
              <a:t>https://www.ancient.eu/Xerxes_I/</a:t>
            </a:r>
            <a:r>
              <a:rPr lang="en-GB" sz="1600" dirty="0">
                <a:latin typeface="Cambria" panose="02040503050406030204" pitchFamily="18" charset="0"/>
              </a:rPr>
              <a:t>.</a:t>
            </a:r>
          </a:p>
          <a:p>
            <a:r>
              <a:rPr lang="en-GB" sz="1600" dirty="0">
                <a:latin typeface="Cambria" panose="02040503050406030204" pitchFamily="18" charset="0"/>
              </a:rPr>
              <a:t>Khan Academy. 2017. Persepolis: </a:t>
            </a:r>
            <a:r>
              <a:rPr lang="en-GB" sz="1600" i="1" dirty="0">
                <a:latin typeface="Cambria" panose="02040503050406030204" pitchFamily="18" charset="0"/>
              </a:rPr>
              <a:t>The Audience Hall of Darius and Xerxes (article) | Khan Academy</a:t>
            </a:r>
            <a:r>
              <a:rPr lang="en-GB" sz="1600" dirty="0">
                <a:latin typeface="Cambria" panose="02040503050406030204" pitchFamily="18" charset="0"/>
              </a:rPr>
              <a:t>. Available at: </a:t>
            </a:r>
            <a:r>
              <a:rPr lang="en-GB" sz="1600" dirty="0">
                <a:latin typeface="Cambria" panose="02040503050406030204" pitchFamily="18" charset="0"/>
                <a:hlinkClick r:id="rId4"/>
              </a:rPr>
              <a:t>https://www.khanacademy.org/humanities/ancient-art-civilizations/ancient-near-east1/persian/a/persepolis</a:t>
            </a:r>
            <a:endParaRPr lang="en-GB" sz="1600" dirty="0">
              <a:latin typeface="Cambria" panose="02040503050406030204" pitchFamily="18" charset="0"/>
            </a:endParaRPr>
          </a:p>
          <a:p>
            <a:pPr marL="0" indent="0">
              <a:buNone/>
            </a:pP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6364738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41555-A0C6-4327-A654-5A163FE877E3}"/>
              </a:ext>
            </a:extLst>
          </p:cNvPr>
          <p:cNvSpPr>
            <a:spLocks noGrp="1"/>
          </p:cNvSpPr>
          <p:nvPr>
            <p:ph type="title"/>
          </p:nvPr>
        </p:nvSpPr>
        <p:spPr>
          <a:xfrm>
            <a:off x="839788" y="365125"/>
            <a:ext cx="10515600" cy="1026353"/>
          </a:xfrm>
        </p:spPr>
        <p:txBody>
          <a:bodyPr/>
          <a:lstStyle/>
          <a:p>
            <a:r>
              <a:rPr lang="en-GB" dirty="0">
                <a:latin typeface="Cambria" panose="02040503050406030204" pitchFamily="18" charset="0"/>
              </a:rPr>
              <a:t>Hippias:</a:t>
            </a:r>
          </a:p>
        </p:txBody>
      </p:sp>
      <p:sp>
        <p:nvSpPr>
          <p:cNvPr id="3" name="Text Placeholder 2">
            <a:extLst>
              <a:ext uri="{FF2B5EF4-FFF2-40B4-BE49-F238E27FC236}">
                <a16:creationId xmlns:a16="http://schemas.microsoft.com/office/drawing/2014/main" id="{786B1AD8-64E0-4188-8199-672087EAF0C2}"/>
              </a:ext>
            </a:extLst>
          </p:cNvPr>
          <p:cNvSpPr>
            <a:spLocks noGrp="1"/>
          </p:cNvSpPr>
          <p:nvPr>
            <p:ph type="body" idx="1"/>
          </p:nvPr>
        </p:nvSpPr>
        <p:spPr>
          <a:xfrm>
            <a:off x="839788" y="1457688"/>
            <a:ext cx="5157787" cy="545202"/>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916A4C7D-7E97-4D81-920B-4DF8F778BCD3}"/>
              </a:ext>
            </a:extLst>
          </p:cNvPr>
          <p:cNvSpPr>
            <a:spLocks noGrp="1"/>
          </p:cNvSpPr>
          <p:nvPr>
            <p:ph sz="half" idx="2"/>
          </p:nvPr>
        </p:nvSpPr>
        <p:spPr>
          <a:xfrm>
            <a:off x="839788" y="1936681"/>
            <a:ext cx="5157787" cy="4556193"/>
          </a:xfrm>
        </p:spPr>
        <p:txBody>
          <a:bodyPr>
            <a:normAutofit lnSpcReduction="10000"/>
          </a:bodyPr>
          <a:lstStyle/>
          <a:p>
            <a:pPr>
              <a:lnSpc>
                <a:spcPct val="100000"/>
              </a:lnSpc>
              <a:spcBef>
                <a:spcPts val="0"/>
              </a:spcBef>
            </a:pPr>
            <a:r>
              <a:rPr lang="en-GB" sz="1600" dirty="0">
                <a:latin typeface="Cambria" panose="02040503050406030204" pitchFamily="18" charset="0"/>
              </a:rPr>
              <a:t>Son of Peisistratus.</a:t>
            </a:r>
          </a:p>
          <a:p>
            <a:pPr>
              <a:lnSpc>
                <a:spcPct val="100000"/>
              </a:lnSpc>
              <a:spcBef>
                <a:spcPts val="0"/>
              </a:spcBef>
            </a:pPr>
            <a:r>
              <a:rPr lang="en-GB" sz="1600" dirty="0">
                <a:latin typeface="Cambria" panose="02040503050406030204" pitchFamily="18" charset="0"/>
              </a:rPr>
              <a:t>Tyrant of Athens (527-510BC).</a:t>
            </a:r>
          </a:p>
          <a:p>
            <a:pPr>
              <a:lnSpc>
                <a:spcPct val="100000"/>
              </a:lnSpc>
              <a:spcBef>
                <a:spcPts val="0"/>
              </a:spcBef>
            </a:pPr>
            <a:r>
              <a:rPr lang="en-GB" sz="1600" dirty="0">
                <a:latin typeface="Cambria" panose="02040503050406030204" pitchFamily="18" charset="0"/>
              </a:rPr>
              <a:t>Little or no knowledge of him before reign.</a:t>
            </a:r>
          </a:p>
          <a:p>
            <a:pPr>
              <a:lnSpc>
                <a:spcPct val="100000"/>
              </a:lnSpc>
              <a:spcBef>
                <a:spcPts val="0"/>
              </a:spcBef>
            </a:pPr>
            <a:r>
              <a:rPr lang="en-GB" sz="1600" dirty="0">
                <a:latin typeface="Cambria" panose="02040503050406030204" pitchFamily="18" charset="0"/>
              </a:rPr>
              <a:t>His brother Hipparchus murdered in 514 by </a:t>
            </a:r>
            <a:r>
              <a:rPr lang="en-GB" sz="1600" dirty="0" err="1">
                <a:latin typeface="Cambria" panose="02040503050406030204" pitchFamily="18" charset="0"/>
              </a:rPr>
              <a:t>Harmodius</a:t>
            </a:r>
            <a:r>
              <a:rPr lang="en-GB" sz="1600" dirty="0">
                <a:latin typeface="Cambria" panose="02040503050406030204" pitchFamily="18" charset="0"/>
              </a:rPr>
              <a:t> and </a:t>
            </a:r>
            <a:r>
              <a:rPr lang="en-GB" sz="1600" dirty="0" err="1">
                <a:latin typeface="Cambria" panose="02040503050406030204" pitchFamily="18" charset="0"/>
              </a:rPr>
              <a:t>Aristogeiton</a:t>
            </a:r>
            <a:r>
              <a:rPr lang="en-GB" sz="1600" dirty="0">
                <a:latin typeface="Cambria" panose="02040503050406030204" pitchFamily="18" charset="0"/>
              </a:rPr>
              <a:t>- led to change in his reign.</a:t>
            </a:r>
          </a:p>
          <a:p>
            <a:pPr>
              <a:lnSpc>
                <a:spcPct val="100000"/>
              </a:lnSpc>
              <a:spcBef>
                <a:spcPts val="0"/>
              </a:spcBef>
            </a:pPr>
            <a:r>
              <a:rPr lang="en-GB" sz="1600" dirty="0">
                <a:latin typeface="Cambria" panose="02040503050406030204" pitchFamily="18" charset="0"/>
              </a:rPr>
              <a:t>Executed many Athenian citizens, raised taxes so high it was causing him to lose control of the </a:t>
            </a:r>
            <a:r>
              <a:rPr lang="en-GB" sz="1600" i="1" dirty="0">
                <a:latin typeface="Cambria" panose="02040503050406030204" pitchFamily="18" charset="0"/>
              </a:rPr>
              <a:t>Polis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Turned to Persians for assistance in this, married his daughter to </a:t>
            </a:r>
            <a:r>
              <a:rPr lang="en-GB" sz="1600" dirty="0" err="1">
                <a:latin typeface="Cambria" panose="02040503050406030204" pitchFamily="18" charset="0"/>
              </a:rPr>
              <a:t>Aiantides</a:t>
            </a:r>
            <a:r>
              <a:rPr lang="en-GB" sz="1600" dirty="0">
                <a:latin typeface="Cambria" panose="02040503050406030204" pitchFamily="18" charset="0"/>
              </a:rPr>
              <a:t>, son of </a:t>
            </a:r>
            <a:r>
              <a:rPr lang="en-GB" sz="1600" dirty="0" err="1">
                <a:latin typeface="Cambria" panose="02040503050406030204" pitchFamily="18" charset="0"/>
              </a:rPr>
              <a:t>Hippoklos</a:t>
            </a:r>
            <a:r>
              <a:rPr lang="en-GB" sz="1600" dirty="0">
                <a:latin typeface="Cambria" panose="02040503050406030204" pitchFamily="18" charset="0"/>
              </a:rPr>
              <a:t>= access to Darius I court.</a:t>
            </a:r>
          </a:p>
          <a:p>
            <a:pPr>
              <a:lnSpc>
                <a:spcPct val="100000"/>
              </a:lnSpc>
              <a:spcBef>
                <a:spcPts val="0"/>
              </a:spcBef>
            </a:pPr>
            <a:r>
              <a:rPr lang="en-GB" sz="1600" dirty="0">
                <a:latin typeface="Cambria" panose="02040503050406030204" pitchFamily="18" charset="0"/>
              </a:rPr>
              <a:t>In 510BC, </a:t>
            </a:r>
            <a:r>
              <a:rPr lang="en-GB" sz="1600" dirty="0" err="1">
                <a:latin typeface="Cambria" panose="02040503050406030204" pitchFamily="18" charset="0"/>
              </a:rPr>
              <a:t>Cleomenes</a:t>
            </a:r>
            <a:r>
              <a:rPr lang="en-GB" sz="1600" dirty="0">
                <a:latin typeface="Cambria" panose="02040503050406030204" pitchFamily="18" charset="0"/>
              </a:rPr>
              <a:t> I was in the Acropolis and held his kids hostage. Hip thus forced to leave </a:t>
            </a:r>
            <a:r>
              <a:rPr lang="en-GB" sz="1600" dirty="0" err="1">
                <a:latin typeface="Cambria" panose="02040503050406030204" pitchFamily="18" charset="0"/>
              </a:rPr>
              <a:t>Ath</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Sided with Darius I during Ionian Revolt, leading to Battle of Marathon.</a:t>
            </a:r>
          </a:p>
          <a:p>
            <a:pPr>
              <a:lnSpc>
                <a:spcPct val="100000"/>
              </a:lnSpc>
              <a:spcBef>
                <a:spcPts val="0"/>
              </a:spcBef>
            </a:pPr>
            <a:r>
              <a:rPr lang="en-GB" sz="1600" dirty="0">
                <a:latin typeface="Cambria" panose="02040503050406030204" pitchFamily="18" charset="0"/>
              </a:rPr>
              <a:t>Died 490BC.</a:t>
            </a: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8222AD68-96F5-4C52-9185-1C18782E055F}"/>
              </a:ext>
            </a:extLst>
          </p:cNvPr>
          <p:cNvSpPr>
            <a:spLocks noGrp="1"/>
          </p:cNvSpPr>
          <p:nvPr>
            <p:ph type="body" sz="quarter" idx="3"/>
          </p:nvPr>
        </p:nvSpPr>
        <p:spPr>
          <a:xfrm>
            <a:off x="6194427" y="1391478"/>
            <a:ext cx="5047353" cy="545203"/>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45F471CA-18CE-422E-8080-83468C3A631F}"/>
              </a:ext>
            </a:extLst>
          </p:cNvPr>
          <p:cNvSpPr>
            <a:spLocks noGrp="1"/>
          </p:cNvSpPr>
          <p:nvPr>
            <p:ph sz="quarter" idx="4"/>
          </p:nvPr>
        </p:nvSpPr>
        <p:spPr>
          <a:xfrm>
            <a:off x="6172200" y="1936682"/>
            <a:ext cx="5183188" cy="4556192"/>
          </a:xfrm>
        </p:spPr>
        <p:txBody>
          <a:bodyPr>
            <a:normAutofit lnSpcReduction="10000"/>
          </a:bodyPr>
          <a:lstStyle/>
          <a:p>
            <a:r>
              <a:rPr lang="en-GB" sz="1600" dirty="0">
                <a:latin typeface="Cambria" panose="02040503050406030204" pitchFamily="18" charset="0"/>
              </a:rPr>
              <a:t>Aristotle, Athenian Constitution, chapter 18, section 1 . 2017. </a:t>
            </a:r>
            <a:r>
              <a:rPr lang="en-GB" sz="1600" i="1" dirty="0">
                <a:latin typeface="Cambria" panose="02040503050406030204" pitchFamily="18" charset="0"/>
              </a:rPr>
              <a:t>Aristotle, Athenian Constitution, chapter 18, section 1</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http://www.perseus.tufts.edu/hopper/text?doc=Perseus%3Atext%3A1999.01.0046%3Achapter%3D18%3Asection%3D1</a:t>
            </a:r>
            <a:r>
              <a:rPr lang="en-GB" sz="1600" dirty="0">
                <a:latin typeface="Cambria" panose="02040503050406030204" pitchFamily="18" charset="0"/>
              </a:rPr>
              <a:t>.</a:t>
            </a:r>
          </a:p>
          <a:p>
            <a:r>
              <a:rPr lang="en-GB" sz="1600" dirty="0">
                <a:latin typeface="Cambria" panose="02040503050406030204" pitchFamily="18" charset="0"/>
              </a:rPr>
              <a:t> </a:t>
            </a:r>
            <a:r>
              <a:rPr lang="en-GB" sz="1600" dirty="0" err="1">
                <a:latin typeface="Cambria" panose="02040503050406030204" pitchFamily="18" charset="0"/>
              </a:rPr>
              <a:t>Revolvy</a:t>
            </a:r>
            <a:r>
              <a:rPr lang="en-GB" sz="1600" dirty="0">
                <a:latin typeface="Cambria" panose="02040503050406030204" pitchFamily="18" charset="0"/>
              </a:rPr>
              <a:t>, LLC. 2017. </a:t>
            </a:r>
            <a:r>
              <a:rPr lang="en-GB" sz="1600" i="1" dirty="0">
                <a:latin typeface="Cambria" panose="02040503050406030204" pitchFamily="18" charset="0"/>
              </a:rPr>
              <a:t>Hippias (son of Peisistratus). </a:t>
            </a:r>
            <a:r>
              <a:rPr lang="en-GB" sz="1600" dirty="0">
                <a:latin typeface="Cambria" panose="02040503050406030204" pitchFamily="18" charset="0"/>
              </a:rPr>
              <a:t>Available at: </a:t>
            </a:r>
            <a:r>
              <a:rPr lang="en-GB" sz="1600" dirty="0">
                <a:latin typeface="Cambria" panose="02040503050406030204" pitchFamily="18" charset="0"/>
                <a:hlinkClick r:id="rId3"/>
              </a:rPr>
              <a:t>https://www.revolvy.com/main/index.php?s=Hippias%20(son%20of%20Peisistratus)&amp;item_type=topic</a:t>
            </a:r>
            <a:endParaRPr lang="en-GB" sz="1600" dirty="0">
              <a:latin typeface="Cambria" panose="02040503050406030204" pitchFamily="18" charset="0"/>
            </a:endParaRPr>
          </a:p>
          <a:p>
            <a:r>
              <a:rPr lang="en-GB" sz="1600" dirty="0">
                <a:latin typeface="Cambria" panose="02040503050406030204" pitchFamily="18" charset="0"/>
              </a:rPr>
              <a:t>Thucydides, The Peloponnesian War, book 6, chapter 59, section 3 . 2017. </a:t>
            </a:r>
            <a:r>
              <a:rPr lang="en-GB" sz="1600" i="1" dirty="0">
                <a:latin typeface="Cambria" panose="02040503050406030204" pitchFamily="18" charset="0"/>
              </a:rPr>
              <a:t>Thucydides, The Peloponnesian War, book 6, chapter 59, section 3</a:t>
            </a:r>
            <a:r>
              <a:rPr lang="en-GB" sz="1600" dirty="0">
                <a:latin typeface="Cambria" panose="02040503050406030204" pitchFamily="18" charset="0"/>
              </a:rPr>
              <a:t>. Available at: http://www.perseus.tufts.edu/hopper/text?doc=Perseus%3Atext%3A1999.01.0199%3Abook%3D6%3Achapter%3D59%3Asection%3D3. </a:t>
            </a:r>
          </a:p>
          <a:p>
            <a:r>
              <a:rPr lang="en-GB" sz="1600" dirty="0">
                <a:latin typeface="Cambria" panose="02040503050406030204" pitchFamily="18" charset="0"/>
              </a:rPr>
              <a:t>Fine, J., 1985. The Ancient Greeks : A Critical History. 10th ed. Cambridge, Mass., United States: HARVARD UNIVERSITY PRESS. p226</a:t>
            </a:r>
          </a:p>
          <a:p>
            <a:endParaRPr lang="en-GB" sz="1600" dirty="0">
              <a:latin typeface="Cambria" panose="02040503050406030204" pitchFamily="18" charset="0"/>
            </a:endParaRPr>
          </a:p>
        </p:txBody>
      </p:sp>
    </p:spTree>
    <p:extLst>
      <p:ext uri="{BB962C8B-B14F-4D97-AF65-F5344CB8AC3E}">
        <p14:creationId xmlns:p14="http://schemas.microsoft.com/office/powerpoint/2010/main" val="2147073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A5C41-2EA4-4661-AEEB-478C6AD19DBD}"/>
              </a:ext>
            </a:extLst>
          </p:cNvPr>
          <p:cNvSpPr>
            <a:spLocks noGrp="1"/>
          </p:cNvSpPr>
          <p:nvPr>
            <p:ph type="title"/>
          </p:nvPr>
        </p:nvSpPr>
        <p:spPr/>
        <p:txBody>
          <a:bodyPr/>
          <a:lstStyle/>
          <a:p>
            <a:r>
              <a:rPr lang="en-GB" dirty="0">
                <a:latin typeface="Cambria" panose="02040503050406030204" pitchFamily="18" charset="0"/>
              </a:rPr>
              <a:t>First Peloponnesian War: (460-445 BC) </a:t>
            </a:r>
          </a:p>
        </p:txBody>
      </p:sp>
      <p:sp>
        <p:nvSpPr>
          <p:cNvPr id="3" name="Text Placeholder 2">
            <a:extLst>
              <a:ext uri="{FF2B5EF4-FFF2-40B4-BE49-F238E27FC236}">
                <a16:creationId xmlns:a16="http://schemas.microsoft.com/office/drawing/2014/main" id="{5796FE42-CBF3-4ABC-81CC-02666A11F440}"/>
              </a:ext>
            </a:extLst>
          </p:cNvPr>
          <p:cNvSpPr>
            <a:spLocks noGrp="1"/>
          </p:cNvSpPr>
          <p:nvPr>
            <p:ph type="body" idx="1"/>
          </p:nvPr>
        </p:nvSpPr>
        <p:spPr>
          <a:xfrm>
            <a:off x="923925" y="1418811"/>
            <a:ext cx="5157787" cy="543753"/>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0F674B9-67EF-4E18-8E95-0D7DCA279EEE}"/>
              </a:ext>
            </a:extLst>
          </p:cNvPr>
          <p:cNvSpPr>
            <a:spLocks noGrp="1"/>
          </p:cNvSpPr>
          <p:nvPr>
            <p:ph sz="half" idx="2"/>
          </p:nvPr>
        </p:nvSpPr>
        <p:spPr>
          <a:xfrm>
            <a:off x="839788" y="1868557"/>
            <a:ext cx="4686369" cy="4321106"/>
          </a:xfrm>
        </p:spPr>
        <p:txBody>
          <a:bodyPr>
            <a:normAutofit lnSpcReduction="10000"/>
          </a:bodyPr>
          <a:lstStyle/>
          <a:p>
            <a:pPr>
              <a:lnSpc>
                <a:spcPct val="100000"/>
              </a:lnSpc>
              <a:spcBef>
                <a:spcPts val="0"/>
              </a:spcBef>
            </a:pPr>
            <a:r>
              <a:rPr lang="en-GB" sz="1600" dirty="0">
                <a:latin typeface="Cambria" panose="02040503050406030204" pitchFamily="18" charset="0"/>
              </a:rPr>
              <a:t>Before Greco-Persian War, </a:t>
            </a:r>
            <a:r>
              <a:rPr lang="en-GB" sz="1600" dirty="0" err="1">
                <a:latin typeface="Cambria" panose="02040503050406030204" pitchFamily="18" charset="0"/>
              </a:rPr>
              <a:t>Sp</a:t>
            </a:r>
            <a:r>
              <a:rPr lang="en-GB" sz="1600" dirty="0">
                <a:latin typeface="Cambria" panose="02040503050406030204" pitchFamily="18" charset="0"/>
              </a:rPr>
              <a:t> controlled Peloponnese. </a:t>
            </a:r>
          </a:p>
          <a:p>
            <a:pPr>
              <a:lnSpc>
                <a:spcPct val="100000"/>
              </a:lnSpc>
              <a:spcBef>
                <a:spcPts val="0"/>
              </a:spcBef>
            </a:pPr>
            <a:r>
              <a:rPr lang="en-GB" sz="1600" dirty="0">
                <a:latin typeface="Cambria" panose="02040503050406030204" pitchFamily="18" charset="0"/>
              </a:rPr>
              <a:t>When war broke, everyone looked to </a:t>
            </a:r>
            <a:r>
              <a:rPr lang="en-GB" sz="1600" dirty="0" err="1">
                <a:latin typeface="Cambria" panose="02040503050406030204" pitchFamily="18" charset="0"/>
              </a:rPr>
              <a:t>Sp</a:t>
            </a:r>
            <a:r>
              <a:rPr lang="en-GB" sz="1600" dirty="0">
                <a:latin typeface="Cambria" panose="02040503050406030204" pitchFamily="18" charset="0"/>
              </a:rPr>
              <a:t> for defence.</a:t>
            </a:r>
          </a:p>
          <a:p>
            <a:pPr>
              <a:lnSpc>
                <a:spcPct val="100000"/>
              </a:lnSpc>
              <a:spcBef>
                <a:spcPts val="0"/>
              </a:spcBef>
            </a:pPr>
            <a:r>
              <a:rPr lang="en-GB" sz="1600" dirty="0">
                <a:latin typeface="Cambria" panose="02040503050406030204" pitchFamily="18" charset="0"/>
              </a:rPr>
              <a:t>This changed to </a:t>
            </a:r>
            <a:r>
              <a:rPr lang="en-GB" sz="1600" dirty="0" err="1">
                <a:latin typeface="Cambria" panose="02040503050406030204" pitchFamily="18" charset="0"/>
              </a:rPr>
              <a:t>Ath</a:t>
            </a:r>
            <a:r>
              <a:rPr lang="en-GB" sz="1600" dirty="0">
                <a:latin typeface="Cambria" panose="02040503050406030204" pitchFamily="18" charset="0"/>
              </a:rPr>
              <a:t> after Battle of Marathon.</a:t>
            </a:r>
          </a:p>
          <a:p>
            <a:pPr>
              <a:lnSpc>
                <a:spcPct val="100000"/>
              </a:lnSpc>
              <a:spcBef>
                <a:spcPts val="0"/>
              </a:spcBef>
            </a:pPr>
            <a:r>
              <a:rPr lang="en-GB" sz="1600" dirty="0">
                <a:latin typeface="Cambria" panose="02040503050406030204" pitchFamily="18" charset="0"/>
              </a:rPr>
              <a:t>Upon end of War, </a:t>
            </a:r>
            <a:r>
              <a:rPr lang="en-GB" sz="1600" dirty="0" err="1">
                <a:latin typeface="Cambria" panose="02040503050406030204" pitchFamily="18" charset="0"/>
              </a:rPr>
              <a:t>Ath</a:t>
            </a:r>
            <a:r>
              <a:rPr lang="en-GB" sz="1600" dirty="0">
                <a:latin typeface="Cambria" panose="02040503050406030204" pitchFamily="18" charset="0"/>
              </a:rPr>
              <a:t> used victories for influence over Delian League.</a:t>
            </a:r>
          </a:p>
          <a:p>
            <a:pPr>
              <a:lnSpc>
                <a:spcPct val="100000"/>
              </a:lnSpc>
              <a:spcBef>
                <a:spcPts val="0"/>
              </a:spcBef>
            </a:pPr>
            <a:r>
              <a:rPr lang="en-GB" sz="1600" dirty="0">
                <a:latin typeface="Cambria" panose="02040503050406030204" pitchFamily="18" charset="0"/>
              </a:rPr>
              <a:t>Thasos attempted to leave Del League.</a:t>
            </a:r>
          </a:p>
          <a:p>
            <a:pPr>
              <a:lnSpc>
                <a:spcPct val="100000"/>
              </a:lnSpc>
              <a:spcBef>
                <a:spcPts val="0"/>
              </a:spcBef>
            </a:pPr>
            <a:r>
              <a:rPr lang="en-GB" sz="1600" dirty="0">
                <a:latin typeface="Cambria" panose="02040503050406030204" pitchFamily="18" charset="0"/>
              </a:rPr>
              <a:t>Around this time, earthquake struck, killed many </a:t>
            </a:r>
            <a:r>
              <a:rPr lang="en-GB" sz="1600" dirty="0" err="1">
                <a:latin typeface="Cambria" panose="02040503050406030204" pitchFamily="18" charset="0"/>
              </a:rPr>
              <a:t>Sp</a:t>
            </a:r>
            <a:r>
              <a:rPr lang="en-GB" sz="1600" dirty="0">
                <a:latin typeface="Cambria" panose="02040503050406030204" pitchFamily="18" charset="0"/>
              </a:rPr>
              <a:t> warrior citizens, led to Helot Revolt.</a:t>
            </a:r>
          </a:p>
          <a:p>
            <a:pPr>
              <a:lnSpc>
                <a:spcPct val="100000"/>
              </a:lnSpc>
              <a:spcBef>
                <a:spcPts val="0"/>
              </a:spcBef>
            </a:pPr>
            <a:r>
              <a:rPr lang="en-GB" sz="1600" dirty="0" err="1">
                <a:latin typeface="Cambria" panose="02040503050406030204" pitchFamily="18" charset="0"/>
              </a:rPr>
              <a:t>Sp</a:t>
            </a:r>
            <a:r>
              <a:rPr lang="en-GB" sz="1600" dirty="0">
                <a:latin typeface="Cambria" panose="02040503050406030204" pitchFamily="18" charset="0"/>
              </a:rPr>
              <a:t> asked assistance of all but </a:t>
            </a:r>
            <a:r>
              <a:rPr lang="en-GB" sz="1600" dirty="0" err="1">
                <a:latin typeface="Cambria" panose="02040503050406030204" pitchFamily="18" charset="0"/>
              </a:rPr>
              <a:t>Ath</a:t>
            </a:r>
            <a:r>
              <a:rPr lang="en-GB" sz="1600" dirty="0">
                <a:latin typeface="Cambria" panose="02040503050406030204" pitchFamily="18" charset="0"/>
              </a:rPr>
              <a:t>.</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proceeded to collect allies against Sp. Soon </a:t>
            </a:r>
            <a:r>
              <a:rPr lang="en-GB" sz="1600" dirty="0" err="1">
                <a:latin typeface="Cambria" panose="02040503050406030204" pitchFamily="18" charset="0"/>
              </a:rPr>
              <a:t>Ath</a:t>
            </a:r>
            <a:r>
              <a:rPr lang="en-GB" sz="1600" dirty="0">
                <a:latin typeface="Cambria" panose="02040503050406030204" pitchFamily="18" charset="0"/>
              </a:rPr>
              <a:t> controlled most of Greece.</a:t>
            </a:r>
          </a:p>
          <a:p>
            <a:pPr>
              <a:lnSpc>
                <a:spcPct val="100000"/>
              </a:lnSpc>
              <a:spcBef>
                <a:spcPts val="0"/>
              </a:spcBef>
            </a:pPr>
            <a:r>
              <a:rPr lang="en-GB" sz="1600" dirty="0">
                <a:latin typeface="Cambria" panose="02040503050406030204" pitchFamily="18" charset="0"/>
              </a:rPr>
              <a:t>However, </a:t>
            </a:r>
            <a:r>
              <a:rPr lang="en-GB" sz="1600" dirty="0" err="1">
                <a:latin typeface="Cambria" panose="02040503050406030204" pitchFamily="18" charset="0"/>
              </a:rPr>
              <a:t>Ath</a:t>
            </a:r>
            <a:r>
              <a:rPr lang="en-GB" sz="1600" dirty="0">
                <a:latin typeface="Cambria" panose="02040503050406030204" pitchFamily="18" charset="0"/>
              </a:rPr>
              <a:t> lost much of fleet helping Egypt against </a:t>
            </a:r>
            <a:r>
              <a:rPr lang="en-GB" sz="1600" dirty="0" err="1">
                <a:latin typeface="Cambria" panose="02040503050406030204" pitchFamily="18" charset="0"/>
              </a:rPr>
              <a:t>Pers</a:t>
            </a:r>
            <a:r>
              <a:rPr lang="en-GB" sz="1600" dirty="0">
                <a:latin typeface="Cambria" panose="02040503050406030204" pitchFamily="18" charset="0"/>
              </a:rPr>
              <a:t>= Lost control of Aegean Sea.</a:t>
            </a:r>
          </a:p>
          <a:p>
            <a:pPr>
              <a:lnSpc>
                <a:spcPct val="100000"/>
              </a:lnSpc>
              <a:spcBef>
                <a:spcPts val="0"/>
              </a:spcBef>
            </a:pPr>
            <a:r>
              <a:rPr lang="en-GB" sz="1600" dirty="0">
                <a:latin typeface="Cambria" panose="02040503050406030204" pitchFamily="18" charset="0"/>
              </a:rPr>
              <a:t>Sued for peace.</a:t>
            </a:r>
          </a:p>
          <a:p>
            <a:pPr>
              <a:lnSpc>
                <a:spcPct val="100000"/>
              </a:lnSpc>
              <a:spcBef>
                <a:spcPts val="0"/>
              </a:spcBef>
            </a:pPr>
            <a:r>
              <a:rPr lang="en-GB" sz="1600" dirty="0">
                <a:latin typeface="Cambria" panose="02040503050406030204" pitchFamily="18" charset="0"/>
              </a:rPr>
              <a:t>Slowly, a 30 year truce was agreed upon.</a:t>
            </a:r>
          </a:p>
        </p:txBody>
      </p:sp>
      <p:sp>
        <p:nvSpPr>
          <p:cNvPr id="5" name="Text Placeholder 4">
            <a:extLst>
              <a:ext uri="{FF2B5EF4-FFF2-40B4-BE49-F238E27FC236}">
                <a16:creationId xmlns:a16="http://schemas.microsoft.com/office/drawing/2014/main" id="{1D69DEE0-2B47-43FF-8E6F-CEF20F99F48C}"/>
              </a:ext>
            </a:extLst>
          </p:cNvPr>
          <p:cNvSpPr>
            <a:spLocks noGrp="1"/>
          </p:cNvSpPr>
          <p:nvPr>
            <p:ph type="body" sz="quarter" idx="3"/>
          </p:nvPr>
        </p:nvSpPr>
        <p:spPr>
          <a:xfrm>
            <a:off x="6107113" y="1418811"/>
            <a:ext cx="5160962" cy="543754"/>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4AD59DBE-1EA3-4D0A-AD66-0FF23F7D8347}"/>
              </a:ext>
            </a:extLst>
          </p:cNvPr>
          <p:cNvSpPr>
            <a:spLocks noGrp="1"/>
          </p:cNvSpPr>
          <p:nvPr>
            <p:ph sz="quarter" idx="4"/>
          </p:nvPr>
        </p:nvSpPr>
        <p:spPr>
          <a:xfrm>
            <a:off x="5526157" y="2097881"/>
            <a:ext cx="5829231" cy="4394994"/>
          </a:xfrm>
        </p:spPr>
        <p:txBody>
          <a:bodyPr>
            <a:normAutofit lnSpcReduction="10000"/>
          </a:bodyPr>
          <a:lstStyle/>
          <a:p>
            <a:r>
              <a:rPr lang="en-GB" sz="1600" dirty="0">
                <a:latin typeface="Cambria" panose="02040503050406030204" pitchFamily="18" charset="0"/>
              </a:rPr>
              <a:t>First Peloponnesian War | Ancient Athens. 2017. </a:t>
            </a:r>
            <a:r>
              <a:rPr lang="en-GB" sz="1600" i="1" dirty="0">
                <a:latin typeface="Cambria" panose="02040503050406030204" pitchFamily="18" charset="0"/>
              </a:rPr>
              <a:t>First Peloponnesian War | Ancient Athens</a:t>
            </a:r>
            <a:r>
              <a:rPr lang="en-GB" sz="1600" dirty="0">
                <a:latin typeface="Cambria" panose="02040503050406030204" pitchFamily="18" charset="0"/>
              </a:rPr>
              <a:t>. Available at: </a:t>
            </a:r>
            <a:r>
              <a:rPr lang="en-GB" sz="1600" dirty="0">
                <a:latin typeface="Cambria" panose="02040503050406030204" pitchFamily="18" charset="0"/>
                <a:hlinkClick r:id="rId2"/>
              </a:rPr>
              <a:t>http://www.ancientathens.org/wars/first-peloponnesian-war</a:t>
            </a:r>
            <a:endParaRPr lang="en-GB" sz="1600" dirty="0">
              <a:latin typeface="Cambria" panose="02040503050406030204" pitchFamily="18" charset="0"/>
            </a:endParaRPr>
          </a:p>
          <a:p>
            <a:r>
              <a:rPr lang="en-GB" sz="1600" dirty="0">
                <a:latin typeface="Cambria" panose="02040503050406030204" pitchFamily="18" charset="0"/>
              </a:rPr>
              <a:t>History of the First Peloponnesian War - Peloponnesian War. 2017. </a:t>
            </a:r>
            <a:r>
              <a:rPr lang="en-GB" sz="1600" i="1" dirty="0">
                <a:latin typeface="Cambria" panose="02040503050406030204" pitchFamily="18" charset="0"/>
              </a:rPr>
              <a:t>History of the First Peloponnesian War - Peloponnesian War</a:t>
            </a:r>
            <a:r>
              <a:rPr lang="en-GB" sz="1600" dirty="0">
                <a:latin typeface="Cambria" panose="02040503050406030204" pitchFamily="18" charset="0"/>
              </a:rPr>
              <a:t>. Available at: </a:t>
            </a:r>
            <a:r>
              <a:rPr lang="en-GB" sz="1600" dirty="0">
                <a:latin typeface="Cambria" panose="02040503050406030204" pitchFamily="18" charset="0"/>
                <a:hlinkClick r:id="rId3"/>
              </a:rPr>
              <a:t>https://sites.google.com/a/malvernprep.org/peloponnesian-war/summary</a:t>
            </a:r>
            <a:endParaRPr lang="en-GB" sz="1600" dirty="0">
              <a:latin typeface="Cambria" panose="02040503050406030204" pitchFamily="18" charset="0"/>
            </a:endParaRPr>
          </a:p>
          <a:p>
            <a:r>
              <a:rPr lang="en-GB" sz="1600" dirty="0">
                <a:latin typeface="Cambria" panose="02040503050406030204" pitchFamily="18" charset="0"/>
              </a:rPr>
              <a:t>Thucydides, History of the Peloponnesian War, BOOK I, chapter 111 . 2017. </a:t>
            </a:r>
            <a:r>
              <a:rPr lang="en-GB" sz="1600" i="1" dirty="0">
                <a:latin typeface="Cambria" panose="02040503050406030204" pitchFamily="18" charset="0"/>
              </a:rPr>
              <a:t>Thucydides, History of the Peloponnesian War, BOOK I, chapter 111</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http://www.perseus.tufts.edu/hopper/text?doc=Perseus:text:1999.04.0105:book=1:chapter=111&amp;highlight=pericles</a:t>
            </a:r>
            <a:endParaRPr lang="en-GB" sz="1600" dirty="0">
              <a:latin typeface="Cambria" panose="02040503050406030204" pitchFamily="18" charset="0"/>
            </a:endParaRPr>
          </a:p>
          <a:p>
            <a:r>
              <a:rPr lang="en-GB" sz="1600" dirty="0" err="1">
                <a:latin typeface="Cambria" panose="02040503050406030204" pitchFamily="18" charset="0"/>
              </a:rPr>
              <a:t>Diodorus</a:t>
            </a:r>
            <a:r>
              <a:rPr lang="en-GB" sz="1600" dirty="0">
                <a:latin typeface="Cambria" panose="02040503050406030204" pitchFamily="18" charset="0"/>
              </a:rPr>
              <a:t> Siculus, Library, Book XI, Chapter 88, section 2 .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XI, Chapter 88, section 2. </a:t>
            </a:r>
            <a:r>
              <a:rPr lang="en-GB" sz="1600" dirty="0">
                <a:latin typeface="Cambria" panose="02040503050406030204" pitchFamily="18" charset="0"/>
              </a:rPr>
              <a:t>Available at: </a:t>
            </a:r>
            <a:r>
              <a:rPr lang="en-GB" sz="1600" dirty="0">
                <a:latin typeface="Cambria" panose="02040503050406030204" pitchFamily="18" charset="0"/>
                <a:hlinkClick r:id="rId5"/>
              </a:rPr>
              <a:t>http://www.perseus.tufts.edu/hopper/text?doc=Perseus%3Atext%3A1999.01.0084%3Abook%3D11%3Achapter%3D88%3Asection</a:t>
            </a:r>
            <a:r>
              <a:rPr lang="en-GB" sz="1600">
                <a:latin typeface="Cambria" panose="02040503050406030204" pitchFamily="18" charset="0"/>
                <a:hlinkClick r:id="rId5"/>
              </a:rPr>
              <a:t>%3D2</a:t>
            </a:r>
            <a:endParaRPr lang="en-GB" sz="160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089401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EE8DF-F4E4-4AF8-9A1B-C470D8D39E55}"/>
              </a:ext>
            </a:extLst>
          </p:cNvPr>
          <p:cNvSpPr>
            <a:spLocks noGrp="1"/>
          </p:cNvSpPr>
          <p:nvPr>
            <p:ph type="title"/>
          </p:nvPr>
        </p:nvSpPr>
        <p:spPr/>
        <p:txBody>
          <a:bodyPr/>
          <a:lstStyle/>
          <a:p>
            <a:r>
              <a:rPr lang="en-GB" dirty="0">
                <a:latin typeface="Cambria" panose="02040503050406030204" pitchFamily="18" charset="0"/>
              </a:rPr>
              <a:t>Battles of Mantineia 418 BC</a:t>
            </a:r>
          </a:p>
        </p:txBody>
      </p:sp>
      <p:sp>
        <p:nvSpPr>
          <p:cNvPr id="3" name="Text Placeholder 2">
            <a:extLst>
              <a:ext uri="{FF2B5EF4-FFF2-40B4-BE49-F238E27FC236}">
                <a16:creationId xmlns:a16="http://schemas.microsoft.com/office/drawing/2014/main" id="{837EBB6E-B203-4754-B625-7F9474E0DC8F}"/>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61D4D9B-8591-4D70-9841-1272F70B382E}"/>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Part of 1</a:t>
            </a:r>
            <a:r>
              <a:rPr lang="en-GB" sz="1600" baseline="30000" dirty="0">
                <a:latin typeface="Cambria" panose="02040503050406030204" pitchFamily="18" charset="0"/>
              </a:rPr>
              <a:t>st</a:t>
            </a:r>
            <a:r>
              <a:rPr lang="en-GB" sz="1600" dirty="0">
                <a:latin typeface="Cambria" panose="02040503050406030204" pitchFamily="18" charset="0"/>
              </a:rPr>
              <a:t> Peloponnesian War (King Agis II led the Spartan armies to victory over an alliance led by Argos and Athens.)</a:t>
            </a:r>
          </a:p>
          <a:p>
            <a:pPr>
              <a:lnSpc>
                <a:spcPct val="100000"/>
              </a:lnSpc>
              <a:spcBef>
                <a:spcPts val="0"/>
              </a:spcBef>
            </a:pPr>
            <a:r>
              <a:rPr lang="en-GB" sz="1600" dirty="0">
                <a:latin typeface="Cambria" panose="02040503050406030204" pitchFamily="18" charset="0"/>
              </a:rPr>
              <a:t>After failed peace treaty, both armies prepared to fight again, but upon reaching the battlefield, they retreated. </a:t>
            </a:r>
          </a:p>
          <a:p>
            <a:pPr>
              <a:lnSpc>
                <a:spcPct val="100000"/>
              </a:lnSpc>
              <a:spcBef>
                <a:spcPts val="0"/>
              </a:spcBef>
            </a:pPr>
            <a:r>
              <a:rPr lang="en-GB" sz="1600" dirty="0">
                <a:latin typeface="Cambria" panose="02040503050406030204" pitchFamily="18" charset="0"/>
              </a:rPr>
              <a:t>This gave King Agis a hostile welcome when he returned home.</a:t>
            </a:r>
          </a:p>
          <a:p>
            <a:pPr>
              <a:lnSpc>
                <a:spcPct val="100000"/>
              </a:lnSpc>
              <a:spcBef>
                <a:spcPts val="0"/>
              </a:spcBef>
            </a:pPr>
            <a:r>
              <a:rPr lang="en-GB" sz="1600" dirty="0">
                <a:latin typeface="Cambria" panose="02040503050406030204" pitchFamily="18" charset="0"/>
              </a:rPr>
              <a:t>Would have been deposed had a message not come from one of the League cities proposing to change sides if no Spartan army appeared.</a:t>
            </a:r>
          </a:p>
          <a:p>
            <a:pPr>
              <a:lnSpc>
                <a:spcPct val="100000"/>
              </a:lnSpc>
              <a:spcBef>
                <a:spcPts val="0"/>
              </a:spcBef>
            </a:pPr>
            <a:r>
              <a:rPr lang="en-GB" sz="1600" dirty="0">
                <a:latin typeface="Cambria" panose="02040503050406030204" pitchFamily="18" charset="0"/>
              </a:rPr>
              <a:t>This saw him put back in charge of one of the biggest armies ever to leave the Spartan city.</a:t>
            </a:r>
          </a:p>
          <a:p>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EE6D27A8-51A2-4B96-A9A1-5D8E2C8255D4}"/>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DE4AD57-8E09-4B06-A927-15231AA56EE7}"/>
              </a:ext>
            </a:extLst>
          </p:cNvPr>
          <p:cNvSpPr>
            <a:spLocks noGrp="1"/>
          </p:cNvSpPr>
          <p:nvPr>
            <p:ph sz="quarter" idx="4"/>
          </p:nvPr>
        </p:nvSpPr>
        <p:spPr>
          <a:xfrm>
            <a:off x="6172200" y="2093843"/>
            <a:ext cx="5183188" cy="4095820"/>
          </a:xfrm>
        </p:spPr>
        <p:txBody>
          <a:bodyPr>
            <a:normAutofit/>
          </a:bodyPr>
          <a:lstStyle/>
          <a:p>
            <a:r>
              <a:rPr lang="en-GB" sz="1600" dirty="0">
                <a:latin typeface="Cambria" panose="02040503050406030204" pitchFamily="18" charset="0"/>
              </a:rPr>
              <a:t>The Battle of Mantinea (418 BCE)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a:latin typeface="Cambria" panose="02040503050406030204" pitchFamily="18" charset="0"/>
              </a:rPr>
              <a:t>The Battle of Mantinea (418 BCE)</a:t>
            </a:r>
            <a:r>
              <a:rPr lang="en-GB" sz="1600" dirty="0">
                <a:latin typeface="Cambria" panose="02040503050406030204" pitchFamily="18" charset="0"/>
              </a:rPr>
              <a:t> - </a:t>
            </a:r>
            <a:r>
              <a:rPr lang="en-GB" sz="1600"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http://www.livius.org/sources/content/thucydides/the-battle-of-mantinea-418-bce/</a:t>
            </a:r>
            <a:r>
              <a:rPr lang="en-GB" sz="1600" dirty="0">
                <a:latin typeface="Cambria" panose="02040503050406030204" pitchFamily="18" charset="0"/>
              </a:rPr>
              <a:t>.</a:t>
            </a:r>
          </a:p>
          <a:p>
            <a:r>
              <a:rPr lang="en-GB" sz="1600" dirty="0">
                <a:latin typeface="Cambria" panose="02040503050406030204" pitchFamily="18" charset="0"/>
              </a:rPr>
              <a:t>Thucydides, History of the Peloponnesian War, THE FIFTH BOOK, chapter 47 . 2017. </a:t>
            </a:r>
            <a:r>
              <a:rPr lang="en-GB" sz="1600" i="1" dirty="0">
                <a:latin typeface="Cambria" panose="02040503050406030204" pitchFamily="18" charset="0"/>
              </a:rPr>
              <a:t>Thucydides, History of the Peloponnesian War, THE FIFTH BOOK, chapter 47 </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http://www.perseus.tufts.edu/hopper/text?doc=Perseus:text:1999.01.0247:book=5:chapter=47&amp;highlight=mantineia</a:t>
            </a:r>
            <a:r>
              <a:rPr lang="en-GB" sz="1600" dirty="0">
                <a:latin typeface="Cambria" panose="02040503050406030204" pitchFamily="18" charset="0"/>
              </a:rPr>
              <a:t>.</a:t>
            </a:r>
          </a:p>
          <a:p>
            <a:r>
              <a:rPr lang="en-GB" sz="1600" i="1" dirty="0" err="1">
                <a:latin typeface="Cambria" panose="02040503050406030204" pitchFamily="18" charset="0"/>
              </a:rPr>
              <a:t>Hornblower</a:t>
            </a:r>
            <a:r>
              <a:rPr lang="en-GB" sz="1600" i="1" dirty="0">
                <a:latin typeface="Cambria" panose="02040503050406030204" pitchFamily="18" charset="0"/>
              </a:rPr>
              <a:t>, S., 1991. The Greek World, 479-323 BC. Psychology Press p104</a:t>
            </a:r>
          </a:p>
          <a:p>
            <a:endParaRPr lang="en-GB" sz="1600" dirty="0">
              <a:latin typeface="Cambria" panose="02040503050406030204" pitchFamily="18" charset="0"/>
            </a:endParaRPr>
          </a:p>
        </p:txBody>
      </p:sp>
    </p:spTree>
    <p:extLst>
      <p:ext uri="{BB962C8B-B14F-4D97-AF65-F5344CB8AC3E}">
        <p14:creationId xmlns:p14="http://schemas.microsoft.com/office/powerpoint/2010/main" val="1462640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B50F-76E6-4F97-94EC-254C9C115BE8}"/>
              </a:ext>
            </a:extLst>
          </p:cNvPr>
          <p:cNvSpPr>
            <a:spLocks noGrp="1"/>
          </p:cNvSpPr>
          <p:nvPr>
            <p:ph type="title"/>
          </p:nvPr>
        </p:nvSpPr>
        <p:spPr>
          <a:xfrm>
            <a:off x="839788" y="365126"/>
            <a:ext cx="10515600" cy="748058"/>
          </a:xfrm>
        </p:spPr>
        <p:txBody>
          <a:bodyPr/>
          <a:lstStyle/>
          <a:p>
            <a:r>
              <a:rPr lang="en-GB" dirty="0">
                <a:latin typeface="Cambria" panose="02040503050406030204" pitchFamily="18" charset="0"/>
              </a:rPr>
              <a:t>Battle of Amphipolis:</a:t>
            </a:r>
          </a:p>
        </p:txBody>
      </p:sp>
      <p:sp>
        <p:nvSpPr>
          <p:cNvPr id="3" name="Text Placeholder 2">
            <a:extLst>
              <a:ext uri="{FF2B5EF4-FFF2-40B4-BE49-F238E27FC236}">
                <a16:creationId xmlns:a16="http://schemas.microsoft.com/office/drawing/2014/main" id="{FCEC27D7-300D-4201-93CA-6ED352EE314D}"/>
              </a:ext>
            </a:extLst>
          </p:cNvPr>
          <p:cNvSpPr>
            <a:spLocks noGrp="1"/>
          </p:cNvSpPr>
          <p:nvPr>
            <p:ph type="body" idx="1"/>
          </p:nvPr>
        </p:nvSpPr>
        <p:spPr>
          <a:xfrm>
            <a:off x="839788" y="1104694"/>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656DA8BC-A9AD-4FFF-9615-4F3CC2E7784B}"/>
              </a:ext>
            </a:extLst>
          </p:cNvPr>
          <p:cNvSpPr>
            <a:spLocks noGrp="1"/>
          </p:cNvSpPr>
          <p:nvPr>
            <p:ph sz="half" idx="2"/>
          </p:nvPr>
        </p:nvSpPr>
        <p:spPr>
          <a:xfrm>
            <a:off x="839787" y="1404730"/>
            <a:ext cx="5600769" cy="4784933"/>
          </a:xfrm>
        </p:spPr>
        <p:txBody>
          <a:bodyPr>
            <a:normAutofit/>
          </a:bodyPr>
          <a:lstStyle/>
          <a:p>
            <a:pPr>
              <a:lnSpc>
                <a:spcPct val="100000"/>
              </a:lnSpc>
              <a:spcBef>
                <a:spcPts val="0"/>
              </a:spcBef>
            </a:pPr>
            <a:r>
              <a:rPr lang="en-GB" sz="1600" dirty="0">
                <a:latin typeface="Cambria" panose="02040503050406030204" pitchFamily="18" charset="0"/>
              </a:rPr>
              <a:t>422BC.</a:t>
            </a:r>
          </a:p>
          <a:p>
            <a:pPr>
              <a:lnSpc>
                <a:spcPct val="100000"/>
              </a:lnSpc>
              <a:spcBef>
                <a:spcPts val="0"/>
              </a:spcBef>
            </a:pPr>
            <a:r>
              <a:rPr lang="en-GB" sz="1600" dirty="0">
                <a:latin typeface="Cambria" panose="02040503050406030204" pitchFamily="18" charset="0"/>
              </a:rPr>
              <a:t>Occurred during </a:t>
            </a:r>
            <a:r>
              <a:rPr lang="en-GB" sz="1600" dirty="0" err="1">
                <a:latin typeface="Cambria" panose="02040503050406030204" pitchFamily="18" charset="0"/>
              </a:rPr>
              <a:t>Pel</a:t>
            </a:r>
            <a:r>
              <a:rPr lang="en-GB" sz="1600" dirty="0">
                <a:latin typeface="Cambria" panose="02040503050406030204" pitchFamily="18" charset="0"/>
              </a:rPr>
              <a:t> War, when fighting saw </a:t>
            </a:r>
            <a:r>
              <a:rPr lang="en-GB" sz="1600" dirty="0" err="1">
                <a:latin typeface="Cambria" panose="02040503050406030204" pitchFamily="18" charset="0"/>
              </a:rPr>
              <a:t>Brasidas</a:t>
            </a:r>
            <a:r>
              <a:rPr lang="en-GB" sz="1600" dirty="0">
                <a:latin typeface="Cambria" panose="02040503050406030204" pitchFamily="18" charset="0"/>
              </a:rPr>
              <a:t> (</a:t>
            </a:r>
            <a:r>
              <a:rPr lang="en-GB" sz="1600" dirty="0" err="1">
                <a:latin typeface="Cambria" panose="02040503050406030204" pitchFamily="18" charset="0"/>
              </a:rPr>
              <a:t>Sp</a:t>
            </a:r>
            <a:r>
              <a:rPr lang="en-GB" sz="1600" dirty="0">
                <a:latin typeface="Cambria" panose="02040503050406030204" pitchFamily="18" charset="0"/>
              </a:rPr>
              <a:t> Leader) lead army over Thrace.</a:t>
            </a:r>
          </a:p>
          <a:p>
            <a:pPr>
              <a:lnSpc>
                <a:spcPct val="100000"/>
              </a:lnSpc>
              <a:spcBef>
                <a:spcPts val="0"/>
              </a:spcBef>
            </a:pPr>
            <a:r>
              <a:rPr lang="en-GB" sz="1600" dirty="0" err="1">
                <a:latin typeface="Cambria" panose="02040503050406030204" pitchFamily="18" charset="0"/>
              </a:rPr>
              <a:t>Brasidas</a:t>
            </a:r>
            <a:r>
              <a:rPr lang="en-GB" sz="1600" dirty="0">
                <a:latin typeface="Cambria" panose="02040503050406030204" pitchFamily="18" charset="0"/>
              </a:rPr>
              <a:t> captured the city in 424-423BC, defeating General </a:t>
            </a:r>
            <a:r>
              <a:rPr lang="en-GB" sz="1600" dirty="0" err="1">
                <a:latin typeface="Cambria" panose="02040503050406030204" pitchFamily="18" charset="0"/>
              </a:rPr>
              <a:t>Eucles</a:t>
            </a:r>
            <a:r>
              <a:rPr lang="en-GB" sz="1600" dirty="0">
                <a:latin typeface="Cambria" panose="02040503050406030204" pitchFamily="18" charset="0"/>
              </a:rPr>
              <a:t>, who sent for help from Thucydides (</a:t>
            </a:r>
            <a:r>
              <a:rPr lang="en-GB" sz="1600" dirty="0" err="1">
                <a:latin typeface="Cambria" panose="02040503050406030204" pitchFamily="18" charset="0"/>
              </a:rPr>
              <a:t>Ath</a:t>
            </a:r>
            <a:r>
              <a:rPr lang="en-GB" sz="1600" dirty="0">
                <a:latin typeface="Cambria" panose="02040503050406030204" pitchFamily="18" charset="0"/>
              </a:rPr>
              <a:t> General at time).</a:t>
            </a:r>
          </a:p>
          <a:p>
            <a:pPr>
              <a:lnSpc>
                <a:spcPct val="100000"/>
              </a:lnSpc>
              <a:spcBef>
                <a:spcPts val="0"/>
              </a:spcBef>
            </a:pPr>
            <a:r>
              <a:rPr lang="en-GB" sz="1600" dirty="0">
                <a:latin typeface="Cambria" panose="02040503050406030204" pitchFamily="18" charset="0"/>
              </a:rPr>
              <a:t>Bras wanted city quickly, so declared those who wanted to stay would keep their property, and those who wanted to leave would be safe to do so= </a:t>
            </a:r>
            <a:r>
              <a:rPr lang="en-GB" sz="1600" dirty="0" err="1">
                <a:latin typeface="Cambria" panose="02040503050406030204" pitchFamily="18" charset="0"/>
              </a:rPr>
              <a:t>Amph</a:t>
            </a:r>
            <a:r>
              <a:rPr lang="en-GB" sz="1600" dirty="0">
                <a:latin typeface="Cambria" panose="02040503050406030204" pitchFamily="18" charset="0"/>
              </a:rPr>
              <a:t> surrendered.</a:t>
            </a:r>
          </a:p>
          <a:p>
            <a:pPr>
              <a:lnSpc>
                <a:spcPct val="100000"/>
              </a:lnSpc>
              <a:spcBef>
                <a:spcPts val="0"/>
              </a:spcBef>
            </a:pPr>
            <a:r>
              <a:rPr lang="en-GB" sz="1600" dirty="0">
                <a:latin typeface="Cambria" panose="02040503050406030204" pitchFamily="18" charset="0"/>
              </a:rPr>
              <a:t>Bras began to make alliances with nearby cities. </a:t>
            </a:r>
            <a:r>
              <a:rPr lang="en-GB" sz="1600" dirty="0" err="1">
                <a:latin typeface="Cambria" panose="02040503050406030204" pitchFamily="18" charset="0"/>
              </a:rPr>
              <a:t>Ath</a:t>
            </a:r>
            <a:r>
              <a:rPr lang="en-GB" sz="1600" dirty="0">
                <a:latin typeface="Cambria" panose="02040503050406030204" pitchFamily="18" charset="0"/>
              </a:rPr>
              <a:t> afraid an attack wouldn’t work if Bras gained allies so quickly.</a:t>
            </a:r>
          </a:p>
          <a:p>
            <a:pPr>
              <a:lnSpc>
                <a:spcPct val="100000"/>
              </a:lnSpc>
              <a:spcBef>
                <a:spcPts val="0"/>
              </a:spcBef>
            </a:pPr>
            <a:r>
              <a:rPr lang="en-GB" sz="1600" dirty="0">
                <a:latin typeface="Cambria" panose="02040503050406030204" pitchFamily="18" charset="0"/>
              </a:rPr>
              <a:t>In wake +and response to fall of </a:t>
            </a:r>
            <a:r>
              <a:rPr lang="en-GB" sz="1600" dirty="0" err="1">
                <a:latin typeface="Cambria" panose="02040503050406030204" pitchFamily="18" charset="0"/>
              </a:rPr>
              <a:t>Amph</a:t>
            </a:r>
            <a:r>
              <a:rPr lang="en-GB" sz="1600" dirty="0">
                <a:latin typeface="Cambria" panose="02040503050406030204" pitchFamily="18" charset="0"/>
              </a:rPr>
              <a:t>, </a:t>
            </a:r>
            <a:r>
              <a:rPr lang="en-GB" sz="1600" dirty="0" err="1">
                <a:latin typeface="Cambria" panose="02040503050406030204" pitchFamily="18" charset="0"/>
              </a:rPr>
              <a:t>Ath</a:t>
            </a:r>
            <a:r>
              <a:rPr lang="en-GB" sz="1600" dirty="0">
                <a:latin typeface="Cambria" panose="02040503050406030204" pitchFamily="18" charset="0"/>
              </a:rPr>
              <a:t> and </a:t>
            </a:r>
            <a:r>
              <a:rPr lang="en-GB" sz="1600" dirty="0" err="1">
                <a:latin typeface="Cambria" panose="02040503050406030204" pitchFamily="18" charset="0"/>
              </a:rPr>
              <a:t>Sp</a:t>
            </a:r>
            <a:r>
              <a:rPr lang="en-GB" sz="1600" dirty="0">
                <a:latin typeface="Cambria" panose="02040503050406030204" pitchFamily="18" charset="0"/>
              </a:rPr>
              <a:t> signed Armistice of 423 BC, which marked territory lines as they were currently, including captures.</a:t>
            </a:r>
          </a:p>
          <a:p>
            <a:pPr>
              <a:lnSpc>
                <a:spcPct val="100000"/>
              </a:lnSpc>
              <a:spcBef>
                <a:spcPts val="0"/>
              </a:spcBef>
            </a:pPr>
            <a:r>
              <a:rPr lang="en-GB" sz="1600" dirty="0">
                <a:latin typeface="Cambria" panose="02040503050406030204" pitchFamily="18" charset="0"/>
              </a:rPr>
              <a:t>Armistice ended 422, and Cleon arrived with army (including allied troops) to recapture city, from </a:t>
            </a:r>
            <a:r>
              <a:rPr lang="en-GB" sz="1600" dirty="0" err="1">
                <a:latin typeface="Cambria" panose="02040503050406030204" pitchFamily="18" charset="0"/>
              </a:rPr>
              <a:t>Eion</a:t>
            </a:r>
            <a:r>
              <a:rPr lang="en-GB" sz="1600" dirty="0">
                <a:latin typeface="Cambria" panose="02040503050406030204" pitchFamily="18" charset="0"/>
              </a:rPr>
              <a:t>, Bras from </a:t>
            </a:r>
            <a:r>
              <a:rPr lang="en-GB" sz="1600" dirty="0" err="1">
                <a:latin typeface="Cambria" panose="02040503050406030204" pitchFamily="18" charset="0"/>
              </a:rPr>
              <a:t>Cerdylium</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Bras tricked Cleon into thinking no attack, ambushed them, won.</a:t>
            </a:r>
          </a:p>
        </p:txBody>
      </p:sp>
      <p:sp>
        <p:nvSpPr>
          <p:cNvPr id="5" name="Text Placeholder 4">
            <a:extLst>
              <a:ext uri="{FF2B5EF4-FFF2-40B4-BE49-F238E27FC236}">
                <a16:creationId xmlns:a16="http://schemas.microsoft.com/office/drawing/2014/main" id="{CBB02B5B-75D0-441F-A7E9-A59C2D25368D}"/>
              </a:ext>
            </a:extLst>
          </p:cNvPr>
          <p:cNvSpPr>
            <a:spLocks noGrp="1"/>
          </p:cNvSpPr>
          <p:nvPr>
            <p:ph type="body" sz="quarter" idx="3"/>
          </p:nvPr>
        </p:nvSpPr>
        <p:spPr>
          <a:xfrm>
            <a:off x="6084887" y="1158634"/>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DF7859E-0F3B-42FD-9B51-25D616B0E544}"/>
              </a:ext>
            </a:extLst>
          </p:cNvPr>
          <p:cNvSpPr>
            <a:spLocks noGrp="1"/>
          </p:cNvSpPr>
          <p:nvPr>
            <p:ph sz="quarter" idx="4"/>
          </p:nvPr>
        </p:nvSpPr>
        <p:spPr>
          <a:xfrm>
            <a:off x="6172200" y="1616765"/>
            <a:ext cx="5183188" cy="4572898"/>
          </a:xfrm>
        </p:spPr>
        <p:txBody>
          <a:bodyPr>
            <a:normAutofit/>
          </a:bodyPr>
          <a:lstStyle/>
          <a:p>
            <a:r>
              <a:rPr lang="en-GB" sz="1600" dirty="0">
                <a:latin typeface="Cambria" panose="02040503050406030204" pitchFamily="18" charset="0"/>
              </a:rPr>
              <a:t>Rickard, J (22 June 2011), </a:t>
            </a:r>
            <a:r>
              <a:rPr lang="en-GB" sz="1600" i="1" dirty="0">
                <a:latin typeface="Cambria" panose="02040503050406030204" pitchFamily="18" charset="0"/>
              </a:rPr>
              <a:t>Battle of Amphipolis, 422 B.C.,</a:t>
            </a:r>
            <a:r>
              <a:rPr lang="en-GB" sz="1600" dirty="0">
                <a:latin typeface="Cambria" panose="02040503050406030204" pitchFamily="18" charset="0"/>
              </a:rPr>
              <a:t> Available at:</a:t>
            </a:r>
            <a:r>
              <a:rPr lang="en-GB" sz="1600" i="1" dirty="0">
                <a:latin typeface="Cambria" panose="02040503050406030204" pitchFamily="18" charset="0"/>
              </a:rPr>
              <a:t> </a:t>
            </a:r>
            <a:r>
              <a:rPr lang="en-GB" sz="1600" dirty="0">
                <a:latin typeface="Cambria" panose="02040503050406030204" pitchFamily="18" charset="0"/>
                <a:hlinkClick r:id="rId2"/>
              </a:rPr>
              <a:t>http://www.historyofwar.org/articles/battles_amphipolis.html</a:t>
            </a:r>
            <a:endParaRPr lang="en-GB" sz="1600" dirty="0">
              <a:latin typeface="Cambria" panose="02040503050406030204" pitchFamily="18" charset="0"/>
            </a:endParaRPr>
          </a:p>
          <a:p>
            <a:r>
              <a:rPr lang="en-GB" sz="1600" dirty="0">
                <a:latin typeface="Cambria" panose="02040503050406030204" pitchFamily="18" charset="0"/>
                <a:hlinkClick r:id="rId3"/>
              </a:rPr>
              <a:t>http://www.hellenicaworld.com/Greece/History/en/Amphipolis.html</a:t>
            </a:r>
            <a:endParaRPr lang="en-GB" sz="1600" dirty="0">
              <a:latin typeface="Cambria" panose="02040503050406030204" pitchFamily="18" charset="0"/>
            </a:endParaRPr>
          </a:p>
          <a:p>
            <a:r>
              <a:rPr lang="en-GB" sz="1600" dirty="0">
                <a:latin typeface="Cambria" panose="02040503050406030204" pitchFamily="18" charset="0"/>
              </a:rPr>
              <a:t>Thucydides. 4.118, </a:t>
            </a:r>
            <a:r>
              <a:rPr lang="en-GB" sz="1600" i="1" dirty="0">
                <a:latin typeface="Cambria" panose="02040503050406030204" pitchFamily="18" charset="0"/>
              </a:rPr>
              <a:t>History of the Peloponnesian War</a:t>
            </a:r>
            <a:r>
              <a:rPr lang="en-GB" sz="1600" dirty="0">
                <a:latin typeface="Cambria" panose="02040503050406030204" pitchFamily="18" charset="0"/>
              </a:rPr>
              <a:t>.</a:t>
            </a:r>
          </a:p>
        </p:txBody>
      </p:sp>
    </p:spTree>
    <p:extLst>
      <p:ext uri="{BB962C8B-B14F-4D97-AF65-F5344CB8AC3E}">
        <p14:creationId xmlns:p14="http://schemas.microsoft.com/office/powerpoint/2010/main" val="2618287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B36B0-02A7-4027-9265-2DD3984A4B64}"/>
              </a:ext>
            </a:extLst>
          </p:cNvPr>
          <p:cNvSpPr>
            <a:spLocks noGrp="1"/>
          </p:cNvSpPr>
          <p:nvPr>
            <p:ph type="title"/>
          </p:nvPr>
        </p:nvSpPr>
        <p:spPr/>
        <p:txBody>
          <a:bodyPr/>
          <a:lstStyle/>
          <a:p>
            <a:r>
              <a:rPr lang="en-GB" dirty="0">
                <a:latin typeface="Cambria" panose="02040503050406030204" pitchFamily="18" charset="0"/>
              </a:rPr>
              <a:t>Second Peloponnesian War:</a:t>
            </a:r>
          </a:p>
        </p:txBody>
      </p:sp>
      <p:sp>
        <p:nvSpPr>
          <p:cNvPr id="3" name="Text Placeholder 2">
            <a:extLst>
              <a:ext uri="{FF2B5EF4-FFF2-40B4-BE49-F238E27FC236}">
                <a16:creationId xmlns:a16="http://schemas.microsoft.com/office/drawing/2014/main" id="{3F314D2A-0B00-40D3-96DF-13E1D95AD534}"/>
              </a:ext>
            </a:extLst>
          </p:cNvPr>
          <p:cNvSpPr>
            <a:spLocks noGrp="1"/>
          </p:cNvSpPr>
          <p:nvPr>
            <p:ph type="body" idx="1"/>
          </p:nvPr>
        </p:nvSpPr>
        <p:spPr>
          <a:xfrm>
            <a:off x="862014" y="1449354"/>
            <a:ext cx="5157787" cy="452437"/>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8C7C6EF7-9047-470E-B956-D420D29C3BF8}"/>
              </a:ext>
            </a:extLst>
          </p:cNvPr>
          <p:cNvSpPr>
            <a:spLocks noGrp="1"/>
          </p:cNvSpPr>
          <p:nvPr>
            <p:ph sz="half" idx="2"/>
          </p:nvPr>
        </p:nvSpPr>
        <p:spPr>
          <a:xfrm>
            <a:off x="839788" y="1901791"/>
            <a:ext cx="5508003" cy="4591084"/>
          </a:xfrm>
        </p:spPr>
        <p:txBody>
          <a:bodyPr>
            <a:normAutofit/>
          </a:bodyPr>
          <a:lstStyle/>
          <a:p>
            <a:pPr>
              <a:lnSpc>
                <a:spcPct val="100000"/>
              </a:lnSpc>
              <a:spcBef>
                <a:spcPts val="0"/>
              </a:spcBef>
            </a:pPr>
            <a:r>
              <a:rPr lang="en-GB" sz="1600" dirty="0">
                <a:latin typeface="Cambria" panose="02040503050406030204" pitchFamily="18" charset="0"/>
              </a:rPr>
              <a:t>431-404 BC: 20 years fighting, 7 years cautious truce in middle- ceasefire.</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had been edging around the Truce- not breaking the word of it, but the spirit- Affairs of Corcyra and Potidaea- was seen as breaking the Truce, complaints taken to Sparta.</a:t>
            </a:r>
          </a:p>
          <a:p>
            <a:pPr>
              <a:lnSpc>
                <a:spcPct val="100000"/>
              </a:lnSpc>
              <a:spcBef>
                <a:spcPts val="0"/>
              </a:spcBef>
            </a:pPr>
            <a:r>
              <a:rPr lang="en-GB" sz="1600" dirty="0">
                <a:latin typeface="Cambria" panose="02040503050406030204" pitchFamily="18" charset="0"/>
              </a:rPr>
              <a:t>432: Corinth, Megara + majority of </a:t>
            </a:r>
            <a:r>
              <a:rPr lang="en-GB" sz="1600" dirty="0" err="1">
                <a:latin typeface="Cambria" panose="02040503050406030204" pitchFamily="18" charset="0"/>
              </a:rPr>
              <a:t>Sp</a:t>
            </a:r>
            <a:r>
              <a:rPr lang="en-GB" sz="1600" dirty="0">
                <a:latin typeface="Cambria" panose="02040503050406030204" pitchFamily="18" charset="0"/>
              </a:rPr>
              <a:t> allies, Aegina, King Perdiccas of Macedon prepared to go to war against </a:t>
            </a:r>
            <a:r>
              <a:rPr lang="en-GB" sz="1600" dirty="0" err="1">
                <a:latin typeface="Cambria" panose="02040503050406030204" pitchFamily="18" charset="0"/>
              </a:rPr>
              <a:t>Ath</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Athenians vs Spartans + </a:t>
            </a:r>
            <a:r>
              <a:rPr lang="en-GB" sz="1600" dirty="0" err="1">
                <a:latin typeface="Cambria" panose="02040503050406030204" pitchFamily="18" charset="0"/>
              </a:rPr>
              <a:t>Archaemenid</a:t>
            </a:r>
            <a:r>
              <a:rPr lang="en-GB" sz="1600" dirty="0">
                <a:latin typeface="Cambria" panose="02040503050406030204" pitchFamily="18" charset="0"/>
              </a:rPr>
              <a:t> Empire (Persia)- </a:t>
            </a:r>
            <a:r>
              <a:rPr lang="en-GB" sz="1600" dirty="0" err="1">
                <a:latin typeface="Cambria" panose="02040503050406030204" pitchFamily="18" charset="0"/>
              </a:rPr>
              <a:t>Sp</a:t>
            </a:r>
            <a:r>
              <a:rPr lang="en-GB" sz="1600" dirty="0">
                <a:latin typeface="Cambria" panose="02040503050406030204" pitchFamily="18" charset="0"/>
              </a:rPr>
              <a:t> turned to them as needed their financial + naval support to have any hope in war.</a:t>
            </a:r>
          </a:p>
          <a:p>
            <a:pPr>
              <a:lnSpc>
                <a:spcPct val="100000"/>
              </a:lnSpc>
              <a:spcBef>
                <a:spcPts val="0"/>
              </a:spcBef>
            </a:pPr>
            <a:r>
              <a:rPr lang="en-GB" sz="1600" dirty="0">
                <a:latin typeface="Cambria" panose="02040503050406030204" pitchFamily="18" charset="0"/>
              </a:rPr>
              <a:t>Pericles led the Athenian army. His key plan to win the war was the dissolution of the Athenian Empire.</a:t>
            </a:r>
          </a:p>
          <a:p>
            <a:pPr>
              <a:lnSpc>
                <a:spcPct val="100000"/>
              </a:lnSpc>
              <a:spcBef>
                <a:spcPts val="0"/>
              </a:spcBef>
            </a:pPr>
            <a:r>
              <a:rPr lang="en-GB" sz="1600" dirty="0">
                <a:latin typeface="Cambria" panose="02040503050406030204" pitchFamily="18" charset="0"/>
              </a:rPr>
              <a:t>Pericles died when a plague swept through Athens, along with thousands- was a key reason </a:t>
            </a:r>
            <a:r>
              <a:rPr lang="en-GB" sz="1600" dirty="0" err="1">
                <a:latin typeface="Cambria" panose="02040503050406030204" pitchFamily="18" charset="0"/>
              </a:rPr>
              <a:t>Sp</a:t>
            </a:r>
            <a:r>
              <a:rPr lang="en-GB" sz="1600" dirty="0">
                <a:latin typeface="Cambria" panose="02040503050406030204" pitchFamily="18" charset="0"/>
              </a:rPr>
              <a:t> won.</a:t>
            </a:r>
          </a:p>
          <a:p>
            <a:pPr>
              <a:lnSpc>
                <a:spcPct val="100000"/>
              </a:lnSpc>
              <a:spcBef>
                <a:spcPts val="0"/>
              </a:spcBef>
            </a:pPr>
            <a:r>
              <a:rPr lang="en-GB" sz="1600" dirty="0">
                <a:latin typeface="Cambria" panose="02040503050406030204" pitchFamily="18" charset="0"/>
              </a:rPr>
              <a:t>Pericles’ plan was abandoned upon his death- sadly, it could have saved the </a:t>
            </a:r>
            <a:r>
              <a:rPr lang="en-GB" sz="1600" dirty="0" err="1">
                <a:latin typeface="Cambria" panose="02040503050406030204" pitchFamily="18" charset="0"/>
              </a:rPr>
              <a:t>Ath</a:t>
            </a:r>
            <a:r>
              <a:rPr lang="en-GB" sz="1600" dirty="0">
                <a:latin typeface="Cambria" panose="02040503050406030204" pitchFamily="18" charset="0"/>
              </a:rPr>
              <a:t> Empire.</a:t>
            </a: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4E5439FF-912A-4CF6-9E17-89C2D0BCE77A}"/>
              </a:ext>
            </a:extLst>
          </p:cNvPr>
          <p:cNvSpPr>
            <a:spLocks noGrp="1"/>
          </p:cNvSpPr>
          <p:nvPr>
            <p:ph type="body" sz="quarter" idx="3"/>
          </p:nvPr>
        </p:nvSpPr>
        <p:spPr>
          <a:xfrm>
            <a:off x="6172200" y="1681163"/>
            <a:ext cx="5183188" cy="452437"/>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0A63E043-751B-4C4C-8D18-29CAAB55A279}"/>
              </a:ext>
            </a:extLst>
          </p:cNvPr>
          <p:cNvSpPr>
            <a:spLocks noGrp="1"/>
          </p:cNvSpPr>
          <p:nvPr>
            <p:ph sz="quarter" idx="4"/>
          </p:nvPr>
        </p:nvSpPr>
        <p:spPr>
          <a:xfrm>
            <a:off x="6808441" y="2133600"/>
            <a:ext cx="4543771" cy="3684588"/>
          </a:xfrm>
        </p:spPr>
        <p:txBody>
          <a:bodyPr>
            <a:normAutofit/>
          </a:bodyPr>
          <a:lstStyle/>
          <a:p>
            <a:r>
              <a:rPr lang="en-GB" sz="1600" dirty="0">
                <a:latin typeface="Cambria" panose="02040503050406030204" pitchFamily="18" charset="0"/>
              </a:rPr>
              <a:t>De </a:t>
            </a:r>
            <a:r>
              <a:rPr lang="en-GB" sz="1600" dirty="0" err="1">
                <a:latin typeface="Cambria" panose="02040503050406030204" pitchFamily="18" charset="0"/>
              </a:rPr>
              <a:t>Ste.</a:t>
            </a:r>
            <a:r>
              <a:rPr lang="en-GB" sz="1600" dirty="0">
                <a:latin typeface="Cambria" panose="02040503050406030204" pitchFamily="18" charset="0"/>
              </a:rPr>
              <a:t> Croix, G. E. M, 2001. The origins of the Peloponnesian War, London: Duckworth.</a:t>
            </a:r>
          </a:p>
          <a:p>
            <a:r>
              <a:rPr lang="en-GB" sz="1600" dirty="0" err="1">
                <a:latin typeface="Cambria" panose="02040503050406030204" pitchFamily="18" charset="0"/>
              </a:rPr>
              <a:t>Hornblower</a:t>
            </a:r>
            <a:r>
              <a:rPr lang="en-GB" sz="1600" dirty="0">
                <a:latin typeface="Cambria" panose="02040503050406030204" pitchFamily="18" charset="0"/>
              </a:rPr>
              <a:t>, S., 2011. The Greek world: 479-323 BC, Abingdon, Oxon: Routledge. Chapter 12.</a:t>
            </a:r>
          </a:p>
          <a:p>
            <a:r>
              <a:rPr lang="en-GB" sz="1600" dirty="0">
                <a:latin typeface="Cambria" panose="02040503050406030204" pitchFamily="18" charset="0"/>
              </a:rPr>
              <a:t>Thucydides &amp; Smith, C.F., 1996. Thucydides: history of the Peloponnesian war, Book 1 &amp; 2, Cambridge, MA: Harvard University Press.</a:t>
            </a:r>
          </a:p>
        </p:txBody>
      </p:sp>
    </p:spTree>
    <p:extLst>
      <p:ext uri="{BB962C8B-B14F-4D97-AF65-F5344CB8AC3E}">
        <p14:creationId xmlns:p14="http://schemas.microsoft.com/office/powerpoint/2010/main" val="3231007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274AB-34A0-439E-99FE-2BACA09C372C}"/>
              </a:ext>
            </a:extLst>
          </p:cNvPr>
          <p:cNvSpPr>
            <a:spLocks noGrp="1"/>
          </p:cNvSpPr>
          <p:nvPr>
            <p:ph type="title"/>
          </p:nvPr>
        </p:nvSpPr>
        <p:spPr>
          <a:xfrm>
            <a:off x="839788" y="365125"/>
            <a:ext cx="10515600" cy="827571"/>
          </a:xfrm>
        </p:spPr>
        <p:txBody>
          <a:bodyPr/>
          <a:lstStyle/>
          <a:p>
            <a:r>
              <a:rPr lang="en-GB" dirty="0">
                <a:latin typeface="Cambria" panose="02040503050406030204" pitchFamily="18" charset="0"/>
              </a:rPr>
              <a:t>Carthage take over </a:t>
            </a:r>
            <a:r>
              <a:rPr lang="en-GB" dirty="0" err="1">
                <a:latin typeface="Cambria" panose="02040503050406030204" pitchFamily="18" charset="0"/>
              </a:rPr>
              <a:t>Acragas</a:t>
            </a:r>
            <a:r>
              <a:rPr lang="en-GB" dirty="0">
                <a:latin typeface="Cambria" panose="02040503050406030204" pitchFamily="18" charset="0"/>
              </a:rPr>
              <a:t>: </a:t>
            </a:r>
          </a:p>
        </p:txBody>
      </p:sp>
      <p:sp>
        <p:nvSpPr>
          <p:cNvPr id="3" name="Text Placeholder 2">
            <a:extLst>
              <a:ext uri="{FF2B5EF4-FFF2-40B4-BE49-F238E27FC236}">
                <a16:creationId xmlns:a16="http://schemas.microsoft.com/office/drawing/2014/main" id="{9960EFBA-2068-4D83-8DAB-5B787C5A727C}"/>
              </a:ext>
            </a:extLst>
          </p:cNvPr>
          <p:cNvSpPr>
            <a:spLocks noGrp="1"/>
          </p:cNvSpPr>
          <p:nvPr>
            <p:ph type="body" idx="1"/>
          </p:nvPr>
        </p:nvSpPr>
        <p:spPr>
          <a:xfrm>
            <a:off x="790782" y="126848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DD0E7D9-FD10-4B2B-8630-F398F6BF5244}"/>
              </a:ext>
            </a:extLst>
          </p:cNvPr>
          <p:cNvSpPr>
            <a:spLocks noGrp="1"/>
          </p:cNvSpPr>
          <p:nvPr>
            <p:ph sz="half" idx="2"/>
          </p:nvPr>
        </p:nvSpPr>
        <p:spPr>
          <a:xfrm>
            <a:off x="839789" y="1756950"/>
            <a:ext cx="4567098" cy="4432713"/>
          </a:xfrm>
        </p:spPr>
        <p:txBody>
          <a:bodyPr>
            <a:normAutofit/>
          </a:bodyPr>
          <a:lstStyle/>
          <a:p>
            <a:pPr>
              <a:lnSpc>
                <a:spcPct val="100000"/>
              </a:lnSpc>
              <a:spcBef>
                <a:spcPts val="0"/>
              </a:spcBef>
            </a:pPr>
            <a:r>
              <a:rPr lang="en-GB" sz="1600" dirty="0">
                <a:latin typeface="Cambria" panose="02040503050406030204" pitchFamily="18" charset="0"/>
              </a:rPr>
              <a:t>Post 2</a:t>
            </a:r>
            <a:r>
              <a:rPr lang="en-GB" sz="1600" baseline="30000" dirty="0">
                <a:latin typeface="Cambria" panose="02040503050406030204" pitchFamily="18" charset="0"/>
              </a:rPr>
              <a:t>nd</a:t>
            </a:r>
            <a:r>
              <a:rPr lang="en-GB" sz="1600" dirty="0">
                <a:latin typeface="Cambria" panose="02040503050406030204" pitchFamily="18" charset="0"/>
              </a:rPr>
              <a:t> </a:t>
            </a:r>
            <a:r>
              <a:rPr lang="en-GB" sz="1600" dirty="0" err="1">
                <a:latin typeface="Cambria" panose="02040503050406030204" pitchFamily="18" charset="0"/>
              </a:rPr>
              <a:t>Pel</a:t>
            </a:r>
            <a:r>
              <a:rPr lang="en-GB" sz="1600" dirty="0">
                <a:latin typeface="Cambria" panose="02040503050406030204" pitchFamily="18" charset="0"/>
              </a:rPr>
              <a:t> War, Carthage expanded into Sicily by laying siege to </a:t>
            </a:r>
            <a:r>
              <a:rPr lang="en-GB" sz="1600" dirty="0" err="1">
                <a:latin typeface="Cambria" panose="02040503050406030204" pitchFamily="18" charset="0"/>
              </a:rPr>
              <a:t>Acragas</a:t>
            </a:r>
            <a:r>
              <a:rPr lang="en-GB" sz="1600" dirty="0">
                <a:latin typeface="Cambria" panose="02040503050406030204" pitchFamily="18" charset="0"/>
              </a:rPr>
              <a:t>, as part of the Punic Wars.</a:t>
            </a:r>
          </a:p>
          <a:p>
            <a:pPr>
              <a:lnSpc>
                <a:spcPct val="100000"/>
              </a:lnSpc>
              <a:spcBef>
                <a:spcPts val="0"/>
              </a:spcBef>
            </a:pPr>
            <a:r>
              <a:rPr lang="en-GB" sz="1600" dirty="0">
                <a:latin typeface="Cambria" panose="02040503050406030204" pitchFamily="18" charset="0"/>
              </a:rPr>
              <a:t>This led to previously hostile Greek alliances within the city to unite to remove them.</a:t>
            </a:r>
          </a:p>
          <a:p>
            <a:pPr>
              <a:lnSpc>
                <a:spcPct val="100000"/>
              </a:lnSpc>
              <a:spcBef>
                <a:spcPts val="0"/>
              </a:spcBef>
            </a:pPr>
            <a:r>
              <a:rPr lang="en-GB" sz="1600" dirty="0">
                <a:latin typeface="Cambria" panose="02040503050406030204" pitchFamily="18" charset="0"/>
              </a:rPr>
              <a:t>Leadership conflicts led to these allies leaving the city mid siege.</a:t>
            </a:r>
          </a:p>
          <a:p>
            <a:pPr>
              <a:lnSpc>
                <a:spcPct val="100000"/>
              </a:lnSpc>
              <a:spcBef>
                <a:spcPts val="0"/>
              </a:spcBef>
            </a:pPr>
            <a:r>
              <a:rPr lang="en-GB" sz="1600" dirty="0">
                <a:latin typeface="Cambria" panose="02040503050406030204" pitchFamily="18" charset="0"/>
              </a:rPr>
              <a:t>The Carthaginians (led by General </a:t>
            </a:r>
            <a:r>
              <a:rPr lang="en-GB" sz="1600" dirty="0" err="1">
                <a:latin typeface="Cambria" panose="02040503050406030204" pitchFamily="18" charset="0"/>
              </a:rPr>
              <a:t>Timoleon</a:t>
            </a:r>
            <a:r>
              <a:rPr lang="en-GB" sz="1600" dirty="0">
                <a:latin typeface="Cambria" panose="02040503050406030204" pitchFamily="18" charset="0"/>
              </a:rPr>
              <a:t>) used this to take the city, killing as many as possible.</a:t>
            </a:r>
          </a:p>
          <a:p>
            <a:pPr>
              <a:lnSpc>
                <a:spcPct val="100000"/>
              </a:lnSpc>
              <a:spcBef>
                <a:spcPts val="0"/>
              </a:spcBef>
            </a:pPr>
            <a:r>
              <a:rPr lang="en-GB" sz="1600" dirty="0">
                <a:latin typeface="Cambria" panose="02040503050406030204" pitchFamily="18" charset="0"/>
              </a:rPr>
              <a:t>The survivors stayed in the palace remains for 60 years.</a:t>
            </a:r>
          </a:p>
        </p:txBody>
      </p:sp>
      <p:sp>
        <p:nvSpPr>
          <p:cNvPr id="5" name="Text Placeholder 4">
            <a:extLst>
              <a:ext uri="{FF2B5EF4-FFF2-40B4-BE49-F238E27FC236}">
                <a16:creationId xmlns:a16="http://schemas.microsoft.com/office/drawing/2014/main" id="{7518C669-7F1C-4C06-94D1-55DEB0042C13}"/>
              </a:ext>
            </a:extLst>
          </p:cNvPr>
          <p:cNvSpPr>
            <a:spLocks noGrp="1"/>
          </p:cNvSpPr>
          <p:nvPr>
            <p:ph type="body" sz="quarter" idx="3"/>
          </p:nvPr>
        </p:nvSpPr>
        <p:spPr>
          <a:xfrm>
            <a:off x="6096000" y="126848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C2A4D5AC-A4CF-4663-B2BF-4E47A14552F7}"/>
              </a:ext>
            </a:extLst>
          </p:cNvPr>
          <p:cNvSpPr>
            <a:spLocks noGrp="1"/>
          </p:cNvSpPr>
          <p:nvPr>
            <p:ph sz="quarter" idx="4"/>
          </p:nvPr>
        </p:nvSpPr>
        <p:spPr>
          <a:xfrm>
            <a:off x="5406887" y="1756950"/>
            <a:ext cx="5948501" cy="4432713"/>
          </a:xfrm>
        </p:spPr>
        <p:txBody>
          <a:bodyPr>
            <a:normAutofit/>
          </a:bodyPr>
          <a:lstStyle/>
          <a:p>
            <a:r>
              <a:rPr lang="en-GB" sz="1600" dirty="0">
                <a:latin typeface="Cambria" panose="02040503050406030204" pitchFamily="18" charset="0"/>
              </a:rPr>
              <a:t>E., S., 2016. </a:t>
            </a:r>
            <a:r>
              <a:rPr lang="en-GB" sz="1600" i="1" dirty="0">
                <a:latin typeface="Cambria" panose="02040503050406030204" pitchFamily="18" charset="0"/>
              </a:rPr>
              <a:t>Conflict in Ancient Greece and Rome: The Definitive Political, Social, and Military Encyclopaedia [3 volumes]. </a:t>
            </a:r>
            <a:r>
              <a:rPr lang="en-GB" sz="1600" dirty="0">
                <a:latin typeface="Cambria" panose="02040503050406030204" pitchFamily="18" charset="0"/>
              </a:rPr>
              <a:t>ABC-CLIO p64.</a:t>
            </a:r>
          </a:p>
          <a:p>
            <a:r>
              <a:rPr lang="en-GB" sz="1600" dirty="0">
                <a:latin typeface="Cambria" panose="02040503050406030204" pitchFamily="18" charset="0"/>
              </a:rPr>
              <a:t>Google Books. 2017. </a:t>
            </a:r>
            <a:r>
              <a:rPr lang="en-GB" sz="1600" i="1" dirty="0">
                <a:latin typeface="Cambria" panose="02040503050406030204" pitchFamily="18" charset="0"/>
              </a:rPr>
              <a:t>Diversity of Sacrifice: Form and Function of Sacrificial Practices in the ... - Google Books.</a:t>
            </a:r>
            <a:r>
              <a:rPr lang="en-GB" sz="1600" dirty="0">
                <a:latin typeface="Cambria" panose="02040503050406030204" pitchFamily="18" charset="0"/>
              </a:rPr>
              <a:t> Available at: </a:t>
            </a:r>
            <a:r>
              <a:rPr lang="en-GB" sz="1600" dirty="0">
                <a:latin typeface="Cambria" panose="02040503050406030204" pitchFamily="18" charset="0"/>
                <a:hlinkClick r:id="rId2"/>
              </a:rPr>
              <a:t>https://books.google.co.uk/books?hl=en&amp;lr=&amp;id=IB0iDAAAQBAJ&amp;oi=fnd&amp;pg=PA103&amp;dq=siege+at+Acragas&amp;ots=-U8CNTAsXD&amp;sig=RkxDpYqQTI-bp4UqYoGnDLi8hz8#v=onepage&amp;q=siege%20at%20Acragas&amp;f=false</a:t>
            </a:r>
            <a:endParaRPr lang="en-GB" sz="1600" dirty="0">
              <a:latin typeface="Cambria" panose="02040503050406030204" pitchFamily="18" charset="0"/>
            </a:endParaRPr>
          </a:p>
          <a:p>
            <a:r>
              <a:rPr lang="en-GB" sz="1600" dirty="0">
                <a:latin typeface="Cambria" panose="02040503050406030204" pitchFamily="18" charset="0"/>
              </a:rPr>
              <a:t>Plutarch, </a:t>
            </a:r>
            <a:r>
              <a:rPr lang="en-GB" sz="1600" dirty="0" err="1">
                <a:latin typeface="Cambria" panose="02040503050406030204" pitchFamily="18" charset="0"/>
              </a:rPr>
              <a:t>Timoleon</a:t>
            </a:r>
            <a:r>
              <a:rPr lang="en-GB" sz="1600" dirty="0">
                <a:latin typeface="Cambria" panose="02040503050406030204" pitchFamily="18" charset="0"/>
              </a:rPr>
              <a:t>, chapter 1 . 2017. </a:t>
            </a:r>
            <a:r>
              <a:rPr lang="en-GB" sz="1600" i="1" dirty="0">
                <a:latin typeface="Cambria" panose="02040503050406030204" pitchFamily="18" charset="0"/>
              </a:rPr>
              <a:t>Plutarch, </a:t>
            </a:r>
            <a:r>
              <a:rPr lang="en-GB" sz="1600" i="1" dirty="0" err="1">
                <a:latin typeface="Cambria" panose="02040503050406030204" pitchFamily="18" charset="0"/>
              </a:rPr>
              <a:t>Timoleon</a:t>
            </a:r>
            <a:r>
              <a:rPr lang="en-GB" sz="1600" i="1" dirty="0">
                <a:latin typeface="Cambria" panose="02040503050406030204" pitchFamily="18" charset="0"/>
              </a:rPr>
              <a:t>, chapter 1.</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http://www.perseus.tufts.edu/hopper/text?doc=Perseus%3Atext%3A2008.01.0068%3Achapter%3D1</a:t>
            </a:r>
            <a:endParaRPr lang="en-GB" sz="1600" dirty="0">
              <a:latin typeface="Cambria" panose="02040503050406030204" pitchFamily="18" charset="0"/>
            </a:endParaRPr>
          </a:p>
          <a:p>
            <a:r>
              <a:rPr lang="en-GB" sz="1600" dirty="0">
                <a:latin typeface="Cambria" panose="02040503050406030204" pitchFamily="18" charset="0"/>
              </a:rPr>
              <a:t>Loeb Classical Library. 2017. </a:t>
            </a:r>
            <a:r>
              <a:rPr lang="en-GB" sz="1600" i="1" dirty="0">
                <a:latin typeface="Cambria" panose="02040503050406030204" pitchFamily="18" charset="0"/>
              </a:rPr>
              <a:t>DIODORUS SICULUS, Library of History, Volume XII | Loeb Classical Library</a:t>
            </a:r>
            <a:r>
              <a:rPr lang="en-GB" sz="1600" dirty="0">
                <a:latin typeface="Cambria" panose="02040503050406030204" pitchFamily="18" charset="0"/>
              </a:rPr>
              <a:t>. Available at: </a:t>
            </a:r>
            <a:r>
              <a:rPr lang="en-GB" sz="1600" dirty="0">
                <a:latin typeface="Cambria" panose="02040503050406030204" pitchFamily="18" charset="0"/>
                <a:hlinkClick r:id="rId4"/>
              </a:rPr>
              <a:t>https://www.loebclassics.com/view/LCL423/1967/pb_LCL423.481.xml</a:t>
            </a:r>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7259414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EAF58-1A3E-4491-B94F-BBDB9A6B8C45}"/>
              </a:ext>
            </a:extLst>
          </p:cNvPr>
          <p:cNvSpPr>
            <a:spLocks noGrp="1"/>
          </p:cNvSpPr>
          <p:nvPr>
            <p:ph type="title"/>
          </p:nvPr>
        </p:nvSpPr>
        <p:spPr/>
        <p:txBody>
          <a:bodyPr/>
          <a:lstStyle/>
          <a:p>
            <a:r>
              <a:rPr lang="en-GB" dirty="0">
                <a:latin typeface="Cambria" panose="02040503050406030204" pitchFamily="18" charset="0"/>
              </a:rPr>
              <a:t>Helot Revolt, </a:t>
            </a:r>
            <a:r>
              <a:rPr lang="en-GB" dirty="0" err="1">
                <a:latin typeface="Cambria" panose="02040503050406030204" pitchFamily="18" charset="0"/>
              </a:rPr>
              <a:t>Ithome</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A9AFB88A-A886-411F-B662-E1BD23DBBAB4}"/>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453DC48A-BCDD-48D6-94A0-3A4BF0C8ECC4}"/>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The revolt occurred on </a:t>
            </a:r>
            <a:r>
              <a:rPr lang="en-GB" sz="1600" dirty="0" err="1">
                <a:latin typeface="Cambria" panose="02040503050406030204" pitchFamily="18" charset="0"/>
              </a:rPr>
              <a:t>Ithome</a:t>
            </a:r>
            <a:r>
              <a:rPr lang="en-GB" sz="1600" dirty="0">
                <a:latin typeface="Cambria" panose="02040503050406030204" pitchFamily="18" charset="0"/>
              </a:rPr>
              <a:t> (mountain) in 464BC.</a:t>
            </a:r>
          </a:p>
          <a:p>
            <a:pPr>
              <a:lnSpc>
                <a:spcPct val="100000"/>
              </a:lnSpc>
              <a:spcBef>
                <a:spcPts val="0"/>
              </a:spcBef>
            </a:pPr>
            <a:r>
              <a:rPr lang="en-GB" sz="1600" dirty="0">
                <a:latin typeface="Cambria" panose="02040503050406030204" pitchFamily="18" charset="0"/>
              </a:rPr>
              <a:t>Helots: Slaves owned by the military not one person.</a:t>
            </a:r>
          </a:p>
          <a:p>
            <a:pPr>
              <a:lnSpc>
                <a:spcPct val="100000"/>
              </a:lnSpc>
              <a:spcBef>
                <a:spcPts val="0"/>
              </a:spcBef>
            </a:pPr>
            <a:r>
              <a:rPr lang="en-GB" sz="1600" dirty="0">
                <a:latin typeface="Cambria" panose="02040503050406030204" pitchFamily="18" charset="0"/>
              </a:rPr>
              <a:t>An earthquake killed 20,000 Spartans, somehow leading to the Helots taking the stronghold at Mt </a:t>
            </a:r>
            <a:r>
              <a:rPr lang="en-GB" sz="1600" dirty="0" err="1">
                <a:latin typeface="Cambria" panose="02040503050406030204" pitchFamily="18" charset="0"/>
              </a:rPr>
              <a:t>Ithome</a:t>
            </a:r>
            <a:r>
              <a:rPr lang="en-GB" sz="1600" dirty="0">
                <a:latin typeface="Cambria" panose="02040503050406030204" pitchFamily="18" charset="0"/>
              </a:rPr>
              <a:t> that they had before being made slaves.</a:t>
            </a:r>
          </a:p>
          <a:p>
            <a:pPr>
              <a:lnSpc>
                <a:spcPct val="100000"/>
              </a:lnSpc>
              <a:spcBef>
                <a:spcPts val="0"/>
              </a:spcBef>
            </a:pPr>
            <a:r>
              <a:rPr lang="en-GB" sz="1600" dirty="0">
                <a:latin typeface="Cambria" panose="02040503050406030204" pitchFamily="18" charset="0"/>
              </a:rPr>
              <a:t>The quake had severely cut </a:t>
            </a:r>
            <a:r>
              <a:rPr lang="en-GB" sz="1600" dirty="0" err="1">
                <a:latin typeface="Cambria" panose="02040503050406030204" pitchFamily="18" charset="0"/>
              </a:rPr>
              <a:t>Sp</a:t>
            </a:r>
            <a:r>
              <a:rPr lang="en-GB" sz="1600" dirty="0">
                <a:latin typeface="Cambria" panose="02040503050406030204" pitchFamily="18" charset="0"/>
              </a:rPr>
              <a:t> numbers, so they had to turn to Athens for aid.</a:t>
            </a:r>
          </a:p>
          <a:p>
            <a:pPr>
              <a:lnSpc>
                <a:spcPct val="100000"/>
              </a:lnSpc>
              <a:spcBef>
                <a:spcPts val="0"/>
              </a:spcBef>
            </a:pPr>
            <a:r>
              <a:rPr lang="en-GB" sz="1600" dirty="0">
                <a:latin typeface="Cambria" panose="02040503050406030204" pitchFamily="18" charset="0"/>
              </a:rPr>
              <a:t>Athens agreed to help at first, but withdrew their support when they discovered that the Helots were slaves- </a:t>
            </a:r>
            <a:r>
              <a:rPr lang="en-GB" sz="1600" dirty="0" err="1">
                <a:latin typeface="Cambria" panose="02040503050406030204" pitchFamily="18" charset="0"/>
              </a:rPr>
              <a:t>Ath</a:t>
            </a:r>
            <a:r>
              <a:rPr lang="en-GB" sz="1600" dirty="0">
                <a:latin typeface="Cambria" panose="02040503050406030204" pitchFamily="18" charset="0"/>
              </a:rPr>
              <a:t> had banned slavery long before this.</a:t>
            </a:r>
          </a:p>
          <a:p>
            <a:pPr>
              <a:lnSpc>
                <a:spcPct val="100000"/>
              </a:lnSpc>
              <a:spcBef>
                <a:spcPts val="0"/>
              </a:spcBef>
            </a:pPr>
            <a:r>
              <a:rPr lang="en-GB" sz="1600" dirty="0">
                <a:latin typeface="Cambria" panose="02040503050406030204" pitchFamily="18" charset="0"/>
              </a:rPr>
              <a:t>It took 10 years for the Helots to surrender, on the proviso that they be allowed to leave the Peloponnese.</a:t>
            </a:r>
          </a:p>
          <a:p>
            <a:pPr>
              <a:lnSpc>
                <a:spcPct val="100000"/>
              </a:lnSpc>
              <a:spcBef>
                <a:spcPts val="0"/>
              </a:spcBef>
            </a:pPr>
            <a:r>
              <a:rPr lang="en-GB" sz="1600" dirty="0">
                <a:latin typeface="Cambria" panose="02040503050406030204" pitchFamily="18" charset="0"/>
              </a:rPr>
              <a:t>Sparta agreed so long as they never returned.</a:t>
            </a:r>
          </a:p>
        </p:txBody>
      </p:sp>
      <p:sp>
        <p:nvSpPr>
          <p:cNvPr id="5" name="Text Placeholder 4">
            <a:extLst>
              <a:ext uri="{FF2B5EF4-FFF2-40B4-BE49-F238E27FC236}">
                <a16:creationId xmlns:a16="http://schemas.microsoft.com/office/drawing/2014/main" id="{66525834-D099-46D1-BBA2-3CA2215E0CFE}"/>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17C8ED5-5ECD-4148-A69C-38934742E9B0}"/>
              </a:ext>
            </a:extLst>
          </p:cNvPr>
          <p:cNvSpPr>
            <a:spLocks noGrp="1"/>
          </p:cNvSpPr>
          <p:nvPr>
            <p:ph sz="quarter" idx="4"/>
          </p:nvPr>
        </p:nvSpPr>
        <p:spPr>
          <a:xfrm>
            <a:off x="6172200" y="2093843"/>
            <a:ext cx="5183188" cy="4095820"/>
          </a:xfrm>
        </p:spPr>
        <p:txBody>
          <a:bodyPr>
            <a:normAutofit/>
          </a:bodyPr>
          <a:lstStyle/>
          <a:p>
            <a:r>
              <a:rPr lang="en-GB" sz="1600" dirty="0">
                <a:latin typeface="Cambria" panose="02040503050406030204" pitchFamily="18" charset="0"/>
                <a:hlinkClick r:id="rId2"/>
              </a:rPr>
              <a:t>http://aurorak12.org/gateway/academics/Social%20Studies%20Dept.%20Pages/documents/FINALTheForceofChangeinSpartaHelotRevolt.pdf</a:t>
            </a:r>
            <a:endParaRPr lang="en-GB" sz="1600" dirty="0">
              <a:latin typeface="Cambria" panose="02040503050406030204" pitchFamily="18" charset="0"/>
            </a:endParaRPr>
          </a:p>
          <a:p>
            <a:r>
              <a:rPr lang="en-GB" sz="1600" dirty="0">
                <a:latin typeface="Cambria" panose="02040503050406030204" pitchFamily="18" charset="0"/>
              </a:rPr>
              <a:t>Mount </a:t>
            </a:r>
            <a:r>
              <a:rPr lang="en-GB" sz="1600" dirty="0" err="1">
                <a:latin typeface="Cambria" panose="02040503050406030204" pitchFamily="18" charset="0"/>
              </a:rPr>
              <a:t>Ithome</a:t>
            </a:r>
            <a:r>
              <a:rPr lang="en-GB" sz="1600" dirty="0">
                <a:latin typeface="Cambria" panose="02040503050406030204" pitchFamily="18" charset="0"/>
              </a:rPr>
              <a:t>. 2017. Mount </a:t>
            </a:r>
            <a:r>
              <a:rPr lang="en-GB" sz="1600" dirty="0" err="1">
                <a:latin typeface="Cambria" panose="02040503050406030204" pitchFamily="18" charset="0"/>
              </a:rPr>
              <a:t>Ithome</a:t>
            </a:r>
            <a:r>
              <a:rPr lang="en-GB" sz="1600" dirty="0">
                <a:latin typeface="Cambria" panose="02040503050406030204" pitchFamily="18" charset="0"/>
              </a:rPr>
              <a:t>. Available at: </a:t>
            </a:r>
            <a:r>
              <a:rPr lang="en-GB" sz="1600" dirty="0">
                <a:latin typeface="Cambria" panose="02040503050406030204" pitchFamily="18" charset="0"/>
                <a:hlinkClick r:id="rId3"/>
              </a:rPr>
              <a:t>http://plato-dialogues.org/tools/loc/ithome.htm</a:t>
            </a:r>
            <a:endParaRPr lang="en-GB" sz="1600" dirty="0">
              <a:latin typeface="Cambria" panose="02040503050406030204" pitchFamily="18" charset="0"/>
            </a:endParaRPr>
          </a:p>
          <a:p>
            <a:r>
              <a:rPr lang="en-GB" sz="1600" dirty="0">
                <a:latin typeface="Cambria" panose="02040503050406030204" pitchFamily="18" charset="0"/>
              </a:rPr>
              <a:t>Cole, J, 1974. Cimon's Dismissal, </a:t>
            </a:r>
            <a:r>
              <a:rPr lang="en-GB" sz="1600" dirty="0" err="1">
                <a:latin typeface="Cambria" panose="02040503050406030204" pitchFamily="18" charset="0"/>
              </a:rPr>
              <a:t>Ephialtes</a:t>
            </a:r>
            <a:r>
              <a:rPr lang="en-GB" sz="1600" dirty="0">
                <a:latin typeface="Cambria" panose="02040503050406030204" pitchFamily="18" charset="0"/>
              </a:rPr>
              <a:t>' Revolution and the Peloponnesian Wars. unknown, [Online].</a:t>
            </a:r>
          </a:p>
          <a:p>
            <a:r>
              <a:rPr lang="en-GB" sz="1600" dirty="0">
                <a:latin typeface="Cambria" panose="02040503050406030204" pitchFamily="18" charset="0"/>
              </a:rPr>
              <a:t>Thucydides, History of the Peloponnesian War, BOOK IV, chapter 56 . 2017. </a:t>
            </a:r>
            <a:r>
              <a:rPr lang="en-GB" sz="1600" i="1" dirty="0">
                <a:latin typeface="Cambria" panose="02040503050406030204" pitchFamily="18" charset="0"/>
              </a:rPr>
              <a:t>Thucydides, History of the Peloponnesian War, BOOK IV, chapter 56 </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http://www.perseus.tufts.edu/hopper/text?doc=Perseus:text:1999.04.0105:book=4:chapter=56&amp;highlight=revolt%2Chelot</a:t>
            </a:r>
            <a:r>
              <a:rPr lang="en-GB" sz="1600" dirty="0">
                <a:latin typeface="Cambria" panose="02040503050406030204" pitchFamily="18" charset="0"/>
              </a:rPr>
              <a:t>.</a:t>
            </a:r>
          </a:p>
          <a:p>
            <a:r>
              <a:rPr lang="en-GB" sz="1600" dirty="0">
                <a:latin typeface="Cambria" panose="02040503050406030204" pitchFamily="18" charset="0"/>
              </a:rPr>
              <a:t> </a:t>
            </a:r>
          </a:p>
          <a:p>
            <a:endParaRPr lang="en-GB" sz="1600" dirty="0">
              <a:latin typeface="Cambria" panose="02040503050406030204" pitchFamily="18" charset="0"/>
            </a:endParaRPr>
          </a:p>
        </p:txBody>
      </p:sp>
    </p:spTree>
    <p:extLst>
      <p:ext uri="{BB962C8B-B14F-4D97-AF65-F5344CB8AC3E}">
        <p14:creationId xmlns:p14="http://schemas.microsoft.com/office/powerpoint/2010/main" val="21547627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E0F3-5F25-4856-9407-CE026BD4FC23}"/>
              </a:ext>
            </a:extLst>
          </p:cNvPr>
          <p:cNvSpPr>
            <a:spLocks noGrp="1"/>
          </p:cNvSpPr>
          <p:nvPr>
            <p:ph type="title"/>
          </p:nvPr>
        </p:nvSpPr>
        <p:spPr/>
        <p:txBody>
          <a:bodyPr/>
          <a:lstStyle/>
          <a:p>
            <a:r>
              <a:rPr lang="en-GB" dirty="0">
                <a:latin typeface="Cambria" panose="02040503050406030204" pitchFamily="18" charset="0"/>
              </a:rPr>
              <a:t>Foundation of </a:t>
            </a:r>
            <a:r>
              <a:rPr lang="en-GB" dirty="0" err="1">
                <a:latin typeface="Cambria" panose="02040503050406030204" pitchFamily="18" charset="0"/>
              </a:rPr>
              <a:t>Thurii</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57ABD0E3-8747-4C31-ADE0-E3D3218E1BE4}"/>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11A368CF-31F3-47CC-9F87-232A172DFBA8}"/>
              </a:ext>
            </a:extLst>
          </p:cNvPr>
          <p:cNvSpPr>
            <a:spLocks noGrp="1"/>
          </p:cNvSpPr>
          <p:nvPr>
            <p:ph sz="half" idx="2"/>
          </p:nvPr>
        </p:nvSpPr>
        <p:spPr>
          <a:xfrm>
            <a:off x="839788" y="2093843"/>
            <a:ext cx="4540595" cy="4095820"/>
          </a:xfrm>
        </p:spPr>
        <p:txBody>
          <a:bodyPr>
            <a:normAutofit/>
          </a:bodyPr>
          <a:lstStyle/>
          <a:p>
            <a:pPr>
              <a:lnSpc>
                <a:spcPct val="100000"/>
              </a:lnSpc>
              <a:spcBef>
                <a:spcPts val="0"/>
              </a:spcBef>
            </a:pPr>
            <a:r>
              <a:rPr lang="en-GB" sz="1600" dirty="0">
                <a:latin typeface="Cambria" panose="02040503050406030204" pitchFamily="18" charset="0"/>
              </a:rPr>
              <a:t>448-443 BC.</a:t>
            </a:r>
          </a:p>
          <a:p>
            <a:pPr>
              <a:lnSpc>
                <a:spcPct val="100000"/>
              </a:lnSpc>
              <a:spcBef>
                <a:spcPts val="0"/>
              </a:spcBef>
            </a:pPr>
            <a:r>
              <a:rPr lang="en-GB" sz="1600" dirty="0">
                <a:latin typeface="Cambria" panose="02040503050406030204" pitchFamily="18" charset="0"/>
              </a:rPr>
              <a:t>AKA: </a:t>
            </a:r>
            <a:r>
              <a:rPr lang="en-GB" sz="1600" dirty="0" err="1">
                <a:latin typeface="Cambria" panose="02040503050406030204" pitchFamily="18" charset="0"/>
              </a:rPr>
              <a:t>Thuria</a:t>
            </a:r>
            <a:r>
              <a:rPr lang="en-GB" sz="1600" dirty="0">
                <a:latin typeface="Cambria" panose="02040503050406030204" pitchFamily="18" charset="0"/>
              </a:rPr>
              <a:t>, </a:t>
            </a:r>
            <a:r>
              <a:rPr lang="en-GB" sz="1600" dirty="0" err="1">
                <a:latin typeface="Cambria" panose="02040503050406030204" pitchFamily="18" charset="0"/>
              </a:rPr>
              <a:t>Copia</a:t>
            </a:r>
            <a:r>
              <a:rPr lang="en-GB" sz="1600" dirty="0">
                <a:latin typeface="Cambria" panose="02040503050406030204" pitchFamily="18" charset="0"/>
              </a:rPr>
              <a:t>, New Sybaris.</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assisted in rebuilding of Sybaris after its destruction by Croton in 448BC.</a:t>
            </a:r>
          </a:p>
          <a:p>
            <a:pPr>
              <a:lnSpc>
                <a:spcPct val="100000"/>
              </a:lnSpc>
              <a:spcBef>
                <a:spcPts val="0"/>
              </a:spcBef>
            </a:pPr>
            <a:r>
              <a:rPr lang="en-GB" sz="1600" dirty="0">
                <a:latin typeface="Cambria" panose="02040503050406030204" pitchFamily="18" charset="0"/>
              </a:rPr>
              <a:t>However, once the rebuilding was completed, they removed the Sybarites (who asked for their aid in rebuilding in the first place) and turned it into a Greek colony. (Pericles in charge of </a:t>
            </a:r>
            <a:r>
              <a:rPr lang="en-GB" sz="1600" dirty="0" err="1">
                <a:latin typeface="Cambria" panose="02040503050406030204" pitchFamily="18" charset="0"/>
              </a:rPr>
              <a:t>Ath</a:t>
            </a:r>
            <a:r>
              <a:rPr lang="en-GB" sz="1600" dirty="0">
                <a:latin typeface="Cambria" panose="02040503050406030204" pitchFamily="18" charset="0"/>
              </a:rPr>
              <a:t> at time).</a:t>
            </a:r>
          </a:p>
          <a:p>
            <a:pPr>
              <a:lnSpc>
                <a:spcPct val="100000"/>
              </a:lnSpc>
              <a:spcBef>
                <a:spcPts val="0"/>
              </a:spcBef>
            </a:pPr>
            <a:r>
              <a:rPr lang="en-GB" sz="1600" dirty="0">
                <a:latin typeface="Cambria" panose="02040503050406030204" pitchFamily="18" charset="0"/>
              </a:rPr>
              <a:t>They thrived until defeat by the Lucanians in 390BC.</a:t>
            </a:r>
          </a:p>
          <a:p>
            <a:pPr>
              <a:lnSpc>
                <a:spcPct val="100000"/>
              </a:lnSpc>
              <a:spcBef>
                <a:spcPts val="0"/>
              </a:spcBef>
            </a:pPr>
            <a:r>
              <a:rPr lang="en-GB" sz="1600" dirty="0">
                <a:latin typeface="Cambria" panose="02040503050406030204" pitchFamily="18" charset="0"/>
              </a:rPr>
              <a:t>Asking for Roman aid saw a roman Garrison, influences and the renaming of the settlement to </a:t>
            </a:r>
            <a:r>
              <a:rPr lang="en-GB" sz="1600" dirty="0" err="1">
                <a:latin typeface="Cambria" panose="02040503050406030204" pitchFamily="18" charset="0"/>
              </a:rPr>
              <a:t>Copia</a:t>
            </a:r>
            <a:r>
              <a:rPr lang="en-GB" sz="1600" dirty="0">
                <a:latin typeface="Cambria" panose="02040503050406030204" pitchFamily="18" charset="0"/>
              </a:rPr>
              <a:t>, which eventually reverted to </a:t>
            </a:r>
            <a:r>
              <a:rPr lang="en-GB" sz="1600" dirty="0" err="1">
                <a:latin typeface="Cambria" panose="02040503050406030204" pitchFamily="18" charset="0"/>
              </a:rPr>
              <a:t>Thurii</a:t>
            </a:r>
            <a:r>
              <a:rPr lang="en-GB" sz="1600" dirty="0">
                <a:latin typeface="Cambria" panose="02040503050406030204" pitchFamily="18" charset="0"/>
              </a:rPr>
              <a:t>.</a:t>
            </a: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62F3FA51-378F-458F-A10C-F25934A8A08A}"/>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FDE68423-BC3E-4F4D-95AA-558B49B0BDA7}"/>
              </a:ext>
            </a:extLst>
          </p:cNvPr>
          <p:cNvSpPr>
            <a:spLocks noGrp="1"/>
          </p:cNvSpPr>
          <p:nvPr>
            <p:ph sz="quarter" idx="4"/>
          </p:nvPr>
        </p:nvSpPr>
        <p:spPr>
          <a:xfrm>
            <a:off x="5486401" y="2093843"/>
            <a:ext cx="5868988" cy="4095820"/>
          </a:xfrm>
        </p:spPr>
        <p:txBody>
          <a:bodyPr>
            <a:normAutofit/>
          </a:bodyPr>
          <a:lstStyle/>
          <a:p>
            <a:r>
              <a:rPr lang="en-GB" sz="1600" dirty="0" err="1">
                <a:latin typeface="Cambria" panose="02040503050406030204" pitchFamily="18" charset="0"/>
              </a:rPr>
              <a:t>Encyclopedia</a:t>
            </a:r>
            <a:r>
              <a:rPr lang="en-GB" sz="1600" dirty="0">
                <a:latin typeface="Cambria" panose="02040503050406030204" pitchFamily="18" charset="0"/>
              </a:rPr>
              <a:t> Britannica. 2017. </a:t>
            </a:r>
            <a:r>
              <a:rPr lang="en-GB" sz="1600" dirty="0" err="1">
                <a:latin typeface="Cambria" panose="02040503050406030204" pitchFamily="18" charset="0"/>
              </a:rPr>
              <a:t>Thurii</a:t>
            </a:r>
            <a:r>
              <a:rPr lang="en-GB" sz="1600" dirty="0">
                <a:latin typeface="Cambria" panose="02040503050406030204" pitchFamily="18" charset="0"/>
              </a:rPr>
              <a:t> | ancient city, Italy | Britannica.com. Available at: </a:t>
            </a:r>
            <a:r>
              <a:rPr lang="en-GB" sz="1600" dirty="0">
                <a:latin typeface="Cambria" panose="02040503050406030204" pitchFamily="18" charset="0"/>
                <a:hlinkClick r:id="rId2"/>
              </a:rPr>
              <a:t>https://www.britannica.com/place/Thurii</a:t>
            </a:r>
            <a:r>
              <a:rPr lang="en-GB" sz="1600" dirty="0">
                <a:latin typeface="Cambria" panose="02040503050406030204" pitchFamily="18" charset="0"/>
              </a:rPr>
              <a:t>.</a:t>
            </a:r>
          </a:p>
          <a:p>
            <a:r>
              <a:rPr lang="en-GB" sz="1600" dirty="0">
                <a:latin typeface="Cambria" panose="02040503050406030204" pitchFamily="18" charset="0"/>
              </a:rPr>
              <a:t> Aristotle, Politics, Book 5, section 1303a. 2017. Aristotle, Politics, Book 5, section 1303a. Available at: </a:t>
            </a:r>
            <a:r>
              <a:rPr lang="en-GB" sz="1600" dirty="0">
                <a:latin typeface="Cambria" panose="02040503050406030204" pitchFamily="18" charset="0"/>
                <a:hlinkClick r:id="rId3"/>
              </a:rPr>
              <a:t>http://www.perseus.tufts.edu/hopper/text?doc=Perseus:text:1999.01.0058:book=5:section=1303a&amp;highlight=thurii</a:t>
            </a:r>
            <a:r>
              <a:rPr lang="en-GB" sz="1600" dirty="0">
                <a:latin typeface="Cambria" panose="02040503050406030204" pitchFamily="18" charset="0"/>
              </a:rPr>
              <a:t>.</a:t>
            </a:r>
          </a:p>
          <a:p>
            <a:r>
              <a:rPr lang="en-GB" sz="1600" dirty="0" err="1">
                <a:latin typeface="Cambria" panose="02040503050406030204" pitchFamily="18" charset="0"/>
              </a:rPr>
              <a:t>Diodorus</a:t>
            </a:r>
            <a:r>
              <a:rPr lang="en-GB" sz="1600" dirty="0">
                <a:latin typeface="Cambria" panose="02040503050406030204" pitchFamily="18" charset="0"/>
              </a:rPr>
              <a:t> Siculus, Library, Book XII, Chapter 9, section 1 . 2017. </a:t>
            </a:r>
            <a:r>
              <a:rPr lang="en-GB" sz="1600" dirty="0" err="1">
                <a:latin typeface="Cambria" panose="02040503050406030204" pitchFamily="18" charset="0"/>
              </a:rPr>
              <a:t>Diodorus</a:t>
            </a:r>
            <a:r>
              <a:rPr lang="en-GB" sz="1600" dirty="0">
                <a:latin typeface="Cambria" panose="02040503050406030204" pitchFamily="18" charset="0"/>
              </a:rPr>
              <a:t> Siculus, Library, Book XII, Chapter 9, section 1 . Available at: </a:t>
            </a:r>
            <a:r>
              <a:rPr lang="en-GB" sz="1600" dirty="0">
                <a:latin typeface="Cambria" panose="02040503050406030204" pitchFamily="18" charset="0"/>
                <a:hlinkClick r:id="rId4"/>
              </a:rPr>
              <a:t>http://www.perseus.tufts.edu/hopper/text?doc=Perseus%3Atext%3A1999.01.0084%3Abook%3D12%3Achapter%3D9%3Asection%3D1</a:t>
            </a:r>
            <a:r>
              <a:rPr lang="en-GB" sz="1600" dirty="0">
                <a:latin typeface="Cambria" panose="02040503050406030204" pitchFamily="18" charset="0"/>
              </a:rPr>
              <a:t>.</a:t>
            </a:r>
          </a:p>
          <a:p>
            <a:r>
              <a:rPr lang="en-GB" sz="1600" dirty="0">
                <a:latin typeface="Cambria" panose="02040503050406030204" pitchFamily="18" charset="0"/>
              </a:rPr>
              <a:t>Rutter, N. K. “</a:t>
            </a:r>
            <a:r>
              <a:rPr lang="en-GB" sz="1600" dirty="0" err="1">
                <a:latin typeface="Cambria" panose="02040503050406030204" pitchFamily="18" charset="0"/>
              </a:rPr>
              <a:t>Diodorus</a:t>
            </a:r>
            <a:r>
              <a:rPr lang="en-GB" sz="1600" dirty="0">
                <a:latin typeface="Cambria" panose="02040503050406030204" pitchFamily="18" charset="0"/>
              </a:rPr>
              <a:t> and the Foundation of </a:t>
            </a:r>
            <a:r>
              <a:rPr lang="en-GB" sz="1600" dirty="0" err="1">
                <a:latin typeface="Cambria" panose="02040503050406030204" pitchFamily="18" charset="0"/>
              </a:rPr>
              <a:t>Thurii</a:t>
            </a:r>
            <a:r>
              <a:rPr lang="en-GB" sz="1600" dirty="0">
                <a:latin typeface="Cambria" panose="02040503050406030204" pitchFamily="18" charset="0"/>
              </a:rPr>
              <a:t>.” Historia: </a:t>
            </a:r>
            <a:r>
              <a:rPr lang="en-GB" sz="1600" dirty="0" err="1">
                <a:latin typeface="Cambria" panose="02040503050406030204" pitchFamily="18" charset="0"/>
              </a:rPr>
              <a:t>Zeitschrift</a:t>
            </a:r>
            <a:r>
              <a:rPr lang="en-GB" sz="1600" dirty="0">
                <a:latin typeface="Cambria" panose="02040503050406030204" pitchFamily="18" charset="0"/>
              </a:rPr>
              <a:t> </a:t>
            </a:r>
            <a:r>
              <a:rPr lang="en-GB" sz="1600" dirty="0" err="1">
                <a:latin typeface="Cambria" panose="02040503050406030204" pitchFamily="18" charset="0"/>
              </a:rPr>
              <a:t>Für</a:t>
            </a:r>
            <a:r>
              <a:rPr lang="en-GB" sz="1600" dirty="0">
                <a:latin typeface="Cambria" panose="02040503050406030204" pitchFamily="18" charset="0"/>
              </a:rPr>
              <a:t> Alte </a:t>
            </a:r>
            <a:r>
              <a:rPr lang="en-GB" sz="1600" dirty="0" err="1">
                <a:latin typeface="Cambria" panose="02040503050406030204" pitchFamily="18" charset="0"/>
              </a:rPr>
              <a:t>Geschichte</a:t>
            </a:r>
            <a:r>
              <a:rPr lang="en-GB" sz="1600" dirty="0">
                <a:latin typeface="Cambria" panose="02040503050406030204" pitchFamily="18" charset="0"/>
              </a:rPr>
              <a:t>, vol. 22, no. 2, 1973, pp. 155–176. JSTOR, JSTOR, </a:t>
            </a:r>
            <a:r>
              <a:rPr lang="en-GB" sz="1600" dirty="0">
                <a:latin typeface="Cambria" panose="02040503050406030204" pitchFamily="18" charset="0"/>
                <a:hlinkClick r:id="rId5"/>
              </a:rPr>
              <a:t>www.jstor.org/stable/4435327</a:t>
            </a:r>
            <a:r>
              <a:rPr lang="en-GB" sz="1600" dirty="0">
                <a:latin typeface="Cambria" panose="02040503050406030204" pitchFamily="18" charset="0"/>
              </a:rPr>
              <a:t>.</a:t>
            </a:r>
          </a:p>
          <a:p>
            <a:endParaRPr lang="en-GB" sz="1600" dirty="0">
              <a:latin typeface="Cambria" panose="02040503050406030204" pitchFamily="18" charset="0"/>
            </a:endParaRPr>
          </a:p>
        </p:txBody>
      </p:sp>
    </p:spTree>
    <p:extLst>
      <p:ext uri="{BB962C8B-B14F-4D97-AF65-F5344CB8AC3E}">
        <p14:creationId xmlns:p14="http://schemas.microsoft.com/office/powerpoint/2010/main" val="1661950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D0B36-DEB1-4A63-9BB9-3204DB435D29}"/>
              </a:ext>
            </a:extLst>
          </p:cNvPr>
          <p:cNvSpPr>
            <a:spLocks noGrp="1"/>
          </p:cNvSpPr>
          <p:nvPr>
            <p:ph type="title"/>
          </p:nvPr>
        </p:nvSpPr>
        <p:spPr/>
        <p:txBody>
          <a:bodyPr/>
          <a:lstStyle/>
          <a:p>
            <a:r>
              <a:rPr lang="en-GB" dirty="0">
                <a:latin typeface="Cambria" panose="02040503050406030204" pitchFamily="18" charset="0"/>
              </a:rPr>
              <a:t>Egyptian Expedition:</a:t>
            </a:r>
          </a:p>
        </p:txBody>
      </p:sp>
      <p:sp>
        <p:nvSpPr>
          <p:cNvPr id="3" name="Text Placeholder 2">
            <a:extLst>
              <a:ext uri="{FF2B5EF4-FFF2-40B4-BE49-F238E27FC236}">
                <a16:creationId xmlns:a16="http://schemas.microsoft.com/office/drawing/2014/main" id="{C50B224A-ACD2-49B0-A505-A2818D9485A6}"/>
              </a:ext>
            </a:extLst>
          </p:cNvPr>
          <p:cNvSpPr>
            <a:spLocks noGrp="1"/>
          </p:cNvSpPr>
          <p:nvPr>
            <p:ph type="body" idx="1"/>
          </p:nvPr>
        </p:nvSpPr>
        <p:spPr>
          <a:xfrm>
            <a:off x="1055893" y="1481449"/>
            <a:ext cx="4158905" cy="399428"/>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5B9EA22-7092-47FC-A8D5-C8EC64384AD2}"/>
              </a:ext>
            </a:extLst>
          </p:cNvPr>
          <p:cNvSpPr>
            <a:spLocks noGrp="1"/>
          </p:cNvSpPr>
          <p:nvPr>
            <p:ph sz="half" idx="2"/>
          </p:nvPr>
        </p:nvSpPr>
        <p:spPr>
          <a:xfrm>
            <a:off x="839788" y="2080591"/>
            <a:ext cx="4368315" cy="4109072"/>
          </a:xfrm>
        </p:spPr>
        <p:txBody>
          <a:bodyPr>
            <a:normAutofit/>
          </a:bodyPr>
          <a:lstStyle/>
          <a:p>
            <a:pPr>
              <a:lnSpc>
                <a:spcPct val="100000"/>
              </a:lnSpc>
              <a:spcBef>
                <a:spcPts val="0"/>
              </a:spcBef>
            </a:pPr>
            <a:r>
              <a:rPr lang="en-GB" sz="1600" dirty="0">
                <a:latin typeface="Cambria" panose="02040503050406030204" pitchFamily="18" charset="0"/>
              </a:rPr>
              <a:t>Athens, 459-454 BC, to aid Egyptians against Persia.</a:t>
            </a:r>
          </a:p>
          <a:p>
            <a:pPr>
              <a:lnSpc>
                <a:spcPct val="100000"/>
              </a:lnSpc>
              <a:spcBef>
                <a:spcPts val="0"/>
              </a:spcBef>
            </a:pPr>
            <a:r>
              <a:rPr lang="en-GB" sz="1600" dirty="0">
                <a:latin typeface="Cambria" panose="02040503050406030204" pitchFamily="18" charset="0"/>
              </a:rPr>
              <a:t>During 1</a:t>
            </a:r>
            <a:r>
              <a:rPr lang="en-GB" sz="1600" baseline="30000" dirty="0">
                <a:latin typeface="Cambria" panose="02040503050406030204" pitchFamily="18" charset="0"/>
              </a:rPr>
              <a:t>st</a:t>
            </a:r>
            <a:r>
              <a:rPr lang="en-GB" sz="1600" dirty="0">
                <a:latin typeface="Cambria" panose="02040503050406030204" pitchFamily="18" charset="0"/>
              </a:rPr>
              <a:t> </a:t>
            </a:r>
            <a:r>
              <a:rPr lang="en-GB" sz="1600" dirty="0" err="1">
                <a:latin typeface="Cambria" panose="02040503050406030204" pitchFamily="18" charset="0"/>
              </a:rPr>
              <a:t>Pel</a:t>
            </a:r>
            <a:r>
              <a:rPr lang="en-GB" sz="1600" dirty="0">
                <a:latin typeface="Cambria" panose="02040503050406030204" pitchFamily="18" charset="0"/>
              </a:rPr>
              <a:t> War.</a:t>
            </a:r>
          </a:p>
          <a:p>
            <a:pPr>
              <a:lnSpc>
                <a:spcPct val="100000"/>
              </a:lnSpc>
              <a:spcBef>
                <a:spcPts val="0"/>
              </a:spcBef>
            </a:pPr>
            <a:r>
              <a:rPr lang="en-GB" sz="1600" dirty="0">
                <a:latin typeface="Cambria" panose="02040503050406030204" pitchFamily="18" charset="0"/>
              </a:rPr>
              <a:t>Was </a:t>
            </a:r>
            <a:r>
              <a:rPr lang="en-GB" sz="1600" dirty="0" err="1">
                <a:latin typeface="Cambria" panose="02040503050406030204" pitchFamily="18" charset="0"/>
              </a:rPr>
              <a:t>Inaros</a:t>
            </a:r>
            <a:r>
              <a:rPr lang="en-GB" sz="1600" dirty="0">
                <a:latin typeface="Cambria" panose="02040503050406030204" pitchFamily="18" charset="0"/>
              </a:rPr>
              <a:t>, Libyan King bordering with </a:t>
            </a:r>
            <a:r>
              <a:rPr lang="en-GB" sz="1600" dirty="0" err="1">
                <a:latin typeface="Cambria" panose="02040503050406030204" pitchFamily="18" charset="0"/>
              </a:rPr>
              <a:t>Pers</a:t>
            </a:r>
            <a:r>
              <a:rPr lang="en-GB" sz="1600" dirty="0">
                <a:latin typeface="Cambria" panose="02040503050406030204" pitchFamily="18" charset="0"/>
              </a:rPr>
              <a:t> Satrap in Egypt who started rebellion, then called for aid from Delian League.</a:t>
            </a:r>
          </a:p>
          <a:p>
            <a:pPr>
              <a:lnSpc>
                <a:spcPct val="100000"/>
              </a:lnSpc>
              <a:spcBef>
                <a:spcPts val="0"/>
              </a:spcBef>
            </a:pPr>
            <a:r>
              <a:rPr lang="en-GB" sz="1600" dirty="0">
                <a:latin typeface="Cambria" panose="02040503050406030204" pitchFamily="18" charset="0"/>
              </a:rPr>
              <a:t>200 ships were redirected from the League’s campaign in Cyprus.</a:t>
            </a:r>
          </a:p>
          <a:p>
            <a:pPr>
              <a:lnSpc>
                <a:spcPct val="100000"/>
              </a:lnSpc>
              <a:spcBef>
                <a:spcPts val="0"/>
              </a:spcBef>
            </a:pPr>
            <a:r>
              <a:rPr lang="en-GB" sz="1600" dirty="0">
                <a:latin typeface="Cambria" panose="02040503050406030204" pitchFamily="18" charset="0"/>
              </a:rPr>
              <a:t>Lost fleet in Expedition; crushed in the Nile by Persian forces, thus had to sue for peace with Sparta.</a:t>
            </a:r>
          </a:p>
          <a:p>
            <a:pPr>
              <a:lnSpc>
                <a:spcPct val="100000"/>
              </a:lnSpc>
              <a:spcBef>
                <a:spcPts val="0"/>
              </a:spcBef>
            </a:pPr>
            <a:endParaRPr lang="en-GB" sz="1600" dirty="0">
              <a:latin typeface="Cambria" panose="02040503050406030204" pitchFamily="18" charset="0"/>
            </a:endParaRP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C8EF583F-71EA-4E7C-B88E-18E8A7036BF8}"/>
              </a:ext>
            </a:extLst>
          </p:cNvPr>
          <p:cNvSpPr>
            <a:spLocks noGrp="1"/>
          </p:cNvSpPr>
          <p:nvPr>
            <p:ph type="body" sz="quarter" idx="3"/>
          </p:nvPr>
        </p:nvSpPr>
        <p:spPr>
          <a:xfrm>
            <a:off x="5690152" y="1481449"/>
            <a:ext cx="5183188" cy="399428"/>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1F91070-116F-40E3-988A-7CC4BCE0814A}"/>
              </a:ext>
            </a:extLst>
          </p:cNvPr>
          <p:cNvSpPr>
            <a:spLocks noGrp="1"/>
          </p:cNvSpPr>
          <p:nvPr>
            <p:ph sz="quarter" idx="4"/>
          </p:nvPr>
        </p:nvSpPr>
        <p:spPr>
          <a:xfrm>
            <a:off x="5208103" y="1915300"/>
            <a:ext cx="6321287" cy="4577575"/>
          </a:xfrm>
        </p:spPr>
        <p:txBody>
          <a:bodyPr>
            <a:normAutofit/>
          </a:bodyPr>
          <a:lstStyle/>
          <a:p>
            <a:r>
              <a:rPr lang="en-GB" sz="1600" dirty="0" err="1">
                <a:latin typeface="Cambria" panose="02040503050406030204" pitchFamily="18" charset="0"/>
              </a:rPr>
              <a:t>Diodorus</a:t>
            </a:r>
            <a:r>
              <a:rPr lang="en-GB" sz="1600" dirty="0">
                <a:latin typeface="Cambria" panose="02040503050406030204" pitchFamily="18" charset="0"/>
              </a:rPr>
              <a:t> Siculus, Library, Book XI, Chapter 71. 2017. </a:t>
            </a:r>
            <a:r>
              <a:rPr lang="en-GB" sz="1600" dirty="0" err="1">
                <a:latin typeface="Cambria" panose="02040503050406030204" pitchFamily="18" charset="0"/>
              </a:rPr>
              <a:t>Diodorus</a:t>
            </a:r>
            <a:r>
              <a:rPr lang="en-GB" sz="1600" dirty="0">
                <a:latin typeface="Cambria" panose="02040503050406030204" pitchFamily="18" charset="0"/>
              </a:rPr>
              <a:t> Siculus, Library, Book XI, Chapter 71. Available at: </a:t>
            </a:r>
            <a:r>
              <a:rPr lang="en-GB" sz="1600" dirty="0">
                <a:latin typeface="Cambria" panose="02040503050406030204" pitchFamily="18" charset="0"/>
                <a:hlinkClick r:id="rId2"/>
              </a:rPr>
              <a:t>http://www.perseus.tufts.edu/hopper/text?doc=Perseus:text:1999.01.0084:book=11:chapter=71&amp;highlight=inaros</a:t>
            </a:r>
            <a:r>
              <a:rPr lang="en-GB" sz="1600" dirty="0">
                <a:latin typeface="Cambria" panose="02040503050406030204" pitchFamily="18" charset="0"/>
              </a:rPr>
              <a:t>.</a:t>
            </a:r>
          </a:p>
          <a:p>
            <a:r>
              <a:rPr lang="en-GB" sz="1600" dirty="0">
                <a:latin typeface="Cambria" panose="02040503050406030204" pitchFamily="18" charset="0"/>
              </a:rPr>
              <a:t> Libourel, Jan M. “The Athenian Disaster in Egypt.” The American Journal of Philology, vol. 92, no. 4, 1971, pp. 605–615. JSTOR, JSTOR, </a:t>
            </a:r>
            <a:r>
              <a:rPr lang="en-GB" sz="1600" dirty="0">
                <a:latin typeface="Cambria" panose="02040503050406030204" pitchFamily="18" charset="0"/>
                <a:hlinkClick r:id="rId3"/>
              </a:rPr>
              <a:t>www.jstor.org/stable/292666</a:t>
            </a:r>
            <a:endParaRPr lang="en-GB" sz="1600" dirty="0">
              <a:latin typeface="Cambria" panose="02040503050406030204" pitchFamily="18" charset="0"/>
            </a:endParaRPr>
          </a:p>
          <a:p>
            <a:r>
              <a:rPr lang="en-GB" sz="1600" dirty="0" err="1">
                <a:latin typeface="Cambria" panose="02040503050406030204" pitchFamily="18" charset="0"/>
              </a:rPr>
              <a:t>Encyclopedia</a:t>
            </a:r>
            <a:r>
              <a:rPr lang="en-GB" sz="1600" dirty="0">
                <a:latin typeface="Cambria" panose="02040503050406030204" pitchFamily="18" charset="0"/>
              </a:rPr>
              <a:t> Britannica. 2017. ancient Egypt - Egypt from 1075 </a:t>
            </a:r>
            <a:r>
              <a:rPr lang="en-GB" sz="1600" dirty="0" err="1">
                <a:latin typeface="Cambria" panose="02040503050406030204" pitchFamily="18" charset="0"/>
              </a:rPr>
              <a:t>bce</a:t>
            </a:r>
            <a:r>
              <a:rPr lang="en-GB" sz="1600" dirty="0">
                <a:latin typeface="Cambria" panose="02040503050406030204" pitchFamily="18" charset="0"/>
              </a:rPr>
              <a:t> to the Macedonian invasion | Britannica.com. Available at: </a:t>
            </a:r>
            <a:r>
              <a:rPr lang="en-GB" sz="1600" dirty="0">
                <a:latin typeface="Cambria" panose="02040503050406030204" pitchFamily="18" charset="0"/>
                <a:hlinkClick r:id="rId4"/>
              </a:rPr>
              <a:t>https://www.britannica.com/place/ancient-Egypt/Egypt-from-1075-bce-to-the-Macedonian-invasion#ref306852</a:t>
            </a:r>
            <a:r>
              <a:rPr lang="en-GB" sz="1600" dirty="0">
                <a:latin typeface="Cambria" panose="02040503050406030204" pitchFamily="18" charset="0"/>
              </a:rPr>
              <a:t>.</a:t>
            </a:r>
          </a:p>
          <a:p>
            <a:r>
              <a:rPr lang="en-GB" sz="1600" dirty="0">
                <a:latin typeface="Cambria" panose="02040503050406030204" pitchFamily="18" charset="0"/>
              </a:rPr>
              <a:t> Thucydides, The Peloponnesian War, Book 1, chapter 104 . 2017. Thucydides, The Peloponnesian War, Book 1, chapter 104 . Available at: </a:t>
            </a:r>
            <a:r>
              <a:rPr lang="en-GB" sz="1600" dirty="0">
                <a:latin typeface="Cambria" panose="02040503050406030204" pitchFamily="18" charset="0"/>
                <a:hlinkClick r:id="rId5"/>
              </a:rPr>
              <a:t>http://www.perseus.tufts.edu/hopper/text?doc=Perseus:text:1999.01.0200:book=1:chapter=104&amp;highlight=inaros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914550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7D868-1E5E-4818-96CC-E424DC3AEA58}"/>
              </a:ext>
            </a:extLst>
          </p:cNvPr>
          <p:cNvSpPr>
            <a:spLocks noGrp="1"/>
          </p:cNvSpPr>
          <p:nvPr>
            <p:ph type="title"/>
          </p:nvPr>
        </p:nvSpPr>
        <p:spPr/>
        <p:txBody>
          <a:bodyPr/>
          <a:lstStyle/>
          <a:p>
            <a:r>
              <a:rPr lang="en-GB" dirty="0" err="1">
                <a:latin typeface="Cambria" panose="02040503050406030204" pitchFamily="18" charset="0"/>
              </a:rPr>
              <a:t>Ephialtes</a:t>
            </a:r>
            <a:r>
              <a:rPr lang="en-GB" dirty="0">
                <a:latin typeface="Cambria" panose="02040503050406030204" pitchFamily="18" charset="0"/>
              </a:rPr>
              <a:t> the Athenian:</a:t>
            </a:r>
          </a:p>
        </p:txBody>
      </p:sp>
      <p:sp>
        <p:nvSpPr>
          <p:cNvPr id="3" name="Text Placeholder 2">
            <a:extLst>
              <a:ext uri="{FF2B5EF4-FFF2-40B4-BE49-F238E27FC236}">
                <a16:creationId xmlns:a16="http://schemas.microsoft.com/office/drawing/2014/main" id="{74708EAC-EB85-41D1-B94C-03D148C2CD09}"/>
              </a:ext>
            </a:extLst>
          </p:cNvPr>
          <p:cNvSpPr>
            <a:spLocks noGrp="1"/>
          </p:cNvSpPr>
          <p:nvPr>
            <p:ph type="body" idx="1"/>
          </p:nvPr>
        </p:nvSpPr>
        <p:spPr>
          <a:xfrm>
            <a:off x="862014" y="147482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4979C202-9AB0-4A65-9F8B-FBAC9EF57C0B}"/>
              </a:ext>
            </a:extLst>
          </p:cNvPr>
          <p:cNvSpPr>
            <a:spLocks noGrp="1"/>
          </p:cNvSpPr>
          <p:nvPr>
            <p:ph sz="half" idx="2"/>
          </p:nvPr>
        </p:nvSpPr>
        <p:spPr>
          <a:xfrm>
            <a:off x="839789" y="1887503"/>
            <a:ext cx="3758715" cy="4302160"/>
          </a:xfrm>
        </p:spPr>
        <p:txBody>
          <a:bodyPr>
            <a:normAutofit lnSpcReduction="10000"/>
          </a:bodyPr>
          <a:lstStyle/>
          <a:p>
            <a:pPr>
              <a:lnSpc>
                <a:spcPct val="100000"/>
              </a:lnSpc>
              <a:spcBef>
                <a:spcPts val="0"/>
              </a:spcBef>
            </a:pPr>
            <a:r>
              <a:rPr lang="en-GB" sz="1600" dirty="0">
                <a:latin typeface="Cambria" panose="02040503050406030204" pitchFamily="18" charset="0"/>
              </a:rPr>
              <a:t>Athenian politician, came to power late 460’s.</a:t>
            </a:r>
          </a:p>
          <a:p>
            <a:pPr>
              <a:lnSpc>
                <a:spcPct val="100000"/>
              </a:lnSpc>
              <a:spcBef>
                <a:spcPts val="0"/>
              </a:spcBef>
            </a:pPr>
            <a:r>
              <a:rPr lang="en-GB" sz="1600" dirty="0">
                <a:latin typeface="Cambria" panose="02040503050406030204" pitchFamily="18" charset="0"/>
              </a:rPr>
              <a:t>Oversaw reforms lessening power of </a:t>
            </a:r>
            <a:r>
              <a:rPr lang="en-GB" sz="1600" dirty="0" err="1">
                <a:latin typeface="Cambria" panose="02040503050406030204" pitchFamily="18" charset="0"/>
              </a:rPr>
              <a:t>Aeropagus</a:t>
            </a:r>
            <a:r>
              <a:rPr lang="en-GB" sz="1600" dirty="0">
                <a:latin typeface="Cambria" panose="02040503050406030204" pitchFamily="18" charset="0"/>
              </a:rPr>
              <a:t>:  alliance of archons and oligarchs that ruled Athens.</a:t>
            </a:r>
          </a:p>
          <a:p>
            <a:pPr>
              <a:lnSpc>
                <a:spcPct val="100000"/>
              </a:lnSpc>
              <a:spcBef>
                <a:spcPts val="0"/>
              </a:spcBef>
            </a:pPr>
            <a:r>
              <a:rPr lang="en-GB" sz="1600" dirty="0">
                <a:latin typeface="Cambria" panose="02040503050406030204" pitchFamily="18" charset="0"/>
              </a:rPr>
              <a:t>This pushed Athens in the direction of its vaunted Democracy.</a:t>
            </a:r>
          </a:p>
          <a:p>
            <a:pPr>
              <a:lnSpc>
                <a:spcPct val="100000"/>
              </a:lnSpc>
              <a:spcBef>
                <a:spcPts val="0"/>
              </a:spcBef>
            </a:pPr>
            <a:r>
              <a:rPr lang="en-GB" sz="1600" dirty="0">
                <a:latin typeface="Cambria" panose="02040503050406030204" pitchFamily="18" charset="0"/>
              </a:rPr>
              <a:t>Assassinated before he could see this completed, in 461, by unhappy </a:t>
            </a:r>
            <a:r>
              <a:rPr lang="en-GB" sz="1600" dirty="0" err="1">
                <a:latin typeface="Cambria" panose="02040503050406030204" pitchFamily="18" charset="0"/>
              </a:rPr>
              <a:t>Ogliarchs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Was succeeded by Pericles.</a:t>
            </a:r>
          </a:p>
        </p:txBody>
      </p:sp>
      <p:sp>
        <p:nvSpPr>
          <p:cNvPr id="5" name="Text Placeholder 4">
            <a:extLst>
              <a:ext uri="{FF2B5EF4-FFF2-40B4-BE49-F238E27FC236}">
                <a16:creationId xmlns:a16="http://schemas.microsoft.com/office/drawing/2014/main" id="{B5CCDFE2-5166-41C3-92D0-D483AD60EC5A}"/>
              </a:ext>
            </a:extLst>
          </p:cNvPr>
          <p:cNvSpPr>
            <a:spLocks noGrp="1"/>
          </p:cNvSpPr>
          <p:nvPr>
            <p:ph type="body" sz="quarter" idx="3"/>
          </p:nvPr>
        </p:nvSpPr>
        <p:spPr>
          <a:xfrm>
            <a:off x="6172200" y="147482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6CE4887-86B0-4FB7-BDAB-86625A70A289}"/>
              </a:ext>
            </a:extLst>
          </p:cNvPr>
          <p:cNvSpPr>
            <a:spLocks noGrp="1"/>
          </p:cNvSpPr>
          <p:nvPr>
            <p:ph sz="quarter" idx="4"/>
          </p:nvPr>
        </p:nvSpPr>
        <p:spPr>
          <a:xfrm>
            <a:off x="4452730" y="1887503"/>
            <a:ext cx="6902658" cy="4302160"/>
          </a:xfrm>
        </p:spPr>
        <p:txBody>
          <a:bodyPr>
            <a:normAutofit lnSpcReduction="10000"/>
          </a:bodyPr>
          <a:lstStyle/>
          <a:p>
            <a:r>
              <a:rPr lang="en-GB" sz="1600" dirty="0">
                <a:latin typeface="Cambria" panose="02040503050406030204" pitchFamily="18" charset="0"/>
              </a:rPr>
              <a:t>Thomas R. Martin, An Overview of Classical Greek History from Mycenae to Alexander, Athenian Empire in the Golden Age, The Democratic Reform of the Athenian System of Justice, The Reforms of </a:t>
            </a:r>
            <a:r>
              <a:rPr lang="en-GB" sz="1600" dirty="0" err="1">
                <a:latin typeface="Cambria" panose="02040503050406030204" pitchFamily="18" charset="0"/>
              </a:rPr>
              <a:t>Ephialtes</a:t>
            </a:r>
            <a:r>
              <a:rPr lang="en-GB" sz="1600" dirty="0">
                <a:latin typeface="Cambria" panose="02040503050406030204" pitchFamily="18" charset="0"/>
              </a:rPr>
              <a:t>. 2017. Thomas R. Martin, An Overview of Classical Greek History from Mycenae to Alexander, Athenian Empire in the Golden Age, The Democratic Reform of the Athenian System of Justice, The Reforms of </a:t>
            </a:r>
            <a:r>
              <a:rPr lang="en-GB" sz="1600" dirty="0" err="1">
                <a:latin typeface="Cambria" panose="02040503050406030204" pitchFamily="18" charset="0"/>
              </a:rPr>
              <a:t>Ephialtes</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http://www.perseus.tufts.edu/hopper/text?doc=Perseus%3Atext%3A1999.04.0009%3Achapter%3D9%3Asection%3D2%3Asubsection%3D2</a:t>
            </a:r>
            <a:endParaRPr lang="en-GB" sz="1600" dirty="0">
              <a:latin typeface="Cambria" panose="02040503050406030204" pitchFamily="18" charset="0"/>
            </a:endParaRPr>
          </a:p>
          <a:p>
            <a:r>
              <a:rPr lang="en-GB" sz="1600" dirty="0" err="1">
                <a:latin typeface="Cambria" panose="02040503050406030204" pitchFamily="18" charset="0"/>
              </a:rPr>
              <a:t>Ephialtes</a:t>
            </a:r>
            <a:r>
              <a:rPr lang="en-GB" sz="1600" dirty="0">
                <a:latin typeface="Cambria" panose="02040503050406030204" pitchFamily="18" charset="0"/>
              </a:rPr>
              <a:t>. 2017. </a:t>
            </a:r>
            <a:r>
              <a:rPr lang="en-GB" sz="1600" dirty="0" err="1">
                <a:latin typeface="Cambria" panose="02040503050406030204" pitchFamily="18" charset="0"/>
              </a:rPr>
              <a:t>Ephialtes</a:t>
            </a:r>
            <a:r>
              <a:rPr lang="en-GB" sz="1600" dirty="0">
                <a:latin typeface="Cambria" panose="02040503050406030204" pitchFamily="18" charset="0"/>
              </a:rPr>
              <a:t>. Available at: </a:t>
            </a:r>
            <a:r>
              <a:rPr lang="en-GB" sz="1600" dirty="0">
                <a:latin typeface="Cambria" panose="02040503050406030204" pitchFamily="18" charset="0"/>
                <a:hlinkClick r:id="rId3"/>
              </a:rPr>
              <a:t>http://www.stoa.org/projects/demos/article_ephialtes?page=all</a:t>
            </a:r>
            <a:endParaRPr lang="en-GB" sz="1600" dirty="0">
              <a:latin typeface="Cambria" panose="02040503050406030204" pitchFamily="18" charset="0"/>
            </a:endParaRPr>
          </a:p>
          <a:p>
            <a:r>
              <a:rPr lang="en-GB" sz="1600" dirty="0">
                <a:latin typeface="Cambria" panose="02040503050406030204" pitchFamily="18" charset="0"/>
              </a:rPr>
              <a:t>Antiphon, On the murder of </a:t>
            </a:r>
            <a:r>
              <a:rPr lang="en-GB" sz="1600" dirty="0" err="1">
                <a:latin typeface="Cambria" panose="02040503050406030204" pitchFamily="18" charset="0"/>
              </a:rPr>
              <a:t>Herodes</a:t>
            </a:r>
            <a:r>
              <a:rPr lang="en-GB" sz="1600" dirty="0">
                <a:latin typeface="Cambria" panose="02040503050406030204" pitchFamily="18" charset="0"/>
              </a:rPr>
              <a:t>, section 68 . 2017. Antiphon, On the murder of </a:t>
            </a:r>
            <a:r>
              <a:rPr lang="en-GB" sz="1600" dirty="0" err="1">
                <a:latin typeface="Cambria" panose="02040503050406030204" pitchFamily="18" charset="0"/>
              </a:rPr>
              <a:t>Herodes</a:t>
            </a:r>
            <a:r>
              <a:rPr lang="en-GB" sz="1600" dirty="0">
                <a:latin typeface="Cambria" panose="02040503050406030204" pitchFamily="18" charset="0"/>
              </a:rPr>
              <a:t>, section 68. Available at: </a:t>
            </a:r>
            <a:r>
              <a:rPr lang="en-GB" sz="1600" dirty="0">
                <a:latin typeface="Cambria" panose="02040503050406030204" pitchFamily="18" charset="0"/>
                <a:hlinkClick r:id="rId4"/>
              </a:rPr>
              <a:t>http://www.perseus.tufts.edu/hopper/text?doc=Perseus:text:1999.01.0020:speech=5:section=68&amp;highlight=ephialtes</a:t>
            </a:r>
            <a:r>
              <a:rPr lang="en-GB" sz="1600" dirty="0">
                <a:latin typeface="Cambria" panose="02040503050406030204" pitchFamily="18" charset="0"/>
              </a:rPr>
              <a:t>.</a:t>
            </a:r>
          </a:p>
          <a:p>
            <a:r>
              <a:rPr lang="en-GB" sz="1600" dirty="0">
                <a:latin typeface="Cambria" panose="02040503050406030204" pitchFamily="18" charset="0"/>
              </a:rPr>
              <a:t> Aristotle, Politics, Book 2, section 1274a . 2017. </a:t>
            </a:r>
            <a:r>
              <a:rPr lang="en-GB" sz="1600" i="1" dirty="0">
                <a:latin typeface="Cambria" panose="02040503050406030204" pitchFamily="18" charset="0"/>
              </a:rPr>
              <a:t>Aristotle, Politics, Book 2, section 1274a</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http://www.perseus.tufts.edu/hopper/text?doc=Perseus:text:1999.01.0058:book=2:section=1274a&amp;highlight=ephialtes</a:t>
            </a:r>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283156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3EE4B-D149-4E0F-A8F6-244918137264}"/>
              </a:ext>
            </a:extLst>
          </p:cNvPr>
          <p:cNvSpPr>
            <a:spLocks noGrp="1"/>
          </p:cNvSpPr>
          <p:nvPr>
            <p:ph type="title"/>
          </p:nvPr>
        </p:nvSpPr>
        <p:spPr/>
        <p:txBody>
          <a:bodyPr/>
          <a:lstStyle/>
          <a:p>
            <a:r>
              <a:rPr lang="en-GB" dirty="0">
                <a:latin typeface="Cambria" panose="02040503050406030204" pitchFamily="18" charset="0"/>
              </a:rPr>
              <a:t>2</a:t>
            </a:r>
            <a:r>
              <a:rPr lang="en-GB" baseline="30000" dirty="0">
                <a:latin typeface="Cambria" panose="02040503050406030204" pitchFamily="18" charset="0"/>
              </a:rPr>
              <a:t>nd</a:t>
            </a:r>
            <a:r>
              <a:rPr lang="en-GB" dirty="0">
                <a:latin typeface="Cambria" panose="02040503050406030204" pitchFamily="18" charset="0"/>
              </a:rPr>
              <a:t> Sacred War (Battle for Delphi):</a:t>
            </a:r>
          </a:p>
        </p:txBody>
      </p:sp>
      <p:sp>
        <p:nvSpPr>
          <p:cNvPr id="3" name="Text Placeholder 2">
            <a:extLst>
              <a:ext uri="{FF2B5EF4-FFF2-40B4-BE49-F238E27FC236}">
                <a16:creationId xmlns:a16="http://schemas.microsoft.com/office/drawing/2014/main" id="{C6BB1022-F558-447A-A552-B6C2FF4A8A17}"/>
              </a:ext>
            </a:extLst>
          </p:cNvPr>
          <p:cNvSpPr>
            <a:spLocks noGrp="1"/>
          </p:cNvSpPr>
          <p:nvPr>
            <p:ph type="body" idx="1"/>
          </p:nvPr>
        </p:nvSpPr>
        <p:spPr>
          <a:xfrm>
            <a:off x="839788" y="1461155"/>
            <a:ext cx="5157787" cy="424484"/>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AE5B43B-4D93-419B-A07B-DDF7FC45DD6A}"/>
              </a:ext>
            </a:extLst>
          </p:cNvPr>
          <p:cNvSpPr>
            <a:spLocks noGrp="1"/>
          </p:cNvSpPr>
          <p:nvPr>
            <p:ph sz="half" idx="2"/>
          </p:nvPr>
        </p:nvSpPr>
        <p:spPr>
          <a:xfrm>
            <a:off x="839789" y="1909556"/>
            <a:ext cx="4898402" cy="4280107"/>
          </a:xfrm>
        </p:spPr>
        <p:txBody>
          <a:bodyPr>
            <a:normAutofit/>
          </a:bodyPr>
          <a:lstStyle/>
          <a:p>
            <a:pPr>
              <a:lnSpc>
                <a:spcPct val="100000"/>
              </a:lnSpc>
              <a:spcBef>
                <a:spcPts val="0"/>
              </a:spcBef>
            </a:pPr>
            <a:r>
              <a:rPr lang="en-GB" sz="1600" dirty="0">
                <a:latin typeface="Cambria" panose="02040503050406030204" pitchFamily="18" charset="0"/>
              </a:rPr>
              <a:t>449-448 BC.</a:t>
            </a:r>
          </a:p>
          <a:p>
            <a:pPr>
              <a:lnSpc>
                <a:spcPct val="100000"/>
              </a:lnSpc>
              <a:spcBef>
                <a:spcPts val="0"/>
              </a:spcBef>
            </a:pPr>
            <a:r>
              <a:rPr lang="en-GB" sz="1600" dirty="0">
                <a:latin typeface="Cambria" panose="02040503050406030204" pitchFamily="18" charset="0"/>
              </a:rPr>
              <a:t>The war was over who should be the Oracle of Delphi- Sparta wanted to give the title back to the City’s Priest, whilst the Athenians wanted it to go to their allies, the </a:t>
            </a:r>
            <a:r>
              <a:rPr lang="en-GB" sz="1600" dirty="0" err="1">
                <a:latin typeface="Cambria" panose="02040503050406030204" pitchFamily="18" charset="0"/>
              </a:rPr>
              <a:t>Phocians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Sparta had previously freed Delphi from the </a:t>
            </a:r>
            <a:r>
              <a:rPr lang="en-GB" sz="1600" dirty="0" err="1">
                <a:latin typeface="Cambria" panose="02040503050406030204" pitchFamily="18" charset="0"/>
              </a:rPr>
              <a:t>Phocians</a:t>
            </a:r>
            <a:r>
              <a:rPr lang="en-GB" sz="1600" dirty="0">
                <a:latin typeface="Cambria" panose="02040503050406030204" pitchFamily="18" charset="0"/>
              </a:rPr>
              <a:t>, who then turned to Athens for support in getting it back.</a:t>
            </a:r>
          </a:p>
          <a:p>
            <a:pPr>
              <a:lnSpc>
                <a:spcPct val="100000"/>
              </a:lnSpc>
              <a:spcBef>
                <a:spcPts val="0"/>
              </a:spcBef>
            </a:pPr>
            <a:r>
              <a:rPr lang="en-GB" sz="1600" dirty="0">
                <a:latin typeface="Cambria" panose="02040503050406030204" pitchFamily="18" charset="0"/>
              </a:rPr>
              <a:t>Pericles led and recaptured Delphi as soon as the Spartans left.</a:t>
            </a:r>
          </a:p>
          <a:p>
            <a:pPr>
              <a:lnSpc>
                <a:spcPct val="100000"/>
              </a:lnSpc>
              <a:spcBef>
                <a:spcPts val="0"/>
              </a:spcBef>
            </a:pPr>
            <a:r>
              <a:rPr lang="en-GB" sz="1600" dirty="0">
                <a:latin typeface="Cambria" panose="02040503050406030204" pitchFamily="18" charset="0"/>
              </a:rPr>
              <a:t>Strangely, the conflict di nor disrupt any of the businesses, pilgrimages or day to day lives of any of the battles participants as both Phocis and Delphi just obeyed the orders they received, without deviation.</a:t>
            </a:r>
          </a:p>
        </p:txBody>
      </p:sp>
      <p:sp>
        <p:nvSpPr>
          <p:cNvPr id="5" name="Text Placeholder 4">
            <a:extLst>
              <a:ext uri="{FF2B5EF4-FFF2-40B4-BE49-F238E27FC236}">
                <a16:creationId xmlns:a16="http://schemas.microsoft.com/office/drawing/2014/main" id="{B9CE5463-7BFB-451D-9548-2E3820CF36DB}"/>
              </a:ext>
            </a:extLst>
          </p:cNvPr>
          <p:cNvSpPr>
            <a:spLocks noGrp="1"/>
          </p:cNvSpPr>
          <p:nvPr>
            <p:ph type="body" sz="quarter" idx="3"/>
          </p:nvPr>
        </p:nvSpPr>
        <p:spPr>
          <a:xfrm>
            <a:off x="6172200" y="1471820"/>
            <a:ext cx="5160961" cy="437736"/>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5E79C25E-2D7C-48AD-9493-861AFF7F6F67}"/>
              </a:ext>
            </a:extLst>
          </p:cNvPr>
          <p:cNvSpPr>
            <a:spLocks noGrp="1"/>
          </p:cNvSpPr>
          <p:nvPr>
            <p:ph sz="quarter" idx="4"/>
          </p:nvPr>
        </p:nvSpPr>
        <p:spPr>
          <a:xfrm>
            <a:off x="5592417" y="1909556"/>
            <a:ext cx="5762971" cy="4280107"/>
          </a:xfrm>
        </p:spPr>
        <p:txBody>
          <a:bodyPr>
            <a:normAutofit/>
          </a:bodyPr>
          <a:lstStyle/>
          <a:p>
            <a:r>
              <a:rPr lang="en-GB" sz="1600" dirty="0">
                <a:latin typeface="Cambria" panose="02040503050406030204" pitchFamily="18" charset="0"/>
              </a:rPr>
              <a:t>Second Sacred War. 2017. Second Sacred War. Available at: </a:t>
            </a:r>
            <a:r>
              <a:rPr lang="en-GB" sz="1600" dirty="0">
                <a:latin typeface="Cambria" panose="02040503050406030204" pitchFamily="18" charset="0"/>
                <a:hlinkClick r:id="rId2"/>
              </a:rPr>
              <a:t>http://www.ancientgreekbattles.net/Pages/44850_SacredWar2.htm</a:t>
            </a:r>
            <a:endParaRPr lang="en-GB" sz="1600" dirty="0">
              <a:latin typeface="Cambria" panose="02040503050406030204" pitchFamily="18" charset="0"/>
            </a:endParaRPr>
          </a:p>
          <a:p>
            <a:r>
              <a:rPr lang="en-GB" sz="1600" dirty="0">
                <a:latin typeface="Cambria" panose="02040503050406030204" pitchFamily="18" charset="0"/>
              </a:rPr>
              <a:t>Thucydides, History of the Peloponnesian War, BOOK I, chapter 112 . 2017. </a:t>
            </a:r>
            <a:r>
              <a:rPr lang="en-GB" sz="1600" i="1" dirty="0">
                <a:latin typeface="Cambria" panose="02040503050406030204" pitchFamily="18" charset="0"/>
              </a:rPr>
              <a:t>Thucydides, History of the Peloponnesian War, BOOK I, chapter 11</a:t>
            </a:r>
            <a:r>
              <a:rPr lang="en-GB" sz="1600" dirty="0">
                <a:latin typeface="Cambria" panose="02040503050406030204" pitchFamily="18" charset="0"/>
              </a:rPr>
              <a:t>2. Available at: </a:t>
            </a:r>
            <a:r>
              <a:rPr lang="en-GB" sz="1600" dirty="0">
                <a:latin typeface="Cambria" panose="02040503050406030204" pitchFamily="18" charset="0"/>
                <a:hlinkClick r:id="rId3"/>
              </a:rPr>
              <a:t>http://www.perseus.tufts.edu/hopper/text?doc=Perseus%3Atext%3A1999.04.0105%3Abook%3D1%3Achapter%3D112</a:t>
            </a:r>
            <a:endParaRPr lang="en-GB" sz="1600" dirty="0">
              <a:latin typeface="Cambria" panose="02040503050406030204" pitchFamily="18" charset="0"/>
            </a:endParaRPr>
          </a:p>
          <a:p>
            <a:r>
              <a:rPr lang="fr-FR" sz="1600" dirty="0" err="1">
                <a:latin typeface="Cambria" panose="02040503050406030204" pitchFamily="18" charset="0"/>
              </a:rPr>
              <a:t>Plutarch</a:t>
            </a:r>
            <a:r>
              <a:rPr lang="fr-FR" sz="1600" dirty="0">
                <a:latin typeface="Cambria" panose="02040503050406030204" pitchFamily="18" charset="0"/>
              </a:rPr>
              <a:t>, </a:t>
            </a:r>
            <a:r>
              <a:rPr lang="fr-FR" sz="1600" dirty="0" err="1">
                <a:latin typeface="Cambria" panose="02040503050406030204" pitchFamily="18" charset="0"/>
              </a:rPr>
              <a:t>Pericles</a:t>
            </a:r>
            <a:r>
              <a:rPr lang="fr-FR" sz="1600" dirty="0">
                <a:latin typeface="Cambria" panose="02040503050406030204" pitchFamily="18" charset="0"/>
              </a:rPr>
              <a:t>, </a:t>
            </a:r>
            <a:r>
              <a:rPr lang="fr-FR" sz="1600" dirty="0" err="1">
                <a:latin typeface="Cambria" panose="02040503050406030204" pitchFamily="18" charset="0"/>
              </a:rPr>
              <a:t>chapter</a:t>
            </a:r>
            <a:r>
              <a:rPr lang="fr-FR" sz="1600" dirty="0">
                <a:latin typeface="Cambria" panose="02040503050406030204" pitchFamily="18" charset="0"/>
              </a:rPr>
              <a:t> 21, section 2 . 2017. </a:t>
            </a:r>
            <a:r>
              <a:rPr lang="fr-FR" sz="1600" i="1" dirty="0" err="1">
                <a:latin typeface="Cambria" panose="02040503050406030204" pitchFamily="18" charset="0"/>
              </a:rPr>
              <a:t>Plutarch</a:t>
            </a:r>
            <a:r>
              <a:rPr lang="fr-FR" sz="1600" i="1" dirty="0">
                <a:latin typeface="Cambria" panose="02040503050406030204" pitchFamily="18" charset="0"/>
              </a:rPr>
              <a:t>, </a:t>
            </a:r>
            <a:r>
              <a:rPr lang="fr-FR" sz="1600" i="1" dirty="0" err="1">
                <a:latin typeface="Cambria" panose="02040503050406030204" pitchFamily="18" charset="0"/>
              </a:rPr>
              <a:t>Pericles</a:t>
            </a:r>
            <a:r>
              <a:rPr lang="fr-FR" sz="1600" i="1" dirty="0">
                <a:latin typeface="Cambria" panose="02040503050406030204" pitchFamily="18" charset="0"/>
              </a:rPr>
              <a:t>, </a:t>
            </a:r>
            <a:r>
              <a:rPr lang="fr-FR" sz="1600" i="1" dirty="0" err="1">
                <a:latin typeface="Cambria" panose="02040503050406030204" pitchFamily="18" charset="0"/>
              </a:rPr>
              <a:t>chapter</a:t>
            </a:r>
            <a:r>
              <a:rPr lang="fr-FR" sz="1600" i="1" dirty="0">
                <a:latin typeface="Cambria" panose="02040503050406030204" pitchFamily="18" charset="0"/>
              </a:rPr>
              <a:t> 21, section </a:t>
            </a:r>
            <a:r>
              <a:rPr lang="fr-FR" sz="1600" dirty="0">
                <a:latin typeface="Cambria" panose="02040503050406030204" pitchFamily="18" charset="0"/>
              </a:rPr>
              <a:t>2. </a:t>
            </a:r>
            <a:r>
              <a:rPr lang="fr-FR" sz="1600" dirty="0" err="1">
                <a:latin typeface="Cambria" panose="02040503050406030204" pitchFamily="18" charset="0"/>
              </a:rPr>
              <a:t>Available</a:t>
            </a:r>
            <a:r>
              <a:rPr lang="fr-FR" sz="1600" dirty="0">
                <a:latin typeface="Cambria" panose="02040503050406030204" pitchFamily="18" charset="0"/>
              </a:rPr>
              <a:t> at: </a:t>
            </a:r>
            <a:r>
              <a:rPr lang="fr-FR" sz="1600" dirty="0">
                <a:latin typeface="Cambria" panose="02040503050406030204" pitchFamily="18" charset="0"/>
                <a:hlinkClick r:id="rId4"/>
              </a:rPr>
              <a:t>http://www.perseus.tufts.edu/hopper/text?doc=Perseus%3Atext%3A2008.01.0055%3Achapter%3D21%3Asection%3D2</a:t>
            </a:r>
            <a:endParaRPr lang="fr-FR" sz="1600" dirty="0">
              <a:latin typeface="Cambria" panose="02040503050406030204" pitchFamily="18" charset="0"/>
            </a:endParaRPr>
          </a:p>
          <a:p>
            <a:r>
              <a:rPr lang="en-GB" sz="1600" dirty="0">
                <a:latin typeface="Cambria" panose="02040503050406030204" pitchFamily="18" charset="0"/>
              </a:rPr>
              <a:t>Second Sacred War - </a:t>
            </a:r>
            <a:r>
              <a:rPr lang="en-GB" sz="1600" dirty="0" err="1">
                <a:latin typeface="Cambria" panose="02040503050406030204" pitchFamily="18" charset="0"/>
              </a:rPr>
              <a:t>Infogalactic</a:t>
            </a:r>
            <a:r>
              <a:rPr lang="en-GB" sz="1600" dirty="0">
                <a:latin typeface="Cambria" panose="02040503050406030204" pitchFamily="18" charset="0"/>
              </a:rPr>
              <a:t>: the planetary knowledge core. 2017. </a:t>
            </a:r>
            <a:r>
              <a:rPr lang="en-GB" sz="1600" i="1" dirty="0">
                <a:latin typeface="Cambria" panose="02040503050406030204" pitchFamily="18" charset="0"/>
              </a:rPr>
              <a:t>Second Sacred War - </a:t>
            </a:r>
            <a:r>
              <a:rPr lang="en-GB" sz="1600" i="1" dirty="0" err="1">
                <a:latin typeface="Cambria" panose="02040503050406030204" pitchFamily="18" charset="0"/>
              </a:rPr>
              <a:t>Infogalactic</a:t>
            </a:r>
            <a:r>
              <a:rPr lang="en-GB" sz="1600" i="1" dirty="0">
                <a:latin typeface="Cambria" panose="02040503050406030204" pitchFamily="18" charset="0"/>
              </a:rPr>
              <a:t>: the planetary knowledge cor</a:t>
            </a:r>
            <a:r>
              <a:rPr lang="en-GB" sz="1600" dirty="0">
                <a:latin typeface="Cambria" panose="02040503050406030204" pitchFamily="18" charset="0"/>
              </a:rPr>
              <a:t>e. Available at: </a:t>
            </a:r>
            <a:r>
              <a:rPr lang="en-GB" sz="1600" dirty="0">
                <a:latin typeface="Cambria" panose="02040503050406030204" pitchFamily="18" charset="0"/>
                <a:hlinkClick r:id="rId5"/>
              </a:rPr>
              <a:t>https://infogalactic.com/info/Second_Sacred_War</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405620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4A32B-C090-4EDD-BE1E-4B8F7B45DD1C}"/>
              </a:ext>
            </a:extLst>
          </p:cNvPr>
          <p:cNvSpPr>
            <a:spLocks noGrp="1"/>
          </p:cNvSpPr>
          <p:nvPr>
            <p:ph type="title"/>
          </p:nvPr>
        </p:nvSpPr>
        <p:spPr/>
        <p:txBody>
          <a:bodyPr/>
          <a:lstStyle/>
          <a:p>
            <a:r>
              <a:rPr lang="en-GB" dirty="0">
                <a:latin typeface="Cambria" panose="02040503050406030204" pitchFamily="18" charset="0"/>
              </a:rPr>
              <a:t>Pericles:</a:t>
            </a:r>
          </a:p>
        </p:txBody>
      </p:sp>
      <p:sp>
        <p:nvSpPr>
          <p:cNvPr id="3" name="Text Placeholder 2">
            <a:extLst>
              <a:ext uri="{FF2B5EF4-FFF2-40B4-BE49-F238E27FC236}">
                <a16:creationId xmlns:a16="http://schemas.microsoft.com/office/drawing/2014/main" id="{5B6F0BEA-3064-4320-94E9-707AE59A3EA2}"/>
              </a:ext>
            </a:extLst>
          </p:cNvPr>
          <p:cNvSpPr>
            <a:spLocks noGrp="1"/>
          </p:cNvSpPr>
          <p:nvPr>
            <p:ph type="body" idx="1"/>
          </p:nvPr>
        </p:nvSpPr>
        <p:spPr>
          <a:xfrm>
            <a:off x="836612" y="1455981"/>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4CD65655-1FB5-4CA9-AABA-75EAECC98FB7}"/>
              </a:ext>
            </a:extLst>
          </p:cNvPr>
          <p:cNvSpPr>
            <a:spLocks noGrp="1"/>
          </p:cNvSpPr>
          <p:nvPr>
            <p:ph sz="half" idx="2"/>
          </p:nvPr>
        </p:nvSpPr>
        <p:spPr>
          <a:xfrm>
            <a:off x="839788" y="1897028"/>
            <a:ext cx="5157787" cy="4292635"/>
          </a:xfrm>
        </p:spPr>
        <p:txBody>
          <a:bodyPr>
            <a:normAutofit/>
          </a:bodyPr>
          <a:lstStyle/>
          <a:p>
            <a:pPr>
              <a:lnSpc>
                <a:spcPct val="100000"/>
              </a:lnSpc>
              <a:spcBef>
                <a:spcPts val="0"/>
              </a:spcBef>
            </a:pPr>
            <a:r>
              <a:rPr lang="en-GB" sz="1600" dirty="0">
                <a:latin typeface="Cambria" panose="02040503050406030204" pitchFamily="18" charset="0"/>
              </a:rPr>
              <a:t>Athenian, 495-429 BC.</a:t>
            </a:r>
          </a:p>
          <a:p>
            <a:pPr>
              <a:lnSpc>
                <a:spcPct val="100000"/>
              </a:lnSpc>
              <a:spcBef>
                <a:spcPts val="0"/>
              </a:spcBef>
            </a:pPr>
            <a:r>
              <a:rPr lang="en-GB" sz="1600" dirty="0">
                <a:latin typeface="Cambria" panose="02040503050406030204" pitchFamily="18" charset="0"/>
              </a:rPr>
              <a:t>From affluent family, his father was celebrated after Persian Wars.</a:t>
            </a:r>
          </a:p>
          <a:p>
            <a:pPr>
              <a:lnSpc>
                <a:spcPct val="100000"/>
              </a:lnSpc>
              <a:spcBef>
                <a:spcPts val="0"/>
              </a:spcBef>
            </a:pPr>
            <a:r>
              <a:rPr lang="en-GB" sz="1600" dirty="0">
                <a:latin typeface="Cambria" panose="02040503050406030204" pitchFamily="18" charset="0"/>
              </a:rPr>
              <a:t>463-461 he worked on getting Cimon prosecuted for betraying his people, had him Ostracised.</a:t>
            </a:r>
          </a:p>
          <a:p>
            <a:pPr>
              <a:lnSpc>
                <a:spcPct val="100000"/>
              </a:lnSpc>
              <a:spcBef>
                <a:spcPts val="0"/>
              </a:spcBef>
            </a:pPr>
            <a:r>
              <a:rPr lang="en-GB" sz="1600" dirty="0">
                <a:latin typeface="Cambria" panose="02040503050406030204" pitchFamily="18" charset="0"/>
              </a:rPr>
              <a:t>Was a very successful General, was re-elected 17 years in a row, after his military victories.</a:t>
            </a:r>
          </a:p>
          <a:p>
            <a:pPr>
              <a:lnSpc>
                <a:spcPct val="100000"/>
              </a:lnSpc>
              <a:spcBef>
                <a:spcPts val="0"/>
              </a:spcBef>
            </a:pPr>
            <a:r>
              <a:rPr lang="en-GB" sz="1600" dirty="0">
                <a:latin typeface="Cambria" panose="02040503050406030204" pitchFamily="18" charset="0"/>
              </a:rPr>
              <a:t>He convinced the Delian League to move the treasury, resulting in the Parthenon.</a:t>
            </a:r>
          </a:p>
          <a:p>
            <a:pPr>
              <a:lnSpc>
                <a:spcPct val="100000"/>
              </a:lnSpc>
              <a:spcBef>
                <a:spcPts val="0"/>
              </a:spcBef>
            </a:pPr>
            <a:r>
              <a:rPr lang="en-GB" sz="1600" dirty="0">
                <a:latin typeface="Cambria" panose="02040503050406030204" pitchFamily="18" charset="0"/>
              </a:rPr>
              <a:t>He instated many social reforms leading to Athens vaunted democracy.</a:t>
            </a:r>
          </a:p>
          <a:p>
            <a:pPr>
              <a:lnSpc>
                <a:spcPct val="100000"/>
              </a:lnSpc>
              <a:spcBef>
                <a:spcPts val="0"/>
              </a:spcBef>
            </a:pPr>
            <a:r>
              <a:rPr lang="en-GB" sz="1600" dirty="0">
                <a:latin typeface="Cambria" panose="02040503050406030204" pitchFamily="18" charset="0"/>
              </a:rPr>
              <a:t>Died of Plague during 2</a:t>
            </a:r>
            <a:r>
              <a:rPr lang="en-GB" sz="1600" baseline="30000" dirty="0">
                <a:latin typeface="Cambria" panose="02040503050406030204" pitchFamily="18" charset="0"/>
              </a:rPr>
              <a:t>nd</a:t>
            </a:r>
            <a:r>
              <a:rPr lang="en-GB" sz="1600" dirty="0">
                <a:latin typeface="Cambria" panose="02040503050406030204" pitchFamily="18" charset="0"/>
              </a:rPr>
              <a:t> Peloponnesian War.</a:t>
            </a:r>
          </a:p>
          <a:p>
            <a:pPr>
              <a:lnSpc>
                <a:spcPct val="100000"/>
              </a:lnSpc>
              <a:spcBef>
                <a:spcPts val="0"/>
              </a:spcBef>
            </a:pPr>
            <a:r>
              <a:rPr lang="en-GB" sz="1600" dirty="0">
                <a:latin typeface="Cambria" panose="02040503050406030204" pitchFamily="18" charset="0"/>
              </a:rPr>
              <a:t>All his strategies were abandoned upon his death.</a:t>
            </a:r>
          </a:p>
        </p:txBody>
      </p:sp>
      <p:sp>
        <p:nvSpPr>
          <p:cNvPr id="5" name="Text Placeholder 4">
            <a:extLst>
              <a:ext uri="{FF2B5EF4-FFF2-40B4-BE49-F238E27FC236}">
                <a16:creationId xmlns:a16="http://schemas.microsoft.com/office/drawing/2014/main" id="{6AC333DE-EE98-4E4E-BF2B-826A21BD8C70}"/>
              </a:ext>
            </a:extLst>
          </p:cNvPr>
          <p:cNvSpPr>
            <a:spLocks noGrp="1"/>
          </p:cNvSpPr>
          <p:nvPr>
            <p:ph type="body" sz="quarter" idx="3"/>
          </p:nvPr>
        </p:nvSpPr>
        <p:spPr>
          <a:xfrm>
            <a:off x="6172200" y="1484348"/>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6164482-E3E5-4857-9225-070A63186330}"/>
              </a:ext>
            </a:extLst>
          </p:cNvPr>
          <p:cNvSpPr>
            <a:spLocks noGrp="1"/>
          </p:cNvSpPr>
          <p:nvPr>
            <p:ph sz="quarter" idx="4"/>
          </p:nvPr>
        </p:nvSpPr>
        <p:spPr>
          <a:xfrm>
            <a:off x="6172200" y="1897028"/>
            <a:ext cx="5183188" cy="4292635"/>
          </a:xfrm>
        </p:spPr>
        <p:txBody>
          <a:bodyPr>
            <a:normAutofit/>
          </a:bodyPr>
          <a:lstStyle/>
          <a:p>
            <a:r>
              <a:rPr lang="en-GB" sz="1600" dirty="0">
                <a:latin typeface="Cambria" panose="02040503050406030204" pitchFamily="18" charset="0"/>
              </a:rPr>
              <a:t>HISTORY.com. 2017. Pericles - </a:t>
            </a:r>
            <a:r>
              <a:rPr lang="en-GB" sz="1600" i="1" dirty="0">
                <a:latin typeface="Cambria" panose="02040503050406030204" pitchFamily="18" charset="0"/>
              </a:rPr>
              <a:t>Ancient History - HISTORY.com.</a:t>
            </a:r>
            <a:r>
              <a:rPr lang="en-GB" sz="1600" dirty="0">
                <a:latin typeface="Cambria" panose="02040503050406030204" pitchFamily="18" charset="0"/>
              </a:rPr>
              <a:t> Available at: </a:t>
            </a:r>
            <a:r>
              <a:rPr lang="en-GB" sz="1600" dirty="0">
                <a:latin typeface="Cambria" panose="02040503050406030204" pitchFamily="18" charset="0"/>
                <a:hlinkClick r:id="rId2"/>
              </a:rPr>
              <a:t>http://www.history.com/topics/ancient-history/pericles</a:t>
            </a:r>
            <a:endParaRPr lang="en-GB" sz="1600" dirty="0">
              <a:latin typeface="Cambria" panose="02040503050406030204" pitchFamily="18" charset="0"/>
            </a:endParaRPr>
          </a:p>
          <a:p>
            <a:r>
              <a:rPr lang="en-GB" sz="1600" dirty="0">
                <a:latin typeface="Cambria" panose="02040503050406030204" pitchFamily="18" charset="0"/>
              </a:rPr>
              <a:t>Plutarch, Pericles, chapter 3 . 2017. </a:t>
            </a:r>
            <a:r>
              <a:rPr lang="en-GB" sz="1600" i="1" dirty="0">
                <a:latin typeface="Cambria" panose="02040503050406030204" pitchFamily="18" charset="0"/>
              </a:rPr>
              <a:t>Plutarch, Pericles, chapter 3. </a:t>
            </a:r>
            <a:r>
              <a:rPr lang="en-GB" sz="1600" dirty="0">
                <a:latin typeface="Cambria" panose="02040503050406030204" pitchFamily="18" charset="0"/>
              </a:rPr>
              <a:t>Available at: </a:t>
            </a:r>
            <a:r>
              <a:rPr lang="en-GB" sz="1600" dirty="0">
                <a:latin typeface="Cambria" panose="02040503050406030204" pitchFamily="18" charset="0"/>
                <a:hlinkClick r:id="rId3"/>
              </a:rPr>
              <a:t>http://www.perseus.tufts.edu/hopper/text?doc=Perseus%3Atext%3A2008.01.0055%3Achapter%3D3</a:t>
            </a:r>
            <a:endParaRPr lang="en-GB" sz="1600" dirty="0">
              <a:latin typeface="Cambria" panose="02040503050406030204" pitchFamily="18" charset="0"/>
            </a:endParaRPr>
          </a:p>
          <a:p>
            <a:r>
              <a:rPr lang="en-GB" sz="1600" dirty="0">
                <a:latin typeface="Cambria" panose="02040503050406030204" pitchFamily="18" charset="0"/>
              </a:rPr>
              <a:t>Thucydides, History of the Peloponnesian War, BOOK I, chapter 111 . 2017. </a:t>
            </a:r>
            <a:r>
              <a:rPr lang="en-GB" sz="1600" i="1" dirty="0">
                <a:latin typeface="Cambria" panose="02040503050406030204" pitchFamily="18" charset="0"/>
              </a:rPr>
              <a:t>Thucydides, History of the Peloponnesian War, BOOK I, chapter 111</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http://www.perseus.tufts.edu/hopper/text?doc=Perseus:text:1999.04.0105:book=1:chapter=111&amp;highlight=pericles</a:t>
            </a:r>
            <a:endParaRPr lang="en-GB" sz="1600" dirty="0">
              <a:latin typeface="Cambria" panose="02040503050406030204" pitchFamily="18" charset="0"/>
            </a:endParaRPr>
          </a:p>
          <a:p>
            <a:r>
              <a:rPr lang="en-GB" sz="1600" i="1" dirty="0" err="1">
                <a:latin typeface="Cambria" panose="02040503050406030204" pitchFamily="18" charset="0"/>
              </a:rPr>
              <a:t>Kagan</a:t>
            </a:r>
            <a:r>
              <a:rPr lang="en-GB" sz="1600" i="1" dirty="0">
                <a:latin typeface="Cambria" panose="02040503050406030204" pitchFamily="18" charset="0"/>
              </a:rPr>
              <a:t>, D., 1998. Pericles Of Athens And The Birth Of Democracy. Simon and Schuster</a:t>
            </a: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3448401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52415-EC46-4EF2-B731-B05414115ADA}"/>
              </a:ext>
            </a:extLst>
          </p:cNvPr>
          <p:cNvSpPr>
            <a:spLocks noGrp="1"/>
          </p:cNvSpPr>
          <p:nvPr>
            <p:ph type="title"/>
          </p:nvPr>
        </p:nvSpPr>
        <p:spPr>
          <a:xfrm>
            <a:off x="839788" y="365126"/>
            <a:ext cx="10515600" cy="907084"/>
          </a:xfrm>
        </p:spPr>
        <p:txBody>
          <a:bodyPr/>
          <a:lstStyle/>
          <a:p>
            <a:r>
              <a:rPr lang="en-GB" dirty="0">
                <a:latin typeface="Cambria" panose="02040503050406030204" pitchFamily="18" charset="0"/>
              </a:rPr>
              <a:t>Revolution of the 400:</a:t>
            </a:r>
          </a:p>
        </p:txBody>
      </p:sp>
      <p:sp>
        <p:nvSpPr>
          <p:cNvPr id="3" name="Text Placeholder 2">
            <a:extLst>
              <a:ext uri="{FF2B5EF4-FFF2-40B4-BE49-F238E27FC236}">
                <a16:creationId xmlns:a16="http://schemas.microsoft.com/office/drawing/2014/main" id="{DBA199DB-669F-483D-995D-EC12D5824CAA}"/>
              </a:ext>
            </a:extLst>
          </p:cNvPr>
          <p:cNvSpPr>
            <a:spLocks noGrp="1"/>
          </p:cNvSpPr>
          <p:nvPr>
            <p:ph type="body" idx="1"/>
          </p:nvPr>
        </p:nvSpPr>
        <p:spPr>
          <a:xfrm>
            <a:off x="862013" y="1171009"/>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F17F119F-0FA9-4A42-A8B7-CD76B3ADCFFF}"/>
              </a:ext>
            </a:extLst>
          </p:cNvPr>
          <p:cNvSpPr>
            <a:spLocks noGrp="1"/>
          </p:cNvSpPr>
          <p:nvPr>
            <p:ph sz="half" idx="2"/>
          </p:nvPr>
        </p:nvSpPr>
        <p:spPr>
          <a:xfrm>
            <a:off x="839788" y="1583689"/>
            <a:ext cx="4355064" cy="4605974"/>
          </a:xfrm>
        </p:spPr>
        <p:txBody>
          <a:bodyPr>
            <a:normAutofit lnSpcReduction="10000"/>
          </a:bodyPr>
          <a:lstStyle/>
          <a:p>
            <a:pPr>
              <a:lnSpc>
                <a:spcPct val="100000"/>
              </a:lnSpc>
              <a:spcBef>
                <a:spcPts val="0"/>
              </a:spcBef>
            </a:pPr>
            <a:r>
              <a:rPr lang="en-GB" sz="1600" dirty="0">
                <a:latin typeface="Cambria" panose="02040503050406030204" pitchFamily="18" charset="0"/>
              </a:rPr>
              <a:t>400-411 BC.</a:t>
            </a:r>
          </a:p>
          <a:p>
            <a:pPr>
              <a:lnSpc>
                <a:spcPct val="100000"/>
              </a:lnSpc>
              <a:spcBef>
                <a:spcPts val="0"/>
              </a:spcBef>
            </a:pPr>
            <a:r>
              <a:rPr lang="en-GB" sz="1600" dirty="0">
                <a:latin typeface="Cambria" panose="02040503050406030204" pitchFamily="18" charset="0"/>
              </a:rPr>
              <a:t>400 men, after Sicilian Expedition,  decided to overthrow Athenian Democracy in favour of </a:t>
            </a:r>
            <a:r>
              <a:rPr lang="en-GB" sz="1600" dirty="0" err="1">
                <a:latin typeface="Cambria" panose="02040503050406030204" pitchFamily="18" charset="0"/>
              </a:rPr>
              <a:t>Ogliarchy</a:t>
            </a:r>
            <a:r>
              <a:rPr lang="en-GB" sz="1600" dirty="0">
                <a:latin typeface="Cambria" panose="02040503050406030204" pitchFamily="18" charset="0"/>
              </a:rPr>
              <a:t>, believing this would get better results against Persians.</a:t>
            </a:r>
          </a:p>
          <a:p>
            <a:pPr>
              <a:lnSpc>
                <a:spcPct val="100000"/>
              </a:lnSpc>
              <a:spcBef>
                <a:spcPts val="0"/>
              </a:spcBef>
            </a:pPr>
            <a:r>
              <a:rPr lang="en-GB" sz="1600" dirty="0">
                <a:latin typeface="Cambria" panose="02040503050406030204" pitchFamily="18" charset="0"/>
              </a:rPr>
              <a:t>Supposed to appoint 5000 men to rule, but kept power to themselves.</a:t>
            </a:r>
          </a:p>
          <a:p>
            <a:pPr>
              <a:lnSpc>
                <a:spcPct val="100000"/>
              </a:lnSpc>
              <a:spcBef>
                <a:spcPts val="0"/>
              </a:spcBef>
            </a:pPr>
            <a:r>
              <a:rPr lang="en-GB" sz="1600" dirty="0">
                <a:latin typeface="Cambria" panose="02040503050406030204" pitchFamily="18" charset="0"/>
              </a:rPr>
              <a:t>The Athenian Military stationed in Samos’s harbour threatened to return to Athens unless the 400 stepped down.</a:t>
            </a:r>
          </a:p>
          <a:p>
            <a:pPr>
              <a:lnSpc>
                <a:spcPct val="100000"/>
              </a:lnSpc>
              <a:spcBef>
                <a:spcPts val="0"/>
              </a:spcBef>
            </a:pPr>
            <a:r>
              <a:rPr lang="en-GB" sz="1600" dirty="0">
                <a:latin typeface="Cambria" panose="02040503050406030204" pitchFamily="18" charset="0"/>
              </a:rPr>
              <a:t>The solution came in the form of a mixed government (Democracy and </a:t>
            </a:r>
            <a:r>
              <a:rPr lang="en-GB" sz="1600" dirty="0" err="1">
                <a:latin typeface="Cambria" panose="02040503050406030204" pitchFamily="18" charset="0"/>
              </a:rPr>
              <a:t>Ogliarchy</a:t>
            </a:r>
            <a:r>
              <a:rPr lang="en-GB" sz="1600" dirty="0">
                <a:latin typeface="Cambria" panose="02040503050406030204" pitchFamily="18" charset="0"/>
              </a:rPr>
              <a:t>) creating the institution of the 5000.</a:t>
            </a:r>
          </a:p>
          <a:p>
            <a:pPr>
              <a:lnSpc>
                <a:spcPct val="100000"/>
              </a:lnSpc>
              <a:spcBef>
                <a:spcPts val="0"/>
              </a:spcBef>
            </a:pPr>
            <a:r>
              <a:rPr lang="en-GB" sz="1600" dirty="0">
                <a:latin typeface="Cambria" panose="02040503050406030204" pitchFamily="18" charset="0"/>
              </a:rPr>
              <a:t>They recalled all exiled Athenian military leaders in hope of strengthening their forces.</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3C5C9326-CDBD-4D28-9466-CE0C87A59DC9}"/>
              </a:ext>
            </a:extLst>
          </p:cNvPr>
          <p:cNvSpPr>
            <a:spLocks noGrp="1"/>
          </p:cNvSpPr>
          <p:nvPr>
            <p:ph type="body" sz="quarter" idx="3"/>
          </p:nvPr>
        </p:nvSpPr>
        <p:spPr>
          <a:xfrm>
            <a:off x="6019800" y="1116576"/>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AEC6A486-182B-49BE-9D04-FEF7B5BCD31C}"/>
              </a:ext>
            </a:extLst>
          </p:cNvPr>
          <p:cNvSpPr>
            <a:spLocks noGrp="1"/>
          </p:cNvSpPr>
          <p:nvPr>
            <p:ph sz="quarter" idx="4"/>
          </p:nvPr>
        </p:nvSpPr>
        <p:spPr>
          <a:xfrm>
            <a:off x="5194852" y="1529256"/>
            <a:ext cx="6160536" cy="4963618"/>
          </a:xfrm>
        </p:spPr>
        <p:txBody>
          <a:bodyPr>
            <a:normAutofit lnSpcReduction="10000"/>
          </a:bodyPr>
          <a:lstStyle/>
          <a:p>
            <a:r>
              <a:rPr lang="en-GB" sz="1600" dirty="0">
                <a:latin typeface="Cambria" panose="02040503050406030204" pitchFamily="18" charset="0"/>
              </a:rPr>
              <a:t>Thomas R. Martin, An Overview of Classical Greek History from Mycenae to Alexander, The Peloponnesian War and Athenian Life, The course of the Peloponnesian War, The oligarchic coup of 411 . 2017. </a:t>
            </a:r>
            <a:r>
              <a:rPr lang="en-GB" sz="1600" i="1" dirty="0">
                <a:latin typeface="Cambria" panose="02040503050406030204" pitchFamily="18" charset="0"/>
              </a:rPr>
              <a:t>Thomas R. Martin, An Overview of Classical Greek History from Mycenae to Alexander, The Peloponnesian War and Athenian Life, The course of the Peloponnesian War, The oligarchic coup of 411</a:t>
            </a:r>
            <a:r>
              <a:rPr lang="en-GB" sz="1600" dirty="0">
                <a:latin typeface="Cambria" panose="02040503050406030204" pitchFamily="18" charset="0"/>
              </a:rPr>
              <a:t>. Available at: </a:t>
            </a:r>
            <a:r>
              <a:rPr lang="en-GB" sz="1600" dirty="0">
                <a:latin typeface="Cambria" panose="02040503050406030204" pitchFamily="18" charset="0"/>
                <a:hlinkClick r:id="rId2"/>
              </a:rPr>
              <a:t>http://www.perseus.tufts.edu/hopper/text?doc=Perseus%3Atext%3A1999.04.0009%3Achapter</a:t>
            </a:r>
            <a:endParaRPr lang="en-GB" sz="1600" dirty="0">
              <a:latin typeface="Cambria" panose="02040503050406030204" pitchFamily="18" charset="0"/>
            </a:endParaRPr>
          </a:p>
          <a:p>
            <a:r>
              <a:rPr lang="en-GB" sz="1600" dirty="0">
                <a:latin typeface="Cambria" panose="02040503050406030204" pitchFamily="18" charset="0"/>
              </a:rPr>
              <a:t>Lang, Mabel. “Revolution of the 400: Chronology and Constitutions.” </a:t>
            </a:r>
            <a:r>
              <a:rPr lang="en-GB" sz="1600" i="1" dirty="0">
                <a:latin typeface="Cambria" panose="02040503050406030204" pitchFamily="18" charset="0"/>
              </a:rPr>
              <a:t>The American Journal of Philology, vol. 88, no. 2, 1967, pp. 176–187. JSTOR, JSTOR</a:t>
            </a:r>
            <a:r>
              <a:rPr lang="en-GB" sz="1600" dirty="0">
                <a:latin typeface="Cambria" panose="02040503050406030204" pitchFamily="18" charset="0"/>
              </a:rPr>
              <a:t>, </a:t>
            </a:r>
            <a:r>
              <a:rPr lang="en-GB" sz="1600" dirty="0">
                <a:latin typeface="Cambria" panose="02040503050406030204" pitchFamily="18" charset="0"/>
                <a:hlinkClick r:id="rId3"/>
              </a:rPr>
              <a:t>www.jstor.org/stable/293469</a:t>
            </a:r>
            <a:endParaRPr lang="en-GB" sz="1600" dirty="0">
              <a:latin typeface="Cambria" panose="02040503050406030204" pitchFamily="18" charset="0"/>
            </a:endParaRPr>
          </a:p>
          <a:p>
            <a:r>
              <a:rPr lang="en-GB" sz="1600" dirty="0">
                <a:latin typeface="Cambria" panose="02040503050406030204" pitchFamily="18" charset="0"/>
              </a:rPr>
              <a:t>Aristophanes, Lysistrata, line 551 . 2017. </a:t>
            </a:r>
            <a:r>
              <a:rPr lang="en-GB" sz="1600" i="1" dirty="0">
                <a:latin typeface="Cambria" panose="02040503050406030204" pitchFamily="18" charset="0"/>
              </a:rPr>
              <a:t>Aristophanes, Lysistrata, line 551</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http://www.perseus.tufts.edu/hopper/text?doc=Aristoph.+Lys.+590&amp;redirect=true</a:t>
            </a:r>
            <a:endParaRPr lang="en-GB" sz="1600" dirty="0">
              <a:latin typeface="Cambria" panose="02040503050406030204" pitchFamily="18" charset="0"/>
            </a:endParaRPr>
          </a:p>
          <a:p>
            <a:r>
              <a:rPr lang="en-GB" sz="1600" dirty="0">
                <a:latin typeface="Cambria" panose="02040503050406030204" pitchFamily="18" charset="0"/>
              </a:rPr>
              <a:t> Thucydides, History of the Peloponnesian War, THE EIGHTH BOOK, chapter 1 . 2017. </a:t>
            </a:r>
            <a:r>
              <a:rPr lang="en-GB" sz="1600" i="1" dirty="0">
                <a:latin typeface="Cambria" panose="02040503050406030204" pitchFamily="18" charset="0"/>
              </a:rPr>
              <a:t>Thucydides, History of the Peloponnesian War, THE EIGHTH BOOK, chapter 1 </a:t>
            </a:r>
            <a:r>
              <a:rPr lang="en-GB" sz="1600" dirty="0">
                <a:latin typeface="Cambria" panose="02040503050406030204" pitchFamily="18" charset="0"/>
              </a:rPr>
              <a:t>. </a:t>
            </a:r>
            <a:r>
              <a:rPr lang="en-GB" sz="1600">
                <a:latin typeface="Cambria" panose="02040503050406030204" pitchFamily="18" charset="0"/>
              </a:rPr>
              <a:t>Available </a:t>
            </a:r>
            <a:r>
              <a:rPr lang="en-GB" sz="1600" dirty="0">
                <a:latin typeface="Cambria" panose="02040503050406030204" pitchFamily="18" charset="0"/>
              </a:rPr>
              <a:t>at: </a:t>
            </a:r>
            <a:r>
              <a:rPr lang="en-GB" sz="1600" dirty="0">
                <a:latin typeface="Cambria" panose="02040503050406030204" pitchFamily="18" charset="0"/>
                <a:hlinkClick r:id="rId5"/>
              </a:rPr>
              <a:t>http://www.perseus.tufts.edu/hopper/text?doc=Thuc.+8.1.3&amp;redirect</a:t>
            </a:r>
            <a:r>
              <a:rPr lang="en-GB" sz="1600">
                <a:latin typeface="Cambria" panose="02040503050406030204" pitchFamily="18" charset="0"/>
                <a:hlinkClick r:id="rId5"/>
              </a:rPr>
              <a:t>=true</a:t>
            </a:r>
            <a:endParaRPr lang="en-GB" sz="160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780745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04D10-2ED3-4204-B837-3C9481135760}"/>
              </a:ext>
            </a:extLst>
          </p:cNvPr>
          <p:cNvSpPr>
            <a:spLocks noGrp="1"/>
          </p:cNvSpPr>
          <p:nvPr>
            <p:ph type="title"/>
          </p:nvPr>
        </p:nvSpPr>
        <p:spPr/>
        <p:txBody>
          <a:bodyPr/>
          <a:lstStyle/>
          <a:p>
            <a:r>
              <a:rPr lang="en-GB" dirty="0" err="1">
                <a:latin typeface="Cambria" panose="02040503050406030204" pitchFamily="18" charset="0"/>
              </a:rPr>
              <a:t>Hermokopidae</a:t>
            </a:r>
            <a:r>
              <a:rPr lang="en-GB" dirty="0">
                <a:latin typeface="Cambria" panose="02040503050406030204" pitchFamily="18" charset="0"/>
              </a:rPr>
              <a:t> Affair: </a:t>
            </a:r>
          </a:p>
        </p:txBody>
      </p:sp>
      <p:sp>
        <p:nvSpPr>
          <p:cNvPr id="3" name="Text Placeholder 2">
            <a:extLst>
              <a:ext uri="{FF2B5EF4-FFF2-40B4-BE49-F238E27FC236}">
                <a16:creationId xmlns:a16="http://schemas.microsoft.com/office/drawing/2014/main" id="{7FDA0804-697F-4BEA-9B05-8C6897F986CA}"/>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6A8E913D-C996-4906-95E5-1740B62030DA}"/>
              </a:ext>
            </a:extLst>
          </p:cNvPr>
          <p:cNvSpPr>
            <a:spLocks noGrp="1"/>
          </p:cNvSpPr>
          <p:nvPr>
            <p:ph sz="half" idx="2"/>
          </p:nvPr>
        </p:nvSpPr>
        <p:spPr>
          <a:xfrm>
            <a:off x="839788" y="2093843"/>
            <a:ext cx="4871899" cy="4095820"/>
          </a:xfrm>
        </p:spPr>
        <p:txBody>
          <a:bodyPr>
            <a:normAutofit/>
          </a:bodyPr>
          <a:lstStyle/>
          <a:p>
            <a:pPr>
              <a:lnSpc>
                <a:spcPct val="100000"/>
              </a:lnSpc>
              <a:spcBef>
                <a:spcPts val="0"/>
              </a:spcBef>
            </a:pPr>
            <a:r>
              <a:rPr lang="en-GB" sz="1600" dirty="0">
                <a:latin typeface="Cambria" panose="02040503050406030204" pitchFamily="18" charset="0"/>
              </a:rPr>
              <a:t>415BC.</a:t>
            </a:r>
          </a:p>
          <a:p>
            <a:pPr>
              <a:lnSpc>
                <a:spcPct val="100000"/>
              </a:lnSpc>
              <a:spcBef>
                <a:spcPts val="0"/>
              </a:spcBef>
            </a:pPr>
            <a:r>
              <a:rPr lang="en-GB" sz="1600" dirty="0">
                <a:latin typeface="Cambria" panose="02040503050406030204" pitchFamily="18" charset="0"/>
              </a:rPr>
              <a:t>Mainly referenced in </a:t>
            </a:r>
            <a:r>
              <a:rPr lang="en-GB" sz="1600" i="1" dirty="0">
                <a:latin typeface="Cambria" panose="02040503050406030204" pitchFamily="18" charset="0"/>
              </a:rPr>
              <a:t>Lysistrata.</a:t>
            </a:r>
          </a:p>
          <a:p>
            <a:pPr>
              <a:lnSpc>
                <a:spcPct val="100000"/>
              </a:lnSpc>
              <a:spcBef>
                <a:spcPts val="0"/>
              </a:spcBef>
            </a:pPr>
            <a:r>
              <a:rPr lang="en-GB" sz="1600" dirty="0">
                <a:latin typeface="Cambria" panose="02040503050406030204" pitchFamily="18" charset="0"/>
              </a:rPr>
              <a:t>Apparently the work of vandals, with the aim of destroying the statues od deities and important figures in Athens at the beginning of the Sicilian Expedition.</a:t>
            </a:r>
          </a:p>
          <a:p>
            <a:pPr>
              <a:lnSpc>
                <a:spcPct val="100000"/>
              </a:lnSpc>
              <a:spcBef>
                <a:spcPts val="0"/>
              </a:spcBef>
            </a:pPr>
            <a:r>
              <a:rPr lang="en-GB" sz="1600" dirty="0">
                <a:latin typeface="Cambria" panose="02040503050406030204" pitchFamily="18" charset="0"/>
              </a:rPr>
              <a:t>Many were blamed for the destruction- Syracuse, Corinth, Anti-War protesters, Alcibiades (was bought up on charges for the vandalism).</a:t>
            </a:r>
          </a:p>
          <a:p>
            <a:pPr>
              <a:lnSpc>
                <a:spcPct val="100000"/>
              </a:lnSpc>
              <a:spcBef>
                <a:spcPts val="0"/>
              </a:spcBef>
            </a:pPr>
            <a:r>
              <a:rPr lang="en-GB" sz="1600" dirty="0">
                <a:latin typeface="Cambria" panose="02040503050406030204" pitchFamily="18" charset="0"/>
              </a:rPr>
              <a:t>Trial was suspended so Expedition could be completed, commenced upon his return.</a:t>
            </a:r>
          </a:p>
        </p:txBody>
      </p:sp>
      <p:sp>
        <p:nvSpPr>
          <p:cNvPr id="5" name="Text Placeholder 4">
            <a:extLst>
              <a:ext uri="{FF2B5EF4-FFF2-40B4-BE49-F238E27FC236}">
                <a16:creationId xmlns:a16="http://schemas.microsoft.com/office/drawing/2014/main" id="{E1A94DB1-9247-434A-86C9-D0991F5E0C54}"/>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4324CDB-5A2A-4E68-B7DC-C938F8D61432}"/>
              </a:ext>
            </a:extLst>
          </p:cNvPr>
          <p:cNvSpPr>
            <a:spLocks noGrp="1"/>
          </p:cNvSpPr>
          <p:nvPr>
            <p:ph sz="quarter" idx="4"/>
          </p:nvPr>
        </p:nvSpPr>
        <p:spPr>
          <a:xfrm>
            <a:off x="5711687" y="2093843"/>
            <a:ext cx="5643701" cy="4095820"/>
          </a:xfrm>
        </p:spPr>
        <p:txBody>
          <a:bodyPr>
            <a:normAutofit/>
          </a:bodyPr>
          <a:lstStyle/>
          <a:p>
            <a:r>
              <a:rPr lang="en-GB" sz="1600" dirty="0">
                <a:latin typeface="Cambria" panose="02040503050406030204" pitchFamily="18" charset="0"/>
              </a:rPr>
              <a:t>mutilation - </a:t>
            </a:r>
            <a:r>
              <a:rPr lang="en-GB" sz="1600" dirty="0" err="1">
                <a:latin typeface="Cambria" panose="02040503050406030204" pitchFamily="18" charset="0"/>
              </a:rPr>
              <a:t>neoherm</a:t>
            </a:r>
            <a:r>
              <a:rPr lang="en-GB" sz="1600" dirty="0">
                <a:latin typeface="Cambria" panose="02040503050406030204" pitchFamily="18" charset="0"/>
              </a:rPr>
              <a:t>. 2017. </a:t>
            </a:r>
            <a:r>
              <a:rPr lang="en-GB" sz="1600" i="1" dirty="0">
                <a:latin typeface="Cambria" panose="02040503050406030204" pitchFamily="18" charset="0"/>
              </a:rPr>
              <a:t>mutilation - </a:t>
            </a:r>
            <a:r>
              <a:rPr lang="en-GB" sz="1600" i="1" dirty="0" err="1">
                <a:latin typeface="Cambria" panose="02040503050406030204" pitchFamily="18" charset="0"/>
              </a:rPr>
              <a:t>neoherm</a:t>
            </a:r>
            <a:r>
              <a:rPr lang="en-GB" sz="1600" dirty="0">
                <a:latin typeface="Cambria" panose="02040503050406030204" pitchFamily="18" charset="0"/>
              </a:rPr>
              <a:t>. Available at: </a:t>
            </a:r>
            <a:r>
              <a:rPr lang="en-GB" sz="1600" dirty="0">
                <a:latin typeface="Cambria" panose="02040503050406030204" pitchFamily="18" charset="0"/>
                <a:hlinkClick r:id="rId2"/>
              </a:rPr>
              <a:t>https://sites.google.com/site/neoherm/mutilation</a:t>
            </a:r>
            <a:endParaRPr lang="en-GB" sz="1600" dirty="0">
              <a:latin typeface="Cambria" panose="02040503050406030204" pitchFamily="18" charset="0"/>
            </a:endParaRPr>
          </a:p>
          <a:p>
            <a:r>
              <a:rPr lang="en-GB" sz="1600" dirty="0">
                <a:latin typeface="Cambria" panose="02040503050406030204" pitchFamily="18" charset="0"/>
              </a:rPr>
              <a:t>The Internet Classics Archive | The History of the Peloponnesian War by Thucydides. 2017. </a:t>
            </a:r>
            <a:r>
              <a:rPr lang="en-GB" sz="1600" i="1" dirty="0">
                <a:latin typeface="Cambria" panose="02040503050406030204" pitchFamily="18" charset="0"/>
              </a:rPr>
              <a:t>The Internet Classics Archive | The History of the Peloponnesian War by Thucydides.</a:t>
            </a:r>
            <a:r>
              <a:rPr lang="en-GB" sz="1600" dirty="0">
                <a:latin typeface="Cambria" panose="02040503050406030204" pitchFamily="18" charset="0"/>
              </a:rPr>
              <a:t> Available at: </a:t>
            </a:r>
            <a:r>
              <a:rPr lang="en-GB" sz="1600" dirty="0">
                <a:latin typeface="Cambria" panose="02040503050406030204" pitchFamily="18" charset="0"/>
                <a:hlinkClick r:id="rId3"/>
              </a:rPr>
              <a:t>http://classics.mit.edu/Thucydides/pelopwar.6.sixth.html</a:t>
            </a:r>
            <a:endParaRPr lang="en-GB" sz="1600" dirty="0">
              <a:latin typeface="Cambria" panose="02040503050406030204" pitchFamily="18" charset="0"/>
            </a:endParaRPr>
          </a:p>
          <a:p>
            <a:r>
              <a:rPr lang="en-GB" sz="1600" dirty="0">
                <a:latin typeface="Cambria" panose="02040503050406030204" pitchFamily="18" charset="0"/>
              </a:rPr>
              <a:t>Plutarch, Alcibiades, chapter 18 . 2017. </a:t>
            </a:r>
            <a:r>
              <a:rPr lang="en-GB" sz="1600" i="1" dirty="0">
                <a:latin typeface="Cambria" panose="02040503050406030204" pitchFamily="18" charset="0"/>
              </a:rPr>
              <a:t>Plutarch, Alcibiades, chapter 18. </a:t>
            </a:r>
            <a:r>
              <a:rPr lang="en-GB" sz="1600" dirty="0">
                <a:latin typeface="Cambria" panose="02040503050406030204" pitchFamily="18" charset="0"/>
              </a:rPr>
              <a:t>Available at: </a:t>
            </a:r>
            <a:r>
              <a:rPr lang="en-GB" sz="1600" dirty="0">
                <a:latin typeface="Cambria" panose="02040503050406030204" pitchFamily="18" charset="0"/>
                <a:hlinkClick r:id="rId4"/>
              </a:rPr>
              <a:t>http://www.perseus.tufts.edu/hopper/text?doc=Perseus:text:2008.01.0006:chapter=18&amp;highlight=hermae</a:t>
            </a:r>
            <a:endParaRPr lang="en-GB" sz="1600" dirty="0">
              <a:latin typeface="Cambria" panose="02040503050406030204" pitchFamily="18" charset="0"/>
            </a:endParaRPr>
          </a:p>
          <a:p>
            <a:r>
              <a:rPr lang="en-GB" sz="1600" dirty="0">
                <a:latin typeface="Cambria" panose="02040503050406030204" pitchFamily="18" charset="0"/>
              </a:rPr>
              <a:t>Seager, Robin. “Alcibiades and the Charge of Aiming at Tyranny.” Historia: </a:t>
            </a:r>
            <a:r>
              <a:rPr lang="en-GB" sz="1600" i="1" dirty="0" err="1">
                <a:latin typeface="Cambria" panose="02040503050406030204" pitchFamily="18" charset="0"/>
              </a:rPr>
              <a:t>Zeitschrift</a:t>
            </a:r>
            <a:r>
              <a:rPr lang="en-GB" sz="1600" i="1" dirty="0">
                <a:latin typeface="Cambria" panose="02040503050406030204" pitchFamily="18" charset="0"/>
              </a:rPr>
              <a:t> </a:t>
            </a:r>
            <a:r>
              <a:rPr lang="en-GB" sz="1600" i="1" dirty="0" err="1">
                <a:latin typeface="Cambria" panose="02040503050406030204" pitchFamily="18" charset="0"/>
              </a:rPr>
              <a:t>Für</a:t>
            </a:r>
            <a:r>
              <a:rPr lang="en-GB" sz="1600" i="1" dirty="0">
                <a:latin typeface="Cambria" panose="02040503050406030204" pitchFamily="18" charset="0"/>
              </a:rPr>
              <a:t> Alte </a:t>
            </a:r>
            <a:r>
              <a:rPr lang="en-GB" sz="1600" i="1" dirty="0" err="1">
                <a:latin typeface="Cambria" panose="02040503050406030204" pitchFamily="18" charset="0"/>
              </a:rPr>
              <a:t>Geschichte</a:t>
            </a:r>
            <a:r>
              <a:rPr lang="en-GB" sz="1600" dirty="0">
                <a:latin typeface="Cambria" panose="02040503050406030204" pitchFamily="18" charset="0"/>
              </a:rPr>
              <a:t>, vol. 16, no. 1, 1967, pp. 6–18. </a:t>
            </a:r>
            <a:r>
              <a:rPr lang="en-GB" sz="1600" i="1" dirty="0">
                <a:latin typeface="Cambria" panose="02040503050406030204" pitchFamily="18" charset="0"/>
              </a:rPr>
              <a:t>JSTOR</a:t>
            </a:r>
            <a:r>
              <a:rPr lang="en-GB" sz="1600" dirty="0">
                <a:latin typeface="Cambria" panose="02040503050406030204" pitchFamily="18" charset="0"/>
              </a:rPr>
              <a:t>, JSTOR, </a:t>
            </a:r>
            <a:r>
              <a:rPr lang="en-GB" sz="1600" dirty="0">
                <a:latin typeface="Cambria" panose="02040503050406030204" pitchFamily="18" charset="0"/>
                <a:hlinkClick r:id="rId5"/>
              </a:rPr>
              <a:t>www.jstor.org/stable/4434963</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476717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60CC-2C92-48C2-BB9F-9DEEB9D4F596}"/>
              </a:ext>
            </a:extLst>
          </p:cNvPr>
          <p:cNvSpPr>
            <a:spLocks noGrp="1"/>
          </p:cNvSpPr>
          <p:nvPr>
            <p:ph type="title"/>
          </p:nvPr>
        </p:nvSpPr>
        <p:spPr/>
        <p:txBody>
          <a:bodyPr/>
          <a:lstStyle/>
          <a:p>
            <a:r>
              <a:rPr lang="en-GB" dirty="0">
                <a:latin typeface="Cambria" panose="02040503050406030204" pitchFamily="18" charset="0"/>
              </a:rPr>
              <a:t>The Sicilian Expedition:</a:t>
            </a:r>
          </a:p>
        </p:txBody>
      </p:sp>
      <p:sp>
        <p:nvSpPr>
          <p:cNvPr id="3" name="Text Placeholder 2">
            <a:extLst>
              <a:ext uri="{FF2B5EF4-FFF2-40B4-BE49-F238E27FC236}">
                <a16:creationId xmlns:a16="http://schemas.microsoft.com/office/drawing/2014/main" id="{02BCE31A-5781-41F2-A099-B95CADF52926}"/>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8529189-ED9A-4CEA-8C9D-686C090E9AFB}"/>
              </a:ext>
            </a:extLst>
          </p:cNvPr>
          <p:cNvSpPr>
            <a:spLocks noGrp="1"/>
          </p:cNvSpPr>
          <p:nvPr>
            <p:ph sz="half" idx="2"/>
          </p:nvPr>
        </p:nvSpPr>
        <p:spPr>
          <a:xfrm>
            <a:off x="839788" y="2093843"/>
            <a:ext cx="5157787" cy="4095820"/>
          </a:xfrm>
        </p:spPr>
        <p:txBody>
          <a:bodyPr>
            <a:normAutofit lnSpcReduction="10000"/>
          </a:bodyPr>
          <a:lstStyle/>
          <a:p>
            <a:pPr>
              <a:lnSpc>
                <a:spcPct val="100000"/>
              </a:lnSpc>
              <a:spcBef>
                <a:spcPts val="0"/>
              </a:spcBef>
            </a:pPr>
            <a:r>
              <a:rPr lang="en-GB" sz="1600" dirty="0">
                <a:latin typeface="Cambria" panose="02040503050406030204" pitchFamily="18" charset="0"/>
              </a:rPr>
              <a:t>415 BC.</a:t>
            </a:r>
          </a:p>
          <a:p>
            <a:pPr>
              <a:lnSpc>
                <a:spcPct val="100000"/>
              </a:lnSpc>
              <a:spcBef>
                <a:spcPts val="0"/>
              </a:spcBef>
            </a:pPr>
            <a:r>
              <a:rPr lang="en-GB" sz="1600" dirty="0">
                <a:latin typeface="Cambria" panose="02040503050406030204" pitchFamily="18" charset="0"/>
              </a:rPr>
              <a:t>Led by Alcibiades, plan was to aid allies in Sicily, it was feared they intended to conquer instead. Failure would mean no allies and be defenceless from the West.</a:t>
            </a:r>
          </a:p>
          <a:p>
            <a:pPr>
              <a:lnSpc>
                <a:spcPct val="100000"/>
              </a:lnSpc>
              <a:spcBef>
                <a:spcPts val="0"/>
              </a:spcBef>
            </a:pPr>
            <a:r>
              <a:rPr lang="en-GB" sz="1600" dirty="0">
                <a:latin typeface="Cambria" panose="02040503050406030204" pitchFamily="18" charset="0"/>
              </a:rPr>
              <a:t>3 Generals (Alcibiades, Nicias, </a:t>
            </a:r>
            <a:r>
              <a:rPr lang="en-GB" sz="1600" dirty="0" err="1">
                <a:latin typeface="Cambria" panose="02040503050406030204" pitchFamily="18" charset="0"/>
              </a:rPr>
              <a:t>Lamachus</a:t>
            </a:r>
            <a:r>
              <a:rPr lang="en-GB" sz="1600" dirty="0">
                <a:latin typeface="Cambria" panose="02040503050406030204" pitchFamily="18" charset="0"/>
              </a:rPr>
              <a:t>) set up base north of Syracuse in </a:t>
            </a:r>
            <a:r>
              <a:rPr lang="en-GB" sz="1600" dirty="0" err="1">
                <a:latin typeface="Cambria" panose="02040503050406030204" pitchFamily="18" charset="0"/>
              </a:rPr>
              <a:t>Catana</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Was successful until Alcibiades recalled to stand trial (</a:t>
            </a:r>
            <a:r>
              <a:rPr lang="en-GB" sz="1600" dirty="0" err="1">
                <a:latin typeface="Cambria" panose="02040503050406030204" pitchFamily="18" charset="0"/>
              </a:rPr>
              <a:t>prev</a:t>
            </a:r>
            <a:r>
              <a:rPr lang="en-GB" sz="1600" dirty="0">
                <a:latin typeface="Cambria" panose="02040503050406030204" pitchFamily="18" charset="0"/>
              </a:rPr>
              <a:t> slide) and </a:t>
            </a:r>
            <a:r>
              <a:rPr lang="en-GB" sz="1600" dirty="0" err="1">
                <a:latin typeface="Cambria" panose="02040503050406030204" pitchFamily="18" charset="0"/>
              </a:rPr>
              <a:t>Lamachus</a:t>
            </a:r>
            <a:r>
              <a:rPr lang="en-GB" sz="1600" dirty="0">
                <a:latin typeface="Cambria" panose="02040503050406030204" pitchFamily="18" charset="0"/>
              </a:rPr>
              <a:t> dying in siege against Syracuse.</a:t>
            </a:r>
          </a:p>
          <a:p>
            <a:pPr>
              <a:lnSpc>
                <a:spcPct val="100000"/>
              </a:lnSpc>
              <a:spcBef>
                <a:spcPts val="0"/>
              </a:spcBef>
            </a:pPr>
            <a:r>
              <a:rPr lang="en-GB" sz="1600" dirty="0">
                <a:latin typeface="Cambria" panose="02040503050406030204" pitchFamily="18" charset="0"/>
              </a:rPr>
              <a:t>Nicias unable to maintain siege, lost all cavalry and soldiers.</a:t>
            </a:r>
          </a:p>
          <a:p>
            <a:pPr>
              <a:lnSpc>
                <a:spcPct val="100000"/>
              </a:lnSpc>
              <a:spcBef>
                <a:spcPts val="0"/>
              </a:spcBef>
            </a:pPr>
            <a:r>
              <a:rPr lang="en-GB" sz="1600" dirty="0">
                <a:latin typeface="Cambria" panose="02040503050406030204" pitchFamily="18" charset="0"/>
              </a:rPr>
              <a:t>War declared- Peace of Nicias had been broken.</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at disadvantage. </a:t>
            </a:r>
          </a:p>
        </p:txBody>
      </p:sp>
      <p:sp>
        <p:nvSpPr>
          <p:cNvPr id="5" name="Text Placeholder 4">
            <a:extLst>
              <a:ext uri="{FF2B5EF4-FFF2-40B4-BE49-F238E27FC236}">
                <a16:creationId xmlns:a16="http://schemas.microsoft.com/office/drawing/2014/main" id="{787CE8CC-A9E2-46B3-8A6B-03F5C3AD2C8D}"/>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E34219B-7B37-427F-AF1C-4BBAE6592955}"/>
              </a:ext>
            </a:extLst>
          </p:cNvPr>
          <p:cNvSpPr>
            <a:spLocks noGrp="1"/>
          </p:cNvSpPr>
          <p:nvPr>
            <p:ph sz="quarter" idx="4"/>
          </p:nvPr>
        </p:nvSpPr>
        <p:spPr>
          <a:xfrm>
            <a:off x="6172200" y="2093843"/>
            <a:ext cx="5183188" cy="4095820"/>
          </a:xfrm>
        </p:spPr>
        <p:txBody>
          <a:bodyPr>
            <a:normAutofit lnSpcReduction="10000"/>
          </a:bodyPr>
          <a:lstStyle/>
          <a:p>
            <a:r>
              <a:rPr lang="en-GB" sz="1600" dirty="0">
                <a:latin typeface="Cambria" panose="02040503050406030204" pitchFamily="18" charset="0"/>
              </a:rPr>
              <a:t>Sicilian Expedition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a:latin typeface="Cambria" panose="02040503050406030204" pitchFamily="18" charset="0"/>
              </a:rPr>
              <a:t>Sicilian Expedition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http://www.livius.org/articles/concept/peloponnesian-war/sicilian-expedition/</a:t>
            </a:r>
            <a:endParaRPr lang="en-GB" sz="1600" dirty="0">
              <a:latin typeface="Cambria" panose="02040503050406030204" pitchFamily="18" charset="0"/>
            </a:endParaRPr>
          </a:p>
          <a:p>
            <a:r>
              <a:rPr lang="en-GB" sz="1600" dirty="0" err="1">
                <a:latin typeface="Cambria" panose="02040503050406030204" pitchFamily="18" charset="0"/>
              </a:rPr>
              <a:t>Liebeschuetz</a:t>
            </a:r>
            <a:r>
              <a:rPr lang="en-GB" sz="1600" dirty="0">
                <a:latin typeface="Cambria" panose="02040503050406030204" pitchFamily="18" charset="0"/>
              </a:rPr>
              <a:t>, W. “Thucydides and the Sicilian Expedition.” </a:t>
            </a:r>
            <a:r>
              <a:rPr lang="en-GB" sz="1600" i="1" dirty="0">
                <a:latin typeface="Cambria" panose="02040503050406030204" pitchFamily="18" charset="0"/>
              </a:rPr>
              <a:t>Historia: </a:t>
            </a:r>
            <a:r>
              <a:rPr lang="en-GB" sz="1600" i="1" dirty="0" err="1">
                <a:latin typeface="Cambria" panose="02040503050406030204" pitchFamily="18" charset="0"/>
              </a:rPr>
              <a:t>Zeitschrift</a:t>
            </a:r>
            <a:r>
              <a:rPr lang="en-GB" sz="1600" i="1" dirty="0">
                <a:latin typeface="Cambria" panose="02040503050406030204" pitchFamily="18" charset="0"/>
              </a:rPr>
              <a:t> </a:t>
            </a:r>
            <a:r>
              <a:rPr lang="en-GB" sz="1600" i="1" dirty="0" err="1">
                <a:latin typeface="Cambria" panose="02040503050406030204" pitchFamily="18" charset="0"/>
              </a:rPr>
              <a:t>Für</a:t>
            </a:r>
            <a:r>
              <a:rPr lang="en-GB" sz="1600" i="1" dirty="0">
                <a:latin typeface="Cambria" panose="02040503050406030204" pitchFamily="18" charset="0"/>
              </a:rPr>
              <a:t> Alte </a:t>
            </a:r>
            <a:r>
              <a:rPr lang="en-GB" sz="1600" i="1" dirty="0" err="1">
                <a:latin typeface="Cambria" panose="02040503050406030204" pitchFamily="18" charset="0"/>
              </a:rPr>
              <a:t>Geschichte</a:t>
            </a:r>
            <a:r>
              <a:rPr lang="en-GB" sz="1600" dirty="0">
                <a:latin typeface="Cambria" panose="02040503050406030204" pitchFamily="18" charset="0"/>
              </a:rPr>
              <a:t>, vol. 17, no. 3, 1968, pp. 289–306. </a:t>
            </a:r>
            <a:r>
              <a:rPr lang="en-GB" sz="1600" i="1" dirty="0">
                <a:latin typeface="Cambria" panose="02040503050406030204" pitchFamily="18" charset="0"/>
              </a:rPr>
              <a:t>JSTOR</a:t>
            </a:r>
            <a:r>
              <a:rPr lang="en-GB" sz="1600" dirty="0">
                <a:latin typeface="Cambria" panose="02040503050406030204" pitchFamily="18" charset="0"/>
              </a:rPr>
              <a:t>, JSTOR, </a:t>
            </a:r>
            <a:r>
              <a:rPr lang="en-GB" sz="1600" dirty="0">
                <a:latin typeface="Cambria" panose="02040503050406030204" pitchFamily="18" charset="0"/>
                <a:hlinkClick r:id="rId3"/>
              </a:rPr>
              <a:t>www.jstor.org/stable/4435034</a:t>
            </a:r>
            <a:endParaRPr lang="en-GB" sz="1600" dirty="0">
              <a:latin typeface="Cambria" panose="02040503050406030204" pitchFamily="18" charset="0"/>
            </a:endParaRPr>
          </a:p>
          <a:p>
            <a:r>
              <a:rPr lang="en-GB" sz="1600" dirty="0">
                <a:latin typeface="Cambria" panose="02040503050406030204" pitchFamily="18" charset="0"/>
              </a:rPr>
              <a:t> Plutarch, Alcibiades, chapter 20 . 2017. </a:t>
            </a:r>
            <a:r>
              <a:rPr lang="en-GB" sz="1600" i="1" dirty="0">
                <a:latin typeface="Cambria" panose="02040503050406030204" pitchFamily="18" charset="0"/>
              </a:rPr>
              <a:t>Plutarch, Alcibiades, chapter 20</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http://www.perseus.tufts.edu/hopper/text?doc=Perseus%3Atext%3A2008.01.0006%3Achapter%3D20</a:t>
            </a:r>
            <a:endParaRPr lang="en-GB" sz="1600" dirty="0">
              <a:latin typeface="Cambria" panose="02040503050406030204" pitchFamily="18" charset="0"/>
            </a:endParaRPr>
          </a:p>
          <a:p>
            <a:r>
              <a:rPr lang="en-GB" sz="1600" dirty="0">
                <a:latin typeface="Cambria" panose="02040503050406030204" pitchFamily="18" charset="0"/>
              </a:rPr>
              <a:t>The Internet Classics Archive | The History of the Peloponnesian War by Thucydides. 2017. </a:t>
            </a:r>
            <a:r>
              <a:rPr lang="en-GB" sz="1600" i="1" dirty="0">
                <a:latin typeface="Cambria" panose="02040503050406030204" pitchFamily="18" charset="0"/>
              </a:rPr>
              <a:t>The Internet Classics Archive | The History of the Peloponnesian War by Thucydides.</a:t>
            </a:r>
            <a:r>
              <a:rPr lang="en-GB" sz="1600" dirty="0">
                <a:latin typeface="Cambria" panose="02040503050406030204" pitchFamily="18" charset="0"/>
              </a:rPr>
              <a:t> Available at: </a:t>
            </a:r>
            <a:r>
              <a:rPr lang="en-GB" sz="1600" dirty="0">
                <a:latin typeface="Cambria" panose="02040503050406030204" pitchFamily="18" charset="0"/>
                <a:hlinkClick r:id="rId5"/>
              </a:rPr>
              <a:t>http://classics.mit.edu/Thucydides/pelopwar.6.sixth.html</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688391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505A-9B99-430E-AC95-C1B34B32A1FB}"/>
              </a:ext>
            </a:extLst>
          </p:cNvPr>
          <p:cNvSpPr>
            <a:spLocks noGrp="1"/>
          </p:cNvSpPr>
          <p:nvPr>
            <p:ph type="title"/>
          </p:nvPr>
        </p:nvSpPr>
        <p:spPr/>
        <p:txBody>
          <a:bodyPr/>
          <a:lstStyle/>
          <a:p>
            <a:r>
              <a:rPr lang="en-GB" dirty="0">
                <a:latin typeface="Cambria" panose="02040503050406030204" pitchFamily="18" charset="0"/>
              </a:rPr>
              <a:t>Conquest of </a:t>
            </a:r>
            <a:r>
              <a:rPr lang="en-GB" dirty="0" err="1">
                <a:latin typeface="Cambria" panose="02040503050406030204" pitchFamily="18" charset="0"/>
              </a:rPr>
              <a:t>Decela</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E6AC8296-4844-4F8B-9343-7B41C8488450}"/>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1498D61B-BE9A-4029-96ED-564575035423}"/>
              </a:ext>
            </a:extLst>
          </p:cNvPr>
          <p:cNvSpPr>
            <a:spLocks noGrp="1"/>
          </p:cNvSpPr>
          <p:nvPr>
            <p:ph sz="half" idx="2"/>
          </p:nvPr>
        </p:nvSpPr>
        <p:spPr>
          <a:xfrm>
            <a:off x="839788" y="2093843"/>
            <a:ext cx="4765882" cy="4095820"/>
          </a:xfrm>
        </p:spPr>
        <p:txBody>
          <a:bodyPr>
            <a:normAutofit fontScale="92500" lnSpcReduction="10000"/>
          </a:bodyPr>
          <a:lstStyle/>
          <a:p>
            <a:pPr>
              <a:lnSpc>
                <a:spcPct val="100000"/>
              </a:lnSpc>
              <a:spcBef>
                <a:spcPts val="0"/>
              </a:spcBef>
            </a:pPr>
            <a:r>
              <a:rPr lang="en-GB" sz="1600" dirty="0">
                <a:latin typeface="Cambria" panose="02040503050406030204" pitchFamily="18" charset="0"/>
              </a:rPr>
              <a:t>413BC.</a:t>
            </a:r>
          </a:p>
          <a:p>
            <a:pPr>
              <a:lnSpc>
                <a:spcPct val="100000"/>
              </a:lnSpc>
              <a:spcBef>
                <a:spcPts val="0"/>
              </a:spcBef>
            </a:pPr>
            <a:r>
              <a:rPr lang="en-GB" sz="1600" dirty="0">
                <a:latin typeface="Cambria" panose="02040503050406030204" pitchFamily="18" charset="0"/>
              </a:rPr>
              <a:t>Strategic capture of town in Attica by </a:t>
            </a:r>
            <a:r>
              <a:rPr lang="en-GB" sz="1600" dirty="0" err="1">
                <a:latin typeface="Cambria" panose="02040503050406030204" pitchFamily="18" charset="0"/>
              </a:rPr>
              <a:t>Sp</a:t>
            </a:r>
            <a:r>
              <a:rPr lang="en-GB" sz="1600" dirty="0">
                <a:latin typeface="Cambria" panose="02040503050406030204" pitchFamily="18" charset="0"/>
              </a:rPr>
              <a:t>- on a main road to Thebes from </a:t>
            </a:r>
            <a:r>
              <a:rPr lang="en-GB" sz="1600" dirty="0" err="1">
                <a:latin typeface="Cambria" panose="02040503050406030204" pitchFamily="18" charset="0"/>
              </a:rPr>
              <a:t>Ath</a:t>
            </a:r>
            <a:r>
              <a:rPr lang="en-GB" sz="1600" dirty="0">
                <a:latin typeface="Cambria" panose="02040503050406030204" pitchFamily="18" charset="0"/>
              </a:rPr>
              <a:t>= </a:t>
            </a:r>
            <a:r>
              <a:rPr lang="en-GB" sz="1600" dirty="0" err="1">
                <a:latin typeface="Cambria" panose="02040503050406030204" pitchFamily="18" charset="0"/>
              </a:rPr>
              <a:t>Sp</a:t>
            </a:r>
            <a:r>
              <a:rPr lang="en-GB" sz="1600" dirty="0">
                <a:latin typeface="Cambria" panose="02040503050406030204" pitchFamily="18" charset="0"/>
              </a:rPr>
              <a:t> capture prevents </a:t>
            </a:r>
            <a:r>
              <a:rPr lang="en-GB" sz="1600" dirty="0" err="1">
                <a:latin typeface="Cambria" panose="02040503050406030204" pitchFamily="18" charset="0"/>
              </a:rPr>
              <a:t>Ath</a:t>
            </a:r>
            <a:r>
              <a:rPr lang="en-GB" sz="1600" dirty="0">
                <a:latin typeface="Cambria" panose="02040503050406030204" pitchFamily="18" charset="0"/>
              </a:rPr>
              <a:t> grain supplies.</a:t>
            </a:r>
          </a:p>
          <a:p>
            <a:pPr>
              <a:lnSpc>
                <a:spcPct val="100000"/>
              </a:lnSpc>
              <a:spcBef>
                <a:spcPts val="0"/>
              </a:spcBef>
            </a:pPr>
            <a:r>
              <a:rPr lang="en-GB" sz="1600" dirty="0">
                <a:latin typeface="Cambria" panose="02040503050406030204" pitchFamily="18" charset="0"/>
              </a:rPr>
              <a:t>This exploited racial tensions between Ionians, Dorians, and Athenians, made uniting to throw </a:t>
            </a:r>
            <a:r>
              <a:rPr lang="en-GB" sz="1600" dirty="0" err="1">
                <a:latin typeface="Cambria" panose="02040503050406030204" pitchFamily="18" charset="0"/>
              </a:rPr>
              <a:t>Sp</a:t>
            </a:r>
            <a:r>
              <a:rPr lang="en-GB" sz="1600" dirty="0">
                <a:latin typeface="Cambria" panose="02040503050406030204" pitchFamily="18" charset="0"/>
              </a:rPr>
              <a:t> out difficult.</a:t>
            </a:r>
          </a:p>
          <a:p>
            <a:pPr>
              <a:lnSpc>
                <a:spcPct val="100000"/>
              </a:lnSpc>
              <a:spcBef>
                <a:spcPts val="0"/>
              </a:spcBef>
            </a:pPr>
            <a:r>
              <a:rPr lang="en-GB" sz="1600" dirty="0">
                <a:latin typeface="Cambria" panose="02040503050406030204" pitchFamily="18" charset="0"/>
              </a:rPr>
              <a:t>Conquest of </a:t>
            </a:r>
            <a:r>
              <a:rPr lang="en-GB" sz="1600" dirty="0" err="1">
                <a:latin typeface="Cambria" panose="02040503050406030204" pitchFamily="18" charset="0"/>
              </a:rPr>
              <a:t>Decela</a:t>
            </a:r>
            <a:r>
              <a:rPr lang="en-GB" sz="1600" dirty="0">
                <a:latin typeface="Cambria" panose="02040503050406030204" pitchFamily="18" charset="0"/>
              </a:rPr>
              <a:t> marks beginning of 2</a:t>
            </a:r>
            <a:r>
              <a:rPr lang="en-GB" sz="1600" baseline="30000" dirty="0">
                <a:latin typeface="Cambria" panose="02040503050406030204" pitchFamily="18" charset="0"/>
              </a:rPr>
              <a:t>nd</a:t>
            </a:r>
            <a:r>
              <a:rPr lang="en-GB" sz="1600" dirty="0">
                <a:latin typeface="Cambria" panose="02040503050406030204" pitchFamily="18" charset="0"/>
              </a:rPr>
              <a:t> half of 2</a:t>
            </a:r>
            <a:r>
              <a:rPr lang="en-GB" sz="1600" baseline="30000" dirty="0">
                <a:latin typeface="Cambria" panose="02040503050406030204" pitchFamily="18" charset="0"/>
              </a:rPr>
              <a:t>nd</a:t>
            </a:r>
            <a:r>
              <a:rPr lang="en-GB" sz="1600" dirty="0">
                <a:latin typeface="Cambria" panose="02040503050406030204" pitchFamily="18" charset="0"/>
              </a:rPr>
              <a:t> Peloponnesian War.  </a:t>
            </a:r>
          </a:p>
        </p:txBody>
      </p:sp>
      <p:sp>
        <p:nvSpPr>
          <p:cNvPr id="5" name="Text Placeholder 4">
            <a:extLst>
              <a:ext uri="{FF2B5EF4-FFF2-40B4-BE49-F238E27FC236}">
                <a16:creationId xmlns:a16="http://schemas.microsoft.com/office/drawing/2014/main" id="{E307A6D8-1260-4A5F-A1A6-4EEBE875237D}"/>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42757240-89A0-4E15-9283-F67D637C1CD8}"/>
              </a:ext>
            </a:extLst>
          </p:cNvPr>
          <p:cNvSpPr>
            <a:spLocks noGrp="1"/>
          </p:cNvSpPr>
          <p:nvPr>
            <p:ph sz="quarter" idx="4"/>
          </p:nvPr>
        </p:nvSpPr>
        <p:spPr>
          <a:xfrm>
            <a:off x="5605670" y="2093843"/>
            <a:ext cx="5749718" cy="4095820"/>
          </a:xfrm>
        </p:spPr>
        <p:txBody>
          <a:bodyPr>
            <a:normAutofit fontScale="92500" lnSpcReduction="10000"/>
          </a:bodyPr>
          <a:lstStyle/>
          <a:p>
            <a:r>
              <a:rPr lang="en-GB" sz="1600" dirty="0" err="1">
                <a:latin typeface="Cambria" panose="02040503050406030204" pitchFamily="18" charset="0"/>
              </a:rPr>
              <a:t>Decelea</a:t>
            </a:r>
            <a:r>
              <a:rPr lang="en-GB" sz="1600" dirty="0">
                <a:latin typeface="Cambria" panose="02040503050406030204" pitchFamily="18" charset="0"/>
              </a:rPr>
              <a:t> - </a:t>
            </a:r>
            <a:r>
              <a:rPr lang="en-GB" sz="1600" dirty="0" err="1">
                <a:latin typeface="Cambria" panose="02040503050406030204" pitchFamily="18" charset="0"/>
              </a:rPr>
              <a:t>Livius</a:t>
            </a:r>
            <a:r>
              <a:rPr lang="en-GB" sz="1600" dirty="0">
                <a:latin typeface="Cambria" panose="02040503050406030204" pitchFamily="18" charset="0"/>
              </a:rPr>
              <a:t>. 2017. </a:t>
            </a:r>
            <a:r>
              <a:rPr lang="en-GB" sz="1600" i="1" dirty="0" err="1">
                <a:latin typeface="Cambria" panose="02040503050406030204" pitchFamily="18" charset="0"/>
              </a:rPr>
              <a:t>Decelea</a:t>
            </a:r>
            <a:r>
              <a:rPr lang="en-GB" sz="1600" i="1" dirty="0">
                <a:latin typeface="Cambria" panose="02040503050406030204" pitchFamily="18" charset="0"/>
              </a:rPr>
              <a:t> - </a:t>
            </a:r>
            <a:r>
              <a:rPr lang="en-GB" sz="1600" i="1"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http://www.livius.org/articles/place/decelea</a:t>
            </a:r>
            <a:endParaRPr lang="en-GB" sz="1600" dirty="0">
              <a:latin typeface="Cambria" panose="02040503050406030204" pitchFamily="18" charset="0"/>
            </a:endParaRPr>
          </a:p>
          <a:p>
            <a:r>
              <a:rPr lang="en-GB" sz="1600" dirty="0">
                <a:latin typeface="Cambria" panose="02040503050406030204" pitchFamily="18" charset="0"/>
              </a:rPr>
              <a:t>Thucydides, History of the Peloponnesian War, BOOK VI, chapter 91 . 2017. </a:t>
            </a:r>
            <a:r>
              <a:rPr lang="en-GB" sz="1600" i="1" dirty="0">
                <a:latin typeface="Cambria" panose="02040503050406030204" pitchFamily="18" charset="0"/>
              </a:rPr>
              <a:t>Thucydides, History of the Peloponnesian War, BOOK VI, chapter 91</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http://www.perseus.tufts.edu/hopper/text?doc=Perseus:text:1999.04.0105:book=6:chapter=91&amp;highlight=decelea</a:t>
            </a:r>
            <a:endParaRPr lang="en-GB" sz="1600" dirty="0">
              <a:latin typeface="Cambria" panose="02040503050406030204" pitchFamily="18" charset="0"/>
            </a:endParaRPr>
          </a:p>
          <a:p>
            <a:r>
              <a:rPr lang="en-GB" sz="1600" dirty="0">
                <a:latin typeface="Cambria" panose="02040503050406030204" pitchFamily="18" charset="0"/>
              </a:rPr>
              <a:t>Demosthenes, On the Crown, section 96 . 2017. </a:t>
            </a:r>
            <a:r>
              <a:rPr lang="en-GB" sz="1600" i="1" dirty="0">
                <a:latin typeface="Cambria" panose="02040503050406030204" pitchFamily="18" charset="0"/>
              </a:rPr>
              <a:t>Demosthenes, On the Crown, section 96</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http://www.perseus.tufts.edu/hopper/text?doc=Perseus:text:1999.01.0072:speech=18:section=96&amp;highlight=decelea</a:t>
            </a:r>
            <a:endParaRPr lang="en-GB" sz="1600" dirty="0">
              <a:latin typeface="Cambria" panose="02040503050406030204" pitchFamily="18" charset="0"/>
            </a:endParaRPr>
          </a:p>
          <a:p>
            <a:r>
              <a:rPr lang="en-GB" sz="1600" dirty="0">
                <a:latin typeface="Cambria" panose="02040503050406030204" pitchFamily="18" charset="0"/>
              </a:rPr>
              <a:t>Google Books. 2017. </a:t>
            </a:r>
            <a:r>
              <a:rPr lang="en-GB" sz="1600" i="1" dirty="0">
                <a:latin typeface="Cambria" panose="02040503050406030204" pitchFamily="18" charset="0"/>
              </a:rPr>
              <a:t>The History and Geography of Greece, including its literature, forms of ... - Thomas Swinburne CARR - Google Books p341</a:t>
            </a:r>
            <a:r>
              <a:rPr lang="en-GB" sz="1600" dirty="0">
                <a:latin typeface="Cambria" panose="02040503050406030204" pitchFamily="18" charset="0"/>
              </a:rPr>
              <a:t>. Available at: </a:t>
            </a:r>
            <a:r>
              <a:rPr lang="en-GB" sz="1600" dirty="0">
                <a:latin typeface="Cambria" panose="02040503050406030204" pitchFamily="18" charset="0"/>
                <a:hlinkClick r:id="rId5"/>
              </a:rPr>
              <a:t>https://books.google.co.uk/books?hl=en&amp;lr=&amp;id=dCX34bPYsxEC&amp;oi=fnd&amp;pg=PA236&amp;dq=conquest+of+decelea&amp;ots=a66D_hzTIR&amp;sig=uW-YFblnt4NLIuHrCZwOEOYiNEA#v=onepage&amp;q=%20decelea&amp;f=false</a:t>
            </a:r>
            <a:endParaRPr lang="en-GB" sz="1600" dirty="0">
              <a:latin typeface="Cambria" panose="02040503050406030204" pitchFamily="18" charset="0"/>
            </a:endParaRPr>
          </a:p>
          <a:p>
            <a:pPr marL="0" indent="0">
              <a:buNone/>
            </a:pPr>
            <a:endParaRPr lang="en-GB" sz="1600" dirty="0">
              <a:latin typeface="Cambria" panose="02040503050406030204" pitchFamily="18" charset="0"/>
            </a:endParaRPr>
          </a:p>
        </p:txBody>
      </p:sp>
    </p:spTree>
    <p:extLst>
      <p:ext uri="{BB962C8B-B14F-4D97-AF65-F5344CB8AC3E}">
        <p14:creationId xmlns:p14="http://schemas.microsoft.com/office/powerpoint/2010/main" val="37293230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5C1B1-464F-4BD2-94F4-B506850CF6C6}"/>
              </a:ext>
            </a:extLst>
          </p:cNvPr>
          <p:cNvSpPr>
            <a:spLocks noGrp="1"/>
          </p:cNvSpPr>
          <p:nvPr>
            <p:ph type="title"/>
          </p:nvPr>
        </p:nvSpPr>
        <p:spPr>
          <a:xfrm>
            <a:off x="839788" y="365125"/>
            <a:ext cx="10515600" cy="973345"/>
          </a:xfrm>
        </p:spPr>
        <p:txBody>
          <a:bodyPr/>
          <a:lstStyle/>
          <a:p>
            <a:r>
              <a:rPr lang="en-GB" dirty="0">
                <a:latin typeface="Cambria" panose="02040503050406030204" pitchFamily="18" charset="0"/>
              </a:rPr>
              <a:t>Archelaus I of Macedon:</a:t>
            </a:r>
          </a:p>
        </p:txBody>
      </p:sp>
      <p:sp>
        <p:nvSpPr>
          <p:cNvPr id="3" name="Text Placeholder 2">
            <a:extLst>
              <a:ext uri="{FF2B5EF4-FFF2-40B4-BE49-F238E27FC236}">
                <a16:creationId xmlns:a16="http://schemas.microsoft.com/office/drawing/2014/main" id="{E43FBA0E-D3E6-487E-907E-85567B56196D}"/>
              </a:ext>
            </a:extLst>
          </p:cNvPr>
          <p:cNvSpPr>
            <a:spLocks noGrp="1"/>
          </p:cNvSpPr>
          <p:nvPr>
            <p:ph type="body" idx="1"/>
          </p:nvPr>
        </p:nvSpPr>
        <p:spPr>
          <a:xfrm>
            <a:off x="862014" y="143320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1A6CD0E-1AF8-4D08-BF5A-C817387E9316}"/>
              </a:ext>
            </a:extLst>
          </p:cNvPr>
          <p:cNvSpPr>
            <a:spLocks noGrp="1"/>
          </p:cNvSpPr>
          <p:nvPr>
            <p:ph sz="half" idx="2"/>
          </p:nvPr>
        </p:nvSpPr>
        <p:spPr>
          <a:xfrm>
            <a:off x="839789" y="1845883"/>
            <a:ext cx="4368316" cy="4343780"/>
          </a:xfrm>
        </p:spPr>
        <p:txBody>
          <a:bodyPr>
            <a:normAutofit/>
          </a:bodyPr>
          <a:lstStyle/>
          <a:p>
            <a:pPr>
              <a:lnSpc>
                <a:spcPct val="100000"/>
              </a:lnSpc>
              <a:spcBef>
                <a:spcPts val="0"/>
              </a:spcBef>
            </a:pPr>
            <a:r>
              <a:rPr lang="en-GB" sz="1600" dirty="0">
                <a:latin typeface="Cambria" panose="02040503050406030204" pitchFamily="18" charset="0"/>
              </a:rPr>
              <a:t>King of Macedon 450-399 BC.</a:t>
            </a:r>
          </a:p>
          <a:p>
            <a:pPr>
              <a:lnSpc>
                <a:spcPct val="100000"/>
              </a:lnSpc>
              <a:spcBef>
                <a:spcPts val="0"/>
              </a:spcBef>
            </a:pPr>
            <a:r>
              <a:rPr lang="en-GB" sz="1600" dirty="0">
                <a:latin typeface="Cambria" panose="02040503050406030204" pitchFamily="18" charset="0"/>
              </a:rPr>
              <a:t>Despite dome indiscretions, was a well-respected King; strengthened Macedonia by fortifying cities and building a professional army.</a:t>
            </a:r>
          </a:p>
          <a:p>
            <a:pPr>
              <a:lnSpc>
                <a:spcPct val="100000"/>
              </a:lnSpc>
              <a:spcBef>
                <a:spcPts val="0"/>
              </a:spcBef>
            </a:pPr>
            <a:r>
              <a:rPr lang="en-GB" sz="1600" dirty="0">
                <a:latin typeface="Cambria" panose="02040503050406030204" pitchFamily="18" charset="0"/>
              </a:rPr>
              <a:t>To increase Greek influence,  he hired Euripides, and others, in new capital, Pella.</a:t>
            </a:r>
          </a:p>
          <a:p>
            <a:pPr>
              <a:lnSpc>
                <a:spcPct val="100000"/>
              </a:lnSpc>
              <a:spcBef>
                <a:spcPts val="0"/>
              </a:spcBef>
            </a:pPr>
            <a:r>
              <a:rPr lang="en-GB" sz="1600" dirty="0">
                <a:latin typeface="Cambria" panose="02040503050406030204" pitchFamily="18" charset="0"/>
              </a:rPr>
              <a:t>Economy strengthened, they adapted the Olympics to suit them, used Persian currency as their own.</a:t>
            </a:r>
          </a:p>
          <a:p>
            <a:pPr>
              <a:lnSpc>
                <a:spcPct val="100000"/>
              </a:lnSpc>
              <a:spcBef>
                <a:spcPts val="0"/>
              </a:spcBef>
            </a:pPr>
            <a:r>
              <a:rPr lang="en-GB" sz="1600" dirty="0">
                <a:latin typeface="Cambria" panose="02040503050406030204" pitchFamily="18" charset="0"/>
              </a:rPr>
              <a:t>He improved relations with neighbours, stayed peaceful through wars- neutral. </a:t>
            </a:r>
          </a:p>
          <a:p>
            <a:pPr>
              <a:lnSpc>
                <a:spcPct val="100000"/>
              </a:lnSpc>
              <a:spcBef>
                <a:spcPts val="0"/>
              </a:spcBef>
            </a:pPr>
            <a:r>
              <a:rPr lang="en-GB" sz="1600" dirty="0">
                <a:latin typeface="Cambria" panose="02040503050406030204" pitchFamily="18" charset="0"/>
              </a:rPr>
              <a:t>420: Promoted Macedonian </a:t>
            </a:r>
            <a:r>
              <a:rPr lang="en-GB" sz="1600" dirty="0" err="1">
                <a:latin typeface="Cambria" panose="02040503050406030204" pitchFamily="18" charset="0"/>
              </a:rPr>
              <a:t>Ogliarchy</a:t>
            </a:r>
            <a:r>
              <a:rPr lang="en-GB" sz="1600" dirty="0">
                <a:latin typeface="Cambria" panose="02040503050406030204" pitchFamily="18" charset="0"/>
              </a:rPr>
              <a:t> in Thessaly.</a:t>
            </a:r>
          </a:p>
          <a:p>
            <a:pPr>
              <a:lnSpc>
                <a:spcPct val="100000"/>
              </a:lnSpc>
              <a:spcBef>
                <a:spcPts val="0"/>
              </a:spcBef>
            </a:pPr>
            <a:r>
              <a:rPr lang="en-GB" sz="1600" dirty="0">
                <a:latin typeface="Cambria" panose="02040503050406030204" pitchFamily="18" charset="0"/>
              </a:rPr>
              <a:t>Assassinated by a member of his council whilst hunting. </a:t>
            </a:r>
          </a:p>
        </p:txBody>
      </p:sp>
      <p:sp>
        <p:nvSpPr>
          <p:cNvPr id="5" name="Text Placeholder 4">
            <a:extLst>
              <a:ext uri="{FF2B5EF4-FFF2-40B4-BE49-F238E27FC236}">
                <a16:creationId xmlns:a16="http://schemas.microsoft.com/office/drawing/2014/main" id="{975AC051-37B2-44CC-9E58-57F41B674DF6}"/>
              </a:ext>
            </a:extLst>
          </p:cNvPr>
          <p:cNvSpPr>
            <a:spLocks noGrp="1"/>
          </p:cNvSpPr>
          <p:nvPr>
            <p:ph type="body" sz="quarter" idx="3"/>
          </p:nvPr>
        </p:nvSpPr>
        <p:spPr>
          <a:xfrm>
            <a:off x="6172200" y="143320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F4C3168A-71EE-43AB-A0E7-DDD29BD228E4}"/>
              </a:ext>
            </a:extLst>
          </p:cNvPr>
          <p:cNvSpPr>
            <a:spLocks noGrp="1"/>
          </p:cNvSpPr>
          <p:nvPr>
            <p:ph sz="quarter" idx="4"/>
          </p:nvPr>
        </p:nvSpPr>
        <p:spPr>
          <a:xfrm>
            <a:off x="5420139" y="1845883"/>
            <a:ext cx="5935249" cy="4343780"/>
          </a:xfrm>
        </p:spPr>
        <p:txBody>
          <a:bodyPr>
            <a:normAutofit/>
          </a:bodyPr>
          <a:lstStyle/>
          <a:p>
            <a:r>
              <a:rPr lang="en-GB" sz="1600" dirty="0">
                <a:latin typeface="Cambria" panose="02040503050406030204" pitchFamily="18" charset="0"/>
              </a:rPr>
              <a:t>Encyclopaedia Britannica. 2017. </a:t>
            </a:r>
            <a:r>
              <a:rPr lang="en-GB" sz="1600" i="1" dirty="0">
                <a:latin typeface="Cambria" panose="02040503050406030204" pitchFamily="18" charset="0"/>
              </a:rPr>
              <a:t>Archelaus | king of Macedonia | Britannica.com</a:t>
            </a:r>
            <a:r>
              <a:rPr lang="en-GB" sz="1600" dirty="0">
                <a:latin typeface="Cambria" panose="02040503050406030204" pitchFamily="18" charset="0"/>
              </a:rPr>
              <a:t>. Available at: </a:t>
            </a:r>
            <a:r>
              <a:rPr lang="en-GB" sz="1600" dirty="0">
                <a:latin typeface="Cambria" panose="02040503050406030204" pitchFamily="18" charset="0"/>
                <a:hlinkClick r:id="rId2"/>
              </a:rPr>
              <a:t>https://www.britannica.com/biography/Archelaus-king-of-Macedonia</a:t>
            </a:r>
            <a:endParaRPr lang="en-GB" sz="1600" dirty="0">
              <a:latin typeface="Cambria" panose="02040503050406030204" pitchFamily="18" charset="0"/>
            </a:endParaRPr>
          </a:p>
          <a:p>
            <a:r>
              <a:rPr lang="en-GB" sz="1600" dirty="0">
                <a:latin typeface="Cambria" panose="02040503050406030204" pitchFamily="18" charset="0"/>
              </a:rPr>
              <a:t>History Of Macedonia. 2017. </a:t>
            </a:r>
            <a:r>
              <a:rPr lang="en-GB" sz="1600" i="1" dirty="0">
                <a:latin typeface="Cambria" panose="02040503050406030204" pitchFamily="18" charset="0"/>
              </a:rPr>
              <a:t>History Of Macedonia – Ancient Macedonian kings – Archelaus of Macedon</a:t>
            </a:r>
            <a:r>
              <a:rPr lang="en-GB" sz="1600" dirty="0">
                <a:latin typeface="Cambria" panose="02040503050406030204" pitchFamily="18" charset="0"/>
              </a:rPr>
              <a:t>. Available at: </a:t>
            </a:r>
            <a:r>
              <a:rPr lang="en-GB" sz="1600" dirty="0">
                <a:latin typeface="Cambria" panose="02040503050406030204" pitchFamily="18" charset="0"/>
                <a:hlinkClick r:id="rId3"/>
              </a:rPr>
              <a:t>http://history-of-macedonia.com/2007/10/13/ancient-macedonian-kings-archelaus-of-macedon/</a:t>
            </a:r>
            <a:endParaRPr lang="en-GB" sz="1600" dirty="0">
              <a:latin typeface="Cambria" panose="02040503050406030204" pitchFamily="18" charset="0"/>
            </a:endParaRPr>
          </a:p>
          <a:p>
            <a:r>
              <a:rPr lang="en-GB" sz="1600" dirty="0">
                <a:latin typeface="Cambria" panose="02040503050406030204" pitchFamily="18" charset="0"/>
              </a:rPr>
              <a:t> Andocides, On his Return, section 11 . 2017. </a:t>
            </a:r>
            <a:r>
              <a:rPr lang="en-GB" sz="1600" i="1" dirty="0">
                <a:latin typeface="Cambria" panose="02040503050406030204" pitchFamily="18" charset="0"/>
              </a:rPr>
              <a:t>Andocides, On his Return, section 11</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http://www.perseus.tufts.edu/hopper/text?doc=Perseus:text:1999.01.0018:speech=2:section=11&amp;highlight=archelaus%2Ci</a:t>
            </a:r>
            <a:endParaRPr lang="en-GB" sz="1600" dirty="0">
              <a:latin typeface="Cambria" panose="02040503050406030204" pitchFamily="18" charset="0"/>
            </a:endParaRPr>
          </a:p>
          <a:p>
            <a:r>
              <a:rPr lang="en-GB" sz="1600" dirty="0">
                <a:latin typeface="Cambria" panose="02040503050406030204" pitchFamily="18" charset="0"/>
              </a:rPr>
              <a:t>Pausanias, Description of Greece, Attica, chapter 2 . 2017. </a:t>
            </a:r>
            <a:r>
              <a:rPr lang="en-GB" sz="1600" i="1" dirty="0">
                <a:latin typeface="Cambria" panose="02040503050406030204" pitchFamily="18" charset="0"/>
              </a:rPr>
              <a:t>Pausanias, Description of Greece, Attica, chapter 2</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http://www.perseus.tufts.edu/hopper/text?doc=Perseus:text:1999.01.0160:book=1:chapter=2&amp;highlight=archelaus%2Ci</a:t>
            </a:r>
            <a:endParaRPr lang="en-GB" sz="1600" dirty="0">
              <a:latin typeface="Cambria" panose="02040503050406030204" pitchFamily="18" charset="0"/>
            </a:endParaRPr>
          </a:p>
        </p:txBody>
      </p:sp>
    </p:spTree>
    <p:extLst>
      <p:ext uri="{BB962C8B-B14F-4D97-AF65-F5344CB8AC3E}">
        <p14:creationId xmlns:p14="http://schemas.microsoft.com/office/powerpoint/2010/main" val="2306350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FD7D3-4C30-479E-8B58-00415132C066}"/>
              </a:ext>
            </a:extLst>
          </p:cNvPr>
          <p:cNvSpPr>
            <a:spLocks noGrp="1"/>
          </p:cNvSpPr>
          <p:nvPr>
            <p:ph type="title"/>
          </p:nvPr>
        </p:nvSpPr>
        <p:spPr>
          <a:xfrm>
            <a:off x="839788" y="365126"/>
            <a:ext cx="10515600" cy="814318"/>
          </a:xfrm>
        </p:spPr>
        <p:txBody>
          <a:bodyPr/>
          <a:lstStyle/>
          <a:p>
            <a:r>
              <a:rPr lang="en-GB" dirty="0">
                <a:latin typeface="Cambria" panose="02040503050406030204" pitchFamily="18" charset="0"/>
              </a:rPr>
              <a:t>Melian Expedition:</a:t>
            </a:r>
          </a:p>
        </p:txBody>
      </p:sp>
      <p:sp>
        <p:nvSpPr>
          <p:cNvPr id="3" name="Text Placeholder 2">
            <a:extLst>
              <a:ext uri="{FF2B5EF4-FFF2-40B4-BE49-F238E27FC236}">
                <a16:creationId xmlns:a16="http://schemas.microsoft.com/office/drawing/2014/main" id="{332C90F1-99CC-4A70-9341-92038B712DC7}"/>
              </a:ext>
            </a:extLst>
          </p:cNvPr>
          <p:cNvSpPr>
            <a:spLocks noGrp="1"/>
          </p:cNvSpPr>
          <p:nvPr>
            <p:ph type="body" idx="1"/>
          </p:nvPr>
        </p:nvSpPr>
        <p:spPr>
          <a:xfrm>
            <a:off x="870295" y="126848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923125FD-C696-4933-8C71-21506ED72229}"/>
              </a:ext>
            </a:extLst>
          </p:cNvPr>
          <p:cNvSpPr>
            <a:spLocks noGrp="1"/>
          </p:cNvSpPr>
          <p:nvPr>
            <p:ph sz="half" idx="2"/>
          </p:nvPr>
        </p:nvSpPr>
        <p:spPr>
          <a:xfrm>
            <a:off x="839788" y="1770202"/>
            <a:ext cx="4434577" cy="4419461"/>
          </a:xfrm>
        </p:spPr>
        <p:txBody>
          <a:bodyPr>
            <a:normAutofit/>
          </a:bodyPr>
          <a:lstStyle/>
          <a:p>
            <a:pPr>
              <a:lnSpc>
                <a:spcPct val="100000"/>
              </a:lnSpc>
              <a:spcBef>
                <a:spcPts val="0"/>
              </a:spcBef>
            </a:pPr>
            <a:r>
              <a:rPr lang="en-GB" sz="1600" dirty="0">
                <a:latin typeface="Cambria" panose="02040503050406030204" pitchFamily="18" charset="0"/>
              </a:rPr>
              <a:t>416BC.</a:t>
            </a:r>
          </a:p>
          <a:p>
            <a:pPr>
              <a:lnSpc>
                <a:spcPct val="100000"/>
              </a:lnSpc>
              <a:spcBef>
                <a:spcPts val="0"/>
              </a:spcBef>
            </a:pPr>
            <a:r>
              <a:rPr lang="en-GB" sz="1600" dirty="0">
                <a:latin typeface="Cambria" panose="02040503050406030204" pitchFamily="18" charset="0"/>
              </a:rPr>
              <a:t>During conflicts between Athens and Sparta, Melos stayed neutral, though technically part of the </a:t>
            </a:r>
            <a:r>
              <a:rPr lang="en-GB" sz="1600" dirty="0" err="1">
                <a:latin typeface="Cambria" panose="02040503050406030204" pitchFamily="18" charset="0"/>
              </a:rPr>
              <a:t>Pel</a:t>
            </a:r>
            <a:r>
              <a:rPr lang="en-GB" sz="1600" dirty="0">
                <a:latin typeface="Cambria" panose="02040503050406030204" pitchFamily="18" charset="0"/>
              </a:rPr>
              <a:t> League- allied with Sparta.</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invaded Melos., threatened to destroy the city if they did not ally with them.</a:t>
            </a:r>
          </a:p>
          <a:p>
            <a:pPr>
              <a:lnSpc>
                <a:spcPct val="100000"/>
              </a:lnSpc>
              <a:spcBef>
                <a:spcPts val="0"/>
              </a:spcBef>
            </a:pPr>
            <a:r>
              <a:rPr lang="en-GB" sz="1600" dirty="0">
                <a:latin typeface="Cambria" panose="02040503050406030204" pitchFamily="18" charset="0"/>
              </a:rPr>
              <a:t>At the refusal, Melos was destroyed, and the survivors enslaved.</a:t>
            </a:r>
          </a:p>
        </p:txBody>
      </p:sp>
      <p:sp>
        <p:nvSpPr>
          <p:cNvPr id="5" name="Text Placeholder 4">
            <a:extLst>
              <a:ext uri="{FF2B5EF4-FFF2-40B4-BE49-F238E27FC236}">
                <a16:creationId xmlns:a16="http://schemas.microsoft.com/office/drawing/2014/main" id="{D2711B80-F788-4018-A3AA-EAB2F6F4FB65}"/>
              </a:ext>
            </a:extLst>
          </p:cNvPr>
          <p:cNvSpPr>
            <a:spLocks noGrp="1"/>
          </p:cNvSpPr>
          <p:nvPr>
            <p:ph type="body" sz="quarter" idx="3"/>
          </p:nvPr>
        </p:nvSpPr>
        <p:spPr>
          <a:xfrm>
            <a:off x="6163920" y="126848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2436D5F-86B6-4C64-9CFA-1EEB16AC047F}"/>
              </a:ext>
            </a:extLst>
          </p:cNvPr>
          <p:cNvSpPr>
            <a:spLocks noGrp="1"/>
          </p:cNvSpPr>
          <p:nvPr>
            <p:ph sz="quarter" idx="4"/>
          </p:nvPr>
        </p:nvSpPr>
        <p:spPr>
          <a:xfrm>
            <a:off x="5274365" y="1681163"/>
            <a:ext cx="6308035" cy="5037689"/>
          </a:xfrm>
        </p:spPr>
        <p:txBody>
          <a:bodyPr>
            <a:normAutofit/>
          </a:bodyPr>
          <a:lstStyle/>
          <a:p>
            <a:r>
              <a:rPr lang="en-GB" sz="1600" dirty="0">
                <a:latin typeface="Cambria" panose="02040503050406030204" pitchFamily="18" charset="0"/>
              </a:rPr>
              <a:t>Thucydides: The Melian Debate. 2017. </a:t>
            </a:r>
            <a:r>
              <a:rPr lang="en-GB" sz="1600" i="1" dirty="0">
                <a:latin typeface="Cambria" panose="02040503050406030204" pitchFamily="18" charset="0"/>
              </a:rPr>
              <a:t>Thucydides: The Melian Debate</a:t>
            </a:r>
            <a:r>
              <a:rPr lang="en-GB" sz="1600" dirty="0">
                <a:latin typeface="Cambria" panose="02040503050406030204" pitchFamily="18" charset="0"/>
              </a:rPr>
              <a:t>. Available at: </a:t>
            </a:r>
            <a:r>
              <a:rPr lang="en-GB" sz="1600" dirty="0">
                <a:latin typeface="Cambria" panose="02040503050406030204" pitchFamily="18" charset="0"/>
                <a:hlinkClick r:id="rId2"/>
              </a:rPr>
              <a:t>http://richard-hooker.com/sites/worldcultures/GREECE/MELIAN.HTM</a:t>
            </a:r>
            <a:endParaRPr lang="en-GB" sz="1600" dirty="0">
              <a:latin typeface="Cambria" panose="02040503050406030204" pitchFamily="18" charset="0"/>
            </a:endParaRPr>
          </a:p>
          <a:p>
            <a:r>
              <a:rPr lang="en-GB" sz="1600" dirty="0">
                <a:latin typeface="Cambria" panose="02040503050406030204" pitchFamily="18" charset="0"/>
              </a:rPr>
              <a:t>Michael G. Seaman. “The Athenian Expedition to Melos in 416 B.C.” </a:t>
            </a:r>
            <a:r>
              <a:rPr lang="en-GB" sz="1600" i="1" dirty="0">
                <a:latin typeface="Cambria" panose="02040503050406030204" pitchFamily="18" charset="0"/>
              </a:rPr>
              <a:t>Historia: </a:t>
            </a:r>
            <a:r>
              <a:rPr lang="en-GB" sz="1600" i="1" dirty="0" err="1">
                <a:latin typeface="Cambria" panose="02040503050406030204" pitchFamily="18" charset="0"/>
              </a:rPr>
              <a:t>Zeitschrift</a:t>
            </a:r>
            <a:r>
              <a:rPr lang="en-GB" sz="1600" i="1" dirty="0">
                <a:latin typeface="Cambria" panose="02040503050406030204" pitchFamily="18" charset="0"/>
              </a:rPr>
              <a:t> </a:t>
            </a:r>
            <a:r>
              <a:rPr lang="en-GB" sz="1600" i="1" dirty="0" err="1">
                <a:latin typeface="Cambria" panose="02040503050406030204" pitchFamily="18" charset="0"/>
              </a:rPr>
              <a:t>Für</a:t>
            </a:r>
            <a:r>
              <a:rPr lang="en-GB" sz="1600" i="1" dirty="0">
                <a:latin typeface="Cambria" panose="02040503050406030204" pitchFamily="18" charset="0"/>
              </a:rPr>
              <a:t> Alte </a:t>
            </a:r>
            <a:r>
              <a:rPr lang="en-GB" sz="1600" i="1" dirty="0" err="1">
                <a:latin typeface="Cambria" panose="02040503050406030204" pitchFamily="18" charset="0"/>
              </a:rPr>
              <a:t>Geschichte</a:t>
            </a:r>
            <a:r>
              <a:rPr lang="en-GB" sz="1600" dirty="0">
                <a:latin typeface="Cambria" panose="02040503050406030204" pitchFamily="18" charset="0"/>
              </a:rPr>
              <a:t>, vol. 46, no. 4, 1997, pp. 385–418. </a:t>
            </a:r>
            <a:r>
              <a:rPr lang="en-GB" sz="1600" i="1" dirty="0">
                <a:latin typeface="Cambria" panose="02040503050406030204" pitchFamily="18" charset="0"/>
              </a:rPr>
              <a:t>JSTOR</a:t>
            </a:r>
            <a:r>
              <a:rPr lang="en-GB" sz="1600" dirty="0">
                <a:latin typeface="Cambria" panose="02040503050406030204" pitchFamily="18" charset="0"/>
              </a:rPr>
              <a:t>, JSTOR, </a:t>
            </a:r>
            <a:r>
              <a:rPr lang="en-GB" sz="1600" dirty="0">
                <a:latin typeface="Cambria" panose="02040503050406030204" pitchFamily="18" charset="0"/>
                <a:hlinkClick r:id="rId3"/>
              </a:rPr>
              <a:t>www.jstor.org/stable/4436483</a:t>
            </a:r>
            <a:endParaRPr lang="en-GB" sz="1600" dirty="0">
              <a:latin typeface="Cambria" panose="02040503050406030204" pitchFamily="18" charset="0"/>
            </a:endParaRPr>
          </a:p>
          <a:p>
            <a:r>
              <a:rPr lang="en-GB" sz="1600" dirty="0">
                <a:latin typeface="Cambria" panose="02040503050406030204" pitchFamily="18" charset="0"/>
              </a:rPr>
              <a:t>Thomas R. Martin, An Overview of Classical Greek History from Mycenae to Alexander, The Peloponnesian War and Athenian Life, The course of the Peloponnesian War, Attack on Melos . 2017</a:t>
            </a:r>
            <a:r>
              <a:rPr lang="en-GB" sz="1600" i="1" dirty="0">
                <a:latin typeface="Cambria" panose="02040503050406030204" pitchFamily="18" charset="0"/>
              </a:rPr>
              <a:t>. Thomas R. Martin, An Overview of Classical Greek History from Mycenae to Alexander, The Peloponnesian War and Athenian Life, The course of the Peloponnesian War, Attack on Melos</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http://www.perseus.tufts.edu/hopper/text?doc=Perseus%3Atext%3A1999.04.0009%3Achapter%3D12%3Asection%3D1%3Asubsection%3D11</a:t>
            </a:r>
            <a:endParaRPr lang="en-GB" sz="1600" dirty="0">
              <a:latin typeface="Cambria" panose="02040503050406030204" pitchFamily="18" charset="0"/>
            </a:endParaRPr>
          </a:p>
          <a:p>
            <a:r>
              <a:rPr lang="en-GB" sz="1600" dirty="0">
                <a:latin typeface="Cambria" panose="02040503050406030204" pitchFamily="18" charset="0"/>
              </a:rPr>
              <a:t>A Dictionary of Greek and Roman biography and mythology, </a:t>
            </a:r>
            <a:r>
              <a:rPr lang="en-GB" sz="1600" dirty="0" err="1">
                <a:latin typeface="Cambria" panose="02040503050406030204" pitchFamily="18" charset="0"/>
              </a:rPr>
              <a:t>Alcibi'ades</a:t>
            </a:r>
            <a:r>
              <a:rPr lang="en-GB" sz="1600" dirty="0">
                <a:latin typeface="Cambria" panose="02040503050406030204" pitchFamily="18" charset="0"/>
              </a:rPr>
              <a:t> . 2017. </a:t>
            </a:r>
            <a:r>
              <a:rPr lang="en-GB" sz="1600" i="1" dirty="0">
                <a:latin typeface="Cambria" panose="02040503050406030204" pitchFamily="18" charset="0"/>
              </a:rPr>
              <a:t>A Dictionary of Greek and Roman biography and mythology, </a:t>
            </a:r>
            <a:r>
              <a:rPr lang="en-GB" sz="1600" i="1" dirty="0" err="1">
                <a:latin typeface="Cambria" panose="02040503050406030204" pitchFamily="18" charset="0"/>
              </a:rPr>
              <a:t>Alcibi'ades</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http://www.perseus.tufts.edu/hopper/text?doc=Perseus:text:1999.04.0104:entry=alcibiades-bio-1&amp;highlight=expedition%2Cmelian</a:t>
            </a:r>
            <a:endParaRPr lang="en-GB" sz="1600" dirty="0">
              <a:latin typeface="Cambria" panose="02040503050406030204" pitchFamily="18" charset="0"/>
            </a:endParaRPr>
          </a:p>
        </p:txBody>
      </p:sp>
    </p:spTree>
    <p:extLst>
      <p:ext uri="{BB962C8B-B14F-4D97-AF65-F5344CB8AC3E}">
        <p14:creationId xmlns:p14="http://schemas.microsoft.com/office/powerpoint/2010/main" val="1994377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2130F-5A74-4C2B-BA1B-3D933E9F639B}"/>
              </a:ext>
            </a:extLst>
          </p:cNvPr>
          <p:cNvSpPr>
            <a:spLocks noGrp="1"/>
          </p:cNvSpPr>
          <p:nvPr>
            <p:ph type="title"/>
          </p:nvPr>
        </p:nvSpPr>
        <p:spPr/>
        <p:txBody>
          <a:bodyPr/>
          <a:lstStyle/>
          <a:p>
            <a:r>
              <a:rPr lang="en-GB" dirty="0">
                <a:latin typeface="Cambria" panose="02040503050406030204" pitchFamily="18" charset="0"/>
              </a:rPr>
              <a:t>Battle of </a:t>
            </a:r>
            <a:r>
              <a:rPr lang="en-GB" dirty="0" err="1">
                <a:latin typeface="Cambria" panose="02040503050406030204" pitchFamily="18" charset="0"/>
              </a:rPr>
              <a:t>Arginussae</a:t>
            </a:r>
            <a:r>
              <a:rPr lang="en-GB" dirty="0">
                <a:latin typeface="Cambria" panose="02040503050406030204" pitchFamily="18" charset="0"/>
              </a:rPr>
              <a:t> (Islands):</a:t>
            </a:r>
          </a:p>
        </p:txBody>
      </p:sp>
      <p:sp>
        <p:nvSpPr>
          <p:cNvPr id="3" name="Text Placeholder 2">
            <a:extLst>
              <a:ext uri="{FF2B5EF4-FFF2-40B4-BE49-F238E27FC236}">
                <a16:creationId xmlns:a16="http://schemas.microsoft.com/office/drawing/2014/main" id="{1BF3553A-E50B-4E3B-9AC4-D7B1A3091FF9}"/>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B903EC1-16FE-4089-AFE3-4170A93E33B2}"/>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Naval Battle 406BC.</a:t>
            </a:r>
          </a:p>
          <a:p>
            <a:pPr>
              <a:lnSpc>
                <a:spcPct val="100000"/>
              </a:lnSpc>
              <a:spcBef>
                <a:spcPts val="0"/>
              </a:spcBef>
            </a:pPr>
            <a:r>
              <a:rPr lang="en-GB" sz="1600" dirty="0">
                <a:latin typeface="Cambria" panose="02040503050406030204" pitchFamily="18" charset="0"/>
              </a:rPr>
              <a:t>Last true victory of </a:t>
            </a:r>
            <a:r>
              <a:rPr lang="en-GB" sz="1600" dirty="0" err="1">
                <a:latin typeface="Cambria" panose="02040503050406030204" pitchFamily="18" charset="0"/>
              </a:rPr>
              <a:t>Ath</a:t>
            </a:r>
            <a:r>
              <a:rPr lang="en-GB" sz="1600" dirty="0">
                <a:latin typeface="Cambria" panose="02040503050406030204" pitchFamily="18" charset="0"/>
              </a:rPr>
              <a:t> in 2</a:t>
            </a:r>
            <a:r>
              <a:rPr lang="en-GB" sz="1600" baseline="30000" dirty="0">
                <a:latin typeface="Cambria" panose="02040503050406030204" pitchFamily="18" charset="0"/>
              </a:rPr>
              <a:t>nd</a:t>
            </a:r>
            <a:r>
              <a:rPr lang="en-GB" sz="1600" dirty="0">
                <a:latin typeface="Cambria" panose="02040503050406030204" pitchFamily="18" charset="0"/>
              </a:rPr>
              <a:t> </a:t>
            </a:r>
            <a:r>
              <a:rPr lang="en-GB" sz="1600" dirty="0" err="1">
                <a:latin typeface="Cambria" panose="02040503050406030204" pitchFamily="18" charset="0"/>
              </a:rPr>
              <a:t>Pel</a:t>
            </a:r>
            <a:r>
              <a:rPr lang="en-GB" sz="1600" dirty="0">
                <a:latin typeface="Cambria" panose="02040503050406030204" pitchFamily="18" charset="0"/>
              </a:rPr>
              <a:t> War.</a:t>
            </a:r>
          </a:p>
          <a:p>
            <a:pPr>
              <a:lnSpc>
                <a:spcPct val="100000"/>
              </a:lnSpc>
              <a:spcBef>
                <a:spcPts val="0"/>
              </a:spcBef>
            </a:pPr>
            <a:r>
              <a:rPr lang="en-GB" sz="1600" dirty="0">
                <a:latin typeface="Cambria" panose="02040503050406030204" pitchFamily="18" charset="0"/>
              </a:rPr>
              <a:t>Led by 8 </a:t>
            </a:r>
            <a:r>
              <a:rPr lang="en-GB" sz="1600" dirty="0" err="1">
                <a:latin typeface="Cambria" panose="02040503050406030204" pitchFamily="18" charset="0"/>
              </a:rPr>
              <a:t>Ath</a:t>
            </a:r>
            <a:r>
              <a:rPr lang="en-GB" sz="1600" dirty="0">
                <a:latin typeface="Cambria" panose="02040503050406030204" pitchFamily="18" charset="0"/>
              </a:rPr>
              <a:t> Generals, with inexperienced crews, against </a:t>
            </a:r>
            <a:r>
              <a:rPr lang="en-GB" sz="1600" dirty="0" err="1">
                <a:latin typeface="Cambria" panose="02040503050406030204" pitchFamily="18" charset="0"/>
              </a:rPr>
              <a:t>Sp</a:t>
            </a:r>
            <a:r>
              <a:rPr lang="en-GB" sz="1600" dirty="0">
                <a:latin typeface="Cambria" panose="02040503050406030204" pitchFamily="18" charset="0"/>
              </a:rPr>
              <a:t> fleet led by </a:t>
            </a:r>
            <a:r>
              <a:rPr lang="en-GB" sz="1600" dirty="0" err="1">
                <a:latin typeface="Cambria" panose="02040503050406030204" pitchFamily="18" charset="0"/>
              </a:rPr>
              <a:t>Callicratidas</a:t>
            </a:r>
            <a:r>
              <a:rPr lang="en-GB" sz="1600" dirty="0">
                <a:latin typeface="Cambria" panose="02040503050406030204" pitchFamily="18" charset="0"/>
              </a:rPr>
              <a:t>.</a:t>
            </a:r>
          </a:p>
          <a:p>
            <a:pPr>
              <a:lnSpc>
                <a:spcPct val="100000"/>
              </a:lnSpc>
              <a:spcBef>
                <a:spcPts val="0"/>
              </a:spcBef>
            </a:pPr>
            <a:r>
              <a:rPr lang="en-GB" sz="1600" dirty="0" err="1">
                <a:latin typeface="Cambria" panose="02040503050406030204" pitchFamily="18" charset="0"/>
              </a:rPr>
              <a:t>Aths</a:t>
            </a:r>
            <a:r>
              <a:rPr lang="en-GB" sz="1600" dirty="0">
                <a:latin typeface="Cambria" panose="02040503050406030204" pitchFamily="18" charset="0"/>
              </a:rPr>
              <a:t> promised citizenship to any slave who participated- much needed bolstering of ranks.</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divided into 8, proceeded to attack from all sides- worked.</a:t>
            </a:r>
          </a:p>
          <a:p>
            <a:pPr>
              <a:lnSpc>
                <a:spcPct val="100000"/>
              </a:lnSpc>
              <a:spcBef>
                <a:spcPts val="0"/>
              </a:spcBef>
            </a:pPr>
            <a:r>
              <a:rPr lang="en-GB" sz="1600" dirty="0">
                <a:latin typeface="Cambria" panose="02040503050406030204" pitchFamily="18" charset="0"/>
              </a:rPr>
              <a:t>Storm hit on return to Athens, split fleet, no attempt at retrieval= execution of 6 Generals, whilst 2 fled judgement.</a:t>
            </a:r>
          </a:p>
          <a:p>
            <a:pPr>
              <a:lnSpc>
                <a:spcPct val="100000"/>
              </a:lnSpc>
              <a:spcBef>
                <a:spcPts val="0"/>
              </a:spcBef>
            </a:pPr>
            <a:r>
              <a:rPr lang="en-GB" sz="1600" dirty="0">
                <a:latin typeface="Cambria" panose="02040503050406030204" pitchFamily="18" charset="0"/>
              </a:rPr>
              <a:t>Left Athens with no Generals, a strongly weakened fleet and position.</a:t>
            </a:r>
          </a:p>
        </p:txBody>
      </p:sp>
      <p:sp>
        <p:nvSpPr>
          <p:cNvPr id="5" name="Text Placeholder 4">
            <a:extLst>
              <a:ext uri="{FF2B5EF4-FFF2-40B4-BE49-F238E27FC236}">
                <a16:creationId xmlns:a16="http://schemas.microsoft.com/office/drawing/2014/main" id="{4A2F0475-115F-45E8-8114-E561AD4D5AC4}"/>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05E9934-5914-4DD4-B24B-3CFD2D5F22FD}"/>
              </a:ext>
            </a:extLst>
          </p:cNvPr>
          <p:cNvSpPr>
            <a:spLocks noGrp="1"/>
          </p:cNvSpPr>
          <p:nvPr>
            <p:ph sz="quarter" idx="4"/>
          </p:nvPr>
        </p:nvSpPr>
        <p:spPr>
          <a:xfrm>
            <a:off x="6172200" y="2093843"/>
            <a:ext cx="5183188" cy="4095820"/>
          </a:xfrm>
        </p:spPr>
        <p:txBody>
          <a:bodyPr>
            <a:normAutofit/>
          </a:bodyPr>
          <a:lstStyle/>
          <a:p>
            <a:r>
              <a:rPr lang="en-GB" sz="1600" dirty="0">
                <a:latin typeface="Cambria" panose="02040503050406030204" pitchFamily="18" charset="0"/>
              </a:rPr>
              <a:t>Battle of </a:t>
            </a:r>
            <a:r>
              <a:rPr lang="en-GB" sz="1600" dirty="0" err="1">
                <a:latin typeface="Cambria" panose="02040503050406030204" pitchFamily="18" charset="0"/>
              </a:rPr>
              <a:t>Arginusae</a:t>
            </a:r>
            <a:r>
              <a:rPr lang="en-GB" sz="1600" dirty="0">
                <a:latin typeface="Cambria" panose="02040503050406030204" pitchFamily="18" charset="0"/>
              </a:rPr>
              <a:t>, 406 BC . 2017. </a:t>
            </a:r>
            <a:r>
              <a:rPr lang="en-GB" sz="1600" i="1" dirty="0">
                <a:latin typeface="Cambria" panose="02040503050406030204" pitchFamily="18" charset="0"/>
              </a:rPr>
              <a:t>Battle of </a:t>
            </a:r>
            <a:r>
              <a:rPr lang="en-GB" sz="1600" i="1" dirty="0" err="1">
                <a:latin typeface="Cambria" panose="02040503050406030204" pitchFamily="18" charset="0"/>
              </a:rPr>
              <a:t>Arginusae</a:t>
            </a:r>
            <a:r>
              <a:rPr lang="en-GB" sz="1600" i="1" dirty="0">
                <a:latin typeface="Cambria" panose="02040503050406030204" pitchFamily="18" charset="0"/>
              </a:rPr>
              <a:t>, 406 BC</a:t>
            </a:r>
            <a:r>
              <a:rPr lang="en-GB" sz="1600" dirty="0">
                <a:latin typeface="Cambria" panose="02040503050406030204" pitchFamily="18" charset="0"/>
              </a:rPr>
              <a:t>. Available at: </a:t>
            </a:r>
            <a:r>
              <a:rPr lang="en-GB" sz="1600" dirty="0">
                <a:latin typeface="Cambria" panose="02040503050406030204" pitchFamily="18" charset="0"/>
                <a:hlinkClick r:id="rId2"/>
              </a:rPr>
              <a:t>http://www.historyofwar.org/articles/battles_arginusae.html</a:t>
            </a:r>
            <a:endParaRPr lang="en-GB" sz="1600" dirty="0">
              <a:latin typeface="Cambria" panose="02040503050406030204" pitchFamily="18" charset="0"/>
            </a:endParaRPr>
          </a:p>
          <a:p>
            <a:r>
              <a:rPr lang="en-GB" sz="1600" i="1" dirty="0">
                <a:latin typeface="Cambria" panose="02040503050406030204" pitchFamily="18" charset="0"/>
              </a:rPr>
              <a:t>Hamel, D., 2015. The Battle of </a:t>
            </a:r>
            <a:r>
              <a:rPr lang="en-GB" sz="1600" i="1" dirty="0" err="1">
                <a:latin typeface="Cambria" panose="02040503050406030204" pitchFamily="18" charset="0"/>
              </a:rPr>
              <a:t>Arginusae</a:t>
            </a:r>
            <a:r>
              <a:rPr lang="en-GB" sz="1600" i="1" dirty="0">
                <a:latin typeface="Cambria" panose="02040503050406030204" pitchFamily="18" charset="0"/>
              </a:rPr>
              <a:t>. JHU Press.</a:t>
            </a:r>
          </a:p>
          <a:p>
            <a:r>
              <a:rPr lang="en-GB" sz="1600" dirty="0">
                <a:latin typeface="Cambria" panose="02040503050406030204" pitchFamily="18" charset="0"/>
              </a:rPr>
              <a:t>Strabo, Geography, Book 13, chapter 2 . 2017. </a:t>
            </a:r>
            <a:r>
              <a:rPr lang="en-GB" sz="1600" i="1" dirty="0">
                <a:latin typeface="Cambria" panose="02040503050406030204" pitchFamily="18" charset="0"/>
              </a:rPr>
              <a:t>Strabo, Geography, Book 13, chapter 2</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http://www.perseus.tufts.edu/hopper/text?doc=Perseus:text:1999.01.0198:book=13:chapter=2&amp;highlight=arginussae</a:t>
            </a:r>
            <a:endParaRPr lang="en-GB" sz="1600" dirty="0">
              <a:latin typeface="Cambria" panose="02040503050406030204" pitchFamily="18" charset="0"/>
            </a:endParaRPr>
          </a:p>
          <a:p>
            <a:r>
              <a:rPr lang="en-GB" sz="1600" dirty="0">
                <a:latin typeface="Cambria" panose="02040503050406030204" pitchFamily="18" charset="0"/>
              </a:rPr>
              <a:t>Xenophon, Hellenica, Book 1, chapter 6 . 2017. </a:t>
            </a:r>
            <a:r>
              <a:rPr lang="en-GB" sz="1600" i="1" dirty="0">
                <a:latin typeface="Cambria" panose="02040503050406030204" pitchFamily="18" charset="0"/>
              </a:rPr>
              <a:t>Xenophon, Hellenica, Book 1, chapter 6. </a:t>
            </a:r>
            <a:r>
              <a:rPr lang="en-GB" sz="1600" dirty="0">
                <a:latin typeface="Cambria" panose="02040503050406030204" pitchFamily="18" charset="0"/>
              </a:rPr>
              <a:t>Available at: </a:t>
            </a:r>
            <a:r>
              <a:rPr lang="en-GB" sz="1600" dirty="0">
                <a:latin typeface="Cambria" panose="02040503050406030204" pitchFamily="18" charset="0"/>
                <a:hlinkClick r:id="rId4"/>
              </a:rPr>
              <a:t>http://www.perseus.tufts.edu/hopper/text?doc=Perseus:text:1999.01.0206:book=1:chapter=6&amp;highlight=callicratidas</a:t>
            </a:r>
            <a:endParaRPr lang="en-GB" sz="1600" dirty="0">
              <a:latin typeface="Cambria" panose="02040503050406030204" pitchFamily="18" charset="0"/>
            </a:endParaRPr>
          </a:p>
        </p:txBody>
      </p:sp>
    </p:spTree>
    <p:extLst>
      <p:ext uri="{BB962C8B-B14F-4D97-AF65-F5344CB8AC3E}">
        <p14:creationId xmlns:p14="http://schemas.microsoft.com/office/powerpoint/2010/main" val="25880576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BA4E9-CE7B-4B18-808E-5F72D62201A4}"/>
              </a:ext>
            </a:extLst>
          </p:cNvPr>
          <p:cNvSpPr>
            <a:spLocks noGrp="1"/>
          </p:cNvSpPr>
          <p:nvPr>
            <p:ph type="title"/>
          </p:nvPr>
        </p:nvSpPr>
        <p:spPr/>
        <p:txBody>
          <a:bodyPr/>
          <a:lstStyle/>
          <a:p>
            <a:r>
              <a:rPr lang="en-GB" dirty="0">
                <a:latin typeface="Cambria" panose="02040503050406030204" pitchFamily="18" charset="0"/>
              </a:rPr>
              <a:t>Phryne of </a:t>
            </a:r>
            <a:r>
              <a:rPr lang="en-GB" dirty="0" err="1">
                <a:latin typeface="Cambria" panose="02040503050406030204" pitchFamily="18" charset="0"/>
              </a:rPr>
              <a:t>Thespiae</a:t>
            </a:r>
            <a:r>
              <a:rPr lang="en-GB" dirty="0">
                <a:latin typeface="Cambria" panose="02040503050406030204" pitchFamily="18" charset="0"/>
              </a:rPr>
              <a:t>: </a:t>
            </a:r>
          </a:p>
        </p:txBody>
      </p:sp>
      <p:sp>
        <p:nvSpPr>
          <p:cNvPr id="3" name="Text Placeholder 2">
            <a:extLst>
              <a:ext uri="{FF2B5EF4-FFF2-40B4-BE49-F238E27FC236}">
                <a16:creationId xmlns:a16="http://schemas.microsoft.com/office/drawing/2014/main" id="{5AF31968-DD5A-4022-8962-D3163478C118}"/>
              </a:ext>
            </a:extLst>
          </p:cNvPr>
          <p:cNvSpPr>
            <a:spLocks noGrp="1"/>
          </p:cNvSpPr>
          <p:nvPr>
            <p:ph type="body" idx="1"/>
          </p:nvPr>
        </p:nvSpPr>
        <p:spPr>
          <a:xfrm>
            <a:off x="569843" y="1395416"/>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8D915A40-D983-4175-B52E-D0E502051D9A}"/>
              </a:ext>
            </a:extLst>
          </p:cNvPr>
          <p:cNvSpPr>
            <a:spLocks noGrp="1"/>
          </p:cNvSpPr>
          <p:nvPr>
            <p:ph sz="half" idx="2"/>
          </p:nvPr>
        </p:nvSpPr>
        <p:spPr>
          <a:xfrm>
            <a:off x="569843" y="1690688"/>
            <a:ext cx="5602357" cy="4498975"/>
          </a:xfrm>
        </p:spPr>
        <p:txBody>
          <a:bodyPr>
            <a:normAutofit/>
          </a:bodyPr>
          <a:lstStyle/>
          <a:p>
            <a:pPr>
              <a:lnSpc>
                <a:spcPct val="100000"/>
              </a:lnSpc>
              <a:spcBef>
                <a:spcPts val="0"/>
              </a:spcBef>
            </a:pPr>
            <a:r>
              <a:rPr lang="en-GB" sz="1600" dirty="0">
                <a:latin typeface="Cambria" panose="02040503050406030204" pitchFamily="18" charset="0"/>
              </a:rPr>
              <a:t>370-316 BC.</a:t>
            </a:r>
          </a:p>
          <a:p>
            <a:pPr>
              <a:lnSpc>
                <a:spcPct val="100000"/>
              </a:lnSpc>
              <a:spcBef>
                <a:spcPts val="0"/>
              </a:spcBef>
            </a:pPr>
            <a:r>
              <a:rPr lang="en-GB" sz="1600" dirty="0">
                <a:latin typeface="Cambria" panose="02040503050406030204" pitchFamily="18" charset="0"/>
              </a:rPr>
              <a:t>She was an Athenian Courtesan called </a:t>
            </a:r>
            <a:r>
              <a:rPr lang="en-GB" sz="1600" dirty="0" err="1">
                <a:latin typeface="Cambria" panose="02040503050406030204" pitchFamily="18" charset="0"/>
              </a:rPr>
              <a:t>Mnesarete</a:t>
            </a:r>
            <a:r>
              <a:rPr lang="en-GB" sz="1600" dirty="0">
                <a:latin typeface="Cambria" panose="02040503050406030204" pitchFamily="18" charset="0"/>
              </a:rPr>
              <a:t>, but was known as Phryne, for whilst it was said that she had the body of Aphrodite, she did not have the face, rather a more ‘toad-like’ one. </a:t>
            </a:r>
          </a:p>
          <a:p>
            <a:pPr>
              <a:lnSpc>
                <a:spcPct val="100000"/>
              </a:lnSpc>
              <a:spcBef>
                <a:spcPts val="0"/>
              </a:spcBef>
            </a:pPr>
            <a:r>
              <a:rPr lang="en-GB" sz="1600" dirty="0">
                <a:latin typeface="Cambria" panose="02040503050406030204" pitchFamily="18" charset="0"/>
              </a:rPr>
              <a:t>She was brought to court on charges if heresy and impiety- apparently she had interrupted an initiation rite of a cult to Demeter and Persephone- The Eleusinian Mysteries.</a:t>
            </a:r>
          </a:p>
          <a:p>
            <a:pPr>
              <a:lnSpc>
                <a:spcPct val="100000"/>
              </a:lnSpc>
              <a:spcBef>
                <a:spcPts val="0"/>
              </a:spcBef>
            </a:pPr>
            <a:r>
              <a:rPr lang="en-GB" sz="1600" dirty="0">
                <a:latin typeface="Cambria" panose="02040503050406030204" pitchFamily="18" charset="0"/>
              </a:rPr>
              <a:t>She was defended by her lover, </a:t>
            </a:r>
            <a:r>
              <a:rPr lang="en-GB" sz="1600" dirty="0" err="1">
                <a:latin typeface="Cambria" panose="02040503050406030204" pitchFamily="18" charset="0"/>
              </a:rPr>
              <a:t>Hypereides</a:t>
            </a:r>
            <a:r>
              <a:rPr lang="en-GB" sz="1600" dirty="0">
                <a:latin typeface="Cambria" panose="02040503050406030204" pitchFamily="18" charset="0"/>
              </a:rPr>
              <a:t>, but when the ruling was not in their favour, he removed her robe to display the ‘body of Aphrodite’ as a means to ensure the charges did not hold. It worked.</a:t>
            </a:r>
          </a:p>
          <a:p>
            <a:pPr>
              <a:lnSpc>
                <a:spcPct val="100000"/>
              </a:lnSpc>
              <a:spcBef>
                <a:spcPts val="0"/>
              </a:spcBef>
            </a:pPr>
            <a:r>
              <a:rPr lang="en-GB" sz="1600" dirty="0">
                <a:latin typeface="Cambria" panose="02040503050406030204" pitchFamily="18" charset="0"/>
              </a:rPr>
              <a:t>She became one of the most sought after women in Athens, and offered to help fund the rebuilding of the Walls of Thebes on the condition that there would be an inscription saying "Destroyed by Alexander, Restored by Phryne the Courtesan“. Thebes refused her offer.</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781EF802-7733-4A6A-B200-F300D2F39381}"/>
              </a:ext>
            </a:extLst>
          </p:cNvPr>
          <p:cNvSpPr>
            <a:spLocks noGrp="1"/>
          </p:cNvSpPr>
          <p:nvPr>
            <p:ph type="body" sz="quarter" idx="3"/>
          </p:nvPr>
        </p:nvSpPr>
        <p:spPr>
          <a:xfrm>
            <a:off x="6172200" y="140007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3ED42B6D-88FC-4216-9E40-30984F29B853}"/>
              </a:ext>
            </a:extLst>
          </p:cNvPr>
          <p:cNvSpPr>
            <a:spLocks noGrp="1"/>
          </p:cNvSpPr>
          <p:nvPr>
            <p:ph sz="quarter" idx="4"/>
          </p:nvPr>
        </p:nvSpPr>
        <p:spPr>
          <a:xfrm>
            <a:off x="6172200" y="1690688"/>
            <a:ext cx="5183188" cy="4498975"/>
          </a:xfrm>
        </p:spPr>
        <p:txBody>
          <a:bodyPr>
            <a:normAutofit/>
          </a:bodyPr>
          <a:lstStyle/>
          <a:p>
            <a:r>
              <a:rPr lang="en-GB" sz="1600" dirty="0">
                <a:latin typeface="Cambria" panose="02040503050406030204" pitchFamily="18" charset="0"/>
              </a:rPr>
              <a:t>Athenaeus: </a:t>
            </a:r>
            <a:r>
              <a:rPr lang="en-GB" sz="1600" dirty="0" err="1">
                <a:latin typeface="Cambria" panose="02040503050406030204" pitchFamily="18" charset="0"/>
              </a:rPr>
              <a:t>Deipnosophists</a:t>
            </a:r>
            <a:r>
              <a:rPr lang="en-GB" sz="1600" dirty="0">
                <a:latin typeface="Cambria" panose="02040503050406030204" pitchFamily="18" charset="0"/>
              </a:rPr>
              <a:t>, Book XIII, Page III of III. 2017. Athenaeus: </a:t>
            </a:r>
            <a:r>
              <a:rPr lang="en-GB" sz="1600" dirty="0" err="1">
                <a:latin typeface="Cambria" panose="02040503050406030204" pitchFamily="18" charset="0"/>
              </a:rPr>
              <a:t>Deipnosophists</a:t>
            </a:r>
            <a:r>
              <a:rPr lang="en-GB" sz="1600" dirty="0">
                <a:latin typeface="Cambria" panose="02040503050406030204" pitchFamily="18" charset="0"/>
              </a:rPr>
              <a:t>, Book XIII, Page III of III. Available at: </a:t>
            </a:r>
            <a:r>
              <a:rPr lang="en-GB" sz="1600" dirty="0">
                <a:latin typeface="Cambria" panose="02040503050406030204" pitchFamily="18" charset="0"/>
                <a:hlinkClick r:id="rId2"/>
              </a:rPr>
              <a:t>http://mkatz.web.wesleyan.edu/Images2/cciv243.athenaeus3.html</a:t>
            </a:r>
            <a:endParaRPr lang="en-GB" sz="1600" dirty="0">
              <a:latin typeface="Cambria" panose="02040503050406030204" pitchFamily="18" charset="0"/>
            </a:endParaRPr>
          </a:p>
          <a:p>
            <a:r>
              <a:rPr lang="en-GB" sz="1600" dirty="0">
                <a:latin typeface="Cambria" panose="02040503050406030204" pitchFamily="18" charset="0"/>
              </a:rPr>
              <a:t>Ancient History </a:t>
            </a:r>
            <a:r>
              <a:rPr lang="en-GB" sz="1600" dirty="0" err="1">
                <a:latin typeface="Cambria" panose="02040503050406030204" pitchFamily="18" charset="0"/>
              </a:rPr>
              <a:t>Encyclopedia</a:t>
            </a:r>
            <a:r>
              <a:rPr lang="en-GB" sz="1600" dirty="0">
                <a:latin typeface="Cambria" panose="02040503050406030204" pitchFamily="18" charset="0"/>
              </a:rPr>
              <a:t>. 2017</a:t>
            </a:r>
            <a:r>
              <a:rPr lang="en-GB" sz="1600" i="1" dirty="0">
                <a:latin typeface="Cambria" panose="02040503050406030204" pitchFamily="18" charset="0"/>
              </a:rPr>
              <a:t>. Ten Noble and Notorious Women of Ancient Greece (Article) - Ancient History </a:t>
            </a:r>
            <a:r>
              <a:rPr lang="en-GB" sz="1600" i="1" dirty="0" err="1">
                <a:latin typeface="Cambria" panose="02040503050406030204" pitchFamily="18" charset="0"/>
              </a:rPr>
              <a:t>Encyclopedia</a:t>
            </a:r>
            <a:r>
              <a:rPr lang="en-GB" sz="1600" i="1" dirty="0">
                <a:latin typeface="Cambria" panose="02040503050406030204" pitchFamily="18" charset="0"/>
              </a:rPr>
              <a:t>.</a:t>
            </a:r>
            <a:r>
              <a:rPr lang="en-GB" sz="1600" dirty="0">
                <a:latin typeface="Cambria" panose="02040503050406030204" pitchFamily="18" charset="0"/>
              </a:rPr>
              <a:t> Available at: </a:t>
            </a:r>
            <a:r>
              <a:rPr lang="en-GB" sz="1600" dirty="0">
                <a:latin typeface="Cambria" panose="02040503050406030204" pitchFamily="18" charset="0"/>
                <a:hlinkClick r:id="rId3"/>
              </a:rPr>
              <a:t>https://www.ancient.eu/article/737/ten-noble-and-notorious-women-of-ancient-greece/</a:t>
            </a:r>
            <a:endParaRPr lang="en-GB" sz="1600" dirty="0">
              <a:latin typeface="Cambria" panose="02040503050406030204" pitchFamily="18" charset="0"/>
            </a:endParaRPr>
          </a:p>
          <a:p>
            <a:r>
              <a:rPr lang="en-GB" sz="1600" i="1" dirty="0">
                <a:latin typeface="Cambria" panose="02040503050406030204" pitchFamily="18" charset="0"/>
              </a:rPr>
              <a:t>Cnidus Aphrodite. Marble, Roman copy after a Greek original of the 4th century. (Marie-Lan Nguyen/ CC BY 2.5) Phryne is said to be the model of the original.</a:t>
            </a:r>
          </a:p>
          <a:p>
            <a:r>
              <a:rPr lang="en-GB" sz="1600" dirty="0">
                <a:latin typeface="Cambria" panose="02040503050406030204" pitchFamily="18" charset="0"/>
              </a:rPr>
              <a:t>Andrew Smith. 2017. </a:t>
            </a:r>
            <a:r>
              <a:rPr lang="en-GB" sz="1600" i="1" dirty="0">
                <a:latin typeface="Cambria" panose="02040503050406030204" pitchFamily="18" charset="0"/>
              </a:rPr>
              <a:t>Athenaeus: </a:t>
            </a:r>
            <a:r>
              <a:rPr lang="en-GB" sz="1600" i="1" dirty="0" err="1">
                <a:latin typeface="Cambria" panose="02040503050406030204" pitchFamily="18" charset="0"/>
              </a:rPr>
              <a:t>Deipnosophists</a:t>
            </a:r>
            <a:r>
              <a:rPr lang="en-GB" sz="1600" i="1" dirty="0">
                <a:latin typeface="Cambria" panose="02040503050406030204" pitchFamily="18" charset="0"/>
              </a:rPr>
              <a:t> - Book 13 (c).</a:t>
            </a:r>
            <a:r>
              <a:rPr lang="en-GB" sz="1600" dirty="0">
                <a:latin typeface="Cambria" panose="02040503050406030204" pitchFamily="18" charset="0"/>
              </a:rPr>
              <a:t> Available at: </a:t>
            </a:r>
            <a:r>
              <a:rPr lang="en-GB" sz="1600" dirty="0">
                <a:latin typeface="Cambria" panose="02040503050406030204" pitchFamily="18" charset="0"/>
                <a:hlinkClick r:id="rId4"/>
              </a:rPr>
              <a:t>http://www.attalus.org/old/athenaeus13c.html#590</a:t>
            </a:r>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5324525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D501-924E-47E9-A434-314FB8C14F12}"/>
              </a:ext>
            </a:extLst>
          </p:cNvPr>
          <p:cNvSpPr>
            <a:spLocks noGrp="1"/>
          </p:cNvSpPr>
          <p:nvPr>
            <p:ph type="title"/>
          </p:nvPr>
        </p:nvSpPr>
        <p:spPr>
          <a:xfrm>
            <a:off x="839788" y="365126"/>
            <a:ext cx="10515600" cy="801066"/>
          </a:xfrm>
        </p:spPr>
        <p:txBody>
          <a:bodyPr/>
          <a:lstStyle/>
          <a:p>
            <a:r>
              <a:rPr lang="en-GB" dirty="0">
                <a:latin typeface="Cambria" panose="02040503050406030204" pitchFamily="18" charset="0"/>
              </a:rPr>
              <a:t>Corinthian War:</a:t>
            </a:r>
          </a:p>
        </p:txBody>
      </p:sp>
      <p:sp>
        <p:nvSpPr>
          <p:cNvPr id="3" name="Text Placeholder 2">
            <a:extLst>
              <a:ext uri="{FF2B5EF4-FFF2-40B4-BE49-F238E27FC236}">
                <a16:creationId xmlns:a16="http://schemas.microsoft.com/office/drawing/2014/main" id="{C4D438EA-38E9-4F6A-91C9-5BE2DF410BF7}"/>
              </a:ext>
            </a:extLst>
          </p:cNvPr>
          <p:cNvSpPr>
            <a:spLocks noGrp="1"/>
          </p:cNvSpPr>
          <p:nvPr>
            <p:ph type="body" idx="1"/>
          </p:nvPr>
        </p:nvSpPr>
        <p:spPr>
          <a:xfrm>
            <a:off x="862014" y="126848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248B8B5-329E-4A02-A27D-17A16AB90F7C}"/>
              </a:ext>
            </a:extLst>
          </p:cNvPr>
          <p:cNvSpPr>
            <a:spLocks noGrp="1"/>
          </p:cNvSpPr>
          <p:nvPr>
            <p:ph sz="half" idx="2"/>
          </p:nvPr>
        </p:nvSpPr>
        <p:spPr>
          <a:xfrm>
            <a:off x="839788" y="1681163"/>
            <a:ext cx="5157787" cy="4508500"/>
          </a:xfrm>
        </p:spPr>
        <p:txBody>
          <a:bodyPr>
            <a:normAutofit/>
          </a:bodyPr>
          <a:lstStyle/>
          <a:p>
            <a:pPr>
              <a:lnSpc>
                <a:spcPct val="100000"/>
              </a:lnSpc>
              <a:spcBef>
                <a:spcPts val="0"/>
              </a:spcBef>
            </a:pPr>
            <a:r>
              <a:rPr lang="en-GB" sz="1600" dirty="0">
                <a:latin typeface="Cambria" panose="02040503050406030204" pitchFamily="18" charset="0"/>
              </a:rPr>
              <a:t>395-386 BC.</a:t>
            </a:r>
          </a:p>
          <a:p>
            <a:pPr>
              <a:lnSpc>
                <a:spcPct val="100000"/>
              </a:lnSpc>
              <a:spcBef>
                <a:spcPts val="0"/>
              </a:spcBef>
            </a:pPr>
            <a:r>
              <a:rPr lang="en-GB" sz="1600" dirty="0">
                <a:latin typeface="Cambria" panose="02040503050406030204" pitchFamily="18" charset="0"/>
              </a:rPr>
              <a:t>Post 2</a:t>
            </a:r>
            <a:r>
              <a:rPr lang="en-GB" sz="1600" baseline="30000" dirty="0">
                <a:latin typeface="Cambria" panose="02040503050406030204" pitchFamily="18" charset="0"/>
              </a:rPr>
              <a:t>nd</a:t>
            </a:r>
            <a:r>
              <a:rPr lang="en-GB" sz="1600" dirty="0">
                <a:latin typeface="Cambria" panose="02040503050406030204" pitchFamily="18" charset="0"/>
              </a:rPr>
              <a:t> </a:t>
            </a:r>
            <a:r>
              <a:rPr lang="en-GB" sz="1600" dirty="0" err="1">
                <a:latin typeface="Cambria" panose="02040503050406030204" pitchFamily="18" charset="0"/>
              </a:rPr>
              <a:t>Pel</a:t>
            </a:r>
            <a:r>
              <a:rPr lang="en-GB" sz="1600" dirty="0">
                <a:latin typeface="Cambria" panose="02040503050406030204" pitchFamily="18" charset="0"/>
              </a:rPr>
              <a:t> War, </a:t>
            </a:r>
            <a:r>
              <a:rPr lang="en-GB" sz="1600" dirty="0" err="1">
                <a:latin typeface="Cambria" panose="02040503050406030204" pitchFamily="18" charset="0"/>
              </a:rPr>
              <a:t>Sp</a:t>
            </a:r>
            <a:r>
              <a:rPr lang="en-GB" sz="1600" dirty="0">
                <a:latin typeface="Cambria" panose="02040503050406030204" pitchFamily="18" charset="0"/>
              </a:rPr>
              <a:t>, with aid of </a:t>
            </a:r>
            <a:r>
              <a:rPr lang="en-GB" sz="1600" dirty="0" err="1">
                <a:latin typeface="Cambria" panose="02040503050406030204" pitchFamily="18" charset="0"/>
              </a:rPr>
              <a:t>Pers</a:t>
            </a:r>
            <a:r>
              <a:rPr lang="en-GB" sz="1600" dirty="0">
                <a:latin typeface="Cambria" panose="02040503050406030204" pitchFamily="18" charset="0"/>
              </a:rPr>
              <a:t> Empire, were main power in Greece.</a:t>
            </a:r>
          </a:p>
          <a:p>
            <a:pPr>
              <a:lnSpc>
                <a:spcPct val="100000"/>
              </a:lnSpc>
              <a:spcBef>
                <a:spcPts val="0"/>
              </a:spcBef>
            </a:pPr>
            <a:r>
              <a:rPr lang="en-GB" sz="1600" dirty="0" err="1">
                <a:latin typeface="Cambria" panose="02040503050406030204" pitchFamily="18" charset="0"/>
              </a:rPr>
              <a:t>Sp</a:t>
            </a:r>
            <a:r>
              <a:rPr lang="en-GB" sz="1600" dirty="0">
                <a:latin typeface="Cambria" panose="02040503050406030204" pitchFamily="18" charset="0"/>
              </a:rPr>
              <a:t> soon at war with allies in Persia, leading </a:t>
            </a:r>
            <a:r>
              <a:rPr lang="en-GB" sz="1600" dirty="0" err="1">
                <a:latin typeface="Cambria" panose="02040503050406030204" pitchFamily="18" charset="0"/>
              </a:rPr>
              <a:t>Pers</a:t>
            </a:r>
            <a:r>
              <a:rPr lang="en-GB" sz="1600" dirty="0">
                <a:latin typeface="Cambria" panose="02040503050406030204" pitchFamily="18" charset="0"/>
              </a:rPr>
              <a:t> to send envoys to influential </a:t>
            </a:r>
            <a:r>
              <a:rPr lang="en-GB" sz="1600" i="1" dirty="0">
                <a:latin typeface="Cambria" panose="02040503050406030204" pitchFamily="18" charset="0"/>
              </a:rPr>
              <a:t>Poleis </a:t>
            </a:r>
            <a:r>
              <a:rPr lang="en-GB" sz="1600" dirty="0">
                <a:latin typeface="Cambria" panose="02040503050406030204" pitchFamily="18" charset="0"/>
              </a:rPr>
              <a:t>(Thebes, Corinth, Argos).</a:t>
            </a:r>
          </a:p>
          <a:p>
            <a:pPr>
              <a:lnSpc>
                <a:spcPct val="100000"/>
              </a:lnSpc>
              <a:spcBef>
                <a:spcPts val="0"/>
              </a:spcBef>
            </a:pPr>
            <a:r>
              <a:rPr lang="en-GB" sz="1600" dirty="0">
                <a:latin typeface="Cambria" panose="02040503050406030204" pitchFamily="18" charset="0"/>
              </a:rPr>
              <a:t>Thebes agreed to fight against </a:t>
            </a:r>
            <a:r>
              <a:rPr lang="en-GB" sz="1600" dirty="0" err="1">
                <a:latin typeface="Cambria" panose="02040503050406030204" pitchFamily="18" charset="0"/>
              </a:rPr>
              <a:t>Sp</a:t>
            </a:r>
            <a:r>
              <a:rPr lang="en-GB" sz="1600" dirty="0">
                <a:latin typeface="Cambria" panose="02040503050406030204" pitchFamily="18" charset="0"/>
              </a:rPr>
              <a:t>, but soon came to the conclusion they needed the rest of the </a:t>
            </a:r>
            <a:r>
              <a:rPr lang="en-GB" sz="1600" dirty="0" err="1">
                <a:latin typeface="Cambria" panose="02040503050406030204" pitchFamily="18" charset="0"/>
              </a:rPr>
              <a:t>Boetian</a:t>
            </a:r>
            <a:r>
              <a:rPr lang="en-GB" sz="1600" dirty="0">
                <a:latin typeface="Cambria" panose="02040503050406030204" pitchFamily="18" charset="0"/>
              </a:rPr>
              <a:t> League to war with Sp.</a:t>
            </a:r>
          </a:p>
          <a:p>
            <a:pPr>
              <a:lnSpc>
                <a:spcPct val="100000"/>
              </a:lnSpc>
              <a:spcBef>
                <a:spcPts val="0"/>
              </a:spcBef>
            </a:pPr>
            <a:r>
              <a:rPr lang="en-GB" sz="1600" dirty="0">
                <a:latin typeface="Cambria" panose="02040503050406030204" pitchFamily="18" charset="0"/>
              </a:rPr>
              <a:t>They attacked allies indirectly. </a:t>
            </a:r>
            <a:r>
              <a:rPr lang="en-GB" sz="1600" dirty="0" err="1">
                <a:latin typeface="Cambria" panose="02040503050406030204" pitchFamily="18" charset="0"/>
              </a:rPr>
              <a:t>Phocians</a:t>
            </a:r>
            <a:r>
              <a:rPr lang="en-GB" sz="1600" dirty="0">
                <a:latin typeface="Cambria" panose="02040503050406030204" pitchFamily="18" charset="0"/>
              </a:rPr>
              <a:t>, in retaliation to Locris (guided by Thebes) raising taxes, invaded with </a:t>
            </a:r>
            <a:r>
              <a:rPr lang="en-GB" sz="1600" dirty="0" err="1">
                <a:latin typeface="Cambria" panose="02040503050406030204" pitchFamily="18" charset="0"/>
              </a:rPr>
              <a:t>Sp</a:t>
            </a:r>
            <a:r>
              <a:rPr lang="en-GB" sz="1600" dirty="0">
                <a:latin typeface="Cambria" panose="02040503050406030204" pitchFamily="18" charset="0"/>
              </a:rPr>
              <a:t> allies, sparking war. </a:t>
            </a:r>
          </a:p>
          <a:p>
            <a:pPr>
              <a:lnSpc>
                <a:spcPct val="100000"/>
              </a:lnSpc>
              <a:spcBef>
                <a:spcPts val="0"/>
              </a:spcBef>
            </a:pPr>
            <a:r>
              <a:rPr lang="en-GB" sz="1600" dirty="0">
                <a:latin typeface="Cambria" panose="02040503050406030204" pitchFamily="18" charset="0"/>
              </a:rPr>
              <a:t>Other </a:t>
            </a:r>
            <a:r>
              <a:rPr lang="en-GB" sz="1600" i="1" dirty="0">
                <a:latin typeface="Cambria" panose="02040503050406030204" pitchFamily="18" charset="0"/>
              </a:rPr>
              <a:t>Poleis</a:t>
            </a:r>
            <a:r>
              <a:rPr lang="en-GB" sz="1600" dirty="0">
                <a:latin typeface="Cambria" panose="02040503050406030204" pitchFamily="18" charset="0"/>
              </a:rPr>
              <a:t> joined at intervals, notably, </a:t>
            </a:r>
            <a:r>
              <a:rPr lang="en-GB" sz="1600" dirty="0" err="1">
                <a:latin typeface="Cambria" panose="02040503050406030204" pitchFamily="18" charset="0"/>
              </a:rPr>
              <a:t>Ath</a:t>
            </a:r>
            <a:r>
              <a:rPr lang="en-GB" sz="1600" dirty="0">
                <a:latin typeface="Cambria" panose="02040503050406030204" pitchFamily="18" charset="0"/>
              </a:rPr>
              <a:t> (395), Boeotia and Argos (394). Battles mainly ensued on Corinthian land.</a:t>
            </a:r>
          </a:p>
          <a:p>
            <a:pPr>
              <a:lnSpc>
                <a:spcPct val="100000"/>
              </a:lnSpc>
              <a:spcBef>
                <a:spcPts val="0"/>
              </a:spcBef>
            </a:pPr>
            <a:r>
              <a:rPr lang="en-GB" sz="1600" dirty="0">
                <a:latin typeface="Cambria" panose="02040503050406030204" pitchFamily="18" charset="0"/>
              </a:rPr>
              <a:t>Sparta called a truce in 386BC, with heavy losses debilitating both sides.</a:t>
            </a:r>
          </a:p>
        </p:txBody>
      </p:sp>
      <p:sp>
        <p:nvSpPr>
          <p:cNvPr id="5" name="Text Placeholder 4">
            <a:extLst>
              <a:ext uri="{FF2B5EF4-FFF2-40B4-BE49-F238E27FC236}">
                <a16:creationId xmlns:a16="http://schemas.microsoft.com/office/drawing/2014/main" id="{9C74DF3B-56C3-4288-B99F-AC424953F1DA}"/>
              </a:ext>
            </a:extLst>
          </p:cNvPr>
          <p:cNvSpPr>
            <a:spLocks noGrp="1"/>
          </p:cNvSpPr>
          <p:nvPr>
            <p:ph type="body" sz="quarter" idx="3"/>
          </p:nvPr>
        </p:nvSpPr>
        <p:spPr>
          <a:xfrm>
            <a:off x="6096000" y="1166192"/>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113557B7-9B52-4FA3-BB7F-F0A3C36E496F}"/>
              </a:ext>
            </a:extLst>
          </p:cNvPr>
          <p:cNvSpPr>
            <a:spLocks noGrp="1"/>
          </p:cNvSpPr>
          <p:nvPr>
            <p:ph sz="quarter" idx="4"/>
          </p:nvPr>
        </p:nvSpPr>
        <p:spPr>
          <a:xfrm>
            <a:off x="6096000" y="1681163"/>
            <a:ext cx="5259388" cy="4508500"/>
          </a:xfrm>
        </p:spPr>
        <p:txBody>
          <a:bodyPr>
            <a:normAutofit/>
          </a:bodyPr>
          <a:lstStyle/>
          <a:p>
            <a:r>
              <a:rPr lang="en-GB" sz="1600" dirty="0">
                <a:latin typeface="Cambria" panose="02040503050406030204" pitchFamily="18" charset="0"/>
              </a:rPr>
              <a:t>Corinthian War (395-386 BC). 2017. </a:t>
            </a:r>
            <a:r>
              <a:rPr lang="en-GB" sz="1600" i="1" dirty="0">
                <a:latin typeface="Cambria" panose="02040503050406030204" pitchFamily="18" charset="0"/>
              </a:rPr>
              <a:t>Corinthian War (395-386 BC)</a:t>
            </a:r>
            <a:r>
              <a:rPr lang="en-GB" sz="1600" dirty="0">
                <a:latin typeface="Cambria" panose="02040503050406030204" pitchFamily="18" charset="0"/>
              </a:rPr>
              <a:t>. Available at: </a:t>
            </a:r>
            <a:r>
              <a:rPr lang="en-GB" sz="1600" dirty="0">
                <a:latin typeface="Cambria" panose="02040503050406030204" pitchFamily="18" charset="0"/>
                <a:hlinkClick r:id="rId2"/>
              </a:rPr>
              <a:t>http://www.historyofwar.org/articles/wars_corinthian.html#null</a:t>
            </a:r>
            <a:endParaRPr lang="en-GB" sz="1600" dirty="0">
              <a:latin typeface="Cambria" panose="02040503050406030204" pitchFamily="18" charset="0"/>
            </a:endParaRPr>
          </a:p>
          <a:p>
            <a:r>
              <a:rPr lang="en-GB" sz="1600" i="1" dirty="0">
                <a:latin typeface="Cambria" panose="02040503050406030204" pitchFamily="18" charset="0"/>
              </a:rPr>
              <a:t>Bennett, B., 2014. The Spartan Supremacy 412-371 BC. Pen and Sword</a:t>
            </a:r>
          </a:p>
          <a:p>
            <a:r>
              <a:rPr lang="en-GB" sz="1600" dirty="0">
                <a:latin typeface="Cambria" panose="02040503050406030204" pitchFamily="18" charset="0"/>
              </a:rPr>
              <a:t>Demosthenes, Against </a:t>
            </a:r>
            <a:r>
              <a:rPr lang="en-GB" sz="1600" dirty="0" err="1">
                <a:latin typeface="Cambria" panose="02040503050406030204" pitchFamily="18" charset="0"/>
              </a:rPr>
              <a:t>Leptines</a:t>
            </a:r>
            <a:r>
              <a:rPr lang="en-GB" sz="1600" dirty="0">
                <a:latin typeface="Cambria" panose="02040503050406030204" pitchFamily="18" charset="0"/>
              </a:rPr>
              <a:t>, section 54 . 2017. </a:t>
            </a:r>
            <a:r>
              <a:rPr lang="en-GB" sz="1600" i="1" dirty="0">
                <a:latin typeface="Cambria" panose="02040503050406030204" pitchFamily="18" charset="0"/>
              </a:rPr>
              <a:t>Demosthenes, Against </a:t>
            </a:r>
            <a:r>
              <a:rPr lang="en-GB" sz="1600" i="1" dirty="0" err="1">
                <a:latin typeface="Cambria" panose="02040503050406030204" pitchFamily="18" charset="0"/>
              </a:rPr>
              <a:t>Leptines</a:t>
            </a:r>
            <a:r>
              <a:rPr lang="en-GB" sz="1600" i="1" dirty="0">
                <a:latin typeface="Cambria" panose="02040503050406030204" pitchFamily="18" charset="0"/>
              </a:rPr>
              <a:t>, section 54. </a:t>
            </a:r>
            <a:r>
              <a:rPr lang="en-GB" sz="1600" dirty="0">
                <a:latin typeface="Cambria" panose="02040503050406030204" pitchFamily="18" charset="0"/>
              </a:rPr>
              <a:t>Available at: </a:t>
            </a:r>
            <a:r>
              <a:rPr lang="en-GB" sz="1600" dirty="0">
                <a:latin typeface="Cambria" panose="02040503050406030204" pitchFamily="18" charset="0"/>
                <a:hlinkClick r:id="rId3"/>
              </a:rPr>
              <a:t>http://www.perseus.tufts.edu/hopper/text?doc=Perseus:text:1999.01.0072:speech=20:section=54&amp;highlight=antalcidas</a:t>
            </a:r>
            <a:endParaRPr lang="en-GB" sz="1600" dirty="0">
              <a:latin typeface="Cambria" panose="02040503050406030204" pitchFamily="18" charset="0"/>
            </a:endParaRPr>
          </a:p>
          <a:p>
            <a:r>
              <a:rPr lang="en-GB" sz="1600" dirty="0" err="1">
                <a:latin typeface="Cambria" panose="02040503050406030204" pitchFamily="18" charset="0"/>
              </a:rPr>
              <a:t>Diodorus</a:t>
            </a:r>
            <a:r>
              <a:rPr lang="en-GB" sz="1600" dirty="0">
                <a:latin typeface="Cambria" panose="02040503050406030204" pitchFamily="18" charset="0"/>
              </a:rPr>
              <a:t> Siculus, Library, Book XIV, Chapter 110, section 3 .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XIV, Chapter 110, section 3</a:t>
            </a:r>
            <a:r>
              <a:rPr lang="en-GB" sz="1600" dirty="0">
                <a:latin typeface="Cambria" panose="02040503050406030204" pitchFamily="18" charset="0"/>
              </a:rPr>
              <a:t>. </a:t>
            </a:r>
            <a:r>
              <a:rPr lang="en-GB" sz="1600">
                <a:latin typeface="Cambria" panose="02040503050406030204" pitchFamily="18" charset="0"/>
              </a:rPr>
              <a:t>Available </a:t>
            </a:r>
            <a:r>
              <a:rPr lang="en-GB" sz="1600" dirty="0">
                <a:latin typeface="Cambria" panose="02040503050406030204" pitchFamily="18" charset="0"/>
              </a:rPr>
              <a:t>at: </a:t>
            </a:r>
            <a:r>
              <a:rPr lang="en-GB" sz="1600" dirty="0">
                <a:latin typeface="Cambria" panose="02040503050406030204" pitchFamily="18" charset="0"/>
                <a:hlinkClick r:id="rId4"/>
              </a:rPr>
              <a:t>http://www.perseus.tufts.edu/hopper/text?doc=Perseus%3Atext%3A1999.01.0084%3Abook%3D14%3Achapter%3D110%3Asection</a:t>
            </a:r>
            <a:r>
              <a:rPr lang="en-GB" sz="1600">
                <a:latin typeface="Cambria" panose="02040503050406030204" pitchFamily="18" charset="0"/>
                <a:hlinkClick r:id="rId4"/>
              </a:rPr>
              <a:t>%3D3</a:t>
            </a:r>
            <a:endParaRPr lang="en-GB" sz="1600">
              <a:latin typeface="Cambria" panose="02040503050406030204" pitchFamily="18" charset="0"/>
            </a:endParaRPr>
          </a:p>
        </p:txBody>
      </p:sp>
    </p:spTree>
    <p:extLst>
      <p:ext uri="{BB962C8B-B14F-4D97-AF65-F5344CB8AC3E}">
        <p14:creationId xmlns:p14="http://schemas.microsoft.com/office/powerpoint/2010/main" val="2895299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81A61-225F-419D-ABF2-F9AB0CC701AB}"/>
              </a:ext>
            </a:extLst>
          </p:cNvPr>
          <p:cNvSpPr>
            <a:spLocks noGrp="1"/>
          </p:cNvSpPr>
          <p:nvPr>
            <p:ph type="title"/>
          </p:nvPr>
        </p:nvSpPr>
        <p:spPr/>
        <p:txBody>
          <a:bodyPr/>
          <a:lstStyle/>
          <a:p>
            <a:r>
              <a:rPr lang="en-GB" dirty="0">
                <a:latin typeface="Cambria" panose="02040503050406030204" pitchFamily="18" charset="0"/>
              </a:rPr>
              <a:t>‘The King’s Peace’:</a:t>
            </a:r>
          </a:p>
        </p:txBody>
      </p:sp>
      <p:sp>
        <p:nvSpPr>
          <p:cNvPr id="3" name="Text Placeholder 2">
            <a:extLst>
              <a:ext uri="{FF2B5EF4-FFF2-40B4-BE49-F238E27FC236}">
                <a16:creationId xmlns:a16="http://schemas.microsoft.com/office/drawing/2014/main" id="{2A17E135-196C-4354-832F-92A078AFB55B}"/>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D644AEC-86C0-4F78-9461-CBBF55847A03}"/>
              </a:ext>
            </a:extLst>
          </p:cNvPr>
          <p:cNvSpPr>
            <a:spLocks noGrp="1"/>
          </p:cNvSpPr>
          <p:nvPr>
            <p:ph sz="half" idx="2"/>
          </p:nvPr>
        </p:nvSpPr>
        <p:spPr>
          <a:xfrm>
            <a:off x="839788" y="2093843"/>
            <a:ext cx="5157787" cy="4095820"/>
          </a:xfrm>
        </p:spPr>
        <p:txBody>
          <a:bodyPr>
            <a:normAutofit lnSpcReduction="10000"/>
          </a:bodyPr>
          <a:lstStyle/>
          <a:p>
            <a:pPr>
              <a:lnSpc>
                <a:spcPct val="100000"/>
              </a:lnSpc>
              <a:spcBef>
                <a:spcPts val="0"/>
              </a:spcBef>
            </a:pPr>
            <a:r>
              <a:rPr lang="en-GB" sz="1600" dirty="0">
                <a:latin typeface="Cambria" panose="02040503050406030204" pitchFamily="18" charset="0"/>
              </a:rPr>
              <a:t>386BC.</a:t>
            </a:r>
          </a:p>
          <a:p>
            <a:pPr>
              <a:lnSpc>
                <a:spcPct val="100000"/>
              </a:lnSpc>
              <a:spcBef>
                <a:spcPts val="0"/>
              </a:spcBef>
            </a:pPr>
            <a:r>
              <a:rPr lang="en-GB" sz="1600" dirty="0">
                <a:latin typeface="Cambria" panose="02040503050406030204" pitchFamily="18" charset="0"/>
              </a:rPr>
              <a:t>A truce that was organised after </a:t>
            </a:r>
            <a:r>
              <a:rPr lang="en-GB" sz="1600" dirty="0" err="1">
                <a:latin typeface="Cambria" panose="02040503050406030204" pitchFamily="18" charset="0"/>
              </a:rPr>
              <a:t>Antalcidas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All Greek territories in Asia Minor belonged to Persia.</a:t>
            </a:r>
          </a:p>
          <a:p>
            <a:pPr>
              <a:lnSpc>
                <a:spcPct val="100000"/>
              </a:lnSpc>
              <a:spcBef>
                <a:spcPts val="0"/>
              </a:spcBef>
            </a:pPr>
            <a:r>
              <a:rPr lang="en-GB" sz="1600" dirty="0">
                <a:latin typeface="Cambria" panose="02040503050406030204" pitchFamily="18" charset="0"/>
              </a:rPr>
              <a:t>All Greek cities would retain their autonomy, though Athens retained that of Lemnos, Imbros and Scyros.</a:t>
            </a:r>
          </a:p>
          <a:p>
            <a:pPr>
              <a:lnSpc>
                <a:spcPct val="100000"/>
              </a:lnSpc>
              <a:spcBef>
                <a:spcPts val="0"/>
              </a:spcBef>
            </a:pPr>
            <a:r>
              <a:rPr lang="en-GB" sz="1600" dirty="0">
                <a:latin typeface="Cambria" panose="02040503050406030204" pitchFamily="18" charset="0"/>
              </a:rPr>
              <a:t>Thebes was to dissolve the </a:t>
            </a:r>
            <a:r>
              <a:rPr lang="en-GB" sz="1600" dirty="0" err="1">
                <a:latin typeface="Cambria" panose="02040503050406030204" pitchFamily="18" charset="0"/>
              </a:rPr>
              <a:t>Boetian</a:t>
            </a:r>
            <a:r>
              <a:rPr lang="en-GB" sz="1600" dirty="0">
                <a:latin typeface="Cambria" panose="02040503050406030204" pitchFamily="18" charset="0"/>
              </a:rPr>
              <a:t> League and align with Corinth and Argos.</a:t>
            </a:r>
          </a:p>
          <a:p>
            <a:pPr>
              <a:lnSpc>
                <a:spcPct val="100000"/>
              </a:lnSpc>
              <a:spcBef>
                <a:spcPts val="0"/>
              </a:spcBef>
            </a:pPr>
            <a:r>
              <a:rPr lang="en-GB" sz="1600" dirty="0">
                <a:latin typeface="Cambria" panose="02040503050406030204" pitchFamily="18" charset="0"/>
              </a:rPr>
              <a:t>Overall this gave Sparta more power in Greece. </a:t>
            </a:r>
          </a:p>
        </p:txBody>
      </p:sp>
      <p:sp>
        <p:nvSpPr>
          <p:cNvPr id="5" name="Text Placeholder 4">
            <a:extLst>
              <a:ext uri="{FF2B5EF4-FFF2-40B4-BE49-F238E27FC236}">
                <a16:creationId xmlns:a16="http://schemas.microsoft.com/office/drawing/2014/main" id="{492365BD-7D63-4899-812A-0C0A47B69998}"/>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6BC1728F-C450-4A46-8D03-F0AA9522F762}"/>
              </a:ext>
            </a:extLst>
          </p:cNvPr>
          <p:cNvSpPr>
            <a:spLocks noGrp="1"/>
          </p:cNvSpPr>
          <p:nvPr>
            <p:ph sz="quarter" idx="4"/>
          </p:nvPr>
        </p:nvSpPr>
        <p:spPr>
          <a:xfrm>
            <a:off x="6172200" y="2093843"/>
            <a:ext cx="5183188" cy="4095820"/>
          </a:xfrm>
        </p:spPr>
        <p:txBody>
          <a:bodyPr>
            <a:normAutofit lnSpcReduction="10000"/>
          </a:bodyPr>
          <a:lstStyle/>
          <a:p>
            <a:r>
              <a:rPr lang="en-GB" sz="1600" dirty="0">
                <a:latin typeface="Cambria" panose="02040503050406030204" pitchFamily="18" charset="0"/>
              </a:rPr>
              <a:t>Corinthian War (395-386 BC). 2017. </a:t>
            </a:r>
            <a:r>
              <a:rPr lang="en-GB" sz="1600" i="1" dirty="0">
                <a:latin typeface="Cambria" panose="02040503050406030204" pitchFamily="18" charset="0"/>
              </a:rPr>
              <a:t>Corinthian War (395-386 BC)</a:t>
            </a:r>
            <a:r>
              <a:rPr lang="en-GB" sz="1600" dirty="0">
                <a:latin typeface="Cambria" panose="02040503050406030204" pitchFamily="18" charset="0"/>
              </a:rPr>
              <a:t>. Available at: </a:t>
            </a:r>
            <a:r>
              <a:rPr lang="en-GB" sz="1600" dirty="0">
                <a:latin typeface="Cambria" panose="02040503050406030204" pitchFamily="18" charset="0"/>
                <a:hlinkClick r:id="rId2"/>
              </a:rPr>
              <a:t>http://www.historyofwar.org/articles/wars_corinthian.html#null</a:t>
            </a:r>
            <a:endParaRPr lang="en-GB" sz="1600" dirty="0">
              <a:latin typeface="Cambria" panose="02040503050406030204" pitchFamily="18" charset="0"/>
            </a:endParaRPr>
          </a:p>
          <a:p>
            <a:r>
              <a:rPr lang="en-GB" sz="1600" i="1" dirty="0">
                <a:latin typeface="Cambria" panose="02040503050406030204" pitchFamily="18" charset="0"/>
              </a:rPr>
              <a:t>Bennett, B., 2014. The Spartan Supremacy 412-371 BC. Pen and Sword</a:t>
            </a:r>
          </a:p>
          <a:p>
            <a:r>
              <a:rPr lang="en-GB" sz="1600" dirty="0">
                <a:latin typeface="Cambria" panose="02040503050406030204" pitchFamily="18" charset="0"/>
              </a:rPr>
              <a:t>Demosthenes, Against </a:t>
            </a:r>
            <a:r>
              <a:rPr lang="en-GB" sz="1600" dirty="0" err="1">
                <a:latin typeface="Cambria" panose="02040503050406030204" pitchFamily="18" charset="0"/>
              </a:rPr>
              <a:t>Leptines</a:t>
            </a:r>
            <a:r>
              <a:rPr lang="en-GB" sz="1600" dirty="0">
                <a:latin typeface="Cambria" panose="02040503050406030204" pitchFamily="18" charset="0"/>
              </a:rPr>
              <a:t>, section 54 . 2017. </a:t>
            </a:r>
            <a:r>
              <a:rPr lang="en-GB" sz="1600" i="1" dirty="0">
                <a:latin typeface="Cambria" panose="02040503050406030204" pitchFamily="18" charset="0"/>
              </a:rPr>
              <a:t>Demosthenes, Against </a:t>
            </a:r>
            <a:r>
              <a:rPr lang="en-GB" sz="1600" i="1" dirty="0" err="1">
                <a:latin typeface="Cambria" panose="02040503050406030204" pitchFamily="18" charset="0"/>
              </a:rPr>
              <a:t>Leptines</a:t>
            </a:r>
            <a:r>
              <a:rPr lang="en-GB" sz="1600" i="1" dirty="0">
                <a:latin typeface="Cambria" panose="02040503050406030204" pitchFamily="18" charset="0"/>
              </a:rPr>
              <a:t>, section 54.</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http://www.perseus.tufts.edu/hopper/text?doc=Perseus:text:1999.01.0072:speech=20:section=54&amp;highlight=antalcidas</a:t>
            </a:r>
            <a:endParaRPr lang="en-GB" sz="1600" dirty="0">
              <a:latin typeface="Cambria" panose="02040503050406030204" pitchFamily="18" charset="0"/>
            </a:endParaRPr>
          </a:p>
          <a:p>
            <a:r>
              <a:rPr lang="en-GB" sz="1600" dirty="0" err="1">
                <a:latin typeface="Cambria" panose="02040503050406030204" pitchFamily="18" charset="0"/>
              </a:rPr>
              <a:t>Diodorus</a:t>
            </a:r>
            <a:r>
              <a:rPr lang="en-GB" sz="1600" dirty="0">
                <a:latin typeface="Cambria" panose="02040503050406030204" pitchFamily="18" charset="0"/>
              </a:rPr>
              <a:t> Siculus, Library, Book XIV, Chapter 110, section 3 .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XIV, Chapter 110, section 3</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http://www.perseus.tufts.edu/hopper/text?doc=Perseus%3Atext%3A1999.01.0084%3Abook%3D14%3Achapter%3D110%3Asection%3D3</a:t>
            </a:r>
            <a:endParaRPr lang="en-GB" sz="1600" dirty="0">
              <a:latin typeface="Cambria" panose="02040503050406030204" pitchFamily="18" charset="0"/>
            </a:endParaRPr>
          </a:p>
        </p:txBody>
      </p:sp>
    </p:spTree>
    <p:extLst>
      <p:ext uri="{BB962C8B-B14F-4D97-AF65-F5344CB8AC3E}">
        <p14:creationId xmlns:p14="http://schemas.microsoft.com/office/powerpoint/2010/main" val="26861718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11221-C351-4BB8-B557-2EC70C2AFCAA}"/>
              </a:ext>
            </a:extLst>
          </p:cNvPr>
          <p:cNvSpPr>
            <a:spLocks noGrp="1"/>
          </p:cNvSpPr>
          <p:nvPr>
            <p:ph type="title"/>
          </p:nvPr>
        </p:nvSpPr>
        <p:spPr/>
        <p:txBody>
          <a:bodyPr/>
          <a:lstStyle/>
          <a:p>
            <a:r>
              <a:rPr lang="en-GB" dirty="0">
                <a:latin typeface="Cambria" panose="02040503050406030204" pitchFamily="18" charset="0"/>
              </a:rPr>
              <a:t>The </a:t>
            </a:r>
            <a:r>
              <a:rPr lang="en-GB" dirty="0" err="1">
                <a:latin typeface="Cambria" panose="02040503050406030204" pitchFamily="18" charset="0"/>
              </a:rPr>
              <a:t>Cadmeia</a:t>
            </a:r>
            <a:r>
              <a:rPr lang="en-GB" dirty="0">
                <a:latin typeface="Cambria" panose="02040503050406030204" pitchFamily="18" charset="0"/>
              </a:rPr>
              <a:t> Affair:</a:t>
            </a:r>
          </a:p>
        </p:txBody>
      </p:sp>
      <p:sp>
        <p:nvSpPr>
          <p:cNvPr id="3" name="Text Placeholder 2">
            <a:extLst>
              <a:ext uri="{FF2B5EF4-FFF2-40B4-BE49-F238E27FC236}">
                <a16:creationId xmlns:a16="http://schemas.microsoft.com/office/drawing/2014/main" id="{6FF3B22E-7A5B-42F2-B9F6-E76377F77416}"/>
              </a:ext>
            </a:extLst>
          </p:cNvPr>
          <p:cNvSpPr>
            <a:spLocks noGrp="1"/>
          </p:cNvSpPr>
          <p:nvPr>
            <p:ph type="body" idx="1"/>
          </p:nvPr>
        </p:nvSpPr>
        <p:spPr>
          <a:xfrm>
            <a:off x="862014" y="1289397"/>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A0950983-EB35-44A1-8D04-5A48FC27C784}"/>
              </a:ext>
            </a:extLst>
          </p:cNvPr>
          <p:cNvSpPr>
            <a:spLocks noGrp="1"/>
          </p:cNvSpPr>
          <p:nvPr>
            <p:ph sz="half" idx="2"/>
          </p:nvPr>
        </p:nvSpPr>
        <p:spPr>
          <a:xfrm>
            <a:off x="839788" y="1690688"/>
            <a:ext cx="5017673" cy="4498975"/>
          </a:xfrm>
        </p:spPr>
        <p:txBody>
          <a:bodyPr>
            <a:normAutofit lnSpcReduction="10000"/>
          </a:bodyPr>
          <a:lstStyle/>
          <a:p>
            <a:pPr>
              <a:lnSpc>
                <a:spcPct val="100000"/>
              </a:lnSpc>
              <a:spcBef>
                <a:spcPts val="0"/>
              </a:spcBef>
            </a:pPr>
            <a:r>
              <a:rPr lang="en-GB" sz="1600" dirty="0">
                <a:latin typeface="Cambria" panose="02040503050406030204" pitchFamily="18" charset="0"/>
              </a:rPr>
              <a:t>382BC.</a:t>
            </a:r>
          </a:p>
          <a:p>
            <a:pPr>
              <a:lnSpc>
                <a:spcPct val="100000"/>
              </a:lnSpc>
              <a:spcBef>
                <a:spcPts val="0"/>
              </a:spcBef>
            </a:pPr>
            <a:r>
              <a:rPr lang="en-GB" sz="1600" dirty="0" err="1">
                <a:latin typeface="Cambria" panose="02040503050406030204" pitchFamily="18" charset="0"/>
              </a:rPr>
              <a:t>Cadmeia</a:t>
            </a:r>
            <a:r>
              <a:rPr lang="en-GB" sz="1600" dirty="0">
                <a:latin typeface="Cambria" panose="02040503050406030204" pitchFamily="18" charset="0"/>
              </a:rPr>
              <a:t> was the capital citadel in Thebes until it was destroyed by Alexander the Great. All the decisions regarding matters of state were held here.</a:t>
            </a:r>
          </a:p>
          <a:p>
            <a:pPr>
              <a:lnSpc>
                <a:spcPct val="100000"/>
              </a:lnSpc>
              <a:spcBef>
                <a:spcPts val="0"/>
              </a:spcBef>
            </a:pPr>
            <a:r>
              <a:rPr lang="en-GB" sz="1600" dirty="0" err="1">
                <a:latin typeface="Cambria" panose="02040503050406030204" pitchFamily="18" charset="0"/>
              </a:rPr>
              <a:t>Phoebidas</a:t>
            </a:r>
            <a:r>
              <a:rPr lang="en-GB" sz="1600" dirty="0">
                <a:latin typeface="Cambria" panose="02040503050406030204" pitchFamily="18" charset="0"/>
              </a:rPr>
              <a:t>, without the backing of any Spartan General, invaded </a:t>
            </a:r>
            <a:r>
              <a:rPr lang="en-GB" sz="1600" dirty="0" err="1">
                <a:latin typeface="Cambria" panose="02040503050406030204" pitchFamily="18" charset="0"/>
              </a:rPr>
              <a:t>Cadmeia</a:t>
            </a:r>
            <a:r>
              <a:rPr lang="en-GB" sz="1600" dirty="0">
                <a:latin typeface="Cambria" panose="02040503050406030204" pitchFamily="18" charset="0"/>
              </a:rPr>
              <a:t>, and earned the ire of almost all of Greece.</a:t>
            </a:r>
          </a:p>
          <a:p>
            <a:pPr>
              <a:lnSpc>
                <a:spcPct val="100000"/>
              </a:lnSpc>
              <a:spcBef>
                <a:spcPts val="0"/>
              </a:spcBef>
            </a:pPr>
            <a:r>
              <a:rPr lang="en-GB" sz="1600" dirty="0">
                <a:latin typeface="Cambria" panose="02040503050406030204" pitchFamily="18" charset="0"/>
              </a:rPr>
              <a:t>The Thebans shielded him, and persuaded the Spartans to help him hold it as it was in their interest- The Thebans had been the ones to help </a:t>
            </a:r>
            <a:r>
              <a:rPr lang="en-GB" sz="1600" dirty="0" err="1">
                <a:latin typeface="Cambria" panose="02040503050406030204" pitchFamily="18" charset="0"/>
              </a:rPr>
              <a:t>Phoebidas</a:t>
            </a:r>
            <a:r>
              <a:rPr lang="en-GB" sz="1600" dirty="0">
                <a:latin typeface="Cambria" panose="02040503050406030204" pitchFamily="18" charset="0"/>
              </a:rPr>
              <a:t> take the city, and this way they could blame it on the Spartans.</a:t>
            </a:r>
          </a:p>
          <a:p>
            <a:pPr>
              <a:lnSpc>
                <a:spcPct val="100000"/>
              </a:lnSpc>
              <a:spcBef>
                <a:spcPts val="0"/>
              </a:spcBef>
            </a:pPr>
            <a:r>
              <a:rPr lang="en-GB" sz="1600" dirty="0">
                <a:latin typeface="Cambria" panose="02040503050406030204" pitchFamily="18" charset="0"/>
              </a:rPr>
              <a:t>The Athenians threw the Spartans out and declared war once again, returning the city to Thebes, and gaining them more power.</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B9684753-BF75-4563-AF2C-C659FA1F46ED}"/>
              </a:ext>
            </a:extLst>
          </p:cNvPr>
          <p:cNvSpPr>
            <a:spLocks noGrp="1"/>
          </p:cNvSpPr>
          <p:nvPr>
            <p:ph type="body" sz="quarter" idx="3"/>
          </p:nvPr>
        </p:nvSpPr>
        <p:spPr>
          <a:xfrm>
            <a:off x="5857461" y="1289397"/>
            <a:ext cx="5421727"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A7BE2276-A685-4AF9-AD75-3C5C43134441}"/>
              </a:ext>
            </a:extLst>
          </p:cNvPr>
          <p:cNvSpPr>
            <a:spLocks noGrp="1"/>
          </p:cNvSpPr>
          <p:nvPr>
            <p:ph sz="quarter" idx="4"/>
          </p:nvPr>
        </p:nvSpPr>
        <p:spPr>
          <a:xfrm>
            <a:off x="5433391" y="1702077"/>
            <a:ext cx="5921998" cy="4790798"/>
          </a:xfrm>
        </p:spPr>
        <p:txBody>
          <a:bodyPr>
            <a:normAutofit lnSpcReduction="10000"/>
          </a:bodyPr>
          <a:lstStyle/>
          <a:p>
            <a:r>
              <a:rPr lang="en-GB" sz="1600" dirty="0">
                <a:latin typeface="Cambria" panose="02040503050406030204" pitchFamily="18" charset="0"/>
              </a:rPr>
              <a:t>Google Books 2017. </a:t>
            </a:r>
            <a:r>
              <a:rPr lang="en-GB" sz="1600" i="1" dirty="0">
                <a:latin typeface="Cambria" panose="02040503050406030204" pitchFamily="18" charset="0"/>
              </a:rPr>
              <a:t>Plutarch’s Lives: Translated from the Original Greek With Notes Critical…- Plutarch- Google Books.</a:t>
            </a:r>
            <a:r>
              <a:rPr lang="en-GB" sz="1600" dirty="0">
                <a:latin typeface="Cambria" panose="02040503050406030204" pitchFamily="18" charset="0"/>
              </a:rPr>
              <a:t> Available at: </a:t>
            </a:r>
            <a:r>
              <a:rPr lang="en-GB" sz="1600" dirty="0">
                <a:latin typeface="Cambria" panose="02040503050406030204" pitchFamily="18" charset="0"/>
                <a:hlinkClick r:id="rId2"/>
              </a:rPr>
              <a:t>https://books.google.co.uk/books?id=bMFZKe0J4B0C&amp;printsec=frontcover&amp;dq=Plutarch's+lives&amp;hl=en&amp;sa=X&amp;ved=0ahUKEwiGiNyEtO7YAhXiJsAKHckYBLsQ6AEITzAH#v=onepage&amp;q=Plutarch's%20lives&amp;f=false</a:t>
            </a:r>
            <a:endParaRPr lang="en-GB" sz="1600" dirty="0">
              <a:latin typeface="Cambria" panose="02040503050406030204" pitchFamily="18" charset="0"/>
            </a:endParaRPr>
          </a:p>
          <a:p>
            <a:r>
              <a:rPr lang="en-GB" sz="1600" dirty="0">
                <a:latin typeface="Cambria" panose="02040503050406030204" pitchFamily="18" charset="0"/>
              </a:rPr>
              <a:t>Hack, Harold M. “Thebes and the Spartan Hegemony, 386-382 B.C.” </a:t>
            </a:r>
            <a:r>
              <a:rPr lang="en-GB" sz="1600" i="1" dirty="0">
                <a:latin typeface="Cambria" panose="02040503050406030204" pitchFamily="18" charset="0"/>
              </a:rPr>
              <a:t>The American Journal of Philology</a:t>
            </a:r>
            <a:r>
              <a:rPr lang="en-GB" sz="1600" dirty="0">
                <a:latin typeface="Cambria" panose="02040503050406030204" pitchFamily="18" charset="0"/>
              </a:rPr>
              <a:t>, vol. 99, no. 2, 1978, pp. 210–227. </a:t>
            </a:r>
            <a:r>
              <a:rPr lang="en-GB" sz="1600" i="1" dirty="0">
                <a:latin typeface="Cambria" panose="02040503050406030204" pitchFamily="18" charset="0"/>
              </a:rPr>
              <a:t>JSTOR</a:t>
            </a:r>
            <a:r>
              <a:rPr lang="en-GB" sz="1600" dirty="0">
                <a:latin typeface="Cambria" panose="02040503050406030204" pitchFamily="18" charset="0"/>
              </a:rPr>
              <a:t>, JSTOR, Available at: </a:t>
            </a:r>
            <a:r>
              <a:rPr lang="en-GB" sz="1600" dirty="0">
                <a:latin typeface="Cambria" panose="02040503050406030204" pitchFamily="18" charset="0"/>
                <a:hlinkClick r:id="rId3"/>
              </a:rPr>
              <a:t>www.jstor.org/stable/293647</a:t>
            </a:r>
            <a:endParaRPr lang="en-GB" sz="1600" dirty="0">
              <a:latin typeface="Cambria" panose="02040503050406030204" pitchFamily="18" charset="0"/>
            </a:endParaRPr>
          </a:p>
          <a:p>
            <a:r>
              <a:rPr lang="fr-FR" sz="1600" dirty="0" err="1">
                <a:latin typeface="Cambria" panose="02040503050406030204" pitchFamily="18" charset="0"/>
              </a:rPr>
              <a:t>Isocrates</a:t>
            </a:r>
            <a:r>
              <a:rPr lang="fr-FR" sz="1600" dirty="0">
                <a:latin typeface="Cambria" panose="02040503050406030204" pitchFamily="18" charset="0"/>
              </a:rPr>
              <a:t>, </a:t>
            </a:r>
            <a:r>
              <a:rPr lang="fr-FR" sz="1600" dirty="0" err="1">
                <a:latin typeface="Cambria" panose="02040503050406030204" pitchFamily="18" charset="0"/>
              </a:rPr>
              <a:t>Plataicus</a:t>
            </a:r>
            <a:r>
              <a:rPr lang="fr-FR" sz="1600" dirty="0">
                <a:latin typeface="Cambria" panose="02040503050406030204" pitchFamily="18" charset="0"/>
              </a:rPr>
              <a:t>, section 19 . 2017. </a:t>
            </a:r>
            <a:r>
              <a:rPr lang="fr-FR" sz="1600" dirty="0" err="1">
                <a:latin typeface="Cambria" panose="02040503050406030204" pitchFamily="18" charset="0"/>
              </a:rPr>
              <a:t>Isocrates</a:t>
            </a:r>
            <a:r>
              <a:rPr lang="fr-FR" sz="1600" dirty="0">
                <a:latin typeface="Cambria" panose="02040503050406030204" pitchFamily="18" charset="0"/>
              </a:rPr>
              <a:t>, </a:t>
            </a:r>
            <a:r>
              <a:rPr lang="fr-FR" sz="1600" dirty="0" err="1">
                <a:latin typeface="Cambria" panose="02040503050406030204" pitchFamily="18" charset="0"/>
              </a:rPr>
              <a:t>Plataicus</a:t>
            </a:r>
            <a:r>
              <a:rPr lang="fr-FR" sz="1600" dirty="0">
                <a:latin typeface="Cambria" panose="02040503050406030204" pitchFamily="18" charset="0"/>
              </a:rPr>
              <a:t>, section 19. </a:t>
            </a:r>
            <a:r>
              <a:rPr lang="fr-FR" sz="1600" dirty="0" err="1">
                <a:latin typeface="Cambria" panose="02040503050406030204" pitchFamily="18" charset="0"/>
              </a:rPr>
              <a:t>Available</a:t>
            </a:r>
            <a:r>
              <a:rPr lang="fr-FR" sz="1600" dirty="0">
                <a:latin typeface="Cambria" panose="02040503050406030204" pitchFamily="18" charset="0"/>
              </a:rPr>
              <a:t> at: </a:t>
            </a:r>
            <a:r>
              <a:rPr lang="fr-FR" sz="1600" dirty="0">
                <a:latin typeface="Cambria" panose="02040503050406030204" pitchFamily="18" charset="0"/>
                <a:hlinkClick r:id="rId4"/>
              </a:rPr>
              <a:t>http://www.perseus.tufts.edu/hopper/text?doc=Perseus:text:1999.01.0144:speech=14:section=19&amp;highlight=cadmea</a:t>
            </a:r>
            <a:endParaRPr lang="fr-FR" sz="1600" dirty="0">
              <a:latin typeface="Cambria" panose="02040503050406030204" pitchFamily="18" charset="0"/>
            </a:endParaRPr>
          </a:p>
          <a:p>
            <a:r>
              <a:rPr lang="en-GB" sz="1600" dirty="0">
                <a:latin typeface="Cambria" panose="02040503050406030204" pitchFamily="18" charset="0"/>
              </a:rPr>
              <a:t>Thebes - city, </a:t>
            </a:r>
            <a:r>
              <a:rPr lang="en-GB" sz="1600" dirty="0" err="1">
                <a:latin typeface="Cambria" panose="02040503050406030204" pitchFamily="18" charset="0"/>
              </a:rPr>
              <a:t>bc</a:t>
            </a:r>
            <a:r>
              <a:rPr lang="en-GB" sz="1600" dirty="0">
                <a:latin typeface="Cambria" panose="02040503050406030204" pitchFamily="18" charset="0"/>
              </a:rPr>
              <a:t>, </a:t>
            </a:r>
            <a:r>
              <a:rPr lang="en-GB" sz="1600" dirty="0" err="1">
                <a:latin typeface="Cambria" panose="02040503050406030204" pitchFamily="18" charset="0"/>
              </a:rPr>
              <a:t>sparta</a:t>
            </a:r>
            <a:r>
              <a:rPr lang="en-GB" sz="1600" dirty="0">
                <a:latin typeface="Cambria" panose="02040503050406030204" pitchFamily="18" charset="0"/>
              </a:rPr>
              <a:t>, </a:t>
            </a:r>
            <a:r>
              <a:rPr lang="en-GB" sz="1600" dirty="0" err="1">
                <a:latin typeface="Cambria" panose="02040503050406030204" pitchFamily="18" charset="0"/>
              </a:rPr>
              <a:t>greece</a:t>
            </a:r>
            <a:r>
              <a:rPr lang="en-GB" sz="1600" dirty="0">
                <a:latin typeface="Cambria" panose="02040503050406030204" pitchFamily="18" charset="0"/>
              </a:rPr>
              <a:t>, </a:t>
            </a:r>
            <a:r>
              <a:rPr lang="en-GB" sz="1600" dirty="0" err="1">
                <a:latin typeface="Cambria" panose="02040503050406030204" pitchFamily="18" charset="0"/>
              </a:rPr>
              <a:t>cadmea</a:t>
            </a:r>
            <a:r>
              <a:rPr lang="en-GB" sz="1600" dirty="0">
                <a:latin typeface="Cambria" panose="02040503050406030204" pitchFamily="18" charset="0"/>
              </a:rPr>
              <a:t>, </a:t>
            </a:r>
            <a:r>
              <a:rPr lang="en-GB" sz="1600" dirty="0" err="1">
                <a:latin typeface="Cambria" panose="02040503050406030204" pitchFamily="18" charset="0"/>
              </a:rPr>
              <a:t>athens</a:t>
            </a:r>
            <a:r>
              <a:rPr lang="en-GB" sz="1600" dirty="0">
                <a:latin typeface="Cambria" panose="02040503050406030204" pitchFamily="18" charset="0"/>
              </a:rPr>
              <a:t>, </a:t>
            </a:r>
            <a:r>
              <a:rPr lang="en-GB" sz="1600" dirty="0" err="1">
                <a:latin typeface="Cambria" panose="02040503050406030204" pitchFamily="18" charset="0"/>
              </a:rPr>
              <a:t>boeotian</a:t>
            </a:r>
            <a:r>
              <a:rPr lang="en-GB" sz="1600" dirty="0">
                <a:latin typeface="Cambria" panose="02040503050406030204" pitchFamily="18" charset="0"/>
              </a:rPr>
              <a:t> and battle . 2017. Thebes - city, </a:t>
            </a:r>
            <a:r>
              <a:rPr lang="en-GB" sz="1600" dirty="0" err="1">
                <a:latin typeface="Cambria" panose="02040503050406030204" pitchFamily="18" charset="0"/>
              </a:rPr>
              <a:t>bc</a:t>
            </a:r>
            <a:r>
              <a:rPr lang="en-GB" sz="1600" dirty="0">
                <a:latin typeface="Cambria" panose="02040503050406030204" pitchFamily="18" charset="0"/>
              </a:rPr>
              <a:t>, </a:t>
            </a:r>
            <a:r>
              <a:rPr lang="en-GB" sz="1600" dirty="0" err="1">
                <a:latin typeface="Cambria" panose="02040503050406030204" pitchFamily="18" charset="0"/>
              </a:rPr>
              <a:t>sparta</a:t>
            </a:r>
            <a:r>
              <a:rPr lang="en-GB" sz="1600" dirty="0">
                <a:latin typeface="Cambria" panose="02040503050406030204" pitchFamily="18" charset="0"/>
              </a:rPr>
              <a:t>, </a:t>
            </a:r>
            <a:r>
              <a:rPr lang="en-GB" sz="1600" dirty="0" err="1">
                <a:latin typeface="Cambria" panose="02040503050406030204" pitchFamily="18" charset="0"/>
              </a:rPr>
              <a:t>greece</a:t>
            </a:r>
            <a:r>
              <a:rPr lang="en-GB" sz="1600" dirty="0">
                <a:latin typeface="Cambria" panose="02040503050406030204" pitchFamily="18" charset="0"/>
              </a:rPr>
              <a:t>, </a:t>
            </a:r>
            <a:r>
              <a:rPr lang="en-GB" sz="1600" dirty="0" err="1">
                <a:latin typeface="Cambria" panose="02040503050406030204" pitchFamily="18" charset="0"/>
              </a:rPr>
              <a:t>cadmea</a:t>
            </a:r>
            <a:r>
              <a:rPr lang="en-GB" sz="1600" dirty="0">
                <a:latin typeface="Cambria" panose="02040503050406030204" pitchFamily="18" charset="0"/>
              </a:rPr>
              <a:t>, </a:t>
            </a:r>
            <a:r>
              <a:rPr lang="en-GB" sz="1600" dirty="0" err="1">
                <a:latin typeface="Cambria" panose="02040503050406030204" pitchFamily="18" charset="0"/>
              </a:rPr>
              <a:t>athens</a:t>
            </a:r>
            <a:r>
              <a:rPr lang="en-GB" sz="1600" dirty="0">
                <a:latin typeface="Cambria" panose="02040503050406030204" pitchFamily="18" charset="0"/>
              </a:rPr>
              <a:t>, </a:t>
            </a:r>
            <a:r>
              <a:rPr lang="en-GB" sz="1600" dirty="0" err="1">
                <a:latin typeface="Cambria" panose="02040503050406030204" pitchFamily="18" charset="0"/>
              </a:rPr>
              <a:t>boeotian</a:t>
            </a:r>
            <a:r>
              <a:rPr lang="en-GB" sz="1600" dirty="0">
                <a:latin typeface="Cambria" panose="02040503050406030204" pitchFamily="18" charset="0"/>
              </a:rPr>
              <a:t> and battle. Available at: </a:t>
            </a:r>
            <a:r>
              <a:rPr lang="en-GB" sz="1600" dirty="0">
                <a:latin typeface="Cambria" panose="02040503050406030204" pitchFamily="18" charset="0"/>
                <a:hlinkClick r:id="rId5"/>
              </a:rPr>
              <a:t>http://gluedideas.com/content-collection/international-encyclopedia-19/Thebes_2.html</a:t>
            </a:r>
            <a:endParaRPr lang="en-GB" sz="1600" dirty="0">
              <a:latin typeface="Cambria" panose="02040503050406030204" pitchFamily="18" charset="0"/>
            </a:endParaRPr>
          </a:p>
        </p:txBody>
      </p:sp>
    </p:spTree>
    <p:extLst>
      <p:ext uri="{BB962C8B-B14F-4D97-AF65-F5344CB8AC3E}">
        <p14:creationId xmlns:p14="http://schemas.microsoft.com/office/powerpoint/2010/main" val="1463206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C3D06-3A6D-471B-B982-8F22EDE5A415}"/>
              </a:ext>
            </a:extLst>
          </p:cNvPr>
          <p:cNvSpPr>
            <a:spLocks noGrp="1"/>
          </p:cNvSpPr>
          <p:nvPr>
            <p:ph type="title"/>
          </p:nvPr>
        </p:nvSpPr>
        <p:spPr/>
        <p:txBody>
          <a:bodyPr/>
          <a:lstStyle/>
          <a:p>
            <a:r>
              <a:rPr lang="en-GB" dirty="0">
                <a:latin typeface="Cambria" panose="02040503050406030204" pitchFamily="18" charset="0"/>
              </a:rPr>
              <a:t>Satrap’s Revolt:</a:t>
            </a:r>
          </a:p>
        </p:txBody>
      </p:sp>
      <p:sp>
        <p:nvSpPr>
          <p:cNvPr id="3" name="Text Placeholder 2">
            <a:extLst>
              <a:ext uri="{FF2B5EF4-FFF2-40B4-BE49-F238E27FC236}">
                <a16:creationId xmlns:a16="http://schemas.microsoft.com/office/drawing/2014/main" id="{BDFC36BF-778C-401C-BA3B-511D00BB7DAB}"/>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28CD6C3F-0FEB-480D-9F8A-255EFE666963}"/>
              </a:ext>
            </a:extLst>
          </p:cNvPr>
          <p:cNvSpPr>
            <a:spLocks noGrp="1"/>
          </p:cNvSpPr>
          <p:nvPr>
            <p:ph sz="half" idx="2"/>
          </p:nvPr>
        </p:nvSpPr>
        <p:spPr>
          <a:xfrm>
            <a:off x="839788" y="2093843"/>
            <a:ext cx="5157787" cy="4095820"/>
          </a:xfrm>
        </p:spPr>
        <p:txBody>
          <a:bodyPr>
            <a:normAutofit lnSpcReduction="10000"/>
          </a:bodyPr>
          <a:lstStyle/>
          <a:p>
            <a:pPr>
              <a:lnSpc>
                <a:spcPct val="100000"/>
              </a:lnSpc>
              <a:spcBef>
                <a:spcPts val="0"/>
              </a:spcBef>
            </a:pPr>
            <a:r>
              <a:rPr lang="en-GB" sz="1600" dirty="0">
                <a:latin typeface="Cambria" panose="02040503050406030204" pitchFamily="18" charset="0"/>
              </a:rPr>
              <a:t>366BC.</a:t>
            </a:r>
          </a:p>
          <a:p>
            <a:pPr>
              <a:lnSpc>
                <a:spcPct val="100000"/>
              </a:lnSpc>
              <a:spcBef>
                <a:spcPts val="0"/>
              </a:spcBef>
            </a:pPr>
            <a:r>
              <a:rPr lang="en-GB" sz="1600" dirty="0" err="1">
                <a:latin typeface="Cambria" panose="02040503050406030204" pitchFamily="18" charset="0"/>
              </a:rPr>
              <a:t>Ariobarzanes</a:t>
            </a:r>
            <a:r>
              <a:rPr lang="en-GB" sz="1600" dirty="0">
                <a:latin typeface="Cambria" panose="02040503050406030204" pitchFamily="18" charset="0"/>
              </a:rPr>
              <a:t>, governor of Phrygia in the Persian Empire gained allies in Athens, and attempted to lead the Satraps in a revolt against King Artaxerxes II.</a:t>
            </a:r>
          </a:p>
          <a:p>
            <a:pPr>
              <a:lnSpc>
                <a:spcPct val="100000"/>
              </a:lnSpc>
              <a:spcBef>
                <a:spcPts val="0"/>
              </a:spcBef>
            </a:pPr>
            <a:r>
              <a:rPr lang="en-GB" sz="1600" dirty="0">
                <a:latin typeface="Cambria" panose="02040503050406030204" pitchFamily="18" charset="0"/>
              </a:rPr>
              <a:t>Some Satraps made their own coin in an act of defiance against the King, some aligned under King Tachos in Egypt to rebel with aid from Greek mercenaries.</a:t>
            </a:r>
          </a:p>
          <a:p>
            <a:pPr>
              <a:lnSpc>
                <a:spcPct val="100000"/>
              </a:lnSpc>
              <a:spcBef>
                <a:spcPts val="0"/>
              </a:spcBef>
            </a:pPr>
            <a:r>
              <a:rPr lang="en-GB" sz="1600" dirty="0">
                <a:latin typeface="Cambria" panose="02040503050406030204" pitchFamily="18" charset="0"/>
              </a:rPr>
              <a:t>Tachos was contending with a revolt from his brother at the time, cancelling the Strap attack.</a:t>
            </a:r>
          </a:p>
          <a:p>
            <a:pPr>
              <a:lnSpc>
                <a:spcPct val="100000"/>
              </a:lnSpc>
              <a:spcBef>
                <a:spcPts val="0"/>
              </a:spcBef>
            </a:pPr>
            <a:r>
              <a:rPr lang="en-GB" sz="1600" dirty="0">
                <a:latin typeface="Cambria" panose="02040503050406030204" pitchFamily="18" charset="0"/>
              </a:rPr>
              <a:t>This meant the Satraps had been there as an invading force.</a:t>
            </a:r>
          </a:p>
          <a:p>
            <a:pPr>
              <a:lnSpc>
                <a:spcPct val="100000"/>
              </a:lnSpc>
              <a:spcBef>
                <a:spcPts val="0"/>
              </a:spcBef>
            </a:pPr>
            <a:r>
              <a:rPr lang="en-GB" sz="1600" dirty="0">
                <a:latin typeface="Cambria" panose="02040503050406030204" pitchFamily="18" charset="0"/>
              </a:rPr>
              <a:t>The Persian King captured and defeated the remaining Satraps, most were forgiven, returned to their posts.</a:t>
            </a:r>
          </a:p>
        </p:txBody>
      </p:sp>
      <p:sp>
        <p:nvSpPr>
          <p:cNvPr id="5" name="Text Placeholder 4">
            <a:extLst>
              <a:ext uri="{FF2B5EF4-FFF2-40B4-BE49-F238E27FC236}">
                <a16:creationId xmlns:a16="http://schemas.microsoft.com/office/drawing/2014/main" id="{7753020C-B79B-483B-8239-BB179050DC51}"/>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5968041-200B-42F0-89C6-F1DC3DB58B02}"/>
              </a:ext>
            </a:extLst>
          </p:cNvPr>
          <p:cNvSpPr>
            <a:spLocks noGrp="1"/>
          </p:cNvSpPr>
          <p:nvPr>
            <p:ph sz="quarter" idx="4"/>
          </p:nvPr>
        </p:nvSpPr>
        <p:spPr>
          <a:xfrm>
            <a:off x="5897217" y="2093842"/>
            <a:ext cx="5458171" cy="4280453"/>
          </a:xfrm>
        </p:spPr>
        <p:txBody>
          <a:bodyPr>
            <a:normAutofit lnSpcReduction="10000"/>
          </a:bodyPr>
          <a:lstStyle/>
          <a:p>
            <a:r>
              <a:rPr lang="en-GB" sz="1600" dirty="0" err="1">
                <a:latin typeface="Cambria" panose="02040503050406030204" pitchFamily="18" charset="0"/>
              </a:rPr>
              <a:t>Encyclopedia</a:t>
            </a:r>
            <a:r>
              <a:rPr lang="en-GB" sz="1600" dirty="0">
                <a:latin typeface="Cambria" panose="02040503050406030204" pitchFamily="18" charset="0"/>
              </a:rPr>
              <a:t> Britannica. 2017. </a:t>
            </a:r>
            <a:r>
              <a:rPr lang="en-GB" sz="1600" i="1" dirty="0">
                <a:latin typeface="Cambria" panose="02040503050406030204" pitchFamily="18" charset="0"/>
              </a:rPr>
              <a:t>Ancient Iran | Britannica.com</a:t>
            </a:r>
            <a:r>
              <a:rPr lang="en-GB" sz="1600" dirty="0">
                <a:latin typeface="Cambria" panose="02040503050406030204" pitchFamily="18" charset="0"/>
              </a:rPr>
              <a:t>. Available at: </a:t>
            </a:r>
            <a:r>
              <a:rPr lang="en-GB" sz="1600" dirty="0">
                <a:latin typeface="Cambria" panose="02040503050406030204" pitchFamily="18" charset="0"/>
                <a:hlinkClick r:id="rId2"/>
              </a:rPr>
              <a:t>https://www.britannica.com/place/ancient-Iran#ref20159</a:t>
            </a:r>
            <a:endParaRPr lang="en-GB" sz="1600" dirty="0">
              <a:latin typeface="Cambria" panose="02040503050406030204" pitchFamily="18" charset="0"/>
            </a:endParaRPr>
          </a:p>
          <a:p>
            <a:r>
              <a:rPr lang="en-GB" sz="1600" dirty="0">
                <a:latin typeface="Cambria" panose="02040503050406030204" pitchFamily="18" charset="0"/>
              </a:rPr>
              <a:t>Satrap's Revolt, c.370s-350s. 2017. </a:t>
            </a:r>
            <a:r>
              <a:rPr lang="en-GB" sz="1600" i="1" dirty="0">
                <a:latin typeface="Cambria" panose="02040503050406030204" pitchFamily="18" charset="0"/>
              </a:rPr>
              <a:t>Satrap's Revolt, c.370s-350s.</a:t>
            </a:r>
            <a:r>
              <a:rPr lang="en-GB" sz="1600" dirty="0">
                <a:latin typeface="Cambria" panose="02040503050406030204" pitchFamily="18" charset="0"/>
              </a:rPr>
              <a:t> Available at: </a:t>
            </a:r>
            <a:r>
              <a:rPr lang="en-GB" sz="1600" dirty="0">
                <a:latin typeface="Cambria" panose="02040503050406030204" pitchFamily="18" charset="0"/>
                <a:hlinkClick r:id="rId3"/>
              </a:rPr>
              <a:t>http://www.historyofwar.org/articles/wars_satraps_revolt.html</a:t>
            </a:r>
            <a:endParaRPr lang="en-GB" sz="1600" dirty="0">
              <a:latin typeface="Cambria" panose="02040503050406030204" pitchFamily="18" charset="0"/>
            </a:endParaRPr>
          </a:p>
          <a:p>
            <a:r>
              <a:rPr lang="fr-FR" sz="1600" dirty="0" err="1">
                <a:latin typeface="Cambria" panose="02040503050406030204" pitchFamily="18" charset="0"/>
              </a:rPr>
              <a:t>Xenophon</a:t>
            </a:r>
            <a:r>
              <a:rPr lang="fr-FR" sz="1600" dirty="0">
                <a:latin typeface="Cambria" panose="02040503050406030204" pitchFamily="18" charset="0"/>
              </a:rPr>
              <a:t>, </a:t>
            </a:r>
            <a:r>
              <a:rPr lang="fr-FR" sz="1600" dirty="0" err="1">
                <a:latin typeface="Cambria" panose="02040503050406030204" pitchFamily="18" charset="0"/>
              </a:rPr>
              <a:t>Agesilaus</a:t>
            </a:r>
            <a:r>
              <a:rPr lang="fr-FR" sz="1600" dirty="0">
                <a:latin typeface="Cambria" panose="02040503050406030204" pitchFamily="18" charset="0"/>
              </a:rPr>
              <a:t>, </a:t>
            </a:r>
            <a:r>
              <a:rPr lang="fr-FR" sz="1600" dirty="0" err="1">
                <a:latin typeface="Cambria" panose="02040503050406030204" pitchFamily="18" charset="0"/>
              </a:rPr>
              <a:t>chapter</a:t>
            </a:r>
            <a:r>
              <a:rPr lang="fr-FR" sz="1600" dirty="0">
                <a:latin typeface="Cambria" panose="02040503050406030204" pitchFamily="18" charset="0"/>
              </a:rPr>
              <a:t> 8 . 2017. </a:t>
            </a:r>
            <a:r>
              <a:rPr lang="fr-FR" sz="1600" i="1" dirty="0" err="1">
                <a:latin typeface="Cambria" panose="02040503050406030204" pitchFamily="18" charset="0"/>
              </a:rPr>
              <a:t>Xenophon</a:t>
            </a:r>
            <a:r>
              <a:rPr lang="fr-FR" sz="1600" i="1" dirty="0">
                <a:latin typeface="Cambria" panose="02040503050406030204" pitchFamily="18" charset="0"/>
              </a:rPr>
              <a:t>, </a:t>
            </a:r>
            <a:r>
              <a:rPr lang="fr-FR" sz="1600" i="1" dirty="0" err="1">
                <a:latin typeface="Cambria" panose="02040503050406030204" pitchFamily="18" charset="0"/>
              </a:rPr>
              <a:t>Agesilaus</a:t>
            </a:r>
            <a:r>
              <a:rPr lang="fr-FR" sz="1600" i="1" dirty="0">
                <a:latin typeface="Cambria" panose="02040503050406030204" pitchFamily="18" charset="0"/>
              </a:rPr>
              <a:t>, </a:t>
            </a:r>
            <a:r>
              <a:rPr lang="fr-FR" sz="1600" i="1" dirty="0" err="1">
                <a:latin typeface="Cambria" panose="02040503050406030204" pitchFamily="18" charset="0"/>
              </a:rPr>
              <a:t>chapter</a:t>
            </a:r>
            <a:r>
              <a:rPr lang="fr-FR" sz="1600" i="1" dirty="0">
                <a:latin typeface="Cambria" panose="02040503050406030204" pitchFamily="18" charset="0"/>
              </a:rPr>
              <a:t> 8.</a:t>
            </a:r>
            <a:r>
              <a:rPr lang="fr-FR" sz="1600" dirty="0">
                <a:latin typeface="Cambria" panose="02040503050406030204" pitchFamily="18" charset="0"/>
              </a:rPr>
              <a:t> </a:t>
            </a:r>
            <a:r>
              <a:rPr lang="fr-FR" sz="1600" dirty="0" err="1">
                <a:latin typeface="Cambria" panose="02040503050406030204" pitchFamily="18" charset="0"/>
              </a:rPr>
              <a:t>Available</a:t>
            </a:r>
            <a:r>
              <a:rPr lang="fr-FR" sz="1600" dirty="0">
                <a:latin typeface="Cambria" panose="02040503050406030204" pitchFamily="18" charset="0"/>
              </a:rPr>
              <a:t> at: </a:t>
            </a:r>
            <a:r>
              <a:rPr lang="fr-FR" sz="1600" dirty="0">
                <a:latin typeface="Cambria" panose="02040503050406030204" pitchFamily="18" charset="0"/>
                <a:hlinkClick r:id="rId4"/>
              </a:rPr>
              <a:t>http://www.perseus.tufts.edu/hopper/text?doc=Perseus:text:1999.01.0210:text=Ages.:chapter=8&amp;highlight=revolt%2Csatraps</a:t>
            </a:r>
            <a:endParaRPr lang="fr-FR" sz="1600" dirty="0">
              <a:latin typeface="Cambria" panose="02040503050406030204" pitchFamily="18" charset="0"/>
            </a:endParaRPr>
          </a:p>
          <a:p>
            <a:r>
              <a:rPr lang="en-GB" sz="1600" dirty="0" err="1">
                <a:latin typeface="Cambria" panose="02040503050406030204" pitchFamily="18" charset="0"/>
              </a:rPr>
              <a:t>Diodorus</a:t>
            </a:r>
            <a:r>
              <a:rPr lang="en-GB" sz="1600" dirty="0">
                <a:latin typeface="Cambria" panose="02040503050406030204" pitchFamily="18" charset="0"/>
              </a:rPr>
              <a:t> Siculus, Library, Book XI, Chapter 71 .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XI, Chapter 71</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http://www.perseus.tufts.edu/hopper/text?doc=Perseus:text:1999.01.0084:book=11:chapter=71&amp;highlight=revolt</a:t>
            </a:r>
            <a:r>
              <a:rPr lang="en-GB" sz="1600">
                <a:latin typeface="Cambria" panose="02040503050406030204" pitchFamily="18" charset="0"/>
                <a:hlinkClick r:id="rId5"/>
              </a:rPr>
              <a:t>%2Csatraps</a:t>
            </a:r>
            <a:endParaRPr lang="en-GB" sz="1600">
              <a:latin typeface="Cambria" panose="02040503050406030204" pitchFamily="18" charset="0"/>
            </a:endParaRPr>
          </a:p>
        </p:txBody>
      </p:sp>
    </p:spTree>
    <p:extLst>
      <p:ext uri="{BB962C8B-B14F-4D97-AF65-F5344CB8AC3E}">
        <p14:creationId xmlns:p14="http://schemas.microsoft.com/office/powerpoint/2010/main" val="5424667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A9EF1-36D7-4E7E-B92E-AFD65FAF5E47}"/>
              </a:ext>
            </a:extLst>
          </p:cNvPr>
          <p:cNvSpPr>
            <a:spLocks noGrp="1"/>
          </p:cNvSpPr>
          <p:nvPr>
            <p:ph type="title"/>
          </p:nvPr>
        </p:nvSpPr>
        <p:spPr/>
        <p:txBody>
          <a:bodyPr/>
          <a:lstStyle/>
          <a:p>
            <a:r>
              <a:rPr lang="en-GB" dirty="0">
                <a:latin typeface="Cambria" panose="02040503050406030204" pitchFamily="18" charset="0"/>
              </a:rPr>
              <a:t>2</a:t>
            </a:r>
            <a:r>
              <a:rPr lang="en-GB" baseline="30000" dirty="0">
                <a:latin typeface="Cambria" panose="02040503050406030204" pitchFamily="18" charset="0"/>
              </a:rPr>
              <a:t>nd</a:t>
            </a:r>
            <a:r>
              <a:rPr lang="en-GB" dirty="0">
                <a:latin typeface="Cambria" panose="02040503050406030204" pitchFamily="18" charset="0"/>
              </a:rPr>
              <a:t> Athenian League:</a:t>
            </a:r>
          </a:p>
        </p:txBody>
      </p:sp>
      <p:sp>
        <p:nvSpPr>
          <p:cNvPr id="3" name="Text Placeholder 2">
            <a:extLst>
              <a:ext uri="{FF2B5EF4-FFF2-40B4-BE49-F238E27FC236}">
                <a16:creationId xmlns:a16="http://schemas.microsoft.com/office/drawing/2014/main" id="{9A33017D-DA39-4D98-9471-6C847C5E61A1}"/>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4C985939-E7BB-44F7-A364-D1DD2CFF32A4}"/>
              </a:ext>
            </a:extLst>
          </p:cNvPr>
          <p:cNvSpPr>
            <a:spLocks noGrp="1"/>
          </p:cNvSpPr>
          <p:nvPr>
            <p:ph sz="half" idx="2"/>
          </p:nvPr>
        </p:nvSpPr>
        <p:spPr>
          <a:xfrm>
            <a:off x="839789" y="2093843"/>
            <a:ext cx="4527342" cy="4095820"/>
          </a:xfrm>
        </p:spPr>
        <p:txBody>
          <a:bodyPr>
            <a:normAutofit lnSpcReduction="10000"/>
          </a:bodyPr>
          <a:lstStyle/>
          <a:p>
            <a:pPr>
              <a:lnSpc>
                <a:spcPct val="100000"/>
              </a:lnSpc>
              <a:spcBef>
                <a:spcPts val="0"/>
              </a:spcBef>
            </a:pPr>
            <a:r>
              <a:rPr lang="en-GB" sz="1600" dirty="0">
                <a:latin typeface="Cambria" panose="02040503050406030204" pitchFamily="18" charset="0"/>
              </a:rPr>
              <a:t>368BC.</a:t>
            </a:r>
          </a:p>
          <a:p>
            <a:pPr>
              <a:lnSpc>
                <a:spcPct val="100000"/>
              </a:lnSpc>
              <a:spcBef>
                <a:spcPts val="0"/>
              </a:spcBef>
            </a:pPr>
            <a:r>
              <a:rPr lang="en-GB" sz="1600" dirty="0">
                <a:latin typeface="Cambria" panose="02040503050406030204" pitchFamily="18" charset="0"/>
              </a:rPr>
              <a:t>Many </a:t>
            </a:r>
            <a:r>
              <a:rPr lang="en-GB" sz="1600" i="1" dirty="0">
                <a:latin typeface="Cambria" panose="02040503050406030204" pitchFamily="18" charset="0"/>
              </a:rPr>
              <a:t>Poleis</a:t>
            </a:r>
            <a:r>
              <a:rPr lang="en-GB" sz="1600" dirty="0">
                <a:latin typeface="Cambria" panose="02040503050406030204" pitchFamily="18" charset="0"/>
              </a:rPr>
              <a:t> upset at </a:t>
            </a:r>
            <a:r>
              <a:rPr lang="en-GB" sz="1600" dirty="0" err="1">
                <a:latin typeface="Cambria" panose="02040503050406030204" pitchFamily="18" charset="0"/>
              </a:rPr>
              <a:t>Sp</a:t>
            </a:r>
            <a:r>
              <a:rPr lang="en-GB" sz="1600" dirty="0">
                <a:latin typeface="Cambria" panose="02040503050406030204" pitchFamily="18" charset="0"/>
              </a:rPr>
              <a:t> Hegemony since the end of the </a:t>
            </a:r>
            <a:r>
              <a:rPr lang="en-GB" sz="1600" dirty="0" err="1">
                <a:latin typeface="Cambria" panose="02040503050406030204" pitchFamily="18" charset="0"/>
              </a:rPr>
              <a:t>Pel</a:t>
            </a:r>
            <a:r>
              <a:rPr lang="en-GB" sz="1600" dirty="0">
                <a:latin typeface="Cambria" panose="02040503050406030204" pitchFamily="18" charset="0"/>
              </a:rPr>
              <a:t> War.</a:t>
            </a:r>
          </a:p>
          <a:p>
            <a:pPr>
              <a:lnSpc>
                <a:spcPct val="100000"/>
              </a:lnSpc>
              <a:spcBef>
                <a:spcPts val="0"/>
              </a:spcBef>
            </a:pPr>
            <a:r>
              <a:rPr lang="en-GB" sz="1600" dirty="0">
                <a:latin typeface="Cambria" panose="02040503050406030204" pitchFamily="18" charset="0"/>
              </a:rPr>
              <a:t>387: Athens called to city states to unite against </a:t>
            </a:r>
            <a:r>
              <a:rPr lang="en-GB" sz="1600" dirty="0" err="1">
                <a:latin typeface="Cambria" panose="02040503050406030204" pitchFamily="18" charset="0"/>
              </a:rPr>
              <a:t>Sp’s</a:t>
            </a:r>
            <a:r>
              <a:rPr lang="en-GB" sz="1600" dirty="0">
                <a:latin typeface="Cambria" panose="02040503050406030204" pitchFamily="18" charset="0"/>
              </a:rPr>
              <a:t> growing power- cities became the Decree of Aristoteles, to last as long as </a:t>
            </a:r>
            <a:r>
              <a:rPr lang="en-GB" sz="1600" dirty="0" err="1">
                <a:latin typeface="Cambria" panose="02040503050406030204" pitchFamily="18" charset="0"/>
              </a:rPr>
              <a:t>Sp</a:t>
            </a:r>
            <a:r>
              <a:rPr lang="en-GB" sz="1600" dirty="0">
                <a:latin typeface="Cambria" panose="02040503050406030204" pitchFamily="18" charset="0"/>
              </a:rPr>
              <a:t> Hegemony.</a:t>
            </a:r>
          </a:p>
          <a:p>
            <a:pPr>
              <a:lnSpc>
                <a:spcPct val="100000"/>
              </a:lnSpc>
              <a:spcBef>
                <a:spcPts val="0"/>
              </a:spcBef>
            </a:pPr>
            <a:r>
              <a:rPr lang="en-GB" sz="1600" dirty="0">
                <a:latin typeface="Cambria" panose="02040503050406030204" pitchFamily="18" charset="0"/>
              </a:rPr>
              <a:t>Unlike Delian League, each city retained their autonomy, though </a:t>
            </a:r>
            <a:r>
              <a:rPr lang="en-GB" sz="1600" dirty="0" err="1">
                <a:latin typeface="Cambria" panose="02040503050406030204" pitchFamily="18" charset="0"/>
              </a:rPr>
              <a:t>Ath</a:t>
            </a:r>
            <a:r>
              <a:rPr lang="en-GB" sz="1600" dirty="0">
                <a:latin typeface="Cambria" panose="02040503050406030204" pitchFamily="18" charset="0"/>
              </a:rPr>
              <a:t> was the leader of the union.</a:t>
            </a:r>
          </a:p>
        </p:txBody>
      </p:sp>
      <p:sp>
        <p:nvSpPr>
          <p:cNvPr id="5" name="Text Placeholder 4">
            <a:extLst>
              <a:ext uri="{FF2B5EF4-FFF2-40B4-BE49-F238E27FC236}">
                <a16:creationId xmlns:a16="http://schemas.microsoft.com/office/drawing/2014/main" id="{66026ED1-EA53-4273-9796-DD87963E1928}"/>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E7B0E98-FA44-4AEF-8B97-F3304D42D986}"/>
              </a:ext>
            </a:extLst>
          </p:cNvPr>
          <p:cNvSpPr>
            <a:spLocks noGrp="1"/>
          </p:cNvSpPr>
          <p:nvPr>
            <p:ph sz="quarter" idx="4"/>
          </p:nvPr>
        </p:nvSpPr>
        <p:spPr>
          <a:xfrm>
            <a:off x="5367131" y="2093843"/>
            <a:ext cx="5988257" cy="4095820"/>
          </a:xfrm>
        </p:spPr>
        <p:txBody>
          <a:bodyPr>
            <a:normAutofit lnSpcReduction="10000"/>
          </a:bodyPr>
          <a:lstStyle/>
          <a:p>
            <a:r>
              <a:rPr lang="en-GB" sz="1600" dirty="0">
                <a:latin typeface="Cambria" panose="02040503050406030204" pitchFamily="18" charset="0"/>
              </a:rPr>
              <a:t>Study.com. 2017. </a:t>
            </a:r>
            <a:r>
              <a:rPr lang="en-GB" sz="1600" i="1" dirty="0">
                <a:latin typeface="Cambria" panose="02040503050406030204" pitchFamily="18" charset="0"/>
              </a:rPr>
              <a:t>Second Athenian Confederacy | Study.com.</a:t>
            </a:r>
            <a:r>
              <a:rPr lang="en-GB" sz="1600" dirty="0">
                <a:latin typeface="Cambria" panose="02040503050406030204" pitchFamily="18" charset="0"/>
              </a:rPr>
              <a:t> Available at: </a:t>
            </a:r>
            <a:r>
              <a:rPr lang="en-GB" sz="1600" dirty="0">
                <a:latin typeface="Cambria" panose="02040503050406030204" pitchFamily="18" charset="0"/>
                <a:hlinkClick r:id="rId2"/>
              </a:rPr>
              <a:t>http://study.com/academy/lesson/second-athenian-confederacy.html</a:t>
            </a:r>
            <a:endParaRPr lang="en-GB" sz="1600" dirty="0">
              <a:latin typeface="Cambria" panose="02040503050406030204" pitchFamily="18" charset="0"/>
            </a:endParaRPr>
          </a:p>
          <a:p>
            <a:r>
              <a:rPr lang="en-GB" sz="1600" dirty="0">
                <a:latin typeface="Cambria" panose="02040503050406030204" pitchFamily="18" charset="0"/>
              </a:rPr>
              <a:t>Baron, Christopher A. “The Aristoteles Decree and the Expansion of the Second Athenian League.” </a:t>
            </a:r>
            <a:r>
              <a:rPr lang="en-GB" sz="1600" i="1" dirty="0">
                <a:latin typeface="Cambria" panose="02040503050406030204" pitchFamily="18" charset="0"/>
              </a:rPr>
              <a:t>Hesperia: The Journal of the American School of Classical Studies at Athens</a:t>
            </a:r>
            <a:r>
              <a:rPr lang="en-GB" sz="1600" dirty="0">
                <a:latin typeface="Cambria" panose="02040503050406030204" pitchFamily="18" charset="0"/>
              </a:rPr>
              <a:t>, vol. 75, no. 3, 2006, pp. 379–395. </a:t>
            </a:r>
            <a:r>
              <a:rPr lang="en-GB" sz="1600" i="1" dirty="0">
                <a:latin typeface="Cambria" panose="02040503050406030204" pitchFamily="18" charset="0"/>
              </a:rPr>
              <a:t>JSTOR</a:t>
            </a:r>
            <a:r>
              <a:rPr lang="en-GB" sz="1600" dirty="0">
                <a:latin typeface="Cambria" panose="02040503050406030204" pitchFamily="18" charset="0"/>
              </a:rPr>
              <a:t>, JSTOR, </a:t>
            </a:r>
            <a:r>
              <a:rPr lang="en-GB" sz="1600" dirty="0">
                <a:latin typeface="Cambria" panose="02040503050406030204" pitchFamily="18" charset="0"/>
                <a:hlinkClick r:id="rId3"/>
              </a:rPr>
              <a:t>www.jstor.org/stable/25067993</a:t>
            </a:r>
            <a:endParaRPr lang="en-GB" sz="1600" dirty="0">
              <a:latin typeface="Cambria" panose="02040503050406030204" pitchFamily="18" charset="0"/>
            </a:endParaRPr>
          </a:p>
          <a:p>
            <a:r>
              <a:rPr lang="en-GB" sz="1600" dirty="0">
                <a:latin typeface="Cambria" panose="02040503050406030204" pitchFamily="18" charset="0"/>
              </a:rPr>
              <a:t>Decree of Aristoteles. 2017. </a:t>
            </a:r>
            <a:r>
              <a:rPr lang="en-GB" sz="1600" i="1" dirty="0">
                <a:latin typeface="Cambria" panose="02040503050406030204" pitchFamily="18" charset="0"/>
              </a:rPr>
              <a:t>Decree of Aristoteles</a:t>
            </a:r>
            <a:r>
              <a:rPr lang="en-GB" sz="1600" dirty="0">
                <a:latin typeface="Cambria" panose="02040503050406030204" pitchFamily="18" charset="0"/>
              </a:rPr>
              <a:t> [ONLINE] Available at: </a:t>
            </a:r>
            <a:r>
              <a:rPr lang="en-GB" sz="1600" dirty="0">
                <a:latin typeface="Cambria" panose="02040503050406030204" pitchFamily="18" charset="0"/>
                <a:hlinkClick r:id="rId4"/>
              </a:rPr>
              <a:t>http://www.csad.ox.ac.uk/CSAD/Images/00/Image22.html</a:t>
            </a:r>
            <a:endParaRPr lang="en-GB" sz="1600" dirty="0">
              <a:latin typeface="Cambria" panose="02040503050406030204" pitchFamily="18" charset="0"/>
            </a:endParaRPr>
          </a:p>
          <a:p>
            <a:r>
              <a:rPr lang="en-GB" sz="1600" dirty="0">
                <a:latin typeface="Cambria" panose="02040503050406030204" pitchFamily="18" charset="0"/>
              </a:rPr>
              <a:t>SEG 30-58. Athens. Decree of Aristoteles on the second Athenian confederacy, 378/7 B.C. - Brill Reference. 2017</a:t>
            </a:r>
            <a:r>
              <a:rPr lang="en-GB" sz="1600" i="1" dirty="0">
                <a:latin typeface="Cambria" panose="02040503050406030204" pitchFamily="18" charset="0"/>
              </a:rPr>
              <a:t>. SEG 30-58. Athens. Decree of Aristoteles on the second Athenian confederacy, 378/7 B.C. - Brill </a:t>
            </a:r>
            <a:r>
              <a:rPr lang="en-GB" sz="1700" i="1" dirty="0">
                <a:latin typeface="Cambria" panose="02040503050406030204" pitchFamily="18" charset="0"/>
              </a:rPr>
              <a:t>Reference. </a:t>
            </a:r>
            <a:r>
              <a:rPr lang="en-GB" sz="1700" dirty="0">
                <a:latin typeface="Cambria" panose="02040503050406030204" pitchFamily="18" charset="0"/>
              </a:rPr>
              <a:t>Available</a:t>
            </a:r>
            <a:r>
              <a:rPr lang="en-GB" sz="1600" dirty="0">
                <a:latin typeface="Cambria" panose="02040503050406030204" pitchFamily="18" charset="0"/>
              </a:rPr>
              <a:t> at: </a:t>
            </a:r>
            <a:r>
              <a:rPr lang="en-GB" sz="1600" dirty="0">
                <a:latin typeface="Cambria" panose="02040503050406030204" pitchFamily="18" charset="0"/>
                <a:hlinkClick r:id="rId5"/>
              </a:rPr>
              <a:t>http://referenceworks.brillonline.com/entries/supplementum-epigraphicum-graecum/seg-30-58-athens-decree-of-aristoteles-on-the-second-athenian-confederacy-3787-bc-a30_58</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661486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B961D-C994-4695-8C1E-9965364079C4}"/>
              </a:ext>
            </a:extLst>
          </p:cNvPr>
          <p:cNvSpPr>
            <a:spLocks noGrp="1"/>
          </p:cNvSpPr>
          <p:nvPr>
            <p:ph type="title"/>
          </p:nvPr>
        </p:nvSpPr>
        <p:spPr/>
        <p:txBody>
          <a:bodyPr/>
          <a:lstStyle/>
          <a:p>
            <a:r>
              <a:rPr lang="en-GB" dirty="0">
                <a:latin typeface="Cambria" panose="02040503050406030204" pitchFamily="18" charset="0"/>
              </a:rPr>
              <a:t>Eleusinian Mysteries:</a:t>
            </a:r>
          </a:p>
        </p:txBody>
      </p:sp>
      <p:sp>
        <p:nvSpPr>
          <p:cNvPr id="3" name="Text Placeholder 2">
            <a:extLst>
              <a:ext uri="{FF2B5EF4-FFF2-40B4-BE49-F238E27FC236}">
                <a16:creationId xmlns:a16="http://schemas.microsoft.com/office/drawing/2014/main" id="{5F01ADB8-3BF4-433B-961B-8E400E90DE57}"/>
              </a:ext>
            </a:extLst>
          </p:cNvPr>
          <p:cNvSpPr>
            <a:spLocks noGrp="1"/>
          </p:cNvSpPr>
          <p:nvPr>
            <p:ph type="body" idx="1"/>
          </p:nvPr>
        </p:nvSpPr>
        <p:spPr>
          <a:xfrm>
            <a:off x="836612" y="13763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A466DF04-5220-4678-A90D-13DC52B539F1}"/>
              </a:ext>
            </a:extLst>
          </p:cNvPr>
          <p:cNvSpPr>
            <a:spLocks noGrp="1"/>
          </p:cNvSpPr>
          <p:nvPr>
            <p:ph sz="half" idx="2"/>
          </p:nvPr>
        </p:nvSpPr>
        <p:spPr>
          <a:xfrm>
            <a:off x="839788" y="1690688"/>
            <a:ext cx="5157787" cy="4498975"/>
          </a:xfrm>
        </p:spPr>
        <p:txBody>
          <a:bodyPr>
            <a:normAutofit lnSpcReduction="10000"/>
          </a:bodyPr>
          <a:lstStyle/>
          <a:p>
            <a:pPr>
              <a:lnSpc>
                <a:spcPct val="100000"/>
              </a:lnSpc>
              <a:spcBef>
                <a:spcPts val="0"/>
              </a:spcBef>
            </a:pPr>
            <a:r>
              <a:rPr lang="en-GB" sz="1600" dirty="0">
                <a:latin typeface="Cambria" panose="02040503050406030204" pitchFamily="18" charset="0"/>
              </a:rPr>
              <a:t>Widely practiced (1600-392 BC), in Eleusis, about 14 miles from Athens.</a:t>
            </a:r>
          </a:p>
          <a:p>
            <a:pPr>
              <a:lnSpc>
                <a:spcPct val="100000"/>
              </a:lnSpc>
              <a:spcBef>
                <a:spcPts val="0"/>
              </a:spcBef>
            </a:pPr>
            <a:r>
              <a:rPr lang="en-GB" sz="1600" dirty="0">
                <a:latin typeface="Cambria" panose="02040503050406030204" pitchFamily="18" charset="0"/>
              </a:rPr>
              <a:t>The Mysteries were a secretive cult focused around Demeter and her daughter Kore/Persephone that had festivals year round. Due to their secrecy, there is little information on them.</a:t>
            </a:r>
          </a:p>
          <a:p>
            <a:pPr>
              <a:lnSpc>
                <a:spcPct val="100000"/>
              </a:lnSpc>
              <a:spcBef>
                <a:spcPts val="0"/>
              </a:spcBef>
            </a:pPr>
            <a:r>
              <a:rPr lang="en-GB" sz="1600" dirty="0">
                <a:latin typeface="Cambria" panose="02040503050406030204" pitchFamily="18" charset="0"/>
              </a:rPr>
              <a:t>Spilling the secrets of the cult could and likely would see you killed.</a:t>
            </a:r>
          </a:p>
          <a:p>
            <a:pPr>
              <a:lnSpc>
                <a:spcPct val="100000"/>
              </a:lnSpc>
              <a:spcBef>
                <a:spcPts val="0"/>
              </a:spcBef>
            </a:pPr>
            <a:r>
              <a:rPr lang="en-GB" sz="1600" dirty="0">
                <a:latin typeface="Cambria" panose="02040503050406030204" pitchFamily="18" charset="0"/>
              </a:rPr>
              <a:t>There were 3 stages to initiation: the lesser mysteries where you were blind folded at </a:t>
            </a:r>
            <a:r>
              <a:rPr lang="en-GB" sz="1600" dirty="0" err="1">
                <a:latin typeface="Cambria" panose="02040503050406030204" pitchFamily="18" charset="0"/>
              </a:rPr>
              <a:t>Agrai</a:t>
            </a:r>
            <a:r>
              <a:rPr lang="en-GB" sz="1600" dirty="0">
                <a:latin typeface="Cambria" panose="02040503050406030204" pitchFamily="18" charset="0"/>
              </a:rPr>
              <a:t>, </a:t>
            </a:r>
            <a:r>
              <a:rPr lang="en-GB" sz="1600" dirty="0" err="1">
                <a:latin typeface="Cambria" panose="02040503050406030204" pitchFamily="18" charset="0"/>
              </a:rPr>
              <a:t>Eoptes</a:t>
            </a:r>
            <a:r>
              <a:rPr lang="en-GB" sz="1600" dirty="0">
                <a:latin typeface="Cambria" panose="02040503050406030204" pitchFamily="18" charset="0"/>
              </a:rPr>
              <a:t> where you weren’t and the inner circle.</a:t>
            </a:r>
          </a:p>
          <a:p>
            <a:pPr>
              <a:lnSpc>
                <a:spcPct val="100000"/>
              </a:lnSpc>
              <a:spcBef>
                <a:spcPts val="0"/>
              </a:spcBef>
            </a:pPr>
            <a:r>
              <a:rPr lang="en-GB" sz="1600" dirty="0">
                <a:latin typeface="Cambria" panose="02040503050406030204" pitchFamily="18" charset="0"/>
              </a:rPr>
              <a:t>The rules and the rites used by the cult can be found in or are based off the Hymn to Demeter about Hades kidnap of Persephone. Some origins of wedding rituals can also be found here.</a:t>
            </a:r>
          </a:p>
          <a:p>
            <a:pPr>
              <a:lnSpc>
                <a:spcPct val="100000"/>
              </a:lnSpc>
              <a:spcBef>
                <a:spcPts val="0"/>
              </a:spcBef>
            </a:pPr>
            <a:r>
              <a:rPr lang="en-GB" sz="1600" dirty="0">
                <a:latin typeface="Cambria" panose="02040503050406030204" pitchFamily="18" charset="0"/>
              </a:rPr>
              <a:t>Some initiates were said to have included Plato and Hercules.</a:t>
            </a:r>
          </a:p>
        </p:txBody>
      </p:sp>
      <p:sp>
        <p:nvSpPr>
          <p:cNvPr id="5" name="Text Placeholder 4">
            <a:extLst>
              <a:ext uri="{FF2B5EF4-FFF2-40B4-BE49-F238E27FC236}">
                <a16:creationId xmlns:a16="http://schemas.microsoft.com/office/drawing/2014/main" id="{734968C3-3952-40F8-A4AF-7E92AC872C98}"/>
              </a:ext>
            </a:extLst>
          </p:cNvPr>
          <p:cNvSpPr>
            <a:spLocks noGrp="1"/>
          </p:cNvSpPr>
          <p:nvPr>
            <p:ph type="body" sz="quarter" idx="3"/>
          </p:nvPr>
        </p:nvSpPr>
        <p:spPr>
          <a:xfrm>
            <a:off x="6172200" y="13763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F7031D4-4FD7-447D-BB3C-0612D8F551A1}"/>
              </a:ext>
            </a:extLst>
          </p:cNvPr>
          <p:cNvSpPr>
            <a:spLocks noGrp="1"/>
          </p:cNvSpPr>
          <p:nvPr>
            <p:ph sz="quarter" idx="4"/>
          </p:nvPr>
        </p:nvSpPr>
        <p:spPr>
          <a:xfrm>
            <a:off x="5751443" y="1690688"/>
            <a:ext cx="5603945" cy="4498975"/>
          </a:xfrm>
        </p:spPr>
        <p:txBody>
          <a:bodyPr>
            <a:normAutofit lnSpcReduction="10000"/>
          </a:bodyPr>
          <a:lstStyle/>
          <a:p>
            <a:r>
              <a:rPr lang="en-GB" sz="1600" dirty="0">
                <a:latin typeface="Cambria" panose="02040503050406030204" pitchFamily="18" charset="0"/>
              </a:rPr>
              <a:t>Ancient History </a:t>
            </a:r>
            <a:r>
              <a:rPr lang="en-GB" sz="1600" dirty="0" err="1">
                <a:latin typeface="Cambria" panose="02040503050406030204" pitchFamily="18" charset="0"/>
              </a:rPr>
              <a:t>Encyclopedia</a:t>
            </a:r>
            <a:r>
              <a:rPr lang="en-GB" sz="1600" dirty="0">
                <a:latin typeface="Cambria" panose="02040503050406030204" pitchFamily="18" charset="0"/>
              </a:rPr>
              <a:t>. 2017. </a:t>
            </a:r>
            <a:r>
              <a:rPr lang="en-GB" sz="1600" i="1" dirty="0">
                <a:latin typeface="Cambria" panose="02040503050406030204" pitchFamily="18" charset="0"/>
              </a:rPr>
              <a:t>The Eleusinian Mysteries: The Rites of Demeter (Article) - Ancient History </a:t>
            </a:r>
            <a:r>
              <a:rPr lang="en-GB" sz="1600" i="1" dirty="0" err="1">
                <a:latin typeface="Cambria" panose="02040503050406030204" pitchFamily="18" charset="0"/>
              </a:rPr>
              <a:t>Encyclopedia</a:t>
            </a:r>
            <a:r>
              <a:rPr lang="en-GB" sz="1600" i="1" dirty="0">
                <a:latin typeface="Cambria" panose="02040503050406030204" pitchFamily="18" charset="0"/>
              </a:rPr>
              <a:t>.</a:t>
            </a:r>
            <a:r>
              <a:rPr lang="en-GB" sz="1600" dirty="0">
                <a:latin typeface="Cambria" panose="02040503050406030204" pitchFamily="18" charset="0"/>
              </a:rPr>
              <a:t> Available at: </a:t>
            </a:r>
            <a:r>
              <a:rPr lang="en-GB" sz="1600" dirty="0">
                <a:latin typeface="Cambria" panose="02040503050406030204" pitchFamily="18" charset="0"/>
                <a:hlinkClick r:id="rId2"/>
              </a:rPr>
              <a:t>https://www.ancient.eu/article/32/the-eleusinian-mysteries-the-rites-of-demeter/</a:t>
            </a:r>
            <a:endParaRPr lang="en-GB" sz="1600" dirty="0">
              <a:latin typeface="Cambria" panose="02040503050406030204" pitchFamily="18" charset="0"/>
            </a:endParaRPr>
          </a:p>
          <a:p>
            <a:r>
              <a:rPr lang="en-GB" sz="1600" dirty="0">
                <a:latin typeface="Cambria" panose="02040503050406030204" pitchFamily="18" charset="0"/>
              </a:rPr>
              <a:t>Panopto. 2017. </a:t>
            </a:r>
            <a:r>
              <a:rPr lang="en-GB" sz="1600" i="1" dirty="0">
                <a:latin typeface="Cambria" panose="02040503050406030204" pitchFamily="18" charset="0"/>
              </a:rPr>
              <a:t>Panopto Viewer</a:t>
            </a:r>
            <a:r>
              <a:rPr lang="en-GB" sz="1600" dirty="0">
                <a:latin typeface="Cambria" panose="02040503050406030204" pitchFamily="18" charset="0"/>
              </a:rPr>
              <a:t>. Available at: </a:t>
            </a:r>
            <a:r>
              <a:rPr lang="en-GB" sz="1600" dirty="0">
                <a:latin typeface="Cambria" panose="02040503050406030204" pitchFamily="18" charset="0"/>
                <a:hlinkClick r:id="rId3"/>
              </a:rPr>
              <a:t>https://uwtsd.hosted.panopto.com/Panopto/Pages/Viewer.aspx?id=9b758d63-3853-494a-95d5-3c3fa5903447</a:t>
            </a:r>
            <a:endParaRPr lang="en-GB" sz="1600" dirty="0">
              <a:latin typeface="Cambria" panose="02040503050406030204" pitchFamily="18" charset="0"/>
            </a:endParaRPr>
          </a:p>
          <a:p>
            <a:r>
              <a:rPr lang="en-GB" sz="1600" dirty="0">
                <a:latin typeface="Cambria" panose="02040503050406030204" pitchFamily="18" charset="0"/>
              </a:rPr>
              <a:t>Quest of the Soul: The Eleusinian Mysteries by William A. Savage. 2017. </a:t>
            </a:r>
            <a:r>
              <a:rPr lang="en-GB" sz="1600" i="1" dirty="0">
                <a:latin typeface="Cambria" panose="02040503050406030204" pitchFamily="18" charset="0"/>
              </a:rPr>
              <a:t>Quest of the Soul: The Eleusinian Mysteries by William A. Savage. </a:t>
            </a:r>
            <a:r>
              <a:rPr lang="en-GB" sz="1600" dirty="0">
                <a:latin typeface="Cambria" panose="02040503050406030204" pitchFamily="18" charset="0"/>
              </a:rPr>
              <a:t>Available at: </a:t>
            </a:r>
            <a:r>
              <a:rPr lang="en-GB" sz="1600" dirty="0">
                <a:latin typeface="Cambria" panose="02040503050406030204" pitchFamily="18" charset="0"/>
                <a:hlinkClick r:id="rId4"/>
              </a:rPr>
              <a:t>http://www.theosophy-nw.org/theosnw/world/med/me-savage.htm</a:t>
            </a:r>
            <a:endParaRPr lang="en-GB" sz="1600" dirty="0">
              <a:latin typeface="Cambria" panose="02040503050406030204" pitchFamily="18" charset="0"/>
            </a:endParaRPr>
          </a:p>
          <a:p>
            <a:r>
              <a:rPr lang="en-GB" sz="1600" dirty="0">
                <a:latin typeface="Cambria" panose="02040503050406030204" pitchFamily="18" charset="0"/>
              </a:rPr>
              <a:t>HOMERIC HYMN TO DEMETER. 2017. </a:t>
            </a:r>
            <a:r>
              <a:rPr lang="en-GB" sz="1600" i="1" dirty="0">
                <a:latin typeface="Cambria" panose="02040503050406030204" pitchFamily="18" charset="0"/>
              </a:rPr>
              <a:t>HOMERIC HYMN TO DEMETER. </a:t>
            </a:r>
            <a:r>
              <a:rPr lang="en-GB" sz="1600" dirty="0">
                <a:latin typeface="Cambria" panose="02040503050406030204" pitchFamily="18" charset="0"/>
              </a:rPr>
              <a:t>Available at: </a:t>
            </a:r>
            <a:r>
              <a:rPr lang="en-GB" sz="1600" dirty="0">
                <a:latin typeface="Cambria" panose="02040503050406030204" pitchFamily="18" charset="0"/>
                <a:hlinkClick r:id="rId5"/>
              </a:rPr>
              <a:t>http://www.uh.edu/~cldue/texts/demeter.html</a:t>
            </a:r>
            <a:endParaRPr lang="en-GB" sz="1600" dirty="0">
              <a:latin typeface="Cambria" panose="02040503050406030204" pitchFamily="18" charset="0"/>
            </a:endParaRPr>
          </a:p>
          <a:p>
            <a:r>
              <a:rPr lang="en-GB" sz="1600" dirty="0">
                <a:latin typeface="Cambria" panose="02040503050406030204" pitchFamily="18" charset="0"/>
              </a:rPr>
              <a:t>Aristophanes, </a:t>
            </a:r>
            <a:r>
              <a:rPr lang="en-GB" sz="1600" dirty="0" err="1">
                <a:latin typeface="Cambria" panose="02040503050406030204" pitchFamily="18" charset="0"/>
              </a:rPr>
              <a:t>Ecclesiazusae</a:t>
            </a:r>
            <a:r>
              <a:rPr lang="en-GB" sz="1600" dirty="0">
                <a:latin typeface="Cambria" panose="02040503050406030204" pitchFamily="18" charset="0"/>
              </a:rPr>
              <a:t>, line 434. 2017</a:t>
            </a:r>
            <a:r>
              <a:rPr lang="en-GB" sz="1600" i="1" dirty="0">
                <a:latin typeface="Cambria" panose="02040503050406030204" pitchFamily="18" charset="0"/>
              </a:rPr>
              <a:t>. Aristophanes, </a:t>
            </a:r>
            <a:r>
              <a:rPr lang="en-GB" sz="1600" i="1" dirty="0" err="1">
                <a:latin typeface="Cambria" panose="02040503050406030204" pitchFamily="18" charset="0"/>
              </a:rPr>
              <a:t>Ecclesiazusae</a:t>
            </a:r>
            <a:r>
              <a:rPr lang="en-GB" sz="1600" i="1" dirty="0">
                <a:latin typeface="Cambria" panose="02040503050406030204" pitchFamily="18" charset="0"/>
              </a:rPr>
              <a:t>, line 434</a:t>
            </a:r>
            <a:r>
              <a:rPr lang="en-GB" sz="1600" dirty="0">
                <a:latin typeface="Cambria" panose="02040503050406030204" pitchFamily="18" charset="0"/>
              </a:rPr>
              <a:t>. Available at: </a:t>
            </a:r>
            <a:r>
              <a:rPr lang="en-GB" sz="1600" dirty="0">
                <a:latin typeface="Cambria" panose="02040503050406030204" pitchFamily="18" charset="0"/>
                <a:hlinkClick r:id="rId6"/>
              </a:rPr>
              <a:t>http://www.perseus.tufts.edu/hopper/text?doc=Perseus:text:1999.01.0030:card=434&amp;highlight=demeter</a:t>
            </a:r>
            <a:endParaRPr lang="en-GB" sz="1600" dirty="0">
              <a:latin typeface="Cambria" panose="02040503050406030204" pitchFamily="18" charset="0"/>
            </a:endParaRPr>
          </a:p>
          <a:p>
            <a:pPr marL="0" indent="0">
              <a:buNone/>
            </a:pPr>
            <a:endParaRPr lang="en-GB" sz="1600" dirty="0">
              <a:latin typeface="Cambria" panose="02040503050406030204" pitchFamily="18" charset="0"/>
            </a:endParaRPr>
          </a:p>
        </p:txBody>
      </p:sp>
    </p:spTree>
    <p:extLst>
      <p:ext uri="{BB962C8B-B14F-4D97-AF65-F5344CB8AC3E}">
        <p14:creationId xmlns:p14="http://schemas.microsoft.com/office/powerpoint/2010/main" val="2358809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F9A1A-E62D-4598-95B0-BF511179F328}"/>
              </a:ext>
            </a:extLst>
          </p:cNvPr>
          <p:cNvSpPr>
            <a:spLocks noGrp="1"/>
          </p:cNvSpPr>
          <p:nvPr>
            <p:ph type="title"/>
          </p:nvPr>
        </p:nvSpPr>
        <p:spPr/>
        <p:txBody>
          <a:bodyPr/>
          <a:lstStyle/>
          <a:p>
            <a:r>
              <a:rPr lang="en-GB" dirty="0">
                <a:latin typeface="Cambria" panose="02040503050406030204" pitchFamily="18" charset="0"/>
              </a:rPr>
              <a:t>The Social War:</a:t>
            </a:r>
          </a:p>
        </p:txBody>
      </p:sp>
      <p:sp>
        <p:nvSpPr>
          <p:cNvPr id="3" name="Text Placeholder 2">
            <a:extLst>
              <a:ext uri="{FF2B5EF4-FFF2-40B4-BE49-F238E27FC236}">
                <a16:creationId xmlns:a16="http://schemas.microsoft.com/office/drawing/2014/main" id="{A63FCBEF-0DA4-4309-96AF-6BF6ADF601C1}"/>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77E53440-79EE-43E4-934E-41AC6BB21525}"/>
              </a:ext>
            </a:extLst>
          </p:cNvPr>
          <p:cNvSpPr>
            <a:spLocks noGrp="1"/>
          </p:cNvSpPr>
          <p:nvPr>
            <p:ph sz="half" idx="2"/>
          </p:nvPr>
        </p:nvSpPr>
        <p:spPr>
          <a:xfrm>
            <a:off x="839788" y="2093843"/>
            <a:ext cx="4845395" cy="4095820"/>
          </a:xfrm>
        </p:spPr>
        <p:txBody>
          <a:bodyPr>
            <a:normAutofit/>
          </a:bodyPr>
          <a:lstStyle/>
          <a:p>
            <a:pPr>
              <a:lnSpc>
                <a:spcPct val="100000"/>
              </a:lnSpc>
              <a:spcBef>
                <a:spcPts val="0"/>
              </a:spcBef>
            </a:pPr>
            <a:r>
              <a:rPr lang="en-GB" sz="1600" dirty="0">
                <a:latin typeface="Cambria" panose="02040503050406030204" pitchFamily="18" charset="0"/>
              </a:rPr>
              <a:t>357-355BC, fought between Athens and allies.</a:t>
            </a:r>
          </a:p>
          <a:p>
            <a:pPr>
              <a:lnSpc>
                <a:spcPct val="100000"/>
              </a:lnSpc>
              <a:spcBef>
                <a:spcPts val="0"/>
              </a:spcBef>
            </a:pPr>
            <a:r>
              <a:rPr lang="en-GB" sz="1600" dirty="0">
                <a:latin typeface="Cambria" panose="02040503050406030204" pitchFamily="18" charset="0"/>
              </a:rPr>
              <a:t>Thebes attempted revolt in 357, which was crushed by Athens, leading to </a:t>
            </a:r>
            <a:r>
              <a:rPr lang="en-GB" sz="1600" dirty="0" err="1">
                <a:latin typeface="Cambria" panose="02040503050406030204" pitchFamily="18" charset="0"/>
              </a:rPr>
              <a:t>Ath</a:t>
            </a:r>
            <a:r>
              <a:rPr lang="en-GB" sz="1600" dirty="0">
                <a:latin typeface="Cambria" panose="02040503050406030204" pitchFamily="18" charset="0"/>
              </a:rPr>
              <a:t> attempting stronger controls over the 2</a:t>
            </a:r>
            <a:r>
              <a:rPr lang="en-GB" sz="1600" baseline="30000" dirty="0">
                <a:latin typeface="Cambria" panose="02040503050406030204" pitchFamily="18" charset="0"/>
              </a:rPr>
              <a:t>nd</a:t>
            </a:r>
            <a:r>
              <a:rPr lang="en-GB" sz="1600" dirty="0">
                <a:latin typeface="Cambria" panose="02040503050406030204" pitchFamily="18" charset="0"/>
              </a:rPr>
              <a:t> </a:t>
            </a:r>
            <a:r>
              <a:rPr lang="en-GB" sz="1600" dirty="0" err="1">
                <a:latin typeface="Cambria" panose="02040503050406030204" pitchFamily="18" charset="0"/>
              </a:rPr>
              <a:t>Ath</a:t>
            </a:r>
            <a:r>
              <a:rPr lang="en-GB" sz="1600" dirty="0">
                <a:latin typeface="Cambria" panose="02040503050406030204" pitchFamily="18" charset="0"/>
              </a:rPr>
              <a:t> League, leading to revolt from the </a:t>
            </a:r>
            <a:r>
              <a:rPr lang="en-GB" sz="1600" i="1" dirty="0">
                <a:latin typeface="Cambria" panose="02040503050406030204" pitchFamily="18" charset="0"/>
              </a:rPr>
              <a:t>Poleis</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Chios refused to pay tribute and aligned with Byzantium and Rhodes- this is where first battles began.</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lost battles of Chios, and their leader, </a:t>
            </a:r>
            <a:r>
              <a:rPr lang="en-GB" sz="1600" dirty="0" err="1">
                <a:latin typeface="Cambria" panose="02040503050406030204" pitchFamily="18" charset="0"/>
              </a:rPr>
              <a:t>Chabrias</a:t>
            </a:r>
            <a:r>
              <a:rPr lang="en-GB" sz="1600" dirty="0">
                <a:latin typeface="Cambria" panose="02040503050406030204" pitchFamily="18" charset="0"/>
              </a:rPr>
              <a:t> was killed. They also lost most battles of the war.</a:t>
            </a:r>
          </a:p>
          <a:p>
            <a:pPr>
              <a:lnSpc>
                <a:spcPct val="100000"/>
              </a:lnSpc>
              <a:spcBef>
                <a:spcPts val="0"/>
              </a:spcBef>
            </a:pPr>
            <a:r>
              <a:rPr lang="en-GB" sz="1600" dirty="0">
                <a:latin typeface="Cambria" panose="02040503050406030204" pitchFamily="18" charset="0"/>
              </a:rPr>
              <a:t>Peace enforced by </a:t>
            </a:r>
            <a:r>
              <a:rPr lang="en-GB" sz="1600" dirty="0" err="1">
                <a:latin typeface="Cambria" panose="02040503050406030204" pitchFamily="18" charset="0"/>
              </a:rPr>
              <a:t>Pers</a:t>
            </a:r>
            <a:r>
              <a:rPr lang="en-GB" sz="1600" dirty="0">
                <a:latin typeface="Cambria" panose="02040503050406030204" pitchFamily="18" charset="0"/>
              </a:rPr>
              <a:t> King Artaxerxes (Told </a:t>
            </a:r>
            <a:r>
              <a:rPr lang="en-GB" sz="1600" dirty="0" err="1">
                <a:latin typeface="Cambria" panose="02040503050406030204" pitchFamily="18" charset="0"/>
              </a:rPr>
              <a:t>Ath</a:t>
            </a:r>
            <a:r>
              <a:rPr lang="en-GB" sz="1600" dirty="0">
                <a:latin typeface="Cambria" panose="02040503050406030204" pitchFamily="18" charset="0"/>
              </a:rPr>
              <a:t> stop Or Else), and a 2</a:t>
            </a:r>
            <a:r>
              <a:rPr lang="en-GB" sz="1600" baseline="30000" dirty="0">
                <a:latin typeface="Cambria" panose="02040503050406030204" pitchFamily="18" charset="0"/>
              </a:rPr>
              <a:t>nd</a:t>
            </a:r>
            <a:r>
              <a:rPr lang="en-GB" sz="1600" dirty="0">
                <a:latin typeface="Cambria" panose="02040503050406030204" pitchFamily="18" charset="0"/>
              </a:rPr>
              <a:t> King’s Peace. Those who fought </a:t>
            </a:r>
            <a:r>
              <a:rPr lang="en-GB" sz="1600" dirty="0" err="1">
                <a:latin typeface="Cambria" panose="02040503050406030204" pitchFamily="18" charset="0"/>
              </a:rPr>
              <a:t>Ath</a:t>
            </a:r>
            <a:r>
              <a:rPr lang="en-GB" sz="1600" dirty="0">
                <a:latin typeface="Cambria" panose="02040503050406030204" pitchFamily="18" charset="0"/>
              </a:rPr>
              <a:t> kept autonomy, </a:t>
            </a:r>
            <a:r>
              <a:rPr lang="en-GB" sz="1600" dirty="0" err="1">
                <a:latin typeface="Cambria" panose="02040503050406030204" pitchFamily="18" charset="0"/>
              </a:rPr>
              <a:t>Ath</a:t>
            </a:r>
            <a:r>
              <a:rPr lang="en-GB" sz="1600" dirty="0">
                <a:latin typeface="Cambria" panose="02040503050406030204" pitchFamily="18" charset="0"/>
              </a:rPr>
              <a:t> still allowed across Aegean.</a:t>
            </a:r>
          </a:p>
        </p:txBody>
      </p:sp>
      <p:sp>
        <p:nvSpPr>
          <p:cNvPr id="5" name="Text Placeholder 4">
            <a:extLst>
              <a:ext uri="{FF2B5EF4-FFF2-40B4-BE49-F238E27FC236}">
                <a16:creationId xmlns:a16="http://schemas.microsoft.com/office/drawing/2014/main" id="{F2FD6F87-F468-4971-8AC6-AC77516DF912}"/>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2E948563-EE8E-4E62-9DAA-1828BE807258}"/>
              </a:ext>
            </a:extLst>
          </p:cNvPr>
          <p:cNvSpPr>
            <a:spLocks noGrp="1"/>
          </p:cNvSpPr>
          <p:nvPr>
            <p:ph sz="quarter" idx="4"/>
          </p:nvPr>
        </p:nvSpPr>
        <p:spPr>
          <a:xfrm>
            <a:off x="5685183" y="2093843"/>
            <a:ext cx="6149008" cy="4399032"/>
          </a:xfrm>
        </p:spPr>
        <p:txBody>
          <a:bodyPr>
            <a:normAutofit/>
          </a:bodyPr>
          <a:lstStyle/>
          <a:p>
            <a:r>
              <a:rPr lang="en-GB" sz="1600" dirty="0">
                <a:latin typeface="Cambria" panose="02040503050406030204" pitchFamily="18" charset="0"/>
              </a:rPr>
              <a:t>Social War 357-55 BC (Greece). 2017</a:t>
            </a:r>
            <a:r>
              <a:rPr lang="en-GB" sz="1600" i="1" dirty="0">
                <a:latin typeface="Cambria" panose="02040503050406030204" pitchFamily="18" charset="0"/>
              </a:rPr>
              <a:t>. Social War 357-55 BC (Greece). </a:t>
            </a:r>
            <a:r>
              <a:rPr lang="en-GB" sz="1600" dirty="0">
                <a:latin typeface="Cambria" panose="02040503050406030204" pitchFamily="18" charset="0"/>
              </a:rPr>
              <a:t>Available at: </a:t>
            </a:r>
            <a:r>
              <a:rPr lang="en-GB" sz="1600" dirty="0">
                <a:latin typeface="Cambria" panose="02040503050406030204" pitchFamily="18" charset="0"/>
                <a:hlinkClick r:id="rId2"/>
              </a:rPr>
              <a:t>http://www.historyofwar.org/articles/wars_social_war_357-55.html</a:t>
            </a:r>
            <a:endParaRPr lang="en-GB" sz="1600" dirty="0">
              <a:latin typeface="Cambria" panose="02040503050406030204" pitchFamily="18" charset="0"/>
            </a:endParaRPr>
          </a:p>
          <a:p>
            <a:r>
              <a:rPr lang="en-GB" sz="1600" i="1" dirty="0">
                <a:latin typeface="Cambria" panose="02040503050406030204" pitchFamily="18" charset="0"/>
              </a:rPr>
              <a:t>Cawkwell, G. L. (1981) “Notes on the failure of the Second Athenian Confederacy,” The Journal of Hellenic Studies, Cambridge University Press, 101, pp. 40–55.</a:t>
            </a:r>
          </a:p>
          <a:p>
            <a:r>
              <a:rPr lang="en-GB" sz="1600" dirty="0" err="1">
                <a:latin typeface="Cambria" panose="02040503050406030204" pitchFamily="18" charset="0"/>
              </a:rPr>
              <a:t>Diodorus</a:t>
            </a:r>
            <a:r>
              <a:rPr lang="en-GB" sz="1600" dirty="0">
                <a:latin typeface="Cambria" panose="02040503050406030204" pitchFamily="18" charset="0"/>
              </a:rPr>
              <a:t> Siculus, Library, Book XVI, Contents of the Sixteenth Book of </a:t>
            </a:r>
            <a:r>
              <a:rPr lang="en-GB" sz="1600" dirty="0" err="1">
                <a:latin typeface="Cambria" panose="02040503050406030204" pitchFamily="18" charset="0"/>
              </a:rPr>
              <a:t>Diodorus</a:t>
            </a:r>
            <a:r>
              <a:rPr lang="en-GB" sz="1600" dirty="0">
                <a:latin typeface="Cambria" panose="02040503050406030204" pitchFamily="18" charset="0"/>
              </a:rPr>
              <a:t>.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XVI, Contents of the Sixteenth Book of </a:t>
            </a:r>
            <a:r>
              <a:rPr lang="en-GB" sz="1600" i="1" dirty="0" err="1">
                <a:latin typeface="Cambria" panose="02040503050406030204" pitchFamily="18" charset="0"/>
              </a:rPr>
              <a:t>Diodorus</a:t>
            </a:r>
            <a:r>
              <a:rPr lang="en-GB" sz="1600" i="1" dirty="0">
                <a:latin typeface="Cambria" panose="02040503050406030204" pitchFamily="18" charset="0"/>
              </a:rPr>
              <a:t>.</a:t>
            </a:r>
            <a:r>
              <a:rPr lang="en-GB" sz="1600" dirty="0">
                <a:latin typeface="Cambria" panose="02040503050406030204" pitchFamily="18" charset="0"/>
              </a:rPr>
              <a:t> Available at: </a:t>
            </a:r>
            <a:r>
              <a:rPr lang="en-GB" sz="1600" dirty="0">
                <a:latin typeface="Cambria" panose="02040503050406030204" pitchFamily="18" charset="0"/>
                <a:hlinkClick r:id="rId3"/>
              </a:rPr>
              <a:t>http://www.perseus.tufts.edu/hopper/text?doc=Perseus:text:1999.01.0084:book=16:chapter=contents&amp;highlight=social%2Cwar</a:t>
            </a:r>
            <a:endParaRPr lang="en-GB" sz="1600" dirty="0">
              <a:latin typeface="Cambria" panose="02040503050406030204" pitchFamily="18" charset="0"/>
            </a:endParaRPr>
          </a:p>
          <a:p>
            <a:r>
              <a:rPr lang="en-GB" sz="1600" dirty="0">
                <a:latin typeface="Cambria" panose="02040503050406030204" pitchFamily="18" charset="0"/>
              </a:rPr>
              <a:t>Demosthenes, On the Liberty of the Rhodians, section 3. 2017. </a:t>
            </a:r>
            <a:r>
              <a:rPr lang="en-GB" sz="1600" i="1" dirty="0">
                <a:latin typeface="Cambria" panose="02040503050406030204" pitchFamily="18" charset="0"/>
              </a:rPr>
              <a:t>Demosthenes, On the Liberty of the Rhodians, section 3</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http://www.perseus.tufts.edu/hopper/text?doc=Perseus%3Atext%3A1999.01.0072%3Aspeech%3D15%3Asection%3D3</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779617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E10B8-0B34-4CF8-A9C5-4E1878344494}"/>
              </a:ext>
            </a:extLst>
          </p:cNvPr>
          <p:cNvSpPr>
            <a:spLocks noGrp="1"/>
          </p:cNvSpPr>
          <p:nvPr>
            <p:ph type="title"/>
          </p:nvPr>
        </p:nvSpPr>
        <p:spPr/>
        <p:txBody>
          <a:bodyPr/>
          <a:lstStyle/>
          <a:p>
            <a:r>
              <a:rPr lang="en-GB" dirty="0">
                <a:latin typeface="Cambria" panose="02040503050406030204" pitchFamily="18" charset="0"/>
              </a:rPr>
              <a:t>Death of Lysander of Sparta:</a:t>
            </a:r>
          </a:p>
        </p:txBody>
      </p:sp>
      <p:sp>
        <p:nvSpPr>
          <p:cNvPr id="3" name="Text Placeholder 2">
            <a:extLst>
              <a:ext uri="{FF2B5EF4-FFF2-40B4-BE49-F238E27FC236}">
                <a16:creationId xmlns:a16="http://schemas.microsoft.com/office/drawing/2014/main" id="{7C3FCB2B-79E6-40C6-B8CA-43C03071D0ED}"/>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D0C7C49F-D064-4848-B6D4-36EB6C9BE49D}"/>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Died 395BC.</a:t>
            </a:r>
          </a:p>
          <a:p>
            <a:pPr>
              <a:lnSpc>
                <a:spcPct val="100000"/>
              </a:lnSpc>
              <a:spcBef>
                <a:spcPts val="0"/>
              </a:spcBef>
            </a:pPr>
            <a:r>
              <a:rPr lang="en-GB" sz="1600" dirty="0">
                <a:latin typeface="Cambria" panose="02040503050406030204" pitchFamily="18" charset="0"/>
              </a:rPr>
              <a:t>Was highly influential political Spartan leader, helped the nation to victory during 2</a:t>
            </a:r>
            <a:r>
              <a:rPr lang="en-GB" sz="1600" baseline="30000" dirty="0">
                <a:latin typeface="Cambria" panose="02040503050406030204" pitchFamily="18" charset="0"/>
              </a:rPr>
              <a:t>nd</a:t>
            </a:r>
            <a:r>
              <a:rPr lang="en-GB" sz="1600" dirty="0">
                <a:latin typeface="Cambria" panose="02040503050406030204" pitchFamily="18" charset="0"/>
              </a:rPr>
              <a:t> </a:t>
            </a:r>
            <a:r>
              <a:rPr lang="en-GB" sz="1600" dirty="0" err="1">
                <a:latin typeface="Cambria" panose="02040503050406030204" pitchFamily="18" charset="0"/>
              </a:rPr>
              <a:t>Pel</a:t>
            </a:r>
            <a:r>
              <a:rPr lang="en-GB" sz="1600" dirty="0">
                <a:latin typeface="Cambria" panose="02040503050406030204" pitchFamily="18" charset="0"/>
              </a:rPr>
              <a:t> War.</a:t>
            </a:r>
          </a:p>
          <a:p>
            <a:pPr>
              <a:lnSpc>
                <a:spcPct val="100000"/>
              </a:lnSpc>
              <a:spcBef>
                <a:spcPts val="0"/>
              </a:spcBef>
            </a:pPr>
            <a:r>
              <a:rPr lang="en-GB" sz="1600" dirty="0">
                <a:latin typeface="Cambria" panose="02040503050406030204" pitchFamily="18" charset="0"/>
              </a:rPr>
              <a:t>Died at beginning of Corinthian War- he led armies from Sparta into Boeotia, and was killed attempting to take </a:t>
            </a:r>
            <a:r>
              <a:rPr lang="en-GB" sz="1600" dirty="0" err="1">
                <a:latin typeface="Cambria" panose="02040503050406030204" pitchFamily="18" charset="0"/>
              </a:rPr>
              <a:t>Haliartus</a:t>
            </a:r>
            <a:r>
              <a:rPr lang="en-GB" sz="1600" dirty="0">
                <a:latin typeface="Cambria" panose="02040503050406030204" pitchFamily="18" charset="0"/>
              </a:rPr>
              <a:t>. </a:t>
            </a:r>
          </a:p>
        </p:txBody>
      </p:sp>
      <p:sp>
        <p:nvSpPr>
          <p:cNvPr id="5" name="Text Placeholder 4">
            <a:extLst>
              <a:ext uri="{FF2B5EF4-FFF2-40B4-BE49-F238E27FC236}">
                <a16:creationId xmlns:a16="http://schemas.microsoft.com/office/drawing/2014/main" id="{9184E2B6-C868-4BAB-A73C-4426F9DEE34F}"/>
              </a:ext>
            </a:extLst>
          </p:cNvPr>
          <p:cNvSpPr>
            <a:spLocks noGrp="1"/>
          </p:cNvSpPr>
          <p:nvPr>
            <p:ph type="body" sz="quarter" idx="3"/>
          </p:nvPr>
        </p:nvSpPr>
        <p:spPr>
          <a:xfrm>
            <a:off x="5997575" y="1681163"/>
            <a:ext cx="5357813"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EA9ECF6E-0A55-4921-8646-6E0E03F738C4}"/>
              </a:ext>
            </a:extLst>
          </p:cNvPr>
          <p:cNvSpPr>
            <a:spLocks noGrp="1"/>
          </p:cNvSpPr>
          <p:nvPr>
            <p:ph sz="quarter" idx="4"/>
          </p:nvPr>
        </p:nvSpPr>
        <p:spPr>
          <a:xfrm>
            <a:off x="5804452" y="2093844"/>
            <a:ext cx="5550936" cy="4293704"/>
          </a:xfrm>
        </p:spPr>
        <p:txBody>
          <a:bodyPr>
            <a:normAutofit/>
          </a:bodyPr>
          <a:lstStyle/>
          <a:p>
            <a:r>
              <a:rPr lang="en-GB" sz="1600" dirty="0">
                <a:latin typeface="Cambria" panose="02040503050406030204" pitchFamily="18" charset="0"/>
              </a:rPr>
              <a:t>Encyclopaedia Britannica. 2017. </a:t>
            </a:r>
            <a:r>
              <a:rPr lang="en-GB" sz="1600" i="1" dirty="0">
                <a:latin typeface="Cambria" panose="02040503050406030204" pitchFamily="18" charset="0"/>
              </a:rPr>
              <a:t>Lysander | Greek military leader | Britannica.com</a:t>
            </a:r>
            <a:r>
              <a:rPr lang="en-GB" sz="1600" dirty="0">
                <a:latin typeface="Cambria" panose="02040503050406030204" pitchFamily="18" charset="0"/>
              </a:rPr>
              <a:t>. Available at: </a:t>
            </a:r>
            <a:r>
              <a:rPr lang="en-GB" sz="1600" dirty="0">
                <a:latin typeface="Cambria" panose="02040503050406030204" pitchFamily="18" charset="0"/>
                <a:hlinkClick r:id="rId2"/>
              </a:rPr>
              <a:t>https://www.britannica.com/biography/Lysander-Greek-military-leader</a:t>
            </a:r>
            <a:endParaRPr lang="en-GB" sz="1600" dirty="0">
              <a:latin typeface="Cambria" panose="02040503050406030204" pitchFamily="18" charset="0"/>
            </a:endParaRPr>
          </a:p>
          <a:p>
            <a:r>
              <a:rPr lang="en-GB" sz="1600" dirty="0">
                <a:latin typeface="Cambria" panose="02040503050406030204" pitchFamily="18" charset="0"/>
              </a:rPr>
              <a:t>copied  Westlake, H. D. “The Sources for the Spartan Debacle at </a:t>
            </a:r>
            <a:r>
              <a:rPr lang="en-GB" sz="1600" dirty="0" err="1">
                <a:latin typeface="Cambria" panose="02040503050406030204" pitchFamily="18" charset="0"/>
              </a:rPr>
              <a:t>Haliartus</a:t>
            </a:r>
            <a:r>
              <a:rPr lang="en-GB" sz="1600" dirty="0">
                <a:latin typeface="Cambria" panose="02040503050406030204" pitchFamily="18" charset="0"/>
              </a:rPr>
              <a:t>.” </a:t>
            </a:r>
            <a:r>
              <a:rPr lang="en-GB" sz="1600" i="1" dirty="0">
                <a:latin typeface="Cambria" panose="02040503050406030204" pitchFamily="18" charset="0"/>
              </a:rPr>
              <a:t>Phoenix</a:t>
            </a:r>
            <a:r>
              <a:rPr lang="en-GB" sz="1600" dirty="0">
                <a:latin typeface="Cambria" panose="02040503050406030204" pitchFamily="18" charset="0"/>
              </a:rPr>
              <a:t>, vol. 39, no. 2, 1985, pp. 119–133. </a:t>
            </a:r>
            <a:r>
              <a:rPr lang="en-GB" sz="1600" i="1" dirty="0">
                <a:latin typeface="Cambria" panose="02040503050406030204" pitchFamily="18" charset="0"/>
              </a:rPr>
              <a:t>JSTOR</a:t>
            </a:r>
            <a:r>
              <a:rPr lang="en-GB" sz="1600" dirty="0">
                <a:latin typeface="Cambria" panose="02040503050406030204" pitchFamily="18" charset="0"/>
              </a:rPr>
              <a:t>, JSTOR</a:t>
            </a:r>
          </a:p>
          <a:p>
            <a:r>
              <a:rPr lang="fr-FR" sz="1600" dirty="0" err="1">
                <a:latin typeface="Cambria" panose="02040503050406030204" pitchFamily="18" charset="0"/>
              </a:rPr>
              <a:t>Plutarch</a:t>
            </a:r>
            <a:r>
              <a:rPr lang="fr-FR" sz="1600" dirty="0">
                <a:latin typeface="Cambria" panose="02040503050406030204" pitchFamily="18" charset="0"/>
              </a:rPr>
              <a:t>, </a:t>
            </a:r>
            <a:r>
              <a:rPr lang="fr-FR" sz="1600" dirty="0" err="1">
                <a:latin typeface="Cambria" panose="02040503050406030204" pitchFamily="18" charset="0"/>
              </a:rPr>
              <a:t>Lysander</a:t>
            </a:r>
            <a:r>
              <a:rPr lang="fr-FR" sz="1600" dirty="0">
                <a:latin typeface="Cambria" panose="02040503050406030204" pitchFamily="18" charset="0"/>
              </a:rPr>
              <a:t>, </a:t>
            </a:r>
            <a:r>
              <a:rPr lang="fr-FR" sz="1600" dirty="0" err="1">
                <a:latin typeface="Cambria" panose="02040503050406030204" pitchFamily="18" charset="0"/>
              </a:rPr>
              <a:t>chapter</a:t>
            </a:r>
            <a:r>
              <a:rPr lang="fr-FR" sz="1600" dirty="0">
                <a:latin typeface="Cambria" panose="02040503050406030204" pitchFamily="18" charset="0"/>
              </a:rPr>
              <a:t> 1, section 1. 2017. </a:t>
            </a:r>
            <a:r>
              <a:rPr lang="fr-FR" sz="1600" i="1" dirty="0" err="1">
                <a:latin typeface="Cambria" panose="02040503050406030204" pitchFamily="18" charset="0"/>
              </a:rPr>
              <a:t>Plutarch</a:t>
            </a:r>
            <a:r>
              <a:rPr lang="fr-FR" sz="1600" i="1" dirty="0">
                <a:latin typeface="Cambria" panose="02040503050406030204" pitchFamily="18" charset="0"/>
              </a:rPr>
              <a:t>, </a:t>
            </a:r>
            <a:r>
              <a:rPr lang="fr-FR" sz="1600" i="1" dirty="0" err="1">
                <a:latin typeface="Cambria" panose="02040503050406030204" pitchFamily="18" charset="0"/>
              </a:rPr>
              <a:t>Lysander</a:t>
            </a:r>
            <a:r>
              <a:rPr lang="fr-FR" sz="1600" i="1" dirty="0">
                <a:latin typeface="Cambria" panose="02040503050406030204" pitchFamily="18" charset="0"/>
              </a:rPr>
              <a:t>, </a:t>
            </a:r>
            <a:r>
              <a:rPr lang="fr-FR" sz="1600" i="1" dirty="0" err="1">
                <a:latin typeface="Cambria" panose="02040503050406030204" pitchFamily="18" charset="0"/>
              </a:rPr>
              <a:t>chapter</a:t>
            </a:r>
            <a:r>
              <a:rPr lang="fr-FR" sz="1600" i="1" dirty="0">
                <a:latin typeface="Cambria" panose="02040503050406030204" pitchFamily="18" charset="0"/>
              </a:rPr>
              <a:t> 1, section 1</a:t>
            </a:r>
            <a:r>
              <a:rPr lang="fr-FR" sz="1600" dirty="0">
                <a:latin typeface="Cambria" panose="02040503050406030204" pitchFamily="18" charset="0"/>
              </a:rPr>
              <a:t>. </a:t>
            </a:r>
            <a:r>
              <a:rPr lang="fr-FR" sz="1600" dirty="0" err="1">
                <a:latin typeface="Cambria" panose="02040503050406030204" pitchFamily="18" charset="0"/>
              </a:rPr>
              <a:t>Available</a:t>
            </a:r>
            <a:r>
              <a:rPr lang="fr-FR" sz="1600" dirty="0">
                <a:latin typeface="Cambria" panose="02040503050406030204" pitchFamily="18" charset="0"/>
              </a:rPr>
              <a:t> at: </a:t>
            </a:r>
            <a:r>
              <a:rPr lang="fr-FR" sz="1600" dirty="0">
                <a:latin typeface="Cambria" panose="02040503050406030204" pitchFamily="18" charset="0"/>
                <a:hlinkClick r:id="rId3"/>
              </a:rPr>
              <a:t>http://www.perseus.tufts.edu/hopper/text?doc=Perseus:text:2008.01.0048</a:t>
            </a:r>
            <a:endParaRPr lang="fr-FR" sz="1600" dirty="0">
              <a:latin typeface="Cambria" panose="02040503050406030204" pitchFamily="18" charset="0"/>
            </a:endParaRPr>
          </a:p>
          <a:p>
            <a:r>
              <a:rPr lang="en-GB" sz="1600" dirty="0" err="1">
                <a:latin typeface="Cambria" panose="02040503050406030204" pitchFamily="18" charset="0"/>
              </a:rPr>
              <a:t>Diodorus</a:t>
            </a:r>
            <a:r>
              <a:rPr lang="en-GB" sz="1600" dirty="0">
                <a:latin typeface="Cambria" panose="02040503050406030204" pitchFamily="18" charset="0"/>
              </a:rPr>
              <a:t> Siculus, Library, Fragments of Book 10, Chapter 9. 2017. </a:t>
            </a:r>
            <a:r>
              <a:rPr lang="en-GB" sz="1600" i="1" dirty="0" err="1">
                <a:latin typeface="Cambria" panose="02040503050406030204" pitchFamily="18" charset="0"/>
              </a:rPr>
              <a:t>Diodorus</a:t>
            </a:r>
            <a:r>
              <a:rPr lang="en-GB" sz="1600" i="1" dirty="0">
                <a:latin typeface="Cambria" panose="02040503050406030204" pitchFamily="18" charset="0"/>
              </a:rPr>
              <a:t> Siculus, Library, Fragments of Book 10, Chapter 9</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http://www.perseus.tufts.edu/hopper/text?doc=Perseus:text:1999.01.0084:book=10:chapter=9&amp;highlight=lysander</a:t>
            </a:r>
            <a:endParaRPr lang="en-GB" sz="1600" dirty="0">
              <a:latin typeface="Cambria" panose="02040503050406030204" pitchFamily="18" charset="0"/>
            </a:endParaRPr>
          </a:p>
        </p:txBody>
      </p:sp>
    </p:spTree>
    <p:extLst>
      <p:ext uri="{BB962C8B-B14F-4D97-AF65-F5344CB8AC3E}">
        <p14:creationId xmlns:p14="http://schemas.microsoft.com/office/powerpoint/2010/main" val="13889459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05C8A-2948-45E0-BA6E-038DCA335E9E}"/>
              </a:ext>
            </a:extLst>
          </p:cNvPr>
          <p:cNvSpPr>
            <a:spLocks noGrp="1"/>
          </p:cNvSpPr>
          <p:nvPr>
            <p:ph type="title"/>
          </p:nvPr>
        </p:nvSpPr>
        <p:spPr/>
        <p:txBody>
          <a:bodyPr/>
          <a:lstStyle/>
          <a:p>
            <a:r>
              <a:rPr lang="en-GB" dirty="0">
                <a:latin typeface="Cambria" panose="02040503050406030204" pitchFamily="18" charset="0"/>
              </a:rPr>
              <a:t>Agesilaus II of Sparta: </a:t>
            </a:r>
          </a:p>
        </p:txBody>
      </p:sp>
      <p:sp>
        <p:nvSpPr>
          <p:cNvPr id="3" name="Text Placeholder 2">
            <a:extLst>
              <a:ext uri="{FF2B5EF4-FFF2-40B4-BE49-F238E27FC236}">
                <a16:creationId xmlns:a16="http://schemas.microsoft.com/office/drawing/2014/main" id="{2E33A66C-5335-444E-AF29-D958591A8FA9}"/>
              </a:ext>
            </a:extLst>
          </p:cNvPr>
          <p:cNvSpPr>
            <a:spLocks noGrp="1"/>
          </p:cNvSpPr>
          <p:nvPr>
            <p:ph type="body" idx="1"/>
          </p:nvPr>
        </p:nvSpPr>
        <p:spPr>
          <a:xfrm>
            <a:off x="839788" y="1681163"/>
            <a:ext cx="4871899"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AD98B11C-4828-4A7B-9FEF-D74901F00FAB}"/>
              </a:ext>
            </a:extLst>
          </p:cNvPr>
          <p:cNvSpPr>
            <a:spLocks noGrp="1"/>
          </p:cNvSpPr>
          <p:nvPr>
            <p:ph sz="half" idx="2"/>
          </p:nvPr>
        </p:nvSpPr>
        <p:spPr>
          <a:xfrm>
            <a:off x="839788" y="2093843"/>
            <a:ext cx="5157787" cy="4095820"/>
          </a:xfrm>
        </p:spPr>
        <p:txBody>
          <a:bodyPr>
            <a:normAutofit/>
          </a:bodyPr>
          <a:lstStyle/>
          <a:p>
            <a:pPr>
              <a:lnSpc>
                <a:spcPct val="100000"/>
              </a:lnSpc>
              <a:spcBef>
                <a:spcPts val="0"/>
              </a:spcBef>
            </a:pPr>
            <a:r>
              <a:rPr lang="en-GB" sz="1600" dirty="0">
                <a:latin typeface="Cambria" panose="02040503050406030204" pitchFamily="18" charset="0"/>
              </a:rPr>
              <a:t>444-359 BC.</a:t>
            </a:r>
          </a:p>
          <a:p>
            <a:pPr>
              <a:lnSpc>
                <a:spcPct val="100000"/>
              </a:lnSpc>
              <a:spcBef>
                <a:spcPts val="0"/>
              </a:spcBef>
            </a:pPr>
            <a:r>
              <a:rPr lang="en-GB" sz="1600" dirty="0">
                <a:latin typeface="Cambria" panose="02040503050406030204" pitchFamily="18" charset="0"/>
              </a:rPr>
              <a:t>King after Agis II, engineered by Lysander (possibly Agesilaus’ lover).</a:t>
            </a:r>
          </a:p>
          <a:p>
            <a:pPr>
              <a:lnSpc>
                <a:spcPct val="100000"/>
              </a:lnSpc>
              <a:spcBef>
                <a:spcPts val="0"/>
              </a:spcBef>
            </a:pPr>
            <a:r>
              <a:rPr lang="en-GB" sz="1600" dirty="0">
                <a:latin typeface="Cambria" panose="02040503050406030204" pitchFamily="18" charset="0"/>
              </a:rPr>
              <a:t>One of Kings responsible for ‘King’s Peace’ at the end of Corinthian War.</a:t>
            </a:r>
          </a:p>
          <a:p>
            <a:pPr>
              <a:lnSpc>
                <a:spcPct val="100000"/>
              </a:lnSpc>
              <a:spcBef>
                <a:spcPts val="0"/>
              </a:spcBef>
            </a:pPr>
            <a:r>
              <a:rPr lang="en-GB" sz="1600" dirty="0">
                <a:latin typeface="Cambria" panose="02040503050406030204" pitchFamily="18" charset="0"/>
              </a:rPr>
              <a:t>In wars with Thebes, he sided with both Athens and Egypt, was a military leader well into old age.</a:t>
            </a:r>
          </a:p>
          <a:p>
            <a:pPr>
              <a:lnSpc>
                <a:spcPct val="100000"/>
              </a:lnSpc>
              <a:spcBef>
                <a:spcPts val="0"/>
              </a:spcBef>
            </a:pPr>
            <a:r>
              <a:rPr lang="en-GB" sz="1600" dirty="0">
                <a:latin typeface="Cambria" panose="02040503050406030204" pitchFamily="18" charset="0"/>
              </a:rPr>
              <a:t>Died from illness in Egypt near Cyrene. Egypt had him royally embalmed before returning him to Sparta.</a:t>
            </a:r>
          </a:p>
          <a:p>
            <a:pPr>
              <a:lnSpc>
                <a:spcPct val="100000"/>
              </a:lnSpc>
              <a:spcBef>
                <a:spcPts val="0"/>
              </a:spcBef>
            </a:pPr>
            <a:endParaRPr lang="en-GB" sz="1600" dirty="0">
              <a:latin typeface="Cambria" panose="02040503050406030204" pitchFamily="18" charset="0"/>
            </a:endParaRPr>
          </a:p>
        </p:txBody>
      </p:sp>
      <p:sp>
        <p:nvSpPr>
          <p:cNvPr id="5" name="Text Placeholder 4">
            <a:extLst>
              <a:ext uri="{FF2B5EF4-FFF2-40B4-BE49-F238E27FC236}">
                <a16:creationId xmlns:a16="http://schemas.microsoft.com/office/drawing/2014/main" id="{61D2EB3F-E618-4D7D-BC25-C1047F549AFD}"/>
              </a:ext>
            </a:extLst>
          </p:cNvPr>
          <p:cNvSpPr>
            <a:spLocks noGrp="1"/>
          </p:cNvSpPr>
          <p:nvPr>
            <p:ph type="body" sz="quarter" idx="3"/>
          </p:nvPr>
        </p:nvSpPr>
        <p:spPr>
          <a:xfrm>
            <a:off x="5997575" y="1681163"/>
            <a:ext cx="5357813"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E260B430-9D52-48C4-B0B9-23A5414361FF}"/>
              </a:ext>
            </a:extLst>
          </p:cNvPr>
          <p:cNvSpPr>
            <a:spLocks noGrp="1"/>
          </p:cNvSpPr>
          <p:nvPr>
            <p:ph sz="quarter" idx="4"/>
          </p:nvPr>
        </p:nvSpPr>
        <p:spPr>
          <a:xfrm>
            <a:off x="5844209" y="2093843"/>
            <a:ext cx="5511179" cy="4095820"/>
          </a:xfrm>
        </p:spPr>
        <p:txBody>
          <a:bodyPr>
            <a:normAutofit/>
          </a:bodyPr>
          <a:lstStyle/>
          <a:p>
            <a:r>
              <a:rPr lang="en-GB" sz="1600" dirty="0">
                <a:latin typeface="Cambria" panose="02040503050406030204" pitchFamily="18" charset="0"/>
              </a:rPr>
              <a:t>Agesilaus II - </a:t>
            </a:r>
            <a:r>
              <a:rPr lang="en-GB" sz="1600" dirty="0" err="1">
                <a:latin typeface="Cambria" panose="02040503050406030204" pitchFamily="18" charset="0"/>
              </a:rPr>
              <a:t>Livius</a:t>
            </a:r>
            <a:r>
              <a:rPr lang="en-GB" sz="1600" dirty="0">
                <a:latin typeface="Cambria" panose="02040503050406030204" pitchFamily="18" charset="0"/>
              </a:rPr>
              <a:t>. 2017. Agesilaus II - </a:t>
            </a:r>
            <a:r>
              <a:rPr lang="en-GB" sz="1600" dirty="0" err="1">
                <a:latin typeface="Cambria" panose="02040503050406030204" pitchFamily="18" charset="0"/>
              </a:rPr>
              <a:t>Livius</a:t>
            </a:r>
            <a:r>
              <a:rPr lang="en-GB" sz="1600" dirty="0">
                <a:latin typeface="Cambria" panose="02040503050406030204" pitchFamily="18" charset="0"/>
              </a:rPr>
              <a:t>. Available at: </a:t>
            </a:r>
            <a:r>
              <a:rPr lang="en-GB" sz="1600" dirty="0">
                <a:latin typeface="Cambria" panose="02040503050406030204" pitchFamily="18" charset="0"/>
                <a:hlinkClick r:id="rId2"/>
              </a:rPr>
              <a:t>http://www.livius.org/articles/person/agesilaus-ii/</a:t>
            </a:r>
            <a:endParaRPr lang="en-GB" sz="1600" dirty="0">
              <a:latin typeface="Cambria" panose="02040503050406030204" pitchFamily="18" charset="0"/>
            </a:endParaRPr>
          </a:p>
          <a:p>
            <a:r>
              <a:rPr lang="en-GB" sz="1600" dirty="0">
                <a:latin typeface="Cambria" panose="02040503050406030204" pitchFamily="18" charset="0"/>
              </a:rPr>
              <a:t>Cawkwell, G. L. “Agesilaus and Sparta.” </a:t>
            </a:r>
            <a:r>
              <a:rPr lang="en-GB" sz="1600" i="1" dirty="0">
                <a:latin typeface="Cambria" panose="02040503050406030204" pitchFamily="18" charset="0"/>
              </a:rPr>
              <a:t>The Classical Quarterly</a:t>
            </a:r>
            <a:r>
              <a:rPr lang="en-GB" sz="1600" dirty="0">
                <a:latin typeface="Cambria" panose="02040503050406030204" pitchFamily="18" charset="0"/>
              </a:rPr>
              <a:t>, vol. 26, no. 1, 1976, pp. 62–84. </a:t>
            </a:r>
            <a:r>
              <a:rPr lang="en-GB" sz="1600" i="1" dirty="0">
                <a:latin typeface="Cambria" panose="02040503050406030204" pitchFamily="18" charset="0"/>
              </a:rPr>
              <a:t>JSTOR</a:t>
            </a:r>
            <a:r>
              <a:rPr lang="en-GB" sz="1600" dirty="0">
                <a:latin typeface="Cambria" panose="02040503050406030204" pitchFamily="18" charset="0"/>
              </a:rPr>
              <a:t>, JSTOR, </a:t>
            </a:r>
            <a:r>
              <a:rPr lang="en-GB" sz="1600" dirty="0">
                <a:latin typeface="Cambria" panose="02040503050406030204" pitchFamily="18" charset="0"/>
                <a:hlinkClick r:id="rId3"/>
              </a:rPr>
              <a:t>www.jstor.org/stable/638399</a:t>
            </a:r>
            <a:endParaRPr lang="en-GB" sz="1600" dirty="0">
              <a:latin typeface="Cambria" panose="02040503050406030204" pitchFamily="18" charset="0"/>
            </a:endParaRPr>
          </a:p>
          <a:p>
            <a:r>
              <a:rPr lang="fr-FR" sz="1600" dirty="0" err="1">
                <a:latin typeface="Cambria" panose="02040503050406030204" pitchFamily="18" charset="0"/>
              </a:rPr>
              <a:t>Plutarch</a:t>
            </a:r>
            <a:r>
              <a:rPr lang="fr-FR" sz="1600" dirty="0">
                <a:latin typeface="Cambria" panose="02040503050406030204" pitchFamily="18" charset="0"/>
              </a:rPr>
              <a:t>, </a:t>
            </a:r>
            <a:r>
              <a:rPr lang="fr-FR" sz="1600" dirty="0" err="1">
                <a:latin typeface="Cambria" panose="02040503050406030204" pitchFamily="18" charset="0"/>
              </a:rPr>
              <a:t>Agesilaus</a:t>
            </a:r>
            <a:r>
              <a:rPr lang="fr-FR" sz="1600" dirty="0">
                <a:latin typeface="Cambria" panose="02040503050406030204" pitchFamily="18" charset="0"/>
              </a:rPr>
              <a:t>, </a:t>
            </a:r>
            <a:r>
              <a:rPr lang="fr-FR" sz="1600" dirty="0" err="1">
                <a:latin typeface="Cambria" panose="02040503050406030204" pitchFamily="18" charset="0"/>
              </a:rPr>
              <a:t>chapter</a:t>
            </a:r>
            <a:r>
              <a:rPr lang="fr-FR" sz="1600" dirty="0">
                <a:latin typeface="Cambria" panose="02040503050406030204" pitchFamily="18" charset="0"/>
              </a:rPr>
              <a:t> 1, section 1. 2017. </a:t>
            </a:r>
            <a:r>
              <a:rPr lang="fr-FR" sz="1600" i="1" dirty="0" err="1">
                <a:latin typeface="Cambria" panose="02040503050406030204" pitchFamily="18" charset="0"/>
              </a:rPr>
              <a:t>Plutarch</a:t>
            </a:r>
            <a:r>
              <a:rPr lang="fr-FR" sz="1600" i="1" dirty="0">
                <a:latin typeface="Cambria" panose="02040503050406030204" pitchFamily="18" charset="0"/>
              </a:rPr>
              <a:t>, </a:t>
            </a:r>
            <a:r>
              <a:rPr lang="fr-FR" sz="1600" i="1" dirty="0" err="1">
                <a:latin typeface="Cambria" panose="02040503050406030204" pitchFamily="18" charset="0"/>
              </a:rPr>
              <a:t>Agesilaus</a:t>
            </a:r>
            <a:r>
              <a:rPr lang="fr-FR" sz="1600" i="1" dirty="0">
                <a:latin typeface="Cambria" panose="02040503050406030204" pitchFamily="18" charset="0"/>
              </a:rPr>
              <a:t>, </a:t>
            </a:r>
            <a:r>
              <a:rPr lang="fr-FR" sz="1600" i="1" dirty="0" err="1">
                <a:latin typeface="Cambria" panose="02040503050406030204" pitchFamily="18" charset="0"/>
              </a:rPr>
              <a:t>chapter</a:t>
            </a:r>
            <a:r>
              <a:rPr lang="fr-FR" sz="1600" i="1" dirty="0">
                <a:latin typeface="Cambria" panose="02040503050406030204" pitchFamily="18" charset="0"/>
              </a:rPr>
              <a:t> 1, section 1</a:t>
            </a:r>
            <a:r>
              <a:rPr lang="fr-FR" sz="1600" dirty="0">
                <a:latin typeface="Cambria" panose="02040503050406030204" pitchFamily="18" charset="0"/>
              </a:rPr>
              <a:t>. </a:t>
            </a:r>
            <a:r>
              <a:rPr lang="fr-FR" sz="1600" dirty="0" err="1">
                <a:latin typeface="Cambria" panose="02040503050406030204" pitchFamily="18" charset="0"/>
              </a:rPr>
              <a:t>Available</a:t>
            </a:r>
            <a:r>
              <a:rPr lang="fr-FR" sz="1600" dirty="0">
                <a:latin typeface="Cambria" panose="02040503050406030204" pitchFamily="18" charset="0"/>
              </a:rPr>
              <a:t> at: </a:t>
            </a:r>
            <a:r>
              <a:rPr lang="fr-FR" sz="1600" dirty="0">
                <a:latin typeface="Cambria" panose="02040503050406030204" pitchFamily="18" charset="0"/>
                <a:hlinkClick r:id="rId4"/>
              </a:rPr>
              <a:t>http://www.perseus.tufts.edu/hopper/text?doc=Perseus:text:2008.01.0004</a:t>
            </a:r>
            <a:endParaRPr lang="fr-FR" sz="1600" dirty="0">
              <a:latin typeface="Cambria" panose="02040503050406030204" pitchFamily="18" charset="0"/>
            </a:endParaRPr>
          </a:p>
          <a:p>
            <a:r>
              <a:rPr lang="en-GB" sz="1600" dirty="0">
                <a:latin typeface="Cambria" panose="02040503050406030204" pitchFamily="18" charset="0"/>
              </a:rPr>
              <a:t>Xenophon, Hellenica, Book 3, chapter 3. 2017. </a:t>
            </a:r>
            <a:r>
              <a:rPr lang="en-GB" sz="1600" i="1" dirty="0">
                <a:latin typeface="Cambria" panose="02040503050406030204" pitchFamily="18" charset="0"/>
              </a:rPr>
              <a:t>Xenophon, Hellenica, Book 3, chapter 3</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http://www.perseus.tufts.edu/hopper/text?doc=Perseus:text:1999.01.0206:book=3:chapter=3&amp;highlight=agesilaus</a:t>
            </a:r>
            <a:endParaRPr lang="en-GB" sz="1600" dirty="0">
              <a:latin typeface="Cambria" panose="02040503050406030204" pitchFamily="18" charset="0"/>
            </a:endParaRPr>
          </a:p>
        </p:txBody>
      </p:sp>
    </p:spTree>
    <p:extLst>
      <p:ext uri="{BB962C8B-B14F-4D97-AF65-F5344CB8AC3E}">
        <p14:creationId xmlns:p14="http://schemas.microsoft.com/office/powerpoint/2010/main" val="13383599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4499D-6737-428F-A423-29ADF305447C}"/>
              </a:ext>
            </a:extLst>
          </p:cNvPr>
          <p:cNvSpPr>
            <a:spLocks noGrp="1"/>
          </p:cNvSpPr>
          <p:nvPr>
            <p:ph type="title"/>
          </p:nvPr>
        </p:nvSpPr>
        <p:spPr/>
        <p:txBody>
          <a:bodyPr/>
          <a:lstStyle/>
          <a:p>
            <a:r>
              <a:rPr lang="en-GB" dirty="0">
                <a:latin typeface="Cambria" panose="02040503050406030204" pitchFamily="18" charset="0"/>
              </a:rPr>
              <a:t>The Battle of </a:t>
            </a:r>
            <a:r>
              <a:rPr lang="en-GB" dirty="0" err="1">
                <a:latin typeface="Cambria" panose="02040503050406030204" pitchFamily="18" charset="0"/>
              </a:rPr>
              <a:t>Leuktra</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85B89241-453E-4B11-AA14-BE1A5C39CE48}"/>
              </a:ext>
            </a:extLst>
          </p:cNvPr>
          <p:cNvSpPr>
            <a:spLocks noGrp="1"/>
          </p:cNvSpPr>
          <p:nvPr>
            <p:ph type="body" idx="1"/>
          </p:nvPr>
        </p:nvSpPr>
        <p:spPr>
          <a:xfrm>
            <a:off x="839788" y="1681163"/>
            <a:ext cx="480563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EC4CFEC5-0F91-4EB5-BA07-54E1AA5BB196}"/>
              </a:ext>
            </a:extLst>
          </p:cNvPr>
          <p:cNvSpPr>
            <a:spLocks noGrp="1"/>
          </p:cNvSpPr>
          <p:nvPr>
            <p:ph sz="half" idx="2"/>
          </p:nvPr>
        </p:nvSpPr>
        <p:spPr>
          <a:xfrm>
            <a:off x="839788" y="2093843"/>
            <a:ext cx="4805637" cy="4095820"/>
          </a:xfrm>
        </p:spPr>
        <p:txBody>
          <a:bodyPr>
            <a:normAutofit/>
          </a:bodyPr>
          <a:lstStyle/>
          <a:p>
            <a:pPr>
              <a:lnSpc>
                <a:spcPct val="100000"/>
              </a:lnSpc>
              <a:spcBef>
                <a:spcPts val="0"/>
              </a:spcBef>
            </a:pPr>
            <a:r>
              <a:rPr lang="en-GB" sz="1600" dirty="0">
                <a:latin typeface="Cambria" panose="02040503050406030204" pitchFamily="18" charset="0"/>
              </a:rPr>
              <a:t>371BC.</a:t>
            </a:r>
          </a:p>
          <a:p>
            <a:pPr>
              <a:lnSpc>
                <a:spcPct val="100000"/>
              </a:lnSpc>
              <a:spcBef>
                <a:spcPts val="0"/>
              </a:spcBef>
            </a:pPr>
            <a:r>
              <a:rPr lang="en-GB" sz="1600" dirty="0">
                <a:latin typeface="Cambria" panose="02040503050406030204" pitchFamily="18" charset="0"/>
              </a:rPr>
              <a:t>Was part of the Theban-Spartan war , the first major loss Sparta suffered, and a large part of their power collapse.</a:t>
            </a:r>
          </a:p>
          <a:p>
            <a:pPr>
              <a:lnSpc>
                <a:spcPct val="100000"/>
              </a:lnSpc>
              <a:spcBef>
                <a:spcPts val="0"/>
              </a:spcBef>
            </a:pPr>
            <a:r>
              <a:rPr lang="en-GB" sz="1600" dirty="0">
                <a:latin typeface="Cambria" panose="02040503050406030204" pitchFamily="18" charset="0"/>
              </a:rPr>
              <a:t>Upon another attempt at peace, Sparta demanded that Thebes relinquish their dominance of the Boeotian League so those under them could be free (Ignoring their hold on the </a:t>
            </a:r>
            <a:r>
              <a:rPr lang="en-GB" sz="1600" dirty="0" err="1">
                <a:latin typeface="Cambria" panose="02040503050406030204" pitchFamily="18" charset="0"/>
              </a:rPr>
              <a:t>Pel</a:t>
            </a:r>
            <a:r>
              <a:rPr lang="en-GB" sz="1600" dirty="0">
                <a:latin typeface="Cambria" panose="02040503050406030204" pitchFamily="18" charset="0"/>
              </a:rPr>
              <a:t> League). Thebes refused, led to war.</a:t>
            </a:r>
          </a:p>
          <a:p>
            <a:pPr>
              <a:lnSpc>
                <a:spcPct val="100000"/>
              </a:lnSpc>
              <a:spcBef>
                <a:spcPts val="0"/>
              </a:spcBef>
            </a:pPr>
            <a:r>
              <a:rPr lang="en-GB" sz="1600" dirty="0">
                <a:latin typeface="Cambria" panose="02040503050406030204" pitchFamily="18" charset="0"/>
              </a:rPr>
              <a:t>Though the Spartans outnumbered the Thebans (11,000 to 6000 men) they lost when Thebes used new tactics. </a:t>
            </a:r>
          </a:p>
        </p:txBody>
      </p:sp>
      <p:sp>
        <p:nvSpPr>
          <p:cNvPr id="5" name="Text Placeholder 4">
            <a:extLst>
              <a:ext uri="{FF2B5EF4-FFF2-40B4-BE49-F238E27FC236}">
                <a16:creationId xmlns:a16="http://schemas.microsoft.com/office/drawing/2014/main" id="{91C34997-3993-4525-AB65-1CB5834B85F7}"/>
              </a:ext>
            </a:extLst>
          </p:cNvPr>
          <p:cNvSpPr>
            <a:spLocks noGrp="1"/>
          </p:cNvSpPr>
          <p:nvPr>
            <p:ph type="body" sz="quarter" idx="3"/>
          </p:nvPr>
        </p:nvSpPr>
        <p:spPr>
          <a:xfrm>
            <a:off x="5645425" y="1681163"/>
            <a:ext cx="5709963"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71784AE0-4EC7-4C28-B05A-D4AD1D32887A}"/>
              </a:ext>
            </a:extLst>
          </p:cNvPr>
          <p:cNvSpPr>
            <a:spLocks noGrp="1"/>
          </p:cNvSpPr>
          <p:nvPr>
            <p:ph sz="quarter" idx="4"/>
          </p:nvPr>
        </p:nvSpPr>
        <p:spPr>
          <a:xfrm>
            <a:off x="5645425" y="2093843"/>
            <a:ext cx="5709963" cy="4095820"/>
          </a:xfrm>
        </p:spPr>
        <p:txBody>
          <a:bodyPr>
            <a:normAutofit/>
          </a:bodyPr>
          <a:lstStyle/>
          <a:p>
            <a:r>
              <a:rPr lang="en-GB" sz="1600" dirty="0">
                <a:latin typeface="Cambria" panose="02040503050406030204" pitchFamily="18" charset="0"/>
              </a:rPr>
              <a:t>YouTube. 2017. </a:t>
            </a:r>
            <a:r>
              <a:rPr lang="en-GB" sz="1600" i="1" dirty="0">
                <a:latin typeface="Cambria" panose="02040503050406030204" pitchFamily="18" charset="0"/>
              </a:rPr>
              <a:t>Battle of Leuctra, 371 BC - YouTube</a:t>
            </a:r>
            <a:r>
              <a:rPr lang="en-GB" sz="1600" dirty="0">
                <a:latin typeface="Cambria" panose="02040503050406030204" pitchFamily="18" charset="0"/>
              </a:rPr>
              <a:t>. Available at: </a:t>
            </a:r>
            <a:r>
              <a:rPr lang="en-GB" sz="1600" dirty="0">
                <a:latin typeface="Cambria" panose="02040503050406030204" pitchFamily="18" charset="0"/>
                <a:hlinkClick r:id="rId2"/>
              </a:rPr>
              <a:t>https://www.youtube.com/watch?v=GOgX-iRvqIk</a:t>
            </a:r>
            <a:endParaRPr lang="en-GB" sz="1600" dirty="0">
              <a:latin typeface="Cambria" panose="02040503050406030204" pitchFamily="18" charset="0"/>
            </a:endParaRPr>
          </a:p>
          <a:p>
            <a:r>
              <a:rPr lang="en-GB" sz="1600" dirty="0">
                <a:latin typeface="Cambria" panose="02040503050406030204" pitchFamily="18" charset="0"/>
              </a:rPr>
              <a:t>Battle of Leuctra, 371 BC. 2017. </a:t>
            </a:r>
            <a:r>
              <a:rPr lang="en-GB" sz="1600" i="1" dirty="0">
                <a:latin typeface="Cambria" panose="02040503050406030204" pitchFamily="18" charset="0"/>
              </a:rPr>
              <a:t>Battle of Leuctra, 371 BC.</a:t>
            </a:r>
            <a:r>
              <a:rPr lang="en-GB" sz="1600" dirty="0">
                <a:latin typeface="Cambria" panose="02040503050406030204" pitchFamily="18" charset="0"/>
              </a:rPr>
              <a:t> Available at: </a:t>
            </a:r>
            <a:r>
              <a:rPr lang="en-GB" sz="1600" dirty="0">
                <a:latin typeface="Cambria" panose="02040503050406030204" pitchFamily="18" charset="0"/>
                <a:hlinkClick r:id="rId3"/>
              </a:rPr>
              <a:t>http://www.historyofwar.org/articles/battles_leuctra.html</a:t>
            </a:r>
            <a:endParaRPr lang="en-GB" sz="1600" dirty="0">
              <a:latin typeface="Cambria" panose="02040503050406030204" pitchFamily="18" charset="0"/>
            </a:endParaRPr>
          </a:p>
          <a:p>
            <a:r>
              <a:rPr lang="en-GB" sz="1600" dirty="0">
                <a:latin typeface="Cambria" panose="02040503050406030204" pitchFamily="18" charset="0"/>
              </a:rPr>
              <a:t>Pausanias, Description of Greece, Attica, chapter 13. 2017. </a:t>
            </a:r>
            <a:r>
              <a:rPr lang="en-GB" sz="1600" i="1" dirty="0">
                <a:latin typeface="Cambria" panose="02040503050406030204" pitchFamily="18" charset="0"/>
              </a:rPr>
              <a:t>Pausanias, Description of Greece, Attica, chapter 13</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http://www.perseus.tufts.edu/hopper/text?doc=Perseus:text:1999.01.0160:book=1:chapter=13&amp;highlight=cleombrotus</a:t>
            </a:r>
            <a:endParaRPr lang="en-GB" sz="1600" dirty="0">
              <a:latin typeface="Cambria" panose="02040503050406030204" pitchFamily="18" charset="0"/>
            </a:endParaRPr>
          </a:p>
          <a:p>
            <a:r>
              <a:rPr lang="fr-FR" sz="1600" dirty="0" err="1">
                <a:latin typeface="Cambria" panose="02040503050406030204" pitchFamily="18" charset="0"/>
              </a:rPr>
              <a:t>Isocrates</a:t>
            </a:r>
            <a:r>
              <a:rPr lang="fr-FR" sz="1600" dirty="0">
                <a:latin typeface="Cambria" panose="02040503050406030204" pitchFamily="18" charset="0"/>
              </a:rPr>
              <a:t>, </a:t>
            </a:r>
            <a:r>
              <a:rPr lang="fr-FR" sz="1600" dirty="0" err="1">
                <a:latin typeface="Cambria" panose="02040503050406030204" pitchFamily="18" charset="0"/>
              </a:rPr>
              <a:t>Archidamus</a:t>
            </a:r>
            <a:r>
              <a:rPr lang="fr-FR" sz="1600" dirty="0">
                <a:latin typeface="Cambria" panose="02040503050406030204" pitchFamily="18" charset="0"/>
              </a:rPr>
              <a:t>, section 9. 2017. </a:t>
            </a:r>
            <a:r>
              <a:rPr lang="fr-FR" sz="1600" i="1" dirty="0" err="1">
                <a:latin typeface="Cambria" panose="02040503050406030204" pitchFamily="18" charset="0"/>
              </a:rPr>
              <a:t>Isocrates</a:t>
            </a:r>
            <a:r>
              <a:rPr lang="fr-FR" sz="1600" i="1" dirty="0">
                <a:latin typeface="Cambria" panose="02040503050406030204" pitchFamily="18" charset="0"/>
              </a:rPr>
              <a:t>, </a:t>
            </a:r>
            <a:r>
              <a:rPr lang="fr-FR" sz="1600" i="1" dirty="0" err="1">
                <a:latin typeface="Cambria" panose="02040503050406030204" pitchFamily="18" charset="0"/>
              </a:rPr>
              <a:t>Archidamus</a:t>
            </a:r>
            <a:r>
              <a:rPr lang="fr-FR" sz="1600" i="1" dirty="0">
                <a:latin typeface="Cambria" panose="02040503050406030204" pitchFamily="18" charset="0"/>
              </a:rPr>
              <a:t>, section 9.</a:t>
            </a:r>
            <a:r>
              <a:rPr lang="fr-FR" sz="1600" dirty="0">
                <a:latin typeface="Cambria" panose="02040503050406030204" pitchFamily="18" charset="0"/>
              </a:rPr>
              <a:t> </a:t>
            </a:r>
            <a:r>
              <a:rPr lang="fr-FR" sz="1600" dirty="0" err="1">
                <a:latin typeface="Cambria" panose="02040503050406030204" pitchFamily="18" charset="0"/>
              </a:rPr>
              <a:t>Available</a:t>
            </a:r>
            <a:r>
              <a:rPr lang="fr-FR" sz="1600" dirty="0">
                <a:latin typeface="Cambria" panose="02040503050406030204" pitchFamily="18" charset="0"/>
              </a:rPr>
              <a:t> at: </a:t>
            </a:r>
            <a:r>
              <a:rPr lang="fr-FR" sz="1600" dirty="0">
                <a:latin typeface="Cambria" panose="02040503050406030204" pitchFamily="18" charset="0"/>
                <a:hlinkClick r:id="rId5"/>
              </a:rPr>
              <a:t>http://www.perseus.tufts.edu/hopper/text?doc=Perseus:text:1999.01.0144:speech=6:section=9&amp;highlight=cleombrotus</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1771498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969B0-35A3-4F51-A693-FDA6DBA0C205}"/>
              </a:ext>
            </a:extLst>
          </p:cNvPr>
          <p:cNvSpPr>
            <a:spLocks noGrp="1"/>
          </p:cNvSpPr>
          <p:nvPr>
            <p:ph type="title"/>
          </p:nvPr>
        </p:nvSpPr>
        <p:spPr>
          <a:xfrm>
            <a:off x="839788" y="365126"/>
            <a:ext cx="10515600" cy="823912"/>
          </a:xfrm>
        </p:spPr>
        <p:txBody>
          <a:bodyPr/>
          <a:lstStyle/>
          <a:p>
            <a:r>
              <a:rPr lang="en-GB" dirty="0">
                <a:latin typeface="Cambria" panose="02040503050406030204" pitchFamily="18" charset="0"/>
              </a:rPr>
              <a:t>3</a:t>
            </a:r>
            <a:r>
              <a:rPr lang="en-GB" baseline="30000" dirty="0">
                <a:latin typeface="Cambria" panose="02040503050406030204" pitchFamily="18" charset="0"/>
              </a:rPr>
              <a:t>rd</a:t>
            </a:r>
            <a:r>
              <a:rPr lang="en-GB" dirty="0">
                <a:latin typeface="Cambria" panose="02040503050406030204" pitchFamily="18" charset="0"/>
              </a:rPr>
              <a:t> Sacred War:</a:t>
            </a:r>
          </a:p>
        </p:txBody>
      </p:sp>
      <p:sp>
        <p:nvSpPr>
          <p:cNvPr id="3" name="Text Placeholder 2">
            <a:extLst>
              <a:ext uri="{FF2B5EF4-FFF2-40B4-BE49-F238E27FC236}">
                <a16:creationId xmlns:a16="http://schemas.microsoft.com/office/drawing/2014/main" id="{40B19B04-99B9-4DF0-9423-9E2C4F1C3B28}"/>
              </a:ext>
            </a:extLst>
          </p:cNvPr>
          <p:cNvSpPr>
            <a:spLocks noGrp="1"/>
          </p:cNvSpPr>
          <p:nvPr>
            <p:ph type="body" idx="1"/>
          </p:nvPr>
        </p:nvSpPr>
        <p:spPr>
          <a:xfrm>
            <a:off x="836612" y="1189038"/>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6B59154C-0A98-41D6-B9CA-1C495E09A440}"/>
              </a:ext>
            </a:extLst>
          </p:cNvPr>
          <p:cNvSpPr>
            <a:spLocks noGrp="1"/>
          </p:cNvSpPr>
          <p:nvPr>
            <p:ph sz="half" idx="2"/>
          </p:nvPr>
        </p:nvSpPr>
        <p:spPr>
          <a:xfrm>
            <a:off x="839788" y="1457739"/>
            <a:ext cx="5157787" cy="4731924"/>
          </a:xfrm>
        </p:spPr>
        <p:txBody>
          <a:bodyPr>
            <a:normAutofit fontScale="92500"/>
          </a:bodyPr>
          <a:lstStyle/>
          <a:p>
            <a:pPr>
              <a:lnSpc>
                <a:spcPct val="100000"/>
              </a:lnSpc>
              <a:spcBef>
                <a:spcPts val="0"/>
              </a:spcBef>
            </a:pPr>
            <a:r>
              <a:rPr lang="en-GB" sz="1600" dirty="0">
                <a:latin typeface="Cambria" panose="02040503050406030204" pitchFamily="18" charset="0"/>
              </a:rPr>
              <a:t>355-346BC</a:t>
            </a:r>
          </a:p>
          <a:p>
            <a:pPr>
              <a:lnSpc>
                <a:spcPct val="100000"/>
              </a:lnSpc>
              <a:spcBef>
                <a:spcPts val="0"/>
              </a:spcBef>
            </a:pPr>
            <a:r>
              <a:rPr lang="en-GB" sz="1600" dirty="0">
                <a:latin typeface="Cambria" panose="02040503050406030204" pitchFamily="18" charset="0"/>
              </a:rPr>
              <a:t>Post Social War (Many </a:t>
            </a:r>
            <a:r>
              <a:rPr lang="en-GB" sz="1600" i="1" dirty="0">
                <a:latin typeface="Cambria" panose="02040503050406030204" pitchFamily="18" charset="0"/>
              </a:rPr>
              <a:t>Poleis</a:t>
            </a:r>
            <a:r>
              <a:rPr lang="en-GB" sz="1600" dirty="0">
                <a:latin typeface="Cambria" panose="02040503050406030204" pitchFamily="18" charset="0"/>
              </a:rPr>
              <a:t> suffered drastic losses, King Phillip II on rise).</a:t>
            </a:r>
          </a:p>
          <a:p>
            <a:pPr>
              <a:lnSpc>
                <a:spcPct val="100000"/>
              </a:lnSpc>
              <a:spcBef>
                <a:spcPts val="0"/>
              </a:spcBef>
            </a:pPr>
            <a:r>
              <a:rPr lang="en-GB" sz="1600" dirty="0">
                <a:latin typeface="Cambria" panose="02040503050406030204" pitchFamily="18" charset="0"/>
              </a:rPr>
              <a:t>Stemmed from hostilities between Thebes and Phocis.</a:t>
            </a:r>
          </a:p>
          <a:p>
            <a:pPr>
              <a:lnSpc>
                <a:spcPct val="100000"/>
              </a:lnSpc>
              <a:spcBef>
                <a:spcPts val="0"/>
              </a:spcBef>
            </a:pPr>
            <a:r>
              <a:rPr lang="en-GB" sz="1600" dirty="0">
                <a:latin typeface="Cambria" panose="02040503050406030204" pitchFamily="18" charset="0"/>
              </a:rPr>
              <a:t>Phocis accused of growing crops on sacred plains of </a:t>
            </a:r>
            <a:r>
              <a:rPr lang="en-GB" sz="1600" dirty="0" err="1">
                <a:latin typeface="Cambria" panose="02040503050406030204" pitchFamily="18" charset="0"/>
              </a:rPr>
              <a:t>Crisa</a:t>
            </a:r>
            <a:r>
              <a:rPr lang="en-GB" sz="1600" dirty="0">
                <a:latin typeface="Cambria" panose="02040503050406030204" pitchFamily="18" charset="0"/>
              </a:rPr>
              <a:t> by Boeotia, the complaint was taken before religious council (</a:t>
            </a:r>
            <a:r>
              <a:rPr lang="en-GB" sz="1600" dirty="0" err="1">
                <a:latin typeface="Cambria" panose="02040503050406030204" pitchFamily="18" charset="0"/>
              </a:rPr>
              <a:t>Amphictyonic</a:t>
            </a:r>
            <a:r>
              <a:rPr lang="en-GB" sz="1600" dirty="0">
                <a:latin typeface="Cambria" panose="02040503050406030204" pitchFamily="18" charset="0"/>
              </a:rPr>
              <a:t> Council) in Temple of Apollo, Delhi. Found guilty, heavily fined.</a:t>
            </a:r>
          </a:p>
          <a:p>
            <a:pPr>
              <a:lnSpc>
                <a:spcPct val="100000"/>
              </a:lnSpc>
              <a:spcBef>
                <a:spcPts val="0"/>
              </a:spcBef>
            </a:pPr>
            <a:r>
              <a:rPr lang="en-GB" sz="1600" dirty="0" err="1">
                <a:latin typeface="Cambria" panose="02040503050406030204" pitchFamily="18" charset="0"/>
              </a:rPr>
              <a:t>Phocians</a:t>
            </a:r>
            <a:r>
              <a:rPr lang="en-GB" sz="1600" dirty="0">
                <a:latin typeface="Cambria" panose="02040503050406030204" pitchFamily="18" charset="0"/>
              </a:rPr>
              <a:t> proceeded to attack Delphi with </a:t>
            </a:r>
            <a:r>
              <a:rPr lang="en-GB" sz="1600" dirty="0" err="1">
                <a:latin typeface="Cambria" panose="02040503050406030204" pitchFamily="18" charset="0"/>
              </a:rPr>
              <a:t>Sp</a:t>
            </a:r>
            <a:r>
              <a:rPr lang="en-GB" sz="1600" dirty="0">
                <a:latin typeface="Cambria" panose="02040503050406030204" pitchFamily="18" charset="0"/>
              </a:rPr>
              <a:t>-funded Mercenary Army, overtook it, sent ambassadors to </a:t>
            </a:r>
            <a:r>
              <a:rPr lang="en-GB" sz="1600" dirty="0" err="1">
                <a:latin typeface="Cambria" panose="02040503050406030204" pitchFamily="18" charset="0"/>
              </a:rPr>
              <a:t>Ath</a:t>
            </a:r>
            <a:r>
              <a:rPr lang="en-GB" sz="1600" dirty="0">
                <a:latin typeface="Cambria" panose="02040503050406030204" pitchFamily="18" charset="0"/>
              </a:rPr>
              <a:t> and </a:t>
            </a:r>
            <a:r>
              <a:rPr lang="en-GB" sz="1600" dirty="0" err="1">
                <a:latin typeface="Cambria" panose="02040503050406030204" pitchFamily="18" charset="0"/>
              </a:rPr>
              <a:t>Sp</a:t>
            </a:r>
            <a:r>
              <a:rPr lang="en-GB" sz="1600" dirty="0">
                <a:latin typeface="Cambria" panose="02040503050406030204" pitchFamily="18" charset="0"/>
              </a:rPr>
              <a:t> for support, which was given. </a:t>
            </a:r>
            <a:r>
              <a:rPr lang="en-GB" sz="1600" dirty="0" err="1">
                <a:latin typeface="Cambria" panose="02040503050406030204" pitchFamily="18" charset="0"/>
              </a:rPr>
              <a:t>Locrians</a:t>
            </a:r>
            <a:r>
              <a:rPr lang="en-GB" sz="1600" dirty="0">
                <a:latin typeface="Cambria" panose="02040503050406030204" pitchFamily="18" charset="0"/>
              </a:rPr>
              <a:t> attempted recapture in 355 with heavy losses.</a:t>
            </a:r>
          </a:p>
          <a:p>
            <a:pPr>
              <a:lnSpc>
                <a:spcPct val="100000"/>
              </a:lnSpc>
              <a:spcBef>
                <a:spcPts val="0"/>
              </a:spcBef>
            </a:pPr>
            <a:r>
              <a:rPr lang="en-GB" sz="1600" dirty="0">
                <a:latin typeface="Cambria" panose="02040503050406030204" pitchFamily="18" charset="0"/>
              </a:rPr>
              <a:t>Thebes declared war with Locris’ backing.</a:t>
            </a:r>
          </a:p>
          <a:p>
            <a:pPr>
              <a:lnSpc>
                <a:spcPct val="100000"/>
              </a:lnSpc>
              <a:spcBef>
                <a:spcPts val="0"/>
              </a:spcBef>
            </a:pPr>
            <a:r>
              <a:rPr lang="en-GB" sz="1600" dirty="0">
                <a:latin typeface="Cambria" panose="02040503050406030204" pitchFamily="18" charset="0"/>
              </a:rPr>
              <a:t>Phocis used Delphi’s treasury to fund war for years, despite defeats.</a:t>
            </a:r>
          </a:p>
          <a:p>
            <a:pPr>
              <a:lnSpc>
                <a:spcPct val="100000"/>
              </a:lnSpc>
              <a:spcBef>
                <a:spcPts val="0"/>
              </a:spcBef>
            </a:pPr>
            <a:r>
              <a:rPr lang="en-GB" sz="1600" dirty="0">
                <a:latin typeface="Cambria" panose="02040503050406030204" pitchFamily="18" charset="0"/>
              </a:rPr>
              <a:t>Ended when Phil became King of Macedon and Thessaly= Power to force peace.</a:t>
            </a:r>
          </a:p>
          <a:p>
            <a:pPr>
              <a:lnSpc>
                <a:spcPct val="100000"/>
              </a:lnSpc>
              <a:spcBef>
                <a:spcPts val="0"/>
              </a:spcBef>
            </a:pPr>
            <a:r>
              <a:rPr lang="en-GB" sz="1600" dirty="0">
                <a:latin typeface="Cambria" panose="02040503050406030204" pitchFamily="18" charset="0"/>
              </a:rPr>
              <a:t>1</a:t>
            </a:r>
            <a:r>
              <a:rPr lang="en-GB" sz="1600" baseline="30000" dirty="0">
                <a:latin typeface="Cambria" panose="02040503050406030204" pitchFamily="18" charset="0"/>
              </a:rPr>
              <a:t>st</a:t>
            </a:r>
            <a:r>
              <a:rPr lang="en-GB" sz="1600" dirty="0">
                <a:latin typeface="Cambria" panose="02040503050406030204" pitchFamily="18" charset="0"/>
              </a:rPr>
              <a:t> time Macedon had power in Greece. </a:t>
            </a:r>
          </a:p>
        </p:txBody>
      </p:sp>
      <p:sp>
        <p:nvSpPr>
          <p:cNvPr id="5" name="Text Placeholder 4">
            <a:extLst>
              <a:ext uri="{FF2B5EF4-FFF2-40B4-BE49-F238E27FC236}">
                <a16:creationId xmlns:a16="http://schemas.microsoft.com/office/drawing/2014/main" id="{712574CD-D725-4F0A-9BD6-55EEDCBE80E8}"/>
              </a:ext>
            </a:extLst>
          </p:cNvPr>
          <p:cNvSpPr>
            <a:spLocks noGrp="1"/>
          </p:cNvSpPr>
          <p:nvPr>
            <p:ph type="body" sz="quarter" idx="3"/>
          </p:nvPr>
        </p:nvSpPr>
        <p:spPr>
          <a:xfrm>
            <a:off x="6172200" y="1202290"/>
            <a:ext cx="5183188" cy="386176"/>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0A04E914-B600-4ABB-B863-98A29C0F997C}"/>
              </a:ext>
            </a:extLst>
          </p:cNvPr>
          <p:cNvSpPr>
            <a:spLocks noGrp="1"/>
          </p:cNvSpPr>
          <p:nvPr>
            <p:ph sz="quarter" idx="4"/>
          </p:nvPr>
        </p:nvSpPr>
        <p:spPr>
          <a:xfrm>
            <a:off x="5817705" y="1457739"/>
            <a:ext cx="5537684" cy="4731924"/>
          </a:xfrm>
        </p:spPr>
        <p:txBody>
          <a:bodyPr>
            <a:normAutofit fontScale="92500"/>
          </a:bodyPr>
          <a:lstStyle/>
          <a:p>
            <a:r>
              <a:rPr lang="en-GB" sz="1600" dirty="0">
                <a:latin typeface="Cambria" panose="02040503050406030204" pitchFamily="18" charset="0"/>
              </a:rPr>
              <a:t>Third Sacred War, 355-346 BC. 2017. </a:t>
            </a:r>
            <a:r>
              <a:rPr lang="en-GB" sz="1600" i="1" dirty="0">
                <a:latin typeface="Cambria" panose="02040503050406030204" pitchFamily="18" charset="0"/>
              </a:rPr>
              <a:t>Third Sacred War, 355-346 BC.</a:t>
            </a:r>
            <a:r>
              <a:rPr lang="en-GB" sz="1600" dirty="0">
                <a:latin typeface="Cambria" panose="02040503050406030204" pitchFamily="18" charset="0"/>
              </a:rPr>
              <a:t> Available at: </a:t>
            </a:r>
            <a:r>
              <a:rPr lang="en-GB" sz="1600" dirty="0">
                <a:latin typeface="Cambria" panose="02040503050406030204" pitchFamily="18" charset="0"/>
                <a:hlinkClick r:id="rId2"/>
              </a:rPr>
              <a:t>http://www.historyofwar.org/articles/wars_third_sacred.html</a:t>
            </a:r>
            <a:endParaRPr lang="en-GB" sz="1600" dirty="0">
              <a:latin typeface="Cambria" panose="02040503050406030204" pitchFamily="18" charset="0"/>
            </a:endParaRPr>
          </a:p>
          <a:p>
            <a:r>
              <a:rPr lang="en-GB" sz="1600" dirty="0">
                <a:latin typeface="Cambria" panose="02040503050406030204" pitchFamily="18" charset="0"/>
              </a:rPr>
              <a:t>3rd Sacred War . 2017. </a:t>
            </a:r>
            <a:r>
              <a:rPr lang="en-GB" sz="1600" i="1" dirty="0">
                <a:latin typeface="Cambria" panose="02040503050406030204" pitchFamily="18" charset="0"/>
              </a:rPr>
              <a:t>3rd Sacred War</a:t>
            </a:r>
            <a:r>
              <a:rPr lang="en-GB" sz="1600" dirty="0">
                <a:latin typeface="Cambria" panose="02040503050406030204" pitchFamily="18" charset="0"/>
              </a:rPr>
              <a:t>. Available at: </a:t>
            </a:r>
            <a:r>
              <a:rPr lang="en-GB" sz="1600" dirty="0">
                <a:latin typeface="Cambria" panose="02040503050406030204" pitchFamily="18" charset="0"/>
                <a:hlinkClick r:id="rId3"/>
              </a:rPr>
              <a:t>http://www.macedonian-heritage.gr/HellenicMacedonia/en/EA.1.3.2a.html</a:t>
            </a:r>
            <a:endParaRPr lang="en-GB" sz="1600" dirty="0">
              <a:latin typeface="Cambria" panose="02040503050406030204" pitchFamily="18" charset="0"/>
            </a:endParaRPr>
          </a:p>
          <a:p>
            <a:r>
              <a:rPr lang="en-GB" sz="1600" dirty="0" err="1">
                <a:latin typeface="Cambria" panose="02040503050406030204" pitchFamily="18" charset="0"/>
              </a:rPr>
              <a:t>Diodorus</a:t>
            </a:r>
            <a:r>
              <a:rPr lang="en-GB" sz="1600" dirty="0">
                <a:latin typeface="Cambria" panose="02040503050406030204" pitchFamily="18" charset="0"/>
              </a:rPr>
              <a:t> Siculus, Library, Book XVI, Chapter 23, section 2. 2017. </a:t>
            </a:r>
            <a:r>
              <a:rPr lang="en-GB" sz="1600" i="1" dirty="0" err="1">
                <a:latin typeface="Cambria" panose="02040503050406030204" pitchFamily="18" charset="0"/>
              </a:rPr>
              <a:t>Diodorus</a:t>
            </a:r>
            <a:r>
              <a:rPr lang="en-GB" sz="1600" i="1" dirty="0">
                <a:latin typeface="Cambria" panose="02040503050406030204" pitchFamily="18" charset="0"/>
              </a:rPr>
              <a:t> Siculus, Library, Book XVI, Chapter 23, section 2</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http://www.perseus.tufts.edu/hopper/text?doc=Perseus%3Atext%3A1999.01.0084%3Abook%3D16%3Achapter%3D23%3Asection%3D2</a:t>
            </a:r>
            <a:endParaRPr lang="en-GB" sz="1600" dirty="0">
              <a:latin typeface="Cambria" panose="02040503050406030204" pitchFamily="18" charset="0"/>
            </a:endParaRPr>
          </a:p>
          <a:p>
            <a:r>
              <a:rPr lang="en-GB" sz="1600" dirty="0">
                <a:latin typeface="Cambria" panose="02040503050406030204" pitchFamily="18" charset="0"/>
              </a:rPr>
              <a:t>Google Books. 2017</a:t>
            </a:r>
            <a:r>
              <a:rPr lang="en-GB" sz="1600" i="1" dirty="0">
                <a:latin typeface="Cambria" panose="02040503050406030204" pitchFamily="18" charset="0"/>
              </a:rPr>
              <a:t>. </a:t>
            </a:r>
            <a:r>
              <a:rPr lang="en-GB" sz="1600" i="1" dirty="0" err="1">
                <a:latin typeface="Cambria" panose="02040503050406030204" pitchFamily="18" charset="0"/>
              </a:rPr>
              <a:t>Aeschines</a:t>
            </a:r>
            <a:r>
              <a:rPr lang="en-GB" sz="1600" i="1" dirty="0">
                <a:latin typeface="Cambria" panose="02040503050406030204" pitchFamily="18" charset="0"/>
              </a:rPr>
              <a:t> and Athenian Politics - Edward M. Harris - Google Books</a:t>
            </a:r>
            <a:r>
              <a:rPr lang="en-GB" sz="1600" dirty="0">
                <a:latin typeface="Cambria" panose="02040503050406030204" pitchFamily="18" charset="0"/>
              </a:rPr>
              <a:t>. Available at: </a:t>
            </a:r>
            <a:r>
              <a:rPr lang="en-GB" sz="1600" u="sng" dirty="0">
                <a:solidFill>
                  <a:schemeClr val="accent5">
                    <a:lumMod val="75000"/>
                  </a:schemeClr>
                </a:solidFill>
                <a:latin typeface="Cambria" panose="02040503050406030204" pitchFamily="18" charset="0"/>
              </a:rPr>
              <a:t>https://books.google.co.uk/books?id=r0F1U5paODcC&amp;pg=PA231&amp;lpg=PA231&amp;dq=Aeschines+3rd+sacred+war&amp;source=bl&amp;ots=e3eglcJHFg&amp;sig=HHxe5yZ4d62OcVzRGWH5b0ataDY&amp;hl=en&amp;sa=X&amp;ved=0ahUKEwji7aC21vDXAhXjCsAKHe-aChYQ6AEIWjAH#v=onepage&amp;q=Aeschines%203rd%20sacred%20war&amp;f=false</a:t>
            </a: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2573953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6416C-36D1-46D4-A006-638839A61534}"/>
              </a:ext>
            </a:extLst>
          </p:cNvPr>
          <p:cNvSpPr>
            <a:spLocks noGrp="1"/>
          </p:cNvSpPr>
          <p:nvPr>
            <p:ph type="title"/>
          </p:nvPr>
        </p:nvSpPr>
        <p:spPr/>
        <p:txBody>
          <a:bodyPr/>
          <a:lstStyle/>
          <a:p>
            <a:r>
              <a:rPr lang="en-GB" dirty="0">
                <a:latin typeface="Cambria" panose="02040503050406030204" pitchFamily="18" charset="0"/>
              </a:rPr>
              <a:t>Battle of Chaeronea: </a:t>
            </a:r>
          </a:p>
        </p:txBody>
      </p:sp>
      <p:sp>
        <p:nvSpPr>
          <p:cNvPr id="3" name="Text Placeholder 2">
            <a:extLst>
              <a:ext uri="{FF2B5EF4-FFF2-40B4-BE49-F238E27FC236}">
                <a16:creationId xmlns:a16="http://schemas.microsoft.com/office/drawing/2014/main" id="{CFC8947E-C988-4CEB-B088-286CD0402F06}"/>
              </a:ext>
            </a:extLst>
          </p:cNvPr>
          <p:cNvSpPr>
            <a:spLocks noGrp="1"/>
          </p:cNvSpPr>
          <p:nvPr>
            <p:ph type="body" idx="1"/>
          </p:nvPr>
        </p:nvSpPr>
        <p:spPr>
          <a:xfrm>
            <a:off x="839788" y="1681163"/>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38295A9C-2FF0-4E82-B375-7B0E407054FE}"/>
              </a:ext>
            </a:extLst>
          </p:cNvPr>
          <p:cNvSpPr>
            <a:spLocks noGrp="1"/>
          </p:cNvSpPr>
          <p:nvPr>
            <p:ph sz="half" idx="2"/>
          </p:nvPr>
        </p:nvSpPr>
        <p:spPr>
          <a:xfrm>
            <a:off x="839788" y="2093843"/>
            <a:ext cx="5157787" cy="4095820"/>
          </a:xfrm>
        </p:spPr>
        <p:txBody>
          <a:bodyPr>
            <a:normAutofit lnSpcReduction="10000"/>
          </a:bodyPr>
          <a:lstStyle/>
          <a:p>
            <a:pPr>
              <a:lnSpc>
                <a:spcPct val="100000"/>
              </a:lnSpc>
              <a:spcBef>
                <a:spcPts val="0"/>
              </a:spcBef>
            </a:pPr>
            <a:r>
              <a:rPr lang="en-GB" sz="1600" dirty="0">
                <a:latin typeface="Cambria" panose="02040503050406030204" pitchFamily="18" charset="0"/>
              </a:rPr>
              <a:t>338BC.</a:t>
            </a:r>
          </a:p>
          <a:p>
            <a:pPr>
              <a:lnSpc>
                <a:spcPct val="100000"/>
              </a:lnSpc>
              <a:spcBef>
                <a:spcPts val="0"/>
              </a:spcBef>
            </a:pPr>
            <a:r>
              <a:rPr lang="en-GB" sz="1600" dirty="0">
                <a:latin typeface="Cambria" panose="02040503050406030204" pitchFamily="18" charset="0"/>
              </a:rPr>
              <a:t>Rising power of Macedon= </a:t>
            </a:r>
            <a:r>
              <a:rPr lang="en-GB" sz="1600" dirty="0" err="1">
                <a:latin typeface="Cambria" panose="02040503050406030204" pitchFamily="18" charset="0"/>
              </a:rPr>
              <a:t>Ath</a:t>
            </a:r>
            <a:r>
              <a:rPr lang="en-GB" sz="1600" dirty="0">
                <a:latin typeface="Cambria" panose="02040503050406030204" pitchFamily="18" charset="0"/>
              </a:rPr>
              <a:t> and Th untied against them, encouraged by Demosthenes the Orator.</a:t>
            </a:r>
          </a:p>
          <a:p>
            <a:pPr>
              <a:lnSpc>
                <a:spcPct val="100000"/>
              </a:lnSpc>
              <a:spcBef>
                <a:spcPts val="0"/>
              </a:spcBef>
            </a:pPr>
            <a:r>
              <a:rPr lang="en-GB" sz="1600" dirty="0">
                <a:latin typeface="Cambria" panose="02040503050406030204" pitchFamily="18" charset="0"/>
              </a:rPr>
              <a:t>Pre battle, </a:t>
            </a:r>
            <a:r>
              <a:rPr lang="en-GB" sz="1600" dirty="0" err="1">
                <a:latin typeface="Cambria" panose="02040503050406030204" pitchFamily="18" charset="0"/>
              </a:rPr>
              <a:t>Ath</a:t>
            </a:r>
            <a:r>
              <a:rPr lang="en-GB" sz="1600" dirty="0">
                <a:latin typeface="Cambria" panose="02040503050406030204" pitchFamily="18" charset="0"/>
              </a:rPr>
              <a:t> and Th armies occupied valleys, old trade routes. The two began to antagonise each other, dropped guard.</a:t>
            </a:r>
          </a:p>
          <a:p>
            <a:pPr>
              <a:lnSpc>
                <a:spcPct val="100000"/>
              </a:lnSpc>
              <a:spcBef>
                <a:spcPts val="0"/>
              </a:spcBef>
            </a:pPr>
            <a:r>
              <a:rPr lang="en-GB" sz="1600" dirty="0">
                <a:latin typeface="Cambria" panose="02040503050406030204" pitchFamily="18" charset="0"/>
              </a:rPr>
              <a:t>Rumour spread by Phil II that they were retreating saw guard drop, were consequently ambushed at night. </a:t>
            </a:r>
          </a:p>
          <a:p>
            <a:pPr>
              <a:lnSpc>
                <a:spcPct val="100000"/>
              </a:lnSpc>
              <a:spcBef>
                <a:spcPts val="0"/>
              </a:spcBef>
            </a:pPr>
            <a:r>
              <a:rPr lang="en-GB" sz="1600" dirty="0">
                <a:latin typeface="Cambria" panose="02040503050406030204" pitchFamily="18" charset="0"/>
              </a:rPr>
              <a:t>Phil moved his army to Chaeronea after Greeks refused peace.</a:t>
            </a:r>
          </a:p>
          <a:p>
            <a:pPr>
              <a:lnSpc>
                <a:spcPct val="100000"/>
              </a:lnSpc>
              <a:spcBef>
                <a:spcPts val="0"/>
              </a:spcBef>
            </a:pPr>
            <a:r>
              <a:rPr lang="en-GB" sz="1600" dirty="0">
                <a:latin typeface="Cambria" panose="02040503050406030204" pitchFamily="18" charset="0"/>
              </a:rPr>
              <a:t>Used same trick, Phil and son Alexander (Great) defeated armies, returned bodies as good will, sold survivors into slavery.</a:t>
            </a:r>
          </a:p>
          <a:p>
            <a:pPr>
              <a:lnSpc>
                <a:spcPct val="100000"/>
              </a:lnSpc>
              <a:spcBef>
                <a:spcPts val="0"/>
              </a:spcBef>
            </a:pPr>
            <a:r>
              <a:rPr lang="en-GB" sz="1600" dirty="0">
                <a:latin typeface="Cambria" panose="02040503050406030204" pitchFamily="18" charset="0"/>
              </a:rPr>
              <a:t>To prevent another attack. League of Corinth formed.</a:t>
            </a:r>
          </a:p>
        </p:txBody>
      </p:sp>
      <p:sp>
        <p:nvSpPr>
          <p:cNvPr id="5" name="Text Placeholder 4">
            <a:extLst>
              <a:ext uri="{FF2B5EF4-FFF2-40B4-BE49-F238E27FC236}">
                <a16:creationId xmlns:a16="http://schemas.microsoft.com/office/drawing/2014/main" id="{32EEE410-F3CC-4425-9670-D468BE831F7A}"/>
              </a:ext>
            </a:extLst>
          </p:cNvPr>
          <p:cNvSpPr>
            <a:spLocks noGrp="1"/>
          </p:cNvSpPr>
          <p:nvPr>
            <p:ph type="body" sz="quarter" idx="3"/>
          </p:nvPr>
        </p:nvSpPr>
        <p:spPr>
          <a:xfrm>
            <a:off x="6172200" y="1681163"/>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BC503168-7DD3-4A58-B4BC-F834D491BCF0}"/>
              </a:ext>
            </a:extLst>
          </p:cNvPr>
          <p:cNvSpPr>
            <a:spLocks noGrp="1"/>
          </p:cNvSpPr>
          <p:nvPr>
            <p:ph sz="quarter" idx="4"/>
          </p:nvPr>
        </p:nvSpPr>
        <p:spPr>
          <a:xfrm>
            <a:off x="6172200" y="2093843"/>
            <a:ext cx="5183188" cy="4095820"/>
          </a:xfrm>
        </p:spPr>
        <p:txBody>
          <a:bodyPr>
            <a:normAutofit lnSpcReduction="10000"/>
          </a:bodyPr>
          <a:lstStyle/>
          <a:p>
            <a:r>
              <a:rPr lang="en-GB" sz="1600" dirty="0">
                <a:latin typeface="Cambria" panose="02040503050406030204" pitchFamily="18" charset="0"/>
              </a:rPr>
              <a:t>Ancient History Encyclopaedia. 2017. </a:t>
            </a:r>
            <a:r>
              <a:rPr lang="en-GB" sz="1600" i="1" dirty="0">
                <a:latin typeface="Cambria" panose="02040503050406030204" pitchFamily="18" charset="0"/>
              </a:rPr>
              <a:t>Battle of Chaeronea - Ancient History Encyclopaedia</a:t>
            </a:r>
            <a:r>
              <a:rPr lang="en-GB" sz="1600" dirty="0">
                <a:latin typeface="Cambria" panose="02040503050406030204" pitchFamily="18" charset="0"/>
              </a:rPr>
              <a:t>. Available at: </a:t>
            </a:r>
            <a:r>
              <a:rPr lang="en-GB" sz="1600" dirty="0">
                <a:latin typeface="Cambria" panose="02040503050406030204" pitchFamily="18" charset="0"/>
                <a:hlinkClick r:id="rId2"/>
              </a:rPr>
              <a:t>https://www.ancient.eu/Battle_of_Chaeronea/</a:t>
            </a:r>
            <a:endParaRPr lang="en-GB" sz="1600" dirty="0">
              <a:latin typeface="Cambria" panose="02040503050406030204" pitchFamily="18" charset="0"/>
            </a:endParaRPr>
          </a:p>
          <a:p>
            <a:r>
              <a:rPr lang="en-GB" sz="1600" dirty="0">
                <a:latin typeface="Cambria" panose="02040503050406030204" pitchFamily="18" charset="0"/>
              </a:rPr>
              <a:t>Battle of Chaeronea, August 338 BC. 2017. </a:t>
            </a:r>
            <a:r>
              <a:rPr lang="en-GB" sz="1600" i="1" dirty="0">
                <a:latin typeface="Cambria" panose="02040503050406030204" pitchFamily="18" charset="0"/>
              </a:rPr>
              <a:t>Battle of Chaeronea, August 338 BC</a:t>
            </a:r>
            <a:r>
              <a:rPr lang="en-GB" sz="1600" dirty="0">
                <a:latin typeface="Cambria" panose="02040503050406030204" pitchFamily="18" charset="0"/>
              </a:rPr>
              <a:t>. Available at: </a:t>
            </a:r>
            <a:r>
              <a:rPr lang="en-GB" sz="1600" dirty="0">
                <a:latin typeface="Cambria" panose="02040503050406030204" pitchFamily="18" charset="0"/>
                <a:hlinkClick r:id="rId3"/>
              </a:rPr>
              <a:t>http://www.historyofwar.org/articles/battles_chaeronea_338.html</a:t>
            </a:r>
            <a:endParaRPr lang="en-GB" sz="1600" dirty="0">
              <a:latin typeface="Cambria" panose="02040503050406030204" pitchFamily="18" charset="0"/>
            </a:endParaRPr>
          </a:p>
          <a:p>
            <a:r>
              <a:rPr lang="en-GB" sz="1600" dirty="0">
                <a:latin typeface="Cambria" panose="02040503050406030204" pitchFamily="18" charset="0"/>
              </a:rPr>
              <a:t>Aeschines, Against Ctesiphon, section 27. 2017. </a:t>
            </a:r>
            <a:r>
              <a:rPr lang="en-GB" sz="1600" i="1" dirty="0">
                <a:latin typeface="Cambria" panose="02040503050406030204" pitchFamily="18" charset="0"/>
              </a:rPr>
              <a:t>Aeschines, Against Ctesiphon, section 27. </a:t>
            </a:r>
            <a:r>
              <a:rPr lang="en-GB" sz="1600" dirty="0">
                <a:latin typeface="Cambria" panose="02040503050406030204" pitchFamily="18" charset="0"/>
              </a:rPr>
              <a:t>Available at: </a:t>
            </a:r>
            <a:r>
              <a:rPr lang="en-GB" sz="1600" dirty="0">
                <a:latin typeface="Cambria" panose="02040503050406030204" pitchFamily="18" charset="0"/>
                <a:hlinkClick r:id="rId4"/>
              </a:rPr>
              <a:t>http://www.perseus.tufts.edu/hopper/text?doc=Perseus:text:1999.01.0002:speech=3:section=27&amp;highlight=chaeronea</a:t>
            </a:r>
            <a:endParaRPr lang="en-GB" sz="1600" dirty="0">
              <a:latin typeface="Cambria" panose="02040503050406030204" pitchFamily="18" charset="0"/>
            </a:endParaRPr>
          </a:p>
          <a:p>
            <a:r>
              <a:rPr lang="en-GB" sz="1600" dirty="0">
                <a:latin typeface="Cambria" panose="02040503050406030204" pitchFamily="18" charset="0"/>
              </a:rPr>
              <a:t>Demades, On the Twelve Years, section 9. 2017. </a:t>
            </a:r>
            <a:r>
              <a:rPr lang="en-GB" sz="1600" i="1" dirty="0">
                <a:latin typeface="Cambria" panose="02040503050406030204" pitchFamily="18" charset="0"/>
              </a:rPr>
              <a:t>Demades, On the Twelve Years, section 9</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http://www.perseus.tufts.edu/hopper/text?doc=Perseus:text:1999.01.0066:speech=1:section=9&amp;highlight=chaeronea</a:t>
            </a:r>
            <a:endParaRPr lang="en-GB" sz="1600" dirty="0">
              <a:latin typeface="Cambria" panose="02040503050406030204" pitchFamily="18" charset="0"/>
            </a:endParaRPr>
          </a:p>
        </p:txBody>
      </p:sp>
    </p:spTree>
    <p:extLst>
      <p:ext uri="{BB962C8B-B14F-4D97-AF65-F5344CB8AC3E}">
        <p14:creationId xmlns:p14="http://schemas.microsoft.com/office/powerpoint/2010/main" val="12064594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9E591-6798-482A-9981-89C307845312}"/>
              </a:ext>
            </a:extLst>
          </p:cNvPr>
          <p:cNvSpPr>
            <a:spLocks noGrp="1"/>
          </p:cNvSpPr>
          <p:nvPr>
            <p:ph type="title"/>
          </p:nvPr>
        </p:nvSpPr>
        <p:spPr>
          <a:xfrm>
            <a:off x="839788" y="365126"/>
            <a:ext cx="10515600" cy="801066"/>
          </a:xfrm>
        </p:spPr>
        <p:txBody>
          <a:bodyPr/>
          <a:lstStyle/>
          <a:p>
            <a:r>
              <a:rPr lang="en-GB" dirty="0">
                <a:latin typeface="Cambria" panose="02040503050406030204" pitchFamily="18" charset="0"/>
              </a:rPr>
              <a:t>League of Corinth:</a:t>
            </a:r>
          </a:p>
        </p:txBody>
      </p:sp>
      <p:sp>
        <p:nvSpPr>
          <p:cNvPr id="3" name="Text Placeholder 2">
            <a:extLst>
              <a:ext uri="{FF2B5EF4-FFF2-40B4-BE49-F238E27FC236}">
                <a16:creationId xmlns:a16="http://schemas.microsoft.com/office/drawing/2014/main" id="{0B3B292B-23EA-4C3B-B3EB-17B1F1253A81}"/>
              </a:ext>
            </a:extLst>
          </p:cNvPr>
          <p:cNvSpPr>
            <a:spLocks noGrp="1"/>
          </p:cNvSpPr>
          <p:nvPr>
            <p:ph type="body" idx="1"/>
          </p:nvPr>
        </p:nvSpPr>
        <p:spPr>
          <a:xfrm>
            <a:off x="839787" y="1166192"/>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5176AA39-0B89-4C64-9062-B9A9CA2D11B6}"/>
              </a:ext>
            </a:extLst>
          </p:cNvPr>
          <p:cNvSpPr>
            <a:spLocks noGrp="1"/>
          </p:cNvSpPr>
          <p:nvPr>
            <p:ph sz="half" idx="2"/>
          </p:nvPr>
        </p:nvSpPr>
        <p:spPr>
          <a:xfrm>
            <a:off x="839788" y="1578872"/>
            <a:ext cx="5157787" cy="4610791"/>
          </a:xfrm>
        </p:spPr>
        <p:txBody>
          <a:bodyPr>
            <a:normAutofit/>
          </a:bodyPr>
          <a:lstStyle/>
          <a:p>
            <a:pPr>
              <a:lnSpc>
                <a:spcPct val="100000"/>
              </a:lnSpc>
              <a:spcBef>
                <a:spcPts val="0"/>
              </a:spcBef>
            </a:pPr>
            <a:r>
              <a:rPr lang="en-GB" sz="1600" dirty="0">
                <a:latin typeface="Cambria" panose="02040503050406030204" pitchFamily="18" charset="0"/>
              </a:rPr>
              <a:t>338BC.</a:t>
            </a:r>
          </a:p>
          <a:p>
            <a:pPr>
              <a:lnSpc>
                <a:spcPct val="100000"/>
              </a:lnSpc>
              <a:spcBef>
                <a:spcPts val="0"/>
              </a:spcBef>
            </a:pPr>
            <a:r>
              <a:rPr lang="en-GB" sz="1600" dirty="0">
                <a:latin typeface="Cambria" panose="02040503050406030204" pitchFamily="18" charset="0"/>
              </a:rPr>
              <a:t>Established by Phillip II of Macedon as a political and military organisation intended to provide stability to Greece.</a:t>
            </a:r>
          </a:p>
          <a:p>
            <a:pPr>
              <a:lnSpc>
                <a:spcPct val="100000"/>
              </a:lnSpc>
              <a:spcBef>
                <a:spcPts val="0"/>
              </a:spcBef>
            </a:pPr>
            <a:r>
              <a:rPr lang="en-GB" sz="1600" dirty="0">
                <a:latin typeface="Cambria" panose="02040503050406030204" pitchFamily="18" charset="0"/>
              </a:rPr>
              <a:t>They had to swear oaths to keep the peace, maintain Phil’s rule and  not to usurp him/descendants right to rule, actively prevent others doing so- provide men as necessary. You would do this or be invaded and forced to.</a:t>
            </a:r>
          </a:p>
          <a:p>
            <a:pPr>
              <a:lnSpc>
                <a:spcPct val="100000"/>
              </a:lnSpc>
              <a:spcBef>
                <a:spcPts val="0"/>
              </a:spcBef>
            </a:pPr>
            <a:r>
              <a:rPr lang="en-GB" sz="1600" dirty="0">
                <a:latin typeface="Cambria" panose="02040503050406030204" pitchFamily="18" charset="0"/>
              </a:rPr>
              <a:t>Macedonia wasn’t Greek= meant not eligible for League, thus didn’t have to obey it!</a:t>
            </a:r>
          </a:p>
          <a:p>
            <a:pPr>
              <a:lnSpc>
                <a:spcPct val="100000"/>
              </a:lnSpc>
              <a:spcBef>
                <a:spcPts val="0"/>
              </a:spcBef>
            </a:pPr>
            <a:r>
              <a:rPr lang="en-GB" sz="1600" dirty="0">
                <a:latin typeface="Cambria" panose="02040503050406030204" pitchFamily="18" charset="0"/>
              </a:rPr>
              <a:t>= Free reign to invade as fighting back would break League laws. Solidified right to rule. </a:t>
            </a:r>
          </a:p>
        </p:txBody>
      </p:sp>
      <p:sp>
        <p:nvSpPr>
          <p:cNvPr id="5" name="Text Placeholder 4">
            <a:extLst>
              <a:ext uri="{FF2B5EF4-FFF2-40B4-BE49-F238E27FC236}">
                <a16:creationId xmlns:a16="http://schemas.microsoft.com/office/drawing/2014/main" id="{E676AE7E-C1F9-4CA4-B262-23BA462499BF}"/>
              </a:ext>
            </a:extLst>
          </p:cNvPr>
          <p:cNvSpPr>
            <a:spLocks noGrp="1"/>
          </p:cNvSpPr>
          <p:nvPr>
            <p:ph type="body" sz="quarter" idx="3"/>
          </p:nvPr>
        </p:nvSpPr>
        <p:spPr>
          <a:xfrm>
            <a:off x="6172200" y="1166192"/>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9EBEDF36-B8A5-43D0-8F81-4F827ABAA40A}"/>
              </a:ext>
            </a:extLst>
          </p:cNvPr>
          <p:cNvSpPr>
            <a:spLocks noGrp="1"/>
          </p:cNvSpPr>
          <p:nvPr>
            <p:ph sz="quarter" idx="4"/>
          </p:nvPr>
        </p:nvSpPr>
        <p:spPr>
          <a:xfrm>
            <a:off x="5791199" y="1578872"/>
            <a:ext cx="5698435" cy="4610791"/>
          </a:xfrm>
        </p:spPr>
        <p:txBody>
          <a:bodyPr>
            <a:normAutofit/>
          </a:bodyPr>
          <a:lstStyle/>
          <a:p>
            <a:r>
              <a:rPr lang="en-GB" sz="1600" dirty="0">
                <a:latin typeface="Cambria" panose="02040503050406030204" pitchFamily="18" charset="0"/>
              </a:rPr>
              <a:t>League of Corinth - Alexander the Great. 2017. </a:t>
            </a:r>
            <a:r>
              <a:rPr lang="en-GB" sz="1600" i="1" dirty="0">
                <a:latin typeface="Cambria" panose="02040503050406030204" pitchFamily="18" charset="0"/>
              </a:rPr>
              <a:t>League of Corinth - Alexander the Great</a:t>
            </a:r>
            <a:r>
              <a:rPr lang="en-GB" sz="1600" dirty="0">
                <a:latin typeface="Cambria" panose="02040503050406030204" pitchFamily="18" charset="0"/>
              </a:rPr>
              <a:t>. Available at: </a:t>
            </a:r>
            <a:r>
              <a:rPr lang="en-GB" sz="1600" dirty="0">
                <a:latin typeface="Cambria" panose="02040503050406030204" pitchFamily="18" charset="0"/>
                <a:hlinkClick r:id="rId2"/>
              </a:rPr>
              <a:t>https://www.slideshare.net/christopherdjacobs9/league-of-corinth</a:t>
            </a:r>
            <a:endParaRPr lang="en-GB" sz="1600" dirty="0">
              <a:latin typeface="Cambria" panose="02040503050406030204" pitchFamily="18" charset="0"/>
            </a:endParaRPr>
          </a:p>
          <a:p>
            <a:r>
              <a:rPr lang="en-GB" sz="1600" dirty="0">
                <a:latin typeface="Cambria" panose="02040503050406030204" pitchFamily="18" charset="0"/>
              </a:rPr>
              <a:t>Perlman, S. “Greek Diplomatic Tradition and the Corinthian League of Philip of Macedon.” </a:t>
            </a:r>
            <a:r>
              <a:rPr lang="en-GB" sz="1600" i="1" dirty="0">
                <a:latin typeface="Cambria" panose="02040503050406030204" pitchFamily="18" charset="0"/>
              </a:rPr>
              <a:t>Historia: </a:t>
            </a:r>
            <a:r>
              <a:rPr lang="en-GB" sz="1600" i="1" dirty="0" err="1">
                <a:latin typeface="Cambria" panose="02040503050406030204" pitchFamily="18" charset="0"/>
              </a:rPr>
              <a:t>Zeitschrift</a:t>
            </a:r>
            <a:r>
              <a:rPr lang="en-GB" sz="1600" i="1" dirty="0">
                <a:latin typeface="Cambria" panose="02040503050406030204" pitchFamily="18" charset="0"/>
              </a:rPr>
              <a:t> </a:t>
            </a:r>
            <a:r>
              <a:rPr lang="en-GB" sz="1600" i="1" dirty="0" err="1">
                <a:latin typeface="Cambria" panose="02040503050406030204" pitchFamily="18" charset="0"/>
              </a:rPr>
              <a:t>Für</a:t>
            </a:r>
            <a:r>
              <a:rPr lang="en-GB" sz="1600" i="1" dirty="0">
                <a:latin typeface="Cambria" panose="02040503050406030204" pitchFamily="18" charset="0"/>
              </a:rPr>
              <a:t> Alte </a:t>
            </a:r>
            <a:r>
              <a:rPr lang="en-GB" sz="1600" i="1" dirty="0" err="1">
                <a:latin typeface="Cambria" panose="02040503050406030204" pitchFamily="18" charset="0"/>
              </a:rPr>
              <a:t>Geschichte</a:t>
            </a:r>
            <a:r>
              <a:rPr lang="en-GB" sz="1600" dirty="0">
                <a:latin typeface="Cambria" panose="02040503050406030204" pitchFamily="18" charset="0"/>
              </a:rPr>
              <a:t>, vol. 34, no. 2, 1985, pp. 153–174. </a:t>
            </a:r>
            <a:r>
              <a:rPr lang="en-GB" sz="1600" i="1" dirty="0">
                <a:latin typeface="Cambria" panose="02040503050406030204" pitchFamily="18" charset="0"/>
              </a:rPr>
              <a:t>JSTOR</a:t>
            </a:r>
            <a:r>
              <a:rPr lang="en-GB" sz="1600" dirty="0">
                <a:latin typeface="Cambria" panose="02040503050406030204" pitchFamily="18" charset="0"/>
              </a:rPr>
              <a:t>, JSTOR, </a:t>
            </a:r>
            <a:r>
              <a:rPr lang="en-GB" sz="1600" dirty="0">
                <a:latin typeface="Cambria" panose="02040503050406030204" pitchFamily="18" charset="0"/>
                <a:hlinkClick r:id="rId3"/>
              </a:rPr>
              <a:t>www.jstor.org/stable/4435919</a:t>
            </a:r>
            <a:endParaRPr lang="en-GB" sz="1600" dirty="0">
              <a:latin typeface="Cambria" panose="02040503050406030204" pitchFamily="18" charset="0"/>
            </a:endParaRPr>
          </a:p>
          <a:p>
            <a:r>
              <a:rPr lang="en-GB" sz="1600" dirty="0">
                <a:latin typeface="Cambria" panose="02040503050406030204" pitchFamily="18" charset="0"/>
              </a:rPr>
              <a:t>Aristotle, Rhetoric, book 2, chapter 23 . 2017. </a:t>
            </a:r>
            <a:r>
              <a:rPr lang="en-GB" sz="1600" i="1" dirty="0">
                <a:latin typeface="Cambria" panose="02040503050406030204" pitchFamily="18" charset="0"/>
              </a:rPr>
              <a:t>Aristotle, Rhetoric, book 2, chapter 23</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http://www.perseus.tufts.edu/hopper/text?doc=Perseus:text:1999.01.0060:book=2:chapter=23&amp;highlight=macedon</a:t>
            </a:r>
            <a:endParaRPr lang="en-GB" sz="1600" dirty="0">
              <a:latin typeface="Cambria" panose="02040503050406030204" pitchFamily="18" charset="0"/>
            </a:endParaRPr>
          </a:p>
          <a:p>
            <a:r>
              <a:rPr lang="en-GB" sz="1600" dirty="0">
                <a:latin typeface="Cambria" panose="02040503050406030204" pitchFamily="18" charset="0"/>
              </a:rPr>
              <a:t>Demosthenes, Funeral Speech, section 18. 2017. </a:t>
            </a:r>
            <a:r>
              <a:rPr lang="en-GB" sz="1600" i="1" dirty="0">
                <a:latin typeface="Cambria" panose="02040503050406030204" pitchFamily="18" charset="0"/>
              </a:rPr>
              <a:t>Demosthenes, Funeral Speech, section 18. </a:t>
            </a:r>
            <a:r>
              <a:rPr lang="en-GB" sz="1600" dirty="0">
                <a:latin typeface="Cambria" panose="02040503050406030204" pitchFamily="18" charset="0"/>
              </a:rPr>
              <a:t>Available at: </a:t>
            </a:r>
            <a:r>
              <a:rPr lang="en-GB" sz="1600" dirty="0">
                <a:latin typeface="Cambria" panose="02040503050406030204" pitchFamily="18" charset="0"/>
                <a:hlinkClick r:id="rId5"/>
              </a:rPr>
              <a:t>http://www.perseus.tufts.edu/hopper/text?doc=Perseus:text:1999.01.0080:speech=60:section=18&amp;highlight=macedon</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40499063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AE2DE-2628-4EFC-9737-EFD506F1E616}"/>
              </a:ext>
            </a:extLst>
          </p:cNvPr>
          <p:cNvSpPr>
            <a:spLocks noGrp="1"/>
          </p:cNvSpPr>
          <p:nvPr>
            <p:ph type="title"/>
          </p:nvPr>
        </p:nvSpPr>
        <p:spPr>
          <a:xfrm>
            <a:off x="839788" y="365125"/>
            <a:ext cx="10515600" cy="827571"/>
          </a:xfrm>
        </p:spPr>
        <p:txBody>
          <a:bodyPr/>
          <a:lstStyle/>
          <a:p>
            <a:r>
              <a:rPr lang="en-GB" dirty="0">
                <a:latin typeface="Cambria" panose="02040503050406030204" pitchFamily="18" charset="0"/>
              </a:rPr>
              <a:t>Demosthenes the Orator: </a:t>
            </a:r>
          </a:p>
        </p:txBody>
      </p:sp>
      <p:sp>
        <p:nvSpPr>
          <p:cNvPr id="3" name="Text Placeholder 2">
            <a:extLst>
              <a:ext uri="{FF2B5EF4-FFF2-40B4-BE49-F238E27FC236}">
                <a16:creationId xmlns:a16="http://schemas.microsoft.com/office/drawing/2014/main" id="{0936EF20-4E86-4BB4-A997-C99BB8F58C22}"/>
              </a:ext>
            </a:extLst>
          </p:cNvPr>
          <p:cNvSpPr>
            <a:spLocks noGrp="1"/>
          </p:cNvSpPr>
          <p:nvPr>
            <p:ph type="body" idx="1"/>
          </p:nvPr>
        </p:nvSpPr>
        <p:spPr>
          <a:xfrm>
            <a:off x="839788" y="1204085"/>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9EA79018-06B6-4ADF-BC6B-62B8D175CCEC}"/>
              </a:ext>
            </a:extLst>
          </p:cNvPr>
          <p:cNvSpPr>
            <a:spLocks noGrp="1"/>
          </p:cNvSpPr>
          <p:nvPr>
            <p:ph sz="half" idx="2"/>
          </p:nvPr>
        </p:nvSpPr>
        <p:spPr>
          <a:xfrm>
            <a:off x="836612" y="1497496"/>
            <a:ext cx="5157787" cy="4703556"/>
          </a:xfrm>
        </p:spPr>
        <p:txBody>
          <a:bodyPr>
            <a:normAutofit/>
          </a:bodyPr>
          <a:lstStyle/>
          <a:p>
            <a:pPr>
              <a:lnSpc>
                <a:spcPct val="100000"/>
              </a:lnSpc>
              <a:spcBef>
                <a:spcPts val="0"/>
              </a:spcBef>
            </a:pPr>
            <a:r>
              <a:rPr lang="en-GB" sz="1600" dirty="0">
                <a:latin typeface="Cambria" panose="02040503050406030204" pitchFamily="18" charset="0"/>
              </a:rPr>
              <a:t>384-322 BC</a:t>
            </a:r>
          </a:p>
          <a:p>
            <a:pPr>
              <a:lnSpc>
                <a:spcPct val="100000"/>
              </a:lnSpc>
              <a:spcBef>
                <a:spcPts val="0"/>
              </a:spcBef>
            </a:pPr>
            <a:r>
              <a:rPr lang="en-GB" sz="1600" dirty="0">
                <a:latin typeface="Cambria" panose="02040503050406030204" pitchFamily="18" charset="0"/>
              </a:rPr>
              <a:t>Famous, influential politician, statesman, orator in </a:t>
            </a:r>
            <a:r>
              <a:rPr lang="en-GB" sz="1600" dirty="0" err="1">
                <a:latin typeface="Cambria" panose="02040503050406030204" pitchFamily="18" charset="0"/>
              </a:rPr>
              <a:t>Ath</a:t>
            </a:r>
            <a:r>
              <a:rPr lang="en-GB" sz="1600" dirty="0">
                <a:latin typeface="Cambria" panose="02040503050406030204" pitchFamily="18" charset="0"/>
              </a:rPr>
              <a:t>, who manage to survive his mistakes (Chaeronea)</a:t>
            </a:r>
          </a:p>
          <a:p>
            <a:pPr>
              <a:lnSpc>
                <a:spcPct val="100000"/>
              </a:lnSpc>
              <a:spcBef>
                <a:spcPts val="0"/>
              </a:spcBef>
            </a:pPr>
            <a:r>
              <a:rPr lang="en-GB" sz="1600" dirty="0">
                <a:latin typeface="Cambria" panose="02040503050406030204" pitchFamily="18" charset="0"/>
              </a:rPr>
              <a:t>Stuttered but wrote speeches, Judged in Athenian Law Courts.</a:t>
            </a:r>
          </a:p>
          <a:p>
            <a:pPr>
              <a:lnSpc>
                <a:spcPct val="100000"/>
              </a:lnSpc>
              <a:spcBef>
                <a:spcPts val="0"/>
              </a:spcBef>
            </a:pPr>
            <a:r>
              <a:rPr lang="en-GB" sz="1600" dirty="0">
                <a:latin typeface="Cambria" panose="02040503050406030204" pitchFamily="18" charset="0"/>
              </a:rPr>
              <a:t>1</a:t>
            </a:r>
            <a:r>
              <a:rPr lang="en-GB" sz="1600" baseline="30000" dirty="0">
                <a:latin typeface="Cambria" panose="02040503050406030204" pitchFamily="18" charset="0"/>
              </a:rPr>
              <a:t>st</a:t>
            </a:r>
            <a:r>
              <a:rPr lang="en-GB" sz="1600" dirty="0">
                <a:latin typeface="Cambria" panose="02040503050406030204" pitchFamily="18" charset="0"/>
              </a:rPr>
              <a:t> known speech: On the Navy in 354 BC.</a:t>
            </a:r>
          </a:p>
          <a:p>
            <a:pPr>
              <a:lnSpc>
                <a:spcPct val="100000"/>
              </a:lnSpc>
              <a:spcBef>
                <a:spcPts val="0"/>
              </a:spcBef>
            </a:pPr>
            <a:r>
              <a:rPr lang="en-GB" sz="1600" dirty="0">
                <a:latin typeface="Cambria" panose="02040503050406030204" pitchFamily="18" charset="0"/>
              </a:rPr>
              <a:t>Delivered Anti-Phil speeches urging war against Macedon.</a:t>
            </a:r>
          </a:p>
          <a:p>
            <a:pPr>
              <a:lnSpc>
                <a:spcPct val="100000"/>
              </a:lnSpc>
              <a:spcBef>
                <a:spcPts val="0"/>
              </a:spcBef>
            </a:pPr>
            <a:r>
              <a:rPr lang="en-GB" sz="1600" dirty="0">
                <a:latin typeface="Cambria" panose="02040503050406030204" pitchFamily="18" charset="0"/>
              </a:rPr>
              <a:t>Upon Alexander Great’s death, his predecessor demanded Dem be handed over to him in peace. Was to be sentenced to death, fled to </a:t>
            </a:r>
            <a:r>
              <a:rPr lang="en-GB" sz="1600" dirty="0" err="1">
                <a:latin typeface="Cambria" panose="02040503050406030204" pitchFamily="18" charset="0"/>
              </a:rPr>
              <a:t>Kalaureia</a:t>
            </a:r>
            <a:r>
              <a:rPr lang="en-GB" sz="1600" dirty="0">
                <a:latin typeface="Cambria" panose="02040503050406030204" pitchFamily="18" charset="0"/>
              </a:rPr>
              <a:t>, and when discovered committed suicide.</a:t>
            </a:r>
          </a:p>
          <a:p>
            <a:pPr>
              <a:lnSpc>
                <a:spcPct val="100000"/>
              </a:lnSpc>
              <a:spcBef>
                <a:spcPts val="0"/>
              </a:spcBef>
            </a:pPr>
            <a:r>
              <a:rPr lang="en-GB" sz="1600" dirty="0">
                <a:latin typeface="Cambria" panose="02040503050406030204" pitchFamily="18" charset="0"/>
              </a:rPr>
              <a:t>After his death, Athens built statue in his honour.</a:t>
            </a:r>
          </a:p>
        </p:txBody>
      </p:sp>
      <p:sp>
        <p:nvSpPr>
          <p:cNvPr id="5" name="Text Placeholder 4">
            <a:extLst>
              <a:ext uri="{FF2B5EF4-FFF2-40B4-BE49-F238E27FC236}">
                <a16:creationId xmlns:a16="http://schemas.microsoft.com/office/drawing/2014/main" id="{9C64E882-9A97-4A28-9473-AC2F3CD95CB6}"/>
              </a:ext>
            </a:extLst>
          </p:cNvPr>
          <p:cNvSpPr>
            <a:spLocks noGrp="1"/>
          </p:cNvSpPr>
          <p:nvPr>
            <p:ph type="body" sz="quarter" idx="3"/>
          </p:nvPr>
        </p:nvSpPr>
        <p:spPr>
          <a:xfrm>
            <a:off x="6169024" y="1204085"/>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DF032F47-B23E-44B2-B259-0D68CD876BBC}"/>
              </a:ext>
            </a:extLst>
          </p:cNvPr>
          <p:cNvSpPr>
            <a:spLocks noGrp="1"/>
          </p:cNvSpPr>
          <p:nvPr>
            <p:ph sz="quarter" idx="4"/>
          </p:nvPr>
        </p:nvSpPr>
        <p:spPr>
          <a:xfrm>
            <a:off x="5897216" y="1497496"/>
            <a:ext cx="5458171" cy="4692167"/>
          </a:xfrm>
        </p:spPr>
        <p:txBody>
          <a:bodyPr>
            <a:normAutofit/>
          </a:bodyPr>
          <a:lstStyle/>
          <a:p>
            <a:r>
              <a:rPr lang="en-GB" sz="1600" dirty="0">
                <a:latin typeface="Cambria" panose="02040503050406030204" pitchFamily="18" charset="0"/>
              </a:rPr>
              <a:t>Demosthenes Biography - Childhood, Life Achievements &amp; Timeline. 2017. </a:t>
            </a:r>
            <a:r>
              <a:rPr lang="en-GB" sz="1600" i="1" dirty="0">
                <a:latin typeface="Cambria" panose="02040503050406030204" pitchFamily="18" charset="0"/>
              </a:rPr>
              <a:t>Demosthenes Biography - Childhood, Life Achievements &amp; Timeline</a:t>
            </a:r>
            <a:r>
              <a:rPr lang="en-GB" sz="1600" dirty="0">
                <a:latin typeface="Cambria" panose="02040503050406030204" pitchFamily="18" charset="0"/>
              </a:rPr>
              <a:t>. Available at: </a:t>
            </a:r>
            <a:r>
              <a:rPr lang="en-GB" sz="1600" dirty="0">
                <a:latin typeface="Cambria" panose="02040503050406030204" pitchFamily="18" charset="0"/>
                <a:hlinkClick r:id="rId2"/>
              </a:rPr>
              <a:t>https://www.thefamouspeople.com/profiles/demosthenes-1212.php</a:t>
            </a:r>
            <a:endParaRPr lang="en-GB" sz="1600" dirty="0">
              <a:latin typeface="Cambria" panose="02040503050406030204" pitchFamily="18" charset="0"/>
            </a:endParaRPr>
          </a:p>
          <a:p>
            <a:r>
              <a:rPr lang="en-GB" sz="1600" dirty="0">
                <a:latin typeface="Cambria" panose="02040503050406030204" pitchFamily="18" charset="0"/>
              </a:rPr>
              <a:t>Demosthenes' Stones: Interesting Thing of the Day. 2017. </a:t>
            </a:r>
            <a:r>
              <a:rPr lang="en-GB" sz="1600" i="1" dirty="0">
                <a:latin typeface="Cambria" panose="02040503050406030204" pitchFamily="18" charset="0"/>
              </a:rPr>
              <a:t>Demosthenes' Stones: Interesting Thing of the Day.</a:t>
            </a:r>
            <a:r>
              <a:rPr lang="en-GB" sz="1600" dirty="0">
                <a:latin typeface="Cambria" panose="02040503050406030204" pitchFamily="18" charset="0"/>
              </a:rPr>
              <a:t> Available at: </a:t>
            </a:r>
            <a:r>
              <a:rPr lang="en-GB" sz="1600" dirty="0">
                <a:latin typeface="Cambria" panose="02040503050406030204" pitchFamily="18" charset="0"/>
                <a:hlinkClick r:id="rId3"/>
              </a:rPr>
              <a:t>https://itotd.com/articles/319/demosthenes-stones/</a:t>
            </a:r>
            <a:endParaRPr lang="en-GB" sz="1600" dirty="0">
              <a:latin typeface="Cambria" panose="02040503050406030204" pitchFamily="18" charset="0"/>
            </a:endParaRPr>
          </a:p>
          <a:p>
            <a:r>
              <a:rPr lang="en-GB" sz="1600" dirty="0">
                <a:latin typeface="Cambria" panose="02040503050406030204" pitchFamily="18" charset="0"/>
              </a:rPr>
              <a:t>Plutarch, Comparison of Demosthenes with Cicero, chapter 1, section 1 . 2017. </a:t>
            </a:r>
            <a:r>
              <a:rPr lang="en-GB" sz="1600" i="1" dirty="0">
                <a:latin typeface="Cambria" panose="02040503050406030204" pitchFamily="18" charset="0"/>
              </a:rPr>
              <a:t>Plutarch, Comparison of Demosthenes with Cicero, chapter 1, section 1</a:t>
            </a:r>
            <a:r>
              <a:rPr lang="en-GB" sz="1600" dirty="0">
                <a:latin typeface="Cambria" panose="02040503050406030204" pitchFamily="18" charset="0"/>
              </a:rPr>
              <a:t>. Available at: </a:t>
            </a:r>
            <a:r>
              <a:rPr lang="en-GB" sz="1600" dirty="0">
                <a:latin typeface="Cambria" panose="02040503050406030204" pitchFamily="18" charset="0"/>
                <a:hlinkClick r:id="rId4"/>
              </a:rPr>
              <a:t>http://www.perseus.tufts.edu/hopper/text?doc=Perseus:text:2008.01.0023</a:t>
            </a:r>
            <a:endParaRPr lang="en-GB" sz="1600" dirty="0">
              <a:latin typeface="Cambria" panose="02040503050406030204" pitchFamily="18" charset="0"/>
            </a:endParaRPr>
          </a:p>
          <a:p>
            <a:r>
              <a:rPr lang="en-GB" sz="1600" dirty="0">
                <a:latin typeface="Cambria" panose="02040503050406030204" pitchFamily="18" charset="0"/>
              </a:rPr>
              <a:t>Plutarch, Demosthenes, chapter 1, section 1. 2017. </a:t>
            </a:r>
            <a:r>
              <a:rPr lang="en-GB" sz="1600" i="1" dirty="0">
                <a:latin typeface="Cambria" panose="02040503050406030204" pitchFamily="18" charset="0"/>
              </a:rPr>
              <a:t>Plutarch, Demosthenes, chapter 1, section 1</a:t>
            </a:r>
            <a:r>
              <a:rPr lang="en-GB" sz="1600" dirty="0">
                <a:latin typeface="Cambria" panose="02040503050406030204" pitchFamily="18" charset="0"/>
              </a:rPr>
              <a:t>. Available at: </a:t>
            </a:r>
            <a:r>
              <a:rPr lang="en-GB" sz="1600" dirty="0">
                <a:latin typeface="Cambria" panose="02040503050406030204" pitchFamily="18" charset="0"/>
                <a:hlinkClick r:id="rId5"/>
              </a:rPr>
              <a:t>http://www.perseus.tufts.edu/hopper/text?doc=Perseus:text:2008.01.0039</a:t>
            </a:r>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19636003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7092-33F5-4E4B-B44D-0CFA402EDD5F}"/>
              </a:ext>
            </a:extLst>
          </p:cNvPr>
          <p:cNvSpPr>
            <a:spLocks noGrp="1"/>
          </p:cNvSpPr>
          <p:nvPr>
            <p:ph type="title"/>
          </p:nvPr>
        </p:nvSpPr>
        <p:spPr/>
        <p:txBody>
          <a:bodyPr/>
          <a:lstStyle/>
          <a:p>
            <a:r>
              <a:rPr lang="en-GB" dirty="0">
                <a:latin typeface="Cambria" panose="02040503050406030204" pitchFamily="18" charset="0"/>
              </a:rPr>
              <a:t>Battle of Chaeronea:</a:t>
            </a:r>
          </a:p>
        </p:txBody>
      </p:sp>
      <p:sp>
        <p:nvSpPr>
          <p:cNvPr id="3" name="Text Placeholder 2">
            <a:extLst>
              <a:ext uri="{FF2B5EF4-FFF2-40B4-BE49-F238E27FC236}">
                <a16:creationId xmlns:a16="http://schemas.microsoft.com/office/drawing/2014/main" id="{2FDC59CC-A563-4639-9EBA-6EFAC4D2934D}"/>
              </a:ext>
            </a:extLst>
          </p:cNvPr>
          <p:cNvSpPr>
            <a:spLocks noGrp="1"/>
          </p:cNvSpPr>
          <p:nvPr>
            <p:ph type="body" idx="1"/>
          </p:nvPr>
        </p:nvSpPr>
        <p:spPr>
          <a:xfrm>
            <a:off x="862014" y="1601755"/>
            <a:ext cx="5157787" cy="412680"/>
          </a:xfrm>
        </p:spPr>
        <p:txBody>
          <a:bodyPr>
            <a:normAutofit lnSpcReduction="10000"/>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69A5808-C709-4B67-8F6F-E180038D10A2}"/>
              </a:ext>
            </a:extLst>
          </p:cNvPr>
          <p:cNvSpPr>
            <a:spLocks noGrp="1"/>
          </p:cNvSpPr>
          <p:nvPr>
            <p:ph sz="half" idx="2"/>
          </p:nvPr>
        </p:nvSpPr>
        <p:spPr>
          <a:xfrm>
            <a:off x="839788" y="1921565"/>
            <a:ext cx="5508003" cy="4268098"/>
          </a:xfrm>
        </p:spPr>
        <p:txBody>
          <a:bodyPr>
            <a:normAutofit/>
          </a:bodyPr>
          <a:lstStyle/>
          <a:p>
            <a:pPr>
              <a:lnSpc>
                <a:spcPct val="100000"/>
              </a:lnSpc>
              <a:spcBef>
                <a:spcPts val="0"/>
              </a:spcBef>
            </a:pPr>
            <a:r>
              <a:rPr lang="en-GB" sz="1600" dirty="0">
                <a:latin typeface="Cambria" panose="02040503050406030204" pitchFamily="18" charset="0"/>
              </a:rPr>
              <a:t>338BC.</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allied with Thebes against Macedon.</a:t>
            </a:r>
          </a:p>
          <a:p>
            <a:pPr>
              <a:lnSpc>
                <a:spcPct val="100000"/>
              </a:lnSpc>
              <a:spcBef>
                <a:spcPts val="0"/>
              </a:spcBef>
            </a:pPr>
            <a:r>
              <a:rPr lang="en-GB" sz="1600" dirty="0">
                <a:latin typeface="Cambria" panose="02040503050406030204" pitchFamily="18" charset="0"/>
              </a:rPr>
              <a:t>Phillip II had rebuilt the Macedonian army completely, making it stronger than it had been for decades- seen as a threat to Greece, particularly after an attack to Thrace.</a:t>
            </a:r>
          </a:p>
          <a:p>
            <a:pPr>
              <a:lnSpc>
                <a:spcPct val="100000"/>
              </a:lnSpc>
              <a:spcBef>
                <a:spcPts val="0"/>
              </a:spcBef>
            </a:pPr>
            <a:r>
              <a:rPr lang="en-GB" sz="1600" dirty="0">
                <a:latin typeface="Cambria" panose="02040503050406030204" pitchFamily="18" charset="0"/>
              </a:rPr>
              <a:t>Athens had an uneasy peace with Macedon, but the army scared them, leading to an alliance with Thebes.</a:t>
            </a:r>
          </a:p>
          <a:p>
            <a:pPr>
              <a:lnSpc>
                <a:spcPct val="100000"/>
              </a:lnSpc>
              <a:spcBef>
                <a:spcPts val="0"/>
              </a:spcBef>
            </a:pPr>
            <a:r>
              <a:rPr lang="en-GB" sz="1600" dirty="0">
                <a:latin typeface="Cambria" panose="02040503050406030204" pitchFamily="18" charset="0"/>
              </a:rPr>
              <a:t>Philip had a strong hold on Greece, affecting </a:t>
            </a:r>
            <a:r>
              <a:rPr lang="en-GB" sz="1600" dirty="0" err="1">
                <a:latin typeface="Cambria" panose="02040503050406030204" pitchFamily="18" charset="0"/>
              </a:rPr>
              <a:t>Ath’s</a:t>
            </a:r>
            <a:r>
              <a:rPr lang="en-GB" sz="1600" dirty="0">
                <a:latin typeface="Cambria" panose="02040503050406030204" pitchFamily="18" charset="0"/>
              </a:rPr>
              <a:t> grain shipments.</a:t>
            </a:r>
          </a:p>
          <a:p>
            <a:pPr>
              <a:lnSpc>
                <a:spcPct val="100000"/>
              </a:lnSpc>
              <a:spcBef>
                <a:spcPts val="0"/>
              </a:spcBef>
            </a:pPr>
            <a:r>
              <a:rPr lang="en-GB" sz="1600" dirty="0" err="1">
                <a:latin typeface="Cambria" panose="02040503050406030204" pitchFamily="18" charset="0"/>
              </a:rPr>
              <a:t>Ath</a:t>
            </a:r>
            <a:r>
              <a:rPr lang="en-GB" sz="1600" dirty="0">
                <a:latin typeface="Cambria" panose="02040503050406030204" pitchFamily="18" charset="0"/>
              </a:rPr>
              <a:t> marched to </a:t>
            </a:r>
            <a:r>
              <a:rPr lang="en-GB" sz="1600" dirty="0" err="1">
                <a:latin typeface="Cambria" panose="02040503050406030204" pitchFamily="18" charset="0"/>
              </a:rPr>
              <a:t>Beoetia</a:t>
            </a:r>
            <a:r>
              <a:rPr lang="en-GB" sz="1600" dirty="0">
                <a:latin typeface="Cambria" panose="02040503050406030204" pitchFamily="18" charset="0"/>
              </a:rPr>
              <a:t>, to block the Gulf of Corinth+ other mountain passes (Important trade route). Phil lost due to poor supplies. </a:t>
            </a:r>
          </a:p>
          <a:p>
            <a:pPr>
              <a:lnSpc>
                <a:spcPct val="100000"/>
              </a:lnSpc>
              <a:spcBef>
                <a:spcPts val="0"/>
              </a:spcBef>
            </a:pPr>
            <a:r>
              <a:rPr lang="en-GB" sz="1600" dirty="0">
                <a:latin typeface="Cambria" panose="02040503050406030204" pitchFamily="18" charset="0"/>
              </a:rPr>
              <a:t>Greek defences relaxed after a time lapse, Phil used this, ambushed them.</a:t>
            </a:r>
          </a:p>
          <a:p>
            <a:pPr>
              <a:lnSpc>
                <a:spcPct val="100000"/>
              </a:lnSpc>
              <a:spcBef>
                <a:spcPts val="0"/>
              </a:spcBef>
            </a:pPr>
            <a:r>
              <a:rPr lang="en-GB" sz="1600" dirty="0">
                <a:latin typeface="Cambria" panose="02040503050406030204" pitchFamily="18" charset="0"/>
              </a:rPr>
              <a:t>Similar in main battle- Phil tricked them, then ambushed.</a:t>
            </a:r>
          </a:p>
          <a:p>
            <a:pPr>
              <a:lnSpc>
                <a:spcPct val="100000"/>
              </a:lnSpc>
              <a:spcBef>
                <a:spcPts val="0"/>
              </a:spcBef>
            </a:pPr>
            <a:r>
              <a:rPr lang="en-GB" sz="1600" dirty="0">
                <a:latin typeface="Cambria" panose="02040503050406030204" pitchFamily="18" charset="0"/>
              </a:rPr>
              <a:t>Mac won, Phil buried dead, took survivors as slaves.</a:t>
            </a:r>
          </a:p>
        </p:txBody>
      </p:sp>
      <p:sp>
        <p:nvSpPr>
          <p:cNvPr id="5" name="Text Placeholder 4">
            <a:extLst>
              <a:ext uri="{FF2B5EF4-FFF2-40B4-BE49-F238E27FC236}">
                <a16:creationId xmlns:a16="http://schemas.microsoft.com/office/drawing/2014/main" id="{85BD9925-1D31-43BF-9BEA-455F49F4228C}"/>
              </a:ext>
            </a:extLst>
          </p:cNvPr>
          <p:cNvSpPr>
            <a:spLocks noGrp="1"/>
          </p:cNvSpPr>
          <p:nvPr>
            <p:ph type="body" sz="quarter" idx="3"/>
          </p:nvPr>
        </p:nvSpPr>
        <p:spPr>
          <a:xfrm>
            <a:off x="6172200" y="1599787"/>
            <a:ext cx="5183188" cy="412680"/>
          </a:xfrm>
        </p:spPr>
        <p:txBody>
          <a:bodyPr>
            <a:normAutofit lnSpcReduction="10000"/>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844FDE7C-3E6B-4296-BB57-4145F3BB778B}"/>
              </a:ext>
            </a:extLst>
          </p:cNvPr>
          <p:cNvSpPr>
            <a:spLocks noGrp="1"/>
          </p:cNvSpPr>
          <p:nvPr>
            <p:ph sz="quarter" idx="4"/>
          </p:nvPr>
        </p:nvSpPr>
        <p:spPr>
          <a:xfrm>
            <a:off x="6194427" y="1921565"/>
            <a:ext cx="5183188" cy="4268098"/>
          </a:xfrm>
        </p:spPr>
        <p:txBody>
          <a:bodyPr>
            <a:normAutofit/>
          </a:bodyPr>
          <a:lstStyle/>
          <a:p>
            <a:r>
              <a:rPr lang="en-GB" sz="1600" dirty="0">
                <a:latin typeface="Cambria" panose="02040503050406030204" pitchFamily="18" charset="0"/>
              </a:rPr>
              <a:t> Donald L. Wasson (02 September 2009), Battle of Chaeronea, Available at: </a:t>
            </a:r>
            <a:r>
              <a:rPr lang="en-GB" sz="1600" dirty="0">
                <a:latin typeface="Cambria" panose="02040503050406030204" pitchFamily="18" charset="0"/>
                <a:hlinkClick r:id="rId2"/>
              </a:rPr>
              <a:t>https://www.ancient.eu/Battle_of_Chaeronea/</a:t>
            </a:r>
            <a:endParaRPr lang="en-GB" sz="1600" dirty="0">
              <a:latin typeface="Cambria" panose="02040503050406030204" pitchFamily="18" charset="0"/>
            </a:endParaRPr>
          </a:p>
          <a:p>
            <a:endParaRPr lang="en-GB" sz="1600" dirty="0">
              <a:latin typeface="Cambria" panose="02040503050406030204" pitchFamily="18" charset="0"/>
            </a:endParaRPr>
          </a:p>
          <a:p>
            <a:endParaRPr lang="en-GB" sz="1600" dirty="0">
              <a:latin typeface="Cambria" panose="02040503050406030204" pitchFamily="18" charset="0"/>
            </a:endParaRPr>
          </a:p>
        </p:txBody>
      </p:sp>
    </p:spTree>
    <p:extLst>
      <p:ext uri="{BB962C8B-B14F-4D97-AF65-F5344CB8AC3E}">
        <p14:creationId xmlns:p14="http://schemas.microsoft.com/office/powerpoint/2010/main" val="2084503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A2619-DE6E-4ADA-8E48-E6F316FE00F2}"/>
              </a:ext>
            </a:extLst>
          </p:cNvPr>
          <p:cNvSpPr>
            <a:spLocks noGrp="1"/>
          </p:cNvSpPr>
          <p:nvPr>
            <p:ph type="title"/>
          </p:nvPr>
        </p:nvSpPr>
        <p:spPr>
          <a:xfrm>
            <a:off x="839788" y="365125"/>
            <a:ext cx="10515600" cy="918059"/>
          </a:xfrm>
        </p:spPr>
        <p:txBody>
          <a:bodyPr/>
          <a:lstStyle/>
          <a:p>
            <a:r>
              <a:rPr lang="en-GB" dirty="0">
                <a:latin typeface="Cambria" panose="02040503050406030204" pitchFamily="18" charset="0"/>
              </a:rPr>
              <a:t>Battle of </a:t>
            </a:r>
            <a:r>
              <a:rPr lang="en-GB" dirty="0" err="1">
                <a:latin typeface="Cambria" panose="02040503050406030204" pitchFamily="18" charset="0"/>
              </a:rPr>
              <a:t>Leuktra</a:t>
            </a:r>
            <a:r>
              <a:rPr lang="en-GB" dirty="0">
                <a:latin typeface="Cambria" panose="02040503050406030204" pitchFamily="18" charset="0"/>
              </a:rPr>
              <a:t>:</a:t>
            </a:r>
          </a:p>
        </p:txBody>
      </p:sp>
      <p:sp>
        <p:nvSpPr>
          <p:cNvPr id="3" name="Text Placeholder 2">
            <a:extLst>
              <a:ext uri="{FF2B5EF4-FFF2-40B4-BE49-F238E27FC236}">
                <a16:creationId xmlns:a16="http://schemas.microsoft.com/office/drawing/2014/main" id="{5D83E4EF-EA84-4DB1-82AC-4AF737576273}"/>
              </a:ext>
            </a:extLst>
          </p:cNvPr>
          <p:cNvSpPr>
            <a:spLocks noGrp="1"/>
          </p:cNvSpPr>
          <p:nvPr>
            <p:ph type="body" idx="1"/>
          </p:nvPr>
        </p:nvSpPr>
        <p:spPr>
          <a:xfrm>
            <a:off x="836612" y="1169091"/>
            <a:ext cx="5157787" cy="425933"/>
          </a:xfrm>
        </p:spPr>
        <p:txBody>
          <a:bodyPr/>
          <a:lstStyle/>
          <a:p>
            <a:r>
              <a:rPr lang="en-GB" dirty="0">
                <a:latin typeface="Cambria" panose="02040503050406030204" pitchFamily="18" charset="0"/>
              </a:rPr>
              <a:t>Facts:</a:t>
            </a:r>
          </a:p>
        </p:txBody>
      </p:sp>
      <p:sp>
        <p:nvSpPr>
          <p:cNvPr id="4" name="Content Placeholder 3">
            <a:extLst>
              <a:ext uri="{FF2B5EF4-FFF2-40B4-BE49-F238E27FC236}">
                <a16:creationId xmlns:a16="http://schemas.microsoft.com/office/drawing/2014/main" id="{B6424197-F56D-4D8A-957B-4CAE4919C129}"/>
              </a:ext>
            </a:extLst>
          </p:cNvPr>
          <p:cNvSpPr>
            <a:spLocks noGrp="1"/>
          </p:cNvSpPr>
          <p:nvPr>
            <p:ph sz="half" idx="2"/>
          </p:nvPr>
        </p:nvSpPr>
        <p:spPr>
          <a:xfrm>
            <a:off x="839788" y="1497496"/>
            <a:ext cx="5494751" cy="4692167"/>
          </a:xfrm>
        </p:spPr>
        <p:txBody>
          <a:bodyPr>
            <a:normAutofit lnSpcReduction="10000"/>
          </a:bodyPr>
          <a:lstStyle/>
          <a:p>
            <a:pPr>
              <a:lnSpc>
                <a:spcPct val="100000"/>
              </a:lnSpc>
              <a:spcBef>
                <a:spcPts val="0"/>
              </a:spcBef>
            </a:pPr>
            <a:r>
              <a:rPr lang="en-GB" sz="1600" dirty="0">
                <a:latin typeface="Cambria" panose="02040503050406030204" pitchFamily="18" charset="0"/>
              </a:rPr>
              <a:t>371BC.</a:t>
            </a:r>
          </a:p>
          <a:p>
            <a:pPr>
              <a:lnSpc>
                <a:spcPct val="100000"/>
              </a:lnSpc>
              <a:spcBef>
                <a:spcPts val="0"/>
              </a:spcBef>
            </a:pPr>
            <a:r>
              <a:rPr lang="en-GB" sz="1600" dirty="0">
                <a:latin typeface="Cambria" panose="02040503050406030204" pitchFamily="18" charset="0"/>
              </a:rPr>
              <a:t>Gave Thebes a decisive victory over Sparta and established them as the most powerful city-state in Greece.</a:t>
            </a:r>
          </a:p>
          <a:p>
            <a:pPr>
              <a:lnSpc>
                <a:spcPct val="100000"/>
              </a:lnSpc>
              <a:spcBef>
                <a:spcPts val="0"/>
              </a:spcBef>
            </a:pPr>
            <a:r>
              <a:rPr lang="en-GB" sz="1600" dirty="0">
                <a:latin typeface="Cambria" panose="02040503050406030204" pitchFamily="18" charset="0"/>
              </a:rPr>
              <a:t>Battle took place on the plains of </a:t>
            </a:r>
            <a:r>
              <a:rPr lang="en-GB" sz="1600" dirty="0" err="1">
                <a:latin typeface="Cambria" panose="02040503050406030204" pitchFamily="18" charset="0"/>
              </a:rPr>
              <a:t>Leuktra</a:t>
            </a:r>
            <a:r>
              <a:rPr lang="en-GB" sz="1600" dirty="0">
                <a:latin typeface="Cambria" panose="02040503050406030204" pitchFamily="18" charset="0"/>
              </a:rPr>
              <a:t>, near Thebes.</a:t>
            </a:r>
          </a:p>
          <a:p>
            <a:pPr>
              <a:lnSpc>
                <a:spcPct val="100000"/>
              </a:lnSpc>
              <a:spcBef>
                <a:spcPts val="0"/>
              </a:spcBef>
            </a:pPr>
            <a:r>
              <a:rPr lang="en-GB" sz="1600" dirty="0">
                <a:latin typeface="Cambria" panose="02040503050406030204" pitchFamily="18" charset="0"/>
              </a:rPr>
              <a:t>When </a:t>
            </a:r>
            <a:r>
              <a:rPr lang="en-GB" sz="1600" dirty="0" err="1">
                <a:latin typeface="Cambria" panose="02040503050406030204" pitchFamily="18" charset="0"/>
              </a:rPr>
              <a:t>Sp</a:t>
            </a:r>
            <a:r>
              <a:rPr lang="en-GB" sz="1600" dirty="0">
                <a:latin typeface="Cambria" panose="02040503050406030204" pitchFamily="18" charset="0"/>
              </a:rPr>
              <a:t> demanded the dissolution of the </a:t>
            </a:r>
            <a:r>
              <a:rPr lang="en-GB" sz="1600" dirty="0" err="1">
                <a:latin typeface="Cambria" panose="02040503050406030204" pitchFamily="18" charset="0"/>
              </a:rPr>
              <a:t>Beoetian</a:t>
            </a:r>
            <a:r>
              <a:rPr lang="en-GB" sz="1600" dirty="0">
                <a:latin typeface="Cambria" panose="02040503050406030204" pitchFamily="18" charset="0"/>
              </a:rPr>
              <a:t> Confederacy and Thebes refused to do so, this led to conflict between the two. </a:t>
            </a:r>
          </a:p>
          <a:p>
            <a:pPr>
              <a:lnSpc>
                <a:spcPct val="100000"/>
              </a:lnSpc>
              <a:spcBef>
                <a:spcPts val="0"/>
              </a:spcBef>
            </a:pPr>
            <a:r>
              <a:rPr lang="en-GB" sz="1600" dirty="0">
                <a:latin typeface="Cambria" panose="02040503050406030204" pitchFamily="18" charset="0"/>
              </a:rPr>
              <a:t>Somewhat expecting this, </a:t>
            </a:r>
            <a:r>
              <a:rPr lang="en-GB" sz="1600" dirty="0" err="1">
                <a:latin typeface="Cambria" panose="02040503050406030204" pitchFamily="18" charset="0"/>
              </a:rPr>
              <a:t>Sp</a:t>
            </a:r>
            <a:r>
              <a:rPr lang="en-GB" sz="1600" dirty="0">
                <a:latin typeface="Cambria" panose="02040503050406030204" pitchFamily="18" charset="0"/>
              </a:rPr>
              <a:t> already had an army on the western border of </a:t>
            </a:r>
            <a:r>
              <a:rPr lang="en-GB" sz="1600" dirty="0" err="1">
                <a:latin typeface="Cambria" panose="02040503050406030204" pitchFamily="18" charset="0"/>
              </a:rPr>
              <a:t>Beoetia</a:t>
            </a:r>
            <a:r>
              <a:rPr lang="en-GB" sz="1600" dirty="0">
                <a:latin typeface="Cambria" panose="02040503050406030204" pitchFamily="18" charset="0"/>
              </a:rPr>
              <a:t> (violating treaty with </a:t>
            </a:r>
            <a:r>
              <a:rPr lang="en-GB" sz="1600" dirty="0" err="1">
                <a:latin typeface="Cambria" panose="02040503050406030204" pitchFamily="18" charset="0"/>
              </a:rPr>
              <a:t>Ath</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King </a:t>
            </a:r>
            <a:r>
              <a:rPr lang="en-GB" sz="1600" dirty="0" err="1">
                <a:latin typeface="Cambria" panose="02040503050406030204" pitchFamily="18" charset="0"/>
              </a:rPr>
              <a:t>Cleombrotus</a:t>
            </a:r>
            <a:r>
              <a:rPr lang="en-GB" sz="1600" dirty="0">
                <a:latin typeface="Cambria" panose="02040503050406030204" pitchFamily="18" charset="0"/>
              </a:rPr>
              <a:t> marched on Th as ordered upon refusal.</a:t>
            </a:r>
            <a:br>
              <a:rPr lang="en-GB" sz="1600" dirty="0">
                <a:latin typeface="Cambria" panose="02040503050406030204" pitchFamily="18" charset="0"/>
              </a:rPr>
            </a:br>
            <a:r>
              <a:rPr lang="en-GB" sz="1600" dirty="0">
                <a:latin typeface="Cambria" panose="02040503050406030204" pitchFamily="18" charset="0"/>
              </a:rPr>
              <a:t>However, Thebes still had their army led by Epaminondas, (</a:t>
            </a:r>
            <a:r>
              <a:rPr lang="en-GB" sz="1600" dirty="0" err="1">
                <a:latin typeface="Cambria" panose="02040503050406030204" pitchFamily="18" charset="0"/>
              </a:rPr>
              <a:t>poss</a:t>
            </a:r>
            <a:r>
              <a:rPr lang="en-GB" sz="1600" dirty="0">
                <a:latin typeface="Cambria" panose="02040503050406030204" pitchFamily="18" charset="0"/>
              </a:rPr>
              <a:t> </a:t>
            </a:r>
            <a:r>
              <a:rPr lang="en-GB" sz="1600" dirty="0" err="1">
                <a:latin typeface="Cambria" panose="02040503050406030204" pitchFamily="18" charset="0"/>
              </a:rPr>
              <a:t>Sp</a:t>
            </a:r>
            <a:r>
              <a:rPr lang="en-GB" sz="1600" dirty="0">
                <a:latin typeface="Cambria" panose="02040503050406030204" pitchFamily="18" charset="0"/>
              </a:rPr>
              <a:t> action expected?)- Cleo used this as justification.</a:t>
            </a:r>
          </a:p>
          <a:p>
            <a:pPr>
              <a:lnSpc>
                <a:spcPct val="100000"/>
              </a:lnSpc>
              <a:spcBef>
                <a:spcPts val="0"/>
              </a:spcBef>
            </a:pPr>
            <a:r>
              <a:rPr lang="en-GB" sz="1600" dirty="0">
                <a:latin typeface="Cambria" panose="02040503050406030204" pitchFamily="18" charset="0"/>
              </a:rPr>
              <a:t>Initially, Th unprepared, and </a:t>
            </a:r>
            <a:r>
              <a:rPr lang="en-GB" sz="1600" dirty="0" err="1">
                <a:latin typeface="Cambria" panose="02040503050406030204" pitchFamily="18" charset="0"/>
              </a:rPr>
              <a:t>Sp</a:t>
            </a:r>
            <a:r>
              <a:rPr lang="en-GB" sz="1600" dirty="0">
                <a:latin typeface="Cambria" panose="02040503050406030204" pitchFamily="18" charset="0"/>
              </a:rPr>
              <a:t> made headway from border, capturing 12 Th warships + </a:t>
            </a:r>
            <a:r>
              <a:rPr lang="en-GB" sz="1600" dirty="0" err="1">
                <a:latin typeface="Cambria" panose="02040503050406030204" pitchFamily="18" charset="0"/>
              </a:rPr>
              <a:t>Creusis</a:t>
            </a:r>
            <a:r>
              <a:rPr lang="en-GB" sz="1600" dirty="0">
                <a:latin typeface="Cambria" panose="02040503050406030204" pitchFamily="18" charset="0"/>
              </a:rPr>
              <a:t> on way.</a:t>
            </a:r>
          </a:p>
          <a:p>
            <a:pPr>
              <a:lnSpc>
                <a:spcPct val="100000"/>
              </a:lnSpc>
              <a:spcBef>
                <a:spcPts val="0"/>
              </a:spcBef>
            </a:pPr>
            <a:r>
              <a:rPr lang="en-GB" sz="1600" dirty="0">
                <a:latin typeface="Cambria" panose="02040503050406030204" pitchFamily="18" charset="0"/>
              </a:rPr>
              <a:t>Armies met at </a:t>
            </a:r>
            <a:r>
              <a:rPr lang="en-GB" sz="1600" dirty="0" err="1">
                <a:latin typeface="Cambria" panose="02040503050406030204" pitchFamily="18" charset="0"/>
              </a:rPr>
              <a:t>Leuktra</a:t>
            </a:r>
            <a:r>
              <a:rPr lang="en-GB" sz="1600" dirty="0">
                <a:latin typeface="Cambria" panose="02040503050406030204" pitchFamily="18" charset="0"/>
              </a:rPr>
              <a:t>. Th outnumbered, caused consternation. </a:t>
            </a:r>
          </a:p>
          <a:p>
            <a:pPr>
              <a:lnSpc>
                <a:spcPct val="100000"/>
              </a:lnSpc>
              <a:spcBef>
                <a:spcPts val="0"/>
              </a:spcBef>
            </a:pPr>
            <a:r>
              <a:rPr lang="en-GB" sz="1600" dirty="0" err="1">
                <a:latin typeface="Cambria" panose="02040503050406030204" pitchFamily="18" charset="0"/>
              </a:rPr>
              <a:t>Epam</a:t>
            </a:r>
            <a:r>
              <a:rPr lang="en-GB" sz="1600" dirty="0">
                <a:latin typeface="Cambria" panose="02040503050406030204" pitchFamily="18" charset="0"/>
              </a:rPr>
              <a:t> used unconventional tactics </a:t>
            </a:r>
            <a:r>
              <a:rPr lang="en-GB" sz="1600" dirty="0" err="1">
                <a:latin typeface="Cambria" panose="02040503050406030204" pitchFamily="18" charset="0"/>
              </a:rPr>
              <a:t>Sp</a:t>
            </a:r>
            <a:r>
              <a:rPr lang="en-GB" sz="1600" dirty="0">
                <a:latin typeface="Cambria" panose="02040503050406030204" pitchFamily="18" charset="0"/>
              </a:rPr>
              <a:t> wouldn’t know- causes </a:t>
            </a:r>
            <a:r>
              <a:rPr lang="en-GB" sz="1600" dirty="0" err="1">
                <a:latin typeface="Cambria" panose="02040503050406030204" pitchFamily="18" charset="0"/>
              </a:rPr>
              <a:t>Sp</a:t>
            </a:r>
            <a:r>
              <a:rPr lang="en-GB" sz="1600" dirty="0">
                <a:latin typeface="Cambria" panose="02040503050406030204" pitchFamily="18" charset="0"/>
              </a:rPr>
              <a:t> to retreat followed by stunned allies. 1000 </a:t>
            </a:r>
            <a:r>
              <a:rPr lang="en-GB" sz="1600" dirty="0" err="1">
                <a:latin typeface="Cambria" panose="02040503050406030204" pitchFamily="18" charset="0"/>
              </a:rPr>
              <a:t>Sp</a:t>
            </a:r>
            <a:r>
              <a:rPr lang="en-GB" sz="1600" dirty="0">
                <a:latin typeface="Cambria" panose="02040503050406030204" pitchFamily="18" charset="0"/>
              </a:rPr>
              <a:t> killed, including </a:t>
            </a:r>
            <a:r>
              <a:rPr lang="en-GB" sz="1600" dirty="0" err="1">
                <a:latin typeface="Cambria" panose="02040503050406030204" pitchFamily="18" charset="0"/>
              </a:rPr>
              <a:t>Ceo</a:t>
            </a:r>
            <a:r>
              <a:rPr lang="en-GB" sz="1600" dirty="0">
                <a:latin typeface="Cambria" panose="02040503050406030204" pitchFamily="18" charset="0"/>
              </a:rPr>
              <a:t>.</a:t>
            </a:r>
          </a:p>
          <a:p>
            <a:pPr>
              <a:lnSpc>
                <a:spcPct val="100000"/>
              </a:lnSpc>
              <a:spcBef>
                <a:spcPts val="0"/>
              </a:spcBef>
            </a:pPr>
            <a:r>
              <a:rPr lang="en-GB" sz="1600" dirty="0">
                <a:latin typeface="Cambria" panose="02040503050406030204" pitchFamily="18" charset="0"/>
              </a:rPr>
              <a:t>Shattered myth of unbeatable Spartan army. </a:t>
            </a:r>
          </a:p>
        </p:txBody>
      </p:sp>
      <p:sp>
        <p:nvSpPr>
          <p:cNvPr id="5" name="Text Placeholder 4">
            <a:extLst>
              <a:ext uri="{FF2B5EF4-FFF2-40B4-BE49-F238E27FC236}">
                <a16:creationId xmlns:a16="http://schemas.microsoft.com/office/drawing/2014/main" id="{0C4FC121-B438-4C0D-83CB-8559779DAEBB}"/>
              </a:ext>
            </a:extLst>
          </p:cNvPr>
          <p:cNvSpPr>
            <a:spLocks noGrp="1"/>
          </p:cNvSpPr>
          <p:nvPr>
            <p:ph type="body" sz="quarter" idx="3"/>
          </p:nvPr>
        </p:nvSpPr>
        <p:spPr>
          <a:xfrm>
            <a:off x="6169024" y="1168677"/>
            <a:ext cx="5183188" cy="425933"/>
          </a:xfrm>
        </p:spPr>
        <p:txBody>
          <a:bodyPr/>
          <a:lstStyle/>
          <a:p>
            <a:r>
              <a:rPr lang="en-GB" dirty="0">
                <a:latin typeface="Cambria" panose="02040503050406030204" pitchFamily="18" charset="0"/>
              </a:rPr>
              <a:t>Sources:</a:t>
            </a:r>
          </a:p>
        </p:txBody>
      </p:sp>
      <p:sp>
        <p:nvSpPr>
          <p:cNvPr id="6" name="Content Placeholder 5">
            <a:extLst>
              <a:ext uri="{FF2B5EF4-FFF2-40B4-BE49-F238E27FC236}">
                <a16:creationId xmlns:a16="http://schemas.microsoft.com/office/drawing/2014/main" id="{5FEAF657-D252-4F61-8899-800A27B6E204}"/>
              </a:ext>
            </a:extLst>
          </p:cNvPr>
          <p:cNvSpPr>
            <a:spLocks noGrp="1"/>
          </p:cNvSpPr>
          <p:nvPr>
            <p:ph sz="quarter" idx="4"/>
          </p:nvPr>
        </p:nvSpPr>
        <p:spPr>
          <a:xfrm>
            <a:off x="6172200" y="1594610"/>
            <a:ext cx="5183188" cy="4595053"/>
          </a:xfrm>
        </p:spPr>
        <p:txBody>
          <a:bodyPr>
            <a:normAutofit lnSpcReduction="10000"/>
          </a:bodyPr>
          <a:lstStyle/>
          <a:p>
            <a:r>
              <a:rPr lang="en-GB" sz="1600" dirty="0">
                <a:latin typeface="Cambria" panose="02040503050406030204" pitchFamily="18" charset="0"/>
              </a:rPr>
              <a:t> Mark Cartwright (26 June 2013), Available at:  </a:t>
            </a:r>
            <a:r>
              <a:rPr lang="en-GB" sz="1600" dirty="0">
                <a:latin typeface="Cambria" panose="02040503050406030204" pitchFamily="18" charset="0"/>
                <a:hlinkClick r:id="rId2"/>
              </a:rPr>
              <a:t>https://www.ancient.eu/Battle_of_Leuctra/</a:t>
            </a:r>
            <a:endParaRPr lang="en-GB" sz="1600" dirty="0">
              <a:latin typeface="Cambria" panose="02040503050406030204" pitchFamily="18" charset="0"/>
            </a:endParaRPr>
          </a:p>
          <a:p>
            <a:r>
              <a:rPr lang="en-GB" sz="1600" dirty="0">
                <a:latin typeface="Cambria" panose="02040503050406030204" pitchFamily="18" charset="0"/>
              </a:rPr>
              <a:t>YouTube- Ancient Greek History- Battle of Leuktra-44. Available at:</a:t>
            </a:r>
            <a:br>
              <a:rPr lang="en-GB" sz="1600" dirty="0">
                <a:latin typeface="Cambria" panose="02040503050406030204" pitchFamily="18" charset="0"/>
              </a:rPr>
            </a:br>
            <a:r>
              <a:rPr lang="en-GB" sz="1600" dirty="0">
                <a:latin typeface="Cambria" panose="02040503050406030204" pitchFamily="18" charset="0"/>
                <a:hlinkClick r:id="rId3"/>
              </a:rPr>
              <a:t>https://www.youtube.com/watch?v=eUJUP4ASJ9I</a:t>
            </a:r>
            <a:endParaRPr lang="en-GB" sz="1600" dirty="0">
              <a:latin typeface="Cambria" panose="02040503050406030204" pitchFamily="18" charset="0"/>
            </a:endParaRPr>
          </a:p>
          <a:p>
            <a:r>
              <a:rPr lang="en-GB" sz="1600" i="1" dirty="0">
                <a:latin typeface="Cambria" panose="02040503050406030204" pitchFamily="18" charset="0"/>
              </a:rPr>
              <a:t>Xenophon. Hellenica</a:t>
            </a:r>
          </a:p>
        </p:txBody>
      </p:sp>
    </p:spTree>
    <p:extLst>
      <p:ext uri="{BB962C8B-B14F-4D97-AF65-F5344CB8AC3E}">
        <p14:creationId xmlns:p14="http://schemas.microsoft.com/office/powerpoint/2010/main" val="20071676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3035-A606-4061-A871-D37C075CFA04}"/>
              </a:ext>
            </a:extLst>
          </p:cNvPr>
          <p:cNvSpPr>
            <a:spLocks noGrp="1"/>
          </p:cNvSpPr>
          <p:nvPr>
            <p:ph type="title"/>
          </p:nvPr>
        </p:nvSpPr>
        <p:spPr/>
        <p:txBody>
          <a:bodyPr/>
          <a:lstStyle/>
          <a:p>
            <a:r>
              <a:rPr lang="en-GB" dirty="0">
                <a:latin typeface="Cambria" panose="02040503050406030204" pitchFamily="18" charset="0"/>
              </a:rPr>
              <a:t>Abbreviations used:</a:t>
            </a:r>
          </a:p>
        </p:txBody>
      </p:sp>
      <p:sp>
        <p:nvSpPr>
          <p:cNvPr id="3" name="Content Placeholder 2">
            <a:extLst>
              <a:ext uri="{FF2B5EF4-FFF2-40B4-BE49-F238E27FC236}">
                <a16:creationId xmlns:a16="http://schemas.microsoft.com/office/drawing/2014/main" id="{D7A802F2-5004-4960-AD30-E0A77ADED8F7}"/>
              </a:ext>
            </a:extLst>
          </p:cNvPr>
          <p:cNvSpPr>
            <a:spLocks noGrp="1"/>
          </p:cNvSpPr>
          <p:nvPr>
            <p:ph idx="1"/>
          </p:nvPr>
        </p:nvSpPr>
        <p:spPr/>
        <p:txBody>
          <a:bodyPr>
            <a:normAutofit/>
          </a:bodyPr>
          <a:lstStyle/>
          <a:p>
            <a:r>
              <a:rPr lang="en-GB" sz="1600" dirty="0" err="1">
                <a:latin typeface="Cambria" panose="02040503050406030204" pitchFamily="18" charset="0"/>
              </a:rPr>
              <a:t>Sp</a:t>
            </a:r>
            <a:r>
              <a:rPr lang="en-GB" sz="1600" dirty="0">
                <a:latin typeface="Cambria" panose="02040503050406030204" pitchFamily="18" charset="0"/>
              </a:rPr>
              <a:t>= Sparta</a:t>
            </a:r>
          </a:p>
          <a:p>
            <a:r>
              <a:rPr lang="en-GB" sz="1600" dirty="0" err="1">
                <a:latin typeface="Cambria" panose="02040503050406030204" pitchFamily="18" charset="0"/>
              </a:rPr>
              <a:t>Ath</a:t>
            </a:r>
            <a:r>
              <a:rPr lang="en-GB" sz="1600" dirty="0">
                <a:latin typeface="Cambria" panose="02040503050406030204" pitchFamily="18" charset="0"/>
              </a:rPr>
              <a:t>= Athens</a:t>
            </a:r>
          </a:p>
          <a:p>
            <a:r>
              <a:rPr lang="en-GB" sz="1600" dirty="0" err="1">
                <a:latin typeface="Cambria" panose="02040503050406030204" pitchFamily="18" charset="0"/>
              </a:rPr>
              <a:t>Pers</a:t>
            </a:r>
            <a:r>
              <a:rPr lang="en-GB" sz="1600" dirty="0">
                <a:latin typeface="Cambria" panose="02040503050406030204" pitchFamily="18" charset="0"/>
              </a:rPr>
              <a:t>= Persians</a:t>
            </a:r>
          </a:p>
          <a:p>
            <a:r>
              <a:rPr lang="en-GB" sz="1600" dirty="0">
                <a:latin typeface="Cambria" panose="02040503050406030204" pitchFamily="18" charset="0"/>
              </a:rPr>
              <a:t>G/G’s= Greeks</a:t>
            </a:r>
          </a:p>
          <a:p>
            <a:r>
              <a:rPr lang="en-GB" sz="1600" dirty="0" err="1">
                <a:latin typeface="Cambria" panose="02040503050406030204" pitchFamily="18" charset="0"/>
              </a:rPr>
              <a:t>Amph</a:t>
            </a:r>
            <a:r>
              <a:rPr lang="en-GB" sz="1600" dirty="0">
                <a:latin typeface="Cambria" panose="02040503050406030204" pitchFamily="18" charset="0"/>
              </a:rPr>
              <a:t>= Amphipolis</a:t>
            </a:r>
          </a:p>
          <a:p>
            <a:r>
              <a:rPr lang="en-GB" sz="1600" dirty="0" err="1">
                <a:latin typeface="Cambria" panose="02040503050406030204" pitchFamily="18" charset="0"/>
              </a:rPr>
              <a:t>Pel</a:t>
            </a:r>
            <a:r>
              <a:rPr lang="en-GB" sz="1600" dirty="0">
                <a:latin typeface="Cambria" panose="02040503050406030204" pitchFamily="18" charset="0"/>
              </a:rPr>
              <a:t>= Peloponnesian</a:t>
            </a:r>
          </a:p>
          <a:p>
            <a:r>
              <a:rPr lang="en-GB" sz="1600" dirty="0">
                <a:latin typeface="Cambria" panose="02040503050406030204" pitchFamily="18" charset="0"/>
              </a:rPr>
              <a:t>Est= Estimate</a:t>
            </a:r>
          </a:p>
          <a:p>
            <a:r>
              <a:rPr lang="en-GB" sz="1600" dirty="0" err="1">
                <a:latin typeface="Cambria" panose="02040503050406030204" pitchFamily="18" charset="0"/>
              </a:rPr>
              <a:t>Prev</a:t>
            </a:r>
            <a:r>
              <a:rPr lang="en-GB" sz="1600" dirty="0">
                <a:latin typeface="Cambria" panose="02040503050406030204" pitchFamily="18" charset="0"/>
              </a:rPr>
              <a:t>= Previous</a:t>
            </a:r>
          </a:p>
        </p:txBody>
      </p:sp>
    </p:spTree>
    <p:extLst>
      <p:ext uri="{BB962C8B-B14F-4D97-AF65-F5344CB8AC3E}">
        <p14:creationId xmlns:p14="http://schemas.microsoft.com/office/powerpoint/2010/main" val="788606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2950</TotalTime>
  <Words>13641</Words>
  <Application>Microsoft Office PowerPoint</Application>
  <PresentationFormat>Widescreen</PresentationFormat>
  <Paragraphs>708</Paragraphs>
  <Slides>56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Calibri Light</vt:lpstr>
      <vt:lpstr>Cambria</vt:lpstr>
      <vt:lpstr>Office Theme</vt:lpstr>
      <vt:lpstr>Annotated Timeline</vt:lpstr>
      <vt:lpstr>Greek Colonisation:</vt:lpstr>
      <vt:lpstr>The Classical Period:</vt:lpstr>
      <vt:lpstr>The last Ostracism in Ancient Greece:</vt:lpstr>
      <vt:lpstr>Cleistenes' reforms:</vt:lpstr>
      <vt:lpstr>Thucydides:</vt:lpstr>
      <vt:lpstr>Gelon:</vt:lpstr>
      <vt:lpstr>Dionysius 1, 432– 367 BC</vt:lpstr>
      <vt:lpstr>The 30 Tyrants:</vt:lpstr>
      <vt:lpstr>The death of Socrates: </vt:lpstr>
      <vt:lpstr>Aristotle:</vt:lpstr>
      <vt:lpstr>Battle of Marathon: </vt:lpstr>
      <vt:lpstr>Battle of Thermopylae:</vt:lpstr>
      <vt:lpstr>Battle of Himera (480BC):</vt:lpstr>
      <vt:lpstr>Battle of Salamis:</vt:lpstr>
      <vt:lpstr>Battle of Plataea:</vt:lpstr>
      <vt:lpstr>Battle of Mykale:</vt:lpstr>
      <vt:lpstr>Darius I:</vt:lpstr>
      <vt:lpstr>Xerxes the Great:</vt:lpstr>
      <vt:lpstr>Hippias:</vt:lpstr>
      <vt:lpstr>First Peloponnesian War: (460-445 BC) </vt:lpstr>
      <vt:lpstr>Battles of Mantineia 418 BC</vt:lpstr>
      <vt:lpstr>Battle of Amphipolis:</vt:lpstr>
      <vt:lpstr>Second Peloponnesian War:</vt:lpstr>
      <vt:lpstr>Carthage take over Acragas: </vt:lpstr>
      <vt:lpstr>Helot Revolt, Ithome:</vt:lpstr>
      <vt:lpstr>Foundation of Thurii:</vt:lpstr>
      <vt:lpstr>Egyptian Expedition:</vt:lpstr>
      <vt:lpstr>Ephialtes the Athenian:</vt:lpstr>
      <vt:lpstr>2nd Sacred War (Battle for Delphi):</vt:lpstr>
      <vt:lpstr>Pericles:</vt:lpstr>
      <vt:lpstr>Revolution of the 400:</vt:lpstr>
      <vt:lpstr>Hermokopidae Affair: </vt:lpstr>
      <vt:lpstr>The Sicilian Expedition:</vt:lpstr>
      <vt:lpstr>Conquest of Decela:</vt:lpstr>
      <vt:lpstr>Archelaus I of Macedon:</vt:lpstr>
      <vt:lpstr>Melian Expedition:</vt:lpstr>
      <vt:lpstr>Battle of Arginussae (Islands):</vt:lpstr>
      <vt:lpstr>Phryne of Thespiae: </vt:lpstr>
      <vt:lpstr>Corinthian War:</vt:lpstr>
      <vt:lpstr>‘The King’s Peace’:</vt:lpstr>
      <vt:lpstr>The Cadmeia Affair:</vt:lpstr>
      <vt:lpstr>Satrap’s Revolt:</vt:lpstr>
      <vt:lpstr>2nd Athenian League:</vt:lpstr>
      <vt:lpstr>Eleusinian Mysteries:</vt:lpstr>
      <vt:lpstr>The Social War:</vt:lpstr>
      <vt:lpstr>Death of Lysander of Sparta:</vt:lpstr>
      <vt:lpstr>Agesilaus II of Sparta: </vt:lpstr>
      <vt:lpstr>The Battle of Leuktra:</vt:lpstr>
      <vt:lpstr>3rd Sacred War:</vt:lpstr>
      <vt:lpstr>Battle of Chaeronea: </vt:lpstr>
      <vt:lpstr>League of Corinth:</vt:lpstr>
      <vt:lpstr>Demosthenes the Orator: </vt:lpstr>
      <vt:lpstr>Battle of Chaeronea:</vt:lpstr>
      <vt:lpstr>Battle of Leuktra:</vt:lpstr>
      <vt:lpstr>Abbreviations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Timeline</dc:title>
  <dc:creator>Matilda Jones (1701654)</dc:creator>
  <cp:lastModifiedBy>Matilda Jones (1701654)</cp:lastModifiedBy>
  <cp:revision>228</cp:revision>
  <dcterms:created xsi:type="dcterms:W3CDTF">2017-12-02T11:37:02Z</dcterms:created>
  <dcterms:modified xsi:type="dcterms:W3CDTF">2018-01-23T16:37:04Z</dcterms:modified>
</cp:coreProperties>
</file>