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3"/>
  </p:notesMasterIdLst>
  <p:handoutMasterIdLst>
    <p:handoutMasterId r:id="rId14"/>
  </p:handoutMasterIdLst>
  <p:sldIdLst>
    <p:sldId id="277" r:id="rId2"/>
    <p:sldId id="439" r:id="rId3"/>
    <p:sldId id="440" r:id="rId4"/>
    <p:sldId id="441" r:id="rId5"/>
    <p:sldId id="442" r:id="rId6"/>
    <p:sldId id="444" r:id="rId7"/>
    <p:sldId id="445" r:id="rId8"/>
    <p:sldId id="446" r:id="rId9"/>
    <p:sldId id="447" r:id="rId10"/>
    <p:sldId id="448" r:id="rId11"/>
    <p:sldId id="449" r:id="rId12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500" autoAdjust="0"/>
    <p:restoredTop sz="94576" autoAdjust="0"/>
  </p:normalViewPr>
  <p:slideViewPr>
    <p:cSldViewPr>
      <p:cViewPr varScale="1">
        <p:scale>
          <a:sx n="74" d="100"/>
          <a:sy n="74" d="100"/>
        </p:scale>
        <p:origin x="1188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=""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=""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=""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=""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=""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=""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=""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=""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=""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34852" indent="-282635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30541" indent="-226108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582758" indent="-226108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34974" indent="-226108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487191" indent="-22610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39407" indent="-22610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391624" indent="-22610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43840" indent="-22610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D80F3C1C-BB17-4F82-BB9F-F4DF5A4D1610}" type="slidenum">
              <a:rPr lang="en-GB" altLang="en-US" sz="1200"/>
              <a:pPr/>
              <a:t>2</a:t>
            </a:fld>
            <a:endParaRPr lang="en-GB" altLang="en-US" sz="1200"/>
          </a:p>
        </p:txBody>
      </p:sp>
      <p:sp>
        <p:nvSpPr>
          <p:cNvPr id="102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4861904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18/03/2023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18/03/2023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18/03/2023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18/03/2023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18/03/2023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18/03/2023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18/03/2023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18/03/2023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18/03/2023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18/03/2023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18/03/2023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18/03/2023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reuk.com/careers" TargetMode="External"/><Relationship Id="rId7" Type="http://schemas.openxmlformats.org/officeDocument/2006/relationships/hyperlink" Target="https://blog.shrm.org/blog/9-professional-development-tips-for-human-resource-professionals" TargetMode="External"/><Relationship Id="rId2" Type="http://schemas.openxmlformats.org/officeDocument/2006/relationships/hyperlink" Target="https://www.salesforce.com/blog/employee-satisfactio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harperjames.co.uk/article/fair-recruitment-process" TargetMode="External"/><Relationship Id="rId5" Type="http://schemas.openxmlformats.org/officeDocument/2006/relationships/hyperlink" Target="https://ico.org.uk/for-organisations/guide-to-data-protection/guide-to-the-general-data-protection-regulation-gdpr" TargetMode="External"/><Relationship Id="rId4" Type="http://schemas.openxmlformats.org/officeDocument/2006/relationships/hyperlink" Target="https://www.forbes.com/sites/chriswestfall/2021/01/15/understanding-empathy-how-eq-can-improve-your-career-impact/?sh=68750a85400b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Training and Development needs for an HR officer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2915816" y="3284984"/>
            <a:ext cx="6228184" cy="2447528"/>
          </a:xfrm>
        </p:spPr>
        <p:txBody>
          <a:bodyPr/>
          <a:lstStyle/>
          <a:p>
            <a:pPr algn="l" eaLnBrk="1" hangingPunct="1"/>
            <a:r>
              <a:rPr lang="en-GB" altLang="en-US" sz="1600" b="1" dirty="0" smtClean="0">
                <a:solidFill>
                  <a:schemeClr val="bg1"/>
                </a:solidFill>
              </a:rPr>
              <a:t>Programme: BA (Hons) Leadership and Management Skills for the Workplace</a:t>
            </a:r>
          </a:p>
          <a:p>
            <a:pPr algn="l" eaLnBrk="1" hangingPunct="1"/>
            <a:r>
              <a:rPr lang="en-GB" altLang="en-US" sz="1600" b="1" dirty="0" smtClean="0">
                <a:solidFill>
                  <a:schemeClr val="bg1"/>
                </a:solidFill>
              </a:rPr>
              <a:t>Module name: Developing Relationships and Workplace achievement</a:t>
            </a:r>
          </a:p>
          <a:p>
            <a:pPr lvl="0" algn="l" eaLnBrk="1" hangingPunct="1"/>
            <a:r>
              <a:rPr lang="en-GB" altLang="en-US" sz="1600" b="1" dirty="0" smtClean="0">
                <a:solidFill>
                  <a:schemeClr val="bg1"/>
                </a:solidFill>
              </a:rPr>
              <a:t>Module code: BMSW5102- A1</a:t>
            </a:r>
            <a:endParaRPr lang="en-GB" altLang="en-US" sz="1600" b="1" dirty="0">
              <a:solidFill>
                <a:schemeClr val="bg1"/>
              </a:solidFill>
            </a:endParaRPr>
          </a:p>
          <a:p>
            <a:pPr algn="l" eaLnBrk="1" hangingPunct="1"/>
            <a:r>
              <a:rPr lang="en-GB" altLang="en-US" sz="1600" b="1" dirty="0" smtClean="0">
                <a:solidFill>
                  <a:schemeClr val="bg1"/>
                </a:solidFill>
              </a:rPr>
              <a:t>Student Name: Mihai </a:t>
            </a:r>
            <a:r>
              <a:rPr lang="en-GB" altLang="en-US" sz="1600" b="1" dirty="0" err="1" smtClean="0">
                <a:solidFill>
                  <a:schemeClr val="bg1"/>
                </a:solidFill>
              </a:rPr>
              <a:t>Arhire</a:t>
            </a:r>
            <a:r>
              <a:rPr lang="en-GB" altLang="en-US" sz="1600" b="1" dirty="0" smtClean="0">
                <a:solidFill>
                  <a:schemeClr val="bg1"/>
                </a:solidFill>
              </a:rPr>
              <a:t> (2030027)</a:t>
            </a:r>
          </a:p>
          <a:p>
            <a:pPr algn="l" eaLnBrk="1" hangingPunct="1"/>
            <a:r>
              <a:rPr lang="en-GB" altLang="en-US" sz="1600" b="1" dirty="0" smtClean="0">
                <a:solidFill>
                  <a:schemeClr val="bg1"/>
                </a:solidFill>
              </a:rPr>
              <a:t>Lecturer Name: Charles </a:t>
            </a:r>
            <a:r>
              <a:rPr lang="en-GB" altLang="en-US" sz="1600" b="1" dirty="0" err="1" smtClean="0">
                <a:solidFill>
                  <a:schemeClr val="bg1"/>
                </a:solidFill>
              </a:rPr>
              <a:t>Nwaogwugwu</a:t>
            </a:r>
            <a:endParaRPr lang="en-GB" altLang="en-US" sz="1600" b="1" dirty="0" smtClean="0">
              <a:solidFill>
                <a:schemeClr val="bg1"/>
              </a:solidFill>
            </a:endParaRPr>
          </a:p>
          <a:p>
            <a:pPr algn="l" eaLnBrk="1" hangingPunct="1"/>
            <a:r>
              <a:rPr lang="en-GB" altLang="en-US" sz="1600" b="1" dirty="0" smtClean="0">
                <a:solidFill>
                  <a:schemeClr val="bg1"/>
                </a:solidFill>
              </a:rPr>
              <a:t>Date:26/03/2023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 smtClean="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228600" y="106363"/>
            <a:ext cx="8686800" cy="1247775"/>
          </a:xfrm>
        </p:spPr>
        <p:txBody>
          <a:bodyPr/>
          <a:lstStyle/>
          <a:p>
            <a:r>
              <a:rPr lang="en-GB" altLang="en-US" dirty="0" smtClean="0">
                <a:latin typeface="Algerian" panose="04020705040A02060702" pitchFamily="82" charset="0"/>
                <a:cs typeface="Arial" panose="020B0604020202020204" pitchFamily="34" charset="0"/>
              </a:rPr>
              <a:t>HEATHER VIEW Care Home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556792"/>
            <a:ext cx="9144000" cy="4555976"/>
          </a:xfrm>
        </p:spPr>
        <p:txBody>
          <a:bodyPr/>
          <a:lstStyle/>
          <a:p>
            <a:r>
              <a:rPr lang="en-GB" alt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Heather view is a part of Care UK group (Care UK,2023)</a:t>
            </a:r>
          </a:p>
          <a:p>
            <a:r>
              <a:rPr lang="en-GB" alt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Become one of best-known care home for elderly in East Sussex </a:t>
            </a: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Refurbished in 2023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Provide accommodation for 72 residents</a:t>
            </a:r>
          </a:p>
          <a:p>
            <a:r>
              <a:rPr lang="en-GB" alt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Has 95 committed employees</a:t>
            </a:r>
          </a:p>
          <a:p>
            <a:r>
              <a:rPr lang="en-GB" alt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Staff turnover average 2 years</a:t>
            </a:r>
          </a:p>
        </p:txBody>
      </p:sp>
    </p:spTree>
    <p:extLst>
      <p:ext uri="{BB962C8B-B14F-4D97-AF65-F5344CB8AC3E}">
        <p14:creationId xmlns:p14="http://schemas.microsoft.com/office/powerpoint/2010/main" val="2995993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>
          <a:xfrm>
            <a:off x="457200" y="273051"/>
            <a:ext cx="3008313" cy="707678"/>
          </a:xfrm>
        </p:spPr>
        <p:txBody>
          <a:bodyPr/>
          <a:lstStyle/>
          <a:p>
            <a:r>
              <a:rPr lang="en-GB" sz="2800" b="1" dirty="0">
                <a:solidFill>
                  <a:srgbClr val="292929"/>
                </a:solidFill>
                <a:latin typeface="Algerian" panose="04020705040A02060702" pitchFamily="82" charset="0"/>
                <a:cs typeface="Arial" panose="020B0604020202020204" pitchFamily="34" charset="0"/>
              </a:rPr>
              <a:t>HR Knowledge</a:t>
            </a:r>
            <a:endParaRPr lang="en-GB" altLang="en-US" sz="2800" dirty="0" smtClean="0">
              <a:latin typeface="Algerian" panose="04020705040A02060702" pitchFamily="82" charset="0"/>
              <a:cs typeface="Arial" panose="020B0604020202020204" pitchFamily="34" charset="0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2"/>
          </p:nvPr>
        </p:nvSpPr>
        <p:spPr>
          <a:xfrm>
            <a:off x="107504" y="1154339"/>
            <a:ext cx="3368353" cy="3548481"/>
          </a:xfrm>
        </p:spPr>
        <p:txBody>
          <a:bodyPr/>
          <a:lstStyle/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2000" dirty="0" smtClean="0">
              <a:solidFill>
                <a:prstClr val="black"/>
              </a:solidFill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prstClr val="black"/>
                </a:solidFill>
              </a:rPr>
              <a:t>The </a:t>
            </a:r>
            <a:r>
              <a:rPr lang="en-GB" sz="2000" dirty="0">
                <a:solidFill>
                  <a:prstClr val="black"/>
                </a:solidFill>
              </a:rPr>
              <a:t>C</a:t>
            </a:r>
            <a:r>
              <a:rPr lang="en-GB" sz="2000" dirty="0" smtClean="0">
                <a:solidFill>
                  <a:prstClr val="black"/>
                </a:solidFill>
              </a:rPr>
              <a:t>are Act 2014</a:t>
            </a:r>
            <a:endParaRPr lang="en-GB" sz="20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Data Protection Act 1974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Health and Safety Act 1974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prstClr val="black"/>
                </a:solidFill>
              </a:rPr>
              <a:t>Implement and review P&amp;P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prstClr val="black"/>
                </a:solidFill>
              </a:rPr>
              <a:t>Equality Act 2010 (</a:t>
            </a:r>
            <a:r>
              <a:rPr lang="en-GB" sz="2000" dirty="0">
                <a:solidFill>
                  <a:prstClr val="black"/>
                </a:solidFill>
              </a:rPr>
              <a:t>J</a:t>
            </a:r>
            <a:r>
              <a:rPr lang="en-GB" sz="2000" dirty="0" smtClean="0">
                <a:solidFill>
                  <a:prstClr val="black"/>
                </a:solidFill>
              </a:rPr>
              <a:t>ames, 2021)</a:t>
            </a:r>
            <a:endParaRPr lang="en-GB" sz="2000" dirty="0">
              <a:solidFill>
                <a:prstClr val="black"/>
              </a:solidFill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prstClr val="black"/>
                </a:solidFill>
              </a:rPr>
              <a:t>Law in </a:t>
            </a:r>
            <a:r>
              <a:rPr lang="en-GB" sz="2000" dirty="0" smtClean="0">
                <a:solidFill>
                  <a:prstClr val="black"/>
                </a:solidFill>
              </a:rPr>
              <a:t>employment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prstClr val="black"/>
                </a:solidFill>
              </a:rPr>
              <a:t>GDPR UK (iCO,2023)</a:t>
            </a:r>
            <a:endParaRPr lang="en-GB" sz="2000" dirty="0">
              <a:solidFill>
                <a:prstClr val="black"/>
              </a:solidFill>
            </a:endParaRPr>
          </a:p>
          <a:p>
            <a:endParaRPr lang="en-GB" sz="2000" dirty="0" smtClean="0"/>
          </a:p>
          <a:p>
            <a:endParaRPr lang="en-GB" sz="20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5513" y="692696"/>
            <a:ext cx="5221287" cy="4536504"/>
          </a:xfrm>
        </p:spPr>
      </p:pic>
    </p:spTree>
    <p:extLst>
      <p:ext uri="{BB962C8B-B14F-4D97-AF65-F5344CB8AC3E}">
        <p14:creationId xmlns:p14="http://schemas.microsoft.com/office/powerpoint/2010/main" val="5412694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>
                <a:latin typeface="Algerian" panose="04020705040A02060702" pitchFamily="82" charset="0"/>
                <a:cs typeface="Arial" panose="020B0604020202020204" pitchFamily="34" charset="0"/>
              </a:rPr>
              <a:t>HR Skills</a:t>
            </a:r>
            <a:endParaRPr lang="en-GB" sz="3200" dirty="0">
              <a:latin typeface="Algerian" panose="04020705040A02060702" pitchFamily="82" charset="0"/>
              <a:cs typeface="Arial" panose="020B0604020202020204" pitchFamily="34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512" y="2060848"/>
            <a:ext cx="3368353" cy="3525835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eam-orientated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Effective communication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Promote equality and diversity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Multitasking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Problem solving and decision making (Changeboard,2019)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5513" y="548680"/>
            <a:ext cx="5354141" cy="4680520"/>
          </a:xfrm>
        </p:spPr>
      </p:pic>
    </p:spTree>
    <p:extLst>
      <p:ext uri="{BB962C8B-B14F-4D97-AF65-F5344CB8AC3E}">
        <p14:creationId xmlns:p14="http://schemas.microsoft.com/office/powerpoint/2010/main" val="28599814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 smtClean="0">
                <a:latin typeface="Algerian" panose="04020705040A02060702" pitchFamily="82" charset="0"/>
              </a:rPr>
              <a:t>HR Behaviour</a:t>
            </a:r>
            <a:endParaRPr lang="en-GB" sz="2800" dirty="0">
              <a:latin typeface="Algerian" panose="04020705040A02060702" pitchFamily="82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512" y="1700808"/>
            <a:ext cx="3286001" cy="3764183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Dress code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Positive attitude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rgbClr val="202124"/>
                </a:solidFill>
                <a:latin typeface="arial" panose="020B0604020202020204" pitchFamily="34" charset="0"/>
              </a:rPr>
              <a:t>Use </a:t>
            </a:r>
            <a:r>
              <a:rPr lang="en-GB" sz="2000" dirty="0">
                <a:solidFill>
                  <a:srgbClr val="202124"/>
                </a:solidFill>
                <a:latin typeface="arial" panose="020B0604020202020204" pitchFamily="34" charset="0"/>
              </a:rPr>
              <a:t>empathy and emotional </a:t>
            </a:r>
            <a:r>
              <a:rPr lang="en-GB" sz="2000" dirty="0" smtClean="0">
                <a:solidFill>
                  <a:srgbClr val="202124"/>
                </a:solidFill>
                <a:latin typeface="arial" panose="020B0604020202020204" pitchFamily="34" charset="0"/>
              </a:rPr>
              <a:t>intelligence (Forbes,2021)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Non-discriminatory and non-judgemental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Reserved and private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Professional  body language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Diplomatic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404664"/>
            <a:ext cx="5482952" cy="4752528"/>
          </a:xfrm>
        </p:spPr>
      </p:pic>
    </p:spTree>
    <p:extLst>
      <p:ext uri="{BB962C8B-B14F-4D97-AF65-F5344CB8AC3E}">
        <p14:creationId xmlns:p14="http://schemas.microsoft.com/office/powerpoint/2010/main" val="7117341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>
                <a:latin typeface="Algerian" panose="04020705040A02060702" pitchFamily="82" charset="0"/>
                <a:cs typeface="Arial" panose="020B0604020202020204" pitchFamily="34" charset="0"/>
              </a:rPr>
              <a:t>SWOT Analysis</a:t>
            </a:r>
          </a:p>
        </p:txBody>
      </p:sp>
      <p:graphicFrame>
        <p:nvGraphicFramePr>
          <p:cNvPr id="2" name="Content Placeholder 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5629494"/>
              </p:ext>
            </p:extLst>
          </p:nvPr>
        </p:nvGraphicFramePr>
        <p:xfrm>
          <a:off x="457200" y="1417638"/>
          <a:ext cx="8167936" cy="405904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83968"/>
                <a:gridCol w="4083968"/>
              </a:tblGrid>
              <a:tr h="2013528">
                <a:tc>
                  <a:txBody>
                    <a:bodyPr/>
                    <a:lstStyle/>
                    <a:p>
                      <a:r>
                        <a:rPr lang="en-GB" u="sng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Strengths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People</a:t>
                      </a:r>
                      <a:r>
                        <a:rPr lang="en-GB" baseline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orientated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Promoting team work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Comprehensive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Trustworthy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Confidential </a:t>
                      </a:r>
                      <a:endParaRPr lang="en-GB" dirty="0" smtClean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u="sng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Weaknesses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Lack of experience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Making mistakes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Inability to delegate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2045518">
                <a:tc>
                  <a:txBody>
                    <a:bodyPr/>
                    <a:lstStyle/>
                    <a:p>
                      <a:r>
                        <a:rPr lang="en-GB" b="1" u="sng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Opportunities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Competitive</a:t>
                      </a:r>
                      <a:r>
                        <a:rPr lang="en-GB" b="1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compensation</a:t>
                      </a:r>
                      <a:endParaRPr lang="en-GB" b="1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Training</a:t>
                      </a:r>
                      <a:r>
                        <a:rPr lang="en-GB" b="1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available</a:t>
                      </a:r>
                      <a:endParaRPr lang="en-GB" b="1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Support from experienced HR professionals</a:t>
                      </a:r>
                      <a:endParaRPr lang="en-GB" b="1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Professional development (The</a:t>
                      </a:r>
                      <a:r>
                        <a:rPr lang="en-GB" b="1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SHRM Blog, 2020)</a:t>
                      </a:r>
                      <a:endParaRPr lang="en-GB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u="sng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Threats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Competitors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Litigious employees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Employment</a:t>
                      </a:r>
                      <a:r>
                        <a:rPr lang="en-GB" b="1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laws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Possible data breach</a:t>
                      </a:r>
                      <a:endParaRPr lang="en-GB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597043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1008112"/>
          </a:xfrm>
        </p:spPr>
        <p:txBody>
          <a:bodyPr/>
          <a:lstStyle/>
          <a:p>
            <a:r>
              <a:rPr lang="en-GB" sz="3500" b="1" dirty="0">
                <a:latin typeface="Algerian" panose="04020705040A02060702" pitchFamily="82" charset="0"/>
                <a:cs typeface="Arial" panose="020B0604020202020204" pitchFamily="34" charset="0"/>
              </a:rPr>
              <a:t>The potential benefits to the organisation of developing me as an HR officer through effective training and development</a:t>
            </a:r>
            <a:endParaRPr lang="en-GB" altLang="en-US" sz="3500" dirty="0" smtClean="0">
              <a:latin typeface="Algerian" panose="04020705040A02060702" pitchFamily="82" charset="0"/>
              <a:cs typeface="Arial" panose="020B0604020202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2060847"/>
            <a:ext cx="8229600" cy="3456385"/>
          </a:xfrm>
        </p:spPr>
        <p:txBody>
          <a:bodyPr/>
          <a:lstStyle/>
          <a:p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Staff retention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Work effectiveness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Customers/Employees satisfaction (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Bendersky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, 2021)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Pleasant internal environment</a:t>
            </a:r>
          </a:p>
          <a:p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45290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>
          <a:xfrm>
            <a:off x="0" y="304800"/>
            <a:ext cx="8915400" cy="1324000"/>
          </a:xfrm>
        </p:spPr>
        <p:txBody>
          <a:bodyPr/>
          <a:lstStyle/>
          <a:p>
            <a:r>
              <a:rPr lang="en-GB" sz="3500" b="1" dirty="0">
                <a:solidFill>
                  <a:prstClr val="black"/>
                </a:solidFill>
                <a:latin typeface="Algerian" panose="04020705040A02060702" pitchFamily="82" charset="0"/>
                <a:cs typeface="Arial" panose="020B0604020202020204" pitchFamily="34" charset="0"/>
              </a:rPr>
              <a:t>The potential benefits to the individual of developing me as an HR officer through effective training and development</a:t>
            </a:r>
            <a:endParaRPr lang="en-GB" altLang="en-US" sz="3500" b="1" dirty="0" smtClean="0">
              <a:latin typeface="Algerian" panose="04020705040A02060702" pitchFamily="82" charset="0"/>
              <a:cs typeface="Arial" panose="020B0604020202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2348879"/>
            <a:ext cx="8229600" cy="3168353"/>
          </a:xfrm>
        </p:spPr>
        <p:txBody>
          <a:bodyPr/>
          <a:lstStyle/>
          <a:p>
            <a:r>
              <a:rPr lang="en-GB" sz="2400" dirty="0" smtClean="0"/>
              <a:t>Financial motivation (</a:t>
            </a:r>
            <a:r>
              <a:rPr lang="en-GB" sz="2400" dirty="0" err="1" smtClean="0"/>
              <a:t>Penpoin</a:t>
            </a:r>
            <a:r>
              <a:rPr lang="en-GB" sz="2400" dirty="0" smtClean="0"/>
              <a:t>, 2022)</a:t>
            </a:r>
          </a:p>
          <a:p>
            <a:r>
              <a:rPr lang="en-GB" sz="2400" dirty="0" smtClean="0"/>
              <a:t>Office job - prestige</a:t>
            </a:r>
          </a:p>
          <a:p>
            <a:r>
              <a:rPr lang="en-GB" sz="2400" dirty="0" smtClean="0"/>
              <a:t>Good mental health</a:t>
            </a:r>
          </a:p>
          <a:p>
            <a:r>
              <a:rPr lang="en-GB" sz="2400" dirty="0" smtClean="0"/>
              <a:t>Progress</a:t>
            </a:r>
          </a:p>
          <a:p>
            <a:r>
              <a:rPr lang="en-GB" sz="2400" dirty="0" smtClean="0"/>
              <a:t>Motivation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676876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altLang="en-US" dirty="0" smtClean="0">
                <a:latin typeface="Algerian" panose="04020705040A02060702" pitchFamily="82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18435" name="Content Placeholder 2"/>
          <p:cNvSpPr>
            <a:spLocks noGrp="1"/>
          </p:cNvSpPr>
          <p:nvPr>
            <p:ph idx="1"/>
          </p:nvPr>
        </p:nvSpPr>
        <p:spPr>
          <a:xfrm>
            <a:off x="119063" y="1340768"/>
            <a:ext cx="8942387" cy="5226720"/>
          </a:xfrm>
        </p:spPr>
        <p:txBody>
          <a:bodyPr/>
          <a:lstStyle/>
          <a:p>
            <a:endParaRPr lang="en-GB" sz="14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r>
              <a:rPr lang="en-GB" sz="2400" dirty="0">
                <a:solidFill>
                  <a:srgbClr val="202124"/>
                </a:solidFill>
                <a:latin typeface="Google Sans"/>
              </a:rPr>
              <a:t>HR </a:t>
            </a:r>
            <a:r>
              <a:rPr lang="en-GB" sz="2400" dirty="0" smtClean="0">
                <a:solidFill>
                  <a:srgbClr val="202124"/>
                </a:solidFill>
                <a:latin typeface="Google Sans"/>
              </a:rPr>
              <a:t>Officer is responsible for </a:t>
            </a:r>
            <a:r>
              <a:rPr lang="en-GB" sz="2400" dirty="0">
                <a:solidFill>
                  <a:srgbClr val="202124"/>
                </a:solidFill>
                <a:latin typeface="Google Sans"/>
              </a:rPr>
              <a:t>employee relations, HR admin, learning and development, internal recruitment, employee engagement, and maintaining and improving HR </a:t>
            </a:r>
            <a:r>
              <a:rPr lang="en-GB" sz="2400" dirty="0" smtClean="0">
                <a:solidFill>
                  <a:srgbClr val="202124"/>
                </a:solidFill>
                <a:latin typeface="Google Sans"/>
              </a:rPr>
              <a:t>systems. </a:t>
            </a:r>
            <a:endParaRPr lang="en-GB" sz="2400" dirty="0" smtClean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r>
              <a:rPr lang="en-GB" sz="2400" dirty="0" smtClean="0">
                <a:solidFill>
                  <a:srgbClr val="000000"/>
                </a:solidFill>
                <a:latin typeface="Arial" panose="020B0604020202020204" pitchFamily="34" charset="0"/>
              </a:rPr>
              <a:t>HR job is very rewarding and bringing lots of satisfaction when task is completed. </a:t>
            </a:r>
          </a:p>
          <a:p>
            <a:endParaRPr lang="en-GB" sz="24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41711440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418058"/>
          </a:xfrm>
        </p:spPr>
        <p:txBody>
          <a:bodyPr/>
          <a:lstStyle/>
          <a:p>
            <a:pPr algn="l"/>
            <a:r>
              <a:rPr lang="en-US" altLang="en-US" sz="2400" dirty="0" smtClean="0">
                <a:latin typeface="Algerian" panose="04020705040A02060702" pitchFamily="82" charset="0"/>
                <a:cs typeface="Arial" panose="020B0604020202020204" pitchFamily="34" charset="0"/>
              </a:rPr>
              <a:t>References</a:t>
            </a:r>
            <a:endParaRPr lang="en-GB" altLang="en-US" sz="2400" dirty="0" smtClean="0">
              <a:latin typeface="Algerian" panose="04020705040A02060702" pitchFamily="82" charset="0"/>
              <a:cs typeface="Arial" panose="020B0604020202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534690"/>
            <a:ext cx="8579296" cy="4982543"/>
          </a:xfrm>
        </p:spPr>
        <p:txBody>
          <a:bodyPr/>
          <a:lstStyle/>
          <a:p>
            <a:r>
              <a:rPr lang="en-GB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Bendersky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, A, 2021. The 360 Blog [Online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]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www.salesforce.com/blog/employee-satisfaction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[Accessed at 18/03/2023]</a:t>
            </a:r>
          </a:p>
          <a:p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Care UK [Online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]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www.careuk.com/careers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[Accessed at 18/03/2023]</a:t>
            </a:r>
          </a:p>
          <a:p>
            <a:r>
              <a:rPr lang="en-GB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Changeboard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, 2019. [Online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] Available at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: https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://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www.changeboard.com/article-details/16960/problem-solving-vs-decision-making-what-is-the-difference [Accessed at 18/03/2023]</a:t>
            </a:r>
          </a:p>
          <a:p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Forbes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2021.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Understanding Empathy: How EQ Can Improve Your Career Impact [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Online] Available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at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: 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https://www.forbes.com/sites/chriswestfall/2021/01/15/understanding-empathy-how-eq-can-improve-your-career-impact/?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sh=68750a85400b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[Accessed at 18/03/202]</a:t>
            </a:r>
          </a:p>
          <a:p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ICO, 2023. 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Guide to the UK General Data Protection Regulation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[Online]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ico.org.uk/for-organisations/guide-to-data-protection/guide-to-the-general-data-protection-regulation-gdpr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[Accessed at 17/03/2023]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James, H.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2021. How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to ensure recruitment and selection processes are 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fair [Online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]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harperjames.co.uk/article/fair-recruitment-process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[Accessed at 18 November 2022]</a:t>
            </a:r>
          </a:p>
          <a:p>
            <a:r>
              <a:rPr lang="en-GB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Penpoin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2022. Financial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Motivation: Why It Matters and 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Types [Online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] Available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at:https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://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penpoin.com/financial-motivation [Accessed at 17/03/2023]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SHRM Blog, 2020. Professional Development Tips For Human Resource 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Professionals [Online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],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blog.shrm.org/blog/9-professional-development-tips-for-human-resource-professionals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[Accessed at 17/03/2023]</a:t>
            </a:r>
          </a:p>
          <a:p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5660992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/>
          <a:lstStyle/>
          <a:p>
            <a:r>
              <a:rPr lang="en-GB" altLang="en-US" sz="2800" dirty="0" smtClean="0"/>
              <a:t>Appendix C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7955" t="17278" r="34494" b="7338"/>
          <a:stretch/>
        </p:blipFill>
        <p:spPr>
          <a:xfrm>
            <a:off x="-12340" y="746650"/>
            <a:ext cx="4788024" cy="486054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/>
          <a:srcRect l="20076" t="24705" r="37012" b="6054"/>
          <a:stretch/>
        </p:blipFill>
        <p:spPr>
          <a:xfrm>
            <a:off x="4788024" y="764704"/>
            <a:ext cx="4346582" cy="486054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409575" y="764704"/>
            <a:ext cx="16337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Mihai </a:t>
            </a:r>
            <a:r>
              <a:rPr lang="en-GB" dirty="0" err="1" smtClean="0"/>
              <a:t>Arhire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1324447" y="1948190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x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1340024" y="2132856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x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2165648" y="2271296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x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2165648" y="2476885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x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1319928" y="2676166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x</a:t>
            </a:r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1319928" y="2807588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x</a:t>
            </a:r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>
            <a:off x="1319928" y="3834617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x</a:t>
            </a:r>
            <a:endParaRPr lang="en-GB" dirty="0"/>
          </a:p>
        </p:txBody>
      </p:sp>
      <p:sp>
        <p:nvSpPr>
          <p:cNvPr id="19" name="TextBox 18"/>
          <p:cNvSpPr txBox="1"/>
          <p:nvPr/>
        </p:nvSpPr>
        <p:spPr>
          <a:xfrm>
            <a:off x="1329875" y="2939010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x</a:t>
            </a:r>
            <a:endParaRPr lang="en-GB" dirty="0"/>
          </a:p>
        </p:txBody>
      </p:sp>
      <p:sp>
        <p:nvSpPr>
          <p:cNvPr id="20" name="TextBox 19"/>
          <p:cNvSpPr txBox="1"/>
          <p:nvPr/>
        </p:nvSpPr>
        <p:spPr>
          <a:xfrm>
            <a:off x="2242828" y="3581213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x</a:t>
            </a:r>
            <a:endParaRPr lang="en-GB" dirty="0"/>
          </a:p>
        </p:txBody>
      </p:sp>
      <p:sp>
        <p:nvSpPr>
          <p:cNvPr id="21" name="TextBox 20"/>
          <p:cNvSpPr txBox="1"/>
          <p:nvPr/>
        </p:nvSpPr>
        <p:spPr>
          <a:xfrm>
            <a:off x="1319928" y="4019283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x</a:t>
            </a:r>
            <a:endParaRPr lang="en-GB" dirty="0"/>
          </a:p>
        </p:txBody>
      </p:sp>
      <p:sp>
        <p:nvSpPr>
          <p:cNvPr id="22" name="TextBox 21"/>
          <p:cNvSpPr txBox="1"/>
          <p:nvPr/>
        </p:nvSpPr>
        <p:spPr>
          <a:xfrm>
            <a:off x="2263848" y="4203949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x</a:t>
            </a:r>
            <a:endParaRPr lang="en-GB" dirty="0"/>
          </a:p>
        </p:txBody>
      </p:sp>
      <p:sp>
        <p:nvSpPr>
          <p:cNvPr id="23" name="TextBox 22"/>
          <p:cNvSpPr txBox="1"/>
          <p:nvPr/>
        </p:nvSpPr>
        <p:spPr>
          <a:xfrm>
            <a:off x="2243250" y="4440611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x</a:t>
            </a:r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2253549" y="4706464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x</a:t>
            </a:r>
            <a:endParaRPr lang="en-GB" dirty="0"/>
          </a:p>
        </p:txBody>
      </p:sp>
      <p:sp>
        <p:nvSpPr>
          <p:cNvPr id="25" name="TextBox 24"/>
          <p:cNvSpPr txBox="1"/>
          <p:nvPr/>
        </p:nvSpPr>
        <p:spPr>
          <a:xfrm>
            <a:off x="1340024" y="4891130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x</a:t>
            </a:r>
            <a:endParaRPr lang="en-GB" dirty="0"/>
          </a:p>
        </p:txBody>
      </p:sp>
      <p:sp>
        <p:nvSpPr>
          <p:cNvPr id="26" name="TextBox 25"/>
          <p:cNvSpPr txBox="1"/>
          <p:nvPr/>
        </p:nvSpPr>
        <p:spPr>
          <a:xfrm>
            <a:off x="2253549" y="4981188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x</a:t>
            </a:r>
            <a:endParaRPr lang="en-GB" dirty="0"/>
          </a:p>
        </p:txBody>
      </p:sp>
      <p:sp>
        <p:nvSpPr>
          <p:cNvPr id="27" name="TextBox 26"/>
          <p:cNvSpPr txBox="1"/>
          <p:nvPr/>
        </p:nvSpPr>
        <p:spPr>
          <a:xfrm>
            <a:off x="8010711" y="3950545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x</a:t>
            </a:r>
            <a:endParaRPr lang="en-GB" dirty="0"/>
          </a:p>
        </p:txBody>
      </p:sp>
      <p:sp>
        <p:nvSpPr>
          <p:cNvPr id="28" name="TextBox 27"/>
          <p:cNvSpPr txBox="1"/>
          <p:nvPr/>
        </p:nvSpPr>
        <p:spPr>
          <a:xfrm>
            <a:off x="8040096" y="4417818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x</a:t>
            </a:r>
            <a:endParaRPr lang="en-GB" dirty="0"/>
          </a:p>
        </p:txBody>
      </p:sp>
      <p:sp>
        <p:nvSpPr>
          <p:cNvPr id="29" name="TextBox 28"/>
          <p:cNvSpPr txBox="1"/>
          <p:nvPr/>
        </p:nvSpPr>
        <p:spPr>
          <a:xfrm>
            <a:off x="6009887" y="2901135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x</a:t>
            </a:r>
            <a:endParaRPr lang="en-GB" dirty="0"/>
          </a:p>
        </p:txBody>
      </p:sp>
      <p:sp>
        <p:nvSpPr>
          <p:cNvPr id="30" name="TextBox 29"/>
          <p:cNvSpPr txBox="1"/>
          <p:nvPr/>
        </p:nvSpPr>
        <p:spPr>
          <a:xfrm>
            <a:off x="6009887" y="885438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x</a:t>
            </a:r>
            <a:endParaRPr lang="en-GB" dirty="0"/>
          </a:p>
        </p:txBody>
      </p:sp>
      <p:sp>
        <p:nvSpPr>
          <p:cNvPr id="31" name="TextBox 30"/>
          <p:cNvSpPr txBox="1"/>
          <p:nvPr/>
        </p:nvSpPr>
        <p:spPr>
          <a:xfrm>
            <a:off x="6009887" y="1463587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x</a:t>
            </a:r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5473185" y="5165854"/>
            <a:ext cx="140301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Mihai </a:t>
            </a:r>
            <a:r>
              <a:rPr lang="en-GB" dirty="0" err="1" smtClean="0"/>
              <a:t>Arhire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5606443" y="5395549"/>
            <a:ext cx="13388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18/03/2023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370170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16263</TotalTime>
  <Words>553</Words>
  <Application>Microsoft Office PowerPoint</Application>
  <PresentationFormat>On-screen Show (4:3)</PresentationFormat>
  <Paragraphs>110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Algerian</vt:lpstr>
      <vt:lpstr>Arial</vt:lpstr>
      <vt:lpstr>Arial</vt:lpstr>
      <vt:lpstr>Google Sans</vt:lpstr>
      <vt:lpstr>Myriad Pro</vt:lpstr>
      <vt:lpstr>Times New Roman</vt:lpstr>
      <vt:lpstr>Verdana</vt:lpstr>
      <vt:lpstr>20140311PresentationUWTSDTemplate</vt:lpstr>
      <vt:lpstr>Training and Development needs for an HR officer</vt:lpstr>
      <vt:lpstr>HEATHER VIEW Care Home</vt:lpstr>
      <vt:lpstr>HR Knowledge</vt:lpstr>
      <vt:lpstr>HR Skills</vt:lpstr>
      <vt:lpstr>HR Behaviour</vt:lpstr>
      <vt:lpstr>SWOT Analysis</vt:lpstr>
      <vt:lpstr>The potential benefits to the organisation of developing me as an HR officer through effective training and development</vt:lpstr>
      <vt:lpstr>The potential benefits to the individual of developing me as an HR officer through effective training and development</vt:lpstr>
      <vt:lpstr>Conclusion</vt:lpstr>
      <vt:lpstr>References</vt:lpstr>
      <vt:lpstr>Appendix C</vt:lpstr>
    </vt:vector>
  </TitlesOfParts>
  <Company>University of Wales Lampeter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gabriela coleman</cp:lastModifiedBy>
  <cp:revision>144</cp:revision>
  <cp:lastPrinted>2018-07-09T15:27:01Z</cp:lastPrinted>
  <dcterms:created xsi:type="dcterms:W3CDTF">2002-10-07T19:43:58Z</dcterms:created>
  <dcterms:modified xsi:type="dcterms:W3CDTF">2023-03-19T09:47:52Z</dcterms:modified>
</cp:coreProperties>
</file>