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8" r:id="rId3"/>
    <p:sldId id="259" r:id="rId4"/>
    <p:sldId id="257" r:id="rId5"/>
    <p:sldId id="267" r:id="rId6"/>
    <p:sldId id="268" r:id="rId7"/>
    <p:sldId id="269" r:id="rId8"/>
    <p:sldId id="270" r:id="rId9"/>
    <p:sldId id="27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6" autoAdjust="0"/>
    <p:restoredTop sz="74539" autoAdjust="0"/>
  </p:normalViewPr>
  <p:slideViewPr>
    <p:cSldViewPr>
      <p:cViewPr varScale="1">
        <p:scale>
          <a:sx n="57" d="100"/>
          <a:sy n="57" d="100"/>
        </p:scale>
        <p:origin x="-88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9BA69-37DC-470E-BEC4-8BBE86497543}" type="datetimeFigureOut">
              <a:rPr lang="en-GB" smtClean="0"/>
              <a:pPr/>
              <a:t>26/10/2020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B31192-D303-483C-83AE-50BE1617F27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During this presentation today the researcher will be looking at the Curriculum in China and comparing it to the Foundation Phase in Wales. It will show the both curriculums and the different use of their pedagogies. The researcher will also be looking at how well the pedagogies are working in China’s education compared to the Foundation Phase in Wales.</a:t>
            </a:r>
          </a:p>
          <a:p>
            <a:endParaRPr lang="en-GB" dirty="0"/>
          </a:p>
        </p:txBody>
      </p:sp>
      <p:sp>
        <p:nvSpPr>
          <p:cNvPr id="4" name="Slide Number Placeholder 3"/>
          <p:cNvSpPr>
            <a:spLocks noGrp="1"/>
          </p:cNvSpPr>
          <p:nvPr>
            <p:ph type="sldNum" sz="quarter" idx="10"/>
          </p:nvPr>
        </p:nvSpPr>
        <p:spPr/>
        <p:txBody>
          <a:bodyPr/>
          <a:lstStyle/>
          <a:p>
            <a:fld id="{F3B31192-D303-483C-83AE-50BE1617F275}"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3B31192-D303-483C-83AE-50BE1617F275}"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3B31192-D303-483C-83AE-50BE1617F275}"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F67AA4-3B20-4B74-818F-98FB9029875C}" type="datetimeFigureOut">
              <a:rPr lang="en-GB" smtClean="0"/>
              <a:pPr/>
              <a:t>26/10/2020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06E0CC-0E56-490B-A870-D0A2CC84A92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F67AA4-3B20-4B74-818F-98FB9029875C}" type="datetimeFigureOut">
              <a:rPr lang="en-GB" smtClean="0"/>
              <a:pPr/>
              <a:t>26/10/2020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06E0CC-0E56-490B-A870-D0A2CC84A92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oecd.org/china/Education-in-China-a-snapshot.pdf" TargetMode="External"/><Relationship Id="rId3" Type="http://schemas.openxmlformats.org/officeDocument/2006/relationships/hyperlink" Target="https://www.childreninwales.org.uk/our-work/early-years/" TargetMode="External"/><Relationship Id="rId7" Type="http://schemas.openxmlformats.org/officeDocument/2006/relationships/hyperlink" Target="https://edtechhub.org/wp-content/uploads/2020/05/whats-working-whats-not.pdf" TargetMode="External"/><Relationship Id="rId2" Type="http://schemas.openxmlformats.org/officeDocument/2006/relationships/hyperlink" Target="https://www.bera.ac.uk/blog/changing-culture-changing-early-childhood-curriculum-in-china" TargetMode="External"/><Relationship Id="rId1" Type="http://schemas.openxmlformats.org/officeDocument/2006/relationships/slideLayout" Target="../slideLayouts/slideLayout7.xml"/><Relationship Id="rId6" Type="http://schemas.openxmlformats.org/officeDocument/2006/relationships/hyperlink" Target="https://novakdjokovicfoundation.org/pros-and-cons-of-the-chinese-school-system/" TargetMode="External"/><Relationship Id="rId5" Type="http://schemas.openxmlformats.org/officeDocument/2006/relationships/hyperlink" Target="https://www.education-ni.gov.uk/" TargetMode="External"/><Relationship Id="rId10" Type="http://schemas.openxmlformats.org/officeDocument/2006/relationships/hyperlink" Target="https://www.childrenssociety.org.uk/what-we-do/our-work/ending-child-poverty/effects-of-living-in-poverty" TargetMode="External"/><Relationship Id="rId4" Type="http://schemas.openxmlformats.org/officeDocument/2006/relationships/hyperlink" Target="https://curriculumforwales.gov.wales/2017/12/18/a-million-welsh-speakers-we-can-make-it-happen/" TargetMode="External"/><Relationship Id="rId9" Type="http://schemas.openxmlformats.org/officeDocument/2006/relationships/hyperlink" Target="file:///C:\Users\Home\Downloads\%3chttps:\www.aeseducation.com\blog\what-is-a-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AutoShape 2" descr="Welsh Flag, Drag, National Symbol, Wales, Herald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44" name="AutoShape 4" descr="Welsh Flag, Drag, National Symbol, Wales, Herald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6" name="Picture 5" descr="china-2306580_960_720.png"/>
          <p:cNvPicPr>
            <a:picLocks noChangeAspect="1"/>
          </p:cNvPicPr>
          <p:nvPr/>
        </p:nvPicPr>
        <p:blipFill>
          <a:blip r:embed="rId2" cstate="print"/>
          <a:stretch>
            <a:fillRect/>
          </a:stretch>
        </p:blipFill>
        <p:spPr>
          <a:xfrm>
            <a:off x="0" y="0"/>
            <a:ext cx="2880320" cy="1920213"/>
          </a:xfrm>
          <a:prstGeom prst="rect">
            <a:avLst/>
          </a:prstGeom>
        </p:spPr>
      </p:pic>
      <p:sp>
        <p:nvSpPr>
          <p:cNvPr id="35846" name="AutoShape 6" descr="Welsh Flag, Drag, National Symbol, Wales, Herald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8" name="Picture 7" descr="china-2306580_960_720.png"/>
          <p:cNvPicPr>
            <a:picLocks noChangeAspect="1"/>
          </p:cNvPicPr>
          <p:nvPr/>
        </p:nvPicPr>
        <p:blipFill>
          <a:blip r:embed="rId2" cstate="print"/>
          <a:stretch>
            <a:fillRect/>
          </a:stretch>
        </p:blipFill>
        <p:spPr>
          <a:xfrm>
            <a:off x="0" y="4937787"/>
            <a:ext cx="2880320" cy="1920213"/>
          </a:xfrm>
          <a:prstGeom prst="rect">
            <a:avLst/>
          </a:prstGeom>
        </p:spPr>
      </p:pic>
      <p:sp>
        <p:nvSpPr>
          <p:cNvPr id="35848" name="AutoShape 8" descr="data:image/png;base64,%20iVBORw0KGgoAAAANSUhEUgAAALAAAAB1CAYAAADukmtZAAAAAXNSR0IArs4c6QAAAARnQU1BAACxjwv8YQUAAAAJcEhZcwAADsMAAA7DAcdvqGQAADt1SURBVHhe7Z0HnFTV+b/PzOwuoigosWAFe8deEMWKCmrsYq9RYzexlyhijQ1jjxpsMXaxdzCWqKioqEFjwYoNY6Rtm/J/njsz/GaX2QbKzvif97Nnbzv33FO+532/7znn3omFEM4ijCEkCBWpSLlIirCeO4P8V5GKlKEMivPPUJGKlKPEK+CtSFlLBcAVKWupALgiZS0VAFekrKUC4IqUtVQAXJGylgqAK1LWUgFwRcpaKgCuSFlLBcAVKWupALgiZS0VAP//I927hLDN8iHswf5K2VO/Dtkut63IzFJN6E2YKzoqX+m7cQj3XRjClCVCyMwdwgdrh3A757cl1EQxylMi7FYAPLNomRbpFcK5XUO4lX2UV1mKHXDvISFMvB/g7hZCwzEhNH7F/suEFTleLoS/EadcQbxdhUI0lYUI284LcGnsUTuGcDrIHc+5ekJsfsxv9xDWMmIZyPyJEC46KIQbtqBcd4VQ91kIqd9Qjle4eHEIH9H4k3qEMJ3DZHRHGYpvZKiBH4mOfp1iJxWYKxMWJFQRphJQROE/BLXr4EVDGLhuCCuuH0Iftj3m4eSRxHkzhP3ZnbtfCDvBJXZ7NoQh34bwKOdKWdalwBfvHMLG0IXkJIA7IYQEwK1pDOEZ+NBNddmyL0N4jfCpN5WhbFdKAJ6PQL2Ghujo55EVCGcBvEG0VFfRi8R+wHz+SPgeTjgRk8q5BdFI8VUJtGbSc/8G6CA8tnQItVsC8kE0/ogQvr0ohK2I/06UUmmJr4StAO05eFk6Xd8QFviGuqR3pumEVZiR6kwItxHn94Rp3vArkJIC8AA42VpU9HAyRV23KgsQUJYBpzpg2SOtOpnwNeEDggCrJdwK/9v3fHb6EArFFvyQ8C5BPkjLJlejsTelodfkHCDwnhgaLDaWfTRYOAPH52MAwu7P2clmVxYh9KdzboFjti3adSmIbyN1mKQCpAtVaIWqKVmrsRfBevq1SEkBeBW85Aeo5RteCOESjouBWCV6DOZ9CJpxIVpuPsnpOIL8AM1aT/gJdE2k8UaRwMLHw1tpvCpVMVop4LQEHLPIu1HlK1CC5N/Z7o0WW5hGF/nvEUYR0MRhJ8LNIXwzEgrB7ouEX0JsCzuimtT9fJACRecAZzc4bC94+NLkcVVCX8qz3FKAGCI7Hxw33Q3wUrY0nKCaePHfEq6B79KzLYbF+jVJSQG4y5UhvIJqXe1czD6a+ALOpbOXIqE9wv605KI4V2vQGptq2jGPDZfSuE9nTWQArOETgi31Bo2JpvXt1QzOStfR7KBlA06aYA9DCXSEJuJDHyPsS1DN0xnSzxOuD+EkDi8nzI4IRDAYaU23vwGdC7OzCB1nfvLYA5PfjQ7aha181dCVTjovXlY3zs0HOBNYhTjbDOcT/2MLWK2nDOBN8YA4+a7eg2OsT5xMp68O4Qiu/5Xwa5OSAnAYjMk/MYR93kaTYvavQTP+idN5vqZfpbes0p2Pht9jwxCG0ejzH0BD7ZrVXjMJN2e+oBFp5ARUIaxCIP2IA6iScM6aiHYWRy1cxn3Qi+Qfue+pbOMfRbAzdFQcQ5bubEhlr7ZkCEvQiZZYAmvChbkpUMy8SMQpWIptzALyoIwdkm2MbRqEZkQ/5U7DAdJ01Lj3aC2og2hmAitTvTHxfZjU519sAfEYyr8Zu442/JIilopZzV9SSgvAq6P4Dg3hRk07jVIDeB6Hp57MYTGnadGNQhh/C5oJLRq3IO0RCfLdhH0Ii1PhaLKZbqXjpK8D41iEGjS1JtxbTiNAgdsljquuSo/bo2cIOywE3cFB7I6WTQDOzCTSR3OmeXAMs5KWznhDnisIUtCW1qMFuDF7rcDWagDcGOcSUiHqKwN1itEhEjzDtAoLk/kDh5iMA9mHAf0yQnv9Bqq1+0dZ/+OB7Nk5JqUFYGRRzPoYGlB+m8aZ6nIxfPYeODGNJk39Lhstkh0OD+G+a3OalwZ39CAjvwUovm4d/y8KDPNcVDMr/wSkaMI4HaBJHBy2NJo4Q4vEAUCaCkq8H8Kn9CJoclCxtSRicRO032GAaxDe5dyY8xRAFoyOI8cX5RiQRtpUAFOgtGN6alq1LtpYHAvGOJ04Jt0hvQzliMk5ehHQ4vLhmTpeoThGuAMdHAcUGhz5qz+39Dw2hJ17h3DcmBDG/qNznNuSA3CMzFwBbzv6TJQOXrUjA1Vw0NSdIbyGuYTuhgezUcNR8Iu/oGXSmPvk44BMDaW9XowGR0OlP2d7EefRUgJrJjkDCwwvzkAl4n7ihQ5TA2AEUCSAKzOAZwPCzAakAZV4ClqBVQ4/ZmM0ER3Ms9G0e/HsHoCyHudK0x4HeA7Zpelgdo4E2jaNZhaQDtMlAHUEThOQdwNYpVWAtiUvEfpnp4thWLNEfVqSOO2yPcrj2C2gJs/gQ6OF7SSdMZa8nYrAoSgHtUtCyMgPNOp2OFHdsUcZTG3itRDeRKPgp0UjACos8z2IaxvZQmhSHbiEBMwxoi9pfLRlbBzndeLg1jFumAkQqNIYmjWxLI0CSUwAokRhJFH/AgGqkUabpQBWHxzD0Zhz/cRC6Qvw74aT/xZTXgUIk9uQtqT9Le59lfTpFYl12DrSQQ+oVqvjhCbWIN4yBDRrDOoUy1Ga2QKvYi+nU9PvA/3/ZxHztCKOwFUHhXA6B8vREFOhecdBa3QvOkOWLzkAI1/hZC2INuyP1voK1fElDb0Gjb80IFmfBh4MSHZD022Jdu65Fpp6U8BFnDh0IMn5JFqzsS9BrwUakdiFytepySb/fwJvS2Hq42jxKsAzE4+2chwDvotrdJapaPd5sJHv0UFUcHlZm/zcQT5WI43GdQGsfJbOkYGXVO9M2qSfQMsnyFNcrirNkbPMNkpbkXuxLuRB2uUo4+zKXNTrEWfhWNPx+rmugrIk8BH+Qf1g5Oa485YXsRtRiFKThWjot8idld9/8xDOQSN/QW9vgCNnoBcpQDFtN0w5GqwBzvtfwH0/ALuJ++6CQnzAth6QNOwFqPTuqWG9+ibhz8SB6zYWu5YL6QvZkgeUfFgds38YHcGPIYptZSG07Rtbk/6OIdRdQ9iecD5pYjHSzdKao+GILM3RtM+uLEXnvFd/ASKtopiKR5uiXmRsDr93pkTYLUUAK9DO4LoTR4WUBTDJW8AT9wc0+7Hv0BDKN4zDJGfgsP/C6XHYbW+AfOIKOH9EyFzfAkAdBQB0Dd+0AWBIt4MAMhOUaSQYg6zThzW4biDxQEnds6RDRutPJk1oQ/JNguPQaKgkvTD1AVt4R/ILAty6kQQb0eZJnmEo9uzZCsdlh8SdeJkdGUznHA+5zWCik9uS5nn4y5Qvg4Wk/3e6lJwT11xQvgGMRRNixaQ/WnokPLWnKHNVimrB4SSHmHSeHESGw85wzHKi9m0cwXkKnoGDFnXykAzaNP0E8dDiU/G2j+FcfkhqE7jzffDeHgRHFdJYhyTav7EL8eWyUAmH6SKnTSeNThfrxpYOqAY3TSXjEJknHHXQkUPTRzMdzgrm4xI6JFqOU0M4nt0rsmc6LIfsEcL5w6Fz9ITkiZTLMuAwd70khK+HZb9qCpY7VUrPiWsmLkGACrcohx4WwtY4WBkoRGxFTriOAbuW0cuHawoYFBI70V80e+WsROO77MNXHdpyJKBFgAhwANZwLvijkjb7LNto0OdwEuptgE7iSsTxA8tovSq4Yhc6RNWSBBq8moRdi5CYGEINjmWCUEXcGBo546iEdh6en4I/pylDBt4eo9DR+otRHMNlG9k2vkccNGEKy5EkP1E8O609L5f5JpSacsZuzY6mPZQ9027RupwMZbvoBnQBlZ+kIyQdyjuSsgGYOFbmbnyLG4kX1W0nyvKlroFbk43642zfjsJaiooEEKlvCZyrwfWuh7clfiJg8uIbc504jVS6rSm443geVXjqjQA+DleJKEFzcfYLLpkScNCUBu7rCgF+GVQcAkDvxDFbBccx5UwYdKEejdWlN3G55mhGE0DZ0o7zugqOfEaj/poWKIWjJtEAN9eccUuhwTOEaM0GmljnVFoQzdYhGSc4TB+N7vSxU+M6h3Fn4xzXZhM3ffI34dWspnyf0B7pQocYdlAIf0BtJ8hXEpOTokxpOljiAur2cugU/gdRwn3ZWzpVSp5CFBOHSbcGkGf/Hs/fCQ+Icup5KhgNKBLTaEvJcPVtOHdw06s5dHHZnnDj1Cns4AzGXmf/OuLCB2o43wRseUHLZQ4BuI4TO1aLxkzSiHXw22EQ4gsEEdvMU2yhGWny1KAFwOxXQysk6NWASyvXpshb0a5hUi5odqBDrnOIuUiHzpeU1ILOeB/OU6CMM4lSDKxAbCrlsROYhuPP8NUYnbvmDGgAh6cT2hIwGs6DKhx1Djto/OTveC4cOFrRjxZOwPEN79Gh0RPRozpbyhLAUrF14YrzCBhM8nTM5UB40KE07PfPhFALd1wO7fQeXrPTv+ArUmZXqDlokMbnOKgFCPCAzMM0ModFAQxoMoMBBo35P9L8EbWziDN0L4Xw9Ak4dai1Rr3Gq2ho4kkPYiM5RovVw4UjLQmJTw/gGYCtijz7nKLPak3QytFCBgfAnZyB66d4VobyxdHGacCcco0H9CUBoJ1yTkuR5IV0rBQdb5fsbouyGHkeDkXY1XnnxzEIKIEMDmrPfmydekTdVjsUA127AQf0UG8qAYkGIKJ/ZS6uc9XjdtWkK68MrhOeIQB6CJol8zGNiyZLA/o0N9Wj+Voc7sKEOmPGrgoodFsPBtIrOyLxAABO7s79/6AT0Smm4exMI82U6xxuYcu15CZo643oK2jDqQBiyk1Z7V0vTWj+rFkJDTwLIKdIN3U0+9vToXhWHfw1janPaGEAZIYeKlNxxKaYOKryHJbsazrhKDoqflq0XHUU3DsFgJOob+spA/d1Ru/nGJr7uaT0AIwDVoP2Wg6NsAaHWPcOifxPjdpcEoDphn/nGl5u67DWNoCP4xYBDK/VT2I3epNBwWcMd8I3HxPAe9OwAKQBzddwFCD9G4oSTRmBk20aU5tBQyfRwvVrZ4E1FZMwDTM9/UWArdkvfN7sBDpOBnpUh3nS8b2fcAmc4BYcyqfpdBn8gAstQBFxrT+Xo4V64DeSA6+kTFgTlX8ay1UPcqUTshiNS6lIyQG4CifkIuzTD6jQqeuG8CJmVyDPrtTQiHdfDGCeBDh417WonTo0lwAuCgjDtWg0gN+AVrMhacfoV3FWw2S/xkEjKr8Ox60OSpIcSjwANE0QY9abAFMuSw9IUdFJEqg9mLJRxuk4SE4K1Mo31aaF93QkwP8aqSQt/a4EaPcMp1S6sjhAfgGnFkYQieccqROwuSUgEYj1LZSVNwvhP1ifzJ4Al+NH6XzfQZucfXMGEmNWMlJyAFaDroZGuwXXWYcogyl7mdawomdZ0Oa+VjQR+iAtyKCiXB9R91UbGvAA8rAVjQifTOHISUOlKnFa/mM0bnII1zhfj/ZLyjtxDuugCtPtINKJ5ukB7MxoznsvIKmDmNailaehpafSuWpxROsBcoe0MgQ/Tee8l3w5dFxMHBbXiVVchTkUPj6aTvkNFqTRQBm/xKrIkfVxH6PjuvjIlwAcf1+dDvAccXQaXRfdLqd0DkmnAjjeDY0BWEduGcLzmL6RAE3+hRIOZwE4G1uOl0Fbvso5x/hnRVbHjH6KI+MYsMNUaWfI0IB1uNFFQZEL6Q2Jh21tPAlQPs0xvcjx37XIz8TfA24APN3ZPOJGoHubODh6tfDPCMQtaVXzgAOWwflL2lHhyXVwk6lo8elQk+k6oj+RplSn2P35gD3PYCFco7xkVNLWZVec3g/kxjifGR1U6iMK0g9n1+hIGXpBys4kiLnnnuytYRfUdgbt4lsppSSdB2C85fUAUVRRgDWJSc7gEGXQbuArjLKS8w2FtrCRUAAdlh7YxutxbpKollpIYO3ZAARbWodH3eoUru/JrURj3kEAtcmHuY97uRRO6A/FcXhtZ86hQSMHJx8eJS5qejpAqYVO1LYFQrUyaaew/SnAOB1H01AHmKZRH7Wf0YGIV7QjQD8cRnMgpC0ZQkec7ORJsXQKA/WehhY1dmXLfY5IKo7iULRocXwpSed92ATtuyCN895jIdzlUI/rGQgSTblZX4CjyY5mquCI+fH+jkgMojccp+nQhzB7tHIXzGUXGnIuNFEMTtjqcBYaMgbFqAeoLw3DQ4cHdsl5lPPiJfpWRAyzG8tVIG2fFTRqAupTPY5zZhp+Ko9sUZywQIPEAWsMCjIXmrDKNaOYG4fI4r4tfXWOpkQ3FAj14lCfo1utyRJYoAtIY95o6VYbsgL5QKkksCTWT2+CWfTNJYfZfa2wpKTTAPx5CG/jUB2H9jkYQL0DQCJA7YDDtQ+8DfPq1GujagAE0H4dltXhz7ujfTN4+762I4ez46QcX2PbKoBR+XFa7Xt60V63hLA9HeF7NLGY/Ja0zJOefZWza04nRzflBI5bRZwatLhjqI7bwiZaF3h+jLLHAGw19KTaTufkiOuFIa6Ji3jGCID0NUDO95bJpM3GPt6aHLAfQPRl1gLJwLczx5MeYRoEOqojz3vR6XVfC6fDq1P8joRCny69D6B05loIx1PBcWikUT4jAyuzdVq4CrMcx91N60gAwASmchoc1m94zdB0bUh3AHQ0pn4j0miEm6bGk56mGg2XhG/WYHpb7bzYyzS8V49eoN+Pad3gG5wluOkPeOM74YpHb1qQ79TC5BEtNyM9hwDskADOxTlpPKH0iuz7mlA2Rsti5zCus39UUOJ6jh2aQyMmGkkasCWxDNIbf+A6gfp1Tb8dq6hg+8++NIQ++fExRTUK/Xn7uRCGvYKRgOg6rNeHzpLAIYzyaBmcZuf82rSLDp4TfaUmkVHpLCeuUASJ44u/pWJfA9W+yp46POsgZTCtrntp70iEnfLcU0nDRS9qFtRG5DQB3NT9aB3TbCscDfDRXPW7kQdsqOOqrkSrwSO/DCKY4qAODVwP2GrPIxRz2ACYGrThRK6Tn5mG19oTQGYGIppyLBnTXgt4G0cSOFdL3nzf7lgL3YLMy/UxaurCNI8kcE3tmpfVF6U8dPh6LE+ToUV9FCq0VF/J79SP+/VeNoQzAcEHIHMUFYgzHsaAlBF/obHVaCA6mhDYJvsuo9Py7ZGNcIaOz62LiJYwynldOwAQpQ/tGgYC+L44mTqD+CegcblJK5xCQ26A9o6ILem52i2htVATe1+huNqNexOjKIskEh4qlRA87ZUMmjNDh4lDS/y01Vw4tFUkEsfRqnZqjXqjr7U4Vu7zUi4pLRS5ApJv+7ng9MfSCbvgfMbPyl6ekUfHDaEwg9k4OlRy0ikUgkYfABru2CKE3XDWesJ5+4DQnfHefo9j1B9uXIVXnoD4usTQcdc4pn9BOKimrK1FJLti2gej0qe/QEOMzYIrA6dMob0CWrW62OtFzYUHZXDEfDPY15Ti0hBs6KSBeOLyW0fznVOVS6Ph4iAltWG2zzQR7pU8er/DUH6nIk15ZorXXMhr+u/cN5y+RId+C/70+oQQxsGrP8Pk174bQg9QW0OvXwCOvSEd7hluc8FdoajxtxkAPSt04OyAdLq+1K9DkwdAcvc6iXLYya7gmSiVFB0j6uh6cNCvGp7BI6NPapSSdM47cVuGcNYuIQwErEm4YtzVYDRGHDNZA3DFRhXcLeV5wBJXG0MHFnoKM4crbkO1JAviNp+Kw9VnZdKQ5zq95HgpnSLjx0/Q9u2yOjSYSxUbuD/+A3khTIQCLEE+11mSfDsiQX6r5LX0qCStGxtEQJs1SZ+eEkMTBzqq65NTn5Au92fosEUtgUMNNxFQq19xz1Ug5nS491/pIP/gtBMWrhcaCS16ijJNh18vBy93xMJvMriKsomgTruSoe2hZnbaqOOqSsn7AhugSKBpqx3Cea0JncWJkUmb0S9RMDM6OUCv4qGOgftibSlJ53BgzPl5AONZTP0jtIqcLnM2jghU4YlroBRozXq0jS9lpvXy5WJ6/U7dcntL+Y1R4zfi0czgb/kAKNKAuo4WbjcHfYy4aP8UvLnhZvJDo4/fHQWK6a5Hm9ddREDdpQFXGrDVul7gwWb8sTC8SjyoTCOUohazXAupn+lVJjR5GkBp8f2otuvzdSINLnW0YzcHfRfA+VDP7OLylsRvU7x0Z/YZLU5X4wxm0LrvUIe35eI2uUY65qnUJMJCZzhxSxO0rijh6LsF8jjwHJnW9aEAr51CZfs2QGFFukQQzeWcv1awuay9fQgTMINNKt+AWkph7utfb5Zea0FTj3lOngPYAH60qgzNVK9DJpDpaDNWsuFFNV7GecDZ6uo2OmlqBeIMJT0cqVqeUZgfwSu1RvmHC0HqrdTD41TUaHyBp9D0jwIutTCPzr77R6DPR05cW/x0Q6zYx1CPJvkxuEjHCREaw5GMrUnoMQFbGOcVAtd8w7nUpFPXA/tsK6aY/BlNemI/gNEnO7I0Q2i5/w7L+hZY0Cby253QHjg5XdC4KUy5TlvcNyAAYHwtwiXZDuJz2yVv0Lho3OiDJDgyGbzI9LOkszjAwxpUwd2jvKGhHSprcOLhZLQkgCtKDzDFvgCa4brl8nWmNB1VmhnTEulEYbqnHozWpMP4dckow3qHBs2Pb3M4GAsvrYNe/PgBtIEyvk3H1bw7QuaY+UyTHsh6pHcZ9G1NytFFavQxz8TBrMPivQbNom+G6dT5GGiEoxcz6skF1dzjMKZf3yklKdl34ibilAz+MoTuW2UrckZl0pBdb8tqKddHFMr2cLqt16TNMam+SJnAvPomRRWOmGtnYziNRYHVTPwMVAqtrebO4LhFH9b7HecAiS9iymUbcOZq4LIR3+VfNB3sOKCcHbBH55uLzqP893KuA4gUFiEOetPcF3PmC2dLkjsXmt6v9URLxpx00dygjaPVOmhSx5hVvVUAfl7UcC+cxzWJswt1sx9gXgb0Wk5oe3Y2Mydfkfc7AP548vrF/SGMfQ4u/VkIF1A353G9jkq++gKcu/ykUl50OtBwKrlSm4nrHA7cTjkPbqEJi3grGq5eSiGNwKw6vl8IkmXh1d86fWvc5oEGcEq4RX6K9kk65Ytmr+OZ9YCiFs07xUU8aNk6aqlhMLQB7e8r841U2BQafob5l6u7KEdqADdulUYQ0tCHVF/iw5nrpTY8txZHrwFN36FxYpy3NIiqe5l8As6kK+3uIpDnaWhQXzyB1bRroY/94t4/tvD8Q6NRxejnuUpNSvpHXh5SCyFxai9Da/jFRj/B5Hy934xwNy/9OLcQQNPS5sW3idMOR+mU+BJXc0HzZAQRoJXDZp4ABPA9v7MWewEzq/dEx4jtS3AlN2mo0R3T7aLWjBJB0Miuu4jeEsZV942PJgK40r7XhslP+gYFHDqNZo9jQjLsx85EcUNJLFCH2oP8xdCWNWjmGhzLRp5RS+dKYaG6ot0HQGcuwBN8lfyNILqKynW/KnKrVj9kayzGVdTdi2iEXdC+Mz3fobXns0OX+h4lJzZCZ3HgVmXhEM6lIU6HQjhX2uiySrSbnDOGs+MHS7C0MxayHLtjCMMvBCtoyLicFfCm5Iw0qhyuGkCme2fvj4RrGd86+IYtWiagzewcVZpPRwPQZA2Y9AQgqLmD478QeFiCBo0dzzUQIXedIS5wd9QCkCboDH7xUjOepjOkII9pgO2npqQ2Dhv6gRNf1kygQVNX81w4b+qIgvzNimCdfH+vgc4Vh1bUkIGYA8M2rguEJgBEOtc35KO6G1UMl/c1qWg8u3CquVBcT3kg2hmH0z5WalKyHHh5ON6FODjzw9mSDlNgwv2CZMRhAV3sMZw5gKd/oVRDL/YVsPMBFBej0IjVfpUSxy5B4dKqFvhxdD+SAZCNgFaeawVUHUNcGtJX09WkMRwcX9GpBmxxJzTo6X5m1Vkw3fUkzo7+1Qxx3Fg7K0gx30k0X/wMtldxDu5dBeirMcVx13lQNl9xSvg6PhYgtQqBTpfBwaqaHZO4EGnDF6oAahrnzN+Ai1MXceiKWipD6Lo9dHpXaDU0owZEutY6+thKMdGCQW9cK0z/bPe3keekRBw4/6pJqch8AG2kaxfkX/tTj3jPKTzlGeOmajNsocpVDCg7onFcN1CUw12BZsZLqcsfg/ok2m46gK11XUFhXIJfk2zw7Yj8uVs5hxaLODSdxHUaM/FcP5YCKBou4ZpjvdAC+W2D1KEwXmGg06XR8HVovwbHkXUWi8WblSBXB3zTPygoR0eD4/OA2+Ez521KUQbGwmFkcEh4n+7WuXzYp3cPSdhan4uuCUNwoBy4D/vGQsbxoZdRgX3S/8c79wSEd26OhbsCy7lr2OGED8L6F1PhXJoRpx59+yrpDk2G1OHxENstFeLy1EsTIYXmS/8+ExL7ppuW+/F4SK+ZCZkFMiGOuY/Sep48rMI5eG4UdxJnH6sK6cHJEO/pE5GRxLmKcGAspE9Nhww1G7skHWnZGflpLu/GQur2WGgEwPHfpkMVtONnbQOn0EfEQ+P28VDTr9jAWivi0rNtFwhh7KEYiR3CGNy42aI3P7tUh3S4M6wYC5fR6KivmZeizGERCM77Qhpvxvbub7NzzldpL6VZHyD0L2gEQT0QVR38xNz5IZwHmTwA+/0U8f7NvRO491vK1I3jiai2HQHz2dh/G+ZQ2KuezOUcd80BUBnJ/WcS7w3O1+TOJ0nrI84tTVr5c/8gnjb1YLamWUX6rxLnKOL+ieediu29ne0a7ajT/3IPTlaTfPyc8jH5+DPQO5C8bNBOEJP9cBj3jXDU1595zLVFSQn17VeJ49Hcj65mZwbJK4Q0+hTzpyHgXIWTUH/vUomPQ2onrRXCJ80qcGPCwDf553QGJO9uGul8KvprGqkvLXAY25u452H2/8b2eUBWT3rKlxwP4XoeNP/j/GXcfyH3TyVelQ2Wk+uoqL24bjYVq+sxjtH24QfSPpx8vg6QHXC1CFWk6bhte5duoel/MfAqy1Ceo+lkV5Pn8eSzLXEw+GTCzdty4MCZbWPhmrdZKQQaI9eknSw2oFNDuMqb3ImmADQTAccgkPCCX2LYFC3YTJtJyg4nVD/MP+y0PwF0FfdgvsPehC0JyxHsqD9RSu2f+5wKvXjet5x7iZOXE/ahYfVib+KiDT4hVytqr/tIV03+r1zji21JrVrzWs6vCzhu4ORdBJ9xD9tvCJ8YsQ1Ru7/BTY8SviL9VwjD6BBXc/y+z2tHGu2RVcnvHnTYYZRnqpXQguiEOi/9F19BtnJ9/i/YuX4OiYULyKJf4G2HuftFRdB8HcJKl8N1P0db4KVNsBIdYn8HjXlUCLcSp1oE5qSeCt6P7d1o6eFoiWMBcF4yXPuW8CRAuJh7BBe8NyxIQ17IOSnINzTO3qS5DWVfh/0uhL/QwP4Ky/FqLeL52wWTuf9O9h9kfzHuf4p0HyLBc7hvAcJk0prGObXcXcTrTZx7iNvDvHLebImbF/n3BHFUagtx/j2uTyYef9ELf+ZRNrcy18axdSrR6TQwHXYk0nYkFDfyLMoZZoL8nUvZmgCT573B8Yn0ytE7cYw3GmmIzsZEa2JZ8LZLB8CKmaLxo2Fz7bDHylchrIVXN3LizKZZvrsl291omCu4dwrHL9Lw47j3fRplXsq1D1vXIX5NnGsBQRfi7EmcjTh/fLNye/9pIEnr+TDXjwJkSxDnOOK/xf27c24lzsnJv+d4OGBYmOtfc3wu9+l5HsEzehPnLfJwH+e/IPhjbx9z7hDiLs4zLiLe+pw/x/IiZxHX5XRn546nsj+EIKDn4d5bub4z8f9AGnLuGkJH5UfS25N0TmC7pb2KrWskR7C9bnn4uO9ouEreOpmF9OeoUA4BnKD1z45eWKeSOl3MA5UZocD9fCXScD+9H8Kun838XSNXZPfiup+g/AQAjWNfeuSCgL1oiCGksRhpbUnAP4ziOh72HNvTuK7fWCjOTqzA9dupoLfIy4HsC5bN2fZi+w73+QsvK3Btc56xGOdMY26ur8v+INKMc+9o8nIk5319eSfO+X79PNx7Ots+xJWC/JcOsAnHFtnXm98mbMOxogV5kTQO495BxN+C4Ocw/054gvR7E3fxXNz2is+U/tzJ/QuSzpXsD8WbHUlvrT2Ii64PFNicL3mh/Cq20gJwXgrz4j6AbgQ1/bCrxd6dsd4Flg16PKDqx3Yl7nM1V17Ubq4Elx5M4ZpaeGvAUUx0rDbg2mLEmU4QpNwWfdZGbj2AsC5xXGgzP1vTdqbjDSKdAOie5vpowvycu5P8rE6c1QiPcF2NOi/7OopPctyfeALL/NxGGfZk3zJrCUYTBrDvYLcG6RXir0z8VQg3ELc3x0ux3xHpQ5p3cM+fMGX/OhCK8jtOOjHvbEZO+5eF5ADspvTFXMKFX2phykjz3JuwMI3j+gXatYlM5/6haLvvuf4I8a5jf/k2Gt4V5INo0HXVSM3Er1ffRhp+Smgc20sJxxHUuAO55w7Afw/pC0wdSEVLsSzhOe5VnEKS/36fuz4v8Xtw/EXuupw6QUF4RCRSCvnwGcQ5jrgn8oxbOHc3z32HEKnxdsh83L8bwSVz0a9+uOTNjlxO4C2Q8gCwIALAz4MCh7GKyWo06lgavKGgIQXBSDygPWlgX0UeQZxhNNSXbB2JmFV5gOf4Lvsk0pA2+ks0vwEEG/A8MaEIlBV4zjMFvWkdni1NcPRBLSuXfid3XZ9pCc7n52vNb7Uhd/we8VyvMA/3KGr0L3nmmezvx31XEdHfrm2PuKhhRRej4hxHvZ20ylXKA8BqiCVDmLBo9ms0xWRzwqfEu5GG/JBGeZCt5vwlGvwCgGP4DQ21HGEjGnpW50YnUWOnsJ2HNG4kbUf57qGDncG+8yqvFYBoV54VrZLKnduQ4+8JkZYl9CLcz/Hn5HcCwS+HPG6LEHS4tCz5FUMuxtHS50XndVnivU6ZH+X5H/L8ayivQG80/VZEQ3b2FLB7NzuOSJQHCopKaXLgYkIl+zPty4wFgDktVCiRBqMMp9B4H6NxFyHO3oB2D7YLcj7fpmNJ53YOdmV/oVko8+UARG59GWnLe1cmPcebFYe4XuTZ63GsVZcSRA4X8cxPV7auCH+Yi6+y749MOPb6NMeON39GHMejBbFvaE5kq4Z3ouN69ndhuzCBv3Az96xB/HUI0qYe3O/i31E8bxJhQ85zS4sig/hmIrxdIu9XUky0nMTClQ0HVtTC69PYDorSWMVEhydaGkjcgwDY0s0aRS13HkETPivt9R215fpNRxIEkoB6xrzk8uNY8v8IH/MMRQ7cj2PnWqZw7xVoSB2zR7h/DOduJ58PEi6DF12LJtT5e4Tjfci7TuhYNKvDfWdS5h/YLmkdIObDceLtiJOXZwlnk/ZdpNOTdK5BdavFI7pSRMhKGErcLXwdVDrhCdItNymfLNtYcODxq2M2s2eKymAa7wUa7YsciBSHpB5FY53DOWfp5rZhCxq/vSJYF6fGliANRa3qCMH7BbXoez335I/Z6nj9iWcto9YFmOJlC9Lx97fGAhq1tK8f+5OX8nKH2IYQriMISO9x4uF90v0pV6aRbB26757Lh7TG8m5KHF+/cBr9X+wPAsRn84ypBfkrFNeD3ASV6OcLRY8ReGbTRaKlLy0UrQQlV7lf9UcLuk/jFhN5Zi8a7zAa9Aca71PucWLiX8Q/DY02gGs/EAqdvXaJYGLzI+nncBQNVy9DWq8XpLU+oHLC4gKeezjnz+K6vPtqQHUH23GcczJmOHl5h+PntShFRAfuJIJUYg3u+RjiehDluIb9+0l/T9LNi06kdGhJguI0OcmHq9Ds3XnucO6zExeTpQi3Q822d+GyX/STiAtigwUtcYSUD4AVGwFVdTfO3Nc01pQ8kgrECYXLCUka2DFTKcOu7J9JiwokHRxXgLlItiPi5KAO5BjuK9Roq/KMr3iGIx6K76a/OjedZV94KypuDeLLex26uhYg+fFjZ99W4Xhz7j2M7SjOFxWubULYgOAnL0f9OYQjt8bCoPZdYae4cfx5Lcqo06c4SyidWpvwRyI4EXMDgGxplML3jO6cRn6foDwQ6R5H4Dy6DNCZH0l6kXouFSkvANPwOpxj+ma/+em6hWIi932KBt2FhhvLVo2XH3UQaL537gKrjojfMJ1MbfkxhufVTjlxksIVbH79z/fOtwdcHzoP7VJEQDw/mnMM148ApK69OJ8ySBvsjK5q2zh3b20LLeFpnbRox9eRTyfuiXSIZbKzj2roD0lv4xw4G4n3Evvbkq7ibX7q/RLiSCda0sTOJh5KeA1t/Nj4EG59MoSTLw5hUX80zjWoLeSvs6VEs9WC2PCOK0EAH2T7pXayBbH9xPdYGuwQdr7MNdzf2PdrHs6wdUT8XI4abDcS9ocj8hTG10JGk96h2xCOhBYM44RDB85nb4VjdmYIO68HJeC+oeQ3Ai/iLJzK7STOV5OW33toSZy9m1uUf0/gWX4G8auzQjgWxO1L2mPpNA4hKo+RXiGdsNO5LNUJHKez1cStiR3d5+1OUAnfjMmYz55ZAfDPJI5b6sEsm12l1VzUsI4UbI/ausrXPq8P4eGjQ1inF87SfLlXa2nMyOTnQNge0cp/x32ul/Wr244MnI7a2gjH8qVdOI+J93cC/JXxqKMpxMv0Y4s2frJntP46Go3Q5P+V7ZGAzqiOXDhV3JK4QOxi+MtiJ7PjcIPI783z6Ci1aMjxx0AZ8AQXwzrtyvmPyde7pIkiDX8jD06NL8+zTkX7q50/sGe3U3ypdifJ/wRCB+6bU1Jaq9HaK2rhEXDJmwFSDiyfAIjHaazHAe7oddCwzmygqSKxm6oqP0eb3INWGodmAZH7S0ly97clDkntTHDB+mcrYLa356TaTALpC+p2BtMqlp7oh18ugCbrizl21ECfyYU8d5CGwL7S+m8jL2r+K7n3Nso2zXlr57u9R2DJieRGnqN8CShAF4j7dDra6u+HcExddtbYAYchpPHHlvKqUBY72tzkL0Gca6nTI/yYFfVaMlPOlpmOVR4AtqIFiCrXLfa8GtP899ez06K+CbE7KuwpB4GdrpL0OkSgts6LBdY+Oih7ARuOt+tgmQXd0X6NQprg4L/3G9rTqIJdLfYfsoGJOOS1ELbk3rsAt+uR92tnXmRN9NtwxHY89nh2AFkk1osd1bryWVaKmtrOznOroQJdoDVT5yfro7BSdGjXZxSKSfl2iZ3kTfLl1PYl1PU/uefIS7nokEU78/mLSw7ApT8TZ8MIRLRI5Ey4hO4mGh8ucBbXbNChhNt25J9LAm0VG7I5qCyf4W2s75gQDieOkxEdEX/x5Fkq7hudNEHiM/IAakuMpwpcjtv8ABmguBNA1UJ+h5EPV6i1R2w3fbnP0K5v+r68n0fM5yFfRkEmcPX+7LSLEWVNqtHvvMKZJ9VjOKiHdZuB0bHk00jrniWh2xeF8BHxp9HRxuIwfqSmKBXwKrZxWczE2SBOaWkacblXxwO/6rkQblJLcM0XNIdLEgWVDSnYWwKVaU3MrgRzwqCjIlZW0Tlzxc2s1JyAt8dJKVw3icXoR0dYtEh+He5zSvxNrM7bxP+Q5/nuXl7Wd1WTQyMt5cM0BZzbwo7m6yAD4cYUprkP7EzfH6wXF0s4Q4OVeXqVEJ6zfktUZqUZ5rzYEHLN49ASODLXUaFbDQ5hEM7R7Zi2pGNqArwl4OZF9fVpdk3xvM3i2m6TAY1vXfjK0RBAsy3O0O+5Z7S1pCVAphpRejI7Ylp+fwqH7OAWltc57nwvz9qFDjmQ5w9Ae6+pYyr4kX9rAfIL/zsixgec/0YjP5ErU6GotOeXegh6OPXE/mBe7ttW3XaSlAeAFSsUzfDjlmgkPP5/A+YfHZRFQ0SlaMu85UDTDbOzRfZME3F04Q60ndOxpwLau9COTxxNZ0Gzb71odoGNincc+5HTNjsNKpcfG8Lm77T8yzUuQBpMXpLwzu/otF//nb53BlSJc8O5PsKxLuegrZeOCmlP3zg7tJbvmHlxoVIvO5cdS5OjI2xn6WhHmUNSPgBWBE3eHBoErcftqVy170chLI637pe0m4srvlbCpkodo0FQ10n60ybHYGp3CeEZrl8N8D7xy8TyylltUAEDDYk9HcLvAIrsqJg4e7fLylic09lxLEsQ4YyNJw+nwkcnO1FimWYlH95Dx3gLx/erZgDWkC2c18BqeGc4SlT7KuUF4NkRTe+4EHYANPlZuUKxTe+lob5zeMyPeVgz8mlfOf4EjYc2usqfPhJMhQ0qAJqBoFUxH6+TDAjdtoX7nF3bdf0Q/iN4VyAIJsfaAP6UK7EWdi5V5awCy8ICzP+Q9qfN0nBZ5iLyZIMyqx11Dkl5ArijoLGUkMqa9/CdWmgQPwB2o2/kCg7j27BuoRx+jPTHC9HEamS1vs+2F+S5sOfUkG2J6cEru40I4XjS794sL07z+kMU+2O2/+vPajtkZycSwA4P7kvwMwOKz2xJzJ/PKtwWis8l//9bIvJpm4jFiF6cteOWOHgVi1deYo6t2DzA1GhtlcJWgT5sOz73OcNm8jbh5FVROkewo8nMg8OtnNcRA9cpCiae5bf5u1/Co8+GDhtO47xrPFsDcT7ft4ewH3nxxy2ay61cPwagTnF816m5QpBaXo8NrQEr/xzXcTpK4ec3vaewjrwuD8eZ+8bjQoBzLQKwXmQZSFtNX1oC56tBI646lEqmkedCbSb8DrmzUM21TF48jwarJt4+aBXxWSiuQThyETTRH9lxDFltVyjWkONNgiCX1jKA94BHQtjumRCefDGEV9/A+buAa87dRiS6mXif4L4fRfpwCK6PaSJcv5PN4WuG8JPg9fcEmuejPUL9zPVpCJudwnMOwEE8MITzDsHP9VUNf9S3sINZLkDc/IflFPvq3IK/tY5SIlI+ABYEgKjPzSGc8lIIW3yIR/63EM5CA85zA9daKonnadQBz0Y/VNJExMh53UJ4SdrgMF07QBMjD5+ioq6BTiwDWH3TWLwNBwlLO1Xnelq1m881z24FzoPEJ7/X8AznMwrlSYByVG8sgBxbz7/5AG17xOfAkZe5MYR16FB+tOWA+hBOg8ve+A6gvI3rjizo+Cl2SK7lDwvFea1uTks348elKC01e2kKlf4llOEPoKY/jezaGd/KPWUU/1woIJ0oFAGE+In1I3DeHOMsFGeVr/Mjdv66SlvgzYHRD+c2Qika8eLlzTfwzG8BaF+u308eNoNOVPmyW55D6tHfRP8A3LcDGF/8LBTfgTsah+yHo9hpZycqKuaPTvQJiLz0xBCeoWP6Xpznpc8nYIFifg5cxNqhBDP8wf7SXJyJn1fTVAboKJ+XOhUqtHGrEKYBhM3RMhvkNMSScNPrAXTSlrKB8mVRE9Joe96NJmoGDNtnXxyi7/wJ77aGigQH17s/H0LvW8jG4yHs+HQIK5KmIxcumve5fmBlIB1lnteg3P8knxMAAmD+Ldp/BJ3Pmd9CUQm61PNlh+Z2IAgYwWX+O9oe5hHenKRMGTyzb9+EllMvdaSnrzmIfH47NoQ3dD51BDmuRisfCejzfmFe7Oh3UZ9fOCJjuqUo1pXLCsoGwFakjat5/YCGGJf1r1Rarmmo/iL7RnDSaTbjqo0B0HJ/Qcvi0GjmZwjXhxEedO3EWoS2tJ7PBRSbw7231IEDpLKFPQHBDj6L7RVsHgWMdQS18bLTQtgK9Xr892hYjn3/rLnAhMJQ1F00k+gvEftL0HqUdig/AtFeINuYOl2PEu7BEXwAagWd8GOFlxJG2MGojz8C6I/fgqqr9nEk13s1+wuTxdZhTERDjxbZea8337ncWub25OuXlByAy2M1mpklfzWANHEv9OGFEHrRQA9Rif2p1Ku55jz++TTS6S46ce4eUM17YQg3o4nyHxvJi1jZiYb5yBVWbWlfhXRj0IP54NuNqNm1eP5D3DO/dUZj+pVMGYNW2eBSRL+jtnAb6b7HfbuhEROge/B3pAvo/aL8rVCKyQNDaHCBkja+tXQEE516aXrQuXSAZ6gPi79drlOKa/2xHwGx1MA+8gD5Np9H8Cxfgi0mDl5sDU16x9lOyt/l9RB6UAd1nPvJBfsC2/J3ltgpy2I5pQ2E9ESr9IdLTqHmj+XcDlT88zSAv7taTwX7ztlilOFhwr00+mQa8ny0pl9obS5y1338hCheeqRJrAw7iY1ZTBt7zZVwrohbGxpxRAhnOIDKfb5Q6SCIqyuVz4m7JukcBKiKDUg0F19794c98nFvI827Obcy+bh1E2iqi9g1+y2B2LzDh/Y9jw4+HtpA3IvJ0FakOZlrGKtIlibN6Zzz7QzfDVy2LauDuPrTusLgRIZKmDgsfjrm7J86H57MT3jMabHcZbGc0oziEW/8VyqQrS9yHkpeuxGWIqik+gJaF5r7qroKeDCO027Uuuadv5lEf+8+1zPImV0365fe/Tq8Dpe8RO5cWB/uSyQj9xytRgd5BQ4+mcb7DmD5bd25CJrsfcjLjuYnd1vh8wW6X8X8O2W4m/A04SMimHdH8LzHNymeoUNuxvlJPQCRn6IX3SbWknD9uzHkaXP8uH44hB/StnR0X5/yCz7++v29psezfV9wWfLX0hR2ofjNE6fdnXyU37tArSfp1FNufyb/MyPI4VrqXL+kUJbyoBA0gl9/7oLz5O+0rv5gCBfheKh1XSUm5nxPbSXy729Y5N85a00cvD8TTTUOIC6P7e8PHVkHjflPEHTWpqSpU1WsU4uwT8gSedkd1Xsl9zibJjBdgehXKr/lWK33Lvt2hN0BklrrfvJ6B1ThixWhBvJ0EQsQYvDRru/B0bHzSxB3gmOzq4ewIYB8H03/ta9FtaUtqYvonX8XNmnur0XLPpL9+RA/Aetb2L5C5XcszGebQlx/w8xhbYNUeG3OuU7Cn2c4mrL4lc4XoBN3nctJZz7mNH7ERdlQCBEiCqxJfyXZcd9PCTnpCbCOokA7Uqlr6OTNolxJGm9TD1/2DOFJp3JdKpYHjz2ejrPAGVgAEPohWs/X41fO1Zu+1wha+FEA+pG8GsqxJqZ9PjT32F5YDr9c4lS1q+LVWHYOy2a6Hks6HXt1kNhzTjy4cl0xblti56LsvaibA+8DsAB5PfK2VwH4o49/k5bfN6bPhhTP6U2H2RHnrot54Dq+cXiaOCPRri9DEfwB6ASdfHM48KYokh/o+Lf0DWEATuBv2P+rEzh29gqAWxEb2oZw6xgPqmX4SOqNY+nholT4Muz7RUidE39ey/e5NM2FYhF1aFzz+ymNZ1Ibka7fFU5x/1Gckwr4bbM/b0s8JxasKNNRy70Twp7nYFZJxB9/8YOBq5LorVz7K436uQ6PAJWCaBr07ARWZHsJlqGlevY5li+fZ4+dum6vCHo8tiEnkj+c3XN57lBQegin7dMPkt6leHHv0tZTHRKREr3AZixWgmfqcPpB73fJ50Q6WtpllNID1a48V4Uh91KF07EWwKFtYDtVh64zsGP9lA2AFRuXRlrgYUwtWuZgKvXonHbREXoCED1BwzyLllyca9fQIH4jTIrr2+hvAapHaMDn0RZT4L9p1xrQwN3RplvjrQxCu9xMY42nAX+Hdrn9INrMNRCkEYHK55PuYjSc5rUW017j68/koXFLorjI2N5UGF9Que85wy8pPo9nLA+96QbNGns8dAsaMQDL9Q7legEym9JhELjGNYhsv8TiD3QICEc8HKqwA3ps/ebL4nFeBLQvyepH5Ms4p6UsAYx63Wr/EPYDlWOpNL8QqZI7jsKMcKxsEAFuutyTNCTaazKeyo80yueAdrKfY3QBuBoyD6p8Q9oYfnZHc0kHmOc54jsz1nxBjZXmGKofiZBeqGVtQIErGDqjIQvF/KGFY4+SFcfSzJOa0zFleWqxPJp/g5LvfO0ph/f80p2yNSlLANMAG6IZl5wCgLujheHGz1GJTwhetaXeumbXlViWx0IKLs2e12zAYuU0nlrHBtHDc1/TWSyulMBn2IDmSels4BaKZbGcinn12HKVevt2VMoOwAqgqX6MdnkRE+4Pmql+BajLpwSRDSWo8uDKA8vz7QWZ9xm8pyUpTLsUpdTz93NIDsB541EeQqO4FqLWSQi1qm8ryNnsfHnA2XAe5x0mQ0ca07itgVcpdXCUev5+Rik7AEdmcTWCQ1WCtC2wVeRXLeUFYEUQF3NGKvL/pZQfgCtSkQKpALgiZS0VAFekrKUC4IqUtVQAXJGylgqAK1LWUgFwRcpaKgCuSFlLBcAVKWupALgiZS2xcFHIRC83lsNqtIpUJC+uRntFAB8Y0mFFtpVFMRUpJ5E7vB8y/w/Ele74m/JjcQ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50" name="AutoShape 10" descr="data:image/png;base64,%20iVBORw0KGgoAAAANSUhEUgAAALAAAAB1CAYAAADukmtZAAAAAXNSR0IArs4c6QAAAARnQU1BAACxjwv8YQUAAAAJcEhZcwAADsMAAA7DAcdvqGQAADt1SURBVHhe7Z0HnFTV+b/PzOwuoigosWAFe8deEMWKCmrsYq9RYzexlyhijQ1jjxpsMXaxdzCWqKioqEFjwYoNY6Rtm/J/njsz/GaX2QbKzvif97Nnbzv33FO+532/7znn3omFEM4ijCEkCBWpSLlIirCeO4P8V5GKlKEMivPPUJGKlKPEK+CtSFlLBcAVKWupALgiZS0VAFekrKUC4IqUtVQAXJGylgqAK1LWUgFwRcpaKgCuSFlLBcAVKWupALgiZS0VAP//I927hLDN8iHswf5K2VO/Dtkut63IzFJN6E2YKzoqX+m7cQj3XRjClCVCyMwdwgdrh3A757cl1EQxylMi7FYAPLNomRbpFcK5XUO4lX2UV1mKHXDvISFMvB/g7hZCwzEhNH7F/suEFTleLoS/EadcQbxdhUI0lYUI284LcGnsUTuGcDrIHc+5ekJsfsxv9xDWMmIZyPyJEC46KIQbtqBcd4VQ91kIqd9Qjle4eHEIH9H4k3qEMJ3DZHRHGYpvZKiBH4mOfp1iJxWYKxMWJFQRphJQROE/BLXr4EVDGLhuCCuuH0Iftj3m4eSRxHkzhP3ZnbtfCDvBJXZ7NoQh34bwKOdKWdalwBfvHMLG0IXkJIA7IYQEwK1pDOEZ+NBNddmyL0N4jfCpN5WhbFdKAJ6PQL2Ghujo55EVCGcBvEG0VFfRi8R+wHz+SPgeTjgRk8q5BdFI8VUJtGbSc/8G6CA8tnQItVsC8kE0/ogQvr0ohK2I/06UUmmJr4StAO05eFk6Xd8QFviGuqR3pumEVZiR6kwItxHn94Rp3vArkJIC8AA42VpU9HAyRV23KgsQUJYBpzpg2SOtOpnwNeEDggCrJdwK/9v3fHb6EArFFvyQ8C5BPkjLJlejsTelodfkHCDwnhgaLDaWfTRYOAPH52MAwu7P2clmVxYh9KdzboFjti3adSmIbyN1mKQCpAtVaIWqKVmrsRfBevq1SEkBeBW85Aeo5RteCOESjouBWCV6DOZ9CJpxIVpuPsnpOIL8AM1aT/gJdE2k8UaRwMLHw1tpvCpVMVop4LQEHLPIu1HlK1CC5N/Z7o0WW5hGF/nvEUYR0MRhJ8LNIXwzEgrB7ouEX0JsCzuimtT9fJACRecAZzc4bC94+NLkcVVCX8qz3FKAGCI7Hxw33Q3wUrY0nKCaePHfEq6B79KzLYbF+jVJSQG4y5UhvIJqXe1czD6a+ALOpbOXIqE9wv605KI4V2vQGptq2jGPDZfSuE9nTWQArOETgi31Bo2JpvXt1QzOStfR7KBlA06aYA9DCXSEJuJDHyPsS1DN0xnSzxOuD+EkDi8nzI4IRDAYaU23vwGdC7OzCB1nfvLYA5PfjQ7aha181dCVTjovXlY3zs0HOBNYhTjbDOcT/2MLWK2nDOBN8YA4+a7eg2OsT5xMp68O4Qiu/5Xwa5OSAnAYjMk/MYR93kaTYvavQTP+idN5vqZfpbes0p2Pht9jwxCG0ejzH0BD7ZrVXjMJN2e+oBFp5ARUIaxCIP2IA6iScM6aiHYWRy1cxn3Qi+Qfue+pbOMfRbAzdFQcQ5bubEhlr7ZkCEvQiZZYAmvChbkpUMy8SMQpWIptzALyoIwdkm2MbRqEZkQ/5U7DAdJ01Lj3aC2og2hmAitTvTHxfZjU519sAfEYyr8Zu442/JIilopZzV9SSgvAq6P4Dg3hRk07jVIDeB6Hp57MYTGnadGNQhh/C5oJLRq3IO0RCfLdhH0Ii1PhaLKZbqXjpK8D41iEGjS1JtxbTiNAgdsljquuSo/bo2cIOywE3cFB7I6WTQDOzCTSR3OmeXAMs5KWznhDnisIUtCW1qMFuDF7rcDWagDcGOcSUiHqKwN1itEhEjzDtAoLk/kDh5iMA9mHAf0yQnv9Bqq1+0dZ/+OB7Nk5JqUFYGRRzPoYGlB+m8aZ6nIxfPYeODGNJk39Lhstkh0OD+G+a3OalwZ39CAjvwUovm4d/y8KDPNcVDMr/wSkaMI4HaBJHBy2NJo4Q4vEAUCaCkq8H8Kn9CJoclCxtSRicRO032GAaxDe5dyY8xRAFoyOI8cX5RiQRtpUAFOgtGN6alq1LtpYHAvGOJ04Jt0hvQzliMk5ehHQ4vLhmTpeoThGuAMdHAcUGhz5qz+39Dw2hJ17h3DcmBDG/qNznNuSA3CMzFwBbzv6TJQOXrUjA1Vw0NSdIbyGuYTuhgezUcNR8Iu/oGXSmPvk44BMDaW9XowGR0OlP2d7EefRUgJrJjkDCwwvzkAl4n7ihQ5TA2AEUCSAKzOAZwPCzAakAZV4ClqBVQ4/ZmM0ER3Ms9G0e/HsHoCyHudK0x4HeA7Zpelgdo4E2jaNZhaQDtMlAHUEThOQdwNYpVWAtiUvEfpnp4thWLNEfVqSOO2yPcrj2C2gJs/gQ6OF7SSdMZa8nYrAoSgHtUtCyMgPNOp2OFHdsUcZTG3itRDeRKPgp0UjACos8z2IaxvZQmhSHbiEBMwxoi9pfLRlbBzndeLg1jFumAkQqNIYmjWxLI0CSUwAokRhJFH/AgGqkUabpQBWHxzD0Zhz/cRC6Qvw74aT/xZTXgUIk9uQtqT9Le59lfTpFYl12DrSQQ+oVqvjhCbWIN4yBDRrDOoUy1Ga2QKvYi+nU9PvA/3/ZxHztCKOwFUHhXA6B8vREFOhecdBa3QvOkOWLzkAI1/hZC2INuyP1voK1fElDb0Gjb80IFmfBh4MSHZD022Jdu65Fpp6U8BFnDh0IMn5JFqzsS9BrwUakdiFytepySb/fwJvS2Hq42jxKsAzE4+2chwDvotrdJapaPd5sJHv0UFUcHlZm/zcQT5WI43GdQGsfJbOkYGXVO9M2qSfQMsnyFNcrirNkbPMNkpbkXuxLuRB2uUo4+zKXNTrEWfhWNPx+rmugrIk8BH+Qf1g5Oa485YXsRtRiFKThWjot8idld9/8xDOQSN/QW9vgCNnoBcpQDFtN0w5GqwBzvtfwH0/ALuJ++6CQnzAth6QNOwFqPTuqWG9+ibhz8SB6zYWu5YL6QvZkgeUfFgds38YHcGPIYptZSG07Rtbk/6OIdRdQ9iecD5pYjHSzdKao+GILM3RtM+uLEXnvFd/ASKtopiKR5uiXmRsDr93pkTYLUUAK9DO4LoTR4WUBTDJW8AT9wc0+7Hv0BDKN4zDJGfgsP/C6XHYbW+AfOIKOH9EyFzfAkAdBQB0Dd+0AWBIt4MAMhOUaSQYg6zThzW4biDxQEnds6RDRutPJk1oQ/JNguPQaKgkvTD1AVt4R/ILAty6kQQb0eZJnmEo9uzZCsdlh8SdeJkdGUznHA+5zWCik9uS5nn4y5Qvg4Wk/3e6lJwT11xQvgGMRRNixaQ/WnokPLWnKHNVimrB4SSHmHSeHESGw85wzHKi9m0cwXkKnoGDFnXykAzaNP0E8dDiU/G2j+FcfkhqE7jzffDeHgRHFdJYhyTav7EL8eWyUAmH6SKnTSeNThfrxpYOqAY3TSXjEJknHHXQkUPTRzMdzgrm4xI6JFqOU0M4nt0rsmc6LIfsEcL5w6Fz9ITkiZTLMuAwd70khK+HZb9qCpY7VUrPiWsmLkGACrcohx4WwtY4WBkoRGxFTriOAbuW0cuHawoYFBI70V80e+WsROO77MNXHdpyJKBFgAhwANZwLvijkjb7LNto0OdwEuptgE7iSsTxA8tovSq4Yhc6RNWSBBq8moRdi5CYGEINjmWCUEXcGBo546iEdh6en4I/pylDBt4eo9DR+otRHMNlG9k2vkccNGEKy5EkP1E8O609L5f5JpSacsZuzY6mPZQ9027RupwMZbvoBnQBlZ+kIyQdyjuSsgGYOFbmbnyLG4kX1W0nyvKlroFbk43642zfjsJaiooEEKlvCZyrwfWuh7clfiJg8uIbc504jVS6rSm443geVXjqjQA+DleJKEFzcfYLLpkScNCUBu7rCgF+GVQcAkDvxDFbBccx5UwYdKEejdWlN3G55mhGE0DZ0o7zugqOfEaj/poWKIWjJtEAN9eccUuhwTOEaM0GmljnVFoQzdYhGSc4TB+N7vSxU+M6h3Fn4xzXZhM3ffI34dWspnyf0B7pQocYdlAIf0BtJ8hXEpOTokxpOljiAur2cugU/gdRwn3ZWzpVSp5CFBOHSbcGkGf/Hs/fCQ+Icup5KhgNKBLTaEvJcPVtOHdw06s5dHHZnnDj1Cns4AzGXmf/OuLCB2o43wRseUHLZQ4BuI4TO1aLxkzSiHXw22EQ4gsEEdvMU2yhGWny1KAFwOxXQysk6NWASyvXpshb0a5hUi5odqBDrnOIuUiHzpeU1ILOeB/OU6CMM4lSDKxAbCrlsROYhuPP8NUYnbvmDGgAh6cT2hIwGs6DKhx1Djto/OTveC4cOFrRjxZOwPEN79Gh0RPRozpbyhLAUrF14YrzCBhM8nTM5UB40KE07PfPhFALd1wO7fQeXrPTv+ArUmZXqDlokMbnOKgFCPCAzMM0ModFAQxoMoMBBo35P9L8EbWziDN0L4Xw9Ak4dai1Rr3Gq2ho4kkPYiM5RovVw4UjLQmJTw/gGYCtijz7nKLPak3QytFCBgfAnZyB66d4VobyxdHGacCcco0H9CUBoJ1yTkuR5IV0rBQdb5fsbouyGHkeDkXY1XnnxzEIKIEMDmrPfmydekTdVjsUA127AQf0UG8qAYkGIKJ/ZS6uc9XjdtWkK68MrhOeIQB6CJol8zGNiyZLA/o0N9Wj+Voc7sKEOmPGrgoodFsPBtIrOyLxAABO7s79/6AT0Smm4exMI82U6xxuYcu15CZo643oK2jDqQBiyk1Z7V0vTWj+rFkJDTwLIKdIN3U0+9vToXhWHfw1janPaGEAZIYeKlNxxKaYOKryHJbsazrhKDoqflq0XHUU3DsFgJOob+spA/d1Ru/nGJr7uaT0AIwDVoP2Wg6NsAaHWPcOifxPjdpcEoDphn/nGl5u67DWNoCP4xYBDK/VT2I3epNBwWcMd8I3HxPAe9OwAKQBzddwFCD9G4oSTRmBk20aU5tBQyfRwvVrZ4E1FZMwDTM9/UWArdkvfN7sBDpOBnpUh3nS8b2fcAmc4BYcyqfpdBn8gAstQBFxrT+Xo4V64DeSA6+kTFgTlX8ay1UPcqUTshiNS6lIyQG4CifkIuzTD6jQqeuG8CJmVyDPrtTQiHdfDGCeBDh417WonTo0lwAuCgjDtWg0gN+AVrMhacfoV3FWw2S/xkEjKr8Ox60OSpIcSjwANE0QY9abAFMuSw9IUdFJEqg9mLJRxuk4SE4K1Mo31aaF93QkwP8aqSQt/a4EaPcMp1S6sjhAfgGnFkYQieccqROwuSUgEYj1LZSVNwvhP1ifzJ4Al+NH6XzfQZucfXMGEmNWMlJyAFaDroZGuwXXWYcogyl7mdawomdZ0Oa+VjQR+iAtyKCiXB9R91UbGvAA8rAVjQifTOHISUOlKnFa/mM0bnII1zhfj/ZLyjtxDuugCtPtINKJ5ukB7MxoznsvIKmDmNailaehpafSuWpxROsBcoe0MgQ/Tee8l3w5dFxMHBbXiVVchTkUPj6aTvkNFqTRQBm/xKrIkfVxH6PjuvjIlwAcf1+dDvAccXQaXRfdLqd0DkmnAjjeDY0BWEduGcLzmL6RAE3+hRIOZwE4G1uOl0Fbvso5x/hnRVbHjH6KI+MYsMNUaWfI0IB1uNFFQZEL6Q2Jh21tPAlQPs0xvcjx37XIz8TfA24APN3ZPOJGoHubODh6tfDPCMQtaVXzgAOWwflL2lHhyXVwk6lo8elQk+k6oj+RplSn2P35gD3PYCFco7xkVNLWZVec3g/kxjifGR1U6iMK0g9n1+hIGXpBys4kiLnnnuytYRfUdgbt4lsppSSdB2C85fUAUVRRgDWJSc7gEGXQbuArjLKS8w2FtrCRUAAdlh7YxutxbpKollpIYO3ZAARbWodH3eoUru/JrURj3kEAtcmHuY97uRRO6A/FcXhtZ86hQSMHJx8eJS5qejpAqYVO1LYFQrUyaaew/SnAOB1H01AHmKZRH7Wf0YGIV7QjQD8cRnMgpC0ZQkec7ORJsXQKA/WehhY1dmXLfY5IKo7iULRocXwpSed92ATtuyCN895jIdzlUI/rGQgSTblZX4CjyY5mquCI+fH+jkgMojccp+nQhzB7tHIXzGUXGnIuNFEMTtjqcBYaMgbFqAeoLw3DQ4cHdsl5lPPiJfpWRAyzG8tVIG2fFTRqAupTPY5zZhp+Ko9sUZywQIPEAWsMCjIXmrDKNaOYG4fI4r4tfXWOpkQ3FAj14lCfo1utyRJYoAtIY95o6VYbsgL5QKkksCTWT2+CWfTNJYfZfa2wpKTTAPx5CG/jUB2H9jkYQL0DQCJA7YDDtQ+8DfPq1GujagAE0H4dltXhz7ujfTN4+762I4ez46QcX2PbKoBR+XFa7Xt60V63hLA9HeF7NLGY/Ja0zJOefZWza04nRzflBI5bRZwatLhjqI7bwiZaF3h+jLLHAGw19KTaTufkiOuFIa6Ji3jGCID0NUDO95bJpM3GPt6aHLAfQPRl1gLJwLczx5MeYRoEOqojz3vR6XVfC6fDq1P8joRCny69D6B05loIx1PBcWikUT4jAyuzdVq4CrMcx91N60gAwASmchoc1m94zdB0bUh3AHQ0pn4j0miEm6bGk56mGg2XhG/WYHpb7bzYyzS8V49eoN+Pad3gG5wluOkPeOM74YpHb1qQ79TC5BEtNyM9hwDskADOxTlpPKH0iuz7mlA2Rsti5zCus39UUOJ6jh2aQyMmGkkasCWxDNIbf+A6gfp1Tb8dq6hg+8++NIQ++fExRTUK/Xn7uRCGvYKRgOg6rNeHzpLAIYzyaBmcZuf82rSLDp4TfaUmkVHpLCeuUASJ44u/pWJfA9W+yp46POsgZTCtrntp70iEnfLcU0nDRS9qFtRG5DQB3NT9aB3TbCscDfDRXPW7kQdsqOOqrkSrwSO/DCKY4qAODVwP2GrPIxRz2ACYGrThRK6Tn5mG19oTQGYGIppyLBnTXgt4G0cSOFdL3nzf7lgL3YLMy/UxaurCNI8kcE3tmpfVF6U8dPh6LE+ToUV9FCq0VF/J79SP+/VeNoQzAcEHIHMUFYgzHsaAlBF/obHVaCA6mhDYJvsuo9Py7ZGNcIaOz62LiJYwynldOwAQpQ/tGgYC+L44mTqD+CegcblJK5xCQ26A9o6ILem52i2htVATe1+huNqNexOjKIskEh4qlRA87ZUMmjNDh4lDS/y01Vw4tFUkEsfRqnZqjXqjr7U4Vu7zUi4pLRS5ApJv+7ng9MfSCbvgfMbPyl6ekUfHDaEwg9k4OlRy0ikUgkYfABru2CKE3XDWesJ5+4DQnfHefo9j1B9uXIVXnoD4usTQcdc4pn9BOKimrK1FJLti2gej0qe/QEOMzYIrA6dMob0CWrW62OtFzYUHZXDEfDPY15Ti0hBs6KSBeOLyW0fznVOVS6Ph4iAltWG2zzQR7pU8er/DUH6nIk15ZorXXMhr+u/cN5y+RId+C/70+oQQxsGrP8Pk174bQg9QW0OvXwCOvSEd7hluc8FdoajxtxkAPSt04OyAdLq+1K9DkwdAcvc6iXLYya7gmSiVFB0j6uh6cNCvGp7BI6NPapSSdM47cVuGcNYuIQwErEm4YtzVYDRGHDNZA3DFRhXcLeV5wBJXG0MHFnoKM4crbkO1JAviNp+Kw9VnZdKQ5zq95HgpnSLjx0/Q9u2yOjSYSxUbuD/+A3khTIQCLEE+11mSfDsiQX6r5LX0qCStGxtEQJs1SZ+eEkMTBzqq65NTn5Au92fosEUtgUMNNxFQq19xz1Ug5nS491/pIP/gtBMWrhcaCS16ijJNh18vBy93xMJvMriKsomgTruSoe2hZnbaqOOqSsn7AhugSKBpqx3Cea0JncWJkUmb0S9RMDM6OUCv4qGOgftibSlJ53BgzPl5AONZTP0jtIqcLnM2jghU4YlroBRozXq0jS9lpvXy5WJ6/U7dcntL+Y1R4zfi0czgb/kAKNKAuo4WbjcHfYy4aP8UvLnhZvJDo4/fHQWK6a5Hm9ddREDdpQFXGrDVul7gwWb8sTC8SjyoTCOUohazXAupn+lVJjR5GkBp8f2otuvzdSINLnW0YzcHfRfA+VDP7OLylsRvU7x0Z/YZLU5X4wxm0LrvUIe35eI2uUY65qnUJMJCZzhxSxO0rijh6LsF8jjwHJnW9aEAr51CZfs2QGFFukQQzeWcv1awuay9fQgTMINNKt+AWkph7utfb5Zea0FTj3lOngPYAH60qgzNVK9DJpDpaDNWsuFFNV7GecDZ6uo2OmlqBeIMJT0cqVqeUZgfwSu1RvmHC0HqrdTD41TUaHyBp9D0jwIutTCPzr77R6DPR05cW/x0Q6zYx1CPJvkxuEjHCREaw5GMrUnoMQFbGOcVAtd8w7nUpFPXA/tsK6aY/BlNemI/gNEnO7I0Q2i5/w7L+hZY0Cby253QHjg5XdC4KUy5TlvcNyAAYHwtwiXZDuJz2yVv0Lho3OiDJDgyGbzI9LOkszjAwxpUwd2jvKGhHSprcOLhZLQkgCtKDzDFvgCa4brl8nWmNB1VmhnTEulEYbqnHozWpMP4dckow3qHBs2Pb3M4GAsvrYNe/PgBtIEyvk3H1bw7QuaY+UyTHsh6pHcZ9G1NytFFavQxz8TBrMPivQbNom+G6dT5GGiEoxcz6skF1dzjMKZf3yklKdl34ibilAz+MoTuW2UrckZl0pBdb8tqKddHFMr2cLqt16TNMam+SJnAvPomRRWOmGtnYziNRYHVTPwMVAqtrebO4LhFH9b7HecAiS9iymUbcOZq4LIR3+VfNB3sOKCcHbBH55uLzqP893KuA4gUFiEOetPcF3PmC2dLkjsXmt6v9URLxpx00dygjaPVOmhSx5hVvVUAfl7UcC+cxzWJswt1sx9gXgb0Wk5oe3Y2Mydfkfc7AP548vrF/SGMfQ4u/VkIF1A353G9jkq++gKcu/ykUl50OtBwKrlSm4nrHA7cTjkPbqEJi3grGq5eSiGNwKw6vl8IkmXh1d86fWvc5oEGcEq4RX6K9kk65Ytmr+OZ9YCiFs07xUU8aNk6aqlhMLQB7e8r841U2BQafob5l6u7KEdqADdulUYQ0tCHVF/iw5nrpTY8txZHrwFN36FxYpy3NIiqe5l8As6kK+3uIpDnaWhQXzyB1bRroY/94t4/tvD8Q6NRxejnuUpNSvpHXh5SCyFxai9Da/jFRj/B5Hy934xwNy/9OLcQQNPS5sW3idMOR+mU+BJXc0HzZAQRoJXDZp4ABPA9v7MWewEzq/dEx4jtS3AlN2mo0R3T7aLWjBJB0Miuu4jeEsZV942PJgK40r7XhslP+gYFHDqNZo9jQjLsx85EcUNJLFCH2oP8xdCWNWjmGhzLRp5RS+dKYaG6ot0HQGcuwBN8lfyNILqKynW/KnKrVj9kayzGVdTdi2iEXdC+Mz3fobXns0OX+h4lJzZCZ3HgVmXhEM6lIU6HQjhX2uiySrSbnDOGs+MHS7C0MxayHLtjCMMvBCtoyLicFfCm5Iw0qhyuGkCme2fvj4RrGd86+IYtWiagzewcVZpPRwPQZA2Y9AQgqLmD478QeFiCBo0dzzUQIXedIS5wd9QCkCboDH7xUjOepjOkII9pgO2npqQ2Dhv6gRNf1kygQVNX81w4b+qIgvzNimCdfH+vgc4Vh1bUkIGYA8M2rguEJgBEOtc35KO6G1UMl/c1qWg8u3CquVBcT3kg2hmH0z5WalKyHHh5ON6FODjzw9mSDlNgwv2CZMRhAV3sMZw5gKd/oVRDL/YVsPMBFBej0IjVfpUSxy5B4dKqFvhxdD+SAZCNgFaeawVUHUNcGtJX09WkMRwcX9GpBmxxJzTo6X5m1Vkw3fUkzo7+1Qxx3Fg7K0gx30k0X/wMtldxDu5dBeirMcVx13lQNl9xSvg6PhYgtQqBTpfBwaqaHZO4EGnDF6oAahrnzN+Ai1MXceiKWipD6Lo9dHpXaDU0owZEutY6+thKMdGCQW9cK0z/bPe3keekRBw4/6pJqch8AG2kaxfkX/tTj3jPKTzlGeOmajNsocpVDCg7onFcN1CUw12BZsZLqcsfg/ok2m46gK11XUFhXIJfk2zw7Yj8uVs5hxaLODSdxHUaM/FcP5YCKBou4ZpjvdAC+W2D1KEwXmGg06XR8HVovwbHkXUWi8WblSBXB3zTPygoR0eD4/OA2+Ez521KUQbGwmFkcEh4n+7WuXzYp3cPSdhan4uuCUNwoBy4D/vGQsbxoZdRgX3S/8c79wSEd26OhbsCy7lr2OGED8L6F1PhXJoRpx59+yrpDk2G1OHxENstFeLy1EsTIYXmS/8+ExL7ppuW+/F4SK+ZCZkFMiGOuY/Sep48rMI5eG4UdxJnH6sK6cHJEO/pE5GRxLmKcGAspE9Nhww1G7skHWnZGflpLu/GQur2WGgEwPHfpkMVtONnbQOn0EfEQ+P28VDTr9jAWivi0rNtFwhh7KEYiR3CGNy42aI3P7tUh3S4M6wYC5fR6KivmZeizGERCM77Qhpvxvbub7NzzldpL6VZHyD0L2gEQT0QVR38xNz5IZwHmTwA+/0U8f7NvRO491vK1I3jiai2HQHz2dh/G+ZQ2KuezOUcd80BUBnJ/WcS7w3O1+TOJ0nrI84tTVr5c/8gnjb1YLamWUX6rxLnKOL+ieediu29ne0a7ajT/3IPTlaTfPyc8jH5+DPQO5C8bNBOEJP9cBj3jXDU1595zLVFSQn17VeJ49Hcj65mZwbJK4Q0+hTzpyHgXIWTUH/vUomPQ2onrRXCJ80qcGPCwDf553QGJO9uGul8KvprGqkvLXAY25u452H2/8b2eUBWT3rKlxwP4XoeNP/j/GXcfyH3TyVelQ2Wk+uoqL24bjYVq+sxjtH24QfSPpx8vg6QHXC1CFWk6bhte5duoel/MfAqy1Ceo+lkV5Pn8eSzLXEw+GTCzdty4MCZbWPhmrdZKQQaI9eknSw2oFNDuMqb3ImmADQTAccgkPCCX2LYFC3YTJtJyg4nVD/MP+y0PwF0FfdgvsPehC0JyxHsqD9RSu2f+5wKvXjet5x7iZOXE/ahYfVib+KiDT4hVytqr/tIV03+r1zji21JrVrzWs6vCzhu4ORdBJ9xD9tvCJ8YsQ1Ru7/BTY8SviL9VwjD6BBXc/y+z2tHGu2RVcnvHnTYYZRnqpXQguiEOi/9F19BtnJ9/i/YuX4OiYULyKJf4G2HuftFRdB8HcJKl8N1P0db4KVNsBIdYn8HjXlUCLcSp1oE5qSeCt6P7d1o6eFoiWMBcF4yXPuW8CRAuJh7BBe8NyxIQ17IOSnINzTO3qS5DWVfh/0uhL/QwP4Ky/FqLeL52wWTuf9O9h9kfzHuf4p0HyLBc7hvAcJk0prGObXcXcTrTZx7iNvDvHLebImbF/n3BHFUagtx/j2uTyYef9ELf+ZRNrcy18axdSrR6TQwHXYk0nYkFDfyLMoZZoL8nUvZmgCT573B8Yn0ytE7cYw3GmmIzsZEa2JZ8LZLB8CKmaLxo2Fz7bDHylchrIVXN3LizKZZvrsl291omCu4dwrHL9Lw47j3fRplXsq1D1vXIX5NnGsBQRfi7EmcjTh/fLNye/9pIEnr+TDXjwJkSxDnOOK/xf27c24lzsnJv+d4OGBYmOtfc3wu9+l5HsEzehPnLfJwH+e/IPhjbx9z7hDiLs4zLiLe+pw/x/IiZxHX5XRn546nsj+EIKDn4d5bub4z8f9AGnLuGkJH5UfS25N0TmC7pb2KrWskR7C9bnn4uO9ouEreOpmF9OeoUA4BnKD1z45eWKeSOl3MA5UZocD9fCXScD+9H8Kun838XSNXZPfiup+g/AQAjWNfeuSCgL1oiCGksRhpbUnAP4ziOh72HNvTuK7fWCjOTqzA9dupoLfIy4HsC5bN2fZi+w73+QsvK3Btc56xGOdMY26ur8v+INKMc+9o8nIk5319eSfO+X79PNx7Ots+xJWC/JcOsAnHFtnXm98mbMOxogV5kTQO495BxN+C4Ocw/054gvR7E3fxXNz2is+U/tzJ/QuSzpXsD8WbHUlvrT2Ii64PFNicL3mh/Cq20gJwXgrz4j6AbgQ1/bCrxd6dsd4Flg16PKDqx3Yl7nM1V17Ubq4Elx5M4ZpaeGvAUUx0rDbg2mLEmU4QpNwWfdZGbj2AsC5xXGgzP1vTdqbjDSKdAOie5vpowvycu5P8rE6c1QiPcF2NOi/7OopPctyfeALL/NxGGfZk3zJrCUYTBrDvYLcG6RXir0z8VQg3ELc3x0ux3xHpQ5p3cM+fMGX/OhCK8jtOOjHvbEZO+5eF5ADspvTFXMKFX2phykjz3JuwMI3j+gXatYlM5/6haLvvuf4I8a5jf/k2Gt4V5INo0HXVSM3Er1ffRhp+Smgc20sJxxHUuAO55w7Afw/pC0wdSEVLsSzhOe5VnEKS/36fuz4v8Xtw/EXuupw6QUF4RCRSCvnwGcQ5jrgn8oxbOHc3z32HEKnxdsh83L8bwSVz0a9+uOTNjlxO4C2Q8gCwIALAz4MCh7GKyWo06lgavKGgIQXBSDygPWlgX0UeQZxhNNSXbB2JmFV5gOf4Lvsk0pA2+ks0vwEEG/A8MaEIlBV4zjMFvWkdni1NcPRBLSuXfid3XZ9pCc7n52vNb7Uhd/we8VyvMA/3KGr0L3nmmezvx31XEdHfrm2PuKhhRRej4hxHvZ20ylXKA8BqiCVDmLBo9ms0xWRzwqfEu5GG/JBGeZCt5vwlGvwCgGP4DQ21HGEjGnpW50YnUWOnsJ2HNG4kbUf57qGDncG+8yqvFYBoV54VrZLKnduQ4+8JkZYl9CLcz/Hn5HcCwS+HPG6LEHS4tCz5FUMuxtHS50XndVnivU6ZH+X5H/L8ayivQG80/VZEQ3b2FLB7NzuOSJQHCopKaXLgYkIl+zPty4wFgDktVCiRBqMMp9B4H6NxFyHO3oB2D7YLcj7fpmNJ53YOdmV/oVko8+UARG59GWnLe1cmPcebFYe4XuTZ63GsVZcSRA4X8cxPV7auCH+Yi6+y749MOPb6NMeON39GHMejBbFvaE5kq4Z3ouN69ndhuzCBv3Az96xB/HUI0qYe3O/i31E8bxJhQ85zS4sig/hmIrxdIu9XUky0nMTClQ0HVtTC69PYDorSWMVEhydaGkjcgwDY0s0aRS13HkETPivt9R215fpNRxIEkoB6xrzk8uNY8v8IH/MMRQ7cj2PnWqZw7xVoSB2zR7h/DOduJ58PEi6DF12LJtT5e4Tjfci7TuhYNKvDfWdS5h/YLmkdIObDceLtiJOXZwlnk/ZdpNOTdK5BdavFI7pSRMhKGErcLXwdVDrhCdItNymfLNtYcODxq2M2s2eKymAa7wUa7YsciBSHpB5FY53DOWfp5rZhCxq/vSJYF6fGliANRa3qCMH7BbXoez335I/Z6nj9iWcto9YFmOJlC9Lx97fGAhq1tK8f+5OX8nKH2IYQriMISO9x4uF90v0pV6aRbB26757Lh7TG8m5KHF+/cBr9X+wPAsRn84ypBfkrFNeD3ASV6OcLRY8ReGbTRaKlLy0UrQQlV7lf9UcLuk/jFhN5Zi8a7zAa9Aca71PucWLiX8Q/DY02gGs/EAqdvXaJYGLzI+nncBQNVy9DWq8XpLU+oHLC4gKeezjnz+K6vPtqQHUH23GcczJmOHl5h+PntShFRAfuJIJUYg3u+RjiehDluIb9+0l/T9LNi06kdGhJguI0OcmHq9Ds3XnucO6zExeTpQi3Q822d+GyX/STiAtigwUtcYSUD4AVGwFVdTfO3Nc01pQ8kgrECYXLCUka2DFTKcOu7J9JiwokHRxXgLlItiPi5KAO5BjuK9Roq/KMr3iGIx6K76a/OjedZV94KypuDeLLex26uhYg+fFjZ99W4Xhz7j2M7SjOFxWubULYgOAnL0f9OYQjt8bCoPZdYae4cfx5Lcqo06c4SyidWpvwRyI4EXMDgGxplML3jO6cRn6foDwQ6R5H4Dy6DNCZH0l6kXouFSkvANPwOpxj+ma/+em6hWIi932KBt2FhhvLVo2XH3UQaL537gKrjojfMJ1MbfkxhufVTjlxksIVbH79z/fOtwdcHzoP7VJEQDw/mnMM148ApK69OJ8ySBvsjK5q2zh3b20LLeFpnbRox9eRTyfuiXSIZbKzj2roD0lv4xw4G4n3Evvbkq7ibX7q/RLiSCda0sTOJh5KeA1t/Nj4EG59MoSTLw5hUX80zjWoLeSvs6VEs9WC2PCOK0EAH2T7pXayBbH9xPdYGuwQdr7MNdzf2PdrHs6wdUT8XI4abDcS9ocj8hTG10JGk96h2xCOhBYM44RDB85nb4VjdmYIO68HJeC+oeQ3Ai/iLJzK7STOV5OW33toSZy9m1uUf0/gWX4G8auzQjgWxO1L2mPpNA4hKo+RXiGdsNO5LNUJHKez1cStiR3d5+1OUAnfjMmYz55ZAfDPJI5b6sEsm12l1VzUsI4UbI/ausrXPq8P4eGjQ1inF87SfLlXa2nMyOTnQNge0cp/x32ul/Wr244MnI7a2gjH8qVdOI+J93cC/JXxqKMpxMv0Y4s2frJntP46Go3Q5P+V7ZGAzqiOXDhV3JK4QOxi+MtiJ7PjcIPI783z6Ci1aMjxx0AZ8AQXwzrtyvmPyde7pIkiDX8jD06NL8+zTkX7q50/sGe3U3ypdifJ/wRCB+6bU1Jaq9HaK2rhEXDJmwFSDiyfAIjHaazHAe7oddCwzmygqSKxm6oqP0eb3INWGodmAZH7S0ly97clDkntTHDB+mcrYLa356TaTALpC+p2BtMqlp7oh18ugCbrizl21ECfyYU8d5CGwL7S+m8jL2r+K7n3Nso2zXlr57u9R2DJieRGnqN8CShAF4j7dDra6u+HcExddtbYAYchpPHHlvKqUBY72tzkL0Gca6nTI/yYFfVaMlPOlpmOVR4AtqIFiCrXLfa8GtP899ez06K+CbE7KuwpB4GdrpL0OkSgts6LBdY+Oih7ARuOt+tgmQXd0X6NQprg4L/3G9rTqIJdLfYfsoGJOOS1ELbk3rsAt+uR92tnXmRN9NtwxHY89nh2AFkk1osd1bryWVaKmtrOznOroQJdoDVT5yfro7BSdGjXZxSKSfl2iZ3kTfLl1PYl1PU/uefIS7nokEU78/mLSw7ApT8TZ8MIRLRI5Ey4hO4mGh8ucBbXbNChhNt25J9LAm0VG7I5qCyf4W2s75gQDieOkxEdEX/x5Fkq7hudNEHiM/IAakuMpwpcjtv8ABmguBNA1UJ+h5EPV6i1R2w3fbnP0K5v+r68n0fM5yFfRkEmcPX+7LSLEWVNqtHvvMKZJ9VjOKiHdZuB0bHk00jrniWh2xeF8BHxp9HRxuIwfqSmKBXwKrZxWczE2SBOaWkacblXxwO/6rkQblJLcM0XNIdLEgWVDSnYWwKVaU3MrgRzwqCjIlZW0Tlzxc2s1JyAt8dJKVw3icXoR0dYtEh+He5zSvxNrM7bxP+Q5/nuXl7Wd1WTQyMt5cM0BZzbwo7m6yAD4cYUprkP7EzfH6wXF0s4Q4OVeXqVEJ6zfktUZqUZ5rzYEHLN49ASODLXUaFbDQ5hEM7R7Zi2pGNqArwl4OZF9fVpdk3xvM3i2m6TAY1vXfjK0RBAsy3O0O+5Z7S1pCVAphpRejI7Ylp+fwqH7OAWltc57nwvz9qFDjmQ5w9Ae6+pYyr4kX9rAfIL/zsixgec/0YjP5ErU6GotOeXegh6OPXE/mBe7ttW3XaSlAeAFSsUzfDjlmgkPP5/A+YfHZRFQ0SlaMu85UDTDbOzRfZME3F04Q60ndOxpwLau9COTxxNZ0Gzb71odoGNincc+5HTNjsNKpcfG8Lm77T8yzUuQBpMXpLwzu/otF//nb53BlSJc8O5PsKxLuegrZeOCmlP3zg7tJbvmHlxoVIvO5cdS5OjI2xn6WhHmUNSPgBWBE3eHBoErcftqVy170chLI637pe0m4srvlbCpkodo0FQ10n60ybHYGp3CeEZrl8N8D7xy8TyylltUAEDDYk9HcLvAIrsqJg4e7fLylic09lxLEsQ4YyNJw+nwkcnO1FimWYlH95Dx3gLx/erZgDWkC2c18BqeGc4SlT7KuUF4NkRTe+4EHYANPlZuUKxTe+lob5zeMyPeVgz8mlfOf4EjYc2usqfPhJMhQ0qAJqBoFUxH6+TDAjdtoX7nF3bdf0Q/iN4VyAIJsfaAP6UK7EWdi5V5awCy8ICzP+Q9qfN0nBZ5iLyZIMyqx11Dkl5ArijoLGUkMqa9/CdWmgQPwB2o2/kCg7j27BuoRx+jPTHC9HEamS1vs+2F+S5sOfUkG2J6cEru40I4XjS794sL07z+kMU+2O2/+vPajtkZycSwA4P7kvwMwOKz2xJzJ/PKtwWis8l//9bIvJpm4jFiF6cteOWOHgVi1deYo6t2DzA1GhtlcJWgT5sOz73OcNm8jbh5FVROkewo8nMg8OtnNcRA9cpCiae5bf5u1/Co8+GDhtO47xrPFsDcT7ft4ewH3nxxy2ay61cPwagTnF816m5QpBaXo8NrQEr/xzXcTpK4ec3vaewjrwuD8eZ+8bjQoBzLQKwXmQZSFtNX1oC56tBI646lEqmkedCbSb8DrmzUM21TF48jwarJt4+aBXxWSiuQThyETTRH9lxDFltVyjWkONNgiCX1jKA94BHQtjumRCefDGEV9/A+buAa87dRiS6mXif4L4fRfpwCK6PaSJcv5PN4WuG8JPg9fcEmuejPUL9zPVpCJudwnMOwEE8MITzDsHP9VUNf9S3sINZLkDc/IflFPvq3IK/tY5SIlI+ABYEgKjPzSGc8lIIW3yIR/63EM5CA85zA9daKonnadQBz0Y/VNJExMh53UJ4SdrgMF07QBMjD5+ioq6BTiwDWH3TWLwNBwlLO1Xnelq1m881z24FzoPEJ7/X8AznMwrlSYByVG8sgBxbz7/5AG17xOfAkZe5MYR16FB+tOWA+hBOg8ve+A6gvI3rjizo+Cl2SK7lDwvFea1uTks348elKC01e2kKlf4llOEPoKY/jezaGd/KPWUU/1woIJ0oFAGE+In1I3DeHOMsFGeVr/Mjdv66SlvgzYHRD+c2Qika8eLlzTfwzG8BaF+u308eNoNOVPmyW55D6tHfRP8A3LcDGF/8LBTfgTsah+yHo9hpZycqKuaPTvQJiLz0xBCeoWP6Xpznpc8nYIFifg5cxNqhBDP8wf7SXJyJn1fTVAboKJ+XOhUqtHGrEKYBhM3RMhvkNMSScNPrAXTSlrKB8mVRE9Joe96NJmoGDNtnXxyi7/wJ77aGigQH17s/H0LvW8jG4yHs+HQIK5KmIxcumve5fmBlIB1lnteg3P8knxMAAmD+Ldp/BJ3Pmd9CUQm61PNlh+Z2IAgYwWX+O9oe5hHenKRMGTyzb9+EllMvdaSnrzmIfH47NoQ3dD51BDmuRisfCejzfmFe7Oh3UZ9fOCJjuqUo1pXLCsoGwFakjat5/YCGGJf1r1Rarmmo/iL7RnDSaTbjqo0B0HJ/Qcvi0GjmZwjXhxEedO3EWoS2tJ7PBRSbw7231IEDpLKFPQHBDj6L7RVsHgWMdQS18bLTQtgK9Xr892hYjn3/rLnAhMJQ1F00k+gvEftL0HqUdig/AtFeINuYOl2PEu7BEXwAagWd8GOFlxJG2MGojz8C6I/fgqqr9nEk13s1+wuTxdZhTERDjxbZea8337ncWub25OuXlByAy2M1mpklfzWANHEv9OGFEHrRQA9Rif2p1Ku55jz++TTS6S46ce4eUM17YQg3o4nyHxvJi1jZiYb5yBVWbWlfhXRj0IP54NuNqNm1eP5D3DO/dUZj+pVMGYNW2eBSRL+jtnAb6b7HfbuhEROge/B3pAvo/aL8rVCKyQNDaHCBkja+tXQEE516aXrQuXSAZ6gPi79drlOKa/2xHwGx1MA+8gD5Np9H8Cxfgi0mDl5sDU16x9lOyt/l9RB6UAd1nPvJBfsC2/J3ltgpy2I5pQ2E9ESr9IdLTqHmj+XcDlT88zSAv7taTwX7ztlilOFhwr00+mQa8ny0pl9obS5y1338hCheeqRJrAw7iY1ZTBt7zZVwrohbGxpxRAhnOIDKfb5Q6SCIqyuVz4m7JukcBKiKDUg0F19794c98nFvI827Obcy+bh1E2iqi9g1+y2B2LzDh/Y9jw4+HtpA3IvJ0FakOZlrGKtIlibN6Zzz7QzfDVy2LauDuPrTusLgRIZKmDgsfjrm7J86H57MT3jMabHcZbGc0oziEW/8VyqQrS9yHkpeuxGWIqik+gJaF5r7qroKeDCO027Uuuadv5lEf+8+1zPImV0365fe/Tq8Dpe8RO5cWB/uSyQj9xytRgd5BQ4+mcb7DmD5bd25CJrsfcjLjuYnd1vh8wW6X8X8O2W4m/A04SMimHdH8LzHNymeoUNuxvlJPQCRn6IX3SbWknD9uzHkaXP8uH44hB/StnR0X5/yCz7++v29psezfV9wWfLX0hR2ofjNE6fdnXyU37tArSfp1FNufyb/MyPI4VrqXL+kUJbyoBA0gl9/7oLz5O+0rv5gCBfheKh1XSUm5nxPbSXy729Y5N85a00cvD8TTTUOIC6P7e8PHVkHjflPEHTWpqSpU1WsU4uwT8gSedkd1Xsl9zibJjBdgehXKr/lWK33Lvt2hN0BklrrfvJ6B1ThixWhBvJ0EQsQYvDRru/B0bHzSxB3gmOzq4ewIYB8H03/ta9FtaUtqYvonX8XNmnur0XLPpL9+RA/Aetb2L5C5XcszGebQlx/w8xhbYNUeG3OuU7Cn2c4mrL4lc4XoBN3nctJZz7mNH7ERdlQCBEiCqxJfyXZcd9PCTnpCbCOokA7Uqlr6OTNolxJGm9TD1/2DOFJp3JdKpYHjz2ejrPAGVgAEPohWs/X41fO1Zu+1wha+FEA+pG8GsqxJqZ9PjT32F5YDr9c4lS1q+LVWHYOy2a6Hks6HXt1kNhzTjy4cl0xblti56LsvaibA+8DsAB5PfK2VwH4o49/k5bfN6bPhhTP6U2H2RHnrot54Dq+cXiaOCPRri9DEfwB6ASdfHM48KYokh/o+Lf0DWEATuBv2P+rEzh29gqAWxEb2oZw6xgPqmX4SOqNY+nholT4Muz7RUidE39ey/e5NM2FYhF1aFzz+ymNZ1Ibka7fFU5x/1Gckwr4bbM/b0s8JxasKNNRy70Twp7nYFZJxB9/8YOBq5LorVz7K436uQ6PAJWCaBr07ARWZHsJlqGlevY5li+fZ4+dum6vCHo8tiEnkj+c3XN57lBQegin7dMPkt6leHHv0tZTHRKREr3AZixWgmfqcPpB73fJ50Q6WtpllNID1a48V4Uh91KF07EWwKFtYDtVh64zsGP9lA2AFRuXRlrgYUwtWuZgKvXonHbREXoCED1BwzyLllyca9fQIH4jTIrr2+hvAapHaMDn0RZT4L9p1xrQwN3RplvjrQxCu9xMY42nAX+Hdrn9INrMNRCkEYHK55PuYjSc5rUW017j68/koXFLorjI2N5UGF9Que85wy8pPo9nLA+96QbNGns8dAsaMQDL9Q7legEym9JhELjGNYhsv8TiD3QICEc8HKqwA3ps/ebL4nFeBLQvyepH5Ms4p6UsAYx63Wr/EPYDlWOpNL8QqZI7jsKMcKxsEAFuutyTNCTaazKeyo80yueAdrKfY3QBuBoyD6p8Q9oYfnZHc0kHmOc54jsz1nxBjZXmGKofiZBeqGVtQIErGDqjIQvF/KGFY4+SFcfSzJOa0zFleWqxPJp/g5LvfO0ph/f80p2yNSlLANMAG6IZl5wCgLujheHGz1GJTwhetaXeumbXlViWx0IKLs2e12zAYuU0nlrHBtHDc1/TWSyulMBn2IDmSels4BaKZbGcinn12HKVevt2VMoOwAqgqX6MdnkRE+4Pmql+BajLpwSRDSWo8uDKA8vz7QWZ9xm8pyUpTLsUpdTz93NIDsB541EeQqO4FqLWSQi1qm8ryNnsfHnA2XAe5x0mQ0ca07itgVcpdXCUev5+Rik7AEdmcTWCQ1WCtC2wVeRXLeUFYEUQF3NGKvL/pZQfgCtSkQKpALgiZS0VAFekrKUC4IqUtVQAXJGylgqAK1LWUgFwRcpaKgCuSFlLBcAVKWupALgiZS2xcFHIRC83lsNqtIpUJC+uRntFAB8Y0mFFtpVFMRUpJ5E7vB8y/w/Ele74m/JjcQAAAABJRU5ErkJggg=="/>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52" name="AutoShape 12" descr="Flag, Welsh, Uk, Symbol, Nation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3" name="Rectangle 12"/>
          <p:cNvSpPr/>
          <p:nvPr/>
        </p:nvSpPr>
        <p:spPr>
          <a:xfrm>
            <a:off x="1979712" y="2132856"/>
            <a:ext cx="5400600" cy="1384995"/>
          </a:xfrm>
          <a:prstGeom prst="rect">
            <a:avLst/>
          </a:prstGeom>
        </p:spPr>
        <p:txBody>
          <a:bodyPr wrap="square">
            <a:spAutoFit/>
          </a:bodyPr>
          <a:lstStyle/>
          <a:p>
            <a:pPr algn="ctr"/>
            <a:r>
              <a:rPr lang="en-US" sz="2800" b="1" dirty="0">
                <a:latin typeface="Arial" pitchFamily="34" charset="0"/>
                <a:cs typeface="Arial" pitchFamily="34" charset="0"/>
              </a:rPr>
              <a:t>Critically compare a global curriculum with a UK curriculum.</a:t>
            </a:r>
            <a:endParaRPr lang="en-GB" sz="2800" b="1" dirty="0">
              <a:latin typeface="Arial" pitchFamily="34" charset="0"/>
              <a:cs typeface="Arial" pitchFamily="34" charset="0"/>
            </a:endParaRPr>
          </a:p>
        </p:txBody>
      </p:sp>
      <p:sp>
        <p:nvSpPr>
          <p:cNvPr id="12290" name="AutoShape 2" descr="Image result for Welsh Color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2" name="Picture 11" descr="1200px-Flag_of_Wales_(1959–present).svg.png"/>
          <p:cNvPicPr>
            <a:picLocks noChangeAspect="1"/>
          </p:cNvPicPr>
          <p:nvPr/>
        </p:nvPicPr>
        <p:blipFill>
          <a:blip r:embed="rId3" cstate="print"/>
          <a:stretch>
            <a:fillRect/>
          </a:stretch>
        </p:blipFill>
        <p:spPr>
          <a:xfrm>
            <a:off x="6300192" y="0"/>
            <a:ext cx="2843808" cy="1879104"/>
          </a:xfrm>
          <a:prstGeom prst="rect">
            <a:avLst/>
          </a:prstGeom>
        </p:spPr>
      </p:pic>
      <p:pic>
        <p:nvPicPr>
          <p:cNvPr id="14" name="Picture 13" descr="1200px-Flag_of_Wales_(1959–present).svg.png"/>
          <p:cNvPicPr>
            <a:picLocks noChangeAspect="1"/>
          </p:cNvPicPr>
          <p:nvPr/>
        </p:nvPicPr>
        <p:blipFill>
          <a:blip r:embed="rId3" cstate="print"/>
          <a:stretch>
            <a:fillRect/>
          </a:stretch>
        </p:blipFill>
        <p:spPr>
          <a:xfrm>
            <a:off x="6300192" y="4978896"/>
            <a:ext cx="2843808" cy="1879104"/>
          </a:xfrm>
          <a:prstGeom prst="rect">
            <a:avLst/>
          </a:prstGeom>
        </p:spPr>
      </p:pic>
      <p:sp>
        <p:nvSpPr>
          <p:cNvPr id="15" name="TextBox 14"/>
          <p:cNvSpPr txBox="1"/>
          <p:nvPr/>
        </p:nvSpPr>
        <p:spPr>
          <a:xfrm>
            <a:off x="2843808" y="5301208"/>
            <a:ext cx="3456384" cy="523220"/>
          </a:xfrm>
          <a:prstGeom prst="rect">
            <a:avLst/>
          </a:prstGeom>
          <a:noFill/>
        </p:spPr>
        <p:txBody>
          <a:bodyPr wrap="square" rtlCol="0">
            <a:spAutoFit/>
          </a:bodyPr>
          <a:lstStyle/>
          <a:p>
            <a:pPr algn="ctr"/>
            <a:r>
              <a:rPr lang="en-GB" sz="1400" dirty="0" smtClean="0">
                <a:latin typeface="Arial" pitchFamily="34" charset="0"/>
                <a:cs typeface="Arial" pitchFamily="34" charset="0"/>
              </a:rPr>
              <a:t>Bethanney </a:t>
            </a:r>
            <a:r>
              <a:rPr lang="en-GB" sz="1400" dirty="0" smtClean="0">
                <a:latin typeface="Arial" pitchFamily="34" charset="0"/>
                <a:cs typeface="Arial" pitchFamily="34" charset="0"/>
              </a:rPr>
              <a:t>Phillips</a:t>
            </a:r>
          </a:p>
          <a:p>
            <a:pPr algn="ctr"/>
            <a:r>
              <a:rPr lang="en-GB" sz="1400" dirty="0" smtClean="0">
                <a:latin typeface="Arial" pitchFamily="34" charset="0"/>
                <a:cs typeface="Arial" pitchFamily="34" charset="0"/>
              </a:rPr>
              <a:t>1801687</a:t>
            </a:r>
            <a:r>
              <a:rPr lang="en-GB" sz="1400" dirty="0" smtClean="0">
                <a:latin typeface="Arial" pitchFamily="34" charset="0"/>
                <a:cs typeface="Arial" pitchFamily="34" charset="0"/>
              </a:rPr>
              <a:t> </a:t>
            </a:r>
            <a:endParaRPr lang="en-GB" sz="1400" dirty="0">
              <a:latin typeface="Arial" pitchFamily="34" charset="0"/>
              <a:cs typeface="Arial" pitchFamily="34" charset="0"/>
            </a:endParaRPr>
          </a:p>
        </p:txBody>
      </p:sp>
      <p:sp>
        <p:nvSpPr>
          <p:cNvPr id="16" name="TextBox 15"/>
          <p:cNvSpPr txBox="1"/>
          <p:nvPr/>
        </p:nvSpPr>
        <p:spPr>
          <a:xfrm>
            <a:off x="2843808" y="0"/>
            <a:ext cx="3672409" cy="738664"/>
          </a:xfrm>
          <a:prstGeom prst="rect">
            <a:avLst/>
          </a:prstGeom>
          <a:noFill/>
        </p:spPr>
        <p:txBody>
          <a:bodyPr wrap="square" rtlCol="0">
            <a:spAutoFit/>
          </a:bodyPr>
          <a:lstStyle/>
          <a:p>
            <a:pPr algn="ctr"/>
            <a:r>
              <a:rPr lang="en-GB" sz="1400" dirty="0" smtClean="0">
                <a:latin typeface="Arial" pitchFamily="34" charset="0"/>
                <a:cs typeface="Arial" pitchFamily="34" charset="0"/>
              </a:rPr>
              <a:t>Curriculum Studies: Principles and Innovation </a:t>
            </a:r>
          </a:p>
          <a:p>
            <a:pPr algn="ctr"/>
            <a:r>
              <a:rPr lang="en-GB" sz="1400" dirty="0" smtClean="0">
                <a:latin typeface="Arial" pitchFamily="34" charset="0"/>
                <a:cs typeface="Arial" pitchFamily="34" charset="0"/>
              </a:rPr>
              <a:t>ECES6013/C</a:t>
            </a:r>
            <a:endParaRPr lang="en-GB" sz="1400"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Purpose of Presentation </a:t>
            </a:r>
            <a:endParaRPr lang="en-GB" sz="3600" dirty="0">
              <a:latin typeface="Arial" pitchFamily="34" charset="0"/>
              <a:cs typeface="Arial" pitchFamily="34" charset="0"/>
            </a:endParaRPr>
          </a:p>
        </p:txBody>
      </p:sp>
      <p:sp>
        <p:nvSpPr>
          <p:cNvPr id="3" name="Content Placeholder 2"/>
          <p:cNvSpPr>
            <a:spLocks noGrp="1"/>
          </p:cNvSpPr>
          <p:nvPr>
            <p:ph idx="1"/>
          </p:nvPr>
        </p:nvSpPr>
        <p:spPr>
          <a:xfrm>
            <a:off x="467544" y="2332037"/>
            <a:ext cx="8229600" cy="4525963"/>
          </a:xfrm>
        </p:spPr>
        <p:txBody>
          <a:bodyPr/>
          <a:lstStyle/>
          <a:p>
            <a:pPr algn="ctr">
              <a:buNone/>
            </a:pPr>
            <a:r>
              <a:rPr lang="en-GB" b="1" dirty="0" smtClean="0">
                <a:latin typeface="Arial" pitchFamily="34" charset="0"/>
                <a:cs typeface="Arial" pitchFamily="34" charset="0"/>
              </a:rPr>
              <a:t>China’s Curriculum </a:t>
            </a:r>
          </a:p>
          <a:p>
            <a:pPr algn="ctr"/>
            <a:endParaRPr lang="en-GB" b="1" dirty="0" smtClean="0">
              <a:latin typeface="Arial" pitchFamily="34" charset="0"/>
              <a:cs typeface="Arial" pitchFamily="34" charset="0"/>
            </a:endParaRPr>
          </a:p>
          <a:p>
            <a:pPr algn="ctr">
              <a:buNone/>
            </a:pPr>
            <a:r>
              <a:rPr lang="en-GB" b="1" dirty="0" smtClean="0">
                <a:latin typeface="Arial" pitchFamily="34" charset="0"/>
                <a:cs typeface="Arial" pitchFamily="34" charset="0"/>
              </a:rPr>
              <a:t>Foundation Phase Wales </a:t>
            </a:r>
            <a:endParaRPr lang="en-GB" b="1" dirty="0">
              <a:latin typeface="Arial" pitchFamily="34" charset="0"/>
              <a:cs typeface="Arial" pitchFamily="34" charset="0"/>
            </a:endParaRPr>
          </a:p>
        </p:txBody>
      </p:sp>
      <p:pic>
        <p:nvPicPr>
          <p:cNvPr id="4" name="Picture 3" descr="1200px-Flag_of_Wales_(1959–present).svg.png"/>
          <p:cNvPicPr>
            <a:picLocks noChangeAspect="1"/>
          </p:cNvPicPr>
          <p:nvPr/>
        </p:nvPicPr>
        <p:blipFill>
          <a:blip r:embed="rId3" cstate="print"/>
          <a:stretch>
            <a:fillRect/>
          </a:stretch>
        </p:blipFill>
        <p:spPr>
          <a:xfrm>
            <a:off x="7092280" y="0"/>
            <a:ext cx="2051720" cy="1355716"/>
          </a:xfrm>
          <a:prstGeom prst="rect">
            <a:avLst/>
          </a:prstGeom>
        </p:spPr>
      </p:pic>
      <p:pic>
        <p:nvPicPr>
          <p:cNvPr id="5" name="Picture 4" descr="1200px-Flag_of_Wales_(1959–present).svg.png"/>
          <p:cNvPicPr>
            <a:picLocks noChangeAspect="1"/>
          </p:cNvPicPr>
          <p:nvPr/>
        </p:nvPicPr>
        <p:blipFill>
          <a:blip r:embed="rId3" cstate="print"/>
          <a:stretch>
            <a:fillRect/>
          </a:stretch>
        </p:blipFill>
        <p:spPr>
          <a:xfrm>
            <a:off x="7092280" y="5502284"/>
            <a:ext cx="2051720" cy="1355716"/>
          </a:xfrm>
          <a:prstGeom prst="rect">
            <a:avLst/>
          </a:prstGeom>
        </p:spPr>
      </p:pic>
      <p:pic>
        <p:nvPicPr>
          <p:cNvPr id="6" name="Picture 5" descr="china-2306580_960_720.png"/>
          <p:cNvPicPr>
            <a:picLocks noChangeAspect="1"/>
          </p:cNvPicPr>
          <p:nvPr/>
        </p:nvPicPr>
        <p:blipFill>
          <a:blip r:embed="rId4" cstate="print"/>
          <a:stretch>
            <a:fillRect/>
          </a:stretch>
        </p:blipFill>
        <p:spPr>
          <a:xfrm>
            <a:off x="0" y="1"/>
            <a:ext cx="2011152" cy="1340768"/>
          </a:xfrm>
          <a:prstGeom prst="rect">
            <a:avLst/>
          </a:prstGeom>
        </p:spPr>
      </p:pic>
      <p:pic>
        <p:nvPicPr>
          <p:cNvPr id="7" name="Picture 6" descr="china-2306580_960_720.png"/>
          <p:cNvPicPr>
            <a:picLocks noChangeAspect="1"/>
          </p:cNvPicPr>
          <p:nvPr/>
        </p:nvPicPr>
        <p:blipFill>
          <a:blip r:embed="rId4" cstate="print"/>
          <a:stretch>
            <a:fillRect/>
          </a:stretch>
        </p:blipFill>
        <p:spPr>
          <a:xfrm>
            <a:off x="0" y="5490187"/>
            <a:ext cx="2051720" cy="136781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curriculum? </a:t>
            </a:r>
            <a:endParaRPr lang="en-GB" dirty="0"/>
          </a:p>
        </p:txBody>
      </p:sp>
      <p:sp>
        <p:nvSpPr>
          <p:cNvPr id="3" name="Content Placeholder 2"/>
          <p:cNvSpPr>
            <a:spLocks noGrp="1"/>
          </p:cNvSpPr>
          <p:nvPr>
            <p:ph idx="1"/>
          </p:nvPr>
        </p:nvSpPr>
        <p:spPr>
          <a:xfrm>
            <a:off x="395536" y="1988840"/>
            <a:ext cx="8229600" cy="4525963"/>
          </a:xfrm>
        </p:spPr>
        <p:txBody>
          <a:bodyPr/>
          <a:lstStyle/>
          <a:p>
            <a:pPr>
              <a:buNone/>
            </a:pPr>
            <a:r>
              <a:rPr lang="en-GB" dirty="0" smtClean="0">
                <a:latin typeface="Arial" pitchFamily="34" charset="0"/>
                <a:cs typeface="Arial" pitchFamily="34" charset="0"/>
              </a:rPr>
              <a:t> </a:t>
            </a:r>
            <a:r>
              <a:rPr lang="en-GB" dirty="0" smtClean="0"/>
              <a:t>Great schools Partnership (2014) states:</a:t>
            </a:r>
          </a:p>
          <a:p>
            <a:pPr>
              <a:buNone/>
            </a:pPr>
            <a:r>
              <a:rPr lang="en-GB" dirty="0" smtClean="0"/>
              <a:t>The Curriculum refers to an educational content taught in a school. It is the skills and knowledge practitioners teach to children to further their education. </a:t>
            </a:r>
          </a:p>
          <a:p>
            <a:pPr algn="r">
              <a:buNone/>
            </a:pPr>
            <a:r>
              <a:rPr lang="en-GB" dirty="0" smtClean="0"/>
              <a:t>(Great Schools Partnership, 2014). </a:t>
            </a:r>
            <a:endParaRPr lang="en-GB" dirty="0"/>
          </a:p>
        </p:txBody>
      </p:sp>
      <p:pic>
        <p:nvPicPr>
          <p:cNvPr id="4" name="Picture 3" descr="china-2306580_960_720.png"/>
          <p:cNvPicPr>
            <a:picLocks noChangeAspect="1"/>
          </p:cNvPicPr>
          <p:nvPr/>
        </p:nvPicPr>
        <p:blipFill>
          <a:blip r:embed="rId3" cstate="print"/>
          <a:stretch>
            <a:fillRect/>
          </a:stretch>
        </p:blipFill>
        <p:spPr>
          <a:xfrm>
            <a:off x="0" y="1"/>
            <a:ext cx="1903140" cy="1268760"/>
          </a:xfrm>
          <a:prstGeom prst="rect">
            <a:avLst/>
          </a:prstGeom>
        </p:spPr>
      </p:pic>
      <p:pic>
        <p:nvPicPr>
          <p:cNvPr id="5" name="Picture 4" descr="china-2306580_960_720.png"/>
          <p:cNvPicPr>
            <a:picLocks noChangeAspect="1"/>
          </p:cNvPicPr>
          <p:nvPr/>
        </p:nvPicPr>
        <p:blipFill>
          <a:blip r:embed="rId3" cstate="print"/>
          <a:stretch>
            <a:fillRect/>
          </a:stretch>
        </p:blipFill>
        <p:spPr>
          <a:xfrm>
            <a:off x="0" y="5589240"/>
            <a:ext cx="1903140" cy="1268760"/>
          </a:xfrm>
          <a:prstGeom prst="rect">
            <a:avLst/>
          </a:prstGeom>
        </p:spPr>
      </p:pic>
      <p:pic>
        <p:nvPicPr>
          <p:cNvPr id="6" name="Picture 5" descr="1200px-Flag_of_Wales_(1959–present).svg.png"/>
          <p:cNvPicPr>
            <a:picLocks noChangeAspect="1"/>
          </p:cNvPicPr>
          <p:nvPr/>
        </p:nvPicPr>
        <p:blipFill>
          <a:blip r:embed="rId4" cstate="print"/>
          <a:stretch>
            <a:fillRect/>
          </a:stretch>
        </p:blipFill>
        <p:spPr>
          <a:xfrm>
            <a:off x="7092280" y="0"/>
            <a:ext cx="2051720" cy="1355716"/>
          </a:xfrm>
          <a:prstGeom prst="rect">
            <a:avLst/>
          </a:prstGeom>
        </p:spPr>
      </p:pic>
      <p:pic>
        <p:nvPicPr>
          <p:cNvPr id="7" name="Picture 6" descr="1200px-Flag_of_Wales_(1959–present).svg.png"/>
          <p:cNvPicPr>
            <a:picLocks noChangeAspect="1"/>
          </p:cNvPicPr>
          <p:nvPr/>
        </p:nvPicPr>
        <p:blipFill>
          <a:blip r:embed="rId4" cstate="print"/>
          <a:stretch>
            <a:fillRect/>
          </a:stretch>
        </p:blipFill>
        <p:spPr>
          <a:xfrm>
            <a:off x="7092280" y="5502284"/>
            <a:ext cx="2051720" cy="135571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1556792"/>
            <a:ext cx="3744416" cy="1323439"/>
          </a:xfrm>
          <a:prstGeom prst="rect">
            <a:avLst/>
          </a:prstGeom>
        </p:spPr>
        <p:txBody>
          <a:bodyPr wrap="square">
            <a:spAutoFit/>
          </a:bodyPr>
          <a:lstStyle/>
          <a:p>
            <a:pPr algn="just"/>
            <a:r>
              <a:rPr lang="en-GB" sz="1600" dirty="0" smtClean="0">
                <a:latin typeface="Arial" pitchFamily="34" charset="0"/>
                <a:cs typeface="Arial" pitchFamily="34" charset="0"/>
              </a:rPr>
              <a:t>This is slightly different to Wales as they start preschool at two to three and some children will go to school at the age of three and half .</a:t>
            </a:r>
          </a:p>
          <a:p>
            <a:pPr algn="r"/>
            <a:r>
              <a:rPr lang="en-GB" sz="1600" dirty="0" smtClean="0"/>
              <a:t> </a:t>
            </a:r>
            <a:r>
              <a:rPr lang="en-GB" sz="1600" dirty="0" smtClean="0">
                <a:latin typeface="Arial" pitchFamily="34" charset="0"/>
                <a:cs typeface="Arial" pitchFamily="34" charset="0"/>
              </a:rPr>
              <a:t>(Children in Wales, 2014).  </a:t>
            </a:r>
          </a:p>
        </p:txBody>
      </p:sp>
      <p:sp>
        <p:nvSpPr>
          <p:cNvPr id="5" name="Rectangle 4"/>
          <p:cNvSpPr/>
          <p:nvPr/>
        </p:nvSpPr>
        <p:spPr>
          <a:xfrm>
            <a:off x="1043608" y="2996952"/>
            <a:ext cx="7200800" cy="830997"/>
          </a:xfrm>
          <a:prstGeom prst="rect">
            <a:avLst/>
          </a:prstGeom>
        </p:spPr>
        <p:txBody>
          <a:bodyPr wrap="square">
            <a:spAutoFit/>
          </a:bodyPr>
          <a:lstStyle/>
          <a:p>
            <a:pPr algn="just"/>
            <a:r>
              <a:rPr lang="en-GB" sz="1600" dirty="0" err="1" smtClean="0">
                <a:latin typeface="Arial" pitchFamily="34" charset="0"/>
                <a:cs typeface="Arial" pitchFamily="34" charset="0"/>
              </a:rPr>
              <a:t>Wilcock</a:t>
            </a:r>
            <a:r>
              <a:rPr lang="en-GB" sz="1600" dirty="0" smtClean="0">
                <a:latin typeface="Arial" pitchFamily="34" charset="0"/>
                <a:cs typeface="Arial" pitchFamily="34" charset="0"/>
              </a:rPr>
              <a:t> (2013) defines that children should not formally start school until they are at least six or seven years old as the current education is damaging our children.  </a:t>
            </a:r>
          </a:p>
        </p:txBody>
      </p:sp>
      <p:sp>
        <p:nvSpPr>
          <p:cNvPr id="6" name="Rectangle 5"/>
          <p:cNvSpPr/>
          <p:nvPr/>
        </p:nvSpPr>
        <p:spPr>
          <a:xfrm>
            <a:off x="755576" y="4293096"/>
            <a:ext cx="3528392" cy="1815882"/>
          </a:xfrm>
          <a:prstGeom prst="rect">
            <a:avLst/>
          </a:prstGeom>
        </p:spPr>
        <p:txBody>
          <a:bodyPr wrap="square">
            <a:spAutoFit/>
          </a:bodyPr>
          <a:lstStyle/>
          <a:p>
            <a:pPr algn="just"/>
            <a:r>
              <a:rPr lang="en-GB" sz="1600" dirty="0" smtClean="0">
                <a:latin typeface="Arial" pitchFamily="34" charset="0"/>
                <a:cs typeface="Arial" pitchFamily="34" charset="0"/>
              </a:rPr>
              <a:t>Most Kindergarten Pre-school) are  privately owned and it is not compulsory for children to attended preschool. </a:t>
            </a:r>
          </a:p>
          <a:p>
            <a:pPr algn="r"/>
            <a:r>
              <a:rPr lang="en-GB" sz="1600" dirty="0" smtClean="0">
                <a:latin typeface="Arial" pitchFamily="34" charset="0"/>
                <a:cs typeface="Arial" pitchFamily="34" charset="0"/>
              </a:rPr>
              <a:t>(OECD 2016).</a:t>
            </a:r>
          </a:p>
          <a:p>
            <a:pPr algn="just"/>
            <a:endParaRPr lang="en-GB" sz="1600" dirty="0" smtClean="0">
              <a:latin typeface="Arial" pitchFamily="34" charset="0"/>
              <a:cs typeface="Arial" pitchFamily="34" charset="0"/>
            </a:endParaRPr>
          </a:p>
          <a:p>
            <a:pPr algn="just"/>
            <a:endParaRPr lang="en-GB" sz="1600" dirty="0">
              <a:latin typeface="Arial" pitchFamily="34" charset="0"/>
              <a:cs typeface="Arial" pitchFamily="34" charset="0"/>
            </a:endParaRPr>
          </a:p>
        </p:txBody>
      </p:sp>
      <p:sp>
        <p:nvSpPr>
          <p:cNvPr id="7" name="Rectangle 6"/>
          <p:cNvSpPr/>
          <p:nvPr/>
        </p:nvSpPr>
        <p:spPr>
          <a:xfrm>
            <a:off x="611560" y="1556792"/>
            <a:ext cx="3744416" cy="1107996"/>
          </a:xfrm>
          <a:prstGeom prst="rect">
            <a:avLst/>
          </a:prstGeom>
        </p:spPr>
        <p:txBody>
          <a:bodyPr wrap="square">
            <a:spAutoFit/>
          </a:bodyPr>
          <a:lstStyle/>
          <a:p>
            <a:pPr algn="just">
              <a:buNone/>
            </a:pPr>
            <a:r>
              <a:rPr lang="en-GB" sz="1600" dirty="0" smtClean="0">
                <a:latin typeface="Arial" pitchFamily="34" charset="0"/>
                <a:cs typeface="Arial" pitchFamily="34" charset="0"/>
              </a:rPr>
              <a:t>Start kindergartner (preschool ) of two or three and do not finish until they are six years old age.</a:t>
            </a:r>
          </a:p>
          <a:p>
            <a:pPr algn="r">
              <a:buNone/>
            </a:pPr>
            <a:r>
              <a:rPr lang="en-GB" sz="1600" dirty="0" smtClean="0">
                <a:latin typeface="Arial" pitchFamily="34" charset="0"/>
                <a:cs typeface="Arial" pitchFamily="34" charset="0"/>
              </a:rPr>
              <a:t>(OECD, 2016</a:t>
            </a:r>
            <a:r>
              <a:rPr lang="en-GB" dirty="0" smtClean="0">
                <a:latin typeface="Arial" pitchFamily="34" charset="0"/>
                <a:cs typeface="Arial" pitchFamily="34" charset="0"/>
              </a:rPr>
              <a:t>).</a:t>
            </a:r>
          </a:p>
        </p:txBody>
      </p:sp>
      <p:sp>
        <p:nvSpPr>
          <p:cNvPr id="8" name="Rectangle 7"/>
          <p:cNvSpPr/>
          <p:nvPr/>
        </p:nvSpPr>
        <p:spPr>
          <a:xfrm>
            <a:off x="4788024" y="4293096"/>
            <a:ext cx="3744416" cy="830997"/>
          </a:xfrm>
          <a:prstGeom prst="rect">
            <a:avLst/>
          </a:prstGeom>
        </p:spPr>
        <p:txBody>
          <a:bodyPr wrap="square">
            <a:spAutoFit/>
          </a:bodyPr>
          <a:lstStyle/>
          <a:p>
            <a:r>
              <a:rPr lang="en-GB" sz="1600" dirty="0" smtClean="0">
                <a:latin typeface="Arial" pitchFamily="34" charset="0"/>
                <a:cs typeface="Arial" pitchFamily="34" charset="0"/>
              </a:rPr>
              <a:t>Most pre-school in Wales are run by the Welsh Government .</a:t>
            </a:r>
          </a:p>
          <a:p>
            <a:pPr algn="r"/>
            <a:r>
              <a:rPr lang="en-GB" sz="1600" dirty="0" smtClean="0">
                <a:latin typeface="Arial" pitchFamily="34" charset="0"/>
                <a:cs typeface="Arial" pitchFamily="34" charset="0"/>
              </a:rPr>
              <a:t>(Children in Wales, 2014). </a:t>
            </a:r>
            <a:endParaRPr lang="en-GB" sz="1600" dirty="0">
              <a:latin typeface="Arial" pitchFamily="34" charset="0"/>
              <a:cs typeface="Arial" pitchFamily="34" charset="0"/>
            </a:endParaRPr>
          </a:p>
        </p:txBody>
      </p:sp>
      <p:pic>
        <p:nvPicPr>
          <p:cNvPr id="9" name="Picture 8" descr="china-2306580_960_720.png"/>
          <p:cNvPicPr>
            <a:picLocks noChangeAspect="1"/>
          </p:cNvPicPr>
          <p:nvPr/>
        </p:nvPicPr>
        <p:blipFill>
          <a:blip r:embed="rId2" cstate="print"/>
          <a:stretch>
            <a:fillRect/>
          </a:stretch>
        </p:blipFill>
        <p:spPr>
          <a:xfrm>
            <a:off x="0" y="1"/>
            <a:ext cx="1763688" cy="1175792"/>
          </a:xfrm>
          <a:prstGeom prst="rect">
            <a:avLst/>
          </a:prstGeom>
        </p:spPr>
      </p:pic>
      <p:pic>
        <p:nvPicPr>
          <p:cNvPr id="10" name="Picture 9" descr="china-2306580_960_720.png"/>
          <p:cNvPicPr>
            <a:picLocks noChangeAspect="1"/>
          </p:cNvPicPr>
          <p:nvPr/>
        </p:nvPicPr>
        <p:blipFill>
          <a:blip r:embed="rId2" cstate="print"/>
          <a:stretch>
            <a:fillRect/>
          </a:stretch>
        </p:blipFill>
        <p:spPr>
          <a:xfrm>
            <a:off x="0" y="5661248"/>
            <a:ext cx="1795128" cy="1196752"/>
          </a:xfrm>
          <a:prstGeom prst="rect">
            <a:avLst/>
          </a:prstGeom>
        </p:spPr>
      </p:pic>
      <p:pic>
        <p:nvPicPr>
          <p:cNvPr id="12" name="Picture 11" descr="1200px-Flag_of_Wales_(1959–present).svg.png"/>
          <p:cNvPicPr>
            <a:picLocks noChangeAspect="1"/>
          </p:cNvPicPr>
          <p:nvPr/>
        </p:nvPicPr>
        <p:blipFill>
          <a:blip r:embed="rId3" cstate="print"/>
          <a:stretch>
            <a:fillRect/>
          </a:stretch>
        </p:blipFill>
        <p:spPr>
          <a:xfrm>
            <a:off x="7092280" y="0"/>
            <a:ext cx="2051720" cy="1355716"/>
          </a:xfrm>
          <a:prstGeom prst="rect">
            <a:avLst/>
          </a:prstGeom>
        </p:spPr>
      </p:pic>
      <p:pic>
        <p:nvPicPr>
          <p:cNvPr id="13" name="Picture 12" descr="1200px-Flag_of_Wales_(1959–present).svg.png"/>
          <p:cNvPicPr>
            <a:picLocks noChangeAspect="1"/>
          </p:cNvPicPr>
          <p:nvPr/>
        </p:nvPicPr>
        <p:blipFill>
          <a:blip r:embed="rId3" cstate="print"/>
          <a:stretch>
            <a:fillRect/>
          </a:stretch>
        </p:blipFill>
        <p:spPr>
          <a:xfrm>
            <a:off x="7092280" y="5502284"/>
            <a:ext cx="2051720" cy="135571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Curriculum </a:t>
            </a:r>
            <a:endParaRPr lang="en-GB" dirty="0"/>
          </a:p>
        </p:txBody>
      </p:sp>
      <p:sp>
        <p:nvSpPr>
          <p:cNvPr id="4" name="Rectangle 3"/>
          <p:cNvSpPr/>
          <p:nvPr/>
        </p:nvSpPr>
        <p:spPr>
          <a:xfrm>
            <a:off x="251520" y="1556792"/>
            <a:ext cx="3888432" cy="1323439"/>
          </a:xfrm>
          <a:prstGeom prst="rect">
            <a:avLst/>
          </a:prstGeom>
        </p:spPr>
        <p:txBody>
          <a:bodyPr wrap="square">
            <a:spAutoFit/>
          </a:bodyPr>
          <a:lstStyle/>
          <a:p>
            <a:pPr algn="just"/>
            <a:r>
              <a:rPr lang="en-GB" sz="1600" dirty="0" smtClean="0">
                <a:latin typeface="Arial" pitchFamily="34" charset="0"/>
                <a:cs typeface="Arial" pitchFamily="34" charset="0"/>
              </a:rPr>
              <a:t>Children’s moral, intellectual and physical development, in order to cultivate moral virtues, discipline, culture and ideals.</a:t>
            </a:r>
          </a:p>
          <a:p>
            <a:pPr algn="r"/>
            <a:r>
              <a:rPr lang="en-GB" sz="1600" dirty="0" smtClean="0">
                <a:latin typeface="Arial" pitchFamily="34" charset="0"/>
                <a:cs typeface="Arial" pitchFamily="34" charset="0"/>
              </a:rPr>
              <a:t> (</a:t>
            </a:r>
            <a:r>
              <a:rPr lang="en-GB" sz="1600" dirty="0" err="1" smtClean="0">
                <a:latin typeface="Arial" pitchFamily="34" charset="0"/>
                <a:cs typeface="Arial" pitchFamily="34" charset="0"/>
              </a:rPr>
              <a:t>Feng</a:t>
            </a:r>
            <a:r>
              <a:rPr lang="en-GB" sz="1600" dirty="0" smtClean="0">
                <a:latin typeface="Arial" pitchFamily="34" charset="0"/>
                <a:cs typeface="Arial" pitchFamily="34" charset="0"/>
              </a:rPr>
              <a:t>, 2006). </a:t>
            </a:r>
            <a:endParaRPr lang="en-GB" sz="1600" dirty="0">
              <a:latin typeface="Arial" pitchFamily="34" charset="0"/>
              <a:cs typeface="Arial" pitchFamily="34" charset="0"/>
            </a:endParaRPr>
          </a:p>
        </p:txBody>
      </p:sp>
      <p:pic>
        <p:nvPicPr>
          <p:cNvPr id="5" name="Picture 4" descr="china-2306580_960_720.png"/>
          <p:cNvPicPr>
            <a:picLocks noChangeAspect="1"/>
          </p:cNvPicPr>
          <p:nvPr/>
        </p:nvPicPr>
        <p:blipFill>
          <a:blip r:embed="rId2" cstate="print"/>
          <a:stretch>
            <a:fillRect/>
          </a:stretch>
        </p:blipFill>
        <p:spPr>
          <a:xfrm>
            <a:off x="0" y="1"/>
            <a:ext cx="1763688" cy="1175792"/>
          </a:xfrm>
          <a:prstGeom prst="rect">
            <a:avLst/>
          </a:prstGeom>
        </p:spPr>
      </p:pic>
      <p:pic>
        <p:nvPicPr>
          <p:cNvPr id="6" name="Picture 5" descr="china-2306580_960_720.png"/>
          <p:cNvPicPr>
            <a:picLocks noChangeAspect="1"/>
          </p:cNvPicPr>
          <p:nvPr/>
        </p:nvPicPr>
        <p:blipFill>
          <a:blip r:embed="rId2" cstate="print"/>
          <a:stretch>
            <a:fillRect/>
          </a:stretch>
        </p:blipFill>
        <p:spPr>
          <a:xfrm>
            <a:off x="0" y="5682208"/>
            <a:ext cx="1763688" cy="1175792"/>
          </a:xfrm>
          <a:prstGeom prst="rect">
            <a:avLst/>
          </a:prstGeom>
        </p:spPr>
      </p:pic>
      <p:sp>
        <p:nvSpPr>
          <p:cNvPr id="7" name="Rectangle 6"/>
          <p:cNvSpPr/>
          <p:nvPr/>
        </p:nvSpPr>
        <p:spPr>
          <a:xfrm>
            <a:off x="323528" y="3068960"/>
            <a:ext cx="3816424" cy="861774"/>
          </a:xfrm>
          <a:prstGeom prst="rect">
            <a:avLst/>
          </a:prstGeom>
        </p:spPr>
        <p:txBody>
          <a:bodyPr wrap="square">
            <a:spAutoFit/>
          </a:bodyPr>
          <a:lstStyle/>
          <a:p>
            <a:r>
              <a:rPr lang="en-GB" sz="1600" dirty="0" smtClean="0">
                <a:latin typeface="Arial" pitchFamily="34" charset="0"/>
                <a:cs typeface="Arial" pitchFamily="34" charset="0"/>
              </a:rPr>
              <a:t>In order to cultivate moral virtues, discipline, culture and ideals. </a:t>
            </a:r>
          </a:p>
          <a:p>
            <a:pPr algn="r"/>
            <a:r>
              <a:rPr lang="en-GB" sz="1600" dirty="0" smtClean="0">
                <a:latin typeface="Arial" pitchFamily="34" charset="0"/>
                <a:cs typeface="Arial" pitchFamily="34" charset="0"/>
              </a:rPr>
              <a:t>(BERA 2019). </a:t>
            </a:r>
            <a:endParaRPr lang="en-GB" sz="1600" dirty="0">
              <a:latin typeface="Arial" pitchFamily="34" charset="0"/>
              <a:cs typeface="Arial" pitchFamily="34" charset="0"/>
            </a:endParaRPr>
          </a:p>
        </p:txBody>
      </p:sp>
      <p:sp>
        <p:nvSpPr>
          <p:cNvPr id="8" name="Rectangle 7"/>
          <p:cNvSpPr/>
          <p:nvPr/>
        </p:nvSpPr>
        <p:spPr>
          <a:xfrm>
            <a:off x="323528" y="4005064"/>
            <a:ext cx="4176464" cy="1323439"/>
          </a:xfrm>
          <a:prstGeom prst="rect">
            <a:avLst/>
          </a:prstGeom>
        </p:spPr>
        <p:txBody>
          <a:bodyPr wrap="square">
            <a:spAutoFit/>
          </a:bodyPr>
          <a:lstStyle/>
          <a:p>
            <a:pPr algn="just"/>
            <a:r>
              <a:rPr lang="en-GB" sz="1600" dirty="0" err="1" smtClean="0">
                <a:latin typeface="Arial" pitchFamily="34" charset="0"/>
                <a:cs typeface="Arial" pitchFamily="34" charset="0"/>
              </a:rPr>
              <a:t>Gouk</a:t>
            </a:r>
            <a:r>
              <a:rPr lang="en-GB" sz="1600" dirty="0" smtClean="0">
                <a:latin typeface="Arial" pitchFamily="34" charset="0"/>
                <a:cs typeface="Arial" pitchFamily="34" charset="0"/>
              </a:rPr>
              <a:t> , (2016) considers whether the amazing level of discipline in the China’s schools are done to how strict their timetables are or the way they still use the cane.</a:t>
            </a:r>
            <a:endParaRPr lang="en-GB" sz="1600" dirty="0">
              <a:latin typeface="Arial" pitchFamily="34" charset="0"/>
              <a:cs typeface="Arial" pitchFamily="34" charset="0"/>
            </a:endParaRPr>
          </a:p>
        </p:txBody>
      </p:sp>
      <p:sp>
        <p:nvSpPr>
          <p:cNvPr id="1025" name="Rectangle 1"/>
          <p:cNvSpPr>
            <a:spLocks noChangeArrowheads="1"/>
          </p:cNvSpPr>
          <p:nvPr/>
        </p:nvSpPr>
        <p:spPr bwMode="auto">
          <a:xfrm>
            <a:off x="4572000" y="1482751"/>
            <a:ext cx="3960440" cy="23083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These six areas include</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Expressive Arts,</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Health and well-being, </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Humanities, </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Language, </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Literacy </a:t>
            </a:r>
          </a:p>
          <a:p>
            <a:pPr marL="0" marR="0" lvl="0" indent="0" defTabSz="914400" rtl="0" eaLnBrk="0" fontAlgn="base" latinLnBrk="0" hangingPunct="0">
              <a:lnSpc>
                <a:spcPct val="100000"/>
              </a:lnSpc>
              <a:spcBef>
                <a:spcPct val="0"/>
              </a:spcBef>
              <a:spcAft>
                <a:spcPct val="0"/>
              </a:spcAft>
              <a:buClrTx/>
              <a:buSzTx/>
              <a:buFontTx/>
              <a:buChar char="•"/>
              <a:tabLst/>
            </a:pPr>
            <a:r>
              <a:rPr lang="en-GB" sz="1600" dirty="0" smtClean="0">
                <a:solidFill>
                  <a:srgbClr val="000000"/>
                </a:solidFill>
                <a:latin typeface="Arial" pitchFamily="34" charset="0"/>
                <a:ea typeface="Calibri" pitchFamily="34" charset="0"/>
                <a:cs typeface="Arial" pitchFamily="34" charset="0"/>
              </a:rPr>
              <a:t>Communicate</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r>
            <a:b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b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(Welsh Government, 2015).</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10" name="Picture 9" descr="1200px-Flag_of_Wales_(1959–present).svg.png"/>
          <p:cNvPicPr>
            <a:picLocks noChangeAspect="1"/>
          </p:cNvPicPr>
          <p:nvPr/>
        </p:nvPicPr>
        <p:blipFill>
          <a:blip r:embed="rId3" cstate="print"/>
          <a:stretch>
            <a:fillRect/>
          </a:stretch>
        </p:blipFill>
        <p:spPr>
          <a:xfrm>
            <a:off x="7332854" y="0"/>
            <a:ext cx="1811146" cy="1196752"/>
          </a:xfrm>
          <a:prstGeom prst="rect">
            <a:avLst/>
          </a:prstGeom>
        </p:spPr>
      </p:pic>
      <p:pic>
        <p:nvPicPr>
          <p:cNvPr id="11" name="Picture 10" descr="1200px-Flag_of_Wales_(1959–present).svg.png"/>
          <p:cNvPicPr>
            <a:picLocks noChangeAspect="1"/>
          </p:cNvPicPr>
          <p:nvPr/>
        </p:nvPicPr>
        <p:blipFill>
          <a:blip r:embed="rId3" cstate="print"/>
          <a:stretch>
            <a:fillRect/>
          </a:stretch>
        </p:blipFill>
        <p:spPr>
          <a:xfrm>
            <a:off x="7308304" y="5645026"/>
            <a:ext cx="1835696" cy="1212974"/>
          </a:xfrm>
          <a:prstGeom prst="rect">
            <a:avLst/>
          </a:prstGeom>
        </p:spPr>
      </p:pic>
      <p:sp>
        <p:nvSpPr>
          <p:cNvPr id="12" name="Rectangle 11"/>
          <p:cNvSpPr/>
          <p:nvPr/>
        </p:nvSpPr>
        <p:spPr>
          <a:xfrm>
            <a:off x="4499992" y="4149080"/>
            <a:ext cx="4403770" cy="584775"/>
          </a:xfrm>
          <a:prstGeom prst="rect">
            <a:avLst/>
          </a:prstGeom>
        </p:spPr>
        <p:txBody>
          <a:bodyPr wrap="none">
            <a:spAutoFit/>
          </a:bodyPr>
          <a:lstStyle/>
          <a:p>
            <a:r>
              <a:rPr lang="en-GB" sz="1600" dirty="0" smtClean="0">
                <a:latin typeface="Arial" pitchFamily="34" charset="0"/>
                <a:cs typeface="Arial" pitchFamily="34" charset="0"/>
              </a:rPr>
              <a:t>More creative way to develop their knowledge.</a:t>
            </a:r>
          </a:p>
          <a:p>
            <a:pPr algn="r"/>
            <a:r>
              <a:rPr lang="en-GB" sz="1600" dirty="0" smtClean="0">
                <a:latin typeface="Arial" pitchFamily="34" charset="0"/>
                <a:cs typeface="Arial" pitchFamily="34" charset="0"/>
              </a:rPr>
              <a:t>(Welsh Government</a:t>
            </a:r>
            <a:r>
              <a:rPr lang="en-GB" sz="1600" dirty="0" smtClean="0">
                <a:latin typeface="Arial" pitchFamily="34" charset="0"/>
                <a:ea typeface="Calibri" pitchFamily="34" charset="0"/>
                <a:cs typeface="Arial" pitchFamily="34" charset="0"/>
              </a:rPr>
              <a:t>,</a:t>
            </a:r>
            <a:r>
              <a:rPr lang="en-GB" sz="1600" dirty="0" smtClean="0">
                <a:latin typeface="Arial" pitchFamily="34" charset="0"/>
                <a:cs typeface="Arial" pitchFamily="34" charset="0"/>
              </a:rPr>
              <a:t>  2020) </a:t>
            </a:r>
            <a:endParaRPr lang="en-GB" sz="1600" dirty="0">
              <a:latin typeface="Arial" pitchFamily="34" charset="0"/>
              <a:cs typeface="Arial" pitchFamily="34" charset="0"/>
            </a:endParaRPr>
          </a:p>
        </p:txBody>
      </p:sp>
      <p:sp>
        <p:nvSpPr>
          <p:cNvPr id="13" name="Rectangle 12"/>
          <p:cNvSpPr/>
          <p:nvPr/>
        </p:nvSpPr>
        <p:spPr>
          <a:xfrm>
            <a:off x="4572000" y="4797152"/>
            <a:ext cx="4572000" cy="1323439"/>
          </a:xfrm>
          <a:prstGeom prst="rect">
            <a:avLst/>
          </a:prstGeom>
        </p:spPr>
        <p:txBody>
          <a:bodyPr>
            <a:spAutoFit/>
          </a:bodyPr>
          <a:lstStyle/>
          <a:p>
            <a:r>
              <a:rPr lang="en-GB" sz="1600" dirty="0" smtClean="0">
                <a:latin typeface="Arial" pitchFamily="34" charset="0"/>
                <a:cs typeface="Arial" pitchFamily="34" charset="0"/>
              </a:rPr>
              <a:t>Problem solve, critically think, and organise themselves .</a:t>
            </a:r>
          </a:p>
          <a:p>
            <a:pPr algn="r"/>
            <a:r>
              <a:rPr lang="en-GB" sz="1600" dirty="0" smtClean="0">
                <a:latin typeface="Arial" pitchFamily="34" charset="0"/>
                <a:cs typeface="Arial" pitchFamily="34" charset="0"/>
              </a:rPr>
              <a:t>(Welsh Government</a:t>
            </a:r>
            <a:r>
              <a:rPr lang="en-GB" sz="1600" dirty="0" smtClean="0">
                <a:latin typeface="Arial" pitchFamily="34" charset="0"/>
                <a:ea typeface="Calibri" pitchFamily="34" charset="0"/>
                <a:cs typeface="Arial" pitchFamily="34" charset="0"/>
              </a:rPr>
              <a:t>,</a:t>
            </a:r>
            <a:r>
              <a:rPr lang="en-GB" sz="1600" dirty="0" smtClean="0">
                <a:latin typeface="Arial" pitchFamily="34" charset="0"/>
                <a:cs typeface="Arial" pitchFamily="34" charset="0"/>
              </a:rPr>
              <a:t> 2015)</a:t>
            </a:r>
          </a:p>
          <a:p>
            <a:endParaRPr lang="en-GB" sz="1600" dirty="0" smtClean="0">
              <a:latin typeface="Arial" pitchFamily="34" charset="0"/>
              <a:cs typeface="Arial" pitchFamily="34" charset="0"/>
            </a:endParaRPr>
          </a:p>
          <a:p>
            <a:endParaRPr lang="en-GB" sz="1600"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ina-2306580_960_720.png"/>
          <p:cNvPicPr>
            <a:picLocks noChangeAspect="1"/>
          </p:cNvPicPr>
          <p:nvPr/>
        </p:nvPicPr>
        <p:blipFill>
          <a:blip r:embed="rId2" cstate="print"/>
          <a:stretch>
            <a:fillRect/>
          </a:stretch>
        </p:blipFill>
        <p:spPr>
          <a:xfrm>
            <a:off x="0" y="1"/>
            <a:ext cx="1763688" cy="1175792"/>
          </a:xfrm>
          <a:prstGeom prst="rect">
            <a:avLst/>
          </a:prstGeom>
        </p:spPr>
      </p:pic>
      <p:pic>
        <p:nvPicPr>
          <p:cNvPr id="5" name="Picture 4" descr="china-2306580_960_720.png"/>
          <p:cNvPicPr>
            <a:picLocks noChangeAspect="1"/>
          </p:cNvPicPr>
          <p:nvPr/>
        </p:nvPicPr>
        <p:blipFill>
          <a:blip r:embed="rId2" cstate="print"/>
          <a:stretch>
            <a:fillRect/>
          </a:stretch>
        </p:blipFill>
        <p:spPr>
          <a:xfrm>
            <a:off x="0" y="5682208"/>
            <a:ext cx="1763688" cy="1175792"/>
          </a:xfrm>
          <a:prstGeom prst="rect">
            <a:avLst/>
          </a:prstGeom>
        </p:spPr>
      </p:pic>
      <p:pic>
        <p:nvPicPr>
          <p:cNvPr id="6" name="Picture 5" descr="1200px-Flag_of_Wales_(1959–present).svg.png"/>
          <p:cNvPicPr>
            <a:picLocks noChangeAspect="1"/>
          </p:cNvPicPr>
          <p:nvPr/>
        </p:nvPicPr>
        <p:blipFill>
          <a:blip r:embed="rId3" cstate="print"/>
          <a:stretch>
            <a:fillRect/>
          </a:stretch>
        </p:blipFill>
        <p:spPr>
          <a:xfrm>
            <a:off x="7332854" y="0"/>
            <a:ext cx="1811146" cy="1196752"/>
          </a:xfrm>
          <a:prstGeom prst="rect">
            <a:avLst/>
          </a:prstGeom>
        </p:spPr>
      </p:pic>
      <p:pic>
        <p:nvPicPr>
          <p:cNvPr id="7" name="Picture 6" descr="1200px-Flag_of_Wales_(1959–present).svg.png"/>
          <p:cNvPicPr>
            <a:picLocks noChangeAspect="1"/>
          </p:cNvPicPr>
          <p:nvPr/>
        </p:nvPicPr>
        <p:blipFill>
          <a:blip r:embed="rId3" cstate="print"/>
          <a:stretch>
            <a:fillRect/>
          </a:stretch>
        </p:blipFill>
        <p:spPr>
          <a:xfrm>
            <a:off x="7332854" y="5661248"/>
            <a:ext cx="1811146" cy="1196752"/>
          </a:xfrm>
          <a:prstGeom prst="rect">
            <a:avLst/>
          </a:prstGeom>
        </p:spPr>
      </p:pic>
      <p:sp>
        <p:nvSpPr>
          <p:cNvPr id="26625" name="Rectangle 1"/>
          <p:cNvSpPr>
            <a:spLocks noChangeArrowheads="1"/>
          </p:cNvSpPr>
          <p:nvPr/>
        </p:nvSpPr>
        <p:spPr bwMode="auto">
          <a:xfrm>
            <a:off x="323528" y="1124744"/>
            <a:ext cx="3888432"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According to </a:t>
            </a:r>
            <a:r>
              <a:rPr kumimoji="0" lang="en-GB" sz="1600" b="0" i="0" u="none" strike="noStrike" cap="none" normalizeH="0" baseline="0" dirty="0" err="1" smtClean="0">
                <a:ln>
                  <a:noFill/>
                </a:ln>
                <a:solidFill>
                  <a:srgbClr val="000000"/>
                </a:solidFill>
                <a:effectLst/>
                <a:latin typeface="Arial" pitchFamily="34" charset="0"/>
                <a:ea typeface="Calibri" pitchFamily="34" charset="0"/>
                <a:cs typeface="Arial" pitchFamily="34" charset="0"/>
              </a:rPr>
              <a:t>Feng</a:t>
            </a: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(2006) </a:t>
            </a:r>
            <a:r>
              <a:rPr kumimoji="0" lang="en-GB" sz="16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curriculum standards in China are not flexible enough for teachers who want to move from the bigger city schools into the small town schools, as they find it hard to implement the new curriculum</a:t>
            </a:r>
            <a:r>
              <a:rPr kumimoji="0" lang="en-GB" sz="16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due to their insufficient ability. </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9" name="Rectangle 8"/>
          <p:cNvSpPr/>
          <p:nvPr/>
        </p:nvSpPr>
        <p:spPr>
          <a:xfrm>
            <a:off x="323528" y="3068960"/>
            <a:ext cx="3816424" cy="1323439"/>
          </a:xfrm>
          <a:prstGeom prst="rect">
            <a:avLst/>
          </a:prstGeom>
        </p:spPr>
        <p:txBody>
          <a:bodyPr wrap="square">
            <a:spAutoFit/>
          </a:bodyPr>
          <a:lstStyle/>
          <a:p>
            <a:r>
              <a:rPr lang="en-GB" sz="1600" dirty="0" smtClean="0">
                <a:latin typeface="Arial" pitchFamily="34" charset="0"/>
                <a:cs typeface="Arial" pitchFamily="34" charset="0"/>
              </a:rPr>
              <a:t>Teachers do not move onto something new until each child understands through drills and repetition what they are doing.</a:t>
            </a:r>
          </a:p>
          <a:p>
            <a:pPr algn="r"/>
            <a:r>
              <a:rPr lang="en-GB" sz="1600" dirty="0" smtClean="0">
                <a:latin typeface="Arial" pitchFamily="34" charset="0"/>
                <a:cs typeface="Arial" pitchFamily="34" charset="0"/>
              </a:rPr>
              <a:t>(Fu, 2019).</a:t>
            </a:r>
            <a:endParaRPr lang="en-GB" sz="1600" dirty="0">
              <a:latin typeface="Arial" pitchFamily="34" charset="0"/>
              <a:cs typeface="Arial" pitchFamily="34" charset="0"/>
            </a:endParaRPr>
          </a:p>
        </p:txBody>
      </p:sp>
      <p:sp>
        <p:nvSpPr>
          <p:cNvPr id="10" name="Rectangle 9"/>
          <p:cNvSpPr/>
          <p:nvPr/>
        </p:nvSpPr>
        <p:spPr>
          <a:xfrm>
            <a:off x="395536" y="4365104"/>
            <a:ext cx="3744416" cy="1107996"/>
          </a:xfrm>
          <a:prstGeom prst="rect">
            <a:avLst/>
          </a:prstGeom>
        </p:spPr>
        <p:txBody>
          <a:bodyPr wrap="square">
            <a:spAutoFit/>
          </a:bodyPr>
          <a:lstStyle/>
          <a:p>
            <a:r>
              <a:rPr lang="en-GB" sz="1600" dirty="0" smtClean="0">
                <a:latin typeface="Arial" pitchFamily="34" charset="0"/>
                <a:cs typeface="Arial" pitchFamily="34" charset="0"/>
              </a:rPr>
              <a:t>More depth and covers fewer topics, where the teacher pushes their class to do well.</a:t>
            </a:r>
          </a:p>
          <a:p>
            <a:pPr algn="r"/>
            <a:r>
              <a:rPr lang="en-GB" sz="1600" dirty="0" smtClean="0">
                <a:latin typeface="Arial" pitchFamily="34" charset="0"/>
                <a:cs typeface="Arial" pitchFamily="34" charset="0"/>
              </a:rPr>
              <a:t> (Fu, 2019).</a:t>
            </a:r>
            <a:endParaRPr lang="en-GB" sz="1600" dirty="0">
              <a:latin typeface="Arial" pitchFamily="34" charset="0"/>
              <a:cs typeface="Arial" pitchFamily="34" charset="0"/>
            </a:endParaRPr>
          </a:p>
        </p:txBody>
      </p:sp>
      <p:sp>
        <p:nvSpPr>
          <p:cNvPr id="11" name="Rectangle 10"/>
          <p:cNvSpPr/>
          <p:nvPr/>
        </p:nvSpPr>
        <p:spPr>
          <a:xfrm>
            <a:off x="4355976" y="1268760"/>
            <a:ext cx="4221156" cy="646331"/>
          </a:xfrm>
          <a:prstGeom prst="rect">
            <a:avLst/>
          </a:prstGeom>
        </p:spPr>
        <p:txBody>
          <a:bodyPr wrap="none">
            <a:spAutoFit/>
          </a:bodyPr>
          <a:lstStyle/>
          <a:p>
            <a:r>
              <a:rPr lang="en-GB" dirty="0" smtClean="0"/>
              <a:t>Wales as it is very flexible for the teachers. </a:t>
            </a:r>
          </a:p>
          <a:p>
            <a:pPr algn="r"/>
            <a:r>
              <a:rPr lang="en-GB" dirty="0" smtClean="0"/>
              <a:t>(Welsh Government , 2017).</a:t>
            </a:r>
            <a:endParaRPr lang="en-GB" dirty="0"/>
          </a:p>
        </p:txBody>
      </p:sp>
      <p:sp>
        <p:nvSpPr>
          <p:cNvPr id="12" name="Rectangle 11"/>
          <p:cNvSpPr/>
          <p:nvPr/>
        </p:nvSpPr>
        <p:spPr>
          <a:xfrm>
            <a:off x="4427984" y="2420888"/>
            <a:ext cx="4536504" cy="861774"/>
          </a:xfrm>
          <a:prstGeom prst="rect">
            <a:avLst/>
          </a:prstGeom>
        </p:spPr>
        <p:txBody>
          <a:bodyPr wrap="square">
            <a:spAutoFit/>
          </a:bodyPr>
          <a:lstStyle/>
          <a:p>
            <a:r>
              <a:rPr lang="en-GB" sz="1600" dirty="0" smtClean="0">
                <a:latin typeface="Arial" pitchFamily="34" charset="0"/>
                <a:cs typeface="Arial" pitchFamily="34" charset="0"/>
              </a:rPr>
              <a:t>As all school in Wales follow the same format.</a:t>
            </a:r>
          </a:p>
          <a:p>
            <a:pPr algn="r"/>
            <a:r>
              <a:rPr lang="en-GB" sz="1600" dirty="0" smtClean="0">
                <a:latin typeface="Arial" pitchFamily="34" charset="0"/>
                <a:cs typeface="Arial" pitchFamily="34" charset="0"/>
              </a:rPr>
              <a:t>(Welsh Government, 2017).</a:t>
            </a:r>
          </a:p>
          <a:p>
            <a:endParaRPr lang="en-GB" dirty="0"/>
          </a:p>
        </p:txBody>
      </p:sp>
      <p:sp>
        <p:nvSpPr>
          <p:cNvPr id="13" name="Rectangle 12"/>
          <p:cNvSpPr/>
          <p:nvPr/>
        </p:nvSpPr>
        <p:spPr>
          <a:xfrm>
            <a:off x="4572000" y="3861048"/>
            <a:ext cx="4572000" cy="830997"/>
          </a:xfrm>
          <a:prstGeom prst="rect">
            <a:avLst/>
          </a:prstGeom>
        </p:spPr>
        <p:txBody>
          <a:bodyPr>
            <a:spAutoFit/>
          </a:bodyPr>
          <a:lstStyle/>
          <a:p>
            <a:r>
              <a:rPr lang="en-GB" sz="1600" dirty="0" smtClean="0">
                <a:latin typeface="Arial" pitchFamily="34" charset="0"/>
                <a:cs typeface="Arial" pitchFamily="34" charset="0"/>
              </a:rPr>
              <a:t>Wales has first and second language Welsh schools.</a:t>
            </a:r>
          </a:p>
          <a:p>
            <a:pPr algn="r"/>
            <a:r>
              <a:rPr lang="en-GB" sz="1600" dirty="0" smtClean="0">
                <a:latin typeface="Arial" pitchFamily="34" charset="0"/>
                <a:cs typeface="Arial" pitchFamily="34" charset="0"/>
              </a:rPr>
              <a:t>  (Welsh Government, 2017). </a:t>
            </a:r>
            <a:endParaRPr lang="en-GB" sz="16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ina-2306580_960_720.png"/>
          <p:cNvPicPr>
            <a:picLocks noChangeAspect="1"/>
          </p:cNvPicPr>
          <p:nvPr/>
        </p:nvPicPr>
        <p:blipFill>
          <a:blip r:embed="rId3" cstate="print"/>
          <a:stretch>
            <a:fillRect/>
          </a:stretch>
        </p:blipFill>
        <p:spPr>
          <a:xfrm>
            <a:off x="0" y="1"/>
            <a:ext cx="1763688" cy="1175792"/>
          </a:xfrm>
          <a:prstGeom prst="rect">
            <a:avLst/>
          </a:prstGeom>
        </p:spPr>
      </p:pic>
      <p:pic>
        <p:nvPicPr>
          <p:cNvPr id="5" name="Picture 4" descr="china-2306580_960_720.png"/>
          <p:cNvPicPr>
            <a:picLocks noChangeAspect="1"/>
          </p:cNvPicPr>
          <p:nvPr/>
        </p:nvPicPr>
        <p:blipFill>
          <a:blip r:embed="rId3" cstate="print"/>
          <a:stretch>
            <a:fillRect/>
          </a:stretch>
        </p:blipFill>
        <p:spPr>
          <a:xfrm>
            <a:off x="0" y="5682208"/>
            <a:ext cx="1763688" cy="1175792"/>
          </a:xfrm>
          <a:prstGeom prst="rect">
            <a:avLst/>
          </a:prstGeom>
        </p:spPr>
      </p:pic>
      <p:pic>
        <p:nvPicPr>
          <p:cNvPr id="6" name="Picture 5" descr="1200px-Flag_of_Wales_(1959–present).svg.png"/>
          <p:cNvPicPr>
            <a:picLocks noChangeAspect="1"/>
          </p:cNvPicPr>
          <p:nvPr/>
        </p:nvPicPr>
        <p:blipFill>
          <a:blip r:embed="rId4" cstate="print"/>
          <a:stretch>
            <a:fillRect/>
          </a:stretch>
        </p:blipFill>
        <p:spPr>
          <a:xfrm>
            <a:off x="7332854" y="0"/>
            <a:ext cx="1811146" cy="1196752"/>
          </a:xfrm>
          <a:prstGeom prst="rect">
            <a:avLst/>
          </a:prstGeom>
        </p:spPr>
      </p:pic>
      <p:pic>
        <p:nvPicPr>
          <p:cNvPr id="7" name="Picture 6" descr="1200px-Flag_of_Wales_(1959–present).svg.png"/>
          <p:cNvPicPr>
            <a:picLocks noChangeAspect="1"/>
          </p:cNvPicPr>
          <p:nvPr/>
        </p:nvPicPr>
        <p:blipFill>
          <a:blip r:embed="rId4" cstate="print"/>
          <a:stretch>
            <a:fillRect/>
          </a:stretch>
        </p:blipFill>
        <p:spPr>
          <a:xfrm>
            <a:off x="7332854" y="5661248"/>
            <a:ext cx="1811146" cy="1196752"/>
          </a:xfrm>
          <a:prstGeom prst="rect">
            <a:avLst/>
          </a:prstGeom>
        </p:spPr>
      </p:pic>
      <p:sp>
        <p:nvSpPr>
          <p:cNvPr id="8" name="Rectangle 7"/>
          <p:cNvSpPr/>
          <p:nvPr/>
        </p:nvSpPr>
        <p:spPr>
          <a:xfrm>
            <a:off x="179512" y="1268760"/>
            <a:ext cx="4248472" cy="830997"/>
          </a:xfrm>
          <a:prstGeom prst="rect">
            <a:avLst/>
          </a:prstGeom>
        </p:spPr>
        <p:txBody>
          <a:bodyPr wrap="square">
            <a:spAutoFit/>
          </a:bodyPr>
          <a:lstStyle/>
          <a:p>
            <a:r>
              <a:rPr lang="en-GB" sz="1600" dirty="0" smtClean="0">
                <a:latin typeface="Arial" pitchFamily="34" charset="0"/>
                <a:cs typeface="Arial" pitchFamily="34" charset="0"/>
              </a:rPr>
              <a:t>China’s inspection system has one inspector assigned to each primary school in China.</a:t>
            </a:r>
          </a:p>
          <a:p>
            <a:pPr algn="r"/>
            <a:r>
              <a:rPr lang="en-GB" sz="1600" dirty="0" smtClean="0">
                <a:latin typeface="Arial" pitchFamily="34" charset="0"/>
                <a:cs typeface="Arial" pitchFamily="34" charset="0"/>
              </a:rPr>
              <a:t>(China Snapshot , 2016). </a:t>
            </a:r>
            <a:endParaRPr lang="en-GB" sz="1600" dirty="0">
              <a:latin typeface="Arial" pitchFamily="34" charset="0"/>
              <a:cs typeface="Arial" pitchFamily="34" charset="0"/>
            </a:endParaRPr>
          </a:p>
        </p:txBody>
      </p:sp>
      <p:sp>
        <p:nvSpPr>
          <p:cNvPr id="9" name="Rectangle 8"/>
          <p:cNvSpPr/>
          <p:nvPr/>
        </p:nvSpPr>
        <p:spPr>
          <a:xfrm>
            <a:off x="251520" y="2132856"/>
            <a:ext cx="4049507" cy="584775"/>
          </a:xfrm>
          <a:prstGeom prst="rect">
            <a:avLst/>
          </a:prstGeom>
        </p:spPr>
        <p:txBody>
          <a:bodyPr wrap="none">
            <a:spAutoFit/>
          </a:bodyPr>
          <a:lstStyle/>
          <a:p>
            <a:r>
              <a:rPr lang="en-GB" sz="1600" dirty="0" smtClean="0">
                <a:latin typeface="Arial" pitchFamily="34" charset="0"/>
                <a:cs typeface="Arial" pitchFamily="34" charset="0"/>
              </a:rPr>
              <a:t>Recruited by local government inspection. </a:t>
            </a:r>
          </a:p>
          <a:p>
            <a:pPr algn="r"/>
            <a:r>
              <a:rPr lang="en-GB" sz="1600" dirty="0" smtClean="0">
                <a:latin typeface="Arial" pitchFamily="34" charset="0"/>
                <a:cs typeface="Arial" pitchFamily="34" charset="0"/>
              </a:rPr>
              <a:t>(Joynes, C Gibbs, E.&amp; Sims, K 2020).</a:t>
            </a:r>
            <a:endParaRPr lang="en-GB" sz="1600" dirty="0">
              <a:latin typeface="Arial" pitchFamily="34" charset="0"/>
              <a:cs typeface="Arial" pitchFamily="34" charset="0"/>
            </a:endParaRPr>
          </a:p>
        </p:txBody>
      </p:sp>
      <p:sp>
        <p:nvSpPr>
          <p:cNvPr id="11" name="Rectangle 10"/>
          <p:cNvSpPr/>
          <p:nvPr/>
        </p:nvSpPr>
        <p:spPr>
          <a:xfrm>
            <a:off x="251520" y="2852936"/>
            <a:ext cx="4104456" cy="584775"/>
          </a:xfrm>
          <a:prstGeom prst="rect">
            <a:avLst/>
          </a:prstGeom>
        </p:spPr>
        <p:txBody>
          <a:bodyPr wrap="square">
            <a:spAutoFit/>
          </a:bodyPr>
          <a:lstStyle/>
          <a:p>
            <a:r>
              <a:rPr lang="en-GB" sz="1600" dirty="0" smtClean="0">
                <a:latin typeface="Arial" pitchFamily="34" charset="0"/>
                <a:cs typeface="Arial" pitchFamily="34" charset="0"/>
              </a:rPr>
              <a:t>Released to the public.</a:t>
            </a:r>
          </a:p>
          <a:p>
            <a:pPr algn="r"/>
            <a:r>
              <a:rPr lang="en-GB" sz="1600" dirty="0" smtClean="0">
                <a:latin typeface="Arial" pitchFamily="34" charset="0"/>
                <a:cs typeface="Arial" pitchFamily="34" charset="0"/>
              </a:rPr>
              <a:t> (Joynes, C. Gibbs, E. &amp; Sims, K 2020).</a:t>
            </a:r>
            <a:endParaRPr lang="en-GB" sz="1600" dirty="0">
              <a:latin typeface="Arial" pitchFamily="34" charset="0"/>
              <a:cs typeface="Arial" pitchFamily="34" charset="0"/>
            </a:endParaRPr>
          </a:p>
        </p:txBody>
      </p:sp>
      <p:sp>
        <p:nvSpPr>
          <p:cNvPr id="12" name="Rectangle 11"/>
          <p:cNvSpPr/>
          <p:nvPr/>
        </p:nvSpPr>
        <p:spPr>
          <a:xfrm>
            <a:off x="4716016" y="1268760"/>
            <a:ext cx="4139952" cy="830997"/>
          </a:xfrm>
          <a:prstGeom prst="rect">
            <a:avLst/>
          </a:prstGeom>
        </p:spPr>
        <p:txBody>
          <a:bodyPr wrap="square">
            <a:spAutoFit/>
          </a:bodyPr>
          <a:lstStyle/>
          <a:p>
            <a:r>
              <a:rPr lang="en-GB" sz="1600" dirty="0" smtClean="0">
                <a:latin typeface="Arial" pitchFamily="34" charset="0"/>
                <a:cs typeface="Arial" pitchFamily="34" charset="0"/>
              </a:rPr>
              <a:t>Estyn gives schools in Wales three weeks prior notice before visiting the school.</a:t>
            </a:r>
          </a:p>
          <a:p>
            <a:pPr algn="r"/>
            <a:r>
              <a:rPr lang="en-GB" sz="1600" dirty="0" smtClean="0">
                <a:latin typeface="Arial" pitchFamily="34" charset="0"/>
                <a:cs typeface="Arial" pitchFamily="34" charset="0"/>
              </a:rPr>
              <a:t> (ESTYN, 2017). </a:t>
            </a:r>
            <a:endParaRPr lang="en-GB" sz="1600" dirty="0">
              <a:latin typeface="Arial" pitchFamily="34" charset="0"/>
              <a:cs typeface="Arial" pitchFamily="34" charset="0"/>
            </a:endParaRPr>
          </a:p>
        </p:txBody>
      </p:sp>
      <p:sp>
        <p:nvSpPr>
          <p:cNvPr id="13" name="Rectangle 12"/>
          <p:cNvSpPr/>
          <p:nvPr/>
        </p:nvSpPr>
        <p:spPr>
          <a:xfrm>
            <a:off x="4716016" y="2348880"/>
            <a:ext cx="4176464" cy="1077218"/>
          </a:xfrm>
          <a:prstGeom prst="rect">
            <a:avLst/>
          </a:prstGeom>
        </p:spPr>
        <p:txBody>
          <a:bodyPr wrap="square">
            <a:spAutoFit/>
          </a:bodyPr>
          <a:lstStyle/>
          <a:p>
            <a:pPr algn="just"/>
            <a:r>
              <a:rPr lang="en-GB" sz="1600" dirty="0" smtClean="0">
                <a:latin typeface="Arial" pitchFamily="34" charset="0"/>
                <a:cs typeface="Arial" pitchFamily="34" charset="0"/>
              </a:rPr>
              <a:t>Schools in Wales focus on the maintenance and equipment of schools as well as their education.</a:t>
            </a:r>
          </a:p>
          <a:p>
            <a:pPr algn="r"/>
            <a:r>
              <a:rPr lang="en-GB" sz="1600" dirty="0" smtClean="0">
                <a:latin typeface="Arial" pitchFamily="34" charset="0"/>
                <a:cs typeface="Arial" pitchFamily="34" charset="0"/>
              </a:rPr>
              <a:t>(ESTYN, 2017)</a:t>
            </a:r>
          </a:p>
        </p:txBody>
      </p:sp>
      <p:sp>
        <p:nvSpPr>
          <p:cNvPr id="14" name="Rectangle 13"/>
          <p:cNvSpPr/>
          <p:nvPr/>
        </p:nvSpPr>
        <p:spPr>
          <a:xfrm>
            <a:off x="179512" y="3717032"/>
            <a:ext cx="4572000" cy="1569660"/>
          </a:xfrm>
          <a:prstGeom prst="rect">
            <a:avLst/>
          </a:prstGeom>
        </p:spPr>
        <p:txBody>
          <a:bodyPr>
            <a:spAutoFit/>
          </a:bodyPr>
          <a:lstStyle/>
          <a:p>
            <a:r>
              <a:rPr lang="en-GB" sz="1600" dirty="0" smtClean="0">
                <a:latin typeface="Arial" pitchFamily="34" charset="0"/>
                <a:cs typeface="Arial" pitchFamily="34" charset="0"/>
              </a:rPr>
              <a:t>Chinese’s schools who focus only on the children’s education. </a:t>
            </a:r>
          </a:p>
          <a:p>
            <a:pPr algn="r"/>
            <a:r>
              <a:rPr lang="en-GB" sz="1600" dirty="0" smtClean="0">
                <a:latin typeface="Arial" pitchFamily="34" charset="0"/>
                <a:cs typeface="Arial" pitchFamily="34" charset="0"/>
              </a:rPr>
              <a:t>(China Snapchat ,2016)</a:t>
            </a: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a:latin typeface="Arial" pitchFamily="34" charset="0"/>
              <a:cs typeface="Arial" pitchFamily="34" charset="0"/>
            </a:endParaRPr>
          </a:p>
        </p:txBody>
      </p:sp>
      <p:sp>
        <p:nvSpPr>
          <p:cNvPr id="15" name="Rectangle 14"/>
          <p:cNvSpPr/>
          <p:nvPr/>
        </p:nvSpPr>
        <p:spPr>
          <a:xfrm>
            <a:off x="4572000" y="3573016"/>
            <a:ext cx="4572000" cy="830997"/>
          </a:xfrm>
          <a:prstGeom prst="rect">
            <a:avLst/>
          </a:prstGeom>
        </p:spPr>
        <p:txBody>
          <a:bodyPr>
            <a:spAutoFit/>
          </a:bodyPr>
          <a:lstStyle/>
          <a:p>
            <a:r>
              <a:rPr lang="en-GB" sz="1600" dirty="0" smtClean="0">
                <a:latin typeface="Arial" pitchFamily="34" charset="0"/>
                <a:cs typeface="Arial" pitchFamily="34" charset="0"/>
              </a:rPr>
              <a:t>Three weeks before Estyn arrives the teachers gives each parent a questionnaire.</a:t>
            </a:r>
          </a:p>
          <a:p>
            <a:pPr algn="r"/>
            <a:r>
              <a:rPr lang="en-GB" sz="1600" dirty="0" smtClean="0">
                <a:latin typeface="Arial" pitchFamily="34" charset="0"/>
                <a:cs typeface="Arial" pitchFamily="34" charset="0"/>
              </a:rPr>
              <a:t>(ESTYN, 2017)</a:t>
            </a:r>
            <a:endParaRPr lang="en-GB" sz="160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dirty="0" smtClean="0">
                <a:latin typeface="Arial" pitchFamily="34" charset="0"/>
                <a:ea typeface="Calibri" pitchFamily="34" charset="0"/>
                <a:cs typeface="Arial" pitchFamily="34" charset="0"/>
              </a:rPr>
              <a:t>Conclusion</a:t>
            </a: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p>
        </p:txBody>
      </p:sp>
      <p:sp>
        <p:nvSpPr>
          <p:cNvPr id="1025" name="Rectangle 1"/>
          <p:cNvSpPr>
            <a:spLocks noChangeArrowheads="1"/>
          </p:cNvSpPr>
          <p:nvPr/>
        </p:nvSpPr>
        <p:spPr bwMode="auto">
          <a:xfrm>
            <a:off x="467544" y="1556792"/>
            <a:ext cx="8280920" cy="347787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To conclude the researcher believes that each form of education both in China and Wales suits their own individual cultures. Our system here in Wales now focuses on the promotion of the Welsh language and culture; it has also allowed teachers to promote the health and well-being of children within their settings. This is an essential part of how children learn; they need to feel secure and safe to ensure they can then begin to learn and to become educated member of society in the future. China also encourages children to become educated and responsible members of society through the promotion of their own moral virtues, discipline, culture and ideals. Education needs to suit the country that it is taught in.</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 name="Picture 3" descr="china-2306580_960_720.png"/>
          <p:cNvPicPr>
            <a:picLocks noChangeAspect="1"/>
          </p:cNvPicPr>
          <p:nvPr/>
        </p:nvPicPr>
        <p:blipFill>
          <a:blip r:embed="rId2" cstate="print"/>
          <a:stretch>
            <a:fillRect/>
          </a:stretch>
        </p:blipFill>
        <p:spPr>
          <a:xfrm>
            <a:off x="0" y="1"/>
            <a:ext cx="1763688" cy="1175792"/>
          </a:xfrm>
          <a:prstGeom prst="rect">
            <a:avLst/>
          </a:prstGeom>
        </p:spPr>
      </p:pic>
      <p:pic>
        <p:nvPicPr>
          <p:cNvPr id="5" name="Picture 4" descr="china-2306580_960_720.png"/>
          <p:cNvPicPr>
            <a:picLocks noChangeAspect="1"/>
          </p:cNvPicPr>
          <p:nvPr/>
        </p:nvPicPr>
        <p:blipFill>
          <a:blip r:embed="rId2" cstate="print"/>
          <a:stretch>
            <a:fillRect/>
          </a:stretch>
        </p:blipFill>
        <p:spPr>
          <a:xfrm>
            <a:off x="0" y="5682208"/>
            <a:ext cx="1763688" cy="1175792"/>
          </a:xfrm>
          <a:prstGeom prst="rect">
            <a:avLst/>
          </a:prstGeom>
        </p:spPr>
      </p:pic>
      <p:pic>
        <p:nvPicPr>
          <p:cNvPr id="6" name="Picture 5" descr="1200px-Flag_of_Wales_(1959–present).svg.png"/>
          <p:cNvPicPr>
            <a:picLocks noChangeAspect="1"/>
          </p:cNvPicPr>
          <p:nvPr/>
        </p:nvPicPr>
        <p:blipFill>
          <a:blip r:embed="rId3" cstate="print"/>
          <a:stretch>
            <a:fillRect/>
          </a:stretch>
        </p:blipFill>
        <p:spPr>
          <a:xfrm>
            <a:off x="7332854" y="0"/>
            <a:ext cx="1811146" cy="1196752"/>
          </a:xfrm>
          <a:prstGeom prst="rect">
            <a:avLst/>
          </a:prstGeom>
        </p:spPr>
      </p:pic>
      <p:pic>
        <p:nvPicPr>
          <p:cNvPr id="7" name="Picture 6" descr="1200px-Flag_of_Wales_(1959–present).svg.png"/>
          <p:cNvPicPr>
            <a:picLocks noChangeAspect="1"/>
          </p:cNvPicPr>
          <p:nvPr/>
        </p:nvPicPr>
        <p:blipFill>
          <a:blip r:embed="rId3" cstate="print"/>
          <a:stretch>
            <a:fillRect/>
          </a:stretch>
        </p:blipFill>
        <p:spPr>
          <a:xfrm>
            <a:off x="7332854" y="5661248"/>
            <a:ext cx="1811146" cy="119675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23528" y="692696"/>
            <a:ext cx="8496944" cy="5693866"/>
          </a:xfrm>
          <a:prstGeom prst="rect">
            <a:avLst/>
          </a:prstGeom>
          <a:solidFill>
            <a:srgbClr val="FFFFFF"/>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BERA (2019) </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Changing culture</a:t>
            </a:r>
            <a:r>
              <a:rPr kumimoji="0" lang="en-GB"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 changing early childhood curriculum in China</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Available at: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https://www.bera.ac.uk/blog/changing-culture-changing-early-childhood-curriculum-in-china</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(Accessed 14</a:t>
            </a:r>
            <a:r>
              <a:rPr kumimoji="0" lang="en-US" sz="1400" b="0" i="0" u="none" strike="noStrike" cap="none" normalizeH="0" baseline="30000" dirty="0" smtClean="0">
                <a:ln>
                  <a:noFill/>
                </a:ln>
                <a:solidFill>
                  <a:srgbClr val="000000"/>
                </a:solidFill>
                <a:effectLst/>
                <a:latin typeface="Arial" pitchFamily="34" charset="0"/>
                <a:ea typeface="Calibri" pitchFamily="34" charset="0"/>
                <a:cs typeface="Arial" pitchFamily="34" charset="0"/>
              </a:rPr>
              <a:t>th</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October 2020).</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Children in Wales (2014) </a:t>
            </a:r>
            <a:r>
              <a:rPr kumimoji="0" lang="en-US"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Early Years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Available at: </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3"/>
              </a:rPr>
              <a:t>https://www.childreninwales.org.uk/our-work/early-years/</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(Accessed 14</a:t>
            </a:r>
            <a:r>
              <a:rPr kumimoji="0" lang="en-US" sz="1400" b="0" i="0" u="none" strike="noStrike" cap="none" normalizeH="0" baseline="30000" dirty="0" smtClean="0">
                <a:ln>
                  <a:noFill/>
                </a:ln>
                <a:solidFill>
                  <a:srgbClr val="000000"/>
                </a:solidFill>
                <a:effectLst/>
                <a:latin typeface="Arial" pitchFamily="34" charset="0"/>
                <a:ea typeface="Calibri" pitchFamily="34" charset="0"/>
                <a:cs typeface="Arial" pitchFamily="34" charset="0"/>
              </a:rPr>
              <a:t>th</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October 2020).</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Curriculum for Wales Blog (2017) </a:t>
            </a:r>
            <a:r>
              <a:rPr kumimoji="0" lang="en-GB"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A million Welsh speakers. We can make it happen.</a:t>
            </a: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Available at: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4"/>
              </a:rPr>
              <a:t>https://curriculumforwales.gov.wales/2017/12/18/a-million-welsh-speakers-we-can-make-it-happen/</a:t>
            </a: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(Accessed 14</a:t>
            </a:r>
            <a:r>
              <a:rPr kumimoji="0" lang="en-US" sz="1400" b="0" i="0" u="none" strike="noStrike" cap="none" normalizeH="0" baseline="30000" dirty="0" smtClean="0">
                <a:ln>
                  <a:noFill/>
                </a:ln>
                <a:solidFill>
                  <a:srgbClr val="000000"/>
                </a:solidFill>
                <a:effectLst/>
                <a:latin typeface="Arial" pitchFamily="34" charset="0"/>
                <a:ea typeface="Calibri" pitchFamily="34" charset="0"/>
                <a:cs typeface="Arial" pitchFamily="34" charset="0"/>
              </a:rPr>
              <a:t>th</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October 2020).</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Department at Education (2020) </a:t>
            </a:r>
            <a:r>
              <a:rPr kumimoji="0" lang="en-US"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Statutory Curriculum</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Available at: </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5"/>
              </a:rPr>
              <a:t>https://www.education-ni.gov.uk/</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(Accessed 7</a:t>
            </a:r>
            <a:r>
              <a:rPr kumimoji="0" lang="en-GB" sz="1400" b="0" i="0" u="none" strike="noStrike" cap="none" normalizeH="0" baseline="30000" dirty="0" smtClean="0">
                <a:ln>
                  <a:noFill/>
                </a:ln>
                <a:solidFill>
                  <a:schemeClr val="tx1"/>
                </a:solidFill>
                <a:effectLst/>
                <a:latin typeface="Arial" pitchFamily="34" charset="0"/>
                <a:ea typeface="Calibri" pitchFamily="34" charset="0"/>
                <a:cs typeface="Arial" pitchFamily="34" charset="0"/>
              </a:rPr>
              <a:t>th</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of October 2020).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Feng, D. (2006)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Planning and Changing</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China</a:t>
            </a:r>
            <a:r>
              <a:rPr kumimoji="0" lang="en-GB" sz="1400" b="0" i="1"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s Recent Curriculum Reform: Progress and Problems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pp. 131</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144 (Accessed 7</a:t>
            </a:r>
            <a:r>
              <a:rPr kumimoji="0" lang="en-GB" sz="1400" b="0" i="0" u="none" strike="noStrike" cap="none" normalizeH="0" baseline="30000" dirty="0" smtClean="0">
                <a:ln>
                  <a:noFill/>
                </a:ln>
                <a:solidFill>
                  <a:schemeClr val="tx1"/>
                </a:solidFill>
                <a:effectLst/>
                <a:latin typeface="Arial" pitchFamily="34" charset="0"/>
                <a:ea typeface="Calibri" pitchFamily="34" charset="0"/>
                <a:cs typeface="Arial" pitchFamily="34" charset="0"/>
              </a:rPr>
              <a:t>th</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of October 2020).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Fu (2019) </a:t>
            </a:r>
            <a:r>
              <a:rPr kumimoji="0" lang="en-GB"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Pros and Cons of Chinese</a:t>
            </a:r>
            <a:r>
              <a:rPr kumimoji="0" lang="en-GB" sz="1400" b="0" i="1" u="none" strike="noStrike" cap="none" normalizeH="0" baseline="0" dirty="0" smtClean="0">
                <a:ln>
                  <a:noFill/>
                </a:ln>
                <a:solidFill>
                  <a:srgbClr val="000000"/>
                </a:solidFill>
                <a:effectLst/>
                <a:latin typeface="Calibri"/>
                <a:ea typeface="Calibri" pitchFamily="34" charset="0"/>
                <a:cs typeface="Arial" pitchFamily="34" charset="0"/>
              </a:rPr>
              <a:t>’</a:t>
            </a:r>
            <a:r>
              <a:rPr kumimoji="0" lang="en-GB"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s school system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6"/>
              </a:rPr>
              <a:t>Available at: https://novakdjokovicfoundation.org/pros-and-cons-of-the-chinese-school-system/</a:t>
            </a: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(Accessed 7</a:t>
            </a:r>
            <a:r>
              <a:rPr kumimoji="0" lang="en-GB" sz="1400" b="0" i="0" u="none" strike="noStrike" cap="none" normalizeH="0" baseline="30000" dirty="0" smtClean="0">
                <a:ln>
                  <a:noFill/>
                </a:ln>
                <a:solidFill>
                  <a:schemeClr val="tx1"/>
                </a:solidFill>
                <a:effectLst/>
                <a:latin typeface="Arial" pitchFamily="34" charset="0"/>
                <a:ea typeface="Calibri" pitchFamily="34" charset="0"/>
                <a:cs typeface="Arial" pitchFamily="34" charset="0"/>
              </a:rPr>
              <a:t>th</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of October 2020).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Joynes, C. Gibbs, E. &amp; Sims, K (2020) </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Country-level response to providing education continuity under COVID-19: What</a:t>
            </a:r>
            <a:r>
              <a:rPr kumimoji="0" lang="en-GB" sz="1400" b="0" i="1"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s working? What isn</a:t>
            </a:r>
            <a:r>
              <a:rPr kumimoji="0" lang="en-GB" sz="1400" b="0" i="1"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 Accessed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7"/>
              </a:rPr>
              <a:t>https://edtechhub.org/wp-content/uploads/2020/05/whats-working-whats-not.pdf</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OECD (2016) </a:t>
            </a:r>
            <a:r>
              <a:rPr kumimoji="0" lang="en-US"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Education in China: A Snapshot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Available at: </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8"/>
              </a:rPr>
              <a:t>https://www.oecd.org/china/Education-in-China-a-snapshot.pdf</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(Accessed 14</a:t>
            </a:r>
            <a:r>
              <a:rPr kumimoji="0" lang="en-US" sz="1400" b="0" i="0" u="none" strike="noStrike" cap="none" normalizeH="0" baseline="30000" dirty="0" smtClean="0">
                <a:ln>
                  <a:noFill/>
                </a:ln>
                <a:solidFill>
                  <a:srgbClr val="000000"/>
                </a:solidFill>
                <a:effectLst/>
                <a:latin typeface="Arial" pitchFamily="34" charset="0"/>
                <a:ea typeface="Calibri" pitchFamily="34" charset="0"/>
                <a:cs typeface="Arial" pitchFamily="34" charset="0"/>
              </a:rPr>
              <a:t>th</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October 2020).</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Stauffer, B. (2020).</a:t>
            </a:r>
            <a:r>
              <a:rPr kumimoji="0" lang="en-US" sz="1400" b="0" i="0" u="none" strike="noStrike" cap="none" normalizeH="0" baseline="0" dirty="0" smtClean="0">
                <a:ln>
                  <a:noFill/>
                </a:ln>
                <a:solidFill>
                  <a:srgbClr val="000000"/>
                </a:solidFill>
                <a:effectLst/>
                <a:latin typeface="Calibri"/>
                <a:ea typeface="Calibri" pitchFamily="34" charset="0"/>
                <a:cs typeface="Arial" pitchFamily="34" charset="0"/>
              </a:rPr>
              <a:t> </a:t>
            </a:r>
            <a:r>
              <a:rPr kumimoji="0" lang="en-US"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What Is A Curriculum</a:t>
            </a:r>
            <a:r>
              <a:rPr kumimoji="0" lang="en-US" sz="1400" b="0" i="1" u="none" strike="noStrike" cap="none" normalizeH="0" baseline="0" dirty="0" smtClean="0">
                <a:ln>
                  <a:noFill/>
                </a:ln>
                <a:solidFill>
                  <a:srgbClr val="000000"/>
                </a:solidFill>
                <a:effectLst/>
                <a:latin typeface="Calibri"/>
                <a:ea typeface="Calibri" pitchFamily="34" charset="0"/>
                <a:cs typeface="Arial" pitchFamily="34" charset="0"/>
              </a:rPr>
              <a:t> </a:t>
            </a:r>
            <a:r>
              <a:rPr kumimoji="0" lang="en-US"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And</a:t>
            </a:r>
            <a:r>
              <a:rPr kumimoji="0" lang="en-US" sz="1400" b="0" i="1" u="none" strike="noStrike" cap="none" normalizeH="0" baseline="0" dirty="0" smtClean="0">
                <a:ln>
                  <a:noFill/>
                </a:ln>
                <a:solidFill>
                  <a:srgbClr val="000000"/>
                </a:solidFill>
                <a:effectLst/>
                <a:latin typeface="Calibri"/>
                <a:ea typeface="Calibri" pitchFamily="34" charset="0"/>
                <a:cs typeface="Arial" pitchFamily="34" charset="0"/>
              </a:rPr>
              <a:t> </a:t>
            </a:r>
            <a:r>
              <a:rPr kumimoji="0" lang="en-US"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How Do You Make</a:t>
            </a:r>
            <a:r>
              <a:rPr kumimoji="0" lang="en-US" sz="1400" b="0" i="1" u="none" strike="noStrike" cap="none" normalizeH="0" baseline="0" dirty="0" smtClean="0">
                <a:ln>
                  <a:noFill/>
                </a:ln>
                <a:solidFill>
                  <a:srgbClr val="000000"/>
                </a:solidFill>
                <a:effectLst/>
                <a:latin typeface="Calibri"/>
                <a:ea typeface="Calibri" pitchFamily="34" charset="0"/>
                <a:cs typeface="Arial" pitchFamily="34" charset="0"/>
              </a:rPr>
              <a:t> </a:t>
            </a:r>
            <a:r>
              <a:rPr kumimoji="0" lang="en-US"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One?</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t>
            </a:r>
            <a:r>
              <a:rPr kumimoji="0" lang="en-US" sz="1400" b="0" i="0" u="none" strike="noStrike" cap="none" normalizeH="0" baseline="0" dirty="0" smtClean="0">
                <a:ln>
                  <a:noFill/>
                </a:ln>
                <a:solidFill>
                  <a:srgbClr val="000000"/>
                </a:solidFill>
                <a:effectLst/>
                <a:latin typeface="Calibri"/>
                <a:ea typeface="Calibri" pitchFamily="34" charset="0"/>
                <a:cs typeface="Arial" pitchFamily="34" charset="0"/>
              </a:rPr>
              <a:t> </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Available at: </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9"/>
              </a:rPr>
              <a:t>&lt;https://www.aeseducation.com/blog/what-is-a-curriculum</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&gt; (Accessed 14</a:t>
            </a:r>
            <a:r>
              <a:rPr kumimoji="0" lang="en-US" sz="1400" b="0" i="0" u="none" strike="noStrike" cap="none" normalizeH="0" baseline="30000" dirty="0" smtClean="0">
                <a:ln>
                  <a:noFill/>
                </a:ln>
                <a:solidFill>
                  <a:srgbClr val="000000"/>
                </a:solidFill>
                <a:effectLst/>
                <a:latin typeface="Arial" pitchFamily="34" charset="0"/>
                <a:ea typeface="Calibri" pitchFamily="34" charset="0"/>
                <a:cs typeface="Arial" pitchFamily="34" charset="0"/>
              </a:rPr>
              <a:t>th</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October 2020).</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The Children</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s Society (2020) </a:t>
            </a:r>
            <a:r>
              <a:rPr kumimoji="0" lang="en-GB" sz="1400" b="0" i="1" u="none" strike="noStrike" cap="none" normalizeH="0" baseline="0" dirty="0" smtClean="0">
                <a:ln>
                  <a:noFill/>
                </a:ln>
                <a:solidFill>
                  <a:srgbClr val="000000"/>
                </a:solidFill>
                <a:effectLst/>
                <a:latin typeface="Arial" pitchFamily="34" charset="0"/>
                <a:ea typeface="Calibri" pitchFamily="34" charset="0"/>
                <a:cs typeface="Arial" pitchFamily="34" charset="0"/>
              </a:rPr>
              <a:t>What are the effect of child poverty</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Available at</a:t>
            </a: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10"/>
              </a:rPr>
              <a:t>https://www.childrenssociety.org.uk/what-we-do/our-work/ending-child-poverty/effects-of-living-in-poverty</a:t>
            </a: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(Accessed 14</a:t>
            </a:r>
            <a:r>
              <a:rPr kumimoji="0" lang="en-US" sz="1400" b="0" i="0" u="none" strike="noStrike" cap="none" normalizeH="0" baseline="30000" dirty="0" smtClean="0">
                <a:ln>
                  <a:noFill/>
                </a:ln>
                <a:solidFill>
                  <a:srgbClr val="000000"/>
                </a:solidFill>
                <a:effectLst/>
                <a:latin typeface="Arial" pitchFamily="34" charset="0"/>
                <a:ea typeface="Calibri" pitchFamily="34" charset="0"/>
                <a:cs typeface="Arial" pitchFamily="34" charset="0"/>
              </a:rPr>
              <a:t>th</a:t>
            </a:r>
            <a:r>
              <a:rPr kumimoji="0" lang="en-US"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October 2020).</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1026" name="Rectangle 2"/>
          <p:cNvSpPr>
            <a:spLocks noChangeArrowheads="1"/>
          </p:cNvSpPr>
          <p:nvPr/>
        </p:nvSpPr>
        <p:spPr bwMode="auto">
          <a:xfrm>
            <a:off x="3902586" y="74712"/>
            <a:ext cx="1338828" cy="307777"/>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i="0" u="sng" strike="noStrike" cap="none" normalizeH="0" baseline="0" dirty="0" smtClean="0">
                <a:ln>
                  <a:noFill/>
                </a:ln>
                <a:effectLst/>
                <a:latin typeface="Arial" pitchFamily="34" charset="0"/>
                <a:ea typeface="Calibri" pitchFamily="34" charset="0"/>
                <a:cs typeface="Arial" pitchFamily="34" charset="0"/>
              </a:rPr>
              <a:t>Reference List</a:t>
            </a:r>
            <a:endParaRPr kumimoji="0" lang="en-GB" sz="3200" i="0" u="sng" strike="noStrike" cap="none" normalizeH="0" baseline="0" dirty="0" smtClean="0">
              <a:ln>
                <a:noFill/>
              </a:ln>
              <a:effectLst/>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599</TotalTime>
  <Words>780</Words>
  <Application>Microsoft Office PowerPoint</Application>
  <PresentationFormat>On-screen Show (4:3)</PresentationFormat>
  <Paragraphs>90</Paragraphs>
  <Slides>9</Slides>
  <Notes>3</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Slide 1</vt:lpstr>
      <vt:lpstr>Purpose of Presentation </vt:lpstr>
      <vt:lpstr>What is a curriculum? </vt:lpstr>
      <vt:lpstr>Slide 4</vt:lpstr>
      <vt:lpstr>Curriculum </vt:lpstr>
      <vt:lpstr>Slide 6</vt:lpstr>
      <vt:lpstr>Slide 7</vt:lpstr>
      <vt:lpstr>Conclusion </vt:lpstr>
      <vt:lpstr>Slide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Phillips</dc:creator>
  <cp:lastModifiedBy>Phillips</cp:lastModifiedBy>
  <cp:revision>43</cp:revision>
  <dcterms:created xsi:type="dcterms:W3CDTF">2020-10-20T08:45:31Z</dcterms:created>
  <dcterms:modified xsi:type="dcterms:W3CDTF">2020-10-26T11:23:27Z</dcterms:modified>
</cp:coreProperties>
</file>