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56" r:id="rId2"/>
    <p:sldId id="258" r:id="rId3"/>
    <p:sldId id="259" r:id="rId4"/>
    <p:sldId id="266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66" autoAdjust="0"/>
    <p:restoredTop sz="78674" autoAdjust="0"/>
  </p:normalViewPr>
  <p:slideViewPr>
    <p:cSldViewPr snapToGrid="0">
      <p:cViewPr varScale="1">
        <p:scale>
          <a:sx n="56" d="100"/>
          <a:sy n="56" d="100"/>
        </p:scale>
        <p:origin x="534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40F24C-579D-40F5-B3AE-21172800B59A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60C21F-3714-4602-A836-64A4EA7B459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3193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60C21F-3714-4602-A836-64A4EA7B459C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60C21F-3714-4602-A836-64A4EA7B459C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7269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Bef>
                <a:spcPts val="0"/>
              </a:spcBef>
              <a:spcAft>
                <a:spcPts val="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60C21F-3714-4602-A836-64A4EA7B459C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36347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641780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04850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0531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7193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79022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4958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2331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7742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6212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36929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06014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633791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57505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5425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4647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97567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8231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F90C9-AAA4-8AA7-26F7-C1290EB88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F6CB79-FB42-DE6F-D120-FC2F2A980E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6FD708-C238-2D40-8419-6ED5E5A53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48FB46-3D50-EFBC-855B-376F34ED1B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BEB180-86F8-0E6F-A006-365BDD0D1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133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BC0D8D95-FCEB-44B4-8F31-D6D2AE35F863}" type="datetimeFigureOut">
              <a:rPr lang="en-US" smtClean="0"/>
              <a:pPr/>
              <a:t>12/9/2022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440A9FB-6DF6-4F15-9619-62DCBD88C6A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571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arketbusinessnews.com/financial-glossary/digital-marketing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DC854-8A74-83B9-36F6-FF9028D155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rot="21420000">
            <a:off x="1511744" y="512686"/>
            <a:ext cx="9755187" cy="2766528"/>
          </a:xfrm>
        </p:spPr>
        <p:txBody>
          <a:bodyPr>
            <a:noAutofit/>
          </a:bodyPr>
          <a:lstStyle/>
          <a:p>
            <a:pPr algn="ctr"/>
            <a:r>
              <a:rPr lang="en-US" sz="2000" b="1" dirty="0">
                <a:latin typeface="Bernard MT Condensed" panose="02050806060905020404" pitchFamily="18" charset="0"/>
                <a:cs typeface="Calibri" panose="020F0502020204030204" pitchFamily="34" charset="0"/>
              </a:rPr>
              <a:t>Adina Ghita 1914431</a:t>
            </a:r>
            <a:br>
              <a:rPr lang="en-US" sz="2000" b="1" dirty="0">
                <a:latin typeface="Bernard MT Condensed" panose="02050806060905020404" pitchFamily="18" charset="0"/>
                <a:cs typeface="Calibri" panose="020F0502020204030204" pitchFamily="34" charset="0"/>
              </a:rPr>
            </a:br>
            <a:r>
              <a:rPr lang="en-US" sz="6000" b="1" dirty="0">
                <a:latin typeface="Bernard MT Condensed" panose="02050806060905020404" pitchFamily="18" charset="0"/>
                <a:cs typeface="Calibri" panose="020F0502020204030204" pitchFamily="34" charset="0"/>
              </a:rPr>
              <a:t>Building a Sustainable Marketing Relationship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37ABAD-ED31-E865-2B8F-2F7E693363A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Power Point Presentation</a:t>
            </a:r>
          </a:p>
        </p:txBody>
      </p:sp>
    </p:spTree>
    <p:extLst>
      <p:ext uri="{BB962C8B-B14F-4D97-AF65-F5344CB8AC3E}">
        <p14:creationId xmlns:p14="http://schemas.microsoft.com/office/powerpoint/2010/main" val="867658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4BEB08-AF61-020C-26F9-59332A8B1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US" sz="3200" dirty="0">
                <a:effectLst/>
              </a:rPr>
            </a:b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E8C23-3374-FE49-9AAF-76635F18A8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7256" y="1230973"/>
            <a:ext cx="5394649" cy="4351338"/>
          </a:xfrm>
        </p:spPr>
        <p:txBody>
          <a:bodyPr>
            <a:normAutofit/>
          </a:bodyPr>
          <a:lstStyle/>
          <a:p>
            <a:pPr algn="just"/>
            <a:r>
              <a:rPr lang="en-IN" sz="1800" dirty="0">
                <a:latin typeface="Times New Roman" pitchFamily="18" charset="0"/>
                <a:cs typeface="Times New Roman" pitchFamily="18" charset="0"/>
                <a:hlinkClick r:id="rId3"/>
              </a:rPr>
              <a:t>“</a:t>
            </a:r>
            <a:r>
              <a:rPr lang="en-IN" sz="3200" dirty="0">
                <a:latin typeface="Times New Roman" pitchFamily="18" charset="0"/>
                <a:cs typeface="Times New Roman" pitchFamily="18" charset="0"/>
                <a:hlinkClick r:id="rId3"/>
              </a:rPr>
              <a:t>Digital marketing</a:t>
            </a:r>
            <a:r>
              <a:rPr lang="en-IN" sz="3200" dirty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 marL="0" indent="0" algn="just">
              <a:buNone/>
            </a:pPr>
            <a:endParaRPr lang="en-IN" sz="32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IN" sz="32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 also called online marketing, is the promotion of brands to connect with potential customers using the internet and other forms of digital communication (</a:t>
            </a:r>
            <a:r>
              <a:rPr lang="en-IN" sz="1800" dirty="0" err="1">
                <a:latin typeface="Times New Roman" pitchFamily="18" charset="0"/>
                <a:cs typeface="Times New Roman" pitchFamily="18" charset="0"/>
              </a:rPr>
              <a:t>Bala</a:t>
            </a: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 and Verma, 2018)” 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901965-D165-A022-079D-61DE8962A7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7150" y="1361601"/>
            <a:ext cx="3048000" cy="3048000"/>
          </a:xfrm>
          <a:prstGeom prst="rect">
            <a:avLst/>
          </a:prstGeom>
          <a:effectLst>
            <a:reflection blurRad="6350" stA="52000" endA="300" endPos="3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7195894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8C2DF-7CF3-1EB2-BBC4-C4CA2403F2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362310"/>
            <a:ext cx="10396882" cy="1475456"/>
          </a:xfrm>
        </p:spPr>
        <p:txBody>
          <a:bodyPr>
            <a:noAutofit/>
          </a:bodyPr>
          <a:lstStyle/>
          <a:p>
            <a:r>
              <a:rPr lang="en-US" sz="20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BENEFITS OF USING DIGITAL MARKETING</a:t>
            </a:r>
            <a:br>
              <a:rPr lang="en-US" sz="2000" b="1" dirty="0">
                <a:solidFill>
                  <a:srgbClr val="000000"/>
                </a:solidFill>
                <a:latin typeface="Times New Roman" panose="02020603050405020304" pitchFamily="18" charset="0"/>
              </a:rPr>
            </a:br>
            <a:br>
              <a:rPr lang="en-US" sz="320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</a:b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62903-00AA-7AA7-A52A-98EA002588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482725"/>
            <a:ext cx="5481320" cy="4351338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en-US" sz="2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“The </a:t>
            </a:r>
            <a:r>
              <a:rPr lang="en-US" sz="22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utilisation</a:t>
            </a:r>
            <a:r>
              <a:rPr lang="en-US" sz="2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of digital and social media </a:t>
            </a:r>
            <a:r>
              <a:rPr lang="en-US" sz="2200" dirty="0">
                <a:solidFill>
                  <a:srgbClr val="000000"/>
                </a:solidFill>
                <a:latin typeface="Times New Roman" panose="02020603050405020304" pitchFamily="18" charset="0"/>
              </a:rPr>
              <a:t> has  helped ORGANIZATIONS to gain local visibility by targeting the local residents </a:t>
            </a:r>
            <a:r>
              <a:rPr lang="en-US" sz="2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(Vacca, 2021)”.</a:t>
            </a:r>
          </a:p>
          <a:p>
            <a:pPr algn="just"/>
            <a:r>
              <a:rPr lang="en-US" sz="2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“The breach of data </a:t>
            </a:r>
            <a:r>
              <a:rPr lang="en-US" sz="2200" dirty="0">
                <a:solidFill>
                  <a:srgbClr val="000000"/>
                </a:solidFill>
                <a:latin typeface="Times New Roman" panose="02020603050405020304" pitchFamily="18" charset="0"/>
              </a:rPr>
              <a:t>in ORGANIZATIONS has </a:t>
            </a:r>
            <a:r>
              <a:rPr lang="en-US" sz="2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caused various security and privacy issues for the customers </a:t>
            </a:r>
            <a:r>
              <a:rPr lang="en-US" sz="2200" dirty="0">
                <a:solidFill>
                  <a:srgbClr val="000000"/>
                </a:solidFill>
                <a:latin typeface="Times New Roman" panose="02020603050405020304" pitchFamily="18" charset="0"/>
              </a:rPr>
              <a:t>(Kumar and </a:t>
            </a:r>
            <a:r>
              <a:rPr lang="en-US" sz="2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Reinartz</a:t>
            </a:r>
            <a:r>
              <a:rPr lang="en-US" sz="2200" dirty="0">
                <a:solidFill>
                  <a:srgbClr val="000000"/>
                </a:solidFill>
                <a:latin typeface="Times New Roman" panose="02020603050405020304" pitchFamily="18" charset="0"/>
              </a:rPr>
              <a:t>, 2018)”. </a:t>
            </a:r>
          </a:p>
          <a:p>
            <a:pPr algn="just"/>
            <a:r>
              <a:rPr lang="en-US" sz="2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“the </a:t>
            </a:r>
            <a:r>
              <a:rPr lang="en-US" sz="22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Data protection act 2018 </a:t>
            </a:r>
            <a:r>
              <a:rPr lang="en-US" sz="2200" dirty="0">
                <a:solidFill>
                  <a:srgbClr val="000000"/>
                </a:solidFill>
                <a:latin typeface="Times New Roman" panose="02020603050405020304" pitchFamily="18" charset="0"/>
              </a:rPr>
              <a:t>and its related CRM software has assisted </a:t>
            </a:r>
            <a:r>
              <a:rPr lang="en-US" sz="2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ORGANIZATIOns</a:t>
            </a:r>
            <a:r>
              <a:rPr lang="en-US" sz="2200" dirty="0">
                <a:solidFill>
                  <a:srgbClr val="000000"/>
                </a:solidFill>
                <a:latin typeface="Times New Roman" panose="02020603050405020304" pitchFamily="18" charset="0"/>
              </a:rPr>
              <a:t> to maintain positive customer feedback  in the social media platforms (GOV.UK</a:t>
            </a:r>
            <a:r>
              <a:rPr lang="en-US" sz="22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2015)”</a:t>
            </a:r>
          </a:p>
          <a:p>
            <a:pPr algn="just"/>
            <a:endParaRPr lang="en-US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US" sz="36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Disadvantages:</a:t>
            </a:r>
          </a:p>
          <a:p>
            <a:pPr marL="0" indent="0" algn="just">
              <a:buNone/>
            </a:pPr>
            <a:r>
              <a:rPr lang="en-US" sz="20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“In agreement with </a:t>
            </a:r>
            <a:r>
              <a:rPr lang="en-GB" sz="2000" dirty="0">
                <a:latin typeface="Times New Roman" pitchFamily="18" charset="0"/>
                <a:cs typeface="Times New Roman" pitchFamily="18" charset="0"/>
              </a:rPr>
              <a:t>Joseph (2014), </a:t>
            </a:r>
            <a:r>
              <a:rPr lang="en-US" sz="20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one critical challenge faced by ORGANIZATIONS is that it can not control its social media campaigns of products once it is posted on Facebook and Instagram.”</a:t>
            </a:r>
          </a:p>
          <a:p>
            <a:pPr marL="0" indent="0" algn="just">
              <a:buNone/>
            </a:pPr>
            <a:r>
              <a:rPr lang="en-GB" sz="2000" dirty="0">
                <a:latin typeface="Times New Roman" pitchFamily="18" charset="0"/>
                <a:cs typeface="Times New Roman" pitchFamily="18" charset="0"/>
              </a:rPr>
              <a:t>“The social media engagement levels mostly depends on the quality of content and its frequent updates which requires recruitment of a  marketing team and </a:t>
            </a:r>
            <a:r>
              <a:rPr lang="en-GB" sz="2000" dirty="0" err="1">
                <a:latin typeface="Times New Roman" pitchFamily="18" charset="0"/>
                <a:cs typeface="Times New Roman" pitchFamily="18" charset="0"/>
              </a:rPr>
              <a:t>equipments</a:t>
            </a:r>
            <a:r>
              <a:rPr lang="en-GB" sz="2000" dirty="0">
                <a:latin typeface="Times New Roman" pitchFamily="18" charset="0"/>
                <a:cs typeface="Times New Roman" pitchFamily="18" charset="0"/>
              </a:rPr>
              <a:t> for the company </a:t>
            </a:r>
            <a:r>
              <a:rPr lang="en-GB" sz="2000" dirty="0" err="1">
                <a:latin typeface="Times New Roman" pitchFamily="18" charset="0"/>
                <a:cs typeface="Times New Roman" pitchFamily="18" charset="0"/>
              </a:rPr>
              <a:t>Anshari</a:t>
            </a:r>
            <a:r>
              <a:rPr lang="en-GB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000" i="1" dirty="0">
                <a:latin typeface="Times New Roman" pitchFamily="18" charset="0"/>
                <a:cs typeface="Times New Roman" pitchFamily="18" charset="0"/>
              </a:rPr>
              <a:t>et al., </a:t>
            </a:r>
            <a:r>
              <a:rPr lang="en-GB" sz="2000" dirty="0">
                <a:latin typeface="Times New Roman" pitchFamily="18" charset="0"/>
                <a:cs typeface="Times New Roman" pitchFamily="18" charset="0"/>
              </a:rPr>
              <a:t>(2019).”  </a:t>
            </a:r>
          </a:p>
          <a:p>
            <a:pPr marL="0" indent="0" algn="just">
              <a:buNone/>
            </a:pPr>
            <a:endParaRPr lang="en-US" sz="20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endParaRPr lang="en-US" dirty="0"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endParaRPr lang="en-US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algn="just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E81F501-9C46-4F00-A790-597B3D2860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3718" y="1752274"/>
            <a:ext cx="4048965" cy="2699310"/>
          </a:xfrm>
          <a:prstGeom prst="rect">
            <a:avLst/>
          </a:prstGeom>
          <a:effectLst>
            <a:reflection blurRad="6350" stA="50000" endA="300" endPos="90000" dist="508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5559133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A12A30-88EC-2859-0B48-A87833E9CD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12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Reference List</a:t>
            </a:r>
            <a:br>
              <a:rPr lang="en-US" sz="3200" dirty="0"/>
            </a:b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0D6778-1673-416B-A722-A7E57EFAE6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0" y="1987196"/>
            <a:ext cx="10396883" cy="3311189"/>
          </a:xfrm>
        </p:spPr>
        <p:txBody>
          <a:bodyPr>
            <a:noAutofit/>
          </a:bodyPr>
          <a:lstStyle/>
          <a:p>
            <a:pPr algn="just" rtl="0">
              <a:spcBef>
                <a:spcPts val="1200"/>
              </a:spcBef>
              <a:spcAft>
                <a:spcPts val="1200"/>
              </a:spcAft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Faull, J. (2016) </a:t>
            </a:r>
            <a:r>
              <a:rPr lang="en-US" sz="900" b="0" i="1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Sainsbury's to invest more marketing pounds in Facebook and twitter with Argos merger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900" b="0" i="1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The Drum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. The Drum. [Online] Available at: &lt;https://www.thedrum.com/news/2016/07/05/sainsbury-s-invest-more-marketing-pounds-facebook-and-twitter-argos-merger&gt; [Accessed: November 30, 2022]. </a:t>
            </a:r>
            <a:endParaRPr lang="en-US" sz="900" b="0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algn="just" rtl="0">
              <a:spcBef>
                <a:spcPts val="1200"/>
              </a:spcBef>
              <a:spcAft>
                <a:spcPts val="1200"/>
              </a:spcAft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Joseph, S. (2014) </a:t>
            </a:r>
            <a:r>
              <a:rPr lang="en-US" sz="900" b="0" i="1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Sainsbury's launches bid to drive Social Customer Service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900" b="0" i="1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Marketing Week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. Marketing Week. [Online] Available at: https://www.marketingweek.com/sainsburys-launches-bid-to-drive-social-customer-service/ [Accessed: November 30, 2022]. </a:t>
            </a:r>
            <a:endParaRPr lang="en-US" sz="900" b="0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algn="just" rtl="0">
              <a:spcBef>
                <a:spcPts val="1200"/>
              </a:spcBef>
              <a:spcAft>
                <a:spcPts val="1200"/>
              </a:spcAft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GOV.UK. (2015) Service, G.D. </a:t>
            </a:r>
            <a:r>
              <a:rPr lang="en-US" sz="900" b="0" i="1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Data protection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900" b="0" i="1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GOV.UK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. GOV.UK. Available at: &lt;https://www.gov.uk/data-protection#:~:text=The%20Data%20Protection%20Act%202018%20is%20the%20UK's%20implementation%20of,used%20fairly%2C%20lawfully%20and%20transparently&gt; [Accessed: November 30, 2022]. </a:t>
            </a:r>
            <a:endParaRPr lang="en-US" sz="900" b="0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algn="just" rtl="0">
              <a:spcBef>
                <a:spcPts val="1200"/>
              </a:spcBef>
              <a:spcAft>
                <a:spcPts val="1200"/>
              </a:spcAft>
            </a:pPr>
            <a:r>
              <a:rPr lang="en-US" sz="900" b="0" i="0" u="none" strike="noStrike" dirty="0" err="1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Anshari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, M., </a:t>
            </a:r>
            <a:r>
              <a:rPr lang="en-US" sz="900" b="0" i="0" u="none" strike="noStrike" dirty="0" err="1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Almunawar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, M.N., Lim, S.A. and Al-</a:t>
            </a:r>
            <a:r>
              <a:rPr lang="en-US" sz="900" b="0" i="0" u="none" strike="noStrike" dirty="0" err="1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Mudimigh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, A., 2019. Customer relationship management and big data enabled: Personalization &amp; customization of services. </a:t>
            </a:r>
            <a:r>
              <a:rPr lang="en-US" sz="900" b="0" i="1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Applied Computing and Informatics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900" b="0" i="1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15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(2), pp.94-101.</a:t>
            </a:r>
            <a:endParaRPr lang="en-US" sz="900" b="0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algn="just" rtl="0">
              <a:spcBef>
                <a:spcPts val="1200"/>
              </a:spcBef>
              <a:spcAft>
                <a:spcPts val="1200"/>
              </a:spcAft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Dhanesh, G.S. and </a:t>
            </a:r>
            <a:r>
              <a:rPr lang="en-US" sz="900" b="0" i="0" u="none" strike="noStrike" dirty="0" err="1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Duthler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, G., 2019. Relationship management through social media influencers: Effects of followers’ awareness of paid endorsement. </a:t>
            </a:r>
            <a:r>
              <a:rPr lang="en-US" sz="900" b="0" i="1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Public Relations Review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900" b="0" i="1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45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(3), p.101765.</a:t>
            </a:r>
            <a:endParaRPr lang="en-US" sz="900" b="0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algn="just" rtl="0">
              <a:spcBef>
                <a:spcPts val="1200"/>
              </a:spcBef>
              <a:spcAft>
                <a:spcPts val="1200"/>
              </a:spcAft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Kumar, V. and </a:t>
            </a:r>
            <a:r>
              <a:rPr lang="en-US" sz="900" b="0" i="0" u="none" strike="noStrike" dirty="0" err="1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Reinartz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, W., 2018. </a:t>
            </a:r>
            <a:r>
              <a:rPr lang="en-US" sz="900" b="0" i="1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Customer relationship management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. Springer-Verlag GmbH Germany, part of Springer Nature 2006, 2012, 2018.</a:t>
            </a:r>
            <a:endParaRPr lang="en-US" sz="900" b="0" dirty="0">
              <a:effectLst/>
              <a:latin typeface="Times New Roman" pitchFamily="18" charset="0"/>
              <a:cs typeface="Times New Roman" pitchFamily="18" charset="0"/>
            </a:endParaRPr>
          </a:p>
          <a:p>
            <a:pPr algn="just" rtl="0">
              <a:spcBef>
                <a:spcPts val="1200"/>
              </a:spcBef>
              <a:spcAft>
                <a:spcPts val="1200"/>
              </a:spcAft>
            </a:pP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Vacca, F., 2021. How Analytics are shaping a new era for Customer Relationship Management: a case study in </a:t>
            </a:r>
            <a:r>
              <a:rPr lang="en-US" sz="900" b="0" i="0" u="none" strike="noStrike" dirty="0" err="1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Lechler</a:t>
            </a:r>
            <a:r>
              <a:rPr lang="en-US" sz="900" b="0" i="0" u="none" strike="noStrike" dirty="0">
                <a:solidFill>
                  <a:srgbClr val="000000"/>
                </a:solidFill>
                <a:effectLst/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spcBef>
                <a:spcPts val="1200"/>
              </a:spcBef>
              <a:spcAft>
                <a:spcPts val="1200"/>
              </a:spcAft>
            </a:pPr>
            <a:r>
              <a:rPr lang="en-IN" sz="900" dirty="0" err="1">
                <a:latin typeface="Times New Roman" pitchFamily="18" charset="0"/>
                <a:cs typeface="Times New Roman" pitchFamily="18" charset="0"/>
              </a:rPr>
              <a:t>Bala</a:t>
            </a:r>
            <a:r>
              <a:rPr lang="en-IN" sz="900" dirty="0">
                <a:latin typeface="Times New Roman" pitchFamily="18" charset="0"/>
                <a:cs typeface="Times New Roman" pitchFamily="18" charset="0"/>
              </a:rPr>
              <a:t>, M. and </a:t>
            </a:r>
            <a:r>
              <a:rPr lang="en-IN" sz="900" dirty="0" err="1">
                <a:latin typeface="Times New Roman" pitchFamily="18" charset="0"/>
                <a:cs typeface="Times New Roman" pitchFamily="18" charset="0"/>
              </a:rPr>
              <a:t>Verma</a:t>
            </a:r>
            <a:r>
              <a:rPr lang="en-IN" sz="900" dirty="0">
                <a:latin typeface="Times New Roman" pitchFamily="18" charset="0"/>
                <a:cs typeface="Times New Roman" pitchFamily="18" charset="0"/>
              </a:rPr>
              <a:t>, D., 2018. A critical review of digital marketing. </a:t>
            </a:r>
            <a:r>
              <a:rPr lang="en-IN" sz="900" i="1" dirty="0">
                <a:latin typeface="Times New Roman" pitchFamily="18" charset="0"/>
                <a:cs typeface="Times New Roman" pitchFamily="18" charset="0"/>
              </a:rPr>
              <a:t>M. </a:t>
            </a:r>
            <a:r>
              <a:rPr lang="en-IN" sz="900" i="1" dirty="0" err="1">
                <a:latin typeface="Times New Roman" pitchFamily="18" charset="0"/>
                <a:cs typeface="Times New Roman" pitchFamily="18" charset="0"/>
              </a:rPr>
              <a:t>Bala</a:t>
            </a:r>
            <a:r>
              <a:rPr lang="en-IN" sz="900" i="1" dirty="0">
                <a:latin typeface="Times New Roman" pitchFamily="18" charset="0"/>
                <a:cs typeface="Times New Roman" pitchFamily="18" charset="0"/>
              </a:rPr>
              <a:t>, D. </a:t>
            </a:r>
            <a:r>
              <a:rPr lang="en-IN" sz="900" i="1" dirty="0" err="1">
                <a:latin typeface="Times New Roman" pitchFamily="18" charset="0"/>
                <a:cs typeface="Times New Roman" pitchFamily="18" charset="0"/>
              </a:rPr>
              <a:t>Verma</a:t>
            </a:r>
            <a:r>
              <a:rPr lang="en-IN" sz="900" i="1" dirty="0">
                <a:latin typeface="Times New Roman" pitchFamily="18" charset="0"/>
                <a:cs typeface="Times New Roman" pitchFamily="18" charset="0"/>
              </a:rPr>
              <a:t> (2018). A Critical Review of Digital Marketing. International Journal of Management, IT &amp; Engineering</a:t>
            </a:r>
            <a:r>
              <a:rPr lang="en-IN" sz="9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IN" sz="900" i="1" dirty="0">
                <a:latin typeface="Times New Roman" pitchFamily="18" charset="0"/>
                <a:cs typeface="Times New Roman" pitchFamily="18" charset="0"/>
              </a:rPr>
              <a:t>8</a:t>
            </a:r>
            <a:r>
              <a:rPr lang="en-IN" sz="900" dirty="0">
                <a:latin typeface="Times New Roman" pitchFamily="18" charset="0"/>
                <a:cs typeface="Times New Roman" pitchFamily="18" charset="0"/>
              </a:rPr>
              <a:t>(10), pp.321-339.</a:t>
            </a:r>
            <a:endParaRPr lang="en-US" sz="900" b="0" dirty="0">
              <a:effectLst/>
              <a:latin typeface="Times New Roman" pitchFamily="18" charset="0"/>
              <a:cs typeface="Times New Roman" pitchFamily="18" charset="0"/>
            </a:endParaRPr>
          </a:p>
          <a:p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16998933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Custom 1">
      <a:majorFont>
        <a:latin typeface="Franklin Gothic Heavy"/>
        <a:ea typeface=""/>
        <a:cs typeface=""/>
      </a:majorFont>
      <a:minorFont>
        <a:latin typeface="Rockwell Condensed"/>
        <a:ea typeface=""/>
        <a:cs typeface="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TM04033927[[fn=Main Event]]</Template>
  <TotalTime>86</TotalTime>
  <Words>585</Words>
  <Application>Microsoft Office PowerPoint</Application>
  <PresentationFormat>Widescreen</PresentationFormat>
  <Paragraphs>29</Paragraphs>
  <Slides>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Arial</vt:lpstr>
      <vt:lpstr>Bernard MT Condensed</vt:lpstr>
      <vt:lpstr>Calibri</vt:lpstr>
      <vt:lpstr>Franklin Gothic Heavy</vt:lpstr>
      <vt:lpstr>Rockwell Condensed</vt:lpstr>
      <vt:lpstr>Times New Roman</vt:lpstr>
      <vt:lpstr>Main Event</vt:lpstr>
      <vt:lpstr>Adina Ghita 1914431 Building a Sustainable Marketing Relationship</vt:lpstr>
      <vt:lpstr> </vt:lpstr>
      <vt:lpstr>BENEFITS OF USING DIGITAL MARKETING 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Adina Ghita 1914431 Building a Sustainable Marketing Relationship</dc:title>
  <dc:creator>Adina Ghita</dc:creator>
  <cp:lastModifiedBy>Adina Ghita</cp:lastModifiedBy>
  <cp:revision>1</cp:revision>
  <dcterms:created xsi:type="dcterms:W3CDTF">2022-11-30T12:57:22Z</dcterms:created>
  <dcterms:modified xsi:type="dcterms:W3CDTF">2022-12-09T11:43:20Z</dcterms:modified>
</cp:coreProperties>
</file>