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 id="2147483721" r:id="rId2"/>
    <p:sldMasterId id="2147483733" r:id="rId3"/>
  </p:sldMasterIdLst>
  <p:notesMasterIdLst>
    <p:notesMasterId r:id="rId70"/>
  </p:notesMasterIdLst>
  <p:sldIdLst>
    <p:sldId id="357" r:id="rId4"/>
    <p:sldId id="358" r:id="rId5"/>
    <p:sldId id="256" r:id="rId6"/>
    <p:sldId id="257" r:id="rId7"/>
    <p:sldId id="259" r:id="rId8"/>
    <p:sldId id="260" r:id="rId9"/>
    <p:sldId id="269" r:id="rId10"/>
    <p:sldId id="261" r:id="rId11"/>
    <p:sldId id="278" r:id="rId12"/>
    <p:sldId id="360" r:id="rId13"/>
    <p:sldId id="359" r:id="rId14"/>
    <p:sldId id="361" r:id="rId15"/>
    <p:sldId id="319" r:id="rId16"/>
    <p:sldId id="345" r:id="rId17"/>
    <p:sldId id="321" r:id="rId18"/>
    <p:sldId id="362" r:id="rId19"/>
    <p:sldId id="322" r:id="rId20"/>
    <p:sldId id="323" r:id="rId21"/>
    <p:sldId id="363" r:id="rId22"/>
    <p:sldId id="364" r:id="rId23"/>
    <p:sldId id="365" r:id="rId24"/>
    <p:sldId id="366" r:id="rId25"/>
    <p:sldId id="324" r:id="rId26"/>
    <p:sldId id="273" r:id="rId27"/>
    <p:sldId id="325" r:id="rId28"/>
    <p:sldId id="367" r:id="rId29"/>
    <p:sldId id="346" r:id="rId30"/>
    <p:sldId id="326" r:id="rId31"/>
    <p:sldId id="327" r:id="rId32"/>
    <p:sldId id="281" r:id="rId33"/>
    <p:sldId id="314" r:id="rId34"/>
    <p:sldId id="282" r:id="rId35"/>
    <p:sldId id="288" r:id="rId36"/>
    <p:sldId id="368" r:id="rId37"/>
    <p:sldId id="369" r:id="rId38"/>
    <p:sldId id="272" r:id="rId39"/>
    <p:sldId id="279" r:id="rId40"/>
    <p:sldId id="280" r:id="rId41"/>
    <p:sldId id="370" r:id="rId42"/>
    <p:sldId id="276" r:id="rId43"/>
    <p:sldId id="277" r:id="rId44"/>
    <p:sldId id="263" r:id="rId45"/>
    <p:sldId id="264" r:id="rId46"/>
    <p:sldId id="302" r:id="rId47"/>
    <p:sldId id="372" r:id="rId48"/>
    <p:sldId id="373" r:id="rId49"/>
    <p:sldId id="293" r:id="rId50"/>
    <p:sldId id="258" r:id="rId51"/>
    <p:sldId id="374" r:id="rId52"/>
    <p:sldId id="375" r:id="rId53"/>
    <p:sldId id="376" r:id="rId54"/>
    <p:sldId id="377" r:id="rId55"/>
    <p:sldId id="265" r:id="rId56"/>
    <p:sldId id="266" r:id="rId57"/>
    <p:sldId id="378" r:id="rId58"/>
    <p:sldId id="274" r:id="rId59"/>
    <p:sldId id="270" r:id="rId60"/>
    <p:sldId id="379" r:id="rId61"/>
    <p:sldId id="380" r:id="rId62"/>
    <p:sldId id="381" r:id="rId63"/>
    <p:sldId id="290" r:id="rId64"/>
    <p:sldId id="382" r:id="rId65"/>
    <p:sldId id="291" r:id="rId66"/>
    <p:sldId id="285" r:id="rId67"/>
    <p:sldId id="289" r:id="rId68"/>
    <p:sldId id="287" r:id="rId6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ahoma"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B7409A-602D-427A-9EDE-AAD29D3B7B10}" v="37" dt="2026-10-07T13:51:01.335"/>
    <p1510:client id="{F195C31B-36E6-4999-948D-2F48B46217DE}" v="39" dt="2026-10-08T12:07:34.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p:cViewPr varScale="1">
        <p:scale>
          <a:sx n="103" d="100"/>
          <a:sy n="103" d="100"/>
        </p:scale>
        <p:origin x="822" y="13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tableStyles" Target="tableStyles.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notesMaster" Target="notesMasters/notesMaster1.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71" Type="http://schemas.openxmlformats.org/officeDocument/2006/relationships/presProps" Target="presProps.xml"/></Relationships>
</file>

<file path=ppt/diagrams/_rels/data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20.sv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20.sv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6_2#1">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DE18FA-2039-4D38-950F-00E7A8E9BBC5}" type="doc">
      <dgm:prSet loTypeId="urn:microsoft.com/office/officeart/2005/8/layout/matrix3" loCatId="matrix" qsTypeId="urn:microsoft.com/office/officeart/2005/8/quickstyle/simple1#10" qsCatId="simple" csTypeId="urn:microsoft.com/office/officeart/2005/8/colors/accent6_2#1" csCatId="accent6"/>
      <dgm:spPr/>
      <dgm:t>
        <a:bodyPr/>
        <a:lstStyle/>
        <a:p>
          <a:endParaRPr lang="en-US"/>
        </a:p>
      </dgm:t>
    </dgm:pt>
    <dgm:pt modelId="{C13C55A6-9F5A-4A9D-825D-29D48244FE87}">
      <dgm:prSet/>
      <dgm:spPr/>
      <dgm:t>
        <a:bodyPr/>
        <a:lstStyle/>
        <a:p>
          <a:r>
            <a:rPr lang="en-GB"/>
            <a:t>To consider factors which may affect jury decision making including:</a:t>
          </a:r>
          <a:endParaRPr lang="en-US"/>
        </a:p>
      </dgm:t>
    </dgm:pt>
    <dgm:pt modelId="{B4249530-E58A-41A7-B5C3-A4045E19A78F}" type="parTrans" cxnId="{A90B7922-C280-4C5F-B05A-355DDE82B9F3}">
      <dgm:prSet/>
      <dgm:spPr/>
      <dgm:t>
        <a:bodyPr/>
        <a:lstStyle/>
        <a:p>
          <a:endParaRPr lang="en-US"/>
        </a:p>
      </dgm:t>
    </dgm:pt>
    <dgm:pt modelId="{8B515C68-E027-49E1-83B4-555D5FE6A37E}" type="sibTrans" cxnId="{A90B7922-C280-4C5F-B05A-355DDE82B9F3}">
      <dgm:prSet/>
      <dgm:spPr/>
      <dgm:t>
        <a:bodyPr/>
        <a:lstStyle/>
        <a:p>
          <a:endParaRPr lang="en-US"/>
        </a:p>
      </dgm:t>
    </dgm:pt>
    <dgm:pt modelId="{B1A2E19A-072F-4319-8436-023C2542441E}">
      <dgm:prSet/>
      <dgm:spPr/>
      <dgm:t>
        <a:bodyPr/>
        <a:lstStyle/>
        <a:p>
          <a:r>
            <a:rPr lang="en-GB"/>
            <a:t>Social influence &amp; conformity.</a:t>
          </a:r>
          <a:endParaRPr lang="en-US"/>
        </a:p>
      </dgm:t>
    </dgm:pt>
    <dgm:pt modelId="{94C2C7A4-2BA0-42CB-A802-597A4301FF25}" type="parTrans" cxnId="{AA717B29-4A08-4913-8E76-92A4D3B0E8AF}">
      <dgm:prSet/>
      <dgm:spPr/>
      <dgm:t>
        <a:bodyPr/>
        <a:lstStyle/>
        <a:p>
          <a:endParaRPr lang="en-US"/>
        </a:p>
      </dgm:t>
    </dgm:pt>
    <dgm:pt modelId="{888449BC-803A-4933-9996-C9D77C0AE715}" type="sibTrans" cxnId="{AA717B29-4A08-4913-8E76-92A4D3B0E8AF}">
      <dgm:prSet/>
      <dgm:spPr/>
      <dgm:t>
        <a:bodyPr/>
        <a:lstStyle/>
        <a:p>
          <a:endParaRPr lang="en-US"/>
        </a:p>
      </dgm:t>
    </dgm:pt>
    <dgm:pt modelId="{99F10B84-39F4-44E5-B8AA-CA35B8A9112E}">
      <dgm:prSet/>
      <dgm:spPr/>
      <dgm:t>
        <a:bodyPr/>
        <a:lstStyle/>
        <a:p>
          <a:r>
            <a:rPr lang="en-GB"/>
            <a:t>Size of the jury &amp; consensus required.</a:t>
          </a:r>
          <a:endParaRPr lang="en-US"/>
        </a:p>
      </dgm:t>
    </dgm:pt>
    <dgm:pt modelId="{243DF574-EC33-48C5-BDA1-5147389D9B7B}" type="parTrans" cxnId="{CA36A3A6-70AD-4A6A-B9B4-4F407590F34A}">
      <dgm:prSet/>
      <dgm:spPr/>
      <dgm:t>
        <a:bodyPr/>
        <a:lstStyle/>
        <a:p>
          <a:endParaRPr lang="en-US"/>
        </a:p>
      </dgm:t>
    </dgm:pt>
    <dgm:pt modelId="{AADFF618-C050-4C1A-9EA7-2F4BF37461D4}" type="sibTrans" cxnId="{CA36A3A6-70AD-4A6A-B9B4-4F407590F34A}">
      <dgm:prSet/>
      <dgm:spPr/>
      <dgm:t>
        <a:bodyPr/>
        <a:lstStyle/>
        <a:p>
          <a:endParaRPr lang="en-US"/>
        </a:p>
      </dgm:t>
    </dgm:pt>
    <dgm:pt modelId="{14280D0B-6233-46AC-A481-1F6BD6890B1A}">
      <dgm:prSet/>
      <dgm:spPr/>
      <dgm:t>
        <a:bodyPr/>
        <a:lstStyle/>
        <a:p>
          <a:r>
            <a:rPr lang="en-GB"/>
            <a:t>Individual factors and characteristics of jurors, victims, experts, defendants and all! </a:t>
          </a:r>
          <a:endParaRPr lang="en-US"/>
        </a:p>
      </dgm:t>
    </dgm:pt>
    <dgm:pt modelId="{A515ACFF-6E8D-411B-BBD4-1A01DCCC81F7}" type="parTrans" cxnId="{2B18D26C-8960-406E-84D4-16C4E151E869}">
      <dgm:prSet/>
      <dgm:spPr/>
      <dgm:t>
        <a:bodyPr/>
        <a:lstStyle/>
        <a:p>
          <a:endParaRPr lang="en-US"/>
        </a:p>
      </dgm:t>
    </dgm:pt>
    <dgm:pt modelId="{5AF93DF5-0A9D-4961-BF62-0D5E9E5E8E65}" type="sibTrans" cxnId="{2B18D26C-8960-406E-84D4-16C4E151E869}">
      <dgm:prSet/>
      <dgm:spPr/>
      <dgm:t>
        <a:bodyPr/>
        <a:lstStyle/>
        <a:p>
          <a:endParaRPr lang="en-US"/>
        </a:p>
      </dgm:t>
    </dgm:pt>
    <dgm:pt modelId="{FD1134B1-302F-462C-A35C-C9DC27EC6A02}" type="pres">
      <dgm:prSet presAssocID="{45DE18FA-2039-4D38-950F-00E7A8E9BBC5}" presName="matrix" presStyleCnt="0">
        <dgm:presLayoutVars>
          <dgm:chMax val="1"/>
          <dgm:dir/>
          <dgm:resizeHandles val="exact"/>
        </dgm:presLayoutVars>
      </dgm:prSet>
      <dgm:spPr/>
    </dgm:pt>
    <dgm:pt modelId="{9D63AC34-3879-4831-B6F1-42818ABEC668}" type="pres">
      <dgm:prSet presAssocID="{45DE18FA-2039-4D38-950F-00E7A8E9BBC5}" presName="diamond" presStyleLbl="bgShp" presStyleIdx="0" presStyleCnt="1"/>
      <dgm:spPr/>
    </dgm:pt>
    <dgm:pt modelId="{53FB046E-E476-4287-9183-F3A9CE3A7F77}" type="pres">
      <dgm:prSet presAssocID="{45DE18FA-2039-4D38-950F-00E7A8E9BBC5}" presName="quad1" presStyleLbl="node1" presStyleIdx="0" presStyleCnt="4">
        <dgm:presLayoutVars>
          <dgm:chMax val="0"/>
          <dgm:chPref val="0"/>
          <dgm:bulletEnabled val="1"/>
        </dgm:presLayoutVars>
      </dgm:prSet>
      <dgm:spPr/>
    </dgm:pt>
    <dgm:pt modelId="{277655E4-0D44-4A12-BD77-2BA02D0C4726}" type="pres">
      <dgm:prSet presAssocID="{45DE18FA-2039-4D38-950F-00E7A8E9BBC5}" presName="quad2" presStyleLbl="node1" presStyleIdx="1" presStyleCnt="4">
        <dgm:presLayoutVars>
          <dgm:chMax val="0"/>
          <dgm:chPref val="0"/>
          <dgm:bulletEnabled val="1"/>
        </dgm:presLayoutVars>
      </dgm:prSet>
      <dgm:spPr/>
    </dgm:pt>
    <dgm:pt modelId="{75779967-200F-4AE3-9A23-E7E0174C1960}" type="pres">
      <dgm:prSet presAssocID="{45DE18FA-2039-4D38-950F-00E7A8E9BBC5}" presName="quad3" presStyleLbl="node1" presStyleIdx="2" presStyleCnt="4">
        <dgm:presLayoutVars>
          <dgm:chMax val="0"/>
          <dgm:chPref val="0"/>
          <dgm:bulletEnabled val="1"/>
        </dgm:presLayoutVars>
      </dgm:prSet>
      <dgm:spPr/>
    </dgm:pt>
    <dgm:pt modelId="{53BBE6C6-E506-48AF-BA40-D3F8A13DF718}" type="pres">
      <dgm:prSet presAssocID="{45DE18FA-2039-4D38-950F-00E7A8E9BBC5}" presName="quad4" presStyleLbl="node1" presStyleIdx="3" presStyleCnt="4">
        <dgm:presLayoutVars>
          <dgm:chMax val="0"/>
          <dgm:chPref val="0"/>
          <dgm:bulletEnabled val="1"/>
        </dgm:presLayoutVars>
      </dgm:prSet>
      <dgm:spPr/>
    </dgm:pt>
  </dgm:ptLst>
  <dgm:cxnLst>
    <dgm:cxn modelId="{F058A01C-9B4C-4742-A56A-BB181DA52D44}" type="presOf" srcId="{45DE18FA-2039-4D38-950F-00E7A8E9BBC5}" destId="{FD1134B1-302F-462C-A35C-C9DC27EC6A02}" srcOrd="0" destOrd="0" presId="urn:microsoft.com/office/officeart/2005/8/layout/matrix3"/>
    <dgm:cxn modelId="{A90B7922-C280-4C5F-B05A-355DDE82B9F3}" srcId="{45DE18FA-2039-4D38-950F-00E7A8E9BBC5}" destId="{C13C55A6-9F5A-4A9D-825D-29D48244FE87}" srcOrd="0" destOrd="0" parTransId="{B4249530-E58A-41A7-B5C3-A4045E19A78F}" sibTransId="{8B515C68-E027-49E1-83B4-555D5FE6A37E}"/>
    <dgm:cxn modelId="{AA717B29-4A08-4913-8E76-92A4D3B0E8AF}" srcId="{45DE18FA-2039-4D38-950F-00E7A8E9BBC5}" destId="{B1A2E19A-072F-4319-8436-023C2542441E}" srcOrd="1" destOrd="0" parTransId="{94C2C7A4-2BA0-42CB-A802-597A4301FF25}" sibTransId="{888449BC-803A-4933-9996-C9D77C0AE715}"/>
    <dgm:cxn modelId="{6F2A4A30-FCD4-4400-87B1-27F22D175398}" type="presOf" srcId="{99F10B84-39F4-44E5-B8AA-CA35B8A9112E}" destId="{75779967-200F-4AE3-9A23-E7E0174C1960}" srcOrd="0" destOrd="0" presId="urn:microsoft.com/office/officeart/2005/8/layout/matrix3"/>
    <dgm:cxn modelId="{2B18D26C-8960-406E-84D4-16C4E151E869}" srcId="{45DE18FA-2039-4D38-950F-00E7A8E9BBC5}" destId="{14280D0B-6233-46AC-A481-1F6BD6890B1A}" srcOrd="3" destOrd="0" parTransId="{A515ACFF-6E8D-411B-BBD4-1A01DCCC81F7}" sibTransId="{5AF93DF5-0A9D-4961-BF62-0D5E9E5E8E65}"/>
    <dgm:cxn modelId="{5A8B6089-94D8-4485-BFF4-7F98A6BE6A72}" type="presOf" srcId="{C13C55A6-9F5A-4A9D-825D-29D48244FE87}" destId="{53FB046E-E476-4287-9183-F3A9CE3A7F77}" srcOrd="0" destOrd="0" presId="urn:microsoft.com/office/officeart/2005/8/layout/matrix3"/>
    <dgm:cxn modelId="{CA36A3A6-70AD-4A6A-B9B4-4F407590F34A}" srcId="{45DE18FA-2039-4D38-950F-00E7A8E9BBC5}" destId="{99F10B84-39F4-44E5-B8AA-CA35B8A9112E}" srcOrd="2" destOrd="0" parTransId="{243DF574-EC33-48C5-BDA1-5147389D9B7B}" sibTransId="{AADFF618-C050-4C1A-9EA7-2F4BF37461D4}"/>
    <dgm:cxn modelId="{D91706B8-52E6-4DFF-9F70-8E03E2D15A5E}" type="presOf" srcId="{14280D0B-6233-46AC-A481-1F6BD6890B1A}" destId="{53BBE6C6-E506-48AF-BA40-D3F8A13DF718}" srcOrd="0" destOrd="0" presId="urn:microsoft.com/office/officeart/2005/8/layout/matrix3"/>
    <dgm:cxn modelId="{9D3CE9D2-804A-4E48-AC64-B1C610651484}" type="presOf" srcId="{B1A2E19A-072F-4319-8436-023C2542441E}" destId="{277655E4-0D44-4A12-BD77-2BA02D0C4726}" srcOrd="0" destOrd="0" presId="urn:microsoft.com/office/officeart/2005/8/layout/matrix3"/>
    <dgm:cxn modelId="{3F66FC78-AA27-4954-987A-295B53D61579}" type="presParOf" srcId="{FD1134B1-302F-462C-A35C-C9DC27EC6A02}" destId="{9D63AC34-3879-4831-B6F1-42818ABEC668}" srcOrd="0" destOrd="0" presId="urn:microsoft.com/office/officeart/2005/8/layout/matrix3"/>
    <dgm:cxn modelId="{D65C75FC-885C-45F4-BE0B-0B0BCB04B88F}" type="presParOf" srcId="{FD1134B1-302F-462C-A35C-C9DC27EC6A02}" destId="{53FB046E-E476-4287-9183-F3A9CE3A7F77}" srcOrd="1" destOrd="0" presId="urn:microsoft.com/office/officeart/2005/8/layout/matrix3"/>
    <dgm:cxn modelId="{0785338A-CBB5-4874-B489-A165C7D51DB1}" type="presParOf" srcId="{FD1134B1-302F-462C-A35C-C9DC27EC6A02}" destId="{277655E4-0D44-4A12-BD77-2BA02D0C4726}" srcOrd="2" destOrd="0" presId="urn:microsoft.com/office/officeart/2005/8/layout/matrix3"/>
    <dgm:cxn modelId="{78BAF63A-5749-4D13-B304-0BC0EB84E34A}" type="presParOf" srcId="{FD1134B1-302F-462C-A35C-C9DC27EC6A02}" destId="{75779967-200F-4AE3-9A23-E7E0174C1960}" srcOrd="3" destOrd="0" presId="urn:microsoft.com/office/officeart/2005/8/layout/matrix3"/>
    <dgm:cxn modelId="{FD3AFC69-E508-45E3-8B0C-DA9EFC4169CC}" type="presParOf" srcId="{FD1134B1-302F-462C-A35C-C9DC27EC6A02}" destId="{53BBE6C6-E506-48AF-BA40-D3F8A13DF71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50B18A-2107-42DD-97D5-5D77132C5E43}" type="doc">
      <dgm:prSet loTypeId="urn:microsoft.com/office/officeart/2008/layout/LinedList" loCatId="list" qsTypeId="urn:microsoft.com/office/officeart/2005/8/quickstyle/simple1#11" qsCatId="simple" csTypeId="urn:microsoft.com/office/officeart/2005/8/colors/colorful1#3" csCatId="colorful"/>
      <dgm:spPr/>
      <dgm:t>
        <a:bodyPr/>
        <a:lstStyle/>
        <a:p>
          <a:endParaRPr lang="en-US"/>
        </a:p>
      </dgm:t>
    </dgm:pt>
    <dgm:pt modelId="{49E9FE40-4F8E-4E77-B79D-F8BEB81A30C2}">
      <dgm:prSet/>
      <dgm:spPr/>
      <dgm:t>
        <a:bodyPr/>
        <a:lstStyle/>
        <a:p>
          <a:r>
            <a:rPr lang="en-GB"/>
            <a:t>Juries have long been used to assist with the fair application of the law.</a:t>
          </a:r>
          <a:endParaRPr lang="en-US"/>
        </a:p>
      </dgm:t>
    </dgm:pt>
    <dgm:pt modelId="{1331186D-1644-4A8A-88D6-98F2AC0739AD}" type="parTrans" cxnId="{E3CA5567-DE5E-4ABE-BA10-5B9EF4F3F2B5}">
      <dgm:prSet/>
      <dgm:spPr/>
      <dgm:t>
        <a:bodyPr/>
        <a:lstStyle/>
        <a:p>
          <a:endParaRPr lang="en-US"/>
        </a:p>
      </dgm:t>
    </dgm:pt>
    <dgm:pt modelId="{8E5440F0-D1C7-4F16-8666-7ABEB84C325C}" type="sibTrans" cxnId="{E3CA5567-DE5E-4ABE-BA10-5B9EF4F3F2B5}">
      <dgm:prSet/>
      <dgm:spPr/>
      <dgm:t>
        <a:bodyPr/>
        <a:lstStyle/>
        <a:p>
          <a:endParaRPr lang="en-US"/>
        </a:p>
      </dgm:t>
    </dgm:pt>
    <dgm:pt modelId="{76E023D7-9709-452C-B764-DE46E927B364}">
      <dgm:prSet/>
      <dgm:spPr/>
      <dgm:t>
        <a:bodyPr/>
        <a:lstStyle/>
        <a:p>
          <a:r>
            <a:rPr lang="en-GB"/>
            <a:t>The system is generally regarded as democratic, held in high regard and frequently used by many countries who view themselves as a democracy.</a:t>
          </a:r>
          <a:endParaRPr lang="en-US"/>
        </a:p>
      </dgm:t>
    </dgm:pt>
    <dgm:pt modelId="{C1245E7E-C428-4A6C-9034-93F82C74217F}" type="parTrans" cxnId="{9C741E38-AFFC-41EB-A216-32AF7B705FCC}">
      <dgm:prSet/>
      <dgm:spPr/>
      <dgm:t>
        <a:bodyPr/>
        <a:lstStyle/>
        <a:p>
          <a:endParaRPr lang="en-US"/>
        </a:p>
      </dgm:t>
    </dgm:pt>
    <dgm:pt modelId="{ECD86D33-9D60-4FE7-98F8-B5B152E1E762}" type="sibTrans" cxnId="{9C741E38-AFFC-41EB-A216-32AF7B705FCC}">
      <dgm:prSet/>
      <dgm:spPr/>
      <dgm:t>
        <a:bodyPr/>
        <a:lstStyle/>
        <a:p>
          <a:endParaRPr lang="en-US"/>
        </a:p>
      </dgm:t>
    </dgm:pt>
    <dgm:pt modelId="{AEC446CD-58C1-4810-AE16-3CABBDAA4041}">
      <dgm:prSet/>
      <dgm:spPr/>
      <dgm:t>
        <a:bodyPr/>
        <a:lstStyle/>
        <a:p>
          <a:r>
            <a:rPr lang="en-GB"/>
            <a:t>Examples: England, Wales, Austria, New Zealand, Russia. </a:t>
          </a:r>
          <a:endParaRPr lang="en-US"/>
        </a:p>
      </dgm:t>
    </dgm:pt>
    <dgm:pt modelId="{7E5C60A6-C540-49D6-981A-7DBE40F8C6E8}" type="parTrans" cxnId="{85280587-A7AB-43B9-93EC-99E5D9F73B13}">
      <dgm:prSet/>
      <dgm:spPr/>
      <dgm:t>
        <a:bodyPr/>
        <a:lstStyle/>
        <a:p>
          <a:endParaRPr lang="en-US"/>
        </a:p>
      </dgm:t>
    </dgm:pt>
    <dgm:pt modelId="{14183F6E-5F2E-40A3-B19C-02CB777F381E}" type="sibTrans" cxnId="{85280587-A7AB-43B9-93EC-99E5D9F73B13}">
      <dgm:prSet/>
      <dgm:spPr/>
      <dgm:t>
        <a:bodyPr/>
        <a:lstStyle/>
        <a:p>
          <a:endParaRPr lang="en-US"/>
        </a:p>
      </dgm:t>
    </dgm:pt>
    <dgm:pt modelId="{B3E458F1-29C4-4BFE-8351-1D5947841634}">
      <dgm:prSet/>
      <dgm:spPr/>
      <dgm:t>
        <a:bodyPr/>
        <a:lstStyle/>
        <a:p>
          <a:r>
            <a:rPr lang="en-GB"/>
            <a:t>Singapore, South Africa, India- no jury.</a:t>
          </a:r>
          <a:endParaRPr lang="en-US"/>
        </a:p>
      </dgm:t>
    </dgm:pt>
    <dgm:pt modelId="{35EC20E3-F7A3-4B44-B7B0-AD23800B4536}" type="parTrans" cxnId="{9A9D785F-E467-4ED6-B842-F0303239F750}">
      <dgm:prSet/>
      <dgm:spPr/>
      <dgm:t>
        <a:bodyPr/>
        <a:lstStyle/>
        <a:p>
          <a:endParaRPr lang="en-US"/>
        </a:p>
      </dgm:t>
    </dgm:pt>
    <dgm:pt modelId="{D7C4FDF3-E28C-442C-9DBF-C31CDD7DD5FC}" type="sibTrans" cxnId="{9A9D785F-E467-4ED6-B842-F0303239F750}">
      <dgm:prSet/>
      <dgm:spPr/>
      <dgm:t>
        <a:bodyPr/>
        <a:lstStyle/>
        <a:p>
          <a:endParaRPr lang="en-US"/>
        </a:p>
      </dgm:t>
    </dgm:pt>
    <dgm:pt modelId="{46E7A570-27F0-4B6F-A2C5-DC37309EC4F4}">
      <dgm:prSet/>
      <dgm:spPr/>
      <dgm:t>
        <a:bodyPr/>
        <a:lstStyle/>
        <a:p>
          <a:r>
            <a:rPr lang="en-GB"/>
            <a:t>France, Norway are more complex.</a:t>
          </a:r>
          <a:endParaRPr lang="en-US"/>
        </a:p>
      </dgm:t>
    </dgm:pt>
    <dgm:pt modelId="{425EFECA-3905-4E20-AA3F-1705657E589C}" type="parTrans" cxnId="{5A084F42-B6A2-4CF0-86D7-5D0A5FB51576}">
      <dgm:prSet/>
      <dgm:spPr/>
      <dgm:t>
        <a:bodyPr/>
        <a:lstStyle/>
        <a:p>
          <a:endParaRPr lang="en-US"/>
        </a:p>
      </dgm:t>
    </dgm:pt>
    <dgm:pt modelId="{3D956BD2-D044-4182-BE10-C4ACB822F958}" type="sibTrans" cxnId="{5A084F42-B6A2-4CF0-86D7-5D0A5FB51576}">
      <dgm:prSet/>
      <dgm:spPr/>
      <dgm:t>
        <a:bodyPr/>
        <a:lstStyle/>
        <a:p>
          <a:endParaRPr lang="en-US"/>
        </a:p>
      </dgm:t>
    </dgm:pt>
    <dgm:pt modelId="{AF905722-0CA3-4656-B5AB-CE5010B5E0D7}" type="pres">
      <dgm:prSet presAssocID="{8F50B18A-2107-42DD-97D5-5D77132C5E43}" presName="vert0" presStyleCnt="0">
        <dgm:presLayoutVars>
          <dgm:dir/>
          <dgm:animOne val="branch"/>
          <dgm:animLvl val="lvl"/>
        </dgm:presLayoutVars>
      </dgm:prSet>
      <dgm:spPr/>
    </dgm:pt>
    <dgm:pt modelId="{BE0F32CC-7A20-4805-A374-B831E73A3980}" type="pres">
      <dgm:prSet presAssocID="{49E9FE40-4F8E-4E77-B79D-F8BEB81A30C2}" presName="thickLine" presStyleLbl="alignNode1" presStyleIdx="0" presStyleCnt="5"/>
      <dgm:spPr/>
    </dgm:pt>
    <dgm:pt modelId="{106B08F4-ABC1-41A2-AEEC-BFDF1435E625}" type="pres">
      <dgm:prSet presAssocID="{49E9FE40-4F8E-4E77-B79D-F8BEB81A30C2}" presName="horz1" presStyleCnt="0"/>
      <dgm:spPr/>
    </dgm:pt>
    <dgm:pt modelId="{D380268B-90AB-4803-8854-49054871F074}" type="pres">
      <dgm:prSet presAssocID="{49E9FE40-4F8E-4E77-B79D-F8BEB81A30C2}" presName="tx1" presStyleLbl="revTx" presStyleIdx="0" presStyleCnt="5"/>
      <dgm:spPr/>
    </dgm:pt>
    <dgm:pt modelId="{7897043A-A3B5-495B-A437-BC02481C921A}" type="pres">
      <dgm:prSet presAssocID="{49E9FE40-4F8E-4E77-B79D-F8BEB81A30C2}" presName="vert1" presStyleCnt="0"/>
      <dgm:spPr/>
    </dgm:pt>
    <dgm:pt modelId="{4CDF856B-D743-4EF8-AA5C-8AF9B1C6E498}" type="pres">
      <dgm:prSet presAssocID="{76E023D7-9709-452C-B764-DE46E927B364}" presName="thickLine" presStyleLbl="alignNode1" presStyleIdx="1" presStyleCnt="5"/>
      <dgm:spPr/>
    </dgm:pt>
    <dgm:pt modelId="{43EF6BC8-E5FA-4DC7-A875-D4B8AA8A9D5B}" type="pres">
      <dgm:prSet presAssocID="{76E023D7-9709-452C-B764-DE46E927B364}" presName="horz1" presStyleCnt="0"/>
      <dgm:spPr/>
    </dgm:pt>
    <dgm:pt modelId="{ECC5CB4D-CE14-4FF3-AD9A-3987AB024EB5}" type="pres">
      <dgm:prSet presAssocID="{76E023D7-9709-452C-B764-DE46E927B364}" presName="tx1" presStyleLbl="revTx" presStyleIdx="1" presStyleCnt="5"/>
      <dgm:spPr/>
    </dgm:pt>
    <dgm:pt modelId="{92665E7E-00D7-4502-96CF-4E6648AD6FE2}" type="pres">
      <dgm:prSet presAssocID="{76E023D7-9709-452C-B764-DE46E927B364}" presName="vert1" presStyleCnt="0"/>
      <dgm:spPr/>
    </dgm:pt>
    <dgm:pt modelId="{F46C0EB7-AAF2-44B0-B00D-7A0D91A4F334}" type="pres">
      <dgm:prSet presAssocID="{AEC446CD-58C1-4810-AE16-3CABBDAA4041}" presName="thickLine" presStyleLbl="alignNode1" presStyleIdx="2" presStyleCnt="5"/>
      <dgm:spPr/>
    </dgm:pt>
    <dgm:pt modelId="{A8675293-2802-4B7E-BFC0-919DC5D9C291}" type="pres">
      <dgm:prSet presAssocID="{AEC446CD-58C1-4810-AE16-3CABBDAA4041}" presName="horz1" presStyleCnt="0"/>
      <dgm:spPr/>
    </dgm:pt>
    <dgm:pt modelId="{A6C4E4B7-BB9A-4B3D-9B78-63A44FDA347F}" type="pres">
      <dgm:prSet presAssocID="{AEC446CD-58C1-4810-AE16-3CABBDAA4041}" presName="tx1" presStyleLbl="revTx" presStyleIdx="2" presStyleCnt="5"/>
      <dgm:spPr/>
    </dgm:pt>
    <dgm:pt modelId="{4B927392-19E4-4F11-9559-89E05BC79F6F}" type="pres">
      <dgm:prSet presAssocID="{AEC446CD-58C1-4810-AE16-3CABBDAA4041}" presName="vert1" presStyleCnt="0"/>
      <dgm:spPr/>
    </dgm:pt>
    <dgm:pt modelId="{3458585B-972F-4B06-A136-30ECD47D2B86}" type="pres">
      <dgm:prSet presAssocID="{B3E458F1-29C4-4BFE-8351-1D5947841634}" presName="thickLine" presStyleLbl="alignNode1" presStyleIdx="3" presStyleCnt="5"/>
      <dgm:spPr/>
    </dgm:pt>
    <dgm:pt modelId="{F9141B19-7EF5-4388-B92C-326556FCA2CC}" type="pres">
      <dgm:prSet presAssocID="{B3E458F1-29C4-4BFE-8351-1D5947841634}" presName="horz1" presStyleCnt="0"/>
      <dgm:spPr/>
    </dgm:pt>
    <dgm:pt modelId="{0D8A4520-D815-4BA8-A4A2-6B3708AB23D1}" type="pres">
      <dgm:prSet presAssocID="{B3E458F1-29C4-4BFE-8351-1D5947841634}" presName="tx1" presStyleLbl="revTx" presStyleIdx="3" presStyleCnt="5"/>
      <dgm:spPr/>
    </dgm:pt>
    <dgm:pt modelId="{452F2C7E-829A-44E1-94B6-1800BDF9083E}" type="pres">
      <dgm:prSet presAssocID="{B3E458F1-29C4-4BFE-8351-1D5947841634}" presName="vert1" presStyleCnt="0"/>
      <dgm:spPr/>
    </dgm:pt>
    <dgm:pt modelId="{CF86805F-FC98-4987-A0E4-104AF52E375C}" type="pres">
      <dgm:prSet presAssocID="{46E7A570-27F0-4B6F-A2C5-DC37309EC4F4}" presName="thickLine" presStyleLbl="alignNode1" presStyleIdx="4" presStyleCnt="5"/>
      <dgm:spPr/>
    </dgm:pt>
    <dgm:pt modelId="{9D4CB52C-F5DB-4E5F-B4EF-F09063A79EF0}" type="pres">
      <dgm:prSet presAssocID="{46E7A570-27F0-4B6F-A2C5-DC37309EC4F4}" presName="horz1" presStyleCnt="0"/>
      <dgm:spPr/>
    </dgm:pt>
    <dgm:pt modelId="{74D31810-564B-4E6D-9AA8-71A7BF016655}" type="pres">
      <dgm:prSet presAssocID="{46E7A570-27F0-4B6F-A2C5-DC37309EC4F4}" presName="tx1" presStyleLbl="revTx" presStyleIdx="4" presStyleCnt="5"/>
      <dgm:spPr/>
    </dgm:pt>
    <dgm:pt modelId="{79BE2D7C-6F90-48CE-A836-EAF754276D3D}" type="pres">
      <dgm:prSet presAssocID="{46E7A570-27F0-4B6F-A2C5-DC37309EC4F4}" presName="vert1" presStyleCnt="0"/>
      <dgm:spPr/>
    </dgm:pt>
  </dgm:ptLst>
  <dgm:cxnLst>
    <dgm:cxn modelId="{C3885902-3F60-4C46-B26C-D685546FBD59}" type="presOf" srcId="{76E023D7-9709-452C-B764-DE46E927B364}" destId="{ECC5CB4D-CE14-4FF3-AD9A-3987AB024EB5}" srcOrd="0" destOrd="0" presId="urn:microsoft.com/office/officeart/2008/layout/LinedList"/>
    <dgm:cxn modelId="{9C741E38-AFFC-41EB-A216-32AF7B705FCC}" srcId="{8F50B18A-2107-42DD-97D5-5D77132C5E43}" destId="{76E023D7-9709-452C-B764-DE46E927B364}" srcOrd="1" destOrd="0" parTransId="{C1245E7E-C428-4A6C-9034-93F82C74217F}" sibTransId="{ECD86D33-9D60-4FE7-98F8-B5B152E1E762}"/>
    <dgm:cxn modelId="{F1133F40-0783-419B-865E-724BB648E07B}" type="presOf" srcId="{46E7A570-27F0-4B6F-A2C5-DC37309EC4F4}" destId="{74D31810-564B-4E6D-9AA8-71A7BF016655}" srcOrd="0" destOrd="0" presId="urn:microsoft.com/office/officeart/2008/layout/LinedList"/>
    <dgm:cxn modelId="{9A9D785F-E467-4ED6-B842-F0303239F750}" srcId="{8F50B18A-2107-42DD-97D5-5D77132C5E43}" destId="{B3E458F1-29C4-4BFE-8351-1D5947841634}" srcOrd="3" destOrd="0" parTransId="{35EC20E3-F7A3-4B44-B7B0-AD23800B4536}" sibTransId="{D7C4FDF3-E28C-442C-9DBF-C31CDD7DD5FC}"/>
    <dgm:cxn modelId="{5A084F42-B6A2-4CF0-86D7-5D0A5FB51576}" srcId="{8F50B18A-2107-42DD-97D5-5D77132C5E43}" destId="{46E7A570-27F0-4B6F-A2C5-DC37309EC4F4}" srcOrd="4" destOrd="0" parTransId="{425EFECA-3905-4E20-AA3F-1705657E589C}" sibTransId="{3D956BD2-D044-4182-BE10-C4ACB822F958}"/>
    <dgm:cxn modelId="{7BC8D866-89F2-4296-A46B-429E397448E7}" type="presOf" srcId="{8F50B18A-2107-42DD-97D5-5D77132C5E43}" destId="{AF905722-0CA3-4656-B5AB-CE5010B5E0D7}" srcOrd="0" destOrd="0" presId="urn:microsoft.com/office/officeart/2008/layout/LinedList"/>
    <dgm:cxn modelId="{00102047-5717-4280-82DF-45B45104BF0A}" type="presOf" srcId="{49E9FE40-4F8E-4E77-B79D-F8BEB81A30C2}" destId="{D380268B-90AB-4803-8854-49054871F074}" srcOrd="0" destOrd="0" presId="urn:microsoft.com/office/officeart/2008/layout/LinedList"/>
    <dgm:cxn modelId="{E3CA5567-DE5E-4ABE-BA10-5B9EF4F3F2B5}" srcId="{8F50B18A-2107-42DD-97D5-5D77132C5E43}" destId="{49E9FE40-4F8E-4E77-B79D-F8BEB81A30C2}" srcOrd="0" destOrd="0" parTransId="{1331186D-1644-4A8A-88D6-98F2AC0739AD}" sibTransId="{8E5440F0-D1C7-4F16-8666-7ABEB84C325C}"/>
    <dgm:cxn modelId="{EEF2F64D-B3BD-4A85-B3A6-459DCF932EE2}" type="presOf" srcId="{B3E458F1-29C4-4BFE-8351-1D5947841634}" destId="{0D8A4520-D815-4BA8-A4A2-6B3708AB23D1}" srcOrd="0" destOrd="0" presId="urn:microsoft.com/office/officeart/2008/layout/LinedList"/>
    <dgm:cxn modelId="{85280587-A7AB-43B9-93EC-99E5D9F73B13}" srcId="{8F50B18A-2107-42DD-97D5-5D77132C5E43}" destId="{AEC446CD-58C1-4810-AE16-3CABBDAA4041}" srcOrd="2" destOrd="0" parTransId="{7E5C60A6-C540-49D6-981A-7DBE40F8C6E8}" sibTransId="{14183F6E-5F2E-40A3-B19C-02CB777F381E}"/>
    <dgm:cxn modelId="{E9E852AF-E053-4B27-B72F-8DA96C94E20D}" type="presOf" srcId="{AEC446CD-58C1-4810-AE16-3CABBDAA4041}" destId="{A6C4E4B7-BB9A-4B3D-9B78-63A44FDA347F}" srcOrd="0" destOrd="0" presId="urn:microsoft.com/office/officeart/2008/layout/LinedList"/>
    <dgm:cxn modelId="{15EDA8C4-5CD6-4A3A-A8BA-933A6A3B6864}" type="presParOf" srcId="{AF905722-0CA3-4656-B5AB-CE5010B5E0D7}" destId="{BE0F32CC-7A20-4805-A374-B831E73A3980}" srcOrd="0" destOrd="0" presId="urn:microsoft.com/office/officeart/2008/layout/LinedList"/>
    <dgm:cxn modelId="{D76026F2-F98A-4514-9AC6-2F1FC6B81B17}" type="presParOf" srcId="{AF905722-0CA3-4656-B5AB-CE5010B5E0D7}" destId="{106B08F4-ABC1-41A2-AEEC-BFDF1435E625}" srcOrd="1" destOrd="0" presId="urn:microsoft.com/office/officeart/2008/layout/LinedList"/>
    <dgm:cxn modelId="{1603D2FA-E2F8-47C7-A1E8-95B4A31C9A98}" type="presParOf" srcId="{106B08F4-ABC1-41A2-AEEC-BFDF1435E625}" destId="{D380268B-90AB-4803-8854-49054871F074}" srcOrd="0" destOrd="0" presId="urn:microsoft.com/office/officeart/2008/layout/LinedList"/>
    <dgm:cxn modelId="{9A564B4D-F09C-4EA8-B8CB-6C8EF3601186}" type="presParOf" srcId="{106B08F4-ABC1-41A2-AEEC-BFDF1435E625}" destId="{7897043A-A3B5-495B-A437-BC02481C921A}" srcOrd="1" destOrd="0" presId="urn:microsoft.com/office/officeart/2008/layout/LinedList"/>
    <dgm:cxn modelId="{635B296A-76CA-43AC-9CB6-4D27DC6556C9}" type="presParOf" srcId="{AF905722-0CA3-4656-B5AB-CE5010B5E0D7}" destId="{4CDF856B-D743-4EF8-AA5C-8AF9B1C6E498}" srcOrd="2" destOrd="0" presId="urn:microsoft.com/office/officeart/2008/layout/LinedList"/>
    <dgm:cxn modelId="{FF0144AE-9D73-4ECA-8D22-61326AD5F31B}" type="presParOf" srcId="{AF905722-0CA3-4656-B5AB-CE5010B5E0D7}" destId="{43EF6BC8-E5FA-4DC7-A875-D4B8AA8A9D5B}" srcOrd="3" destOrd="0" presId="urn:microsoft.com/office/officeart/2008/layout/LinedList"/>
    <dgm:cxn modelId="{B5259DC6-C064-42AD-9497-43A6A056D61A}" type="presParOf" srcId="{43EF6BC8-E5FA-4DC7-A875-D4B8AA8A9D5B}" destId="{ECC5CB4D-CE14-4FF3-AD9A-3987AB024EB5}" srcOrd="0" destOrd="0" presId="urn:microsoft.com/office/officeart/2008/layout/LinedList"/>
    <dgm:cxn modelId="{58961D1B-C05C-45C2-A847-7286B6283810}" type="presParOf" srcId="{43EF6BC8-E5FA-4DC7-A875-D4B8AA8A9D5B}" destId="{92665E7E-00D7-4502-96CF-4E6648AD6FE2}" srcOrd="1" destOrd="0" presId="urn:microsoft.com/office/officeart/2008/layout/LinedList"/>
    <dgm:cxn modelId="{312D28ED-3673-4F6F-99E5-899D87D21454}" type="presParOf" srcId="{AF905722-0CA3-4656-B5AB-CE5010B5E0D7}" destId="{F46C0EB7-AAF2-44B0-B00D-7A0D91A4F334}" srcOrd="4" destOrd="0" presId="urn:microsoft.com/office/officeart/2008/layout/LinedList"/>
    <dgm:cxn modelId="{E8C8D839-AAD4-48E6-AC06-E0E768E36815}" type="presParOf" srcId="{AF905722-0CA3-4656-B5AB-CE5010B5E0D7}" destId="{A8675293-2802-4B7E-BFC0-919DC5D9C291}" srcOrd="5" destOrd="0" presId="urn:microsoft.com/office/officeart/2008/layout/LinedList"/>
    <dgm:cxn modelId="{CDAF8A4D-2C8E-4303-A9B4-B4DAE13D230B}" type="presParOf" srcId="{A8675293-2802-4B7E-BFC0-919DC5D9C291}" destId="{A6C4E4B7-BB9A-4B3D-9B78-63A44FDA347F}" srcOrd="0" destOrd="0" presId="urn:microsoft.com/office/officeart/2008/layout/LinedList"/>
    <dgm:cxn modelId="{278FEB7B-399D-4B52-A15F-3FC93E4813D3}" type="presParOf" srcId="{A8675293-2802-4B7E-BFC0-919DC5D9C291}" destId="{4B927392-19E4-4F11-9559-89E05BC79F6F}" srcOrd="1" destOrd="0" presId="urn:microsoft.com/office/officeart/2008/layout/LinedList"/>
    <dgm:cxn modelId="{0DBA30E2-6DD5-44B7-9B38-B29E1FA1A1DC}" type="presParOf" srcId="{AF905722-0CA3-4656-B5AB-CE5010B5E0D7}" destId="{3458585B-972F-4B06-A136-30ECD47D2B86}" srcOrd="6" destOrd="0" presId="urn:microsoft.com/office/officeart/2008/layout/LinedList"/>
    <dgm:cxn modelId="{03426325-BA17-4936-A51A-F1C455380F54}" type="presParOf" srcId="{AF905722-0CA3-4656-B5AB-CE5010B5E0D7}" destId="{F9141B19-7EF5-4388-B92C-326556FCA2CC}" srcOrd="7" destOrd="0" presId="urn:microsoft.com/office/officeart/2008/layout/LinedList"/>
    <dgm:cxn modelId="{35D76D8B-0FAD-4688-9F6A-A7B8DC212862}" type="presParOf" srcId="{F9141B19-7EF5-4388-B92C-326556FCA2CC}" destId="{0D8A4520-D815-4BA8-A4A2-6B3708AB23D1}" srcOrd="0" destOrd="0" presId="urn:microsoft.com/office/officeart/2008/layout/LinedList"/>
    <dgm:cxn modelId="{97ED5BE2-5F46-4D47-B111-EFC1F2CD5E3B}" type="presParOf" srcId="{F9141B19-7EF5-4388-B92C-326556FCA2CC}" destId="{452F2C7E-829A-44E1-94B6-1800BDF9083E}" srcOrd="1" destOrd="0" presId="urn:microsoft.com/office/officeart/2008/layout/LinedList"/>
    <dgm:cxn modelId="{27D8A312-1864-45BC-8C2D-767B60849482}" type="presParOf" srcId="{AF905722-0CA3-4656-B5AB-CE5010B5E0D7}" destId="{CF86805F-FC98-4987-A0E4-104AF52E375C}" srcOrd="8" destOrd="0" presId="urn:microsoft.com/office/officeart/2008/layout/LinedList"/>
    <dgm:cxn modelId="{C34E2368-3076-4DC7-91B2-A3198BDB02C7}" type="presParOf" srcId="{AF905722-0CA3-4656-B5AB-CE5010B5E0D7}" destId="{9D4CB52C-F5DB-4E5F-B4EF-F09063A79EF0}" srcOrd="9" destOrd="0" presId="urn:microsoft.com/office/officeart/2008/layout/LinedList"/>
    <dgm:cxn modelId="{D8589D1D-C8E8-455B-B26F-3784050AE625}" type="presParOf" srcId="{9D4CB52C-F5DB-4E5F-B4EF-F09063A79EF0}" destId="{74D31810-564B-4E6D-9AA8-71A7BF016655}" srcOrd="0" destOrd="0" presId="urn:microsoft.com/office/officeart/2008/layout/LinedList"/>
    <dgm:cxn modelId="{0EF2865C-061E-45D4-AB36-6D7047858FD6}" type="presParOf" srcId="{9D4CB52C-F5DB-4E5F-B4EF-F09063A79EF0}" destId="{79BE2D7C-6F90-48CE-A836-EAF754276D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274705-4CEC-4D69-B1BD-90C73153EBD0}" type="doc">
      <dgm:prSet loTypeId="urn:microsoft.com/office/officeart/2005/8/layout/vList2" loCatId="list" qsTypeId="urn:microsoft.com/office/officeart/2005/8/quickstyle/simple1#12" qsCatId="simple" csTypeId="urn:microsoft.com/office/officeart/2005/8/colors/colorful5#1" csCatId="colorful" phldr="1"/>
      <dgm:spPr/>
      <dgm:t>
        <a:bodyPr/>
        <a:lstStyle/>
        <a:p>
          <a:endParaRPr lang="en-US"/>
        </a:p>
      </dgm:t>
    </dgm:pt>
    <dgm:pt modelId="{48059C99-49C8-4552-A775-7BCD84BCF1D8}">
      <dgm:prSet/>
      <dgm:spPr/>
      <dgm:t>
        <a:bodyPr/>
        <a:lstStyle/>
        <a:p>
          <a:pPr>
            <a:defRPr b="1"/>
          </a:pPr>
          <a:r>
            <a:rPr lang="en-GB"/>
            <a:t>Psychological research shows much difference in the way smaller and larger juries operate (Saks &amp; Marti, 1997).</a:t>
          </a:r>
          <a:endParaRPr lang="en-US"/>
        </a:p>
      </dgm:t>
    </dgm:pt>
    <dgm:pt modelId="{B6C88C54-0ECB-4410-80EB-7D9D35F0E55A}" type="parTrans" cxnId="{7E8144A9-BDB1-417A-BD8D-94738E8DB8E7}">
      <dgm:prSet/>
      <dgm:spPr/>
      <dgm:t>
        <a:bodyPr/>
        <a:lstStyle/>
        <a:p>
          <a:endParaRPr lang="en-US"/>
        </a:p>
      </dgm:t>
    </dgm:pt>
    <dgm:pt modelId="{9141EB5D-30CF-41CD-8240-F9F17EA838CF}" type="sibTrans" cxnId="{7E8144A9-BDB1-417A-BD8D-94738E8DB8E7}">
      <dgm:prSet/>
      <dgm:spPr/>
      <dgm:t>
        <a:bodyPr/>
        <a:lstStyle/>
        <a:p>
          <a:endParaRPr lang="en-US"/>
        </a:p>
      </dgm:t>
    </dgm:pt>
    <dgm:pt modelId="{464405BC-1510-405B-A87C-21EE61DB0375}">
      <dgm:prSet/>
      <dgm:spPr/>
      <dgm:t>
        <a:bodyPr/>
        <a:lstStyle/>
        <a:p>
          <a:pPr>
            <a:defRPr b="1"/>
          </a:pPr>
          <a:r>
            <a:rPr lang="en-GB"/>
            <a:t>Most research has found larger juries to be preferable because they tend to:</a:t>
          </a:r>
          <a:endParaRPr lang="en-US"/>
        </a:p>
      </dgm:t>
    </dgm:pt>
    <dgm:pt modelId="{C2AF6966-2509-40C9-A40E-50FAC2975A47}" type="parTrans" cxnId="{0A335023-B1D2-4AA0-A7B8-F888C9FDCA10}">
      <dgm:prSet/>
      <dgm:spPr/>
      <dgm:t>
        <a:bodyPr/>
        <a:lstStyle/>
        <a:p>
          <a:endParaRPr lang="en-US"/>
        </a:p>
      </dgm:t>
    </dgm:pt>
    <dgm:pt modelId="{AF230A64-2176-4365-8B1D-17F290D4EE92}" type="sibTrans" cxnId="{0A335023-B1D2-4AA0-A7B8-F888C9FDCA10}">
      <dgm:prSet/>
      <dgm:spPr/>
      <dgm:t>
        <a:bodyPr/>
        <a:lstStyle/>
        <a:p>
          <a:endParaRPr lang="en-US"/>
        </a:p>
      </dgm:t>
    </dgm:pt>
    <dgm:pt modelId="{DB5BD9C5-C277-4757-97CF-DD938644D02B}">
      <dgm:prSet/>
      <dgm:spPr/>
      <dgm:t>
        <a:bodyPr/>
        <a:lstStyle/>
        <a:p>
          <a:r>
            <a:rPr lang="en-GB"/>
            <a:t>Be fairer</a:t>
          </a:r>
          <a:endParaRPr lang="en-US"/>
        </a:p>
      </dgm:t>
    </dgm:pt>
    <dgm:pt modelId="{0C54487F-A0A0-4936-B8CD-7F938D694A78}" type="parTrans" cxnId="{401269AB-954E-4262-A1C7-025B4A29F85B}">
      <dgm:prSet/>
      <dgm:spPr/>
      <dgm:t>
        <a:bodyPr/>
        <a:lstStyle/>
        <a:p>
          <a:endParaRPr lang="en-US"/>
        </a:p>
      </dgm:t>
    </dgm:pt>
    <dgm:pt modelId="{F05AB674-C0D2-4DCD-B244-731EDAACA170}" type="sibTrans" cxnId="{401269AB-954E-4262-A1C7-025B4A29F85B}">
      <dgm:prSet/>
      <dgm:spPr/>
      <dgm:t>
        <a:bodyPr/>
        <a:lstStyle/>
        <a:p>
          <a:endParaRPr lang="en-US"/>
        </a:p>
      </dgm:t>
    </dgm:pt>
    <dgm:pt modelId="{07A63E13-ED1C-489B-B67A-949A0EAA6771}">
      <dgm:prSet/>
      <dgm:spPr/>
      <dgm:t>
        <a:bodyPr/>
        <a:lstStyle/>
        <a:p>
          <a:r>
            <a:rPr lang="en-GB" dirty="0"/>
            <a:t>Spend more time in deliberation</a:t>
          </a:r>
          <a:endParaRPr lang="en-US" dirty="0"/>
        </a:p>
      </dgm:t>
    </dgm:pt>
    <dgm:pt modelId="{826203E9-52E7-4776-89F5-3524D8FD8BF5}" type="parTrans" cxnId="{9791BB88-0239-464D-8079-6F78EF80CAB9}">
      <dgm:prSet/>
      <dgm:spPr/>
      <dgm:t>
        <a:bodyPr/>
        <a:lstStyle/>
        <a:p>
          <a:endParaRPr lang="en-US"/>
        </a:p>
      </dgm:t>
    </dgm:pt>
    <dgm:pt modelId="{32C286E9-78E6-4A45-877A-5EBF8EEB7282}" type="sibTrans" cxnId="{9791BB88-0239-464D-8079-6F78EF80CAB9}">
      <dgm:prSet/>
      <dgm:spPr/>
      <dgm:t>
        <a:bodyPr/>
        <a:lstStyle/>
        <a:p>
          <a:endParaRPr lang="en-US"/>
        </a:p>
      </dgm:t>
    </dgm:pt>
    <dgm:pt modelId="{49716954-E03D-4EC8-8E5E-A7CC36BCF3EF}">
      <dgm:prSet/>
      <dgm:spPr/>
      <dgm:t>
        <a:bodyPr/>
        <a:lstStyle/>
        <a:p>
          <a:r>
            <a:rPr lang="en-GB" dirty="0"/>
            <a:t>Show more accurate recall</a:t>
          </a:r>
          <a:endParaRPr lang="en-US" dirty="0"/>
        </a:p>
      </dgm:t>
    </dgm:pt>
    <dgm:pt modelId="{9397AF84-0F51-4802-9851-30E7A6353BDF}" type="parTrans" cxnId="{DEBC1817-C76D-49EF-9860-70E3D9272935}">
      <dgm:prSet/>
      <dgm:spPr/>
      <dgm:t>
        <a:bodyPr/>
        <a:lstStyle/>
        <a:p>
          <a:endParaRPr lang="en-US"/>
        </a:p>
      </dgm:t>
    </dgm:pt>
    <dgm:pt modelId="{4D4BBD53-6A52-497D-8E07-425C038428FE}" type="sibTrans" cxnId="{DEBC1817-C76D-49EF-9860-70E3D9272935}">
      <dgm:prSet/>
      <dgm:spPr/>
      <dgm:t>
        <a:bodyPr/>
        <a:lstStyle/>
        <a:p>
          <a:endParaRPr lang="en-US"/>
        </a:p>
      </dgm:t>
    </dgm:pt>
    <dgm:pt modelId="{07A85DBD-59F5-4B56-845B-D9F255C72DC2}">
      <dgm:prSet/>
      <dgm:spPr/>
      <dgm:t>
        <a:bodyPr/>
        <a:lstStyle/>
        <a:p>
          <a:r>
            <a:rPr lang="en-GB"/>
            <a:t>Produce more consistent verdicts</a:t>
          </a:r>
          <a:endParaRPr lang="en-US"/>
        </a:p>
      </dgm:t>
    </dgm:pt>
    <dgm:pt modelId="{5B4A99FE-7315-4DCE-9D1F-2F30D8D2DEAF}" type="parTrans" cxnId="{E6930405-AFD1-4419-B8FC-E6B2F1C6782B}">
      <dgm:prSet/>
      <dgm:spPr/>
      <dgm:t>
        <a:bodyPr/>
        <a:lstStyle/>
        <a:p>
          <a:endParaRPr lang="en-US"/>
        </a:p>
      </dgm:t>
    </dgm:pt>
    <dgm:pt modelId="{96793AB5-5073-40BA-9958-8E8F22236433}" type="sibTrans" cxnId="{E6930405-AFD1-4419-B8FC-E6B2F1C6782B}">
      <dgm:prSet/>
      <dgm:spPr/>
      <dgm:t>
        <a:bodyPr/>
        <a:lstStyle/>
        <a:p>
          <a:endParaRPr lang="en-US"/>
        </a:p>
      </dgm:t>
    </dgm:pt>
    <dgm:pt modelId="{A9B55322-F0F6-4156-9E34-B141C1E8FAC2}">
      <dgm:prSet/>
      <dgm:spPr/>
      <dgm:t>
        <a:bodyPr/>
        <a:lstStyle/>
        <a:p>
          <a:r>
            <a:rPr lang="en-GB"/>
            <a:t>Have a greater chance of being representative </a:t>
          </a:r>
          <a:endParaRPr lang="en-US"/>
        </a:p>
      </dgm:t>
    </dgm:pt>
    <dgm:pt modelId="{165C6133-E9AB-4747-A69C-4F993FE829F1}" type="parTrans" cxnId="{516A9FC8-3EB5-49E1-AD96-F5D5DBE14F27}">
      <dgm:prSet/>
      <dgm:spPr/>
      <dgm:t>
        <a:bodyPr/>
        <a:lstStyle/>
        <a:p>
          <a:endParaRPr lang="en-US"/>
        </a:p>
      </dgm:t>
    </dgm:pt>
    <dgm:pt modelId="{655D28D5-8220-41E9-B0A0-EDB54DCDBEA9}" type="sibTrans" cxnId="{516A9FC8-3EB5-49E1-AD96-F5D5DBE14F27}">
      <dgm:prSet/>
      <dgm:spPr/>
      <dgm:t>
        <a:bodyPr/>
        <a:lstStyle/>
        <a:p>
          <a:endParaRPr lang="en-US"/>
        </a:p>
      </dgm:t>
    </dgm:pt>
    <dgm:pt modelId="{DACC227F-30AE-429D-A658-C241DB5EABDA}">
      <dgm:prSet/>
      <dgm:spPr/>
      <dgm:t>
        <a:bodyPr/>
        <a:lstStyle/>
        <a:p>
          <a:r>
            <a:rPr lang="en-GB"/>
            <a:t>Are more likely to contain more than one person in the minority view (social support means less pressure to conform).</a:t>
          </a:r>
          <a:endParaRPr lang="en-US"/>
        </a:p>
      </dgm:t>
    </dgm:pt>
    <dgm:pt modelId="{8274C2E8-760E-4374-997A-5E586F8AC45D}" type="parTrans" cxnId="{3D1DC905-6746-44BF-BF5D-4322163E3859}">
      <dgm:prSet/>
      <dgm:spPr/>
      <dgm:t>
        <a:bodyPr/>
        <a:lstStyle/>
        <a:p>
          <a:endParaRPr lang="en-US"/>
        </a:p>
      </dgm:t>
    </dgm:pt>
    <dgm:pt modelId="{C9EFE73E-1890-4DF4-8B9B-315B21C1BD82}" type="sibTrans" cxnId="{3D1DC905-6746-44BF-BF5D-4322163E3859}">
      <dgm:prSet/>
      <dgm:spPr/>
      <dgm:t>
        <a:bodyPr/>
        <a:lstStyle/>
        <a:p>
          <a:endParaRPr lang="en-US"/>
        </a:p>
      </dgm:t>
    </dgm:pt>
    <dgm:pt modelId="{73AC2438-0D7B-46D8-B75A-3F1ECE5D15C9}">
      <dgm:prSet/>
      <dgm:spPr/>
      <dgm:t>
        <a:bodyPr/>
        <a:lstStyle/>
        <a:p>
          <a:pPr>
            <a:defRPr b="1"/>
          </a:pPr>
          <a:r>
            <a:rPr lang="en-GB" dirty="0"/>
            <a:t>However, research suggests that a larger jury is more likely to result in a hung jury. What do you think?</a:t>
          </a:r>
          <a:endParaRPr lang="en-US" dirty="0"/>
        </a:p>
      </dgm:t>
    </dgm:pt>
    <dgm:pt modelId="{BC67121C-F42C-48D6-8A47-81864E0E0F06}" type="parTrans" cxnId="{9CB3F078-D84E-45E0-A277-2E18EFC3DED8}">
      <dgm:prSet/>
      <dgm:spPr/>
      <dgm:t>
        <a:bodyPr/>
        <a:lstStyle/>
        <a:p>
          <a:endParaRPr lang="en-US"/>
        </a:p>
      </dgm:t>
    </dgm:pt>
    <dgm:pt modelId="{3816B143-3092-4EF9-88C4-BA7E6A9FEFD6}" type="sibTrans" cxnId="{9CB3F078-D84E-45E0-A277-2E18EFC3DED8}">
      <dgm:prSet/>
      <dgm:spPr/>
      <dgm:t>
        <a:bodyPr/>
        <a:lstStyle/>
        <a:p>
          <a:endParaRPr lang="en-US"/>
        </a:p>
      </dgm:t>
    </dgm:pt>
    <dgm:pt modelId="{FDF7FFC8-FF8A-4912-B570-188E09E20FED}" type="pres">
      <dgm:prSet presAssocID="{3A274705-4CEC-4D69-B1BD-90C73153EBD0}" presName="linear" presStyleCnt="0">
        <dgm:presLayoutVars>
          <dgm:animLvl val="lvl"/>
          <dgm:resizeHandles val="exact"/>
        </dgm:presLayoutVars>
      </dgm:prSet>
      <dgm:spPr/>
    </dgm:pt>
    <dgm:pt modelId="{F159CC74-A3E4-4929-A492-B88D61A84CA9}" type="pres">
      <dgm:prSet presAssocID="{48059C99-49C8-4552-A775-7BCD84BCF1D8}" presName="parentText" presStyleLbl="node1" presStyleIdx="0" presStyleCnt="3">
        <dgm:presLayoutVars>
          <dgm:chMax val="0"/>
          <dgm:bulletEnabled val="1"/>
        </dgm:presLayoutVars>
      </dgm:prSet>
      <dgm:spPr/>
    </dgm:pt>
    <dgm:pt modelId="{0CA4B15D-6286-42AA-A6A8-5328DFBB3B60}" type="pres">
      <dgm:prSet presAssocID="{9141EB5D-30CF-41CD-8240-F9F17EA838CF}" presName="spacer" presStyleCnt="0"/>
      <dgm:spPr/>
    </dgm:pt>
    <dgm:pt modelId="{D9BBBBE5-0FC8-4E14-914F-F11409296DA9}" type="pres">
      <dgm:prSet presAssocID="{464405BC-1510-405B-A87C-21EE61DB0375}" presName="parentText" presStyleLbl="node1" presStyleIdx="1" presStyleCnt="3">
        <dgm:presLayoutVars>
          <dgm:chMax val="0"/>
          <dgm:bulletEnabled val="1"/>
        </dgm:presLayoutVars>
      </dgm:prSet>
      <dgm:spPr/>
    </dgm:pt>
    <dgm:pt modelId="{27D77173-9C2C-4578-AF69-066DB3EC070F}" type="pres">
      <dgm:prSet presAssocID="{464405BC-1510-405B-A87C-21EE61DB0375}" presName="childText" presStyleLbl="revTx" presStyleIdx="0" presStyleCnt="1">
        <dgm:presLayoutVars>
          <dgm:bulletEnabled val="1"/>
        </dgm:presLayoutVars>
      </dgm:prSet>
      <dgm:spPr/>
    </dgm:pt>
    <dgm:pt modelId="{B5A0A92C-A150-4568-B3E9-83C287CDA9A6}" type="pres">
      <dgm:prSet presAssocID="{73AC2438-0D7B-46D8-B75A-3F1ECE5D15C9}" presName="parentText" presStyleLbl="node1" presStyleIdx="2" presStyleCnt="3">
        <dgm:presLayoutVars>
          <dgm:chMax val="0"/>
          <dgm:bulletEnabled val="1"/>
        </dgm:presLayoutVars>
      </dgm:prSet>
      <dgm:spPr/>
    </dgm:pt>
  </dgm:ptLst>
  <dgm:cxnLst>
    <dgm:cxn modelId="{E6930405-AFD1-4419-B8FC-E6B2F1C6782B}" srcId="{464405BC-1510-405B-A87C-21EE61DB0375}" destId="{07A85DBD-59F5-4B56-845B-D9F255C72DC2}" srcOrd="3" destOrd="0" parTransId="{5B4A99FE-7315-4DCE-9D1F-2F30D8D2DEAF}" sibTransId="{96793AB5-5073-40BA-9958-8E8F22236433}"/>
    <dgm:cxn modelId="{3D1DC905-6746-44BF-BF5D-4322163E3859}" srcId="{464405BC-1510-405B-A87C-21EE61DB0375}" destId="{DACC227F-30AE-429D-A658-C241DB5EABDA}" srcOrd="5" destOrd="0" parTransId="{8274C2E8-760E-4374-997A-5E586F8AC45D}" sibTransId="{C9EFE73E-1890-4DF4-8B9B-315B21C1BD82}"/>
    <dgm:cxn modelId="{6505A611-440B-4F32-AD04-BA0F080DCC21}" type="presOf" srcId="{DB5BD9C5-C277-4757-97CF-DD938644D02B}" destId="{27D77173-9C2C-4578-AF69-066DB3EC070F}" srcOrd="0" destOrd="0" presId="urn:microsoft.com/office/officeart/2005/8/layout/vList2"/>
    <dgm:cxn modelId="{DEBC1817-C76D-49EF-9860-70E3D9272935}" srcId="{464405BC-1510-405B-A87C-21EE61DB0375}" destId="{49716954-E03D-4EC8-8E5E-A7CC36BCF3EF}" srcOrd="2" destOrd="0" parTransId="{9397AF84-0F51-4802-9851-30E7A6353BDF}" sibTransId="{4D4BBD53-6A52-497D-8E07-425C038428FE}"/>
    <dgm:cxn modelId="{6A2CC322-2E49-4C4A-B3EE-80EC9B70392D}" type="presOf" srcId="{A9B55322-F0F6-4156-9E34-B141C1E8FAC2}" destId="{27D77173-9C2C-4578-AF69-066DB3EC070F}" srcOrd="0" destOrd="4" presId="urn:microsoft.com/office/officeart/2005/8/layout/vList2"/>
    <dgm:cxn modelId="{0A335023-B1D2-4AA0-A7B8-F888C9FDCA10}" srcId="{3A274705-4CEC-4D69-B1BD-90C73153EBD0}" destId="{464405BC-1510-405B-A87C-21EE61DB0375}" srcOrd="1" destOrd="0" parTransId="{C2AF6966-2509-40C9-A40E-50FAC2975A47}" sibTransId="{AF230A64-2176-4365-8B1D-17F290D4EE92}"/>
    <dgm:cxn modelId="{5390802B-3A1F-4EAB-8971-9950DDAD71ED}" type="presOf" srcId="{49716954-E03D-4EC8-8E5E-A7CC36BCF3EF}" destId="{27D77173-9C2C-4578-AF69-066DB3EC070F}" srcOrd="0" destOrd="2" presId="urn:microsoft.com/office/officeart/2005/8/layout/vList2"/>
    <dgm:cxn modelId="{E8358A46-9E14-4137-AC81-F6B010FB1717}" type="presOf" srcId="{3A274705-4CEC-4D69-B1BD-90C73153EBD0}" destId="{FDF7FFC8-FF8A-4912-B570-188E09E20FED}" srcOrd="0" destOrd="0" presId="urn:microsoft.com/office/officeart/2005/8/layout/vList2"/>
    <dgm:cxn modelId="{D0F55249-F244-43AA-B9A5-581EF2568C8D}" type="presOf" srcId="{48059C99-49C8-4552-A775-7BCD84BCF1D8}" destId="{F159CC74-A3E4-4929-A492-B88D61A84CA9}" srcOrd="0" destOrd="0" presId="urn:microsoft.com/office/officeart/2005/8/layout/vList2"/>
    <dgm:cxn modelId="{EE41726C-40AD-4DBD-90E1-6BF31B9E33ED}" type="presOf" srcId="{73AC2438-0D7B-46D8-B75A-3F1ECE5D15C9}" destId="{B5A0A92C-A150-4568-B3E9-83C287CDA9A6}" srcOrd="0" destOrd="0" presId="urn:microsoft.com/office/officeart/2005/8/layout/vList2"/>
    <dgm:cxn modelId="{73F1ED6E-F429-4FB8-9C3E-73D40857ADCE}" type="presOf" srcId="{DACC227F-30AE-429D-A658-C241DB5EABDA}" destId="{27D77173-9C2C-4578-AF69-066DB3EC070F}" srcOrd="0" destOrd="5" presId="urn:microsoft.com/office/officeart/2005/8/layout/vList2"/>
    <dgm:cxn modelId="{9CB3F078-D84E-45E0-A277-2E18EFC3DED8}" srcId="{3A274705-4CEC-4D69-B1BD-90C73153EBD0}" destId="{73AC2438-0D7B-46D8-B75A-3F1ECE5D15C9}" srcOrd="2" destOrd="0" parTransId="{BC67121C-F42C-48D6-8A47-81864E0E0F06}" sibTransId="{3816B143-3092-4EF9-88C4-BA7E6A9FEFD6}"/>
    <dgm:cxn modelId="{9791BB88-0239-464D-8079-6F78EF80CAB9}" srcId="{464405BC-1510-405B-A87C-21EE61DB0375}" destId="{07A63E13-ED1C-489B-B67A-949A0EAA6771}" srcOrd="1" destOrd="0" parTransId="{826203E9-52E7-4776-89F5-3524D8FD8BF5}" sibTransId="{32C286E9-78E6-4A45-877A-5EBF8EEB7282}"/>
    <dgm:cxn modelId="{7E8144A9-BDB1-417A-BD8D-94738E8DB8E7}" srcId="{3A274705-4CEC-4D69-B1BD-90C73153EBD0}" destId="{48059C99-49C8-4552-A775-7BCD84BCF1D8}" srcOrd="0" destOrd="0" parTransId="{B6C88C54-0ECB-4410-80EB-7D9D35F0E55A}" sibTransId="{9141EB5D-30CF-41CD-8240-F9F17EA838CF}"/>
    <dgm:cxn modelId="{401269AB-954E-4262-A1C7-025B4A29F85B}" srcId="{464405BC-1510-405B-A87C-21EE61DB0375}" destId="{DB5BD9C5-C277-4757-97CF-DD938644D02B}" srcOrd="0" destOrd="0" parTransId="{0C54487F-A0A0-4936-B8CD-7F938D694A78}" sibTransId="{F05AB674-C0D2-4DCD-B244-731EDAACA170}"/>
    <dgm:cxn modelId="{516A9FC8-3EB5-49E1-AD96-F5D5DBE14F27}" srcId="{464405BC-1510-405B-A87C-21EE61DB0375}" destId="{A9B55322-F0F6-4156-9E34-B141C1E8FAC2}" srcOrd="4" destOrd="0" parTransId="{165C6133-E9AB-4747-A69C-4F993FE829F1}" sibTransId="{655D28D5-8220-41E9-B0A0-EDB54DCDBEA9}"/>
    <dgm:cxn modelId="{F9150CE1-CCF4-43E9-8909-00B0783A902F}" type="presOf" srcId="{07A63E13-ED1C-489B-B67A-949A0EAA6771}" destId="{27D77173-9C2C-4578-AF69-066DB3EC070F}" srcOrd="0" destOrd="1" presId="urn:microsoft.com/office/officeart/2005/8/layout/vList2"/>
    <dgm:cxn modelId="{57E595E5-1DB9-4B54-B39F-834490B98620}" type="presOf" srcId="{464405BC-1510-405B-A87C-21EE61DB0375}" destId="{D9BBBBE5-0FC8-4E14-914F-F11409296DA9}" srcOrd="0" destOrd="0" presId="urn:microsoft.com/office/officeart/2005/8/layout/vList2"/>
    <dgm:cxn modelId="{96F757FE-A29F-4FDC-ABE5-DE094EE5C2A6}" type="presOf" srcId="{07A85DBD-59F5-4B56-845B-D9F255C72DC2}" destId="{27D77173-9C2C-4578-AF69-066DB3EC070F}" srcOrd="0" destOrd="3" presId="urn:microsoft.com/office/officeart/2005/8/layout/vList2"/>
    <dgm:cxn modelId="{873B8AF4-1098-4374-8E4A-D8A565FFA7A3}" type="presParOf" srcId="{FDF7FFC8-FF8A-4912-B570-188E09E20FED}" destId="{F159CC74-A3E4-4929-A492-B88D61A84CA9}" srcOrd="0" destOrd="0" presId="urn:microsoft.com/office/officeart/2005/8/layout/vList2"/>
    <dgm:cxn modelId="{54AD25E0-3195-49A4-8489-015D11B930A6}" type="presParOf" srcId="{FDF7FFC8-FF8A-4912-B570-188E09E20FED}" destId="{0CA4B15D-6286-42AA-A6A8-5328DFBB3B60}" srcOrd="1" destOrd="0" presId="urn:microsoft.com/office/officeart/2005/8/layout/vList2"/>
    <dgm:cxn modelId="{35E945B2-1D8A-4113-A1B3-0939A6F31D6D}" type="presParOf" srcId="{FDF7FFC8-FF8A-4912-B570-188E09E20FED}" destId="{D9BBBBE5-0FC8-4E14-914F-F11409296DA9}" srcOrd="2" destOrd="0" presId="urn:microsoft.com/office/officeart/2005/8/layout/vList2"/>
    <dgm:cxn modelId="{D28E50F9-E51B-4E00-AE65-F7190D79BA4E}" type="presParOf" srcId="{FDF7FFC8-FF8A-4912-B570-188E09E20FED}" destId="{27D77173-9C2C-4578-AF69-066DB3EC070F}" srcOrd="3" destOrd="0" presId="urn:microsoft.com/office/officeart/2005/8/layout/vList2"/>
    <dgm:cxn modelId="{4399BA33-1383-4E0E-842B-F90178E77103}" type="presParOf" srcId="{FDF7FFC8-FF8A-4912-B570-188E09E20FED}" destId="{B5A0A92C-A150-4568-B3E9-83C287CDA9A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74108F-4A45-4E24-9D00-5C56D1E89E63}" type="doc">
      <dgm:prSet loTypeId="urn:microsoft.com/office/officeart/2005/8/layout/default" loCatId="list" qsTypeId="urn:microsoft.com/office/officeart/2005/8/quickstyle/simple1#13" qsCatId="simple" csTypeId="urn:microsoft.com/office/officeart/2005/8/colors/accent1_2#4" csCatId="accent1" phldr="1"/>
      <dgm:spPr/>
      <dgm:t>
        <a:bodyPr/>
        <a:lstStyle/>
        <a:p>
          <a:endParaRPr lang="en-GB"/>
        </a:p>
      </dgm:t>
    </dgm:pt>
    <dgm:pt modelId="{4640CE76-B11B-42A9-9ECD-5704E3D1E29F}">
      <dgm:prSet phldrT="[Text]"/>
      <dgm:spPr/>
      <dgm:t>
        <a:bodyPr/>
        <a:lstStyle/>
        <a:p>
          <a:r>
            <a:rPr lang="en-GB" dirty="0"/>
            <a:t>Find sample of people similar as possible to those on jury. The jury are group of people invited to court and from whom the jury will be chosen. They may be a random group with a certain age range.</a:t>
          </a:r>
        </a:p>
      </dgm:t>
    </dgm:pt>
    <dgm:pt modelId="{D59F4A25-018F-482B-B4F6-CDD465F0204A}" type="parTrans" cxnId="{F2A9FE3C-B731-423A-B563-4ACA4B14B7D4}">
      <dgm:prSet/>
      <dgm:spPr/>
      <dgm:t>
        <a:bodyPr/>
        <a:lstStyle/>
        <a:p>
          <a:endParaRPr lang="en-GB"/>
        </a:p>
      </dgm:t>
    </dgm:pt>
    <dgm:pt modelId="{C1375A06-8D0B-419A-928E-B0E32C836DEF}" type="sibTrans" cxnId="{F2A9FE3C-B731-423A-B563-4ACA4B14B7D4}">
      <dgm:prSet/>
      <dgm:spPr/>
      <dgm:t>
        <a:bodyPr/>
        <a:lstStyle/>
        <a:p>
          <a:endParaRPr lang="en-GB"/>
        </a:p>
      </dgm:t>
    </dgm:pt>
    <dgm:pt modelId="{ECD8F8AE-F887-4459-B4E3-CC8C06D4A29B}">
      <dgm:prSet phldrT="[Text]"/>
      <dgm:spPr/>
      <dgm:t>
        <a:bodyPr/>
        <a:lstStyle/>
        <a:p>
          <a:r>
            <a:rPr lang="en-GB" dirty="0"/>
            <a:t>From this `mock` panel find out what types of people are likely to be sympathetic to the case.</a:t>
          </a:r>
        </a:p>
      </dgm:t>
    </dgm:pt>
    <dgm:pt modelId="{98DF1173-A939-4D86-8339-D8557F70EE5C}" type="parTrans" cxnId="{7AC19964-9A63-4839-9A1C-85D695A1D752}">
      <dgm:prSet/>
      <dgm:spPr/>
      <dgm:t>
        <a:bodyPr/>
        <a:lstStyle/>
        <a:p>
          <a:endParaRPr lang="en-GB"/>
        </a:p>
      </dgm:t>
    </dgm:pt>
    <dgm:pt modelId="{7D345165-122A-4C8E-88DF-3E9D1CA9A3A7}" type="sibTrans" cxnId="{7AC19964-9A63-4839-9A1C-85D695A1D752}">
      <dgm:prSet/>
      <dgm:spPr/>
      <dgm:t>
        <a:bodyPr/>
        <a:lstStyle/>
        <a:p>
          <a:endParaRPr lang="en-GB"/>
        </a:p>
      </dgm:t>
    </dgm:pt>
    <dgm:pt modelId="{E83982B5-69E9-4A28-B7A6-467395209158}">
      <dgm:prSet phldrT="[Text]"/>
      <dgm:spPr/>
      <dgm:t>
        <a:bodyPr/>
        <a:lstStyle/>
        <a:p>
          <a:r>
            <a:rPr lang="en-GB" dirty="0"/>
            <a:t>At the </a:t>
          </a:r>
          <a:r>
            <a:rPr lang="en-GB" dirty="0" err="1"/>
            <a:t>voir</a:t>
          </a:r>
          <a:r>
            <a:rPr lang="en-GB" dirty="0"/>
            <a:t> dire, the lawyer tries to steer the selection of jurors by objecting to those with the characteristics less sympathetic to your side.</a:t>
          </a:r>
        </a:p>
      </dgm:t>
    </dgm:pt>
    <dgm:pt modelId="{1107431D-2A50-46F5-B177-AFECB01B157E}" type="parTrans" cxnId="{E7A7CDEA-0E7B-4988-AB5F-248412D1288C}">
      <dgm:prSet/>
      <dgm:spPr/>
      <dgm:t>
        <a:bodyPr/>
        <a:lstStyle/>
        <a:p>
          <a:endParaRPr lang="en-GB"/>
        </a:p>
      </dgm:t>
    </dgm:pt>
    <dgm:pt modelId="{C9591D65-B5CA-4FD8-A731-4986F9995B75}" type="sibTrans" cxnId="{E7A7CDEA-0E7B-4988-AB5F-248412D1288C}">
      <dgm:prSet/>
      <dgm:spPr/>
      <dgm:t>
        <a:bodyPr/>
        <a:lstStyle/>
        <a:p>
          <a:endParaRPr lang="en-GB"/>
        </a:p>
      </dgm:t>
    </dgm:pt>
    <dgm:pt modelId="{AC3D6FEC-E26B-4AAF-AC3F-025849B5C9B5}">
      <dgm:prSet phldrT="[Text]"/>
      <dgm:spPr/>
      <dgm:t>
        <a:bodyPr/>
        <a:lstStyle/>
        <a:p>
          <a:r>
            <a:rPr lang="en-GB" dirty="0"/>
            <a:t>Inform the lawyer/barrister of the characteristics of individuals sympathetic to your side.</a:t>
          </a:r>
        </a:p>
      </dgm:t>
    </dgm:pt>
    <dgm:pt modelId="{A10FC37C-116D-4733-9629-E36F5ED875E3}" type="parTrans" cxnId="{0319F638-2B62-4996-9AD8-A7F3810B6DB9}">
      <dgm:prSet/>
      <dgm:spPr/>
      <dgm:t>
        <a:bodyPr/>
        <a:lstStyle/>
        <a:p>
          <a:endParaRPr lang="en-GB"/>
        </a:p>
      </dgm:t>
    </dgm:pt>
    <dgm:pt modelId="{857B0FCB-B833-451C-9A68-21918453884B}" type="sibTrans" cxnId="{0319F638-2B62-4996-9AD8-A7F3810B6DB9}">
      <dgm:prSet/>
      <dgm:spPr/>
      <dgm:t>
        <a:bodyPr/>
        <a:lstStyle/>
        <a:p>
          <a:endParaRPr lang="en-GB"/>
        </a:p>
      </dgm:t>
    </dgm:pt>
    <dgm:pt modelId="{464E972F-5005-47D5-A34B-F1963D004182}" type="pres">
      <dgm:prSet presAssocID="{E474108F-4A45-4E24-9D00-5C56D1E89E63}" presName="diagram" presStyleCnt="0">
        <dgm:presLayoutVars>
          <dgm:dir/>
          <dgm:resizeHandles val="exact"/>
        </dgm:presLayoutVars>
      </dgm:prSet>
      <dgm:spPr/>
    </dgm:pt>
    <dgm:pt modelId="{BB6D1414-708C-4AC8-8858-0A0B6C02BCC8}" type="pres">
      <dgm:prSet presAssocID="{4640CE76-B11B-42A9-9ECD-5704E3D1E29F}" presName="node" presStyleLbl="node1" presStyleIdx="0" presStyleCnt="4" custScaleX="82632">
        <dgm:presLayoutVars>
          <dgm:bulletEnabled val="1"/>
        </dgm:presLayoutVars>
      </dgm:prSet>
      <dgm:spPr/>
    </dgm:pt>
    <dgm:pt modelId="{898021B0-19EC-4B6B-B6C3-0FEE12F87975}" type="pres">
      <dgm:prSet presAssocID="{C1375A06-8D0B-419A-928E-B0E32C836DEF}" presName="sibTrans" presStyleCnt="0"/>
      <dgm:spPr/>
    </dgm:pt>
    <dgm:pt modelId="{B110B2F5-01CD-4159-B41B-7B03CB138643}" type="pres">
      <dgm:prSet presAssocID="{ECD8F8AE-F887-4459-B4E3-CC8C06D4A29B}" presName="node" presStyleLbl="node1" presStyleIdx="1" presStyleCnt="4" custScaleX="80850">
        <dgm:presLayoutVars>
          <dgm:bulletEnabled val="1"/>
        </dgm:presLayoutVars>
      </dgm:prSet>
      <dgm:spPr/>
    </dgm:pt>
    <dgm:pt modelId="{697D293D-6FDA-4759-8879-2CB14E705528}" type="pres">
      <dgm:prSet presAssocID="{7D345165-122A-4C8E-88DF-3E9D1CA9A3A7}" presName="sibTrans" presStyleCnt="0"/>
      <dgm:spPr/>
    </dgm:pt>
    <dgm:pt modelId="{C14F2ADD-E000-47FE-8425-FE48B232C388}" type="pres">
      <dgm:prSet presAssocID="{E83982B5-69E9-4A28-B7A6-467395209158}" presName="node" presStyleLbl="node1" presStyleIdx="2" presStyleCnt="4" custScaleX="82001">
        <dgm:presLayoutVars>
          <dgm:bulletEnabled val="1"/>
        </dgm:presLayoutVars>
      </dgm:prSet>
      <dgm:spPr/>
    </dgm:pt>
    <dgm:pt modelId="{6A71433B-CD8B-48ED-9B0B-D58C60995C6E}" type="pres">
      <dgm:prSet presAssocID="{C9591D65-B5CA-4FD8-A731-4986F9995B75}" presName="sibTrans" presStyleCnt="0"/>
      <dgm:spPr/>
    </dgm:pt>
    <dgm:pt modelId="{DD49F0CA-59AF-415C-9808-2DFF3618579B}" type="pres">
      <dgm:prSet presAssocID="{AC3D6FEC-E26B-4AAF-AC3F-025849B5C9B5}" presName="node" presStyleLbl="node1" presStyleIdx="3" presStyleCnt="4" custScaleX="83084">
        <dgm:presLayoutVars>
          <dgm:bulletEnabled val="1"/>
        </dgm:presLayoutVars>
      </dgm:prSet>
      <dgm:spPr/>
    </dgm:pt>
  </dgm:ptLst>
  <dgm:cxnLst>
    <dgm:cxn modelId="{0319F638-2B62-4996-9AD8-A7F3810B6DB9}" srcId="{E474108F-4A45-4E24-9D00-5C56D1E89E63}" destId="{AC3D6FEC-E26B-4AAF-AC3F-025849B5C9B5}" srcOrd="3" destOrd="0" parTransId="{A10FC37C-116D-4733-9629-E36F5ED875E3}" sibTransId="{857B0FCB-B833-451C-9A68-21918453884B}"/>
    <dgm:cxn modelId="{F2A9FE3C-B731-423A-B563-4ACA4B14B7D4}" srcId="{E474108F-4A45-4E24-9D00-5C56D1E89E63}" destId="{4640CE76-B11B-42A9-9ECD-5704E3D1E29F}" srcOrd="0" destOrd="0" parTransId="{D59F4A25-018F-482B-B4F6-CDD465F0204A}" sibTransId="{C1375A06-8D0B-419A-928E-B0E32C836DEF}"/>
    <dgm:cxn modelId="{7AC19964-9A63-4839-9A1C-85D695A1D752}" srcId="{E474108F-4A45-4E24-9D00-5C56D1E89E63}" destId="{ECD8F8AE-F887-4459-B4E3-CC8C06D4A29B}" srcOrd="1" destOrd="0" parTransId="{98DF1173-A939-4D86-8339-D8557F70EE5C}" sibTransId="{7D345165-122A-4C8E-88DF-3E9D1CA9A3A7}"/>
    <dgm:cxn modelId="{EDC85E6B-94CA-46BF-86EE-9C2F584654B0}" type="presOf" srcId="{E474108F-4A45-4E24-9D00-5C56D1E89E63}" destId="{464E972F-5005-47D5-A34B-F1963D004182}" srcOrd="0" destOrd="0" presId="urn:microsoft.com/office/officeart/2005/8/layout/default"/>
    <dgm:cxn modelId="{7194217D-04A9-4EDD-8BE0-828B588210C8}" type="presOf" srcId="{4640CE76-B11B-42A9-9ECD-5704E3D1E29F}" destId="{BB6D1414-708C-4AC8-8858-0A0B6C02BCC8}" srcOrd="0" destOrd="0" presId="urn:microsoft.com/office/officeart/2005/8/layout/default"/>
    <dgm:cxn modelId="{D8749F95-0C24-432A-981F-1019D91BE49E}" type="presOf" srcId="{ECD8F8AE-F887-4459-B4E3-CC8C06D4A29B}" destId="{B110B2F5-01CD-4159-B41B-7B03CB138643}" srcOrd="0" destOrd="0" presId="urn:microsoft.com/office/officeart/2005/8/layout/default"/>
    <dgm:cxn modelId="{6153A2AD-01A5-4C45-B56D-18ED715E1A16}" type="presOf" srcId="{AC3D6FEC-E26B-4AAF-AC3F-025849B5C9B5}" destId="{DD49F0CA-59AF-415C-9808-2DFF3618579B}" srcOrd="0" destOrd="0" presId="urn:microsoft.com/office/officeart/2005/8/layout/default"/>
    <dgm:cxn modelId="{E7A7CDEA-0E7B-4988-AB5F-248412D1288C}" srcId="{E474108F-4A45-4E24-9D00-5C56D1E89E63}" destId="{E83982B5-69E9-4A28-B7A6-467395209158}" srcOrd="2" destOrd="0" parTransId="{1107431D-2A50-46F5-B177-AFECB01B157E}" sibTransId="{C9591D65-B5CA-4FD8-A731-4986F9995B75}"/>
    <dgm:cxn modelId="{5A1CE3F3-A39D-4670-9F9A-DF3A177AF7A0}" type="presOf" srcId="{E83982B5-69E9-4A28-B7A6-467395209158}" destId="{C14F2ADD-E000-47FE-8425-FE48B232C388}" srcOrd="0" destOrd="0" presId="urn:microsoft.com/office/officeart/2005/8/layout/default"/>
    <dgm:cxn modelId="{68E77A22-3B4E-4020-9D22-62B17A4397F0}" type="presParOf" srcId="{464E972F-5005-47D5-A34B-F1963D004182}" destId="{BB6D1414-708C-4AC8-8858-0A0B6C02BCC8}" srcOrd="0" destOrd="0" presId="urn:microsoft.com/office/officeart/2005/8/layout/default"/>
    <dgm:cxn modelId="{18F9E4CC-8C90-41C9-8C05-4372E4C47B50}" type="presParOf" srcId="{464E972F-5005-47D5-A34B-F1963D004182}" destId="{898021B0-19EC-4B6B-B6C3-0FEE12F87975}" srcOrd="1" destOrd="0" presId="urn:microsoft.com/office/officeart/2005/8/layout/default"/>
    <dgm:cxn modelId="{1F3D5FB2-39A8-47D3-93F8-6AEF1FC489AF}" type="presParOf" srcId="{464E972F-5005-47D5-A34B-F1963D004182}" destId="{B110B2F5-01CD-4159-B41B-7B03CB138643}" srcOrd="2" destOrd="0" presId="urn:microsoft.com/office/officeart/2005/8/layout/default"/>
    <dgm:cxn modelId="{38126A72-76CB-4DBC-B758-927D494AAEB3}" type="presParOf" srcId="{464E972F-5005-47D5-A34B-F1963D004182}" destId="{697D293D-6FDA-4759-8879-2CB14E705528}" srcOrd="3" destOrd="0" presId="urn:microsoft.com/office/officeart/2005/8/layout/default"/>
    <dgm:cxn modelId="{348500AF-866A-471E-BDE9-0614B3E465AD}" type="presParOf" srcId="{464E972F-5005-47D5-A34B-F1963D004182}" destId="{C14F2ADD-E000-47FE-8425-FE48B232C388}" srcOrd="4" destOrd="0" presId="urn:microsoft.com/office/officeart/2005/8/layout/default"/>
    <dgm:cxn modelId="{0B2A73AB-CBDB-4277-BDC7-46912115FE6A}" type="presParOf" srcId="{464E972F-5005-47D5-A34B-F1963D004182}" destId="{6A71433B-CD8B-48ED-9B0B-D58C60995C6E}" srcOrd="5" destOrd="0" presId="urn:microsoft.com/office/officeart/2005/8/layout/default"/>
    <dgm:cxn modelId="{82B19575-2AB1-4693-9B14-390CCAFC6805}" type="presParOf" srcId="{464E972F-5005-47D5-A34B-F1963D004182}" destId="{DD49F0CA-59AF-415C-9808-2DFF3618579B}"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E5FFAD-4E16-4BCE-8608-CE83BF1BC855}" type="doc">
      <dgm:prSet loTypeId="urn:microsoft.com/office/officeart/2018/5/layout/CenteredIconLabelDescriptionList" loCatId="icon" qsTypeId="urn:microsoft.com/office/officeart/2005/8/quickstyle/simple1#14" qsCatId="simple" csTypeId="urn:microsoft.com/office/officeart/2018/5/colors/Iconchunking_neutralbg_colorful1" csCatId="colorful" phldr="1"/>
      <dgm:spPr/>
      <dgm:t>
        <a:bodyPr/>
        <a:lstStyle/>
        <a:p>
          <a:endParaRPr lang="en-US"/>
        </a:p>
      </dgm:t>
    </dgm:pt>
    <dgm:pt modelId="{90F0B8F2-74FA-47F6-B39D-19BB80149798}">
      <dgm:prSet/>
      <dgm:spPr/>
      <dgm:t>
        <a:bodyPr/>
        <a:lstStyle/>
        <a:p>
          <a:pPr>
            <a:defRPr b="1"/>
          </a:pPr>
          <a:r>
            <a:rPr lang="en-GB" dirty="0"/>
            <a:t>From </a:t>
          </a:r>
          <a:r>
            <a:rPr lang="en-GB" dirty="0">
              <a:solidFill>
                <a:srgbClr val="0070C0"/>
              </a:solidFill>
            </a:rPr>
            <a:t>CA</a:t>
          </a:r>
          <a:r>
            <a:rPr lang="en-GB" dirty="0"/>
            <a:t> of videotapes of mock jury deliberations, conclusions were reached about the Stages in Jury Decision making (Hastie et al., 1983). </a:t>
          </a:r>
          <a:endParaRPr lang="en-US" dirty="0"/>
        </a:p>
      </dgm:t>
    </dgm:pt>
    <dgm:pt modelId="{9BFEBB84-2EBE-477F-BEF2-CD7B81473176}" type="parTrans" cxnId="{3F214044-32DF-462C-83A1-E67130327913}">
      <dgm:prSet/>
      <dgm:spPr/>
      <dgm:t>
        <a:bodyPr/>
        <a:lstStyle/>
        <a:p>
          <a:endParaRPr lang="en-US"/>
        </a:p>
      </dgm:t>
    </dgm:pt>
    <dgm:pt modelId="{D551FA01-4B16-4107-BBB5-9FFB4BA08FAA}" type="sibTrans" cxnId="{3F214044-32DF-462C-83A1-E67130327913}">
      <dgm:prSet/>
      <dgm:spPr/>
      <dgm:t>
        <a:bodyPr/>
        <a:lstStyle/>
        <a:p>
          <a:endParaRPr lang="en-US"/>
        </a:p>
      </dgm:t>
    </dgm:pt>
    <dgm:pt modelId="{E93EB212-0042-4310-AA2F-B6025C38BA72}">
      <dgm:prSet/>
      <dgm:spPr/>
      <dgm:t>
        <a:bodyPr/>
        <a:lstStyle/>
        <a:p>
          <a:pPr>
            <a:defRPr b="1"/>
          </a:pPr>
          <a:r>
            <a:rPr lang="en-GB" b="1"/>
            <a:t>Orientation period</a:t>
          </a:r>
          <a:endParaRPr lang="en-US"/>
        </a:p>
      </dgm:t>
    </dgm:pt>
    <dgm:pt modelId="{52BF20E9-1877-4F22-A198-D5AFC6F647E1}" type="parTrans" cxnId="{43B6DCE3-8CAF-4F34-BDFD-EEE62FF0C802}">
      <dgm:prSet/>
      <dgm:spPr/>
      <dgm:t>
        <a:bodyPr/>
        <a:lstStyle/>
        <a:p>
          <a:endParaRPr lang="en-US"/>
        </a:p>
      </dgm:t>
    </dgm:pt>
    <dgm:pt modelId="{DF8BEA98-EB95-495E-898B-A333DAD16313}" type="sibTrans" cxnId="{43B6DCE3-8CAF-4F34-BDFD-EEE62FF0C802}">
      <dgm:prSet/>
      <dgm:spPr/>
      <dgm:t>
        <a:bodyPr/>
        <a:lstStyle/>
        <a:p>
          <a:endParaRPr lang="en-US"/>
        </a:p>
      </dgm:t>
    </dgm:pt>
    <dgm:pt modelId="{B20D2D05-E1C6-47C2-9CFD-42D539DCB6D4}">
      <dgm:prSet custT="1"/>
      <dgm:spPr/>
      <dgm:t>
        <a:bodyPr/>
        <a:lstStyle/>
        <a:p>
          <a:r>
            <a:rPr lang="en-GB" sz="1400" dirty="0"/>
            <a:t>Relaxed and open discussion, setting the agenda, raising questions, explore facts, differing opinions arise. </a:t>
          </a:r>
          <a:r>
            <a:rPr lang="en-GB" sz="1100" dirty="0"/>
            <a:t>	</a:t>
          </a:r>
          <a:endParaRPr lang="en-US" sz="1100" dirty="0"/>
        </a:p>
      </dgm:t>
    </dgm:pt>
    <dgm:pt modelId="{A9599BCB-276E-4965-8A57-9D1C641E6CF2}" type="parTrans" cxnId="{8A4B5CAB-D260-4753-94A6-17C73D96941F}">
      <dgm:prSet/>
      <dgm:spPr/>
      <dgm:t>
        <a:bodyPr/>
        <a:lstStyle/>
        <a:p>
          <a:endParaRPr lang="en-US"/>
        </a:p>
      </dgm:t>
    </dgm:pt>
    <dgm:pt modelId="{9C5031B6-2396-4118-A926-C2D8719BA8DC}" type="sibTrans" cxnId="{8A4B5CAB-D260-4753-94A6-17C73D96941F}">
      <dgm:prSet/>
      <dgm:spPr/>
      <dgm:t>
        <a:bodyPr/>
        <a:lstStyle/>
        <a:p>
          <a:endParaRPr lang="en-US"/>
        </a:p>
      </dgm:t>
    </dgm:pt>
    <dgm:pt modelId="{3DECB858-B01E-4276-9E9B-87B593505991}">
      <dgm:prSet/>
      <dgm:spPr/>
      <dgm:t>
        <a:bodyPr/>
        <a:lstStyle/>
        <a:p>
          <a:pPr>
            <a:defRPr b="1"/>
          </a:pPr>
          <a:r>
            <a:rPr lang="en-GB" b="1"/>
            <a:t>Open Confrontation</a:t>
          </a:r>
          <a:endParaRPr lang="en-US"/>
        </a:p>
      </dgm:t>
    </dgm:pt>
    <dgm:pt modelId="{F84386CB-458C-4752-9342-FAB8CCD7A3B4}" type="parTrans" cxnId="{C50CDA5F-33CE-4F5B-8954-72E4939B8D20}">
      <dgm:prSet/>
      <dgm:spPr/>
      <dgm:t>
        <a:bodyPr/>
        <a:lstStyle/>
        <a:p>
          <a:endParaRPr lang="en-US"/>
        </a:p>
      </dgm:t>
    </dgm:pt>
    <dgm:pt modelId="{B61BB1B1-BA33-4322-B52E-B906F7557965}" type="sibTrans" cxnId="{C50CDA5F-33CE-4F5B-8954-72E4939B8D20}">
      <dgm:prSet/>
      <dgm:spPr/>
      <dgm:t>
        <a:bodyPr/>
        <a:lstStyle/>
        <a:p>
          <a:endParaRPr lang="en-US"/>
        </a:p>
      </dgm:t>
    </dgm:pt>
    <dgm:pt modelId="{2D62C694-5222-4797-B714-09DCF9C2256B}">
      <dgm:prSet custT="1"/>
      <dgm:spPr/>
      <dgm:t>
        <a:bodyPr/>
        <a:lstStyle/>
        <a:p>
          <a:pPr algn="l"/>
          <a:r>
            <a:rPr lang="en-GB" sz="1400" dirty="0"/>
            <a:t>Fierce debate, with focus on detail, exploring different interpretations and pressure on the   minority to conform.</a:t>
          </a:r>
          <a:r>
            <a:rPr lang="en-GB" sz="1100" dirty="0"/>
            <a:t>	</a:t>
          </a:r>
          <a:endParaRPr lang="en-US" sz="1100" dirty="0"/>
        </a:p>
      </dgm:t>
    </dgm:pt>
    <dgm:pt modelId="{983BD158-E60C-431B-A92E-0B4CE4FD6600}" type="parTrans" cxnId="{30C7203B-D216-4D25-ADE4-DEF899C602B7}">
      <dgm:prSet/>
      <dgm:spPr/>
      <dgm:t>
        <a:bodyPr/>
        <a:lstStyle/>
        <a:p>
          <a:endParaRPr lang="en-US"/>
        </a:p>
      </dgm:t>
    </dgm:pt>
    <dgm:pt modelId="{D8B75E33-5B18-4826-A34E-C4F92518C086}" type="sibTrans" cxnId="{30C7203B-D216-4D25-ADE4-DEF899C602B7}">
      <dgm:prSet/>
      <dgm:spPr/>
      <dgm:t>
        <a:bodyPr/>
        <a:lstStyle/>
        <a:p>
          <a:endParaRPr lang="en-US"/>
        </a:p>
      </dgm:t>
    </dgm:pt>
    <dgm:pt modelId="{A4FC8A7F-F08B-421B-8700-A46A0B6ABE5D}">
      <dgm:prSet/>
      <dgm:spPr/>
      <dgm:t>
        <a:bodyPr/>
        <a:lstStyle/>
        <a:p>
          <a:pPr>
            <a:defRPr b="1"/>
          </a:pPr>
          <a:r>
            <a:rPr lang="en-GB" b="1"/>
            <a:t>Reconciliation</a:t>
          </a:r>
          <a:endParaRPr lang="en-US"/>
        </a:p>
      </dgm:t>
    </dgm:pt>
    <dgm:pt modelId="{EBAFDC5E-1DE3-403E-A20E-78E98B01ECCC}" type="parTrans" cxnId="{498B7D15-87B1-4F48-9F56-2EF0C917646D}">
      <dgm:prSet/>
      <dgm:spPr/>
      <dgm:t>
        <a:bodyPr/>
        <a:lstStyle/>
        <a:p>
          <a:endParaRPr lang="en-US"/>
        </a:p>
      </dgm:t>
    </dgm:pt>
    <dgm:pt modelId="{C34A724A-27CC-440C-893A-B5B874C8F71A}" type="sibTrans" cxnId="{498B7D15-87B1-4F48-9F56-2EF0C917646D}">
      <dgm:prSet/>
      <dgm:spPr/>
      <dgm:t>
        <a:bodyPr/>
        <a:lstStyle/>
        <a:p>
          <a:endParaRPr lang="en-US"/>
        </a:p>
      </dgm:t>
    </dgm:pt>
    <dgm:pt modelId="{54041F52-39E6-42F2-8867-CE9FCD529DBF}">
      <dgm:prSet custT="1"/>
      <dgm:spPr/>
      <dgm:t>
        <a:bodyPr/>
        <a:lstStyle/>
        <a:p>
          <a:r>
            <a:rPr lang="en-GB" sz="1400" dirty="0"/>
            <a:t>Attempts to smooth over conflicts with tensions released through humour</a:t>
          </a:r>
          <a:endParaRPr lang="en-US" sz="1400" dirty="0"/>
        </a:p>
      </dgm:t>
    </dgm:pt>
    <dgm:pt modelId="{C2ABD00C-73BA-4609-8BB9-7448BC828F51}" type="parTrans" cxnId="{713B5752-78D1-477C-ADEC-22C912F55F0C}">
      <dgm:prSet/>
      <dgm:spPr/>
      <dgm:t>
        <a:bodyPr/>
        <a:lstStyle/>
        <a:p>
          <a:endParaRPr lang="en-US"/>
        </a:p>
      </dgm:t>
    </dgm:pt>
    <dgm:pt modelId="{786A0BB3-BC87-4BD6-B270-604AD04A992E}" type="sibTrans" cxnId="{713B5752-78D1-477C-ADEC-22C912F55F0C}">
      <dgm:prSet/>
      <dgm:spPr/>
      <dgm:t>
        <a:bodyPr/>
        <a:lstStyle/>
        <a:p>
          <a:endParaRPr lang="en-US"/>
        </a:p>
      </dgm:t>
    </dgm:pt>
    <dgm:pt modelId="{D06B9C8E-4B18-40A3-9B71-BFC8A8784667}">
      <dgm:prSet/>
      <dgm:spPr/>
      <dgm:t>
        <a:bodyPr/>
        <a:lstStyle/>
        <a:p>
          <a:pPr>
            <a:defRPr b="1"/>
          </a:pPr>
          <a:r>
            <a:rPr lang="en-GB" b="1" dirty="0"/>
            <a:t>The jury will be </a:t>
          </a:r>
          <a:r>
            <a:rPr lang="en-GB" b="1" dirty="0">
              <a:solidFill>
                <a:srgbClr val="0070C0"/>
              </a:solidFill>
            </a:rPr>
            <a:t>either evidence or verdict focused</a:t>
          </a:r>
          <a:r>
            <a:rPr lang="en-GB" b="1" dirty="0"/>
            <a:t> and this depends on the type of jury situation you have.</a:t>
          </a:r>
          <a:endParaRPr lang="en-US" dirty="0"/>
        </a:p>
      </dgm:t>
    </dgm:pt>
    <dgm:pt modelId="{DD34B2CD-D67D-455B-819B-F67522DF58A4}" type="parTrans" cxnId="{0E452B1E-B45E-40D8-8CF7-FE4FFD5D31A9}">
      <dgm:prSet/>
      <dgm:spPr/>
      <dgm:t>
        <a:bodyPr/>
        <a:lstStyle/>
        <a:p>
          <a:endParaRPr lang="en-US"/>
        </a:p>
      </dgm:t>
    </dgm:pt>
    <dgm:pt modelId="{80871214-5BE2-4677-83F3-D4FF4C269FE9}" type="sibTrans" cxnId="{0E452B1E-B45E-40D8-8CF7-FE4FFD5D31A9}">
      <dgm:prSet/>
      <dgm:spPr/>
      <dgm:t>
        <a:bodyPr/>
        <a:lstStyle/>
        <a:p>
          <a:endParaRPr lang="en-US"/>
        </a:p>
      </dgm:t>
    </dgm:pt>
    <dgm:pt modelId="{322D06DC-A0C2-46FA-A35D-DC03E045E81E}" type="pres">
      <dgm:prSet presAssocID="{5EE5FFAD-4E16-4BCE-8608-CE83BF1BC855}" presName="root" presStyleCnt="0">
        <dgm:presLayoutVars>
          <dgm:dir/>
          <dgm:resizeHandles val="exact"/>
        </dgm:presLayoutVars>
      </dgm:prSet>
      <dgm:spPr/>
    </dgm:pt>
    <dgm:pt modelId="{476CBFD6-D0C8-4D43-B0CE-A4D40F8F559E}" type="pres">
      <dgm:prSet presAssocID="{90F0B8F2-74FA-47F6-B39D-19BB80149798}" presName="compNode" presStyleCnt="0"/>
      <dgm:spPr/>
    </dgm:pt>
    <dgm:pt modelId="{90A61BD7-CFB9-41E4-A9D0-DD482C53BC08}" type="pres">
      <dgm:prSet presAssocID="{90F0B8F2-74FA-47F6-B39D-19BB8014979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Judge"/>
        </a:ext>
      </dgm:extLst>
    </dgm:pt>
    <dgm:pt modelId="{04581886-C421-4C0C-89A3-15B8FAA7D8C9}" type="pres">
      <dgm:prSet presAssocID="{90F0B8F2-74FA-47F6-B39D-19BB80149798}" presName="iconSpace" presStyleCnt="0"/>
      <dgm:spPr/>
    </dgm:pt>
    <dgm:pt modelId="{6FD06482-D51D-4A0D-B90C-794B9ACF2738}" type="pres">
      <dgm:prSet presAssocID="{90F0B8F2-74FA-47F6-B39D-19BB80149798}" presName="parTx" presStyleLbl="revTx" presStyleIdx="0" presStyleCnt="10">
        <dgm:presLayoutVars>
          <dgm:chMax val="0"/>
          <dgm:chPref val="0"/>
        </dgm:presLayoutVars>
      </dgm:prSet>
      <dgm:spPr/>
    </dgm:pt>
    <dgm:pt modelId="{EA8295EF-5955-45F4-958C-6CCBAC5CE27E}" type="pres">
      <dgm:prSet presAssocID="{90F0B8F2-74FA-47F6-B39D-19BB80149798}" presName="txSpace" presStyleCnt="0"/>
      <dgm:spPr/>
    </dgm:pt>
    <dgm:pt modelId="{36D8DA64-F238-4D61-BB6D-44EA48F29463}" type="pres">
      <dgm:prSet presAssocID="{90F0B8F2-74FA-47F6-B39D-19BB80149798}" presName="desTx" presStyleLbl="revTx" presStyleIdx="1" presStyleCnt="10">
        <dgm:presLayoutVars/>
      </dgm:prSet>
      <dgm:spPr/>
    </dgm:pt>
    <dgm:pt modelId="{FDE60877-D2DF-4E66-80E5-A9EB01206537}" type="pres">
      <dgm:prSet presAssocID="{D551FA01-4B16-4107-BBB5-9FFB4BA08FAA}" presName="sibTrans" presStyleCnt="0"/>
      <dgm:spPr/>
    </dgm:pt>
    <dgm:pt modelId="{5C9C998E-4E55-4B6C-8AC2-7735AB91DAFE}" type="pres">
      <dgm:prSet presAssocID="{E93EB212-0042-4310-AA2F-B6025C38BA72}" presName="compNode" presStyleCnt="0"/>
      <dgm:spPr/>
    </dgm:pt>
    <dgm:pt modelId="{6A45B8DE-4B60-4E8D-BBDD-8F1AEC5FD44A}" type="pres">
      <dgm:prSet presAssocID="{E93EB212-0042-4310-AA2F-B6025C38BA7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BBBF5582-FC27-4BBC-A506-6612E5BA40A1}" type="pres">
      <dgm:prSet presAssocID="{E93EB212-0042-4310-AA2F-B6025C38BA72}" presName="iconSpace" presStyleCnt="0"/>
      <dgm:spPr/>
    </dgm:pt>
    <dgm:pt modelId="{0708B70B-4CD8-4AFF-9B5E-16DEF04F9B1A}" type="pres">
      <dgm:prSet presAssocID="{E93EB212-0042-4310-AA2F-B6025C38BA72}" presName="parTx" presStyleLbl="revTx" presStyleIdx="2" presStyleCnt="10">
        <dgm:presLayoutVars>
          <dgm:chMax val="0"/>
          <dgm:chPref val="0"/>
        </dgm:presLayoutVars>
      </dgm:prSet>
      <dgm:spPr/>
    </dgm:pt>
    <dgm:pt modelId="{9C7D2BF9-8AC3-41FE-BED0-81863D146D25}" type="pres">
      <dgm:prSet presAssocID="{E93EB212-0042-4310-AA2F-B6025C38BA72}" presName="txSpace" presStyleCnt="0"/>
      <dgm:spPr/>
    </dgm:pt>
    <dgm:pt modelId="{0BB6B13E-9EC9-472E-956A-A9A0B9B78283}" type="pres">
      <dgm:prSet presAssocID="{E93EB212-0042-4310-AA2F-B6025C38BA72}" presName="desTx" presStyleLbl="revTx" presStyleIdx="3" presStyleCnt="10" custScaleX="98158" custScaleY="116680" custLinFactY="-260519" custLinFactNeighborX="-2787" custLinFactNeighborY="-300000">
        <dgm:presLayoutVars/>
      </dgm:prSet>
      <dgm:spPr/>
    </dgm:pt>
    <dgm:pt modelId="{B2DCDBC0-9832-4210-996B-8E0BF8488A70}" type="pres">
      <dgm:prSet presAssocID="{DF8BEA98-EB95-495E-898B-A333DAD16313}" presName="sibTrans" presStyleCnt="0"/>
      <dgm:spPr/>
    </dgm:pt>
    <dgm:pt modelId="{154F7744-5A94-4588-B540-9EDF1C10D052}" type="pres">
      <dgm:prSet presAssocID="{3DECB858-B01E-4276-9E9B-87B593505991}" presName="compNode" presStyleCnt="0"/>
      <dgm:spPr/>
    </dgm:pt>
    <dgm:pt modelId="{F9A9E1D1-B4FC-4C00-ACE0-5D573ADA519D}" type="pres">
      <dgm:prSet presAssocID="{3DECB858-B01E-4276-9E9B-87B59350599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ireworks"/>
        </a:ext>
      </dgm:extLst>
    </dgm:pt>
    <dgm:pt modelId="{785D6E93-E10E-4CC8-A482-48EF4D5CA81F}" type="pres">
      <dgm:prSet presAssocID="{3DECB858-B01E-4276-9E9B-87B593505991}" presName="iconSpace" presStyleCnt="0"/>
      <dgm:spPr/>
    </dgm:pt>
    <dgm:pt modelId="{7284A637-2E57-46C2-8864-B852D7E99A36}" type="pres">
      <dgm:prSet presAssocID="{3DECB858-B01E-4276-9E9B-87B593505991}" presName="parTx" presStyleLbl="revTx" presStyleIdx="4" presStyleCnt="10">
        <dgm:presLayoutVars>
          <dgm:chMax val="0"/>
          <dgm:chPref val="0"/>
        </dgm:presLayoutVars>
      </dgm:prSet>
      <dgm:spPr/>
    </dgm:pt>
    <dgm:pt modelId="{6F2F0835-E5CB-49C2-8A07-7E4E1FD650A0}" type="pres">
      <dgm:prSet presAssocID="{3DECB858-B01E-4276-9E9B-87B593505991}" presName="txSpace" presStyleCnt="0"/>
      <dgm:spPr/>
    </dgm:pt>
    <dgm:pt modelId="{FCC46C31-CA8F-4747-941B-8E755330F054}" type="pres">
      <dgm:prSet presAssocID="{3DECB858-B01E-4276-9E9B-87B593505991}" presName="desTx" presStyleLbl="revTx" presStyleIdx="5" presStyleCnt="10" custScaleX="142636" custScaleY="464740" custLinFactY="-275757" custLinFactNeighborX="14407" custLinFactNeighborY="-300000">
        <dgm:presLayoutVars/>
      </dgm:prSet>
      <dgm:spPr/>
    </dgm:pt>
    <dgm:pt modelId="{95D571AA-3A15-4C53-B72E-11E823A751F0}" type="pres">
      <dgm:prSet presAssocID="{B61BB1B1-BA33-4322-B52E-B906F7557965}" presName="sibTrans" presStyleCnt="0"/>
      <dgm:spPr/>
    </dgm:pt>
    <dgm:pt modelId="{B1C9833D-2133-41FD-BD76-67A179FC8E24}" type="pres">
      <dgm:prSet presAssocID="{A4FC8A7F-F08B-421B-8700-A46A0B6ABE5D}" presName="compNode" presStyleCnt="0"/>
      <dgm:spPr/>
    </dgm:pt>
    <dgm:pt modelId="{8D5DFF0C-697B-47DB-90A4-C0B00205113F}" type="pres">
      <dgm:prSet presAssocID="{A4FC8A7F-F08B-421B-8700-A46A0B6ABE5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ry Face with No Fill"/>
        </a:ext>
      </dgm:extLst>
    </dgm:pt>
    <dgm:pt modelId="{26CD0989-39B9-4F46-8110-B3055CFB65E2}" type="pres">
      <dgm:prSet presAssocID="{A4FC8A7F-F08B-421B-8700-A46A0B6ABE5D}" presName="iconSpace" presStyleCnt="0"/>
      <dgm:spPr/>
    </dgm:pt>
    <dgm:pt modelId="{B09F7B5A-097B-440C-911C-D11EAEF13413}" type="pres">
      <dgm:prSet presAssocID="{A4FC8A7F-F08B-421B-8700-A46A0B6ABE5D}" presName="parTx" presStyleLbl="revTx" presStyleIdx="6" presStyleCnt="10">
        <dgm:presLayoutVars>
          <dgm:chMax val="0"/>
          <dgm:chPref val="0"/>
        </dgm:presLayoutVars>
      </dgm:prSet>
      <dgm:spPr/>
    </dgm:pt>
    <dgm:pt modelId="{AB578FE5-B724-4639-944F-CE52B526CCAC}" type="pres">
      <dgm:prSet presAssocID="{A4FC8A7F-F08B-421B-8700-A46A0B6ABE5D}" presName="txSpace" presStyleCnt="0"/>
      <dgm:spPr/>
    </dgm:pt>
    <dgm:pt modelId="{098837DE-A7E7-4975-89BB-572B8FBA44A9}" type="pres">
      <dgm:prSet presAssocID="{A4FC8A7F-F08B-421B-8700-A46A0B6ABE5D}" presName="desTx" presStyleLbl="revTx" presStyleIdx="7" presStyleCnt="10" custScaleY="190776" custLinFactY="-204946" custLinFactNeighborX="6584" custLinFactNeighborY="-300000">
        <dgm:presLayoutVars/>
      </dgm:prSet>
      <dgm:spPr/>
    </dgm:pt>
    <dgm:pt modelId="{EAD02624-5FB6-4A38-8D9A-2995F5C84EE6}" type="pres">
      <dgm:prSet presAssocID="{C34A724A-27CC-440C-893A-B5B874C8F71A}" presName="sibTrans" presStyleCnt="0"/>
      <dgm:spPr/>
    </dgm:pt>
    <dgm:pt modelId="{B8DC1DA2-E33E-44FE-A7AB-7E34DB1510ED}" type="pres">
      <dgm:prSet presAssocID="{D06B9C8E-4B18-40A3-9B71-BFC8A8784667}" presName="compNode" presStyleCnt="0"/>
      <dgm:spPr/>
    </dgm:pt>
    <dgm:pt modelId="{58C56880-E9E1-4727-A5C7-AC354CF9FEA2}" type="pres">
      <dgm:prSet presAssocID="{D06B9C8E-4B18-40A3-9B71-BFC8A878466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vel"/>
        </a:ext>
      </dgm:extLst>
    </dgm:pt>
    <dgm:pt modelId="{192E1BA4-68EC-4A3F-88A3-58291698E812}" type="pres">
      <dgm:prSet presAssocID="{D06B9C8E-4B18-40A3-9B71-BFC8A8784667}" presName="iconSpace" presStyleCnt="0"/>
      <dgm:spPr/>
    </dgm:pt>
    <dgm:pt modelId="{9838C654-E284-4F7C-B075-41BA3CAD75CD}" type="pres">
      <dgm:prSet presAssocID="{D06B9C8E-4B18-40A3-9B71-BFC8A8784667}" presName="parTx" presStyleLbl="revTx" presStyleIdx="8" presStyleCnt="10">
        <dgm:presLayoutVars>
          <dgm:chMax val="0"/>
          <dgm:chPref val="0"/>
        </dgm:presLayoutVars>
      </dgm:prSet>
      <dgm:spPr/>
    </dgm:pt>
    <dgm:pt modelId="{FBD674E0-AE81-4AA0-9412-A9EFB7D37147}" type="pres">
      <dgm:prSet presAssocID="{D06B9C8E-4B18-40A3-9B71-BFC8A8784667}" presName="txSpace" presStyleCnt="0"/>
      <dgm:spPr/>
    </dgm:pt>
    <dgm:pt modelId="{8A286861-BB2E-4A0A-B1B9-491F71C422CC}" type="pres">
      <dgm:prSet presAssocID="{D06B9C8E-4B18-40A3-9B71-BFC8A8784667}" presName="desTx" presStyleLbl="revTx" presStyleIdx="9" presStyleCnt="10">
        <dgm:presLayoutVars/>
      </dgm:prSet>
      <dgm:spPr/>
    </dgm:pt>
  </dgm:ptLst>
  <dgm:cxnLst>
    <dgm:cxn modelId="{498B7D15-87B1-4F48-9F56-2EF0C917646D}" srcId="{5EE5FFAD-4E16-4BCE-8608-CE83BF1BC855}" destId="{A4FC8A7F-F08B-421B-8700-A46A0B6ABE5D}" srcOrd="3" destOrd="0" parTransId="{EBAFDC5E-1DE3-403E-A20E-78E98B01ECCC}" sibTransId="{C34A724A-27CC-440C-893A-B5B874C8F71A}"/>
    <dgm:cxn modelId="{8EA3F015-A3D6-4C8C-B9D3-8AB6F43D4F09}" type="presOf" srcId="{A4FC8A7F-F08B-421B-8700-A46A0B6ABE5D}" destId="{B09F7B5A-097B-440C-911C-D11EAEF13413}" srcOrd="0" destOrd="0" presId="urn:microsoft.com/office/officeart/2018/5/layout/CenteredIconLabelDescriptionList"/>
    <dgm:cxn modelId="{0E452B1E-B45E-40D8-8CF7-FE4FFD5D31A9}" srcId="{5EE5FFAD-4E16-4BCE-8608-CE83BF1BC855}" destId="{D06B9C8E-4B18-40A3-9B71-BFC8A8784667}" srcOrd="4" destOrd="0" parTransId="{DD34B2CD-D67D-455B-819B-F67522DF58A4}" sibTransId="{80871214-5BE2-4677-83F3-D4FF4C269FE9}"/>
    <dgm:cxn modelId="{9D2FAC2A-2380-413C-AA4A-699779066B27}" type="presOf" srcId="{90F0B8F2-74FA-47F6-B39D-19BB80149798}" destId="{6FD06482-D51D-4A0D-B90C-794B9ACF2738}" srcOrd="0" destOrd="0" presId="urn:microsoft.com/office/officeart/2018/5/layout/CenteredIconLabelDescriptionList"/>
    <dgm:cxn modelId="{30C7203B-D216-4D25-ADE4-DEF899C602B7}" srcId="{3DECB858-B01E-4276-9E9B-87B593505991}" destId="{2D62C694-5222-4797-B714-09DCF9C2256B}" srcOrd="0" destOrd="0" parTransId="{983BD158-E60C-431B-A92E-0B4CE4FD6600}" sibTransId="{D8B75E33-5B18-4826-A34E-C4F92518C086}"/>
    <dgm:cxn modelId="{19D45E5F-5C63-4740-BE24-5CC01086C201}" type="presOf" srcId="{E93EB212-0042-4310-AA2F-B6025C38BA72}" destId="{0708B70B-4CD8-4AFF-9B5E-16DEF04F9B1A}" srcOrd="0" destOrd="0" presId="urn:microsoft.com/office/officeart/2018/5/layout/CenteredIconLabelDescriptionList"/>
    <dgm:cxn modelId="{C50CDA5F-33CE-4F5B-8954-72E4939B8D20}" srcId="{5EE5FFAD-4E16-4BCE-8608-CE83BF1BC855}" destId="{3DECB858-B01E-4276-9E9B-87B593505991}" srcOrd="2" destOrd="0" parTransId="{F84386CB-458C-4752-9342-FAB8CCD7A3B4}" sibTransId="{B61BB1B1-BA33-4322-B52E-B906F7557965}"/>
    <dgm:cxn modelId="{3F214044-32DF-462C-83A1-E67130327913}" srcId="{5EE5FFAD-4E16-4BCE-8608-CE83BF1BC855}" destId="{90F0B8F2-74FA-47F6-B39D-19BB80149798}" srcOrd="0" destOrd="0" parTransId="{9BFEBB84-2EBE-477F-BEF2-CD7B81473176}" sibTransId="{D551FA01-4B16-4107-BBB5-9FFB4BA08FAA}"/>
    <dgm:cxn modelId="{713B5752-78D1-477C-ADEC-22C912F55F0C}" srcId="{A4FC8A7F-F08B-421B-8700-A46A0B6ABE5D}" destId="{54041F52-39E6-42F2-8867-CE9FCD529DBF}" srcOrd="0" destOrd="0" parTransId="{C2ABD00C-73BA-4609-8BB9-7448BC828F51}" sibTransId="{786A0BB3-BC87-4BD6-B270-604AD04A992E}"/>
    <dgm:cxn modelId="{12B6567D-2488-409B-8E9F-89591F16016E}" type="presOf" srcId="{5EE5FFAD-4E16-4BCE-8608-CE83BF1BC855}" destId="{322D06DC-A0C2-46FA-A35D-DC03E045E81E}" srcOrd="0" destOrd="0" presId="urn:microsoft.com/office/officeart/2018/5/layout/CenteredIconLabelDescriptionList"/>
    <dgm:cxn modelId="{ECBA7C7D-5005-4AF6-9E91-754A2D82D4E7}" type="presOf" srcId="{D06B9C8E-4B18-40A3-9B71-BFC8A8784667}" destId="{9838C654-E284-4F7C-B075-41BA3CAD75CD}" srcOrd="0" destOrd="0" presId="urn:microsoft.com/office/officeart/2018/5/layout/CenteredIconLabelDescriptionList"/>
    <dgm:cxn modelId="{3C64808E-2774-4137-97DF-DA295FEC919C}" type="presOf" srcId="{B20D2D05-E1C6-47C2-9CFD-42D539DCB6D4}" destId="{0BB6B13E-9EC9-472E-956A-A9A0B9B78283}" srcOrd="0" destOrd="0" presId="urn:microsoft.com/office/officeart/2018/5/layout/CenteredIconLabelDescriptionList"/>
    <dgm:cxn modelId="{395ECC94-DC56-441A-9C79-88D63573C9F5}" type="presOf" srcId="{2D62C694-5222-4797-B714-09DCF9C2256B}" destId="{FCC46C31-CA8F-4747-941B-8E755330F054}" srcOrd="0" destOrd="0" presId="urn:microsoft.com/office/officeart/2018/5/layout/CenteredIconLabelDescriptionList"/>
    <dgm:cxn modelId="{8A4B5CAB-D260-4753-94A6-17C73D96941F}" srcId="{E93EB212-0042-4310-AA2F-B6025C38BA72}" destId="{B20D2D05-E1C6-47C2-9CFD-42D539DCB6D4}" srcOrd="0" destOrd="0" parTransId="{A9599BCB-276E-4965-8A57-9D1C641E6CF2}" sibTransId="{9C5031B6-2396-4118-A926-C2D8719BA8DC}"/>
    <dgm:cxn modelId="{E28297B8-DB7A-4DB8-9904-2CDB8C6E1CBA}" type="presOf" srcId="{54041F52-39E6-42F2-8867-CE9FCD529DBF}" destId="{098837DE-A7E7-4975-89BB-572B8FBA44A9}" srcOrd="0" destOrd="0" presId="urn:microsoft.com/office/officeart/2018/5/layout/CenteredIconLabelDescriptionList"/>
    <dgm:cxn modelId="{1B73EDC1-0D10-4D15-8C22-1ED648593E08}" type="presOf" srcId="{3DECB858-B01E-4276-9E9B-87B593505991}" destId="{7284A637-2E57-46C2-8864-B852D7E99A36}" srcOrd="0" destOrd="0" presId="urn:microsoft.com/office/officeart/2018/5/layout/CenteredIconLabelDescriptionList"/>
    <dgm:cxn modelId="{43B6DCE3-8CAF-4F34-BDFD-EEE62FF0C802}" srcId="{5EE5FFAD-4E16-4BCE-8608-CE83BF1BC855}" destId="{E93EB212-0042-4310-AA2F-B6025C38BA72}" srcOrd="1" destOrd="0" parTransId="{52BF20E9-1877-4F22-A198-D5AFC6F647E1}" sibTransId="{DF8BEA98-EB95-495E-898B-A333DAD16313}"/>
    <dgm:cxn modelId="{8868B3F5-E00C-4FE3-80E0-5D6F1513993B}" type="presParOf" srcId="{322D06DC-A0C2-46FA-A35D-DC03E045E81E}" destId="{476CBFD6-D0C8-4D43-B0CE-A4D40F8F559E}" srcOrd="0" destOrd="0" presId="urn:microsoft.com/office/officeart/2018/5/layout/CenteredIconLabelDescriptionList"/>
    <dgm:cxn modelId="{9E1158EF-8270-4A0C-8227-85BF905C9EA4}" type="presParOf" srcId="{476CBFD6-D0C8-4D43-B0CE-A4D40F8F559E}" destId="{90A61BD7-CFB9-41E4-A9D0-DD482C53BC08}" srcOrd="0" destOrd="0" presId="urn:microsoft.com/office/officeart/2018/5/layout/CenteredIconLabelDescriptionList"/>
    <dgm:cxn modelId="{99D63D67-D3DE-4BF8-86B8-8E829EB44925}" type="presParOf" srcId="{476CBFD6-D0C8-4D43-B0CE-A4D40F8F559E}" destId="{04581886-C421-4C0C-89A3-15B8FAA7D8C9}" srcOrd="1" destOrd="0" presId="urn:microsoft.com/office/officeart/2018/5/layout/CenteredIconLabelDescriptionList"/>
    <dgm:cxn modelId="{91CD7D81-9556-4998-BE00-A576366BF06C}" type="presParOf" srcId="{476CBFD6-D0C8-4D43-B0CE-A4D40F8F559E}" destId="{6FD06482-D51D-4A0D-B90C-794B9ACF2738}" srcOrd="2" destOrd="0" presId="urn:microsoft.com/office/officeart/2018/5/layout/CenteredIconLabelDescriptionList"/>
    <dgm:cxn modelId="{84CF340B-F72C-4D1F-9C4D-38D864AAAAB8}" type="presParOf" srcId="{476CBFD6-D0C8-4D43-B0CE-A4D40F8F559E}" destId="{EA8295EF-5955-45F4-958C-6CCBAC5CE27E}" srcOrd="3" destOrd="0" presId="urn:microsoft.com/office/officeart/2018/5/layout/CenteredIconLabelDescriptionList"/>
    <dgm:cxn modelId="{207A4063-B01F-46C2-92BF-10773EC18811}" type="presParOf" srcId="{476CBFD6-D0C8-4D43-B0CE-A4D40F8F559E}" destId="{36D8DA64-F238-4D61-BB6D-44EA48F29463}" srcOrd="4" destOrd="0" presId="urn:microsoft.com/office/officeart/2018/5/layout/CenteredIconLabelDescriptionList"/>
    <dgm:cxn modelId="{EF398E6E-ABDC-4444-BE29-6AE553E27E3E}" type="presParOf" srcId="{322D06DC-A0C2-46FA-A35D-DC03E045E81E}" destId="{FDE60877-D2DF-4E66-80E5-A9EB01206537}" srcOrd="1" destOrd="0" presId="urn:microsoft.com/office/officeart/2018/5/layout/CenteredIconLabelDescriptionList"/>
    <dgm:cxn modelId="{C8FF4A0E-E6EC-4A23-B61B-D7A8BA86ADD4}" type="presParOf" srcId="{322D06DC-A0C2-46FA-A35D-DC03E045E81E}" destId="{5C9C998E-4E55-4B6C-8AC2-7735AB91DAFE}" srcOrd="2" destOrd="0" presId="urn:microsoft.com/office/officeart/2018/5/layout/CenteredIconLabelDescriptionList"/>
    <dgm:cxn modelId="{574C32BB-FAB5-4E8F-BA9E-3F15268753CA}" type="presParOf" srcId="{5C9C998E-4E55-4B6C-8AC2-7735AB91DAFE}" destId="{6A45B8DE-4B60-4E8D-BBDD-8F1AEC5FD44A}" srcOrd="0" destOrd="0" presId="urn:microsoft.com/office/officeart/2018/5/layout/CenteredIconLabelDescriptionList"/>
    <dgm:cxn modelId="{1280A765-51C1-4866-AF2C-9BD0F023B333}" type="presParOf" srcId="{5C9C998E-4E55-4B6C-8AC2-7735AB91DAFE}" destId="{BBBF5582-FC27-4BBC-A506-6612E5BA40A1}" srcOrd="1" destOrd="0" presId="urn:microsoft.com/office/officeart/2018/5/layout/CenteredIconLabelDescriptionList"/>
    <dgm:cxn modelId="{A6CFE09B-BBDD-40BD-8B58-F8DB5EA30A80}" type="presParOf" srcId="{5C9C998E-4E55-4B6C-8AC2-7735AB91DAFE}" destId="{0708B70B-4CD8-4AFF-9B5E-16DEF04F9B1A}" srcOrd="2" destOrd="0" presId="urn:microsoft.com/office/officeart/2018/5/layout/CenteredIconLabelDescriptionList"/>
    <dgm:cxn modelId="{724F1C7A-5D4C-4EB3-8ECD-C4696FB10B1E}" type="presParOf" srcId="{5C9C998E-4E55-4B6C-8AC2-7735AB91DAFE}" destId="{9C7D2BF9-8AC3-41FE-BED0-81863D146D25}" srcOrd="3" destOrd="0" presId="urn:microsoft.com/office/officeart/2018/5/layout/CenteredIconLabelDescriptionList"/>
    <dgm:cxn modelId="{2F23916C-0F35-4FC9-9C08-5FBEAFB939F6}" type="presParOf" srcId="{5C9C998E-4E55-4B6C-8AC2-7735AB91DAFE}" destId="{0BB6B13E-9EC9-472E-956A-A9A0B9B78283}" srcOrd="4" destOrd="0" presId="urn:microsoft.com/office/officeart/2018/5/layout/CenteredIconLabelDescriptionList"/>
    <dgm:cxn modelId="{115A9CE9-1420-4CE0-B00D-E735D78FBE0C}" type="presParOf" srcId="{322D06DC-A0C2-46FA-A35D-DC03E045E81E}" destId="{B2DCDBC0-9832-4210-996B-8E0BF8488A70}" srcOrd="3" destOrd="0" presId="urn:microsoft.com/office/officeart/2018/5/layout/CenteredIconLabelDescriptionList"/>
    <dgm:cxn modelId="{630A61DE-CCA8-4968-A0A2-720F3F08AB11}" type="presParOf" srcId="{322D06DC-A0C2-46FA-A35D-DC03E045E81E}" destId="{154F7744-5A94-4588-B540-9EDF1C10D052}" srcOrd="4" destOrd="0" presId="urn:microsoft.com/office/officeart/2018/5/layout/CenteredIconLabelDescriptionList"/>
    <dgm:cxn modelId="{A04BE061-FBCA-4421-B797-BB9975A49A86}" type="presParOf" srcId="{154F7744-5A94-4588-B540-9EDF1C10D052}" destId="{F9A9E1D1-B4FC-4C00-ACE0-5D573ADA519D}" srcOrd="0" destOrd="0" presId="urn:microsoft.com/office/officeart/2018/5/layout/CenteredIconLabelDescriptionList"/>
    <dgm:cxn modelId="{103492D1-A512-4010-A315-1CFEAE53A232}" type="presParOf" srcId="{154F7744-5A94-4588-B540-9EDF1C10D052}" destId="{785D6E93-E10E-4CC8-A482-48EF4D5CA81F}" srcOrd="1" destOrd="0" presId="urn:microsoft.com/office/officeart/2018/5/layout/CenteredIconLabelDescriptionList"/>
    <dgm:cxn modelId="{A0688888-E304-4FB4-9BD0-5CA882E368BC}" type="presParOf" srcId="{154F7744-5A94-4588-B540-9EDF1C10D052}" destId="{7284A637-2E57-46C2-8864-B852D7E99A36}" srcOrd="2" destOrd="0" presId="urn:microsoft.com/office/officeart/2018/5/layout/CenteredIconLabelDescriptionList"/>
    <dgm:cxn modelId="{863965A5-19A1-45BD-A0B5-63906671A3EC}" type="presParOf" srcId="{154F7744-5A94-4588-B540-9EDF1C10D052}" destId="{6F2F0835-E5CB-49C2-8A07-7E4E1FD650A0}" srcOrd="3" destOrd="0" presId="urn:microsoft.com/office/officeart/2018/5/layout/CenteredIconLabelDescriptionList"/>
    <dgm:cxn modelId="{9449BF6C-6C92-4D4F-8D19-373C2642BC95}" type="presParOf" srcId="{154F7744-5A94-4588-B540-9EDF1C10D052}" destId="{FCC46C31-CA8F-4747-941B-8E755330F054}" srcOrd="4" destOrd="0" presId="urn:microsoft.com/office/officeart/2018/5/layout/CenteredIconLabelDescriptionList"/>
    <dgm:cxn modelId="{763CFB4E-4222-4695-81CD-EA78F836FA3C}" type="presParOf" srcId="{322D06DC-A0C2-46FA-A35D-DC03E045E81E}" destId="{95D571AA-3A15-4C53-B72E-11E823A751F0}" srcOrd="5" destOrd="0" presId="urn:microsoft.com/office/officeart/2018/5/layout/CenteredIconLabelDescriptionList"/>
    <dgm:cxn modelId="{F9B25F90-A78D-4905-A6FC-5B6E951435E0}" type="presParOf" srcId="{322D06DC-A0C2-46FA-A35D-DC03E045E81E}" destId="{B1C9833D-2133-41FD-BD76-67A179FC8E24}" srcOrd="6" destOrd="0" presId="urn:microsoft.com/office/officeart/2018/5/layout/CenteredIconLabelDescriptionList"/>
    <dgm:cxn modelId="{8C7E3886-3096-4702-8F14-40244148DCF2}" type="presParOf" srcId="{B1C9833D-2133-41FD-BD76-67A179FC8E24}" destId="{8D5DFF0C-697B-47DB-90A4-C0B00205113F}" srcOrd="0" destOrd="0" presId="urn:microsoft.com/office/officeart/2018/5/layout/CenteredIconLabelDescriptionList"/>
    <dgm:cxn modelId="{05FAAC9F-9D7D-4DA0-96E7-A1BEFAFE95A4}" type="presParOf" srcId="{B1C9833D-2133-41FD-BD76-67A179FC8E24}" destId="{26CD0989-39B9-4F46-8110-B3055CFB65E2}" srcOrd="1" destOrd="0" presId="urn:microsoft.com/office/officeart/2018/5/layout/CenteredIconLabelDescriptionList"/>
    <dgm:cxn modelId="{D4B6B131-672F-4E5C-ACAD-F6C04E493EFB}" type="presParOf" srcId="{B1C9833D-2133-41FD-BD76-67A179FC8E24}" destId="{B09F7B5A-097B-440C-911C-D11EAEF13413}" srcOrd="2" destOrd="0" presId="urn:microsoft.com/office/officeart/2018/5/layout/CenteredIconLabelDescriptionList"/>
    <dgm:cxn modelId="{C87D6626-2F37-4141-928E-09076646520B}" type="presParOf" srcId="{B1C9833D-2133-41FD-BD76-67A179FC8E24}" destId="{AB578FE5-B724-4639-944F-CE52B526CCAC}" srcOrd="3" destOrd="0" presId="urn:microsoft.com/office/officeart/2018/5/layout/CenteredIconLabelDescriptionList"/>
    <dgm:cxn modelId="{C4A296B1-F572-4F73-B108-DA96D37E1661}" type="presParOf" srcId="{B1C9833D-2133-41FD-BD76-67A179FC8E24}" destId="{098837DE-A7E7-4975-89BB-572B8FBA44A9}" srcOrd="4" destOrd="0" presId="urn:microsoft.com/office/officeart/2018/5/layout/CenteredIconLabelDescriptionList"/>
    <dgm:cxn modelId="{3C8F7829-83AE-4F08-B915-05908A20D569}" type="presParOf" srcId="{322D06DC-A0C2-46FA-A35D-DC03E045E81E}" destId="{EAD02624-5FB6-4A38-8D9A-2995F5C84EE6}" srcOrd="7" destOrd="0" presId="urn:microsoft.com/office/officeart/2018/5/layout/CenteredIconLabelDescriptionList"/>
    <dgm:cxn modelId="{C1BDFDBC-D4E7-4610-9A0F-CA9E5BD766E9}" type="presParOf" srcId="{322D06DC-A0C2-46FA-A35D-DC03E045E81E}" destId="{B8DC1DA2-E33E-44FE-A7AB-7E34DB1510ED}" srcOrd="8" destOrd="0" presId="urn:microsoft.com/office/officeart/2018/5/layout/CenteredIconLabelDescriptionList"/>
    <dgm:cxn modelId="{23291ED6-3186-4F36-A223-61A2610AACB1}" type="presParOf" srcId="{B8DC1DA2-E33E-44FE-A7AB-7E34DB1510ED}" destId="{58C56880-E9E1-4727-A5C7-AC354CF9FEA2}" srcOrd="0" destOrd="0" presId="urn:microsoft.com/office/officeart/2018/5/layout/CenteredIconLabelDescriptionList"/>
    <dgm:cxn modelId="{99E3FC4A-7CA9-4F65-99D6-2DC232C093EF}" type="presParOf" srcId="{B8DC1DA2-E33E-44FE-A7AB-7E34DB1510ED}" destId="{192E1BA4-68EC-4A3F-88A3-58291698E812}" srcOrd="1" destOrd="0" presId="urn:microsoft.com/office/officeart/2018/5/layout/CenteredIconLabelDescriptionList"/>
    <dgm:cxn modelId="{3E858577-BE23-450F-AE4E-BD9D3D572FEF}" type="presParOf" srcId="{B8DC1DA2-E33E-44FE-A7AB-7E34DB1510ED}" destId="{9838C654-E284-4F7C-B075-41BA3CAD75CD}" srcOrd="2" destOrd="0" presId="urn:microsoft.com/office/officeart/2018/5/layout/CenteredIconLabelDescriptionList"/>
    <dgm:cxn modelId="{C6A372B6-6211-4C9D-82B9-E41C3EAD689C}" type="presParOf" srcId="{B8DC1DA2-E33E-44FE-A7AB-7E34DB1510ED}" destId="{FBD674E0-AE81-4AA0-9412-A9EFB7D37147}" srcOrd="3" destOrd="0" presId="urn:microsoft.com/office/officeart/2018/5/layout/CenteredIconLabelDescriptionList"/>
    <dgm:cxn modelId="{8C02BF07-B11F-4F6A-B258-3CE767B6762C}" type="presParOf" srcId="{B8DC1DA2-E33E-44FE-A7AB-7E34DB1510ED}" destId="{8A286861-BB2E-4A0A-B1B9-491F71C422CC}"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4E9BFA-0E75-4DA0-AA35-6BE548F50198}" type="doc">
      <dgm:prSet loTypeId="urn:microsoft.com/office/officeart/2008/layout/LinedList" loCatId="list" qsTypeId="urn:microsoft.com/office/officeart/2005/8/quickstyle/simple1#45" qsCatId="simple" csTypeId="urn:microsoft.com/office/officeart/2005/8/colors/colorful5#2" csCatId="colorful"/>
      <dgm:spPr/>
      <dgm:t>
        <a:bodyPr/>
        <a:lstStyle/>
        <a:p>
          <a:endParaRPr lang="en-US"/>
        </a:p>
      </dgm:t>
    </dgm:pt>
    <dgm:pt modelId="{2E02E0DB-9DB2-4D7C-9921-2714768433E5}">
      <dgm:prSet/>
      <dgm:spPr/>
      <dgm:t>
        <a:bodyPr/>
        <a:lstStyle/>
        <a:p>
          <a:r>
            <a:rPr lang="en-GB" dirty="0"/>
            <a:t>A large body of research has shown that overall, female defendants often receive more lenient criminal justice outcomes than male defendants (Auerhahn, 2007; Daly, Bordt, 1995; Henning &amp; Feder, 2005; Spohn, 1999; Steffensmeier, Painter-Davis, &amp; Ulmer 2016). </a:t>
          </a:r>
          <a:endParaRPr lang="en-US" dirty="0"/>
        </a:p>
      </dgm:t>
    </dgm:pt>
    <dgm:pt modelId="{173B96DB-BBC8-4974-8014-5E9D141123C4}" type="parTrans" cxnId="{30771970-F2FB-45FD-90C4-3BA8047AAB56}">
      <dgm:prSet/>
      <dgm:spPr/>
      <dgm:t>
        <a:bodyPr/>
        <a:lstStyle/>
        <a:p>
          <a:endParaRPr lang="en-US"/>
        </a:p>
      </dgm:t>
    </dgm:pt>
    <dgm:pt modelId="{5B1B51F9-9D98-4AB2-B99F-2AFD0C17B8E6}" type="sibTrans" cxnId="{30771970-F2FB-45FD-90C4-3BA8047AAB56}">
      <dgm:prSet/>
      <dgm:spPr/>
      <dgm:t>
        <a:bodyPr/>
        <a:lstStyle/>
        <a:p>
          <a:endParaRPr lang="en-US"/>
        </a:p>
      </dgm:t>
    </dgm:pt>
    <dgm:pt modelId="{3626C19A-0F56-4755-AAAB-C316BFB76536}">
      <dgm:prSet/>
      <dgm:spPr/>
      <dgm:t>
        <a:bodyPr/>
        <a:lstStyle/>
        <a:p>
          <a:r>
            <a:rPr lang="en-GB" dirty="0"/>
            <a:t>Several mock juror studies have also shown that women were more likely to be seen as less culpable when compared to men (</a:t>
          </a:r>
          <a:r>
            <a:rPr lang="en-GB" dirty="0" err="1"/>
            <a:t>Pozzulo</a:t>
          </a:r>
          <a:r>
            <a:rPr lang="en-GB" dirty="0"/>
            <a:t>, Dempsey, Maeder, &amp; Allen, 2010; Rogers &amp; Davies, 2007; Russell, Ragatz, &amp; Kraus, 2012).</a:t>
          </a:r>
          <a:endParaRPr lang="en-US" dirty="0"/>
        </a:p>
      </dgm:t>
    </dgm:pt>
    <dgm:pt modelId="{42BD76D4-7576-453B-BA23-AE0097EC52D6}" type="parTrans" cxnId="{B94D4252-B96A-4C24-9DC7-224671C7DDB8}">
      <dgm:prSet/>
      <dgm:spPr/>
      <dgm:t>
        <a:bodyPr/>
        <a:lstStyle/>
        <a:p>
          <a:endParaRPr lang="en-US"/>
        </a:p>
      </dgm:t>
    </dgm:pt>
    <dgm:pt modelId="{45FB72AA-FE2B-48F8-8C57-9200F6489DD1}" type="sibTrans" cxnId="{B94D4252-B96A-4C24-9DC7-224671C7DDB8}">
      <dgm:prSet/>
      <dgm:spPr/>
      <dgm:t>
        <a:bodyPr/>
        <a:lstStyle/>
        <a:p>
          <a:endParaRPr lang="en-US"/>
        </a:p>
      </dgm:t>
    </dgm:pt>
    <dgm:pt modelId="{496B432C-A494-4043-A815-DCB0EAE21340}">
      <dgm:prSet/>
      <dgm:spPr/>
      <dgm:t>
        <a:bodyPr/>
        <a:lstStyle/>
        <a:p>
          <a:r>
            <a:rPr lang="en-GB"/>
            <a:t>However, many of these studies focused on Caucasian women, and there is little research on whether racial or ethnic minority women will likewise receive lighter sentences. </a:t>
          </a:r>
          <a:endParaRPr lang="en-US"/>
        </a:p>
      </dgm:t>
    </dgm:pt>
    <dgm:pt modelId="{005DB148-979C-4EB7-9AD6-43CEED615454}" type="parTrans" cxnId="{B80E7760-5940-4BEF-9374-C6DA9EB0AD94}">
      <dgm:prSet/>
      <dgm:spPr/>
      <dgm:t>
        <a:bodyPr/>
        <a:lstStyle/>
        <a:p>
          <a:endParaRPr lang="en-US"/>
        </a:p>
      </dgm:t>
    </dgm:pt>
    <dgm:pt modelId="{A35D30D6-F50F-4835-93D1-240860A9DCBB}" type="sibTrans" cxnId="{B80E7760-5940-4BEF-9374-C6DA9EB0AD94}">
      <dgm:prSet/>
      <dgm:spPr/>
      <dgm:t>
        <a:bodyPr/>
        <a:lstStyle/>
        <a:p>
          <a:endParaRPr lang="en-US"/>
        </a:p>
      </dgm:t>
    </dgm:pt>
    <dgm:pt modelId="{D5F34495-9C8C-4354-AFC8-21C4399BE906}" type="pres">
      <dgm:prSet presAssocID="{F34E9BFA-0E75-4DA0-AA35-6BE548F50198}" presName="vert0" presStyleCnt="0">
        <dgm:presLayoutVars>
          <dgm:dir/>
          <dgm:animOne val="branch"/>
          <dgm:animLvl val="lvl"/>
        </dgm:presLayoutVars>
      </dgm:prSet>
      <dgm:spPr/>
    </dgm:pt>
    <dgm:pt modelId="{E5E7CFBF-BADF-4B6C-9FD5-A09394F3FB1D}" type="pres">
      <dgm:prSet presAssocID="{2E02E0DB-9DB2-4D7C-9921-2714768433E5}" presName="thickLine" presStyleLbl="alignNode1" presStyleIdx="0" presStyleCnt="3"/>
      <dgm:spPr/>
    </dgm:pt>
    <dgm:pt modelId="{299AE593-68EA-4D9B-8E4A-53F0C91B2EE8}" type="pres">
      <dgm:prSet presAssocID="{2E02E0DB-9DB2-4D7C-9921-2714768433E5}" presName="horz1" presStyleCnt="0"/>
      <dgm:spPr/>
    </dgm:pt>
    <dgm:pt modelId="{8DD60297-E89D-4DA6-A8FE-092C0FCDAC08}" type="pres">
      <dgm:prSet presAssocID="{2E02E0DB-9DB2-4D7C-9921-2714768433E5}" presName="tx1" presStyleLbl="revTx" presStyleIdx="0" presStyleCnt="3"/>
      <dgm:spPr/>
    </dgm:pt>
    <dgm:pt modelId="{14EAC265-E25E-478A-8CF1-AAB243F45104}" type="pres">
      <dgm:prSet presAssocID="{2E02E0DB-9DB2-4D7C-9921-2714768433E5}" presName="vert1" presStyleCnt="0"/>
      <dgm:spPr/>
    </dgm:pt>
    <dgm:pt modelId="{DEB1833F-C8BF-4538-81E7-096415F18A50}" type="pres">
      <dgm:prSet presAssocID="{3626C19A-0F56-4755-AAAB-C316BFB76536}" presName="thickLine" presStyleLbl="alignNode1" presStyleIdx="1" presStyleCnt="3"/>
      <dgm:spPr/>
    </dgm:pt>
    <dgm:pt modelId="{C1EEDA4F-7DF6-4048-9751-2256C5E95D80}" type="pres">
      <dgm:prSet presAssocID="{3626C19A-0F56-4755-AAAB-C316BFB76536}" presName="horz1" presStyleCnt="0"/>
      <dgm:spPr/>
    </dgm:pt>
    <dgm:pt modelId="{854FBD63-57AA-4A95-ABA0-DC9958690AE7}" type="pres">
      <dgm:prSet presAssocID="{3626C19A-0F56-4755-AAAB-C316BFB76536}" presName="tx1" presStyleLbl="revTx" presStyleIdx="1" presStyleCnt="3"/>
      <dgm:spPr/>
    </dgm:pt>
    <dgm:pt modelId="{6224EDBA-2452-4DA0-8E7D-5942BC226E4F}" type="pres">
      <dgm:prSet presAssocID="{3626C19A-0F56-4755-AAAB-C316BFB76536}" presName="vert1" presStyleCnt="0"/>
      <dgm:spPr/>
    </dgm:pt>
    <dgm:pt modelId="{5B3D450F-D6FF-4227-8388-3B6ABF9A5641}" type="pres">
      <dgm:prSet presAssocID="{496B432C-A494-4043-A815-DCB0EAE21340}" presName="thickLine" presStyleLbl="alignNode1" presStyleIdx="2" presStyleCnt="3"/>
      <dgm:spPr/>
    </dgm:pt>
    <dgm:pt modelId="{234468EE-3695-40F4-B8D9-14603D345F3A}" type="pres">
      <dgm:prSet presAssocID="{496B432C-A494-4043-A815-DCB0EAE21340}" presName="horz1" presStyleCnt="0"/>
      <dgm:spPr/>
    </dgm:pt>
    <dgm:pt modelId="{841F6039-9BF3-483B-AE30-E9E96A6DABB0}" type="pres">
      <dgm:prSet presAssocID="{496B432C-A494-4043-A815-DCB0EAE21340}" presName="tx1" presStyleLbl="revTx" presStyleIdx="2" presStyleCnt="3"/>
      <dgm:spPr/>
    </dgm:pt>
    <dgm:pt modelId="{D36422C0-6DED-4C37-9460-0A1557CF3B1E}" type="pres">
      <dgm:prSet presAssocID="{496B432C-A494-4043-A815-DCB0EAE21340}" presName="vert1" presStyleCnt="0"/>
      <dgm:spPr/>
    </dgm:pt>
  </dgm:ptLst>
  <dgm:cxnLst>
    <dgm:cxn modelId="{7259DB17-9D14-48A5-AFAB-7F6632156AFE}" type="presOf" srcId="{F34E9BFA-0E75-4DA0-AA35-6BE548F50198}" destId="{D5F34495-9C8C-4354-AFC8-21C4399BE906}" srcOrd="0" destOrd="0" presId="urn:microsoft.com/office/officeart/2008/layout/LinedList"/>
    <dgm:cxn modelId="{B80E7760-5940-4BEF-9374-C6DA9EB0AD94}" srcId="{F34E9BFA-0E75-4DA0-AA35-6BE548F50198}" destId="{496B432C-A494-4043-A815-DCB0EAE21340}" srcOrd="2" destOrd="0" parTransId="{005DB148-979C-4EB7-9AD6-43CEED615454}" sibTransId="{A35D30D6-F50F-4835-93D1-240860A9DCBB}"/>
    <dgm:cxn modelId="{30771970-F2FB-45FD-90C4-3BA8047AAB56}" srcId="{F34E9BFA-0E75-4DA0-AA35-6BE548F50198}" destId="{2E02E0DB-9DB2-4D7C-9921-2714768433E5}" srcOrd="0" destOrd="0" parTransId="{173B96DB-BBC8-4974-8014-5E9D141123C4}" sibTransId="{5B1B51F9-9D98-4AB2-B99F-2AFD0C17B8E6}"/>
    <dgm:cxn modelId="{B94D4252-B96A-4C24-9DC7-224671C7DDB8}" srcId="{F34E9BFA-0E75-4DA0-AA35-6BE548F50198}" destId="{3626C19A-0F56-4755-AAAB-C316BFB76536}" srcOrd="1" destOrd="0" parTransId="{42BD76D4-7576-453B-BA23-AE0097EC52D6}" sibTransId="{45FB72AA-FE2B-48F8-8C57-9200F6489DD1}"/>
    <dgm:cxn modelId="{72103494-9D9A-487E-90B6-4311195E7D25}" type="presOf" srcId="{496B432C-A494-4043-A815-DCB0EAE21340}" destId="{841F6039-9BF3-483B-AE30-E9E96A6DABB0}" srcOrd="0" destOrd="0" presId="urn:microsoft.com/office/officeart/2008/layout/LinedList"/>
    <dgm:cxn modelId="{9BED69AA-E113-4DE3-B496-8FF9F26A3E18}" type="presOf" srcId="{3626C19A-0F56-4755-AAAB-C316BFB76536}" destId="{854FBD63-57AA-4A95-ABA0-DC9958690AE7}" srcOrd="0" destOrd="0" presId="urn:microsoft.com/office/officeart/2008/layout/LinedList"/>
    <dgm:cxn modelId="{2A0DD9BC-1964-4D15-9B5E-8EAF9BC7773C}" type="presOf" srcId="{2E02E0DB-9DB2-4D7C-9921-2714768433E5}" destId="{8DD60297-E89D-4DA6-A8FE-092C0FCDAC08}" srcOrd="0" destOrd="0" presId="urn:microsoft.com/office/officeart/2008/layout/LinedList"/>
    <dgm:cxn modelId="{A594C1C3-E9E5-462B-96F3-0542889CB945}" type="presParOf" srcId="{D5F34495-9C8C-4354-AFC8-21C4399BE906}" destId="{E5E7CFBF-BADF-4B6C-9FD5-A09394F3FB1D}" srcOrd="0" destOrd="0" presId="urn:microsoft.com/office/officeart/2008/layout/LinedList"/>
    <dgm:cxn modelId="{F7EE1B21-C46E-478E-A895-EC6D339F0BD6}" type="presParOf" srcId="{D5F34495-9C8C-4354-AFC8-21C4399BE906}" destId="{299AE593-68EA-4D9B-8E4A-53F0C91B2EE8}" srcOrd="1" destOrd="0" presId="urn:microsoft.com/office/officeart/2008/layout/LinedList"/>
    <dgm:cxn modelId="{724EBCD3-60EC-4605-AADE-7FB015E5E0D1}" type="presParOf" srcId="{299AE593-68EA-4D9B-8E4A-53F0C91B2EE8}" destId="{8DD60297-E89D-4DA6-A8FE-092C0FCDAC08}" srcOrd="0" destOrd="0" presId="urn:microsoft.com/office/officeart/2008/layout/LinedList"/>
    <dgm:cxn modelId="{867FB82E-DBE0-4581-9677-62B96EAFCE87}" type="presParOf" srcId="{299AE593-68EA-4D9B-8E4A-53F0C91B2EE8}" destId="{14EAC265-E25E-478A-8CF1-AAB243F45104}" srcOrd="1" destOrd="0" presId="urn:microsoft.com/office/officeart/2008/layout/LinedList"/>
    <dgm:cxn modelId="{5E4C32CD-F118-47C6-AD25-707A7129E811}" type="presParOf" srcId="{D5F34495-9C8C-4354-AFC8-21C4399BE906}" destId="{DEB1833F-C8BF-4538-81E7-096415F18A50}" srcOrd="2" destOrd="0" presId="urn:microsoft.com/office/officeart/2008/layout/LinedList"/>
    <dgm:cxn modelId="{8C643F6D-2395-4BAB-A0C0-A0D2DD8D3026}" type="presParOf" srcId="{D5F34495-9C8C-4354-AFC8-21C4399BE906}" destId="{C1EEDA4F-7DF6-4048-9751-2256C5E95D80}" srcOrd="3" destOrd="0" presId="urn:microsoft.com/office/officeart/2008/layout/LinedList"/>
    <dgm:cxn modelId="{B760CFCC-E2E5-417F-A342-7D060DC46E5F}" type="presParOf" srcId="{C1EEDA4F-7DF6-4048-9751-2256C5E95D80}" destId="{854FBD63-57AA-4A95-ABA0-DC9958690AE7}" srcOrd="0" destOrd="0" presId="urn:microsoft.com/office/officeart/2008/layout/LinedList"/>
    <dgm:cxn modelId="{F79EB9C9-C446-4AA8-88D3-7D41CF83D74E}" type="presParOf" srcId="{C1EEDA4F-7DF6-4048-9751-2256C5E95D80}" destId="{6224EDBA-2452-4DA0-8E7D-5942BC226E4F}" srcOrd="1" destOrd="0" presId="urn:microsoft.com/office/officeart/2008/layout/LinedList"/>
    <dgm:cxn modelId="{445FFD9A-6545-4488-ACD8-67F94984DDD5}" type="presParOf" srcId="{D5F34495-9C8C-4354-AFC8-21C4399BE906}" destId="{5B3D450F-D6FF-4227-8388-3B6ABF9A5641}" srcOrd="4" destOrd="0" presId="urn:microsoft.com/office/officeart/2008/layout/LinedList"/>
    <dgm:cxn modelId="{D413DAED-5339-42B8-BB0C-3A720F1E3F60}" type="presParOf" srcId="{D5F34495-9C8C-4354-AFC8-21C4399BE906}" destId="{234468EE-3695-40F4-B8D9-14603D345F3A}" srcOrd="5" destOrd="0" presId="urn:microsoft.com/office/officeart/2008/layout/LinedList"/>
    <dgm:cxn modelId="{D1D4D59A-A117-4C79-A7EE-E4928BA5A7CB}" type="presParOf" srcId="{234468EE-3695-40F4-B8D9-14603D345F3A}" destId="{841F6039-9BF3-483B-AE30-E9E96A6DABB0}" srcOrd="0" destOrd="0" presId="urn:microsoft.com/office/officeart/2008/layout/LinedList"/>
    <dgm:cxn modelId="{DEFE518B-5F07-4CC6-B9AC-5CB01F6E2F83}" type="presParOf" srcId="{234468EE-3695-40F4-B8D9-14603D345F3A}" destId="{D36422C0-6DED-4C37-9460-0A1557CF3B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DFF28A1-4772-496B-8FFD-40D5B4547613}" type="doc">
      <dgm:prSet loTypeId="urn:microsoft.com/office/officeart/2005/8/layout/vList2" loCatId="list" qsTypeId="urn:microsoft.com/office/officeart/2005/8/quickstyle/simple1#66" qsCatId="simple" csTypeId="urn:microsoft.com/office/officeart/2005/8/colors/colorful2#6" csCatId="colorful" phldr="1"/>
      <dgm:spPr/>
      <dgm:t>
        <a:bodyPr/>
        <a:lstStyle/>
        <a:p>
          <a:endParaRPr lang="en-US"/>
        </a:p>
      </dgm:t>
    </dgm:pt>
    <dgm:pt modelId="{DAAE8127-DFA5-4A1E-A4C3-2A3FE02871D8}">
      <dgm:prSet custT="1"/>
      <dgm:spPr/>
      <dgm:t>
        <a:bodyPr/>
        <a:lstStyle/>
        <a:p>
          <a:r>
            <a:rPr lang="en-GB" sz="1800" dirty="0"/>
            <a:t>There may be a potential bias for jurors to favour defendants who are similar to them on some salient characteristic, such as race (Devine et al., 2001). The similarity-leniency hypothesis is derived from the Social Identity Theory (SIT). </a:t>
          </a:r>
          <a:endParaRPr lang="en-US" sz="1800" dirty="0"/>
        </a:p>
      </dgm:t>
    </dgm:pt>
    <dgm:pt modelId="{89D18851-FBA4-4862-8359-B8B2E8D7F4A3}" type="parTrans" cxnId="{6FA805DE-BA3E-40CA-821A-E6450EAFD5CF}">
      <dgm:prSet/>
      <dgm:spPr/>
      <dgm:t>
        <a:bodyPr/>
        <a:lstStyle/>
        <a:p>
          <a:endParaRPr lang="en-US"/>
        </a:p>
      </dgm:t>
    </dgm:pt>
    <dgm:pt modelId="{1E058122-FDE2-43A2-82C8-8F4D54C0F221}" type="sibTrans" cxnId="{6FA805DE-BA3E-40CA-821A-E6450EAFD5CF}">
      <dgm:prSet/>
      <dgm:spPr/>
      <dgm:t>
        <a:bodyPr/>
        <a:lstStyle/>
        <a:p>
          <a:endParaRPr lang="en-US"/>
        </a:p>
      </dgm:t>
    </dgm:pt>
    <dgm:pt modelId="{1813A3E2-ABA9-4D8A-A005-97705A55332A}">
      <dgm:prSet custT="1"/>
      <dgm:spPr/>
      <dgm:t>
        <a:bodyPr/>
        <a:lstStyle/>
        <a:p>
          <a:r>
            <a:rPr lang="en-GB" sz="1800" dirty="0"/>
            <a:t>SIT proposed that individuals categorize those with whom they interact as either their in-group or out-group, and that in general people are motivated to be seen positively by others (Tajfel &amp; Turner, 2004). </a:t>
          </a:r>
          <a:endParaRPr lang="en-US" sz="1800" dirty="0"/>
        </a:p>
      </dgm:t>
    </dgm:pt>
    <dgm:pt modelId="{37722F33-581E-4D4D-8B65-60698331CB7A}" type="parTrans" cxnId="{52E8DFFD-0A06-4CE2-95B7-925C5FB2752C}">
      <dgm:prSet/>
      <dgm:spPr/>
      <dgm:t>
        <a:bodyPr/>
        <a:lstStyle/>
        <a:p>
          <a:endParaRPr lang="en-US"/>
        </a:p>
      </dgm:t>
    </dgm:pt>
    <dgm:pt modelId="{997B1AAE-6872-4943-84AD-A5F9E7A0A4FA}" type="sibTrans" cxnId="{52E8DFFD-0A06-4CE2-95B7-925C5FB2752C}">
      <dgm:prSet/>
      <dgm:spPr/>
      <dgm:t>
        <a:bodyPr/>
        <a:lstStyle/>
        <a:p>
          <a:endParaRPr lang="en-US"/>
        </a:p>
      </dgm:t>
    </dgm:pt>
    <dgm:pt modelId="{0E92EDBC-6AC5-442E-9A40-69F8ADB1A1B7}">
      <dgm:prSet custT="1"/>
      <dgm:spPr/>
      <dgm:t>
        <a:bodyPr/>
        <a:lstStyle/>
        <a:p>
          <a:r>
            <a:rPr lang="en-GB" sz="1800" dirty="0"/>
            <a:t>In order to be seen positively, people may tend to act more favourably towards members of their in-group. Thus, people tend to show favouritism towards the group to which they belong, known as the in-group bias (Greenwald &amp; Krieger, 2006; Tajfel &amp; Turner, 2004)</a:t>
          </a:r>
          <a:r>
            <a:rPr lang="en-GB" sz="500" dirty="0"/>
            <a:t>. </a:t>
          </a:r>
          <a:endParaRPr lang="en-US" sz="500" dirty="0"/>
        </a:p>
      </dgm:t>
    </dgm:pt>
    <dgm:pt modelId="{A3E935FA-6F9D-4133-AF13-0D801DD0EBA7}" type="parTrans" cxnId="{645D63DC-8058-4133-B4DC-1B1B15871AF5}">
      <dgm:prSet/>
      <dgm:spPr/>
      <dgm:t>
        <a:bodyPr/>
        <a:lstStyle/>
        <a:p>
          <a:endParaRPr lang="en-US"/>
        </a:p>
      </dgm:t>
    </dgm:pt>
    <dgm:pt modelId="{CCC8E5FA-7F98-4739-B412-5CADA424CCBE}" type="sibTrans" cxnId="{645D63DC-8058-4133-B4DC-1B1B15871AF5}">
      <dgm:prSet/>
      <dgm:spPr/>
      <dgm:t>
        <a:bodyPr/>
        <a:lstStyle/>
        <a:p>
          <a:endParaRPr lang="en-US"/>
        </a:p>
      </dgm:t>
    </dgm:pt>
    <dgm:pt modelId="{90B924F6-0165-4A55-BAFA-A1AD562FFF0C}" type="pres">
      <dgm:prSet presAssocID="{6DFF28A1-4772-496B-8FFD-40D5B4547613}" presName="linear" presStyleCnt="0">
        <dgm:presLayoutVars>
          <dgm:animLvl val="lvl"/>
          <dgm:resizeHandles val="exact"/>
        </dgm:presLayoutVars>
      </dgm:prSet>
      <dgm:spPr/>
    </dgm:pt>
    <dgm:pt modelId="{647621D6-BC07-45FA-9F79-A1166D985C59}" type="pres">
      <dgm:prSet presAssocID="{DAAE8127-DFA5-4A1E-A4C3-2A3FE02871D8}" presName="parentText" presStyleLbl="node1" presStyleIdx="0" presStyleCnt="3">
        <dgm:presLayoutVars>
          <dgm:chMax val="0"/>
          <dgm:bulletEnabled val="1"/>
        </dgm:presLayoutVars>
      </dgm:prSet>
      <dgm:spPr/>
    </dgm:pt>
    <dgm:pt modelId="{F3FE727C-89A3-44F9-AE8C-E9E636E58E20}" type="pres">
      <dgm:prSet presAssocID="{1E058122-FDE2-43A2-82C8-8F4D54C0F221}" presName="spacer" presStyleCnt="0"/>
      <dgm:spPr/>
    </dgm:pt>
    <dgm:pt modelId="{DD5E922F-50CF-4FAC-B52B-D98A4D5C87EF}" type="pres">
      <dgm:prSet presAssocID="{1813A3E2-ABA9-4D8A-A005-97705A55332A}" presName="parentText" presStyleLbl="node1" presStyleIdx="1" presStyleCnt="3">
        <dgm:presLayoutVars>
          <dgm:chMax val="0"/>
          <dgm:bulletEnabled val="1"/>
        </dgm:presLayoutVars>
      </dgm:prSet>
      <dgm:spPr/>
    </dgm:pt>
    <dgm:pt modelId="{962190CA-6406-454A-894F-BE9A30B3CB2F}" type="pres">
      <dgm:prSet presAssocID="{997B1AAE-6872-4943-84AD-A5F9E7A0A4FA}" presName="spacer" presStyleCnt="0"/>
      <dgm:spPr/>
    </dgm:pt>
    <dgm:pt modelId="{24807A7F-1A82-429D-B4DA-6D5539374942}" type="pres">
      <dgm:prSet presAssocID="{0E92EDBC-6AC5-442E-9A40-69F8ADB1A1B7}" presName="parentText" presStyleLbl="node1" presStyleIdx="2" presStyleCnt="3">
        <dgm:presLayoutVars>
          <dgm:chMax val="0"/>
          <dgm:bulletEnabled val="1"/>
        </dgm:presLayoutVars>
      </dgm:prSet>
      <dgm:spPr/>
    </dgm:pt>
  </dgm:ptLst>
  <dgm:cxnLst>
    <dgm:cxn modelId="{71CB2800-8867-4152-9CB1-FAC08C33DBDE}" type="presOf" srcId="{6DFF28A1-4772-496B-8FFD-40D5B4547613}" destId="{90B924F6-0165-4A55-BAFA-A1AD562FFF0C}" srcOrd="0" destOrd="0" presId="urn:microsoft.com/office/officeart/2005/8/layout/vList2"/>
    <dgm:cxn modelId="{81F6DA16-1025-48E5-85B3-C76E49D36676}" type="presOf" srcId="{0E92EDBC-6AC5-442E-9A40-69F8ADB1A1B7}" destId="{24807A7F-1A82-429D-B4DA-6D5539374942}" srcOrd="0" destOrd="0" presId="urn:microsoft.com/office/officeart/2005/8/layout/vList2"/>
    <dgm:cxn modelId="{BFDFFB4A-957A-4013-BE81-BCE2ACE5F48A}" type="presOf" srcId="{1813A3E2-ABA9-4D8A-A005-97705A55332A}" destId="{DD5E922F-50CF-4FAC-B52B-D98A4D5C87EF}" srcOrd="0" destOrd="0" presId="urn:microsoft.com/office/officeart/2005/8/layout/vList2"/>
    <dgm:cxn modelId="{87B17C81-243F-493D-8EB0-CBFF5980CDE0}" type="presOf" srcId="{DAAE8127-DFA5-4A1E-A4C3-2A3FE02871D8}" destId="{647621D6-BC07-45FA-9F79-A1166D985C59}" srcOrd="0" destOrd="0" presId="urn:microsoft.com/office/officeart/2005/8/layout/vList2"/>
    <dgm:cxn modelId="{645D63DC-8058-4133-B4DC-1B1B15871AF5}" srcId="{6DFF28A1-4772-496B-8FFD-40D5B4547613}" destId="{0E92EDBC-6AC5-442E-9A40-69F8ADB1A1B7}" srcOrd="2" destOrd="0" parTransId="{A3E935FA-6F9D-4133-AF13-0D801DD0EBA7}" sibTransId="{CCC8E5FA-7F98-4739-B412-5CADA424CCBE}"/>
    <dgm:cxn modelId="{6FA805DE-BA3E-40CA-821A-E6450EAFD5CF}" srcId="{6DFF28A1-4772-496B-8FFD-40D5B4547613}" destId="{DAAE8127-DFA5-4A1E-A4C3-2A3FE02871D8}" srcOrd="0" destOrd="0" parTransId="{89D18851-FBA4-4862-8359-B8B2E8D7F4A3}" sibTransId="{1E058122-FDE2-43A2-82C8-8F4D54C0F221}"/>
    <dgm:cxn modelId="{52E8DFFD-0A06-4CE2-95B7-925C5FB2752C}" srcId="{6DFF28A1-4772-496B-8FFD-40D5B4547613}" destId="{1813A3E2-ABA9-4D8A-A005-97705A55332A}" srcOrd="1" destOrd="0" parTransId="{37722F33-581E-4D4D-8B65-60698331CB7A}" sibTransId="{997B1AAE-6872-4943-84AD-A5F9E7A0A4FA}"/>
    <dgm:cxn modelId="{64BB82A3-3FDB-44D7-94F0-88182322A312}" type="presParOf" srcId="{90B924F6-0165-4A55-BAFA-A1AD562FFF0C}" destId="{647621D6-BC07-45FA-9F79-A1166D985C59}" srcOrd="0" destOrd="0" presId="urn:microsoft.com/office/officeart/2005/8/layout/vList2"/>
    <dgm:cxn modelId="{04008D37-E116-48FE-8378-4B3987F80651}" type="presParOf" srcId="{90B924F6-0165-4A55-BAFA-A1AD562FFF0C}" destId="{F3FE727C-89A3-44F9-AE8C-E9E636E58E20}" srcOrd="1" destOrd="0" presId="urn:microsoft.com/office/officeart/2005/8/layout/vList2"/>
    <dgm:cxn modelId="{263D64C9-1DD3-4262-8F31-118B854F357D}" type="presParOf" srcId="{90B924F6-0165-4A55-BAFA-A1AD562FFF0C}" destId="{DD5E922F-50CF-4FAC-B52B-D98A4D5C87EF}" srcOrd="2" destOrd="0" presId="urn:microsoft.com/office/officeart/2005/8/layout/vList2"/>
    <dgm:cxn modelId="{2C4474DF-03A8-4AF5-8985-2EE2F236296A}" type="presParOf" srcId="{90B924F6-0165-4A55-BAFA-A1AD562FFF0C}" destId="{962190CA-6406-454A-894F-BE9A30B3CB2F}" srcOrd="3" destOrd="0" presId="urn:microsoft.com/office/officeart/2005/8/layout/vList2"/>
    <dgm:cxn modelId="{E72DFD55-2C5B-4CB3-9FAD-50BBD7B6DEE9}" type="presParOf" srcId="{90B924F6-0165-4A55-BAFA-A1AD562FFF0C}" destId="{24807A7F-1A82-429D-B4DA-6D553937494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3AC34-3879-4831-B6F1-42818ABEC668}">
      <dsp:nvSpPr>
        <dsp:cNvPr id="0" name=""/>
        <dsp:cNvSpPr/>
      </dsp:nvSpPr>
      <dsp:spPr>
        <a:xfrm>
          <a:off x="0" y="274185"/>
          <a:ext cx="4699904" cy="4699904"/>
        </a:xfrm>
        <a:prstGeom prst="diamond">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FB046E-E476-4287-9183-F3A9CE3A7F77}">
      <dsp:nvSpPr>
        <dsp:cNvPr id="0" name=""/>
        <dsp:cNvSpPr/>
      </dsp:nvSpPr>
      <dsp:spPr>
        <a:xfrm>
          <a:off x="446490" y="720676"/>
          <a:ext cx="1832962" cy="183296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To consider factors which may affect jury decision making including:</a:t>
          </a:r>
          <a:endParaRPr lang="en-US" sz="1500" kern="1200"/>
        </a:p>
      </dsp:txBody>
      <dsp:txXfrm>
        <a:off x="535968" y="810154"/>
        <a:ext cx="1654006" cy="1654006"/>
      </dsp:txXfrm>
    </dsp:sp>
    <dsp:sp modelId="{277655E4-0D44-4A12-BD77-2BA02D0C4726}">
      <dsp:nvSpPr>
        <dsp:cNvPr id="0" name=""/>
        <dsp:cNvSpPr/>
      </dsp:nvSpPr>
      <dsp:spPr>
        <a:xfrm>
          <a:off x="2420450" y="720676"/>
          <a:ext cx="1832962" cy="183296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Social influence &amp; conformity.</a:t>
          </a:r>
          <a:endParaRPr lang="en-US" sz="1500" kern="1200"/>
        </a:p>
      </dsp:txBody>
      <dsp:txXfrm>
        <a:off x="2509928" y="810154"/>
        <a:ext cx="1654006" cy="1654006"/>
      </dsp:txXfrm>
    </dsp:sp>
    <dsp:sp modelId="{75779967-200F-4AE3-9A23-E7E0174C1960}">
      <dsp:nvSpPr>
        <dsp:cNvPr id="0" name=""/>
        <dsp:cNvSpPr/>
      </dsp:nvSpPr>
      <dsp:spPr>
        <a:xfrm>
          <a:off x="446490" y="2694636"/>
          <a:ext cx="1832962" cy="183296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Size of the jury &amp; consensus required.</a:t>
          </a:r>
          <a:endParaRPr lang="en-US" sz="1500" kern="1200"/>
        </a:p>
      </dsp:txBody>
      <dsp:txXfrm>
        <a:off x="535968" y="2784114"/>
        <a:ext cx="1654006" cy="1654006"/>
      </dsp:txXfrm>
    </dsp:sp>
    <dsp:sp modelId="{53BBE6C6-E506-48AF-BA40-D3F8A13DF718}">
      <dsp:nvSpPr>
        <dsp:cNvPr id="0" name=""/>
        <dsp:cNvSpPr/>
      </dsp:nvSpPr>
      <dsp:spPr>
        <a:xfrm>
          <a:off x="2420450" y="2694636"/>
          <a:ext cx="1832962" cy="183296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Individual factors and characteristics of jurors, victims, experts, defendants and all! </a:t>
          </a:r>
          <a:endParaRPr lang="en-US" sz="1500" kern="1200"/>
        </a:p>
      </dsp:txBody>
      <dsp:txXfrm>
        <a:off x="2509928" y="2784114"/>
        <a:ext cx="1654006" cy="1654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0F32CC-7A20-4805-A374-B831E73A3980}">
      <dsp:nvSpPr>
        <dsp:cNvPr id="0" name=""/>
        <dsp:cNvSpPr/>
      </dsp:nvSpPr>
      <dsp:spPr>
        <a:xfrm>
          <a:off x="0" y="445"/>
          <a:ext cx="727646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0268B-90AB-4803-8854-49054871F074}">
      <dsp:nvSpPr>
        <dsp:cNvPr id="0" name=""/>
        <dsp:cNvSpPr/>
      </dsp:nvSpPr>
      <dsp:spPr>
        <a:xfrm>
          <a:off x="0" y="445"/>
          <a:ext cx="7276464"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Juries have long been used to assist with the fair application of the law.</a:t>
          </a:r>
          <a:endParaRPr lang="en-US" sz="1800" kern="1200"/>
        </a:p>
      </dsp:txBody>
      <dsp:txXfrm>
        <a:off x="0" y="445"/>
        <a:ext cx="7276464" cy="730071"/>
      </dsp:txXfrm>
    </dsp:sp>
    <dsp:sp modelId="{4CDF856B-D743-4EF8-AA5C-8AF9B1C6E498}">
      <dsp:nvSpPr>
        <dsp:cNvPr id="0" name=""/>
        <dsp:cNvSpPr/>
      </dsp:nvSpPr>
      <dsp:spPr>
        <a:xfrm>
          <a:off x="0" y="730517"/>
          <a:ext cx="727646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C5CB4D-CE14-4FF3-AD9A-3987AB024EB5}">
      <dsp:nvSpPr>
        <dsp:cNvPr id="0" name=""/>
        <dsp:cNvSpPr/>
      </dsp:nvSpPr>
      <dsp:spPr>
        <a:xfrm>
          <a:off x="0" y="730517"/>
          <a:ext cx="7276464"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system is generally regarded as democratic, held in high regard and frequently used by many countries who view themselves as a democracy.</a:t>
          </a:r>
          <a:endParaRPr lang="en-US" sz="1800" kern="1200"/>
        </a:p>
      </dsp:txBody>
      <dsp:txXfrm>
        <a:off x="0" y="730517"/>
        <a:ext cx="7276464" cy="730071"/>
      </dsp:txXfrm>
    </dsp:sp>
    <dsp:sp modelId="{F46C0EB7-AAF2-44B0-B00D-7A0D91A4F334}">
      <dsp:nvSpPr>
        <dsp:cNvPr id="0" name=""/>
        <dsp:cNvSpPr/>
      </dsp:nvSpPr>
      <dsp:spPr>
        <a:xfrm>
          <a:off x="0" y="1460589"/>
          <a:ext cx="727646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C4E4B7-BB9A-4B3D-9B78-63A44FDA347F}">
      <dsp:nvSpPr>
        <dsp:cNvPr id="0" name=""/>
        <dsp:cNvSpPr/>
      </dsp:nvSpPr>
      <dsp:spPr>
        <a:xfrm>
          <a:off x="0" y="1460589"/>
          <a:ext cx="7276464"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Examples: England, Wales, Austria, New Zealand, Russia. </a:t>
          </a:r>
          <a:endParaRPr lang="en-US" sz="1800" kern="1200"/>
        </a:p>
      </dsp:txBody>
      <dsp:txXfrm>
        <a:off x="0" y="1460589"/>
        <a:ext cx="7276464" cy="730071"/>
      </dsp:txXfrm>
    </dsp:sp>
    <dsp:sp modelId="{3458585B-972F-4B06-A136-30ECD47D2B86}">
      <dsp:nvSpPr>
        <dsp:cNvPr id="0" name=""/>
        <dsp:cNvSpPr/>
      </dsp:nvSpPr>
      <dsp:spPr>
        <a:xfrm>
          <a:off x="0" y="2190660"/>
          <a:ext cx="72764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8A4520-D815-4BA8-A4A2-6B3708AB23D1}">
      <dsp:nvSpPr>
        <dsp:cNvPr id="0" name=""/>
        <dsp:cNvSpPr/>
      </dsp:nvSpPr>
      <dsp:spPr>
        <a:xfrm>
          <a:off x="0" y="2190660"/>
          <a:ext cx="7276464"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Singapore, South Africa, India- no jury.</a:t>
          </a:r>
          <a:endParaRPr lang="en-US" sz="1800" kern="1200"/>
        </a:p>
      </dsp:txBody>
      <dsp:txXfrm>
        <a:off x="0" y="2190660"/>
        <a:ext cx="7276464" cy="730071"/>
      </dsp:txXfrm>
    </dsp:sp>
    <dsp:sp modelId="{CF86805F-FC98-4987-A0E4-104AF52E375C}">
      <dsp:nvSpPr>
        <dsp:cNvPr id="0" name=""/>
        <dsp:cNvSpPr/>
      </dsp:nvSpPr>
      <dsp:spPr>
        <a:xfrm>
          <a:off x="0" y="2920732"/>
          <a:ext cx="727646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D31810-564B-4E6D-9AA8-71A7BF016655}">
      <dsp:nvSpPr>
        <dsp:cNvPr id="0" name=""/>
        <dsp:cNvSpPr/>
      </dsp:nvSpPr>
      <dsp:spPr>
        <a:xfrm>
          <a:off x="0" y="2920732"/>
          <a:ext cx="7276464"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France, Norway are more complex.</a:t>
          </a:r>
          <a:endParaRPr lang="en-US" sz="1800" kern="1200"/>
        </a:p>
      </dsp:txBody>
      <dsp:txXfrm>
        <a:off x="0" y="2920732"/>
        <a:ext cx="7276464" cy="7300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9CC74-A3E4-4929-A492-B88D61A84CA9}">
      <dsp:nvSpPr>
        <dsp:cNvPr id="0" name=""/>
        <dsp:cNvSpPr/>
      </dsp:nvSpPr>
      <dsp:spPr>
        <a:xfrm>
          <a:off x="0" y="12575"/>
          <a:ext cx="7276464" cy="6762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b="1"/>
          </a:pPr>
          <a:r>
            <a:rPr lang="en-GB" sz="1700" kern="1200"/>
            <a:t>Psychological research shows much difference in the way smaller and larger juries operate (Saks &amp; Marti, 1997).</a:t>
          </a:r>
          <a:endParaRPr lang="en-US" sz="1700" kern="1200"/>
        </a:p>
      </dsp:txBody>
      <dsp:txXfrm>
        <a:off x="33012" y="45587"/>
        <a:ext cx="7210440" cy="610236"/>
      </dsp:txXfrm>
    </dsp:sp>
    <dsp:sp modelId="{D9BBBBE5-0FC8-4E14-914F-F11409296DA9}">
      <dsp:nvSpPr>
        <dsp:cNvPr id="0" name=""/>
        <dsp:cNvSpPr/>
      </dsp:nvSpPr>
      <dsp:spPr>
        <a:xfrm>
          <a:off x="0" y="737795"/>
          <a:ext cx="7276464" cy="676260"/>
        </a:xfrm>
        <a:prstGeom prst="roundRect">
          <a:avLst/>
        </a:prstGeom>
        <a:solidFill>
          <a:schemeClr val="accent5">
            <a:hueOff val="2546396"/>
            <a:satOff val="16082"/>
            <a:lumOff val="-82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b="1"/>
          </a:pPr>
          <a:r>
            <a:rPr lang="en-GB" sz="1700" kern="1200"/>
            <a:t>Most research has found larger juries to be preferable because they tend to:</a:t>
          </a:r>
          <a:endParaRPr lang="en-US" sz="1700" kern="1200"/>
        </a:p>
      </dsp:txBody>
      <dsp:txXfrm>
        <a:off x="33012" y="770807"/>
        <a:ext cx="7210440" cy="610236"/>
      </dsp:txXfrm>
    </dsp:sp>
    <dsp:sp modelId="{27D77173-9C2C-4578-AF69-066DB3EC070F}">
      <dsp:nvSpPr>
        <dsp:cNvPr id="0" name=""/>
        <dsp:cNvSpPr/>
      </dsp:nvSpPr>
      <dsp:spPr>
        <a:xfrm>
          <a:off x="0" y="1414055"/>
          <a:ext cx="7276464" cy="1548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1028"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Be fairer</a:t>
          </a:r>
          <a:endParaRPr lang="en-US" sz="1300" kern="1200"/>
        </a:p>
        <a:p>
          <a:pPr marL="114300" lvl="1" indent="-114300" algn="l" defTabSz="577850">
            <a:lnSpc>
              <a:spcPct val="90000"/>
            </a:lnSpc>
            <a:spcBef>
              <a:spcPct val="0"/>
            </a:spcBef>
            <a:spcAft>
              <a:spcPct val="20000"/>
            </a:spcAft>
            <a:buChar char="•"/>
          </a:pPr>
          <a:r>
            <a:rPr lang="en-GB" sz="1300" kern="1200" dirty="0"/>
            <a:t>Spend more time in deliberation</a:t>
          </a:r>
          <a:endParaRPr lang="en-US" sz="1300" kern="1200" dirty="0"/>
        </a:p>
        <a:p>
          <a:pPr marL="114300" lvl="1" indent="-114300" algn="l" defTabSz="577850">
            <a:lnSpc>
              <a:spcPct val="90000"/>
            </a:lnSpc>
            <a:spcBef>
              <a:spcPct val="0"/>
            </a:spcBef>
            <a:spcAft>
              <a:spcPct val="20000"/>
            </a:spcAft>
            <a:buChar char="•"/>
          </a:pPr>
          <a:r>
            <a:rPr lang="en-GB" sz="1300" kern="1200" dirty="0"/>
            <a:t>Show more accurate recall</a:t>
          </a:r>
          <a:endParaRPr lang="en-US" sz="1300" kern="1200" dirty="0"/>
        </a:p>
        <a:p>
          <a:pPr marL="114300" lvl="1" indent="-114300" algn="l" defTabSz="577850">
            <a:lnSpc>
              <a:spcPct val="90000"/>
            </a:lnSpc>
            <a:spcBef>
              <a:spcPct val="0"/>
            </a:spcBef>
            <a:spcAft>
              <a:spcPct val="20000"/>
            </a:spcAft>
            <a:buChar char="•"/>
          </a:pPr>
          <a:r>
            <a:rPr lang="en-GB" sz="1300" kern="1200"/>
            <a:t>Produce more consistent verdicts</a:t>
          </a:r>
          <a:endParaRPr lang="en-US" sz="1300" kern="1200"/>
        </a:p>
        <a:p>
          <a:pPr marL="114300" lvl="1" indent="-114300" algn="l" defTabSz="577850">
            <a:lnSpc>
              <a:spcPct val="90000"/>
            </a:lnSpc>
            <a:spcBef>
              <a:spcPct val="0"/>
            </a:spcBef>
            <a:spcAft>
              <a:spcPct val="20000"/>
            </a:spcAft>
            <a:buChar char="•"/>
          </a:pPr>
          <a:r>
            <a:rPr lang="en-GB" sz="1300" kern="1200"/>
            <a:t>Have a greater chance of being representative </a:t>
          </a:r>
          <a:endParaRPr lang="en-US" sz="1300" kern="1200"/>
        </a:p>
        <a:p>
          <a:pPr marL="114300" lvl="1" indent="-114300" algn="l" defTabSz="577850">
            <a:lnSpc>
              <a:spcPct val="90000"/>
            </a:lnSpc>
            <a:spcBef>
              <a:spcPct val="0"/>
            </a:spcBef>
            <a:spcAft>
              <a:spcPct val="20000"/>
            </a:spcAft>
            <a:buChar char="•"/>
          </a:pPr>
          <a:r>
            <a:rPr lang="en-GB" sz="1300" kern="1200"/>
            <a:t>Are more likely to contain more than one person in the minority view (social support means less pressure to conform).</a:t>
          </a:r>
          <a:endParaRPr lang="en-US" sz="1300" kern="1200"/>
        </a:p>
      </dsp:txBody>
      <dsp:txXfrm>
        <a:off x="0" y="1414055"/>
        <a:ext cx="7276464" cy="1548360"/>
      </dsp:txXfrm>
    </dsp:sp>
    <dsp:sp modelId="{B5A0A92C-A150-4568-B3E9-83C287CDA9A6}">
      <dsp:nvSpPr>
        <dsp:cNvPr id="0" name=""/>
        <dsp:cNvSpPr/>
      </dsp:nvSpPr>
      <dsp:spPr>
        <a:xfrm>
          <a:off x="0" y="2962415"/>
          <a:ext cx="7276464" cy="676260"/>
        </a:xfrm>
        <a:prstGeom prst="roundRect">
          <a:avLst/>
        </a:prstGeom>
        <a:solidFill>
          <a:schemeClr val="accent5">
            <a:hueOff val="5092792"/>
            <a:satOff val="32163"/>
            <a:lumOff val="-1647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b="1"/>
          </a:pPr>
          <a:r>
            <a:rPr lang="en-GB" sz="1700" kern="1200" dirty="0"/>
            <a:t>However, research suggests that a larger jury is more likely to result in a hung jury. What do you think?</a:t>
          </a:r>
          <a:endParaRPr lang="en-US" sz="1700" kern="1200" dirty="0"/>
        </a:p>
      </dsp:txBody>
      <dsp:txXfrm>
        <a:off x="33012" y="2995427"/>
        <a:ext cx="7210440" cy="6102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D1414-708C-4AC8-8858-0A0B6C02BCC8}">
      <dsp:nvSpPr>
        <dsp:cNvPr id="0" name=""/>
        <dsp:cNvSpPr/>
      </dsp:nvSpPr>
      <dsp:spPr>
        <a:xfrm>
          <a:off x="854073" y="770"/>
          <a:ext cx="2319867" cy="16844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Find sample of people similar as possible to those on jury. The jury are group of people invited to court and from whom the jury will be chosen. They may be a random group with a certain age range.</a:t>
          </a:r>
        </a:p>
      </dsp:txBody>
      <dsp:txXfrm>
        <a:off x="854073" y="770"/>
        <a:ext cx="2319867" cy="1684481"/>
      </dsp:txXfrm>
    </dsp:sp>
    <dsp:sp modelId="{B110B2F5-01CD-4159-B41B-7B03CB138643}">
      <dsp:nvSpPr>
        <dsp:cNvPr id="0" name=""/>
        <dsp:cNvSpPr/>
      </dsp:nvSpPr>
      <dsp:spPr>
        <a:xfrm>
          <a:off x="3454687" y="770"/>
          <a:ext cx="2269838" cy="16844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From this `mock` panel find out what types of people are likely to be sympathetic to the case.</a:t>
          </a:r>
        </a:p>
      </dsp:txBody>
      <dsp:txXfrm>
        <a:off x="3454687" y="770"/>
        <a:ext cx="2269838" cy="1684481"/>
      </dsp:txXfrm>
    </dsp:sp>
    <dsp:sp modelId="{C14F2ADD-E000-47FE-8425-FE48B232C388}">
      <dsp:nvSpPr>
        <dsp:cNvPr id="0" name=""/>
        <dsp:cNvSpPr/>
      </dsp:nvSpPr>
      <dsp:spPr>
        <a:xfrm>
          <a:off x="831571" y="1965998"/>
          <a:ext cx="2302152" cy="16844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At the </a:t>
          </a:r>
          <a:r>
            <a:rPr lang="en-GB" sz="1400" kern="1200" dirty="0" err="1"/>
            <a:t>voir</a:t>
          </a:r>
          <a:r>
            <a:rPr lang="en-GB" sz="1400" kern="1200" dirty="0"/>
            <a:t> dire, the lawyer tries to steer the selection of jurors by objecting to those with the characteristics less sympathetic to your side.</a:t>
          </a:r>
        </a:p>
      </dsp:txBody>
      <dsp:txXfrm>
        <a:off x="831571" y="1965998"/>
        <a:ext cx="2302152" cy="1684481"/>
      </dsp:txXfrm>
    </dsp:sp>
    <dsp:sp modelId="{DD49F0CA-59AF-415C-9808-2DFF3618579B}">
      <dsp:nvSpPr>
        <dsp:cNvPr id="0" name=""/>
        <dsp:cNvSpPr/>
      </dsp:nvSpPr>
      <dsp:spPr>
        <a:xfrm>
          <a:off x="3414471" y="1965998"/>
          <a:ext cx="2332557" cy="16844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Inform the lawyer/barrister of the characteristics of individuals sympathetic to your side.</a:t>
          </a:r>
        </a:p>
      </dsp:txBody>
      <dsp:txXfrm>
        <a:off x="3414471" y="1965998"/>
        <a:ext cx="2332557" cy="16844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61BD7-CFB9-41E4-A9D0-DD482C53BC08}">
      <dsp:nvSpPr>
        <dsp:cNvPr id="0" name=""/>
        <dsp:cNvSpPr/>
      </dsp:nvSpPr>
      <dsp:spPr>
        <a:xfrm>
          <a:off x="448531" y="623792"/>
          <a:ext cx="468630" cy="468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D06482-D51D-4A0D-B90C-794B9ACF2738}">
      <dsp:nvSpPr>
        <dsp:cNvPr id="0" name=""/>
        <dsp:cNvSpPr/>
      </dsp:nvSpPr>
      <dsp:spPr>
        <a:xfrm>
          <a:off x="13374" y="1212466"/>
          <a:ext cx="1338943" cy="1960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dirty="0"/>
            <a:t>From </a:t>
          </a:r>
          <a:r>
            <a:rPr lang="en-GB" sz="1400" kern="1200" dirty="0">
              <a:solidFill>
                <a:srgbClr val="0070C0"/>
              </a:solidFill>
            </a:rPr>
            <a:t>CA</a:t>
          </a:r>
          <a:r>
            <a:rPr lang="en-GB" sz="1400" kern="1200" dirty="0"/>
            <a:t> of videotapes of mock jury deliberations, conclusions were reached about the Stages in Jury Decision making (Hastie et al., 1983). </a:t>
          </a:r>
          <a:endParaRPr lang="en-US" sz="1400" kern="1200" dirty="0"/>
        </a:p>
      </dsp:txBody>
      <dsp:txXfrm>
        <a:off x="13374" y="1212466"/>
        <a:ext cx="1338943" cy="1960119"/>
      </dsp:txXfrm>
    </dsp:sp>
    <dsp:sp modelId="{36D8DA64-F238-4D61-BB6D-44EA48F29463}">
      <dsp:nvSpPr>
        <dsp:cNvPr id="0" name=""/>
        <dsp:cNvSpPr/>
      </dsp:nvSpPr>
      <dsp:spPr>
        <a:xfrm>
          <a:off x="13374" y="3228419"/>
          <a:ext cx="1338943" cy="186372"/>
        </a:xfrm>
        <a:prstGeom prst="rect">
          <a:avLst/>
        </a:prstGeom>
        <a:noFill/>
        <a:ln>
          <a:noFill/>
        </a:ln>
        <a:effectLst/>
      </dsp:spPr>
      <dsp:style>
        <a:lnRef idx="0">
          <a:scrgbClr r="0" g="0" b="0"/>
        </a:lnRef>
        <a:fillRef idx="0">
          <a:scrgbClr r="0" g="0" b="0"/>
        </a:fillRef>
        <a:effectRef idx="0">
          <a:scrgbClr r="0" g="0" b="0"/>
        </a:effectRef>
        <a:fontRef idx="minor"/>
      </dsp:style>
    </dsp:sp>
    <dsp:sp modelId="{6A45B8DE-4B60-4E8D-BBDD-8F1AEC5FD44A}">
      <dsp:nvSpPr>
        <dsp:cNvPr id="0" name=""/>
        <dsp:cNvSpPr/>
      </dsp:nvSpPr>
      <dsp:spPr>
        <a:xfrm>
          <a:off x="2021790" y="616020"/>
          <a:ext cx="468630" cy="468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08B70B-4CD8-4AFF-9B5E-16DEF04F9B1A}">
      <dsp:nvSpPr>
        <dsp:cNvPr id="0" name=""/>
        <dsp:cNvSpPr/>
      </dsp:nvSpPr>
      <dsp:spPr>
        <a:xfrm>
          <a:off x="1586633" y="1204694"/>
          <a:ext cx="1338943" cy="1960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Orientation period</a:t>
          </a:r>
          <a:endParaRPr lang="en-US" sz="1400" kern="1200"/>
        </a:p>
      </dsp:txBody>
      <dsp:txXfrm>
        <a:off x="1586633" y="1204694"/>
        <a:ext cx="1338943" cy="1960119"/>
      </dsp:txXfrm>
    </dsp:sp>
    <dsp:sp modelId="{0BB6B13E-9EC9-472E-956A-A9A0B9B78283}">
      <dsp:nvSpPr>
        <dsp:cNvPr id="0" name=""/>
        <dsp:cNvSpPr/>
      </dsp:nvSpPr>
      <dsp:spPr>
        <a:xfrm>
          <a:off x="1562085" y="2160448"/>
          <a:ext cx="1291332" cy="217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Relaxed and open discussion, setting the agenda, raising questions, explore facts, differing opinions arise. </a:t>
          </a:r>
          <a:r>
            <a:rPr lang="en-GB" sz="1100" kern="1200" dirty="0"/>
            <a:t>	</a:t>
          </a:r>
          <a:endParaRPr lang="en-US" sz="1100" kern="1200" dirty="0"/>
        </a:p>
      </dsp:txBody>
      <dsp:txXfrm>
        <a:off x="1562085" y="2160448"/>
        <a:ext cx="1291332" cy="217459"/>
      </dsp:txXfrm>
    </dsp:sp>
    <dsp:sp modelId="{F9A9E1D1-B4FC-4C00-ACE0-5D573ADA519D}">
      <dsp:nvSpPr>
        <dsp:cNvPr id="0" name=""/>
        <dsp:cNvSpPr/>
      </dsp:nvSpPr>
      <dsp:spPr>
        <a:xfrm>
          <a:off x="3880484" y="453848"/>
          <a:ext cx="468630" cy="468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84A637-2E57-46C2-8864-B852D7E99A36}">
      <dsp:nvSpPr>
        <dsp:cNvPr id="0" name=""/>
        <dsp:cNvSpPr/>
      </dsp:nvSpPr>
      <dsp:spPr>
        <a:xfrm>
          <a:off x="3445328" y="1042522"/>
          <a:ext cx="1338943" cy="1960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Open Confrontation</a:t>
          </a:r>
          <a:endParaRPr lang="en-US" sz="1400" kern="1200"/>
        </a:p>
      </dsp:txBody>
      <dsp:txXfrm>
        <a:off x="3445328" y="1042522"/>
        <a:ext cx="1338943" cy="1960119"/>
      </dsp:txXfrm>
    </dsp:sp>
    <dsp:sp modelId="{FCC46C31-CA8F-4747-941B-8E755330F054}">
      <dsp:nvSpPr>
        <dsp:cNvPr id="0" name=""/>
        <dsp:cNvSpPr/>
      </dsp:nvSpPr>
      <dsp:spPr>
        <a:xfrm>
          <a:off x="3352793" y="1645531"/>
          <a:ext cx="1909815" cy="866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GB" sz="1400" kern="1200" dirty="0"/>
            <a:t>Fierce debate, with focus on detail, exploring different interpretations and pressure on the   minority to conform.</a:t>
          </a:r>
          <a:r>
            <a:rPr lang="en-GB" sz="1100" kern="1200" dirty="0"/>
            <a:t>	</a:t>
          </a:r>
          <a:endParaRPr lang="en-US" sz="1100" kern="1200" dirty="0"/>
        </a:p>
      </dsp:txBody>
      <dsp:txXfrm>
        <a:off x="3352793" y="1645531"/>
        <a:ext cx="1909815" cy="866149"/>
      </dsp:txXfrm>
    </dsp:sp>
    <dsp:sp modelId="{8D5DFF0C-697B-47DB-90A4-C0B00205113F}">
      <dsp:nvSpPr>
        <dsp:cNvPr id="0" name=""/>
        <dsp:cNvSpPr/>
      </dsp:nvSpPr>
      <dsp:spPr>
        <a:xfrm>
          <a:off x="5739179" y="581496"/>
          <a:ext cx="468630" cy="468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9F7B5A-097B-440C-911C-D11EAEF13413}">
      <dsp:nvSpPr>
        <dsp:cNvPr id="0" name=""/>
        <dsp:cNvSpPr/>
      </dsp:nvSpPr>
      <dsp:spPr>
        <a:xfrm>
          <a:off x="5304022" y="1170170"/>
          <a:ext cx="1338943" cy="1960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Reconciliation</a:t>
          </a:r>
          <a:endParaRPr lang="en-US" sz="1400" kern="1200"/>
        </a:p>
      </dsp:txBody>
      <dsp:txXfrm>
        <a:off x="5304022" y="1170170"/>
        <a:ext cx="1338943" cy="1960119"/>
      </dsp:txXfrm>
    </dsp:sp>
    <dsp:sp modelId="{098837DE-A7E7-4975-89BB-572B8FBA44A9}">
      <dsp:nvSpPr>
        <dsp:cNvPr id="0" name=""/>
        <dsp:cNvSpPr/>
      </dsp:nvSpPr>
      <dsp:spPr>
        <a:xfrm>
          <a:off x="5392178" y="2160450"/>
          <a:ext cx="1338943" cy="355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Attempts to smooth over conflicts with tensions released through humour</a:t>
          </a:r>
          <a:endParaRPr lang="en-US" sz="1400" kern="1200" dirty="0"/>
        </a:p>
      </dsp:txBody>
      <dsp:txXfrm>
        <a:off x="5392178" y="2160450"/>
        <a:ext cx="1338943" cy="355554"/>
      </dsp:txXfrm>
    </dsp:sp>
    <dsp:sp modelId="{58C56880-E9E1-4727-A5C7-AC354CF9FEA2}">
      <dsp:nvSpPr>
        <dsp:cNvPr id="0" name=""/>
        <dsp:cNvSpPr/>
      </dsp:nvSpPr>
      <dsp:spPr>
        <a:xfrm>
          <a:off x="7312438" y="623792"/>
          <a:ext cx="468630" cy="4686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38C654-E284-4F7C-B075-41BA3CAD75CD}">
      <dsp:nvSpPr>
        <dsp:cNvPr id="0" name=""/>
        <dsp:cNvSpPr/>
      </dsp:nvSpPr>
      <dsp:spPr>
        <a:xfrm>
          <a:off x="6877281" y="1212466"/>
          <a:ext cx="1338943" cy="1960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dirty="0"/>
            <a:t>The jury will be </a:t>
          </a:r>
          <a:r>
            <a:rPr lang="en-GB" sz="1400" b="1" kern="1200" dirty="0">
              <a:solidFill>
                <a:srgbClr val="0070C0"/>
              </a:solidFill>
            </a:rPr>
            <a:t>either evidence or verdict focused</a:t>
          </a:r>
          <a:r>
            <a:rPr lang="en-GB" sz="1400" b="1" kern="1200" dirty="0"/>
            <a:t> and this depends on the type of jury situation you have.</a:t>
          </a:r>
          <a:endParaRPr lang="en-US" sz="1400" kern="1200" dirty="0"/>
        </a:p>
      </dsp:txBody>
      <dsp:txXfrm>
        <a:off x="6877281" y="1212466"/>
        <a:ext cx="1338943" cy="1960119"/>
      </dsp:txXfrm>
    </dsp:sp>
    <dsp:sp modelId="{8A286861-BB2E-4A0A-B1B9-491F71C422CC}">
      <dsp:nvSpPr>
        <dsp:cNvPr id="0" name=""/>
        <dsp:cNvSpPr/>
      </dsp:nvSpPr>
      <dsp:spPr>
        <a:xfrm>
          <a:off x="6877281" y="3228419"/>
          <a:ext cx="1338943" cy="18637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7CFBF-BADF-4B6C-9FD5-A09394F3FB1D}">
      <dsp:nvSpPr>
        <dsp:cNvPr id="0" name=""/>
        <dsp:cNvSpPr/>
      </dsp:nvSpPr>
      <dsp:spPr>
        <a:xfrm>
          <a:off x="0" y="1782"/>
          <a:ext cx="727646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D60297-E89D-4DA6-A8FE-092C0FCDAC08}">
      <dsp:nvSpPr>
        <dsp:cNvPr id="0" name=""/>
        <dsp:cNvSpPr/>
      </dsp:nvSpPr>
      <dsp:spPr>
        <a:xfrm>
          <a:off x="0" y="1782"/>
          <a:ext cx="7276464" cy="121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 large body of research has shown that overall, female defendants often receive more lenient criminal justice outcomes than male defendants (Auerhahn, 2007; Daly, Bordt, 1995; Henning &amp; Feder, 2005; Spohn, 1999; Steffensmeier, Painter-Davis, &amp; Ulmer 2016). </a:t>
          </a:r>
          <a:endParaRPr lang="en-US" sz="1900" kern="1200" dirty="0"/>
        </a:p>
      </dsp:txBody>
      <dsp:txXfrm>
        <a:off x="0" y="1782"/>
        <a:ext cx="7276464" cy="1215894"/>
      </dsp:txXfrm>
    </dsp:sp>
    <dsp:sp modelId="{DEB1833F-C8BF-4538-81E7-096415F18A50}">
      <dsp:nvSpPr>
        <dsp:cNvPr id="0" name=""/>
        <dsp:cNvSpPr/>
      </dsp:nvSpPr>
      <dsp:spPr>
        <a:xfrm>
          <a:off x="0" y="1217677"/>
          <a:ext cx="7276464" cy="0"/>
        </a:xfrm>
        <a:prstGeom prst="line">
          <a:avLst/>
        </a:prstGeom>
        <a:solidFill>
          <a:schemeClr val="accent5">
            <a:hueOff val="1600863"/>
            <a:satOff val="-21221"/>
            <a:lumOff val="-6666"/>
            <a:alphaOff val="0"/>
          </a:schemeClr>
        </a:solidFill>
        <a:ln w="12700" cap="flat" cmpd="sng" algn="ctr">
          <a:solidFill>
            <a:schemeClr val="accent5">
              <a:hueOff val="1600863"/>
              <a:satOff val="-21221"/>
              <a:lumOff val="-666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4FBD63-57AA-4A95-ABA0-DC9958690AE7}">
      <dsp:nvSpPr>
        <dsp:cNvPr id="0" name=""/>
        <dsp:cNvSpPr/>
      </dsp:nvSpPr>
      <dsp:spPr>
        <a:xfrm>
          <a:off x="0" y="1217677"/>
          <a:ext cx="7276464" cy="121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Several mock juror studies have also shown that women were more likely to be seen as less culpable when compared to men (</a:t>
          </a:r>
          <a:r>
            <a:rPr lang="en-GB" sz="1900" kern="1200" dirty="0" err="1"/>
            <a:t>Pozzulo</a:t>
          </a:r>
          <a:r>
            <a:rPr lang="en-GB" sz="1900" kern="1200" dirty="0"/>
            <a:t>, Dempsey, Maeder, &amp; Allen, 2010; Rogers &amp; Davies, 2007; Russell, Ragatz, &amp; Kraus, 2012).</a:t>
          </a:r>
          <a:endParaRPr lang="en-US" sz="1900" kern="1200" dirty="0"/>
        </a:p>
      </dsp:txBody>
      <dsp:txXfrm>
        <a:off x="0" y="1217677"/>
        <a:ext cx="7276464" cy="1215894"/>
      </dsp:txXfrm>
    </dsp:sp>
    <dsp:sp modelId="{5B3D450F-D6FF-4227-8388-3B6ABF9A5641}">
      <dsp:nvSpPr>
        <dsp:cNvPr id="0" name=""/>
        <dsp:cNvSpPr/>
      </dsp:nvSpPr>
      <dsp:spPr>
        <a:xfrm>
          <a:off x="0" y="2433572"/>
          <a:ext cx="7276464" cy="0"/>
        </a:xfrm>
        <a:prstGeom prst="line">
          <a:avLst/>
        </a:prstGeom>
        <a:solidFill>
          <a:schemeClr val="accent5">
            <a:hueOff val="3201725"/>
            <a:satOff val="-42442"/>
            <a:lumOff val="-13333"/>
            <a:alphaOff val="0"/>
          </a:schemeClr>
        </a:solidFill>
        <a:ln w="12700" cap="flat" cmpd="sng" algn="ctr">
          <a:solidFill>
            <a:schemeClr val="accent5">
              <a:hueOff val="3201725"/>
              <a:satOff val="-42442"/>
              <a:lumOff val="-133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1F6039-9BF3-483B-AE30-E9E96A6DABB0}">
      <dsp:nvSpPr>
        <dsp:cNvPr id="0" name=""/>
        <dsp:cNvSpPr/>
      </dsp:nvSpPr>
      <dsp:spPr>
        <a:xfrm>
          <a:off x="0" y="2433572"/>
          <a:ext cx="7276464" cy="121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However, many of these studies focused on Caucasian women, and there is little research on whether racial or ethnic minority women will likewise receive lighter sentences. </a:t>
          </a:r>
          <a:endParaRPr lang="en-US" sz="1900" kern="1200"/>
        </a:p>
      </dsp:txBody>
      <dsp:txXfrm>
        <a:off x="0" y="2433572"/>
        <a:ext cx="7276464" cy="12158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621D6-BC07-45FA-9F79-A1166D985C59}">
      <dsp:nvSpPr>
        <dsp:cNvPr id="0" name=""/>
        <dsp:cNvSpPr/>
      </dsp:nvSpPr>
      <dsp:spPr>
        <a:xfrm>
          <a:off x="0" y="36049"/>
          <a:ext cx="7899399"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There may be a potential bias for jurors to favour defendants who are similar to them on some salient characteristic, such as race (Devine et al., 2001). The similarity-leniency hypothesis is derived from the Social Identity Theory (SIT). </a:t>
          </a:r>
          <a:endParaRPr lang="en-US" sz="1800" kern="1200" dirty="0"/>
        </a:p>
      </dsp:txBody>
      <dsp:txXfrm>
        <a:off x="62055" y="98104"/>
        <a:ext cx="7775289" cy="1147095"/>
      </dsp:txXfrm>
    </dsp:sp>
    <dsp:sp modelId="{DD5E922F-50CF-4FAC-B52B-D98A4D5C87EF}">
      <dsp:nvSpPr>
        <dsp:cNvPr id="0" name=""/>
        <dsp:cNvSpPr/>
      </dsp:nvSpPr>
      <dsp:spPr>
        <a:xfrm>
          <a:off x="0" y="1459894"/>
          <a:ext cx="7899399" cy="1271205"/>
        </a:xfrm>
        <a:prstGeom prst="roundRect">
          <a:avLst/>
        </a:prstGeom>
        <a:solidFill>
          <a:schemeClr val="accent2">
            <a:hueOff val="-3703935"/>
            <a:satOff val="-1375"/>
            <a:lumOff val="31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SIT proposed that individuals categorize those with whom they interact as either their in-group or out-group, and that in general people are motivated to be seen positively by others (Tajfel &amp; Turner, 2004). </a:t>
          </a:r>
          <a:endParaRPr lang="en-US" sz="1800" kern="1200" dirty="0"/>
        </a:p>
      </dsp:txBody>
      <dsp:txXfrm>
        <a:off x="62055" y="1521949"/>
        <a:ext cx="7775289" cy="1147095"/>
      </dsp:txXfrm>
    </dsp:sp>
    <dsp:sp modelId="{24807A7F-1A82-429D-B4DA-6D5539374942}">
      <dsp:nvSpPr>
        <dsp:cNvPr id="0" name=""/>
        <dsp:cNvSpPr/>
      </dsp:nvSpPr>
      <dsp:spPr>
        <a:xfrm>
          <a:off x="0" y="2883740"/>
          <a:ext cx="7899399" cy="1271205"/>
        </a:xfrm>
        <a:prstGeom prst="roundRect">
          <a:avLst/>
        </a:prstGeom>
        <a:solidFill>
          <a:schemeClr val="accent2">
            <a:hueOff val="-7407870"/>
            <a:satOff val="-2749"/>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 order to be seen positively, people may tend to act more favourably towards members of their in-group. Thus, people tend to show favouritism towards the group to which they belong, known as the in-group bias (Greenwald &amp; Krieger, 2006; Tajfel &amp; Turner, 2004)</a:t>
          </a:r>
          <a:r>
            <a:rPr lang="en-GB" sz="500" kern="1200" dirty="0"/>
            <a:t>. </a:t>
          </a:r>
          <a:endParaRPr lang="en-US" sz="500" kern="1200" dirty="0"/>
        </a:p>
      </dsp:txBody>
      <dsp:txXfrm>
        <a:off x="62055" y="2945795"/>
        <a:ext cx="7775289" cy="114709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A01B89-F072-45D3-B5F5-9E240BFFCC5D}" type="datetimeFigureOut">
              <a:rPr lang="en-GB" smtClean="0"/>
              <a:t>08/10/2026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DEA087-578F-4333-825A-0DD2877AD9D2}" type="slidenum">
              <a:rPr lang="en-GB" smtClean="0"/>
              <a:t>‹#›</a:t>
            </a:fld>
            <a:endParaRPr lang="en-GB"/>
          </a:p>
        </p:txBody>
      </p:sp>
    </p:spTree>
    <p:extLst>
      <p:ext uri="{BB962C8B-B14F-4D97-AF65-F5344CB8AC3E}">
        <p14:creationId xmlns:p14="http://schemas.microsoft.com/office/powerpoint/2010/main" val="1479634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t>13</a:t>
            </a:fld>
            <a:endParaRPr lang="en-GB"/>
          </a:p>
        </p:txBody>
      </p:sp>
    </p:spTree>
    <p:extLst>
      <p:ext uri="{BB962C8B-B14F-4D97-AF65-F5344CB8AC3E}">
        <p14:creationId xmlns:p14="http://schemas.microsoft.com/office/powerpoint/2010/main" val="3617644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15</a:t>
            </a:fld>
            <a:endParaRPr lang="en-GB"/>
          </a:p>
        </p:txBody>
      </p:sp>
    </p:spTree>
    <p:extLst>
      <p:ext uri="{BB962C8B-B14F-4D97-AF65-F5344CB8AC3E}">
        <p14:creationId xmlns:p14="http://schemas.microsoft.com/office/powerpoint/2010/main" val="509222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17</a:t>
            </a:fld>
            <a:endParaRPr lang="en-GB"/>
          </a:p>
        </p:txBody>
      </p:sp>
    </p:spTree>
    <p:extLst>
      <p:ext uri="{BB962C8B-B14F-4D97-AF65-F5344CB8AC3E}">
        <p14:creationId xmlns:p14="http://schemas.microsoft.com/office/powerpoint/2010/main" val="715687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18</a:t>
            </a:fld>
            <a:endParaRPr lang="en-GB"/>
          </a:p>
        </p:txBody>
      </p:sp>
    </p:spTree>
    <p:extLst>
      <p:ext uri="{BB962C8B-B14F-4D97-AF65-F5344CB8AC3E}">
        <p14:creationId xmlns:p14="http://schemas.microsoft.com/office/powerpoint/2010/main" val="4075779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23</a:t>
            </a:fld>
            <a:endParaRPr lang="en-GB"/>
          </a:p>
        </p:txBody>
      </p:sp>
    </p:spTree>
    <p:extLst>
      <p:ext uri="{BB962C8B-B14F-4D97-AF65-F5344CB8AC3E}">
        <p14:creationId xmlns:p14="http://schemas.microsoft.com/office/powerpoint/2010/main" val="2517072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25</a:t>
            </a:fld>
            <a:endParaRPr lang="en-GB"/>
          </a:p>
        </p:txBody>
      </p:sp>
    </p:spTree>
    <p:extLst>
      <p:ext uri="{BB962C8B-B14F-4D97-AF65-F5344CB8AC3E}">
        <p14:creationId xmlns:p14="http://schemas.microsoft.com/office/powerpoint/2010/main" val="3711771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28</a:t>
            </a:fld>
            <a:endParaRPr lang="en-GB"/>
          </a:p>
        </p:txBody>
      </p:sp>
    </p:spTree>
    <p:extLst>
      <p:ext uri="{BB962C8B-B14F-4D97-AF65-F5344CB8AC3E}">
        <p14:creationId xmlns:p14="http://schemas.microsoft.com/office/powerpoint/2010/main" val="3399173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29</a:t>
            </a:fld>
            <a:endParaRPr lang="en-GB"/>
          </a:p>
        </p:txBody>
      </p:sp>
    </p:spTree>
    <p:extLst>
      <p:ext uri="{BB962C8B-B14F-4D97-AF65-F5344CB8AC3E}">
        <p14:creationId xmlns:p14="http://schemas.microsoft.com/office/powerpoint/2010/main" val="4135100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6B7EF7A-D037-4401-B671-96A149198E9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28088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60</a:t>
            </a:fld>
            <a:endParaRPr lang="en-GB"/>
          </a:p>
        </p:txBody>
      </p:sp>
    </p:spTree>
    <p:extLst>
      <p:ext uri="{BB962C8B-B14F-4D97-AF65-F5344CB8AC3E}">
        <p14:creationId xmlns:p14="http://schemas.microsoft.com/office/powerpoint/2010/main" val="13723889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62</a:t>
            </a:fld>
            <a:endParaRPr lang="en-GB"/>
          </a:p>
        </p:txBody>
      </p:sp>
    </p:spTree>
    <p:extLst>
      <p:ext uri="{BB962C8B-B14F-4D97-AF65-F5344CB8AC3E}">
        <p14:creationId xmlns:p14="http://schemas.microsoft.com/office/powerpoint/2010/main" val="5617438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6B7EF7A-D037-4401-B671-96A149198E9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5335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2" name="Group 21"/>
          <p:cNvGrpSpPr/>
          <p:nvPr/>
        </p:nvGrpSpPr>
        <p:grpSpPr>
          <a:xfrm>
            <a:off x="1" y="2717"/>
            <a:ext cx="9144783" cy="6857328"/>
            <a:chOff x="1" y="2717"/>
            <a:chExt cx="9144783" cy="6857328"/>
          </a:xfrm>
        </p:grpSpPr>
        <p:sp>
          <p:nvSpPr>
            <p:cNvPr id="20" name="Freeform 13"/>
            <p:cNvSpPr>
              <a:spLocks noEditPoints="1"/>
            </p:cNvSpPr>
            <p:nvPr/>
          </p:nvSpPr>
          <p:spPr bwMode="auto">
            <a:xfrm>
              <a:off x="2486653" y="1530278"/>
              <a:ext cx="3416819" cy="3351438"/>
            </a:xfrm>
            <a:custGeom>
              <a:avLst/>
              <a:gdLst/>
              <a:ahLst/>
              <a:cxnLst/>
              <a:rect l="0" t="0" r="r" b="b"/>
              <a:pathLst>
                <a:path w="1103" h="1082">
                  <a:moveTo>
                    <a:pt x="279" y="221"/>
                  </a:moveTo>
                  <a:cubicBezTo>
                    <a:pt x="288" y="178"/>
                    <a:pt x="282" y="164"/>
                    <a:pt x="253" y="151"/>
                  </a:cubicBezTo>
                  <a:cubicBezTo>
                    <a:pt x="235" y="143"/>
                    <a:pt x="220" y="147"/>
                    <a:pt x="208" y="163"/>
                  </a:cubicBezTo>
                  <a:cubicBezTo>
                    <a:pt x="196" y="180"/>
                    <a:pt x="197" y="211"/>
                    <a:pt x="211" y="227"/>
                  </a:cubicBezTo>
                  <a:cubicBezTo>
                    <a:pt x="226" y="244"/>
                    <a:pt x="238" y="243"/>
                    <a:pt x="279" y="221"/>
                  </a:cubicBezTo>
                  <a:close/>
                  <a:moveTo>
                    <a:pt x="325" y="781"/>
                  </a:moveTo>
                  <a:cubicBezTo>
                    <a:pt x="331" y="762"/>
                    <a:pt x="323" y="734"/>
                    <a:pt x="307" y="729"/>
                  </a:cubicBezTo>
                  <a:cubicBezTo>
                    <a:pt x="281" y="720"/>
                    <a:pt x="263" y="731"/>
                    <a:pt x="250" y="753"/>
                  </a:cubicBezTo>
                  <a:cubicBezTo>
                    <a:pt x="256" y="792"/>
                    <a:pt x="264" y="802"/>
                    <a:pt x="290" y="803"/>
                  </a:cubicBezTo>
                  <a:cubicBezTo>
                    <a:pt x="307" y="804"/>
                    <a:pt x="319" y="799"/>
                    <a:pt x="325" y="781"/>
                  </a:cubicBezTo>
                  <a:close/>
                  <a:moveTo>
                    <a:pt x="384" y="136"/>
                  </a:moveTo>
                  <a:cubicBezTo>
                    <a:pt x="404" y="142"/>
                    <a:pt x="434" y="125"/>
                    <a:pt x="440" y="106"/>
                  </a:cubicBezTo>
                  <a:cubicBezTo>
                    <a:pt x="445" y="87"/>
                    <a:pt x="427" y="60"/>
                    <a:pt x="405" y="54"/>
                  </a:cubicBezTo>
                  <a:cubicBezTo>
                    <a:pt x="385" y="48"/>
                    <a:pt x="366" y="60"/>
                    <a:pt x="361" y="83"/>
                  </a:cubicBezTo>
                  <a:cubicBezTo>
                    <a:pt x="355" y="106"/>
                    <a:pt x="365" y="131"/>
                    <a:pt x="384" y="136"/>
                  </a:cubicBezTo>
                  <a:close/>
                  <a:moveTo>
                    <a:pt x="214" y="539"/>
                  </a:moveTo>
                  <a:cubicBezTo>
                    <a:pt x="237" y="546"/>
                    <a:pt x="262" y="531"/>
                    <a:pt x="268" y="508"/>
                  </a:cubicBezTo>
                  <a:cubicBezTo>
                    <a:pt x="273" y="486"/>
                    <a:pt x="254" y="457"/>
                    <a:pt x="231" y="452"/>
                  </a:cubicBezTo>
                  <a:cubicBezTo>
                    <a:pt x="211" y="448"/>
                    <a:pt x="188" y="464"/>
                    <a:pt x="183" y="486"/>
                  </a:cubicBezTo>
                  <a:cubicBezTo>
                    <a:pt x="177" y="510"/>
                    <a:pt x="190" y="533"/>
                    <a:pt x="214" y="539"/>
                  </a:cubicBezTo>
                  <a:close/>
                  <a:moveTo>
                    <a:pt x="249" y="361"/>
                  </a:moveTo>
                  <a:cubicBezTo>
                    <a:pt x="245" y="372"/>
                    <a:pt x="240" y="385"/>
                    <a:pt x="236" y="395"/>
                  </a:cubicBezTo>
                  <a:cubicBezTo>
                    <a:pt x="255" y="415"/>
                    <a:pt x="273" y="423"/>
                    <a:pt x="297" y="405"/>
                  </a:cubicBezTo>
                  <a:cubicBezTo>
                    <a:pt x="301" y="359"/>
                    <a:pt x="297" y="355"/>
                    <a:pt x="249" y="361"/>
                  </a:cubicBezTo>
                  <a:close/>
                  <a:moveTo>
                    <a:pt x="368" y="320"/>
                  </a:moveTo>
                  <a:cubicBezTo>
                    <a:pt x="383" y="307"/>
                    <a:pt x="388" y="293"/>
                    <a:pt x="379" y="275"/>
                  </a:cubicBezTo>
                  <a:cubicBezTo>
                    <a:pt x="367" y="253"/>
                    <a:pt x="346" y="247"/>
                    <a:pt x="310" y="259"/>
                  </a:cubicBezTo>
                  <a:cubicBezTo>
                    <a:pt x="308" y="273"/>
                    <a:pt x="305" y="287"/>
                    <a:pt x="302" y="303"/>
                  </a:cubicBezTo>
                  <a:cubicBezTo>
                    <a:pt x="340" y="334"/>
                    <a:pt x="348" y="336"/>
                    <a:pt x="368" y="320"/>
                  </a:cubicBezTo>
                  <a:close/>
                  <a:moveTo>
                    <a:pt x="119" y="846"/>
                  </a:moveTo>
                  <a:cubicBezTo>
                    <a:pt x="107" y="862"/>
                    <a:pt x="110" y="885"/>
                    <a:pt x="126" y="901"/>
                  </a:cubicBezTo>
                  <a:cubicBezTo>
                    <a:pt x="142" y="916"/>
                    <a:pt x="160" y="921"/>
                    <a:pt x="181" y="911"/>
                  </a:cubicBezTo>
                  <a:cubicBezTo>
                    <a:pt x="205" y="898"/>
                    <a:pt x="208" y="883"/>
                    <a:pt x="196" y="836"/>
                  </a:cubicBezTo>
                  <a:cubicBezTo>
                    <a:pt x="154" y="822"/>
                    <a:pt x="134" y="825"/>
                    <a:pt x="119" y="846"/>
                  </a:cubicBezTo>
                  <a:close/>
                  <a:moveTo>
                    <a:pt x="227" y="613"/>
                  </a:moveTo>
                  <a:cubicBezTo>
                    <a:pt x="210" y="607"/>
                    <a:pt x="188" y="619"/>
                    <a:pt x="183" y="637"/>
                  </a:cubicBezTo>
                  <a:cubicBezTo>
                    <a:pt x="179" y="652"/>
                    <a:pt x="189" y="672"/>
                    <a:pt x="205" y="678"/>
                  </a:cubicBezTo>
                  <a:cubicBezTo>
                    <a:pt x="221" y="684"/>
                    <a:pt x="243" y="676"/>
                    <a:pt x="249" y="662"/>
                  </a:cubicBezTo>
                  <a:cubicBezTo>
                    <a:pt x="256" y="644"/>
                    <a:pt x="245" y="619"/>
                    <a:pt x="227" y="613"/>
                  </a:cubicBezTo>
                  <a:close/>
                  <a:moveTo>
                    <a:pt x="69" y="424"/>
                  </a:moveTo>
                  <a:cubicBezTo>
                    <a:pt x="44" y="416"/>
                    <a:pt x="17" y="434"/>
                    <a:pt x="7" y="465"/>
                  </a:cubicBezTo>
                  <a:cubicBezTo>
                    <a:pt x="0" y="488"/>
                    <a:pt x="18" y="521"/>
                    <a:pt x="41" y="528"/>
                  </a:cubicBezTo>
                  <a:cubicBezTo>
                    <a:pt x="63" y="534"/>
                    <a:pt x="101" y="509"/>
                    <a:pt x="108" y="483"/>
                  </a:cubicBezTo>
                  <a:cubicBezTo>
                    <a:pt x="114" y="461"/>
                    <a:pt x="95" y="432"/>
                    <a:pt x="69" y="424"/>
                  </a:cubicBezTo>
                  <a:close/>
                  <a:moveTo>
                    <a:pt x="119" y="355"/>
                  </a:moveTo>
                  <a:cubicBezTo>
                    <a:pt x="145" y="351"/>
                    <a:pt x="167" y="343"/>
                    <a:pt x="168" y="314"/>
                  </a:cubicBezTo>
                  <a:cubicBezTo>
                    <a:pt x="169" y="294"/>
                    <a:pt x="155" y="277"/>
                    <a:pt x="136" y="275"/>
                  </a:cubicBezTo>
                  <a:cubicBezTo>
                    <a:pt x="117" y="273"/>
                    <a:pt x="98" y="275"/>
                    <a:pt x="88" y="294"/>
                  </a:cubicBezTo>
                  <a:cubicBezTo>
                    <a:pt x="77" y="312"/>
                    <a:pt x="84" y="326"/>
                    <a:pt x="119" y="355"/>
                  </a:cubicBezTo>
                  <a:close/>
                  <a:moveTo>
                    <a:pt x="77" y="640"/>
                  </a:moveTo>
                  <a:cubicBezTo>
                    <a:pt x="58" y="633"/>
                    <a:pt x="29" y="644"/>
                    <a:pt x="21" y="662"/>
                  </a:cubicBezTo>
                  <a:cubicBezTo>
                    <a:pt x="12" y="686"/>
                    <a:pt x="27" y="712"/>
                    <a:pt x="56" y="722"/>
                  </a:cubicBezTo>
                  <a:cubicBezTo>
                    <a:pt x="79" y="730"/>
                    <a:pt x="95" y="722"/>
                    <a:pt x="102" y="698"/>
                  </a:cubicBezTo>
                  <a:cubicBezTo>
                    <a:pt x="109" y="676"/>
                    <a:pt x="97" y="649"/>
                    <a:pt x="77" y="640"/>
                  </a:cubicBezTo>
                  <a:close/>
                  <a:moveTo>
                    <a:pt x="755" y="137"/>
                  </a:moveTo>
                  <a:cubicBezTo>
                    <a:pt x="776" y="144"/>
                    <a:pt x="796" y="134"/>
                    <a:pt x="801" y="114"/>
                  </a:cubicBezTo>
                  <a:cubicBezTo>
                    <a:pt x="807" y="88"/>
                    <a:pt x="796" y="64"/>
                    <a:pt x="774" y="58"/>
                  </a:cubicBezTo>
                  <a:cubicBezTo>
                    <a:pt x="753" y="52"/>
                    <a:pt x="727" y="67"/>
                    <a:pt x="721" y="89"/>
                  </a:cubicBezTo>
                  <a:cubicBezTo>
                    <a:pt x="716" y="108"/>
                    <a:pt x="731" y="129"/>
                    <a:pt x="755" y="137"/>
                  </a:cubicBezTo>
                  <a:close/>
                  <a:moveTo>
                    <a:pt x="745" y="301"/>
                  </a:moveTo>
                  <a:cubicBezTo>
                    <a:pt x="751" y="315"/>
                    <a:pt x="758" y="330"/>
                    <a:pt x="764" y="344"/>
                  </a:cubicBezTo>
                  <a:cubicBezTo>
                    <a:pt x="802" y="350"/>
                    <a:pt x="817" y="344"/>
                    <a:pt x="827" y="320"/>
                  </a:cubicBezTo>
                  <a:cubicBezTo>
                    <a:pt x="835" y="301"/>
                    <a:pt x="829" y="287"/>
                    <a:pt x="813" y="277"/>
                  </a:cubicBezTo>
                  <a:cubicBezTo>
                    <a:pt x="793" y="265"/>
                    <a:pt x="768" y="274"/>
                    <a:pt x="745" y="301"/>
                  </a:cubicBezTo>
                  <a:close/>
                  <a:moveTo>
                    <a:pt x="762" y="529"/>
                  </a:moveTo>
                  <a:cubicBezTo>
                    <a:pt x="743" y="523"/>
                    <a:pt x="732" y="532"/>
                    <a:pt x="725" y="559"/>
                  </a:cubicBezTo>
                  <a:cubicBezTo>
                    <a:pt x="718" y="584"/>
                    <a:pt x="725" y="600"/>
                    <a:pt x="746" y="607"/>
                  </a:cubicBezTo>
                  <a:cubicBezTo>
                    <a:pt x="764" y="612"/>
                    <a:pt x="790" y="599"/>
                    <a:pt x="796" y="582"/>
                  </a:cubicBezTo>
                  <a:cubicBezTo>
                    <a:pt x="801" y="563"/>
                    <a:pt x="783" y="535"/>
                    <a:pt x="762" y="529"/>
                  </a:cubicBezTo>
                  <a:close/>
                  <a:moveTo>
                    <a:pt x="841" y="582"/>
                  </a:moveTo>
                  <a:cubicBezTo>
                    <a:pt x="848" y="599"/>
                    <a:pt x="878" y="618"/>
                    <a:pt x="898" y="611"/>
                  </a:cubicBezTo>
                  <a:cubicBezTo>
                    <a:pt x="911" y="608"/>
                    <a:pt x="925" y="595"/>
                    <a:pt x="929" y="583"/>
                  </a:cubicBezTo>
                  <a:cubicBezTo>
                    <a:pt x="937" y="563"/>
                    <a:pt x="916" y="543"/>
                    <a:pt x="872" y="526"/>
                  </a:cubicBezTo>
                  <a:cubicBezTo>
                    <a:pt x="838" y="549"/>
                    <a:pt x="833" y="559"/>
                    <a:pt x="841" y="582"/>
                  </a:cubicBezTo>
                  <a:close/>
                  <a:moveTo>
                    <a:pt x="913" y="246"/>
                  </a:moveTo>
                  <a:cubicBezTo>
                    <a:pt x="932" y="246"/>
                    <a:pt x="949" y="227"/>
                    <a:pt x="950" y="206"/>
                  </a:cubicBezTo>
                  <a:cubicBezTo>
                    <a:pt x="952" y="178"/>
                    <a:pt x="941" y="168"/>
                    <a:pt x="901" y="158"/>
                  </a:cubicBezTo>
                  <a:cubicBezTo>
                    <a:pt x="888" y="165"/>
                    <a:pt x="875" y="173"/>
                    <a:pt x="861" y="182"/>
                  </a:cubicBezTo>
                  <a:cubicBezTo>
                    <a:pt x="870" y="228"/>
                    <a:pt x="887" y="248"/>
                    <a:pt x="913" y="246"/>
                  </a:cubicBezTo>
                  <a:close/>
                  <a:moveTo>
                    <a:pt x="1010" y="410"/>
                  </a:moveTo>
                  <a:cubicBezTo>
                    <a:pt x="1038" y="423"/>
                    <a:pt x="1058" y="407"/>
                    <a:pt x="1080" y="385"/>
                  </a:cubicBezTo>
                  <a:cubicBezTo>
                    <a:pt x="1073" y="367"/>
                    <a:pt x="1066" y="349"/>
                    <a:pt x="1059" y="331"/>
                  </a:cubicBezTo>
                  <a:cubicBezTo>
                    <a:pt x="1011" y="330"/>
                    <a:pt x="995" y="336"/>
                    <a:pt x="989" y="354"/>
                  </a:cubicBezTo>
                  <a:cubicBezTo>
                    <a:pt x="982" y="373"/>
                    <a:pt x="992" y="402"/>
                    <a:pt x="1010" y="410"/>
                  </a:cubicBezTo>
                  <a:close/>
                  <a:moveTo>
                    <a:pt x="697" y="443"/>
                  </a:moveTo>
                  <a:cubicBezTo>
                    <a:pt x="708" y="435"/>
                    <a:pt x="718" y="426"/>
                    <a:pt x="727" y="420"/>
                  </a:cubicBezTo>
                  <a:cubicBezTo>
                    <a:pt x="729" y="389"/>
                    <a:pt x="713" y="376"/>
                    <a:pt x="689" y="375"/>
                  </a:cubicBezTo>
                  <a:cubicBezTo>
                    <a:pt x="672" y="375"/>
                    <a:pt x="666" y="388"/>
                    <a:pt x="663" y="403"/>
                  </a:cubicBezTo>
                  <a:cubicBezTo>
                    <a:pt x="658" y="430"/>
                    <a:pt x="673" y="438"/>
                    <a:pt x="697" y="443"/>
                  </a:cubicBezTo>
                  <a:close/>
                  <a:moveTo>
                    <a:pt x="649" y="699"/>
                  </a:moveTo>
                  <a:cubicBezTo>
                    <a:pt x="686" y="723"/>
                    <a:pt x="701" y="724"/>
                    <a:pt x="713" y="704"/>
                  </a:cubicBezTo>
                  <a:cubicBezTo>
                    <a:pt x="726" y="683"/>
                    <a:pt x="719" y="666"/>
                    <a:pt x="688" y="646"/>
                  </a:cubicBezTo>
                  <a:cubicBezTo>
                    <a:pt x="659" y="652"/>
                    <a:pt x="648" y="672"/>
                    <a:pt x="649" y="699"/>
                  </a:cubicBezTo>
                  <a:close/>
                  <a:moveTo>
                    <a:pt x="549" y="766"/>
                  </a:moveTo>
                  <a:cubicBezTo>
                    <a:pt x="558" y="765"/>
                    <a:pt x="573" y="753"/>
                    <a:pt x="573" y="746"/>
                  </a:cubicBezTo>
                  <a:cubicBezTo>
                    <a:pt x="574" y="732"/>
                    <a:pt x="570" y="714"/>
                    <a:pt x="561" y="706"/>
                  </a:cubicBezTo>
                  <a:cubicBezTo>
                    <a:pt x="544" y="693"/>
                    <a:pt x="531" y="709"/>
                    <a:pt x="517" y="724"/>
                  </a:cubicBezTo>
                  <a:cubicBezTo>
                    <a:pt x="522" y="745"/>
                    <a:pt x="521" y="769"/>
                    <a:pt x="549" y="766"/>
                  </a:cubicBezTo>
                  <a:close/>
                  <a:moveTo>
                    <a:pt x="416" y="221"/>
                  </a:moveTo>
                  <a:cubicBezTo>
                    <a:pt x="408" y="243"/>
                    <a:pt x="427" y="253"/>
                    <a:pt x="450" y="264"/>
                  </a:cubicBezTo>
                  <a:cubicBezTo>
                    <a:pt x="461" y="250"/>
                    <a:pt x="472" y="237"/>
                    <a:pt x="480" y="226"/>
                  </a:cubicBezTo>
                  <a:cubicBezTo>
                    <a:pt x="475" y="206"/>
                    <a:pt x="471" y="186"/>
                    <a:pt x="448" y="193"/>
                  </a:cubicBezTo>
                  <a:cubicBezTo>
                    <a:pt x="435" y="197"/>
                    <a:pt x="421" y="209"/>
                    <a:pt x="416" y="221"/>
                  </a:cubicBezTo>
                  <a:close/>
                  <a:moveTo>
                    <a:pt x="722" y="235"/>
                  </a:moveTo>
                  <a:cubicBezTo>
                    <a:pt x="730" y="216"/>
                    <a:pt x="721" y="202"/>
                    <a:pt x="702" y="196"/>
                  </a:cubicBezTo>
                  <a:cubicBezTo>
                    <a:pt x="659" y="213"/>
                    <a:pt x="658" y="215"/>
                    <a:pt x="669" y="256"/>
                  </a:cubicBezTo>
                  <a:cubicBezTo>
                    <a:pt x="691" y="261"/>
                    <a:pt x="712" y="259"/>
                    <a:pt x="722" y="235"/>
                  </a:cubicBezTo>
                  <a:close/>
                  <a:moveTo>
                    <a:pt x="542" y="979"/>
                  </a:moveTo>
                  <a:cubicBezTo>
                    <a:pt x="528" y="980"/>
                    <a:pt x="514" y="981"/>
                    <a:pt x="494" y="982"/>
                  </a:cubicBezTo>
                  <a:cubicBezTo>
                    <a:pt x="489" y="997"/>
                    <a:pt x="480" y="1014"/>
                    <a:pt x="478" y="1031"/>
                  </a:cubicBezTo>
                  <a:cubicBezTo>
                    <a:pt x="476" y="1058"/>
                    <a:pt x="501" y="1082"/>
                    <a:pt x="527" y="1082"/>
                  </a:cubicBezTo>
                  <a:cubicBezTo>
                    <a:pt x="550" y="1082"/>
                    <a:pt x="569" y="1058"/>
                    <a:pt x="569" y="1030"/>
                  </a:cubicBezTo>
                  <a:cubicBezTo>
                    <a:pt x="568" y="1008"/>
                    <a:pt x="561" y="990"/>
                    <a:pt x="542" y="979"/>
                  </a:cubicBezTo>
                  <a:close/>
                  <a:moveTo>
                    <a:pt x="891" y="447"/>
                  </a:moveTo>
                  <a:cubicBezTo>
                    <a:pt x="900" y="434"/>
                    <a:pt x="900" y="421"/>
                    <a:pt x="889" y="409"/>
                  </a:cubicBezTo>
                  <a:cubicBezTo>
                    <a:pt x="877" y="396"/>
                    <a:pt x="863" y="389"/>
                    <a:pt x="845" y="398"/>
                  </a:cubicBezTo>
                  <a:cubicBezTo>
                    <a:pt x="822" y="411"/>
                    <a:pt x="814" y="430"/>
                    <a:pt x="825" y="458"/>
                  </a:cubicBezTo>
                  <a:cubicBezTo>
                    <a:pt x="863" y="470"/>
                    <a:pt x="879" y="467"/>
                    <a:pt x="891" y="447"/>
                  </a:cubicBezTo>
                  <a:close/>
                  <a:moveTo>
                    <a:pt x="783" y="746"/>
                  </a:moveTo>
                  <a:cubicBezTo>
                    <a:pt x="745" y="767"/>
                    <a:pt x="731" y="783"/>
                    <a:pt x="742" y="802"/>
                  </a:cubicBezTo>
                  <a:cubicBezTo>
                    <a:pt x="750" y="815"/>
                    <a:pt x="767" y="828"/>
                    <a:pt x="783" y="832"/>
                  </a:cubicBezTo>
                  <a:cubicBezTo>
                    <a:pt x="802" y="836"/>
                    <a:pt x="811" y="816"/>
                    <a:pt x="817" y="801"/>
                  </a:cubicBezTo>
                  <a:cubicBezTo>
                    <a:pt x="825" y="782"/>
                    <a:pt x="811" y="763"/>
                    <a:pt x="783" y="746"/>
                  </a:cubicBezTo>
                  <a:close/>
                  <a:moveTo>
                    <a:pt x="627" y="30"/>
                  </a:moveTo>
                  <a:cubicBezTo>
                    <a:pt x="624" y="13"/>
                    <a:pt x="592" y="0"/>
                    <a:pt x="573" y="3"/>
                  </a:cubicBezTo>
                  <a:cubicBezTo>
                    <a:pt x="553" y="7"/>
                    <a:pt x="543" y="18"/>
                    <a:pt x="542" y="38"/>
                  </a:cubicBezTo>
                  <a:cubicBezTo>
                    <a:pt x="541" y="59"/>
                    <a:pt x="540" y="80"/>
                    <a:pt x="538" y="104"/>
                  </a:cubicBezTo>
                  <a:cubicBezTo>
                    <a:pt x="556" y="107"/>
                    <a:pt x="565" y="108"/>
                    <a:pt x="574" y="110"/>
                  </a:cubicBezTo>
                  <a:cubicBezTo>
                    <a:pt x="596" y="115"/>
                    <a:pt x="616" y="106"/>
                    <a:pt x="624" y="88"/>
                  </a:cubicBezTo>
                  <a:cubicBezTo>
                    <a:pt x="631" y="71"/>
                    <a:pt x="631" y="49"/>
                    <a:pt x="627" y="30"/>
                  </a:cubicBezTo>
                  <a:close/>
                  <a:moveTo>
                    <a:pt x="668" y="583"/>
                  </a:moveTo>
                  <a:cubicBezTo>
                    <a:pt x="679" y="562"/>
                    <a:pt x="689" y="544"/>
                    <a:pt x="670" y="530"/>
                  </a:cubicBezTo>
                  <a:cubicBezTo>
                    <a:pt x="663" y="524"/>
                    <a:pt x="649" y="522"/>
                    <a:pt x="641" y="526"/>
                  </a:cubicBezTo>
                  <a:cubicBezTo>
                    <a:pt x="618" y="537"/>
                    <a:pt x="621" y="556"/>
                    <a:pt x="629" y="581"/>
                  </a:cubicBezTo>
                  <a:cubicBezTo>
                    <a:pt x="642" y="582"/>
                    <a:pt x="656" y="582"/>
                    <a:pt x="668" y="583"/>
                  </a:cubicBezTo>
                  <a:close/>
                  <a:moveTo>
                    <a:pt x="685" y="875"/>
                  </a:moveTo>
                  <a:cubicBezTo>
                    <a:pt x="695" y="852"/>
                    <a:pt x="685" y="837"/>
                    <a:pt x="663" y="824"/>
                  </a:cubicBezTo>
                  <a:cubicBezTo>
                    <a:pt x="653" y="828"/>
                    <a:pt x="640" y="834"/>
                    <a:pt x="627" y="839"/>
                  </a:cubicBezTo>
                  <a:cubicBezTo>
                    <a:pt x="628" y="860"/>
                    <a:pt x="619" y="883"/>
                    <a:pt x="646" y="890"/>
                  </a:cubicBezTo>
                  <a:cubicBezTo>
                    <a:pt x="661" y="893"/>
                    <a:pt x="678" y="892"/>
                    <a:pt x="685" y="875"/>
                  </a:cubicBezTo>
                  <a:close/>
                  <a:moveTo>
                    <a:pt x="742" y="973"/>
                  </a:moveTo>
                  <a:cubicBezTo>
                    <a:pt x="726" y="961"/>
                    <a:pt x="709" y="960"/>
                    <a:pt x="691" y="973"/>
                  </a:cubicBezTo>
                  <a:cubicBezTo>
                    <a:pt x="668" y="991"/>
                    <a:pt x="666" y="1002"/>
                    <a:pt x="684" y="1047"/>
                  </a:cubicBezTo>
                  <a:cubicBezTo>
                    <a:pt x="723" y="1056"/>
                    <a:pt x="735" y="1052"/>
                    <a:pt x="747" y="1028"/>
                  </a:cubicBezTo>
                  <a:cubicBezTo>
                    <a:pt x="757" y="1007"/>
                    <a:pt x="756" y="982"/>
                    <a:pt x="742" y="973"/>
                  </a:cubicBezTo>
                  <a:close/>
                  <a:moveTo>
                    <a:pt x="1000" y="718"/>
                  </a:moveTo>
                  <a:cubicBezTo>
                    <a:pt x="978" y="712"/>
                    <a:pt x="953" y="728"/>
                    <a:pt x="947" y="750"/>
                  </a:cubicBezTo>
                  <a:cubicBezTo>
                    <a:pt x="941" y="770"/>
                    <a:pt x="954" y="788"/>
                    <a:pt x="977" y="794"/>
                  </a:cubicBezTo>
                  <a:cubicBezTo>
                    <a:pt x="1004" y="801"/>
                    <a:pt x="1023" y="792"/>
                    <a:pt x="1027" y="770"/>
                  </a:cubicBezTo>
                  <a:cubicBezTo>
                    <a:pt x="1032" y="748"/>
                    <a:pt x="1019" y="723"/>
                    <a:pt x="1000" y="718"/>
                  </a:cubicBezTo>
                  <a:close/>
                  <a:moveTo>
                    <a:pt x="1062" y="542"/>
                  </a:moveTo>
                  <a:cubicBezTo>
                    <a:pt x="1021" y="541"/>
                    <a:pt x="1011" y="545"/>
                    <a:pt x="1003" y="570"/>
                  </a:cubicBezTo>
                  <a:cubicBezTo>
                    <a:pt x="993" y="599"/>
                    <a:pt x="999" y="610"/>
                    <a:pt x="1041" y="634"/>
                  </a:cubicBezTo>
                  <a:cubicBezTo>
                    <a:pt x="1099" y="611"/>
                    <a:pt x="1103" y="592"/>
                    <a:pt x="1062" y="542"/>
                  </a:cubicBezTo>
                  <a:close/>
                  <a:moveTo>
                    <a:pt x="833" y="908"/>
                  </a:moveTo>
                  <a:cubicBezTo>
                    <a:pt x="837" y="935"/>
                    <a:pt x="855" y="947"/>
                    <a:pt x="880" y="949"/>
                  </a:cubicBezTo>
                  <a:cubicBezTo>
                    <a:pt x="912" y="951"/>
                    <a:pt x="925" y="929"/>
                    <a:pt x="940" y="893"/>
                  </a:cubicBezTo>
                  <a:cubicBezTo>
                    <a:pt x="934" y="885"/>
                    <a:pt x="926" y="871"/>
                    <a:pt x="920" y="862"/>
                  </a:cubicBezTo>
                  <a:cubicBezTo>
                    <a:pt x="866" y="850"/>
                    <a:pt x="845" y="872"/>
                    <a:pt x="833" y="908"/>
                  </a:cubicBezTo>
                  <a:close/>
                  <a:moveTo>
                    <a:pt x="877" y="730"/>
                  </a:moveTo>
                  <a:cubicBezTo>
                    <a:pt x="896" y="723"/>
                    <a:pt x="900" y="708"/>
                    <a:pt x="899" y="687"/>
                  </a:cubicBezTo>
                  <a:cubicBezTo>
                    <a:pt x="883" y="669"/>
                    <a:pt x="865" y="660"/>
                    <a:pt x="845" y="672"/>
                  </a:cubicBezTo>
                  <a:cubicBezTo>
                    <a:pt x="828" y="682"/>
                    <a:pt x="825" y="700"/>
                    <a:pt x="829" y="719"/>
                  </a:cubicBezTo>
                  <a:cubicBezTo>
                    <a:pt x="842" y="738"/>
                    <a:pt x="858" y="738"/>
                    <a:pt x="877" y="730"/>
                  </a:cubicBezTo>
                  <a:close/>
                  <a:moveTo>
                    <a:pt x="577" y="300"/>
                  </a:moveTo>
                  <a:cubicBezTo>
                    <a:pt x="560" y="296"/>
                    <a:pt x="542" y="309"/>
                    <a:pt x="536" y="329"/>
                  </a:cubicBezTo>
                  <a:cubicBezTo>
                    <a:pt x="530" y="347"/>
                    <a:pt x="540" y="365"/>
                    <a:pt x="561" y="371"/>
                  </a:cubicBezTo>
                  <a:cubicBezTo>
                    <a:pt x="578" y="376"/>
                    <a:pt x="598" y="363"/>
                    <a:pt x="602" y="344"/>
                  </a:cubicBezTo>
                  <a:cubicBezTo>
                    <a:pt x="606" y="328"/>
                    <a:pt x="592" y="304"/>
                    <a:pt x="577" y="300"/>
                  </a:cubicBezTo>
                  <a:close/>
                  <a:moveTo>
                    <a:pt x="411" y="806"/>
                  </a:moveTo>
                  <a:cubicBezTo>
                    <a:pt x="399" y="805"/>
                    <a:pt x="380" y="807"/>
                    <a:pt x="374" y="815"/>
                  </a:cubicBezTo>
                  <a:cubicBezTo>
                    <a:pt x="358" y="836"/>
                    <a:pt x="369" y="856"/>
                    <a:pt x="388" y="870"/>
                  </a:cubicBezTo>
                  <a:cubicBezTo>
                    <a:pt x="413" y="869"/>
                    <a:pt x="432" y="861"/>
                    <a:pt x="435" y="835"/>
                  </a:cubicBezTo>
                  <a:cubicBezTo>
                    <a:pt x="437" y="818"/>
                    <a:pt x="426" y="807"/>
                    <a:pt x="411" y="806"/>
                  </a:cubicBezTo>
                  <a:close/>
                  <a:moveTo>
                    <a:pt x="457" y="519"/>
                  </a:moveTo>
                  <a:cubicBezTo>
                    <a:pt x="460" y="534"/>
                    <a:pt x="463" y="550"/>
                    <a:pt x="467" y="570"/>
                  </a:cubicBezTo>
                  <a:cubicBezTo>
                    <a:pt x="486" y="562"/>
                    <a:pt x="501" y="555"/>
                    <a:pt x="515" y="549"/>
                  </a:cubicBezTo>
                  <a:cubicBezTo>
                    <a:pt x="502" y="498"/>
                    <a:pt x="496" y="495"/>
                    <a:pt x="457" y="519"/>
                  </a:cubicBezTo>
                  <a:close/>
                  <a:moveTo>
                    <a:pt x="407" y="342"/>
                  </a:moveTo>
                  <a:cubicBezTo>
                    <a:pt x="387" y="352"/>
                    <a:pt x="388" y="376"/>
                    <a:pt x="411" y="405"/>
                  </a:cubicBezTo>
                  <a:cubicBezTo>
                    <a:pt x="450" y="384"/>
                    <a:pt x="459" y="371"/>
                    <a:pt x="447" y="351"/>
                  </a:cubicBezTo>
                  <a:cubicBezTo>
                    <a:pt x="437" y="335"/>
                    <a:pt x="422" y="334"/>
                    <a:pt x="407" y="342"/>
                  </a:cubicBezTo>
                  <a:close/>
                  <a:moveTo>
                    <a:pt x="400" y="523"/>
                  </a:moveTo>
                  <a:cubicBezTo>
                    <a:pt x="403" y="513"/>
                    <a:pt x="398" y="496"/>
                    <a:pt x="390" y="487"/>
                  </a:cubicBezTo>
                  <a:cubicBezTo>
                    <a:pt x="378" y="470"/>
                    <a:pt x="358" y="475"/>
                    <a:pt x="345" y="485"/>
                  </a:cubicBezTo>
                  <a:cubicBezTo>
                    <a:pt x="325" y="500"/>
                    <a:pt x="326" y="522"/>
                    <a:pt x="340" y="545"/>
                  </a:cubicBezTo>
                  <a:cubicBezTo>
                    <a:pt x="367" y="551"/>
                    <a:pt x="391" y="550"/>
                    <a:pt x="400" y="523"/>
                  </a:cubicBezTo>
                  <a:close/>
                  <a:moveTo>
                    <a:pt x="544" y="199"/>
                  </a:moveTo>
                  <a:cubicBezTo>
                    <a:pt x="529" y="217"/>
                    <a:pt x="535" y="229"/>
                    <a:pt x="569" y="256"/>
                  </a:cubicBezTo>
                  <a:cubicBezTo>
                    <a:pt x="610" y="246"/>
                    <a:pt x="612" y="243"/>
                    <a:pt x="612" y="201"/>
                  </a:cubicBezTo>
                  <a:cubicBezTo>
                    <a:pt x="579" y="179"/>
                    <a:pt x="560" y="179"/>
                    <a:pt x="544" y="199"/>
                  </a:cubicBezTo>
                  <a:close/>
                  <a:moveTo>
                    <a:pt x="371" y="651"/>
                  </a:moveTo>
                  <a:cubicBezTo>
                    <a:pt x="372" y="698"/>
                    <a:pt x="377" y="708"/>
                    <a:pt x="399" y="708"/>
                  </a:cubicBezTo>
                  <a:cubicBezTo>
                    <a:pt x="424" y="707"/>
                    <a:pt x="431" y="689"/>
                    <a:pt x="427" y="640"/>
                  </a:cubicBezTo>
                  <a:cubicBezTo>
                    <a:pt x="405" y="638"/>
                    <a:pt x="385" y="628"/>
                    <a:pt x="371" y="651"/>
                  </a:cubicBezTo>
                  <a:close/>
                  <a:moveTo>
                    <a:pt x="288" y="962"/>
                  </a:moveTo>
                  <a:cubicBezTo>
                    <a:pt x="285" y="977"/>
                    <a:pt x="282" y="993"/>
                    <a:pt x="279" y="1008"/>
                  </a:cubicBezTo>
                  <a:cubicBezTo>
                    <a:pt x="305" y="1037"/>
                    <a:pt x="320" y="1041"/>
                    <a:pt x="342" y="1026"/>
                  </a:cubicBezTo>
                  <a:cubicBezTo>
                    <a:pt x="362" y="1012"/>
                    <a:pt x="368" y="991"/>
                    <a:pt x="357" y="974"/>
                  </a:cubicBezTo>
                  <a:cubicBezTo>
                    <a:pt x="341" y="949"/>
                    <a:pt x="326" y="946"/>
                    <a:pt x="288" y="962"/>
                  </a:cubicBezTo>
                  <a:close/>
                  <a:moveTo>
                    <a:pt x="587" y="446"/>
                  </a:moveTo>
                  <a:cubicBezTo>
                    <a:pt x="579" y="440"/>
                    <a:pt x="560" y="438"/>
                    <a:pt x="551" y="443"/>
                  </a:cubicBezTo>
                  <a:cubicBezTo>
                    <a:pt x="536" y="450"/>
                    <a:pt x="540" y="468"/>
                    <a:pt x="562" y="493"/>
                  </a:cubicBezTo>
                  <a:cubicBezTo>
                    <a:pt x="591" y="477"/>
                    <a:pt x="601" y="458"/>
                    <a:pt x="587" y="446"/>
                  </a:cubicBezTo>
                  <a:close/>
                  <a:moveTo>
                    <a:pt x="565" y="605"/>
                  </a:moveTo>
                  <a:cubicBezTo>
                    <a:pt x="551" y="598"/>
                    <a:pt x="538" y="605"/>
                    <a:pt x="533" y="621"/>
                  </a:cubicBezTo>
                  <a:cubicBezTo>
                    <a:pt x="529" y="636"/>
                    <a:pt x="534" y="648"/>
                    <a:pt x="548" y="649"/>
                  </a:cubicBezTo>
                  <a:cubicBezTo>
                    <a:pt x="558" y="650"/>
                    <a:pt x="569" y="644"/>
                    <a:pt x="587" y="638"/>
                  </a:cubicBezTo>
                  <a:cubicBezTo>
                    <a:pt x="577" y="622"/>
                    <a:pt x="573" y="608"/>
                    <a:pt x="565" y="605"/>
                  </a:cubicBezTo>
                  <a:close/>
                  <a:moveTo>
                    <a:pt x="499" y="863"/>
                  </a:moveTo>
                  <a:cubicBezTo>
                    <a:pt x="494" y="881"/>
                    <a:pt x="494" y="900"/>
                    <a:pt x="514" y="911"/>
                  </a:cubicBezTo>
                  <a:cubicBezTo>
                    <a:pt x="529" y="919"/>
                    <a:pt x="545" y="931"/>
                    <a:pt x="560" y="916"/>
                  </a:cubicBezTo>
                  <a:cubicBezTo>
                    <a:pt x="585" y="892"/>
                    <a:pt x="572" y="866"/>
                    <a:pt x="560" y="838"/>
                  </a:cubicBezTo>
                  <a:cubicBezTo>
                    <a:pt x="531" y="835"/>
                    <a:pt x="508" y="836"/>
                    <a:pt x="499" y="863"/>
                  </a:cubicBezTo>
                  <a:close/>
                </a:path>
              </a:pathLst>
            </a:custGeom>
            <a:solidFill>
              <a:schemeClr val="accent3"/>
            </a:solidFill>
            <a:ln>
              <a:noFill/>
            </a:ln>
          </p:spPr>
          <p:txBody>
            <a:bodyPr/>
            <a:lstStyle/>
            <a:p>
              <a:endParaRPr lang="en-GB"/>
            </a:p>
          </p:txBody>
        </p:sp>
        <p:sp>
          <p:nvSpPr>
            <p:cNvPr id="15" name="Freeform 9"/>
            <p:cNvSpPr>
              <a:spLocks noEditPoints="1"/>
            </p:cNvSpPr>
            <p:nvPr/>
          </p:nvSpPr>
          <p:spPr bwMode="auto">
            <a:xfrm>
              <a:off x="415689" y="2717"/>
              <a:ext cx="8729095" cy="6857328"/>
            </a:xfrm>
            <a:custGeom>
              <a:avLst/>
              <a:gdLst/>
              <a:ahLst/>
              <a:cxnLst/>
              <a:rect l="0" t="0" r="r" b="b"/>
              <a:pathLst>
                <a:path w="2749" h="2159">
                  <a:moveTo>
                    <a:pt x="200" y="56"/>
                  </a:moveTo>
                  <a:cubicBezTo>
                    <a:pt x="208" y="50"/>
                    <a:pt x="216" y="44"/>
                    <a:pt x="227" y="34"/>
                  </a:cubicBezTo>
                  <a:cubicBezTo>
                    <a:pt x="223" y="23"/>
                    <a:pt x="221" y="11"/>
                    <a:pt x="215" y="0"/>
                  </a:cubicBezTo>
                  <a:cubicBezTo>
                    <a:pt x="158" y="0"/>
                    <a:pt x="158" y="0"/>
                    <a:pt x="158" y="0"/>
                  </a:cubicBezTo>
                  <a:cubicBezTo>
                    <a:pt x="152" y="11"/>
                    <a:pt x="154" y="27"/>
                    <a:pt x="163" y="39"/>
                  </a:cubicBezTo>
                  <a:cubicBezTo>
                    <a:pt x="173" y="51"/>
                    <a:pt x="185" y="58"/>
                    <a:pt x="200" y="56"/>
                  </a:cubicBezTo>
                  <a:close/>
                  <a:moveTo>
                    <a:pt x="155" y="420"/>
                  </a:moveTo>
                  <a:cubicBezTo>
                    <a:pt x="149" y="428"/>
                    <a:pt x="147" y="441"/>
                    <a:pt x="149" y="450"/>
                  </a:cubicBezTo>
                  <a:cubicBezTo>
                    <a:pt x="153" y="465"/>
                    <a:pt x="174" y="467"/>
                    <a:pt x="206" y="458"/>
                  </a:cubicBezTo>
                  <a:cubicBezTo>
                    <a:pt x="216" y="430"/>
                    <a:pt x="215" y="422"/>
                    <a:pt x="200" y="413"/>
                  </a:cubicBezTo>
                  <a:cubicBezTo>
                    <a:pt x="189" y="405"/>
                    <a:pt x="164" y="408"/>
                    <a:pt x="155" y="420"/>
                  </a:cubicBezTo>
                  <a:close/>
                  <a:moveTo>
                    <a:pt x="89" y="146"/>
                  </a:moveTo>
                  <a:cubicBezTo>
                    <a:pt x="103" y="146"/>
                    <a:pt x="113" y="139"/>
                    <a:pt x="118" y="124"/>
                  </a:cubicBezTo>
                  <a:cubicBezTo>
                    <a:pt x="123" y="104"/>
                    <a:pt x="119" y="97"/>
                    <a:pt x="90" y="78"/>
                  </a:cubicBezTo>
                  <a:cubicBezTo>
                    <a:pt x="64" y="90"/>
                    <a:pt x="59" y="98"/>
                    <a:pt x="62" y="117"/>
                  </a:cubicBezTo>
                  <a:cubicBezTo>
                    <a:pt x="65" y="133"/>
                    <a:pt x="77" y="147"/>
                    <a:pt x="89" y="146"/>
                  </a:cubicBezTo>
                  <a:close/>
                  <a:moveTo>
                    <a:pt x="299" y="337"/>
                  </a:moveTo>
                  <a:cubicBezTo>
                    <a:pt x="302" y="354"/>
                    <a:pt x="304" y="368"/>
                    <a:pt x="321" y="368"/>
                  </a:cubicBezTo>
                  <a:cubicBezTo>
                    <a:pt x="327" y="369"/>
                    <a:pt x="336" y="364"/>
                    <a:pt x="339" y="358"/>
                  </a:cubicBezTo>
                  <a:cubicBezTo>
                    <a:pt x="347" y="342"/>
                    <a:pt x="337" y="332"/>
                    <a:pt x="322" y="322"/>
                  </a:cubicBezTo>
                  <a:cubicBezTo>
                    <a:pt x="314" y="327"/>
                    <a:pt x="306" y="332"/>
                    <a:pt x="299" y="337"/>
                  </a:cubicBezTo>
                  <a:close/>
                  <a:moveTo>
                    <a:pt x="119" y="277"/>
                  </a:moveTo>
                  <a:cubicBezTo>
                    <a:pt x="123" y="291"/>
                    <a:pt x="139" y="296"/>
                    <a:pt x="163" y="293"/>
                  </a:cubicBezTo>
                  <a:cubicBezTo>
                    <a:pt x="175" y="265"/>
                    <a:pt x="177" y="250"/>
                    <a:pt x="162" y="244"/>
                  </a:cubicBezTo>
                  <a:cubicBezTo>
                    <a:pt x="152" y="239"/>
                    <a:pt x="137" y="240"/>
                    <a:pt x="126" y="244"/>
                  </a:cubicBezTo>
                  <a:cubicBezTo>
                    <a:pt x="113" y="250"/>
                    <a:pt x="116" y="265"/>
                    <a:pt x="119" y="277"/>
                  </a:cubicBezTo>
                  <a:close/>
                  <a:moveTo>
                    <a:pt x="212" y="173"/>
                  </a:moveTo>
                  <a:cubicBezTo>
                    <a:pt x="203" y="162"/>
                    <a:pt x="198" y="144"/>
                    <a:pt x="179" y="152"/>
                  </a:cubicBezTo>
                  <a:cubicBezTo>
                    <a:pt x="169" y="156"/>
                    <a:pt x="160" y="164"/>
                    <a:pt x="163" y="178"/>
                  </a:cubicBezTo>
                  <a:cubicBezTo>
                    <a:pt x="168" y="195"/>
                    <a:pt x="180" y="200"/>
                    <a:pt x="198" y="197"/>
                  </a:cubicBezTo>
                  <a:cubicBezTo>
                    <a:pt x="202" y="190"/>
                    <a:pt x="207" y="182"/>
                    <a:pt x="212" y="173"/>
                  </a:cubicBezTo>
                  <a:close/>
                  <a:moveTo>
                    <a:pt x="348" y="281"/>
                  </a:moveTo>
                  <a:cubicBezTo>
                    <a:pt x="359" y="278"/>
                    <a:pt x="364" y="269"/>
                    <a:pt x="359" y="257"/>
                  </a:cubicBezTo>
                  <a:cubicBezTo>
                    <a:pt x="356" y="247"/>
                    <a:pt x="348" y="242"/>
                    <a:pt x="339" y="248"/>
                  </a:cubicBezTo>
                  <a:cubicBezTo>
                    <a:pt x="333" y="252"/>
                    <a:pt x="329" y="260"/>
                    <a:pt x="321" y="271"/>
                  </a:cubicBezTo>
                  <a:cubicBezTo>
                    <a:pt x="334" y="276"/>
                    <a:pt x="342" y="282"/>
                    <a:pt x="348" y="281"/>
                  </a:cubicBezTo>
                  <a:close/>
                  <a:moveTo>
                    <a:pt x="525" y="375"/>
                  </a:moveTo>
                  <a:cubicBezTo>
                    <a:pt x="538" y="380"/>
                    <a:pt x="547" y="374"/>
                    <a:pt x="552" y="363"/>
                  </a:cubicBezTo>
                  <a:cubicBezTo>
                    <a:pt x="559" y="348"/>
                    <a:pt x="548" y="335"/>
                    <a:pt x="523" y="329"/>
                  </a:cubicBezTo>
                  <a:cubicBezTo>
                    <a:pt x="509" y="357"/>
                    <a:pt x="510" y="369"/>
                    <a:pt x="525" y="375"/>
                  </a:cubicBezTo>
                  <a:close/>
                  <a:moveTo>
                    <a:pt x="499" y="273"/>
                  </a:moveTo>
                  <a:cubicBezTo>
                    <a:pt x="513" y="277"/>
                    <a:pt x="523" y="265"/>
                    <a:pt x="526" y="254"/>
                  </a:cubicBezTo>
                  <a:cubicBezTo>
                    <a:pt x="531" y="237"/>
                    <a:pt x="521" y="225"/>
                    <a:pt x="503" y="218"/>
                  </a:cubicBezTo>
                  <a:cubicBezTo>
                    <a:pt x="485" y="226"/>
                    <a:pt x="472" y="237"/>
                    <a:pt x="478" y="256"/>
                  </a:cubicBezTo>
                  <a:cubicBezTo>
                    <a:pt x="481" y="264"/>
                    <a:pt x="491" y="271"/>
                    <a:pt x="499" y="273"/>
                  </a:cubicBezTo>
                  <a:close/>
                  <a:moveTo>
                    <a:pt x="473" y="460"/>
                  </a:moveTo>
                  <a:cubicBezTo>
                    <a:pt x="484" y="455"/>
                    <a:pt x="489" y="440"/>
                    <a:pt x="484" y="426"/>
                  </a:cubicBezTo>
                  <a:cubicBezTo>
                    <a:pt x="479" y="413"/>
                    <a:pt x="466" y="407"/>
                    <a:pt x="451" y="413"/>
                  </a:cubicBezTo>
                  <a:cubicBezTo>
                    <a:pt x="440" y="417"/>
                    <a:pt x="434" y="433"/>
                    <a:pt x="439" y="446"/>
                  </a:cubicBezTo>
                  <a:cubicBezTo>
                    <a:pt x="444" y="457"/>
                    <a:pt x="462" y="464"/>
                    <a:pt x="473" y="460"/>
                  </a:cubicBezTo>
                  <a:close/>
                  <a:moveTo>
                    <a:pt x="350" y="99"/>
                  </a:moveTo>
                  <a:cubicBezTo>
                    <a:pt x="357" y="94"/>
                    <a:pt x="367" y="85"/>
                    <a:pt x="367" y="78"/>
                  </a:cubicBezTo>
                  <a:cubicBezTo>
                    <a:pt x="367" y="59"/>
                    <a:pt x="353" y="52"/>
                    <a:pt x="335" y="53"/>
                  </a:cubicBezTo>
                  <a:cubicBezTo>
                    <a:pt x="322" y="64"/>
                    <a:pt x="314" y="76"/>
                    <a:pt x="324" y="93"/>
                  </a:cubicBezTo>
                  <a:cubicBezTo>
                    <a:pt x="330" y="103"/>
                    <a:pt x="341" y="105"/>
                    <a:pt x="350" y="99"/>
                  </a:cubicBezTo>
                  <a:close/>
                  <a:moveTo>
                    <a:pt x="443" y="98"/>
                  </a:moveTo>
                  <a:cubicBezTo>
                    <a:pt x="461" y="93"/>
                    <a:pt x="467" y="78"/>
                    <a:pt x="465" y="60"/>
                  </a:cubicBezTo>
                  <a:cubicBezTo>
                    <a:pt x="445" y="40"/>
                    <a:pt x="436" y="38"/>
                    <a:pt x="421" y="48"/>
                  </a:cubicBezTo>
                  <a:cubicBezTo>
                    <a:pt x="411" y="55"/>
                    <a:pt x="405" y="64"/>
                    <a:pt x="410" y="76"/>
                  </a:cubicBezTo>
                  <a:cubicBezTo>
                    <a:pt x="415" y="89"/>
                    <a:pt x="431" y="102"/>
                    <a:pt x="443" y="98"/>
                  </a:cubicBezTo>
                  <a:close/>
                  <a:moveTo>
                    <a:pt x="419" y="258"/>
                  </a:moveTo>
                  <a:cubicBezTo>
                    <a:pt x="412" y="271"/>
                    <a:pt x="406" y="281"/>
                    <a:pt x="401" y="291"/>
                  </a:cubicBezTo>
                  <a:cubicBezTo>
                    <a:pt x="430" y="314"/>
                    <a:pt x="435" y="313"/>
                    <a:pt x="447" y="283"/>
                  </a:cubicBezTo>
                  <a:cubicBezTo>
                    <a:pt x="439" y="276"/>
                    <a:pt x="430" y="268"/>
                    <a:pt x="419" y="258"/>
                  </a:cubicBezTo>
                  <a:close/>
                  <a:moveTo>
                    <a:pt x="343" y="430"/>
                  </a:moveTo>
                  <a:cubicBezTo>
                    <a:pt x="340" y="439"/>
                    <a:pt x="338" y="448"/>
                    <a:pt x="335" y="456"/>
                  </a:cubicBezTo>
                  <a:cubicBezTo>
                    <a:pt x="348" y="475"/>
                    <a:pt x="362" y="475"/>
                    <a:pt x="376" y="465"/>
                  </a:cubicBezTo>
                  <a:cubicBezTo>
                    <a:pt x="386" y="458"/>
                    <a:pt x="384" y="448"/>
                    <a:pt x="379" y="438"/>
                  </a:cubicBezTo>
                  <a:cubicBezTo>
                    <a:pt x="371" y="421"/>
                    <a:pt x="358" y="422"/>
                    <a:pt x="343" y="430"/>
                  </a:cubicBezTo>
                  <a:close/>
                  <a:moveTo>
                    <a:pt x="263" y="476"/>
                  </a:moveTo>
                  <a:cubicBezTo>
                    <a:pt x="236" y="486"/>
                    <a:pt x="228" y="494"/>
                    <a:pt x="229" y="511"/>
                  </a:cubicBezTo>
                  <a:cubicBezTo>
                    <a:pt x="230" y="522"/>
                    <a:pt x="236" y="530"/>
                    <a:pt x="247" y="532"/>
                  </a:cubicBezTo>
                  <a:cubicBezTo>
                    <a:pt x="260" y="534"/>
                    <a:pt x="271" y="532"/>
                    <a:pt x="277" y="519"/>
                  </a:cubicBezTo>
                  <a:cubicBezTo>
                    <a:pt x="285" y="502"/>
                    <a:pt x="281" y="487"/>
                    <a:pt x="263" y="476"/>
                  </a:cubicBezTo>
                  <a:close/>
                  <a:moveTo>
                    <a:pt x="260" y="310"/>
                  </a:moveTo>
                  <a:cubicBezTo>
                    <a:pt x="274" y="294"/>
                    <a:pt x="272" y="278"/>
                    <a:pt x="260" y="262"/>
                  </a:cubicBezTo>
                  <a:cubicBezTo>
                    <a:pt x="228" y="265"/>
                    <a:pt x="219" y="271"/>
                    <a:pt x="221" y="287"/>
                  </a:cubicBezTo>
                  <a:cubicBezTo>
                    <a:pt x="223" y="305"/>
                    <a:pt x="234" y="311"/>
                    <a:pt x="260" y="310"/>
                  </a:cubicBezTo>
                  <a:close/>
                  <a:moveTo>
                    <a:pt x="325" y="191"/>
                  </a:moveTo>
                  <a:cubicBezTo>
                    <a:pt x="313" y="182"/>
                    <a:pt x="303" y="168"/>
                    <a:pt x="288" y="181"/>
                  </a:cubicBezTo>
                  <a:cubicBezTo>
                    <a:pt x="283" y="186"/>
                    <a:pt x="280" y="199"/>
                    <a:pt x="283" y="203"/>
                  </a:cubicBezTo>
                  <a:cubicBezTo>
                    <a:pt x="288" y="211"/>
                    <a:pt x="299" y="220"/>
                    <a:pt x="307" y="221"/>
                  </a:cubicBezTo>
                  <a:cubicBezTo>
                    <a:pt x="323" y="221"/>
                    <a:pt x="323" y="206"/>
                    <a:pt x="325" y="191"/>
                  </a:cubicBezTo>
                  <a:close/>
                  <a:moveTo>
                    <a:pt x="65" y="222"/>
                  </a:moveTo>
                  <a:cubicBezTo>
                    <a:pt x="51" y="209"/>
                    <a:pt x="35" y="209"/>
                    <a:pt x="20" y="219"/>
                  </a:cubicBezTo>
                  <a:cubicBezTo>
                    <a:pt x="0" y="232"/>
                    <a:pt x="3" y="250"/>
                    <a:pt x="10" y="277"/>
                  </a:cubicBezTo>
                  <a:cubicBezTo>
                    <a:pt x="16" y="279"/>
                    <a:pt x="28" y="283"/>
                    <a:pt x="35" y="286"/>
                  </a:cubicBezTo>
                  <a:cubicBezTo>
                    <a:pt x="71" y="270"/>
                    <a:pt x="73" y="248"/>
                    <a:pt x="65" y="222"/>
                  </a:cubicBezTo>
                  <a:close/>
                  <a:moveTo>
                    <a:pt x="303" y="635"/>
                  </a:moveTo>
                  <a:cubicBezTo>
                    <a:pt x="293" y="644"/>
                    <a:pt x="291" y="662"/>
                    <a:pt x="300" y="675"/>
                  </a:cubicBezTo>
                  <a:cubicBezTo>
                    <a:pt x="311" y="691"/>
                    <a:pt x="321" y="692"/>
                    <a:pt x="349" y="681"/>
                  </a:cubicBezTo>
                  <a:cubicBezTo>
                    <a:pt x="353" y="671"/>
                    <a:pt x="357" y="661"/>
                    <a:pt x="361" y="649"/>
                  </a:cubicBezTo>
                  <a:cubicBezTo>
                    <a:pt x="336" y="627"/>
                    <a:pt x="318" y="623"/>
                    <a:pt x="303" y="635"/>
                  </a:cubicBezTo>
                  <a:close/>
                  <a:moveTo>
                    <a:pt x="321" y="556"/>
                  </a:moveTo>
                  <a:cubicBezTo>
                    <a:pt x="324" y="570"/>
                    <a:pt x="334" y="576"/>
                    <a:pt x="348" y="575"/>
                  </a:cubicBezTo>
                  <a:cubicBezTo>
                    <a:pt x="364" y="573"/>
                    <a:pt x="375" y="557"/>
                    <a:pt x="376" y="532"/>
                  </a:cubicBezTo>
                  <a:cubicBezTo>
                    <a:pt x="366" y="527"/>
                    <a:pt x="356" y="521"/>
                    <a:pt x="347" y="516"/>
                  </a:cubicBezTo>
                  <a:cubicBezTo>
                    <a:pt x="322" y="528"/>
                    <a:pt x="316" y="538"/>
                    <a:pt x="321" y="556"/>
                  </a:cubicBezTo>
                  <a:close/>
                  <a:moveTo>
                    <a:pt x="251" y="145"/>
                  </a:moveTo>
                  <a:cubicBezTo>
                    <a:pt x="269" y="134"/>
                    <a:pt x="282" y="124"/>
                    <a:pt x="275" y="104"/>
                  </a:cubicBezTo>
                  <a:cubicBezTo>
                    <a:pt x="271" y="92"/>
                    <a:pt x="262" y="81"/>
                    <a:pt x="246" y="83"/>
                  </a:cubicBezTo>
                  <a:cubicBezTo>
                    <a:pt x="234" y="85"/>
                    <a:pt x="220" y="85"/>
                    <a:pt x="217" y="100"/>
                  </a:cubicBezTo>
                  <a:cubicBezTo>
                    <a:pt x="214" y="125"/>
                    <a:pt x="232" y="134"/>
                    <a:pt x="251" y="145"/>
                  </a:cubicBezTo>
                  <a:close/>
                  <a:moveTo>
                    <a:pt x="67" y="361"/>
                  </a:moveTo>
                  <a:cubicBezTo>
                    <a:pt x="62" y="348"/>
                    <a:pt x="47" y="343"/>
                    <a:pt x="31" y="349"/>
                  </a:cubicBezTo>
                  <a:cubicBezTo>
                    <a:pt x="13" y="357"/>
                    <a:pt x="6" y="370"/>
                    <a:pt x="13" y="385"/>
                  </a:cubicBezTo>
                  <a:cubicBezTo>
                    <a:pt x="20" y="399"/>
                    <a:pt x="38" y="408"/>
                    <a:pt x="51" y="403"/>
                  </a:cubicBezTo>
                  <a:cubicBezTo>
                    <a:pt x="66" y="397"/>
                    <a:pt x="74" y="377"/>
                    <a:pt x="67" y="361"/>
                  </a:cubicBezTo>
                  <a:close/>
                  <a:moveTo>
                    <a:pt x="63" y="468"/>
                  </a:moveTo>
                  <a:cubicBezTo>
                    <a:pt x="40" y="507"/>
                    <a:pt x="46" y="519"/>
                    <a:pt x="91" y="530"/>
                  </a:cubicBezTo>
                  <a:cubicBezTo>
                    <a:pt x="115" y="513"/>
                    <a:pt x="119" y="507"/>
                    <a:pt x="113" y="489"/>
                  </a:cubicBezTo>
                  <a:cubicBezTo>
                    <a:pt x="106" y="468"/>
                    <a:pt x="98" y="465"/>
                    <a:pt x="63" y="468"/>
                  </a:cubicBezTo>
                  <a:close/>
                  <a:moveTo>
                    <a:pt x="159" y="363"/>
                  </a:moveTo>
                  <a:cubicBezTo>
                    <a:pt x="165" y="349"/>
                    <a:pt x="158" y="338"/>
                    <a:pt x="148" y="328"/>
                  </a:cubicBezTo>
                  <a:cubicBezTo>
                    <a:pt x="133" y="323"/>
                    <a:pt x="123" y="331"/>
                    <a:pt x="116" y="343"/>
                  </a:cubicBezTo>
                  <a:cubicBezTo>
                    <a:pt x="108" y="355"/>
                    <a:pt x="113" y="366"/>
                    <a:pt x="122" y="377"/>
                  </a:cubicBezTo>
                  <a:cubicBezTo>
                    <a:pt x="139" y="381"/>
                    <a:pt x="153" y="378"/>
                    <a:pt x="159" y="363"/>
                  </a:cubicBezTo>
                  <a:close/>
                  <a:moveTo>
                    <a:pt x="178" y="583"/>
                  </a:moveTo>
                  <a:cubicBezTo>
                    <a:pt x="156" y="588"/>
                    <a:pt x="151" y="606"/>
                    <a:pt x="148" y="628"/>
                  </a:cubicBezTo>
                  <a:cubicBezTo>
                    <a:pt x="160" y="635"/>
                    <a:pt x="171" y="642"/>
                    <a:pt x="183" y="650"/>
                  </a:cubicBezTo>
                  <a:cubicBezTo>
                    <a:pt x="211" y="629"/>
                    <a:pt x="218" y="620"/>
                    <a:pt x="214" y="606"/>
                  </a:cubicBezTo>
                  <a:cubicBezTo>
                    <a:pt x="210" y="593"/>
                    <a:pt x="191" y="580"/>
                    <a:pt x="178" y="583"/>
                  </a:cubicBezTo>
                  <a:close/>
                  <a:moveTo>
                    <a:pt x="244" y="357"/>
                  </a:moveTo>
                  <a:cubicBezTo>
                    <a:pt x="231" y="362"/>
                    <a:pt x="222" y="380"/>
                    <a:pt x="226" y="392"/>
                  </a:cubicBezTo>
                  <a:cubicBezTo>
                    <a:pt x="231" y="406"/>
                    <a:pt x="253" y="414"/>
                    <a:pt x="268" y="409"/>
                  </a:cubicBezTo>
                  <a:cubicBezTo>
                    <a:pt x="282" y="404"/>
                    <a:pt x="284" y="394"/>
                    <a:pt x="277" y="376"/>
                  </a:cubicBezTo>
                  <a:cubicBezTo>
                    <a:pt x="270" y="358"/>
                    <a:pt x="259" y="352"/>
                    <a:pt x="244" y="357"/>
                  </a:cubicBezTo>
                  <a:close/>
                  <a:moveTo>
                    <a:pt x="2238" y="410"/>
                  </a:moveTo>
                  <a:cubicBezTo>
                    <a:pt x="2243" y="430"/>
                    <a:pt x="2266" y="437"/>
                    <a:pt x="2300" y="434"/>
                  </a:cubicBezTo>
                  <a:cubicBezTo>
                    <a:pt x="2318" y="393"/>
                    <a:pt x="2320" y="371"/>
                    <a:pt x="2299" y="363"/>
                  </a:cubicBezTo>
                  <a:cubicBezTo>
                    <a:pt x="2284" y="357"/>
                    <a:pt x="2262" y="357"/>
                    <a:pt x="2247" y="364"/>
                  </a:cubicBezTo>
                  <a:cubicBezTo>
                    <a:pt x="2228" y="372"/>
                    <a:pt x="2233" y="394"/>
                    <a:pt x="2238" y="410"/>
                  </a:cubicBezTo>
                  <a:close/>
                  <a:moveTo>
                    <a:pt x="2371" y="261"/>
                  </a:moveTo>
                  <a:cubicBezTo>
                    <a:pt x="2357" y="245"/>
                    <a:pt x="2350" y="220"/>
                    <a:pt x="2323" y="231"/>
                  </a:cubicBezTo>
                  <a:cubicBezTo>
                    <a:pt x="2309" y="237"/>
                    <a:pt x="2296" y="249"/>
                    <a:pt x="2301" y="268"/>
                  </a:cubicBezTo>
                  <a:cubicBezTo>
                    <a:pt x="2307" y="293"/>
                    <a:pt x="2324" y="299"/>
                    <a:pt x="2350" y="296"/>
                  </a:cubicBezTo>
                  <a:cubicBezTo>
                    <a:pt x="2356" y="286"/>
                    <a:pt x="2363" y="274"/>
                    <a:pt x="2371" y="261"/>
                  </a:cubicBezTo>
                  <a:close/>
                  <a:moveTo>
                    <a:pt x="2288" y="616"/>
                  </a:moveTo>
                  <a:cubicBezTo>
                    <a:pt x="2280" y="627"/>
                    <a:pt x="2277" y="646"/>
                    <a:pt x="2280" y="658"/>
                  </a:cubicBezTo>
                  <a:cubicBezTo>
                    <a:pt x="2286" y="680"/>
                    <a:pt x="2317" y="683"/>
                    <a:pt x="2363" y="670"/>
                  </a:cubicBezTo>
                  <a:cubicBezTo>
                    <a:pt x="2376" y="630"/>
                    <a:pt x="2374" y="618"/>
                    <a:pt x="2354" y="605"/>
                  </a:cubicBezTo>
                  <a:cubicBezTo>
                    <a:pt x="2338" y="595"/>
                    <a:pt x="2301" y="598"/>
                    <a:pt x="2288" y="616"/>
                  </a:cubicBezTo>
                  <a:close/>
                  <a:moveTo>
                    <a:pt x="2354" y="94"/>
                  </a:moveTo>
                  <a:cubicBezTo>
                    <a:pt x="2365" y="84"/>
                    <a:pt x="2376" y="75"/>
                    <a:pt x="2391" y="62"/>
                  </a:cubicBezTo>
                  <a:cubicBezTo>
                    <a:pt x="2386" y="46"/>
                    <a:pt x="2384" y="27"/>
                    <a:pt x="2374" y="12"/>
                  </a:cubicBezTo>
                  <a:cubicBezTo>
                    <a:pt x="2372" y="7"/>
                    <a:pt x="2368" y="3"/>
                    <a:pt x="2364" y="0"/>
                  </a:cubicBezTo>
                  <a:cubicBezTo>
                    <a:pt x="2302" y="0"/>
                    <a:pt x="2302" y="0"/>
                    <a:pt x="2302" y="0"/>
                  </a:cubicBezTo>
                  <a:cubicBezTo>
                    <a:pt x="2284" y="15"/>
                    <a:pt x="2283" y="46"/>
                    <a:pt x="2301" y="68"/>
                  </a:cubicBezTo>
                  <a:cubicBezTo>
                    <a:pt x="2314" y="86"/>
                    <a:pt x="2331" y="96"/>
                    <a:pt x="2354" y="94"/>
                  </a:cubicBezTo>
                  <a:close/>
                  <a:moveTo>
                    <a:pt x="1240" y="1828"/>
                  </a:moveTo>
                  <a:cubicBezTo>
                    <a:pt x="1253" y="1825"/>
                    <a:pt x="1263" y="1808"/>
                    <a:pt x="1260" y="1796"/>
                  </a:cubicBezTo>
                  <a:cubicBezTo>
                    <a:pt x="1256" y="1780"/>
                    <a:pt x="1238" y="1773"/>
                    <a:pt x="1220" y="1779"/>
                  </a:cubicBezTo>
                  <a:cubicBezTo>
                    <a:pt x="1205" y="1784"/>
                    <a:pt x="1200" y="1794"/>
                    <a:pt x="1205" y="1808"/>
                  </a:cubicBezTo>
                  <a:cubicBezTo>
                    <a:pt x="1210" y="1823"/>
                    <a:pt x="1227" y="1832"/>
                    <a:pt x="1240" y="1828"/>
                  </a:cubicBezTo>
                  <a:close/>
                  <a:moveTo>
                    <a:pt x="1218" y="2032"/>
                  </a:moveTo>
                  <a:cubicBezTo>
                    <a:pt x="1234" y="2057"/>
                    <a:pt x="1238" y="2057"/>
                    <a:pt x="1259" y="2036"/>
                  </a:cubicBezTo>
                  <a:cubicBezTo>
                    <a:pt x="1257" y="2029"/>
                    <a:pt x="1255" y="2021"/>
                    <a:pt x="1253" y="2014"/>
                  </a:cubicBezTo>
                  <a:cubicBezTo>
                    <a:pt x="1236" y="2011"/>
                    <a:pt x="1224" y="2013"/>
                    <a:pt x="1218" y="2032"/>
                  </a:cubicBezTo>
                  <a:close/>
                  <a:moveTo>
                    <a:pt x="2193" y="223"/>
                  </a:moveTo>
                  <a:cubicBezTo>
                    <a:pt x="2214" y="222"/>
                    <a:pt x="2229" y="213"/>
                    <a:pt x="2235" y="191"/>
                  </a:cubicBezTo>
                  <a:cubicBezTo>
                    <a:pt x="2243" y="162"/>
                    <a:pt x="2238" y="151"/>
                    <a:pt x="2195" y="125"/>
                  </a:cubicBezTo>
                  <a:cubicBezTo>
                    <a:pt x="2158" y="142"/>
                    <a:pt x="2150" y="153"/>
                    <a:pt x="2155" y="181"/>
                  </a:cubicBezTo>
                  <a:cubicBezTo>
                    <a:pt x="2160" y="204"/>
                    <a:pt x="2176" y="223"/>
                    <a:pt x="2193" y="223"/>
                  </a:cubicBezTo>
                  <a:close/>
                  <a:moveTo>
                    <a:pt x="2702" y="154"/>
                  </a:moveTo>
                  <a:cubicBezTo>
                    <a:pt x="2728" y="146"/>
                    <a:pt x="2737" y="125"/>
                    <a:pt x="2734" y="99"/>
                  </a:cubicBezTo>
                  <a:cubicBezTo>
                    <a:pt x="2705" y="71"/>
                    <a:pt x="2691" y="67"/>
                    <a:pt x="2670" y="82"/>
                  </a:cubicBezTo>
                  <a:cubicBezTo>
                    <a:pt x="2656" y="92"/>
                    <a:pt x="2648" y="104"/>
                    <a:pt x="2655" y="122"/>
                  </a:cubicBezTo>
                  <a:cubicBezTo>
                    <a:pt x="2661" y="141"/>
                    <a:pt x="2685" y="159"/>
                    <a:pt x="2702" y="154"/>
                  </a:cubicBezTo>
                  <a:close/>
                  <a:moveTo>
                    <a:pt x="2642" y="430"/>
                  </a:moveTo>
                  <a:cubicBezTo>
                    <a:pt x="2684" y="464"/>
                    <a:pt x="2690" y="463"/>
                    <a:pt x="2708" y="419"/>
                  </a:cubicBezTo>
                  <a:cubicBezTo>
                    <a:pt x="2696" y="409"/>
                    <a:pt x="2684" y="398"/>
                    <a:pt x="2668" y="383"/>
                  </a:cubicBezTo>
                  <a:cubicBezTo>
                    <a:pt x="2658" y="402"/>
                    <a:pt x="2650" y="417"/>
                    <a:pt x="2642" y="430"/>
                  </a:cubicBezTo>
                  <a:close/>
                  <a:moveTo>
                    <a:pt x="2568" y="155"/>
                  </a:moveTo>
                  <a:cubicBezTo>
                    <a:pt x="2579" y="148"/>
                    <a:pt x="2593" y="135"/>
                    <a:pt x="2593" y="124"/>
                  </a:cubicBezTo>
                  <a:cubicBezTo>
                    <a:pt x="2593" y="97"/>
                    <a:pt x="2573" y="88"/>
                    <a:pt x="2547" y="88"/>
                  </a:cubicBezTo>
                  <a:cubicBezTo>
                    <a:pt x="2528" y="104"/>
                    <a:pt x="2518" y="123"/>
                    <a:pt x="2531" y="146"/>
                  </a:cubicBezTo>
                  <a:cubicBezTo>
                    <a:pt x="2540" y="161"/>
                    <a:pt x="2555" y="164"/>
                    <a:pt x="2568" y="155"/>
                  </a:cubicBezTo>
                  <a:close/>
                  <a:moveTo>
                    <a:pt x="2566" y="416"/>
                  </a:moveTo>
                  <a:cubicBezTo>
                    <a:pt x="2582" y="412"/>
                    <a:pt x="2589" y="399"/>
                    <a:pt x="2582" y="382"/>
                  </a:cubicBezTo>
                  <a:cubicBezTo>
                    <a:pt x="2577" y="368"/>
                    <a:pt x="2566" y="361"/>
                    <a:pt x="2553" y="369"/>
                  </a:cubicBezTo>
                  <a:cubicBezTo>
                    <a:pt x="2544" y="374"/>
                    <a:pt x="2539" y="386"/>
                    <a:pt x="2527" y="402"/>
                  </a:cubicBezTo>
                  <a:cubicBezTo>
                    <a:pt x="2546" y="409"/>
                    <a:pt x="2557" y="418"/>
                    <a:pt x="2566" y="416"/>
                  </a:cubicBezTo>
                  <a:close/>
                  <a:moveTo>
                    <a:pt x="2495" y="497"/>
                  </a:moveTo>
                  <a:cubicBezTo>
                    <a:pt x="2499" y="521"/>
                    <a:pt x="2502" y="542"/>
                    <a:pt x="2527" y="542"/>
                  </a:cubicBezTo>
                  <a:cubicBezTo>
                    <a:pt x="2535" y="542"/>
                    <a:pt x="2548" y="535"/>
                    <a:pt x="2552" y="527"/>
                  </a:cubicBezTo>
                  <a:cubicBezTo>
                    <a:pt x="2565" y="504"/>
                    <a:pt x="2550" y="490"/>
                    <a:pt x="2529" y="474"/>
                  </a:cubicBezTo>
                  <a:cubicBezTo>
                    <a:pt x="2517" y="482"/>
                    <a:pt x="2505" y="490"/>
                    <a:pt x="2495" y="497"/>
                  </a:cubicBezTo>
                  <a:close/>
                  <a:moveTo>
                    <a:pt x="713" y="344"/>
                  </a:moveTo>
                  <a:cubicBezTo>
                    <a:pt x="698" y="341"/>
                    <a:pt x="691" y="347"/>
                    <a:pt x="677" y="377"/>
                  </a:cubicBezTo>
                  <a:cubicBezTo>
                    <a:pt x="691" y="406"/>
                    <a:pt x="700" y="411"/>
                    <a:pt x="722" y="406"/>
                  </a:cubicBezTo>
                  <a:cubicBezTo>
                    <a:pt x="736" y="403"/>
                    <a:pt x="743" y="394"/>
                    <a:pt x="743" y="380"/>
                  </a:cubicBezTo>
                  <a:cubicBezTo>
                    <a:pt x="743" y="365"/>
                    <a:pt x="728" y="348"/>
                    <a:pt x="713" y="344"/>
                  </a:cubicBezTo>
                  <a:close/>
                  <a:moveTo>
                    <a:pt x="539" y="131"/>
                  </a:moveTo>
                  <a:cubicBezTo>
                    <a:pt x="551" y="127"/>
                    <a:pt x="558" y="110"/>
                    <a:pt x="553" y="98"/>
                  </a:cubicBezTo>
                  <a:cubicBezTo>
                    <a:pt x="549" y="87"/>
                    <a:pt x="534" y="80"/>
                    <a:pt x="523" y="84"/>
                  </a:cubicBezTo>
                  <a:cubicBezTo>
                    <a:pt x="511" y="87"/>
                    <a:pt x="502" y="101"/>
                    <a:pt x="505" y="111"/>
                  </a:cubicBezTo>
                  <a:cubicBezTo>
                    <a:pt x="508" y="125"/>
                    <a:pt x="525" y="135"/>
                    <a:pt x="539" y="131"/>
                  </a:cubicBezTo>
                  <a:close/>
                  <a:moveTo>
                    <a:pt x="710" y="170"/>
                  </a:moveTo>
                  <a:cubicBezTo>
                    <a:pt x="728" y="164"/>
                    <a:pt x="735" y="142"/>
                    <a:pt x="728" y="120"/>
                  </a:cubicBezTo>
                  <a:cubicBezTo>
                    <a:pt x="722" y="104"/>
                    <a:pt x="698" y="93"/>
                    <a:pt x="681" y="99"/>
                  </a:cubicBezTo>
                  <a:cubicBezTo>
                    <a:pt x="666" y="105"/>
                    <a:pt x="655" y="136"/>
                    <a:pt x="662" y="153"/>
                  </a:cubicBezTo>
                  <a:cubicBezTo>
                    <a:pt x="668" y="169"/>
                    <a:pt x="692" y="177"/>
                    <a:pt x="710" y="170"/>
                  </a:cubicBezTo>
                  <a:close/>
                  <a:moveTo>
                    <a:pt x="588" y="279"/>
                  </a:moveTo>
                  <a:cubicBezTo>
                    <a:pt x="605" y="308"/>
                    <a:pt x="610" y="308"/>
                    <a:pt x="634" y="284"/>
                  </a:cubicBezTo>
                  <a:cubicBezTo>
                    <a:pt x="632" y="276"/>
                    <a:pt x="629" y="267"/>
                    <a:pt x="627" y="259"/>
                  </a:cubicBezTo>
                  <a:cubicBezTo>
                    <a:pt x="608" y="256"/>
                    <a:pt x="594" y="258"/>
                    <a:pt x="588" y="279"/>
                  </a:cubicBezTo>
                  <a:close/>
                  <a:moveTo>
                    <a:pt x="613" y="50"/>
                  </a:moveTo>
                  <a:cubicBezTo>
                    <a:pt x="626" y="46"/>
                    <a:pt x="638" y="27"/>
                    <a:pt x="635" y="14"/>
                  </a:cubicBezTo>
                  <a:cubicBezTo>
                    <a:pt x="634" y="8"/>
                    <a:pt x="631" y="4"/>
                    <a:pt x="627" y="0"/>
                  </a:cubicBezTo>
                  <a:cubicBezTo>
                    <a:pt x="578" y="0"/>
                    <a:pt x="578" y="0"/>
                    <a:pt x="578" y="0"/>
                  </a:cubicBezTo>
                  <a:cubicBezTo>
                    <a:pt x="570" y="6"/>
                    <a:pt x="569" y="16"/>
                    <a:pt x="573" y="28"/>
                  </a:cubicBezTo>
                  <a:cubicBezTo>
                    <a:pt x="579" y="43"/>
                    <a:pt x="597" y="54"/>
                    <a:pt x="613" y="50"/>
                  </a:cubicBezTo>
                  <a:close/>
                  <a:moveTo>
                    <a:pt x="560" y="461"/>
                  </a:moveTo>
                  <a:cubicBezTo>
                    <a:pt x="572" y="470"/>
                    <a:pt x="583" y="480"/>
                    <a:pt x="593" y="466"/>
                  </a:cubicBezTo>
                  <a:cubicBezTo>
                    <a:pt x="598" y="458"/>
                    <a:pt x="601" y="445"/>
                    <a:pt x="598" y="436"/>
                  </a:cubicBezTo>
                  <a:cubicBezTo>
                    <a:pt x="594" y="420"/>
                    <a:pt x="579" y="422"/>
                    <a:pt x="561" y="426"/>
                  </a:cubicBezTo>
                  <a:cubicBezTo>
                    <a:pt x="560" y="439"/>
                    <a:pt x="560" y="451"/>
                    <a:pt x="560" y="461"/>
                  </a:cubicBezTo>
                  <a:close/>
                  <a:moveTo>
                    <a:pt x="605" y="224"/>
                  </a:moveTo>
                  <a:cubicBezTo>
                    <a:pt x="618" y="218"/>
                    <a:pt x="625" y="199"/>
                    <a:pt x="618" y="184"/>
                  </a:cubicBezTo>
                  <a:cubicBezTo>
                    <a:pt x="612" y="168"/>
                    <a:pt x="594" y="160"/>
                    <a:pt x="578" y="167"/>
                  </a:cubicBezTo>
                  <a:cubicBezTo>
                    <a:pt x="562" y="173"/>
                    <a:pt x="553" y="192"/>
                    <a:pt x="560" y="208"/>
                  </a:cubicBezTo>
                  <a:cubicBezTo>
                    <a:pt x="567" y="223"/>
                    <a:pt x="590" y="231"/>
                    <a:pt x="605" y="224"/>
                  </a:cubicBezTo>
                  <a:close/>
                  <a:moveTo>
                    <a:pt x="701" y="276"/>
                  </a:moveTo>
                  <a:cubicBezTo>
                    <a:pt x="709" y="288"/>
                    <a:pt x="724" y="291"/>
                    <a:pt x="736" y="284"/>
                  </a:cubicBezTo>
                  <a:cubicBezTo>
                    <a:pt x="748" y="278"/>
                    <a:pt x="757" y="268"/>
                    <a:pt x="755" y="253"/>
                  </a:cubicBezTo>
                  <a:cubicBezTo>
                    <a:pt x="753" y="238"/>
                    <a:pt x="744" y="233"/>
                    <a:pt x="711" y="231"/>
                  </a:cubicBezTo>
                  <a:cubicBezTo>
                    <a:pt x="698" y="245"/>
                    <a:pt x="689" y="259"/>
                    <a:pt x="701" y="276"/>
                  </a:cubicBezTo>
                  <a:close/>
                  <a:moveTo>
                    <a:pt x="971" y="1766"/>
                  </a:moveTo>
                  <a:cubicBezTo>
                    <a:pt x="988" y="1773"/>
                    <a:pt x="997" y="1768"/>
                    <a:pt x="1011" y="1746"/>
                  </a:cubicBezTo>
                  <a:cubicBezTo>
                    <a:pt x="1006" y="1737"/>
                    <a:pt x="1002" y="1727"/>
                    <a:pt x="997" y="1719"/>
                  </a:cubicBezTo>
                  <a:cubicBezTo>
                    <a:pt x="973" y="1714"/>
                    <a:pt x="964" y="1718"/>
                    <a:pt x="958" y="1734"/>
                  </a:cubicBezTo>
                  <a:cubicBezTo>
                    <a:pt x="954" y="1748"/>
                    <a:pt x="959" y="1761"/>
                    <a:pt x="971" y="1766"/>
                  </a:cubicBezTo>
                  <a:close/>
                  <a:moveTo>
                    <a:pt x="1090" y="1871"/>
                  </a:moveTo>
                  <a:cubicBezTo>
                    <a:pt x="1106" y="1866"/>
                    <a:pt x="1111" y="1853"/>
                    <a:pt x="1109" y="1837"/>
                  </a:cubicBezTo>
                  <a:cubicBezTo>
                    <a:pt x="1092" y="1820"/>
                    <a:pt x="1083" y="1818"/>
                    <a:pt x="1070" y="1827"/>
                  </a:cubicBezTo>
                  <a:cubicBezTo>
                    <a:pt x="1061" y="1833"/>
                    <a:pt x="1057" y="1840"/>
                    <a:pt x="1061" y="1852"/>
                  </a:cubicBezTo>
                  <a:cubicBezTo>
                    <a:pt x="1065" y="1863"/>
                    <a:pt x="1079" y="1875"/>
                    <a:pt x="1090" y="1871"/>
                  </a:cubicBezTo>
                  <a:close/>
                  <a:moveTo>
                    <a:pt x="803" y="2030"/>
                  </a:moveTo>
                  <a:cubicBezTo>
                    <a:pt x="806" y="2042"/>
                    <a:pt x="820" y="2046"/>
                    <a:pt x="842" y="2044"/>
                  </a:cubicBezTo>
                  <a:cubicBezTo>
                    <a:pt x="853" y="2019"/>
                    <a:pt x="853" y="2006"/>
                    <a:pt x="841" y="2000"/>
                  </a:cubicBezTo>
                  <a:cubicBezTo>
                    <a:pt x="832" y="1996"/>
                    <a:pt x="818" y="1997"/>
                    <a:pt x="809" y="2001"/>
                  </a:cubicBezTo>
                  <a:cubicBezTo>
                    <a:pt x="797" y="2006"/>
                    <a:pt x="800" y="2019"/>
                    <a:pt x="803" y="2030"/>
                  </a:cubicBezTo>
                  <a:close/>
                  <a:moveTo>
                    <a:pt x="875" y="1834"/>
                  </a:moveTo>
                  <a:cubicBezTo>
                    <a:pt x="882" y="1828"/>
                    <a:pt x="888" y="1823"/>
                    <a:pt x="898" y="1815"/>
                  </a:cubicBezTo>
                  <a:cubicBezTo>
                    <a:pt x="895" y="1805"/>
                    <a:pt x="893" y="1793"/>
                    <a:pt x="887" y="1783"/>
                  </a:cubicBezTo>
                  <a:cubicBezTo>
                    <a:pt x="878" y="1769"/>
                    <a:pt x="856" y="1766"/>
                    <a:pt x="843" y="1776"/>
                  </a:cubicBezTo>
                  <a:cubicBezTo>
                    <a:pt x="832" y="1785"/>
                    <a:pt x="831" y="1804"/>
                    <a:pt x="842" y="1818"/>
                  </a:cubicBezTo>
                  <a:cubicBezTo>
                    <a:pt x="850" y="1829"/>
                    <a:pt x="861" y="1836"/>
                    <a:pt x="875" y="1834"/>
                  </a:cubicBezTo>
                  <a:close/>
                  <a:moveTo>
                    <a:pt x="1105" y="1775"/>
                  </a:moveTo>
                  <a:cubicBezTo>
                    <a:pt x="1131" y="1766"/>
                    <a:pt x="1141" y="1756"/>
                    <a:pt x="1140" y="1740"/>
                  </a:cubicBezTo>
                  <a:cubicBezTo>
                    <a:pt x="1140" y="1727"/>
                    <a:pt x="1130" y="1717"/>
                    <a:pt x="1116" y="1715"/>
                  </a:cubicBezTo>
                  <a:cubicBezTo>
                    <a:pt x="1102" y="1713"/>
                    <a:pt x="1091" y="1717"/>
                    <a:pt x="1084" y="1731"/>
                  </a:cubicBezTo>
                  <a:cubicBezTo>
                    <a:pt x="1077" y="1746"/>
                    <a:pt x="1081" y="1755"/>
                    <a:pt x="1105" y="1775"/>
                  </a:cubicBezTo>
                  <a:close/>
                  <a:moveTo>
                    <a:pt x="2163" y="532"/>
                  </a:moveTo>
                  <a:cubicBezTo>
                    <a:pt x="2155" y="512"/>
                    <a:pt x="2134" y="505"/>
                    <a:pt x="2111" y="514"/>
                  </a:cubicBezTo>
                  <a:cubicBezTo>
                    <a:pt x="2084" y="525"/>
                    <a:pt x="2074" y="544"/>
                    <a:pt x="2084" y="565"/>
                  </a:cubicBezTo>
                  <a:cubicBezTo>
                    <a:pt x="2094" y="586"/>
                    <a:pt x="2120" y="599"/>
                    <a:pt x="2139" y="591"/>
                  </a:cubicBezTo>
                  <a:cubicBezTo>
                    <a:pt x="2160" y="583"/>
                    <a:pt x="2172" y="554"/>
                    <a:pt x="2163" y="532"/>
                  </a:cubicBezTo>
                  <a:close/>
                  <a:moveTo>
                    <a:pt x="2159" y="332"/>
                  </a:moveTo>
                  <a:cubicBezTo>
                    <a:pt x="2139" y="312"/>
                    <a:pt x="2117" y="313"/>
                    <a:pt x="2095" y="327"/>
                  </a:cubicBezTo>
                  <a:cubicBezTo>
                    <a:pt x="2067" y="345"/>
                    <a:pt x="2070" y="371"/>
                    <a:pt x="2080" y="410"/>
                  </a:cubicBezTo>
                  <a:cubicBezTo>
                    <a:pt x="2090" y="414"/>
                    <a:pt x="2106" y="419"/>
                    <a:pt x="2116" y="423"/>
                  </a:cubicBezTo>
                  <a:cubicBezTo>
                    <a:pt x="2168" y="400"/>
                    <a:pt x="2171" y="369"/>
                    <a:pt x="2159" y="332"/>
                  </a:cubicBezTo>
                  <a:close/>
                  <a:moveTo>
                    <a:pt x="2157" y="685"/>
                  </a:moveTo>
                  <a:cubicBezTo>
                    <a:pt x="2124" y="740"/>
                    <a:pt x="2132" y="759"/>
                    <a:pt x="2196" y="774"/>
                  </a:cubicBezTo>
                  <a:cubicBezTo>
                    <a:pt x="2231" y="750"/>
                    <a:pt x="2237" y="740"/>
                    <a:pt x="2228" y="715"/>
                  </a:cubicBezTo>
                  <a:cubicBezTo>
                    <a:pt x="2218" y="685"/>
                    <a:pt x="2206" y="680"/>
                    <a:pt x="2157" y="685"/>
                  </a:cubicBezTo>
                  <a:close/>
                  <a:moveTo>
                    <a:pt x="1330" y="2089"/>
                  </a:moveTo>
                  <a:cubicBezTo>
                    <a:pt x="1316" y="2086"/>
                    <a:pt x="1310" y="2092"/>
                    <a:pt x="1298" y="2119"/>
                  </a:cubicBezTo>
                  <a:cubicBezTo>
                    <a:pt x="1310" y="2144"/>
                    <a:pt x="1318" y="2149"/>
                    <a:pt x="1338" y="2144"/>
                  </a:cubicBezTo>
                  <a:cubicBezTo>
                    <a:pt x="1350" y="2141"/>
                    <a:pt x="1356" y="2133"/>
                    <a:pt x="1356" y="2121"/>
                  </a:cubicBezTo>
                  <a:cubicBezTo>
                    <a:pt x="1356" y="2108"/>
                    <a:pt x="1343" y="2092"/>
                    <a:pt x="1330" y="2089"/>
                  </a:cubicBezTo>
                  <a:close/>
                  <a:moveTo>
                    <a:pt x="1328" y="1989"/>
                  </a:moveTo>
                  <a:cubicBezTo>
                    <a:pt x="1316" y="2001"/>
                    <a:pt x="1308" y="2014"/>
                    <a:pt x="1319" y="2029"/>
                  </a:cubicBezTo>
                  <a:cubicBezTo>
                    <a:pt x="1326" y="2039"/>
                    <a:pt x="1339" y="2042"/>
                    <a:pt x="1350" y="2036"/>
                  </a:cubicBezTo>
                  <a:cubicBezTo>
                    <a:pt x="1360" y="2030"/>
                    <a:pt x="1369" y="2022"/>
                    <a:pt x="1367" y="2008"/>
                  </a:cubicBezTo>
                  <a:cubicBezTo>
                    <a:pt x="1365" y="1995"/>
                    <a:pt x="1357" y="1991"/>
                    <a:pt x="1328" y="1989"/>
                  </a:cubicBezTo>
                  <a:close/>
                  <a:moveTo>
                    <a:pt x="1163" y="2010"/>
                  </a:moveTo>
                  <a:cubicBezTo>
                    <a:pt x="1168" y="1994"/>
                    <a:pt x="1159" y="1984"/>
                    <a:pt x="1143" y="1978"/>
                  </a:cubicBezTo>
                  <a:cubicBezTo>
                    <a:pt x="1127" y="1985"/>
                    <a:pt x="1116" y="1994"/>
                    <a:pt x="1121" y="2011"/>
                  </a:cubicBezTo>
                  <a:cubicBezTo>
                    <a:pt x="1123" y="2018"/>
                    <a:pt x="1133" y="2024"/>
                    <a:pt x="1140" y="2026"/>
                  </a:cubicBezTo>
                  <a:cubicBezTo>
                    <a:pt x="1152" y="2030"/>
                    <a:pt x="1161" y="2020"/>
                    <a:pt x="1163" y="2010"/>
                  </a:cubicBezTo>
                  <a:close/>
                  <a:moveTo>
                    <a:pt x="2295" y="534"/>
                  </a:moveTo>
                  <a:cubicBezTo>
                    <a:pt x="2303" y="514"/>
                    <a:pt x="2293" y="498"/>
                    <a:pt x="2279" y="484"/>
                  </a:cubicBezTo>
                  <a:cubicBezTo>
                    <a:pt x="2257" y="477"/>
                    <a:pt x="2243" y="487"/>
                    <a:pt x="2232" y="505"/>
                  </a:cubicBezTo>
                  <a:cubicBezTo>
                    <a:pt x="2221" y="523"/>
                    <a:pt x="2228" y="538"/>
                    <a:pt x="2241" y="554"/>
                  </a:cubicBezTo>
                  <a:cubicBezTo>
                    <a:pt x="2265" y="560"/>
                    <a:pt x="2285" y="555"/>
                    <a:pt x="2295" y="534"/>
                  </a:cubicBezTo>
                  <a:close/>
                  <a:moveTo>
                    <a:pt x="1327" y="1935"/>
                  </a:moveTo>
                  <a:cubicBezTo>
                    <a:pt x="1343" y="1930"/>
                    <a:pt x="1349" y="1910"/>
                    <a:pt x="1343" y="1891"/>
                  </a:cubicBezTo>
                  <a:cubicBezTo>
                    <a:pt x="1337" y="1876"/>
                    <a:pt x="1316" y="1866"/>
                    <a:pt x="1301" y="1872"/>
                  </a:cubicBezTo>
                  <a:cubicBezTo>
                    <a:pt x="1288" y="1877"/>
                    <a:pt x="1278" y="1904"/>
                    <a:pt x="1285" y="1920"/>
                  </a:cubicBezTo>
                  <a:cubicBezTo>
                    <a:pt x="1290" y="1934"/>
                    <a:pt x="1311" y="1941"/>
                    <a:pt x="1327" y="1935"/>
                  </a:cubicBezTo>
                  <a:close/>
                  <a:moveTo>
                    <a:pt x="1161" y="2076"/>
                  </a:moveTo>
                  <a:cubicBezTo>
                    <a:pt x="1148" y="2101"/>
                    <a:pt x="1149" y="2111"/>
                    <a:pt x="1163" y="2116"/>
                  </a:cubicBezTo>
                  <a:cubicBezTo>
                    <a:pt x="1174" y="2121"/>
                    <a:pt x="1182" y="2115"/>
                    <a:pt x="1187" y="2106"/>
                  </a:cubicBezTo>
                  <a:cubicBezTo>
                    <a:pt x="1193" y="2093"/>
                    <a:pt x="1183" y="2082"/>
                    <a:pt x="1161" y="2076"/>
                  </a:cubicBezTo>
                  <a:close/>
                  <a:moveTo>
                    <a:pt x="2427" y="220"/>
                  </a:moveTo>
                  <a:cubicBezTo>
                    <a:pt x="2452" y="206"/>
                    <a:pt x="2471" y="191"/>
                    <a:pt x="2461" y="163"/>
                  </a:cubicBezTo>
                  <a:cubicBezTo>
                    <a:pt x="2455" y="145"/>
                    <a:pt x="2442" y="129"/>
                    <a:pt x="2419" y="132"/>
                  </a:cubicBezTo>
                  <a:cubicBezTo>
                    <a:pt x="2402" y="135"/>
                    <a:pt x="2381" y="135"/>
                    <a:pt x="2378" y="157"/>
                  </a:cubicBezTo>
                  <a:cubicBezTo>
                    <a:pt x="2373" y="192"/>
                    <a:pt x="2399" y="205"/>
                    <a:pt x="2427" y="220"/>
                  </a:cubicBezTo>
                  <a:close/>
                  <a:moveTo>
                    <a:pt x="1161" y="1858"/>
                  </a:moveTo>
                  <a:cubicBezTo>
                    <a:pt x="1151" y="1861"/>
                    <a:pt x="1143" y="1874"/>
                    <a:pt x="1145" y="1883"/>
                  </a:cubicBezTo>
                  <a:cubicBezTo>
                    <a:pt x="1148" y="1895"/>
                    <a:pt x="1163" y="1904"/>
                    <a:pt x="1175" y="1900"/>
                  </a:cubicBezTo>
                  <a:cubicBezTo>
                    <a:pt x="1185" y="1896"/>
                    <a:pt x="1192" y="1882"/>
                    <a:pt x="1188" y="1871"/>
                  </a:cubicBezTo>
                  <a:cubicBezTo>
                    <a:pt x="1184" y="1861"/>
                    <a:pt x="1171" y="1855"/>
                    <a:pt x="1161" y="1858"/>
                  </a:cubicBezTo>
                  <a:close/>
                  <a:moveTo>
                    <a:pt x="1215" y="2102"/>
                  </a:moveTo>
                  <a:cubicBezTo>
                    <a:pt x="1212" y="2115"/>
                    <a:pt x="1215" y="2124"/>
                    <a:pt x="1227" y="2129"/>
                  </a:cubicBezTo>
                  <a:cubicBezTo>
                    <a:pt x="1241" y="2136"/>
                    <a:pt x="1254" y="2131"/>
                    <a:pt x="1267" y="2111"/>
                  </a:cubicBezTo>
                  <a:cubicBezTo>
                    <a:pt x="1263" y="2103"/>
                    <a:pt x="1259" y="2095"/>
                    <a:pt x="1254" y="2086"/>
                  </a:cubicBezTo>
                  <a:cubicBezTo>
                    <a:pt x="1224" y="2084"/>
                    <a:pt x="1219" y="2087"/>
                    <a:pt x="1215" y="2102"/>
                  </a:cubicBezTo>
                  <a:close/>
                  <a:moveTo>
                    <a:pt x="1234" y="1983"/>
                  </a:moveTo>
                  <a:cubicBezTo>
                    <a:pt x="1245" y="1977"/>
                    <a:pt x="1251" y="1960"/>
                    <a:pt x="1246" y="1947"/>
                  </a:cubicBezTo>
                  <a:cubicBezTo>
                    <a:pt x="1240" y="1933"/>
                    <a:pt x="1224" y="1926"/>
                    <a:pt x="1209" y="1932"/>
                  </a:cubicBezTo>
                  <a:cubicBezTo>
                    <a:pt x="1195" y="1937"/>
                    <a:pt x="1188" y="1955"/>
                    <a:pt x="1194" y="1968"/>
                  </a:cubicBezTo>
                  <a:cubicBezTo>
                    <a:pt x="1200" y="1982"/>
                    <a:pt x="1220" y="1989"/>
                    <a:pt x="1234" y="1983"/>
                  </a:cubicBezTo>
                  <a:close/>
                  <a:moveTo>
                    <a:pt x="2321" y="850"/>
                  </a:moveTo>
                  <a:cubicBezTo>
                    <a:pt x="2290" y="857"/>
                    <a:pt x="2283" y="883"/>
                    <a:pt x="2279" y="914"/>
                  </a:cubicBezTo>
                  <a:cubicBezTo>
                    <a:pt x="2296" y="924"/>
                    <a:pt x="2312" y="935"/>
                    <a:pt x="2329" y="946"/>
                  </a:cubicBezTo>
                  <a:cubicBezTo>
                    <a:pt x="2370" y="917"/>
                    <a:pt x="2379" y="902"/>
                    <a:pt x="2373" y="883"/>
                  </a:cubicBezTo>
                  <a:cubicBezTo>
                    <a:pt x="2367" y="864"/>
                    <a:pt x="2341" y="846"/>
                    <a:pt x="2321" y="850"/>
                  </a:cubicBezTo>
                  <a:close/>
                  <a:moveTo>
                    <a:pt x="2558" y="630"/>
                  </a:moveTo>
                  <a:cubicBezTo>
                    <a:pt x="2554" y="643"/>
                    <a:pt x="2551" y="657"/>
                    <a:pt x="2548" y="668"/>
                  </a:cubicBezTo>
                  <a:cubicBezTo>
                    <a:pt x="2565" y="694"/>
                    <a:pt x="2586" y="694"/>
                    <a:pt x="2606" y="680"/>
                  </a:cubicBezTo>
                  <a:cubicBezTo>
                    <a:pt x="2620" y="671"/>
                    <a:pt x="2617" y="656"/>
                    <a:pt x="2610" y="642"/>
                  </a:cubicBezTo>
                  <a:cubicBezTo>
                    <a:pt x="2598" y="617"/>
                    <a:pt x="2580" y="619"/>
                    <a:pt x="2558" y="630"/>
                  </a:cubicBezTo>
                  <a:close/>
                  <a:moveTo>
                    <a:pt x="2678" y="540"/>
                  </a:moveTo>
                  <a:cubicBezTo>
                    <a:pt x="2686" y="524"/>
                    <a:pt x="2672" y="513"/>
                    <a:pt x="2638" y="505"/>
                  </a:cubicBezTo>
                  <a:cubicBezTo>
                    <a:pt x="2624" y="536"/>
                    <a:pt x="2627" y="558"/>
                    <a:pt x="2647" y="559"/>
                  </a:cubicBezTo>
                  <a:cubicBezTo>
                    <a:pt x="2657" y="560"/>
                    <a:pt x="2673" y="550"/>
                    <a:pt x="2678" y="540"/>
                  </a:cubicBezTo>
                  <a:close/>
                  <a:moveTo>
                    <a:pt x="2440" y="458"/>
                  </a:moveTo>
                  <a:cubicBezTo>
                    <a:pt x="2459" y="435"/>
                    <a:pt x="2456" y="412"/>
                    <a:pt x="2439" y="389"/>
                  </a:cubicBezTo>
                  <a:cubicBezTo>
                    <a:pt x="2394" y="394"/>
                    <a:pt x="2381" y="402"/>
                    <a:pt x="2383" y="425"/>
                  </a:cubicBezTo>
                  <a:cubicBezTo>
                    <a:pt x="2386" y="450"/>
                    <a:pt x="2402" y="460"/>
                    <a:pt x="2440" y="458"/>
                  </a:cubicBezTo>
                  <a:close/>
                  <a:moveTo>
                    <a:pt x="2707" y="836"/>
                  </a:moveTo>
                  <a:cubicBezTo>
                    <a:pt x="2731" y="796"/>
                    <a:pt x="2731" y="793"/>
                    <a:pt x="2697" y="766"/>
                  </a:cubicBezTo>
                  <a:cubicBezTo>
                    <a:pt x="2675" y="776"/>
                    <a:pt x="2660" y="790"/>
                    <a:pt x="2666" y="816"/>
                  </a:cubicBezTo>
                  <a:cubicBezTo>
                    <a:pt x="2671" y="837"/>
                    <a:pt x="2687" y="842"/>
                    <a:pt x="2707" y="836"/>
                  </a:cubicBezTo>
                  <a:close/>
                  <a:moveTo>
                    <a:pt x="2714" y="605"/>
                  </a:moveTo>
                  <a:cubicBezTo>
                    <a:pt x="2697" y="612"/>
                    <a:pt x="2689" y="635"/>
                    <a:pt x="2697" y="653"/>
                  </a:cubicBezTo>
                  <a:cubicBezTo>
                    <a:pt x="2704" y="668"/>
                    <a:pt x="2729" y="679"/>
                    <a:pt x="2745" y="673"/>
                  </a:cubicBezTo>
                  <a:cubicBezTo>
                    <a:pt x="2746" y="672"/>
                    <a:pt x="2747" y="672"/>
                    <a:pt x="2749" y="671"/>
                  </a:cubicBezTo>
                  <a:cubicBezTo>
                    <a:pt x="2749" y="608"/>
                    <a:pt x="2749" y="608"/>
                    <a:pt x="2749" y="608"/>
                  </a:cubicBezTo>
                  <a:cubicBezTo>
                    <a:pt x="2739" y="602"/>
                    <a:pt x="2727" y="600"/>
                    <a:pt x="2714" y="605"/>
                  </a:cubicBezTo>
                  <a:close/>
                  <a:moveTo>
                    <a:pt x="2699" y="917"/>
                  </a:moveTo>
                  <a:cubicBezTo>
                    <a:pt x="2677" y="924"/>
                    <a:pt x="2667" y="945"/>
                    <a:pt x="2676" y="965"/>
                  </a:cubicBezTo>
                  <a:cubicBezTo>
                    <a:pt x="2686" y="990"/>
                    <a:pt x="2711" y="1002"/>
                    <a:pt x="2732" y="994"/>
                  </a:cubicBezTo>
                  <a:cubicBezTo>
                    <a:pt x="2739" y="991"/>
                    <a:pt x="2744" y="987"/>
                    <a:pt x="2749" y="982"/>
                  </a:cubicBezTo>
                  <a:cubicBezTo>
                    <a:pt x="2749" y="924"/>
                    <a:pt x="2749" y="924"/>
                    <a:pt x="2749" y="924"/>
                  </a:cubicBezTo>
                  <a:cubicBezTo>
                    <a:pt x="2737" y="914"/>
                    <a:pt x="2718" y="911"/>
                    <a:pt x="2699" y="917"/>
                  </a:cubicBezTo>
                  <a:close/>
                  <a:moveTo>
                    <a:pt x="2697" y="258"/>
                  </a:moveTo>
                  <a:cubicBezTo>
                    <a:pt x="2667" y="220"/>
                    <a:pt x="2657" y="215"/>
                    <a:pt x="2639" y="228"/>
                  </a:cubicBezTo>
                  <a:cubicBezTo>
                    <a:pt x="2619" y="244"/>
                    <a:pt x="2624" y="264"/>
                    <a:pt x="2658" y="301"/>
                  </a:cubicBezTo>
                  <a:cubicBezTo>
                    <a:pt x="2677" y="290"/>
                    <a:pt x="2700" y="285"/>
                    <a:pt x="2697" y="258"/>
                  </a:cubicBezTo>
                  <a:close/>
                  <a:moveTo>
                    <a:pt x="2527" y="811"/>
                  </a:moveTo>
                  <a:cubicBezTo>
                    <a:pt x="2532" y="832"/>
                    <a:pt x="2546" y="840"/>
                    <a:pt x="2565" y="838"/>
                  </a:cubicBezTo>
                  <a:cubicBezTo>
                    <a:pt x="2589" y="835"/>
                    <a:pt x="2604" y="813"/>
                    <a:pt x="2606" y="776"/>
                  </a:cubicBezTo>
                  <a:cubicBezTo>
                    <a:pt x="2592" y="769"/>
                    <a:pt x="2577" y="761"/>
                    <a:pt x="2564" y="753"/>
                  </a:cubicBezTo>
                  <a:cubicBezTo>
                    <a:pt x="2529" y="771"/>
                    <a:pt x="2520" y="785"/>
                    <a:pt x="2527" y="811"/>
                  </a:cubicBezTo>
                  <a:close/>
                  <a:moveTo>
                    <a:pt x="2416" y="526"/>
                  </a:moveTo>
                  <a:cubicBezTo>
                    <a:pt x="2398" y="532"/>
                    <a:pt x="2384" y="559"/>
                    <a:pt x="2391" y="576"/>
                  </a:cubicBezTo>
                  <a:cubicBezTo>
                    <a:pt x="2398" y="595"/>
                    <a:pt x="2430" y="608"/>
                    <a:pt x="2451" y="600"/>
                  </a:cubicBezTo>
                  <a:cubicBezTo>
                    <a:pt x="2471" y="592"/>
                    <a:pt x="2474" y="578"/>
                    <a:pt x="2464" y="552"/>
                  </a:cubicBezTo>
                  <a:cubicBezTo>
                    <a:pt x="2454" y="527"/>
                    <a:pt x="2437" y="518"/>
                    <a:pt x="2416" y="526"/>
                  </a:cubicBezTo>
                  <a:close/>
                  <a:moveTo>
                    <a:pt x="440" y="171"/>
                  </a:moveTo>
                  <a:cubicBezTo>
                    <a:pt x="419" y="144"/>
                    <a:pt x="411" y="141"/>
                    <a:pt x="399" y="150"/>
                  </a:cubicBezTo>
                  <a:cubicBezTo>
                    <a:pt x="385" y="161"/>
                    <a:pt x="389" y="175"/>
                    <a:pt x="413" y="201"/>
                  </a:cubicBezTo>
                  <a:cubicBezTo>
                    <a:pt x="426" y="193"/>
                    <a:pt x="441" y="189"/>
                    <a:pt x="440" y="171"/>
                  </a:cubicBezTo>
                  <a:close/>
                  <a:moveTo>
                    <a:pt x="2501" y="925"/>
                  </a:moveTo>
                  <a:cubicBezTo>
                    <a:pt x="2486" y="938"/>
                    <a:pt x="2484" y="963"/>
                    <a:pt x="2496" y="981"/>
                  </a:cubicBezTo>
                  <a:cubicBezTo>
                    <a:pt x="2512" y="1005"/>
                    <a:pt x="2528" y="1007"/>
                    <a:pt x="2567" y="990"/>
                  </a:cubicBezTo>
                  <a:cubicBezTo>
                    <a:pt x="2572" y="976"/>
                    <a:pt x="2578" y="962"/>
                    <a:pt x="2584" y="945"/>
                  </a:cubicBezTo>
                  <a:cubicBezTo>
                    <a:pt x="2548" y="913"/>
                    <a:pt x="2522" y="908"/>
                    <a:pt x="2501" y="925"/>
                  </a:cubicBezTo>
                  <a:close/>
                  <a:moveTo>
                    <a:pt x="2532" y="287"/>
                  </a:moveTo>
                  <a:cubicBezTo>
                    <a:pt x="2516" y="274"/>
                    <a:pt x="2501" y="254"/>
                    <a:pt x="2479" y="273"/>
                  </a:cubicBezTo>
                  <a:cubicBezTo>
                    <a:pt x="2472" y="279"/>
                    <a:pt x="2468" y="298"/>
                    <a:pt x="2473" y="305"/>
                  </a:cubicBezTo>
                  <a:cubicBezTo>
                    <a:pt x="2480" y="316"/>
                    <a:pt x="2495" y="329"/>
                    <a:pt x="2507" y="330"/>
                  </a:cubicBezTo>
                  <a:cubicBezTo>
                    <a:pt x="2529" y="330"/>
                    <a:pt x="2529" y="308"/>
                    <a:pt x="2532" y="287"/>
                  </a:cubicBezTo>
                  <a:close/>
                  <a:moveTo>
                    <a:pt x="2443" y="697"/>
                  </a:moveTo>
                  <a:cubicBezTo>
                    <a:pt x="2405" y="710"/>
                    <a:pt x="2393" y="722"/>
                    <a:pt x="2396" y="747"/>
                  </a:cubicBezTo>
                  <a:cubicBezTo>
                    <a:pt x="2397" y="762"/>
                    <a:pt x="2404" y="773"/>
                    <a:pt x="2421" y="776"/>
                  </a:cubicBezTo>
                  <a:cubicBezTo>
                    <a:pt x="2439" y="780"/>
                    <a:pt x="2455" y="777"/>
                    <a:pt x="2464" y="758"/>
                  </a:cubicBezTo>
                  <a:cubicBezTo>
                    <a:pt x="2475" y="733"/>
                    <a:pt x="2470" y="712"/>
                    <a:pt x="2443" y="697"/>
                  </a:cubicBezTo>
                  <a:close/>
                  <a:moveTo>
                    <a:pt x="725" y="2094"/>
                  </a:moveTo>
                  <a:cubicBezTo>
                    <a:pt x="708" y="2101"/>
                    <a:pt x="702" y="2112"/>
                    <a:pt x="708" y="2125"/>
                  </a:cubicBezTo>
                  <a:cubicBezTo>
                    <a:pt x="714" y="2138"/>
                    <a:pt x="730" y="2146"/>
                    <a:pt x="742" y="2141"/>
                  </a:cubicBezTo>
                  <a:cubicBezTo>
                    <a:pt x="755" y="2136"/>
                    <a:pt x="762" y="2118"/>
                    <a:pt x="757" y="2105"/>
                  </a:cubicBezTo>
                  <a:cubicBezTo>
                    <a:pt x="752" y="2092"/>
                    <a:pt x="739" y="2088"/>
                    <a:pt x="725" y="2094"/>
                  </a:cubicBezTo>
                  <a:close/>
                  <a:moveTo>
                    <a:pt x="754" y="1981"/>
                  </a:moveTo>
                  <a:cubicBezTo>
                    <a:pt x="742" y="1969"/>
                    <a:pt x="728" y="1970"/>
                    <a:pt x="715" y="1978"/>
                  </a:cubicBezTo>
                  <a:cubicBezTo>
                    <a:pt x="697" y="1989"/>
                    <a:pt x="700" y="2006"/>
                    <a:pt x="706" y="2030"/>
                  </a:cubicBezTo>
                  <a:cubicBezTo>
                    <a:pt x="712" y="2032"/>
                    <a:pt x="721" y="2035"/>
                    <a:pt x="728" y="2038"/>
                  </a:cubicBezTo>
                  <a:cubicBezTo>
                    <a:pt x="760" y="2023"/>
                    <a:pt x="762" y="2004"/>
                    <a:pt x="754" y="1981"/>
                  </a:cubicBezTo>
                  <a:close/>
                  <a:moveTo>
                    <a:pt x="1097" y="2150"/>
                  </a:moveTo>
                  <a:cubicBezTo>
                    <a:pt x="1093" y="2152"/>
                    <a:pt x="1090" y="2155"/>
                    <a:pt x="1088" y="2159"/>
                  </a:cubicBezTo>
                  <a:cubicBezTo>
                    <a:pt x="1125" y="2159"/>
                    <a:pt x="1125" y="2159"/>
                    <a:pt x="1125" y="2159"/>
                  </a:cubicBezTo>
                  <a:cubicBezTo>
                    <a:pt x="1120" y="2149"/>
                    <a:pt x="1109" y="2146"/>
                    <a:pt x="1097" y="2150"/>
                  </a:cubicBezTo>
                  <a:close/>
                  <a:moveTo>
                    <a:pt x="828" y="2075"/>
                  </a:moveTo>
                  <a:cubicBezTo>
                    <a:pt x="815" y="2071"/>
                    <a:pt x="806" y="2077"/>
                    <a:pt x="799" y="2088"/>
                  </a:cubicBezTo>
                  <a:cubicBezTo>
                    <a:pt x="793" y="2099"/>
                    <a:pt x="797" y="2108"/>
                    <a:pt x="805" y="2119"/>
                  </a:cubicBezTo>
                  <a:cubicBezTo>
                    <a:pt x="820" y="2122"/>
                    <a:pt x="832" y="2119"/>
                    <a:pt x="838" y="2106"/>
                  </a:cubicBezTo>
                  <a:cubicBezTo>
                    <a:pt x="843" y="2094"/>
                    <a:pt x="837" y="2084"/>
                    <a:pt x="828" y="2075"/>
                  </a:cubicBezTo>
                  <a:close/>
                  <a:moveTo>
                    <a:pt x="875" y="2150"/>
                  </a:moveTo>
                  <a:cubicBezTo>
                    <a:pt x="865" y="2144"/>
                    <a:pt x="842" y="2146"/>
                    <a:pt x="834" y="2157"/>
                  </a:cubicBezTo>
                  <a:cubicBezTo>
                    <a:pt x="834" y="2157"/>
                    <a:pt x="833" y="2158"/>
                    <a:pt x="833" y="2159"/>
                  </a:cubicBezTo>
                  <a:cubicBezTo>
                    <a:pt x="883" y="2159"/>
                    <a:pt x="883" y="2159"/>
                    <a:pt x="883" y="2159"/>
                  </a:cubicBezTo>
                  <a:cubicBezTo>
                    <a:pt x="882" y="2155"/>
                    <a:pt x="879" y="2153"/>
                    <a:pt x="875" y="2150"/>
                  </a:cubicBezTo>
                  <a:close/>
                  <a:moveTo>
                    <a:pt x="777" y="1853"/>
                  </a:moveTo>
                  <a:cubicBezTo>
                    <a:pt x="753" y="1864"/>
                    <a:pt x="749" y="1871"/>
                    <a:pt x="752" y="1888"/>
                  </a:cubicBezTo>
                  <a:cubicBezTo>
                    <a:pt x="755" y="1902"/>
                    <a:pt x="765" y="1914"/>
                    <a:pt x="776" y="1914"/>
                  </a:cubicBezTo>
                  <a:cubicBezTo>
                    <a:pt x="788" y="1913"/>
                    <a:pt x="797" y="1908"/>
                    <a:pt x="801" y="1894"/>
                  </a:cubicBezTo>
                  <a:cubicBezTo>
                    <a:pt x="806" y="1876"/>
                    <a:pt x="803" y="1870"/>
                    <a:pt x="777" y="1853"/>
                  </a:cubicBezTo>
                  <a:close/>
                  <a:moveTo>
                    <a:pt x="628" y="340"/>
                  </a:moveTo>
                  <a:cubicBezTo>
                    <a:pt x="594" y="338"/>
                    <a:pt x="588" y="341"/>
                    <a:pt x="584" y="359"/>
                  </a:cubicBezTo>
                  <a:cubicBezTo>
                    <a:pt x="580" y="373"/>
                    <a:pt x="584" y="383"/>
                    <a:pt x="597" y="389"/>
                  </a:cubicBezTo>
                  <a:cubicBezTo>
                    <a:pt x="613" y="397"/>
                    <a:pt x="627" y="391"/>
                    <a:pt x="643" y="369"/>
                  </a:cubicBezTo>
                  <a:cubicBezTo>
                    <a:pt x="639" y="360"/>
                    <a:pt x="634" y="350"/>
                    <a:pt x="628" y="340"/>
                  </a:cubicBezTo>
                  <a:close/>
                  <a:moveTo>
                    <a:pt x="426" y="367"/>
                  </a:moveTo>
                  <a:cubicBezTo>
                    <a:pt x="432" y="356"/>
                    <a:pt x="422" y="348"/>
                    <a:pt x="398" y="343"/>
                  </a:cubicBezTo>
                  <a:cubicBezTo>
                    <a:pt x="389" y="364"/>
                    <a:pt x="391" y="380"/>
                    <a:pt x="404" y="381"/>
                  </a:cubicBezTo>
                  <a:cubicBezTo>
                    <a:pt x="412" y="381"/>
                    <a:pt x="423" y="374"/>
                    <a:pt x="426" y="367"/>
                  </a:cubicBezTo>
                  <a:close/>
                  <a:moveTo>
                    <a:pt x="446" y="573"/>
                  </a:moveTo>
                  <a:cubicBezTo>
                    <a:pt x="463" y="545"/>
                    <a:pt x="463" y="544"/>
                    <a:pt x="439" y="525"/>
                  </a:cubicBezTo>
                  <a:cubicBezTo>
                    <a:pt x="424" y="531"/>
                    <a:pt x="413" y="542"/>
                    <a:pt x="418" y="560"/>
                  </a:cubicBezTo>
                  <a:cubicBezTo>
                    <a:pt x="421" y="574"/>
                    <a:pt x="432" y="578"/>
                    <a:pt x="446" y="573"/>
                  </a:cubicBezTo>
                  <a:close/>
                  <a:moveTo>
                    <a:pt x="441" y="630"/>
                  </a:moveTo>
                  <a:cubicBezTo>
                    <a:pt x="426" y="635"/>
                    <a:pt x="418" y="649"/>
                    <a:pt x="424" y="663"/>
                  </a:cubicBezTo>
                  <a:cubicBezTo>
                    <a:pt x="432" y="680"/>
                    <a:pt x="449" y="689"/>
                    <a:pt x="464" y="683"/>
                  </a:cubicBezTo>
                  <a:cubicBezTo>
                    <a:pt x="479" y="677"/>
                    <a:pt x="487" y="658"/>
                    <a:pt x="481" y="642"/>
                  </a:cubicBezTo>
                  <a:cubicBezTo>
                    <a:pt x="476" y="630"/>
                    <a:pt x="458" y="624"/>
                    <a:pt x="441" y="630"/>
                  </a:cubicBezTo>
                  <a:close/>
                  <a:moveTo>
                    <a:pt x="579" y="555"/>
                  </a:moveTo>
                  <a:cubicBezTo>
                    <a:pt x="568" y="561"/>
                    <a:pt x="562" y="565"/>
                    <a:pt x="556" y="567"/>
                  </a:cubicBezTo>
                  <a:cubicBezTo>
                    <a:pt x="541" y="574"/>
                    <a:pt x="534" y="588"/>
                    <a:pt x="537" y="602"/>
                  </a:cubicBezTo>
                  <a:cubicBezTo>
                    <a:pt x="540" y="614"/>
                    <a:pt x="550" y="627"/>
                    <a:pt x="560" y="636"/>
                  </a:cubicBezTo>
                  <a:cubicBezTo>
                    <a:pt x="569" y="644"/>
                    <a:pt x="593" y="638"/>
                    <a:pt x="603" y="628"/>
                  </a:cubicBezTo>
                  <a:cubicBezTo>
                    <a:pt x="613" y="618"/>
                    <a:pt x="613" y="607"/>
                    <a:pt x="605" y="595"/>
                  </a:cubicBezTo>
                  <a:cubicBezTo>
                    <a:pt x="597" y="583"/>
                    <a:pt x="589" y="570"/>
                    <a:pt x="579" y="555"/>
                  </a:cubicBezTo>
                  <a:close/>
                  <a:moveTo>
                    <a:pt x="496" y="482"/>
                  </a:moveTo>
                  <a:cubicBezTo>
                    <a:pt x="477" y="505"/>
                    <a:pt x="477" y="508"/>
                    <a:pt x="495" y="532"/>
                  </a:cubicBezTo>
                  <a:cubicBezTo>
                    <a:pt x="523" y="530"/>
                    <a:pt x="534" y="522"/>
                    <a:pt x="535" y="503"/>
                  </a:cubicBezTo>
                  <a:cubicBezTo>
                    <a:pt x="536" y="487"/>
                    <a:pt x="527" y="483"/>
                    <a:pt x="496" y="482"/>
                  </a:cubicBezTo>
                  <a:close/>
                  <a:moveTo>
                    <a:pt x="654" y="471"/>
                  </a:moveTo>
                  <a:cubicBezTo>
                    <a:pt x="640" y="476"/>
                    <a:pt x="630" y="499"/>
                    <a:pt x="635" y="512"/>
                  </a:cubicBezTo>
                  <a:cubicBezTo>
                    <a:pt x="640" y="525"/>
                    <a:pt x="662" y="533"/>
                    <a:pt x="677" y="527"/>
                  </a:cubicBezTo>
                  <a:cubicBezTo>
                    <a:pt x="691" y="521"/>
                    <a:pt x="696" y="506"/>
                    <a:pt x="690" y="491"/>
                  </a:cubicBezTo>
                  <a:cubicBezTo>
                    <a:pt x="683" y="475"/>
                    <a:pt x="666" y="466"/>
                    <a:pt x="654" y="471"/>
                  </a:cubicBezTo>
                  <a:close/>
                  <a:moveTo>
                    <a:pt x="997" y="2004"/>
                  </a:moveTo>
                  <a:cubicBezTo>
                    <a:pt x="992" y="2007"/>
                    <a:pt x="989" y="2015"/>
                    <a:pt x="982" y="2024"/>
                  </a:cubicBezTo>
                  <a:cubicBezTo>
                    <a:pt x="993" y="2029"/>
                    <a:pt x="1000" y="2034"/>
                    <a:pt x="1006" y="2033"/>
                  </a:cubicBezTo>
                  <a:cubicBezTo>
                    <a:pt x="1016" y="2031"/>
                    <a:pt x="1020" y="2022"/>
                    <a:pt x="1016" y="2012"/>
                  </a:cubicBezTo>
                  <a:cubicBezTo>
                    <a:pt x="1012" y="2003"/>
                    <a:pt x="1006" y="1999"/>
                    <a:pt x="997" y="2004"/>
                  </a:cubicBezTo>
                  <a:close/>
                  <a:moveTo>
                    <a:pt x="1087" y="1936"/>
                  </a:moveTo>
                  <a:cubicBezTo>
                    <a:pt x="1068" y="1912"/>
                    <a:pt x="1062" y="1909"/>
                    <a:pt x="1051" y="1917"/>
                  </a:cubicBezTo>
                  <a:cubicBezTo>
                    <a:pt x="1039" y="1927"/>
                    <a:pt x="1042" y="1939"/>
                    <a:pt x="1063" y="1962"/>
                  </a:cubicBezTo>
                  <a:cubicBezTo>
                    <a:pt x="1075" y="1955"/>
                    <a:pt x="1088" y="1952"/>
                    <a:pt x="1087" y="1936"/>
                  </a:cubicBezTo>
                  <a:close/>
                  <a:moveTo>
                    <a:pt x="994" y="1831"/>
                  </a:moveTo>
                  <a:cubicBezTo>
                    <a:pt x="983" y="1840"/>
                    <a:pt x="976" y="1852"/>
                    <a:pt x="984" y="1866"/>
                  </a:cubicBezTo>
                  <a:cubicBezTo>
                    <a:pt x="990" y="1875"/>
                    <a:pt x="999" y="1877"/>
                    <a:pt x="1007" y="1872"/>
                  </a:cubicBezTo>
                  <a:cubicBezTo>
                    <a:pt x="1014" y="1867"/>
                    <a:pt x="1023" y="1859"/>
                    <a:pt x="1023" y="1853"/>
                  </a:cubicBezTo>
                  <a:cubicBezTo>
                    <a:pt x="1022" y="1836"/>
                    <a:pt x="1010" y="1830"/>
                    <a:pt x="994" y="1831"/>
                  </a:cubicBezTo>
                  <a:close/>
                  <a:moveTo>
                    <a:pt x="1050" y="2088"/>
                  </a:moveTo>
                  <a:cubicBezTo>
                    <a:pt x="1042" y="2107"/>
                    <a:pt x="1044" y="2121"/>
                    <a:pt x="1056" y="2122"/>
                  </a:cubicBezTo>
                  <a:cubicBezTo>
                    <a:pt x="1062" y="2122"/>
                    <a:pt x="1072" y="2116"/>
                    <a:pt x="1075" y="2110"/>
                  </a:cubicBezTo>
                  <a:cubicBezTo>
                    <a:pt x="1080" y="2100"/>
                    <a:pt x="1071" y="2093"/>
                    <a:pt x="1050" y="2088"/>
                  </a:cubicBezTo>
                  <a:close/>
                  <a:moveTo>
                    <a:pt x="1069" y="2013"/>
                  </a:moveTo>
                  <a:cubicBezTo>
                    <a:pt x="1062" y="2025"/>
                    <a:pt x="1058" y="2034"/>
                    <a:pt x="1053" y="2042"/>
                  </a:cubicBezTo>
                  <a:cubicBezTo>
                    <a:pt x="1078" y="2063"/>
                    <a:pt x="1083" y="2062"/>
                    <a:pt x="1094" y="2035"/>
                  </a:cubicBezTo>
                  <a:cubicBezTo>
                    <a:pt x="1086" y="2029"/>
                    <a:pt x="1079" y="2022"/>
                    <a:pt x="1069" y="2013"/>
                  </a:cubicBezTo>
                  <a:close/>
                  <a:moveTo>
                    <a:pt x="920" y="1912"/>
                  </a:moveTo>
                  <a:cubicBezTo>
                    <a:pt x="935" y="1903"/>
                    <a:pt x="947" y="1894"/>
                    <a:pt x="941" y="1877"/>
                  </a:cubicBezTo>
                  <a:cubicBezTo>
                    <a:pt x="937" y="1865"/>
                    <a:pt x="929" y="1856"/>
                    <a:pt x="915" y="1858"/>
                  </a:cubicBezTo>
                  <a:cubicBezTo>
                    <a:pt x="904" y="1859"/>
                    <a:pt x="892" y="1860"/>
                    <a:pt x="890" y="1873"/>
                  </a:cubicBezTo>
                  <a:cubicBezTo>
                    <a:pt x="887" y="1895"/>
                    <a:pt x="903" y="1903"/>
                    <a:pt x="920" y="1912"/>
                  </a:cubicBezTo>
                  <a:close/>
                  <a:moveTo>
                    <a:pt x="928" y="2059"/>
                  </a:moveTo>
                  <a:cubicBezTo>
                    <a:pt x="940" y="2045"/>
                    <a:pt x="938" y="2031"/>
                    <a:pt x="927" y="2017"/>
                  </a:cubicBezTo>
                  <a:cubicBezTo>
                    <a:pt x="899" y="2019"/>
                    <a:pt x="891" y="2024"/>
                    <a:pt x="893" y="2039"/>
                  </a:cubicBezTo>
                  <a:cubicBezTo>
                    <a:pt x="894" y="2054"/>
                    <a:pt x="905" y="2060"/>
                    <a:pt x="928" y="2059"/>
                  </a:cubicBezTo>
                  <a:close/>
                  <a:moveTo>
                    <a:pt x="856" y="1919"/>
                  </a:moveTo>
                  <a:cubicBezTo>
                    <a:pt x="847" y="1923"/>
                    <a:pt x="839" y="1930"/>
                    <a:pt x="842" y="1942"/>
                  </a:cubicBezTo>
                  <a:cubicBezTo>
                    <a:pt x="846" y="1957"/>
                    <a:pt x="856" y="1961"/>
                    <a:pt x="872" y="1959"/>
                  </a:cubicBezTo>
                  <a:cubicBezTo>
                    <a:pt x="876" y="1953"/>
                    <a:pt x="880" y="1945"/>
                    <a:pt x="885" y="1937"/>
                  </a:cubicBezTo>
                  <a:cubicBezTo>
                    <a:pt x="877" y="1927"/>
                    <a:pt x="873" y="1912"/>
                    <a:pt x="856" y="1919"/>
                  </a:cubicBezTo>
                  <a:close/>
                  <a:moveTo>
                    <a:pt x="983" y="2069"/>
                  </a:moveTo>
                  <a:cubicBezTo>
                    <a:pt x="976" y="2074"/>
                    <a:pt x="968" y="2079"/>
                    <a:pt x="962" y="2083"/>
                  </a:cubicBezTo>
                  <a:cubicBezTo>
                    <a:pt x="965" y="2098"/>
                    <a:pt x="966" y="2111"/>
                    <a:pt x="981" y="2111"/>
                  </a:cubicBezTo>
                  <a:cubicBezTo>
                    <a:pt x="987" y="2111"/>
                    <a:pt x="995" y="2107"/>
                    <a:pt x="997" y="2102"/>
                  </a:cubicBezTo>
                  <a:cubicBezTo>
                    <a:pt x="1005" y="2088"/>
                    <a:pt x="996" y="2079"/>
                    <a:pt x="983" y="2069"/>
                  </a:cubicBezTo>
                  <a:close/>
                  <a:moveTo>
                    <a:pt x="913" y="2101"/>
                  </a:moveTo>
                  <a:cubicBezTo>
                    <a:pt x="902" y="2105"/>
                    <a:pt x="894" y="2122"/>
                    <a:pt x="897" y="2132"/>
                  </a:cubicBezTo>
                  <a:cubicBezTo>
                    <a:pt x="902" y="2144"/>
                    <a:pt x="922" y="2152"/>
                    <a:pt x="935" y="2147"/>
                  </a:cubicBezTo>
                  <a:cubicBezTo>
                    <a:pt x="947" y="2142"/>
                    <a:pt x="949" y="2133"/>
                    <a:pt x="943" y="2117"/>
                  </a:cubicBezTo>
                  <a:cubicBezTo>
                    <a:pt x="936" y="2102"/>
                    <a:pt x="926" y="2096"/>
                    <a:pt x="913" y="2101"/>
                  </a:cubicBezTo>
                  <a:close/>
                  <a:moveTo>
                    <a:pt x="985" y="1954"/>
                  </a:moveTo>
                  <a:cubicBezTo>
                    <a:pt x="975" y="1945"/>
                    <a:pt x="966" y="1933"/>
                    <a:pt x="952" y="1945"/>
                  </a:cubicBezTo>
                  <a:cubicBezTo>
                    <a:pt x="948" y="1949"/>
                    <a:pt x="945" y="1960"/>
                    <a:pt x="948" y="1965"/>
                  </a:cubicBezTo>
                  <a:cubicBezTo>
                    <a:pt x="953" y="1972"/>
                    <a:pt x="962" y="1979"/>
                    <a:pt x="969" y="1980"/>
                  </a:cubicBezTo>
                  <a:cubicBezTo>
                    <a:pt x="983" y="1980"/>
                    <a:pt x="983" y="1967"/>
                    <a:pt x="985" y="1954"/>
                  </a:cubicBezTo>
                  <a:close/>
                </a:path>
              </a:pathLst>
            </a:custGeom>
            <a:solidFill>
              <a:schemeClr val="accent2"/>
            </a:solidFill>
            <a:ln>
              <a:noFill/>
            </a:ln>
          </p:spPr>
          <p:txBody>
            <a:bodyPr/>
            <a:lstStyle/>
            <a:p>
              <a:endParaRPr lang="en-GB"/>
            </a:p>
          </p:txBody>
        </p:sp>
        <p:sp>
          <p:nvSpPr>
            <p:cNvPr id="11" name="Freeform 5"/>
            <p:cNvSpPr>
              <a:spLocks noEditPoints="1"/>
            </p:cNvSpPr>
            <p:nvPr/>
          </p:nvSpPr>
          <p:spPr bwMode="auto">
            <a:xfrm>
              <a:off x="1" y="2717"/>
              <a:ext cx="9144000" cy="6857328"/>
            </a:xfrm>
            <a:custGeom>
              <a:avLst/>
              <a:gdLst/>
              <a:ahLst/>
              <a:cxnLst/>
              <a:rect l="0" t="0" r="r" b="b"/>
              <a:pathLst>
                <a:path w="2880" h="2159">
                  <a:moveTo>
                    <a:pt x="116" y="1644"/>
                  </a:moveTo>
                  <a:cubicBezTo>
                    <a:pt x="141" y="1676"/>
                    <a:pt x="167" y="1685"/>
                    <a:pt x="179" y="1665"/>
                  </a:cubicBezTo>
                  <a:cubicBezTo>
                    <a:pt x="185" y="1653"/>
                    <a:pt x="183" y="1630"/>
                    <a:pt x="175" y="1620"/>
                  </a:cubicBezTo>
                  <a:cubicBezTo>
                    <a:pt x="163" y="1602"/>
                    <a:pt x="142" y="1611"/>
                    <a:pt x="116" y="1644"/>
                  </a:cubicBezTo>
                  <a:close/>
                  <a:moveTo>
                    <a:pt x="266" y="1470"/>
                  </a:moveTo>
                  <a:cubicBezTo>
                    <a:pt x="284" y="1453"/>
                    <a:pt x="282" y="1435"/>
                    <a:pt x="269" y="1418"/>
                  </a:cubicBezTo>
                  <a:cubicBezTo>
                    <a:pt x="252" y="1396"/>
                    <a:pt x="223" y="1403"/>
                    <a:pt x="192" y="1437"/>
                  </a:cubicBezTo>
                  <a:cubicBezTo>
                    <a:pt x="226" y="1481"/>
                    <a:pt x="245" y="1489"/>
                    <a:pt x="266" y="1470"/>
                  </a:cubicBezTo>
                  <a:close/>
                  <a:moveTo>
                    <a:pt x="67" y="2011"/>
                  </a:moveTo>
                  <a:cubicBezTo>
                    <a:pt x="47" y="2023"/>
                    <a:pt x="30" y="2065"/>
                    <a:pt x="43" y="2089"/>
                  </a:cubicBezTo>
                  <a:cubicBezTo>
                    <a:pt x="50" y="2103"/>
                    <a:pt x="69" y="2118"/>
                    <a:pt x="85" y="2121"/>
                  </a:cubicBezTo>
                  <a:cubicBezTo>
                    <a:pt x="112" y="2126"/>
                    <a:pt x="132" y="2095"/>
                    <a:pt x="143" y="2037"/>
                  </a:cubicBezTo>
                  <a:cubicBezTo>
                    <a:pt x="107" y="2000"/>
                    <a:pt x="93" y="1996"/>
                    <a:pt x="67" y="2011"/>
                  </a:cubicBezTo>
                  <a:close/>
                  <a:moveTo>
                    <a:pt x="60" y="1519"/>
                  </a:moveTo>
                  <a:cubicBezTo>
                    <a:pt x="42" y="1526"/>
                    <a:pt x="24" y="1534"/>
                    <a:pt x="0" y="1543"/>
                  </a:cubicBezTo>
                  <a:cubicBezTo>
                    <a:pt x="0" y="1546"/>
                    <a:pt x="0" y="1546"/>
                    <a:pt x="0" y="1546"/>
                  </a:cubicBezTo>
                  <a:cubicBezTo>
                    <a:pt x="14" y="1566"/>
                    <a:pt x="25" y="1582"/>
                    <a:pt x="35" y="1598"/>
                  </a:cubicBezTo>
                  <a:cubicBezTo>
                    <a:pt x="95" y="1571"/>
                    <a:pt x="98" y="1563"/>
                    <a:pt x="60" y="1519"/>
                  </a:cubicBezTo>
                  <a:close/>
                  <a:moveTo>
                    <a:pt x="93" y="1224"/>
                  </a:moveTo>
                  <a:cubicBezTo>
                    <a:pt x="94" y="1198"/>
                    <a:pt x="69" y="1173"/>
                    <a:pt x="41" y="1171"/>
                  </a:cubicBezTo>
                  <a:cubicBezTo>
                    <a:pt x="25" y="1170"/>
                    <a:pt x="10" y="1175"/>
                    <a:pt x="0" y="1184"/>
                  </a:cubicBezTo>
                  <a:cubicBezTo>
                    <a:pt x="0" y="1268"/>
                    <a:pt x="0" y="1268"/>
                    <a:pt x="0" y="1268"/>
                  </a:cubicBezTo>
                  <a:cubicBezTo>
                    <a:pt x="8" y="1276"/>
                    <a:pt x="19" y="1281"/>
                    <a:pt x="31" y="1282"/>
                  </a:cubicBezTo>
                  <a:cubicBezTo>
                    <a:pt x="60" y="1284"/>
                    <a:pt x="92" y="1254"/>
                    <a:pt x="93" y="1224"/>
                  </a:cubicBezTo>
                  <a:close/>
                  <a:moveTo>
                    <a:pt x="115" y="1901"/>
                  </a:moveTo>
                  <a:cubicBezTo>
                    <a:pt x="118" y="1876"/>
                    <a:pt x="104" y="1864"/>
                    <a:pt x="70" y="1861"/>
                  </a:cubicBezTo>
                  <a:cubicBezTo>
                    <a:pt x="37" y="1858"/>
                    <a:pt x="18" y="1871"/>
                    <a:pt x="15" y="1899"/>
                  </a:cubicBezTo>
                  <a:cubicBezTo>
                    <a:pt x="12" y="1922"/>
                    <a:pt x="34" y="1952"/>
                    <a:pt x="56" y="1954"/>
                  </a:cubicBezTo>
                  <a:cubicBezTo>
                    <a:pt x="81" y="1957"/>
                    <a:pt x="112" y="1929"/>
                    <a:pt x="115" y="1901"/>
                  </a:cubicBezTo>
                  <a:close/>
                  <a:moveTo>
                    <a:pt x="290" y="1776"/>
                  </a:moveTo>
                  <a:cubicBezTo>
                    <a:pt x="287" y="1755"/>
                    <a:pt x="269" y="1751"/>
                    <a:pt x="250" y="1750"/>
                  </a:cubicBezTo>
                  <a:cubicBezTo>
                    <a:pt x="215" y="1750"/>
                    <a:pt x="208" y="1771"/>
                    <a:pt x="208" y="1801"/>
                  </a:cubicBezTo>
                  <a:cubicBezTo>
                    <a:pt x="220" y="1812"/>
                    <a:pt x="233" y="1824"/>
                    <a:pt x="243" y="1833"/>
                  </a:cubicBezTo>
                  <a:cubicBezTo>
                    <a:pt x="282" y="1829"/>
                    <a:pt x="294" y="1806"/>
                    <a:pt x="290" y="1776"/>
                  </a:cubicBezTo>
                  <a:close/>
                  <a:moveTo>
                    <a:pt x="395" y="1830"/>
                  </a:moveTo>
                  <a:cubicBezTo>
                    <a:pt x="379" y="1840"/>
                    <a:pt x="361" y="1852"/>
                    <a:pt x="346" y="1863"/>
                  </a:cubicBezTo>
                  <a:cubicBezTo>
                    <a:pt x="346" y="1911"/>
                    <a:pt x="357" y="1928"/>
                    <a:pt x="389" y="1936"/>
                  </a:cubicBezTo>
                  <a:cubicBezTo>
                    <a:pt x="414" y="1942"/>
                    <a:pt x="431" y="1931"/>
                    <a:pt x="439" y="1908"/>
                  </a:cubicBezTo>
                  <a:cubicBezTo>
                    <a:pt x="450" y="1881"/>
                    <a:pt x="433" y="1852"/>
                    <a:pt x="395" y="1830"/>
                  </a:cubicBezTo>
                  <a:close/>
                  <a:moveTo>
                    <a:pt x="499" y="2027"/>
                  </a:moveTo>
                  <a:cubicBezTo>
                    <a:pt x="505" y="2050"/>
                    <a:pt x="532" y="2067"/>
                    <a:pt x="558" y="2063"/>
                  </a:cubicBezTo>
                  <a:cubicBezTo>
                    <a:pt x="593" y="2059"/>
                    <a:pt x="604" y="2043"/>
                    <a:pt x="607" y="1991"/>
                  </a:cubicBezTo>
                  <a:cubicBezTo>
                    <a:pt x="595" y="1977"/>
                    <a:pt x="582" y="1963"/>
                    <a:pt x="568" y="1947"/>
                  </a:cubicBezTo>
                  <a:cubicBezTo>
                    <a:pt x="513" y="1969"/>
                    <a:pt x="492" y="1994"/>
                    <a:pt x="499" y="2027"/>
                  </a:cubicBezTo>
                  <a:close/>
                  <a:moveTo>
                    <a:pt x="217" y="1964"/>
                  </a:moveTo>
                  <a:cubicBezTo>
                    <a:pt x="211" y="2013"/>
                    <a:pt x="217" y="2032"/>
                    <a:pt x="245" y="2044"/>
                  </a:cubicBezTo>
                  <a:cubicBezTo>
                    <a:pt x="263" y="2051"/>
                    <a:pt x="279" y="2049"/>
                    <a:pt x="292" y="2033"/>
                  </a:cubicBezTo>
                  <a:cubicBezTo>
                    <a:pt x="306" y="2014"/>
                    <a:pt x="312" y="1995"/>
                    <a:pt x="296" y="1975"/>
                  </a:cubicBezTo>
                  <a:cubicBezTo>
                    <a:pt x="275" y="1949"/>
                    <a:pt x="249" y="1943"/>
                    <a:pt x="217" y="1964"/>
                  </a:cubicBezTo>
                  <a:close/>
                  <a:moveTo>
                    <a:pt x="652" y="1753"/>
                  </a:moveTo>
                  <a:cubicBezTo>
                    <a:pt x="629" y="1750"/>
                    <a:pt x="605" y="1774"/>
                    <a:pt x="600" y="1805"/>
                  </a:cubicBezTo>
                  <a:cubicBezTo>
                    <a:pt x="596" y="1834"/>
                    <a:pt x="613" y="1856"/>
                    <a:pt x="640" y="1858"/>
                  </a:cubicBezTo>
                  <a:cubicBezTo>
                    <a:pt x="673" y="1860"/>
                    <a:pt x="700" y="1840"/>
                    <a:pt x="703" y="1812"/>
                  </a:cubicBezTo>
                  <a:cubicBezTo>
                    <a:pt x="706" y="1784"/>
                    <a:pt x="682" y="1756"/>
                    <a:pt x="652" y="1753"/>
                  </a:cubicBezTo>
                  <a:close/>
                  <a:moveTo>
                    <a:pt x="516" y="1752"/>
                  </a:moveTo>
                  <a:cubicBezTo>
                    <a:pt x="485" y="1703"/>
                    <a:pt x="483" y="1702"/>
                    <a:pt x="434" y="1725"/>
                  </a:cubicBezTo>
                  <a:cubicBezTo>
                    <a:pt x="433" y="1753"/>
                    <a:pt x="440" y="1778"/>
                    <a:pt x="472" y="1786"/>
                  </a:cubicBezTo>
                  <a:cubicBezTo>
                    <a:pt x="497" y="1791"/>
                    <a:pt x="512" y="1777"/>
                    <a:pt x="516" y="1752"/>
                  </a:cubicBezTo>
                  <a:close/>
                  <a:moveTo>
                    <a:pt x="358" y="1620"/>
                  </a:moveTo>
                  <a:cubicBezTo>
                    <a:pt x="360" y="1599"/>
                    <a:pt x="340" y="1578"/>
                    <a:pt x="314" y="1575"/>
                  </a:cubicBezTo>
                  <a:cubicBezTo>
                    <a:pt x="290" y="1572"/>
                    <a:pt x="270" y="1589"/>
                    <a:pt x="267" y="1616"/>
                  </a:cubicBezTo>
                  <a:cubicBezTo>
                    <a:pt x="265" y="1638"/>
                    <a:pt x="286" y="1660"/>
                    <a:pt x="310" y="1662"/>
                  </a:cubicBezTo>
                  <a:cubicBezTo>
                    <a:pt x="331" y="1663"/>
                    <a:pt x="356" y="1640"/>
                    <a:pt x="358" y="1620"/>
                  </a:cubicBezTo>
                  <a:close/>
                  <a:moveTo>
                    <a:pt x="382" y="2144"/>
                  </a:moveTo>
                  <a:cubicBezTo>
                    <a:pt x="367" y="2141"/>
                    <a:pt x="348" y="2148"/>
                    <a:pt x="334" y="2159"/>
                  </a:cubicBezTo>
                  <a:cubicBezTo>
                    <a:pt x="406" y="2159"/>
                    <a:pt x="406" y="2159"/>
                    <a:pt x="406" y="2159"/>
                  </a:cubicBezTo>
                  <a:cubicBezTo>
                    <a:pt x="400" y="2150"/>
                    <a:pt x="392" y="2146"/>
                    <a:pt x="382" y="2144"/>
                  </a:cubicBezTo>
                  <a:close/>
                  <a:moveTo>
                    <a:pt x="92" y="1016"/>
                  </a:moveTo>
                  <a:cubicBezTo>
                    <a:pt x="96" y="983"/>
                    <a:pt x="68" y="954"/>
                    <a:pt x="27" y="949"/>
                  </a:cubicBezTo>
                  <a:cubicBezTo>
                    <a:pt x="18" y="947"/>
                    <a:pt x="9" y="949"/>
                    <a:pt x="0" y="953"/>
                  </a:cubicBezTo>
                  <a:cubicBezTo>
                    <a:pt x="0" y="1068"/>
                    <a:pt x="0" y="1068"/>
                    <a:pt x="0" y="1068"/>
                  </a:cubicBezTo>
                  <a:cubicBezTo>
                    <a:pt x="9" y="1073"/>
                    <a:pt x="18" y="1077"/>
                    <a:pt x="27" y="1078"/>
                  </a:cubicBezTo>
                  <a:cubicBezTo>
                    <a:pt x="56" y="1080"/>
                    <a:pt x="88" y="1050"/>
                    <a:pt x="92" y="1016"/>
                  </a:cubicBezTo>
                  <a:close/>
                  <a:moveTo>
                    <a:pt x="2657" y="1324"/>
                  </a:moveTo>
                  <a:cubicBezTo>
                    <a:pt x="2719" y="1299"/>
                    <a:pt x="2733" y="1280"/>
                    <a:pt x="2724" y="1232"/>
                  </a:cubicBezTo>
                  <a:cubicBezTo>
                    <a:pt x="2719" y="1202"/>
                    <a:pt x="2700" y="1187"/>
                    <a:pt x="2671" y="1185"/>
                  </a:cubicBezTo>
                  <a:cubicBezTo>
                    <a:pt x="2639" y="1183"/>
                    <a:pt x="2600" y="1212"/>
                    <a:pt x="2591" y="1244"/>
                  </a:cubicBezTo>
                  <a:cubicBezTo>
                    <a:pt x="2582" y="1276"/>
                    <a:pt x="2594" y="1292"/>
                    <a:pt x="2657" y="1324"/>
                  </a:cubicBezTo>
                  <a:close/>
                  <a:moveTo>
                    <a:pt x="569" y="1407"/>
                  </a:moveTo>
                  <a:cubicBezTo>
                    <a:pt x="594" y="1410"/>
                    <a:pt x="624" y="1381"/>
                    <a:pt x="627" y="1352"/>
                  </a:cubicBezTo>
                  <a:cubicBezTo>
                    <a:pt x="629" y="1326"/>
                    <a:pt x="610" y="1305"/>
                    <a:pt x="581" y="1303"/>
                  </a:cubicBezTo>
                  <a:cubicBezTo>
                    <a:pt x="550" y="1301"/>
                    <a:pt x="522" y="1320"/>
                    <a:pt x="520" y="1344"/>
                  </a:cubicBezTo>
                  <a:cubicBezTo>
                    <a:pt x="517" y="1370"/>
                    <a:pt x="545" y="1404"/>
                    <a:pt x="569" y="1407"/>
                  </a:cubicBezTo>
                  <a:close/>
                  <a:moveTo>
                    <a:pt x="411" y="1600"/>
                  </a:moveTo>
                  <a:cubicBezTo>
                    <a:pt x="433" y="1649"/>
                    <a:pt x="437" y="1651"/>
                    <a:pt x="489" y="1642"/>
                  </a:cubicBezTo>
                  <a:cubicBezTo>
                    <a:pt x="509" y="1596"/>
                    <a:pt x="506" y="1573"/>
                    <a:pt x="477" y="1557"/>
                  </a:cubicBezTo>
                  <a:cubicBezTo>
                    <a:pt x="452" y="1543"/>
                    <a:pt x="438" y="1552"/>
                    <a:pt x="411" y="1600"/>
                  </a:cubicBezTo>
                  <a:close/>
                  <a:moveTo>
                    <a:pt x="1937" y="299"/>
                  </a:moveTo>
                  <a:cubicBezTo>
                    <a:pt x="1957" y="287"/>
                    <a:pt x="1978" y="274"/>
                    <a:pt x="1999" y="261"/>
                  </a:cubicBezTo>
                  <a:cubicBezTo>
                    <a:pt x="1990" y="201"/>
                    <a:pt x="1979" y="183"/>
                    <a:pt x="1955" y="179"/>
                  </a:cubicBezTo>
                  <a:cubicBezTo>
                    <a:pt x="1931" y="175"/>
                    <a:pt x="1896" y="193"/>
                    <a:pt x="1890" y="217"/>
                  </a:cubicBezTo>
                  <a:cubicBezTo>
                    <a:pt x="1880" y="256"/>
                    <a:pt x="1905" y="277"/>
                    <a:pt x="1937" y="299"/>
                  </a:cubicBezTo>
                  <a:close/>
                  <a:moveTo>
                    <a:pt x="463" y="1436"/>
                  </a:moveTo>
                  <a:cubicBezTo>
                    <a:pt x="456" y="1421"/>
                    <a:pt x="437" y="1406"/>
                    <a:pt x="421" y="1403"/>
                  </a:cubicBezTo>
                  <a:cubicBezTo>
                    <a:pt x="392" y="1397"/>
                    <a:pt x="384" y="1423"/>
                    <a:pt x="375" y="1454"/>
                  </a:cubicBezTo>
                  <a:cubicBezTo>
                    <a:pt x="395" y="1466"/>
                    <a:pt x="413" y="1475"/>
                    <a:pt x="429" y="1484"/>
                  </a:cubicBezTo>
                  <a:cubicBezTo>
                    <a:pt x="452" y="1472"/>
                    <a:pt x="477" y="1463"/>
                    <a:pt x="463" y="1436"/>
                  </a:cubicBezTo>
                  <a:close/>
                  <a:moveTo>
                    <a:pt x="2444" y="1262"/>
                  </a:moveTo>
                  <a:cubicBezTo>
                    <a:pt x="2470" y="1247"/>
                    <a:pt x="2479" y="1214"/>
                    <a:pt x="2466" y="1188"/>
                  </a:cubicBezTo>
                  <a:cubicBezTo>
                    <a:pt x="2452" y="1162"/>
                    <a:pt x="2434" y="1140"/>
                    <a:pt x="2401" y="1143"/>
                  </a:cubicBezTo>
                  <a:cubicBezTo>
                    <a:pt x="2368" y="1145"/>
                    <a:pt x="2356" y="1166"/>
                    <a:pt x="2349" y="1235"/>
                  </a:cubicBezTo>
                  <a:cubicBezTo>
                    <a:pt x="2377" y="1265"/>
                    <a:pt x="2405" y="1286"/>
                    <a:pt x="2444" y="1262"/>
                  </a:cubicBezTo>
                  <a:close/>
                  <a:moveTo>
                    <a:pt x="2131" y="98"/>
                  </a:moveTo>
                  <a:cubicBezTo>
                    <a:pt x="2166" y="94"/>
                    <a:pt x="2176" y="78"/>
                    <a:pt x="2180" y="26"/>
                  </a:cubicBezTo>
                  <a:cubicBezTo>
                    <a:pt x="2173" y="18"/>
                    <a:pt x="2165" y="9"/>
                    <a:pt x="2157" y="0"/>
                  </a:cubicBezTo>
                  <a:cubicBezTo>
                    <a:pt x="2103" y="0"/>
                    <a:pt x="2103" y="0"/>
                    <a:pt x="2103" y="0"/>
                  </a:cubicBezTo>
                  <a:cubicBezTo>
                    <a:pt x="2076" y="18"/>
                    <a:pt x="2067" y="38"/>
                    <a:pt x="2072" y="61"/>
                  </a:cubicBezTo>
                  <a:cubicBezTo>
                    <a:pt x="2078" y="85"/>
                    <a:pt x="2105" y="102"/>
                    <a:pt x="2131" y="98"/>
                  </a:cubicBezTo>
                  <a:close/>
                  <a:moveTo>
                    <a:pt x="2177" y="1330"/>
                  </a:moveTo>
                  <a:cubicBezTo>
                    <a:pt x="2210" y="1319"/>
                    <a:pt x="2231" y="1269"/>
                    <a:pt x="2219" y="1230"/>
                  </a:cubicBezTo>
                  <a:cubicBezTo>
                    <a:pt x="2208" y="1192"/>
                    <a:pt x="2161" y="1172"/>
                    <a:pt x="2114" y="1186"/>
                  </a:cubicBezTo>
                  <a:cubicBezTo>
                    <a:pt x="2078" y="1197"/>
                    <a:pt x="2052" y="1247"/>
                    <a:pt x="2063" y="1283"/>
                  </a:cubicBezTo>
                  <a:cubicBezTo>
                    <a:pt x="2073" y="1316"/>
                    <a:pt x="2139" y="1343"/>
                    <a:pt x="2177" y="1330"/>
                  </a:cubicBezTo>
                  <a:close/>
                  <a:moveTo>
                    <a:pt x="77" y="1373"/>
                  </a:moveTo>
                  <a:cubicBezTo>
                    <a:pt x="54" y="1351"/>
                    <a:pt x="28" y="1357"/>
                    <a:pt x="2" y="1380"/>
                  </a:cubicBezTo>
                  <a:cubicBezTo>
                    <a:pt x="1" y="1415"/>
                    <a:pt x="7" y="1444"/>
                    <a:pt x="43" y="1449"/>
                  </a:cubicBezTo>
                  <a:cubicBezTo>
                    <a:pt x="56" y="1451"/>
                    <a:pt x="75" y="1441"/>
                    <a:pt x="85" y="1430"/>
                  </a:cubicBezTo>
                  <a:cubicBezTo>
                    <a:pt x="103" y="1410"/>
                    <a:pt x="92" y="1387"/>
                    <a:pt x="77" y="1373"/>
                  </a:cubicBezTo>
                  <a:close/>
                  <a:moveTo>
                    <a:pt x="210" y="1226"/>
                  </a:moveTo>
                  <a:cubicBezTo>
                    <a:pt x="195" y="1224"/>
                    <a:pt x="179" y="1221"/>
                    <a:pt x="165" y="1218"/>
                  </a:cubicBezTo>
                  <a:cubicBezTo>
                    <a:pt x="145" y="1245"/>
                    <a:pt x="138" y="1269"/>
                    <a:pt x="166" y="1296"/>
                  </a:cubicBezTo>
                  <a:cubicBezTo>
                    <a:pt x="225" y="1290"/>
                    <a:pt x="229" y="1284"/>
                    <a:pt x="210" y="1226"/>
                  </a:cubicBezTo>
                  <a:close/>
                  <a:moveTo>
                    <a:pt x="676" y="1519"/>
                  </a:moveTo>
                  <a:cubicBezTo>
                    <a:pt x="650" y="1523"/>
                    <a:pt x="624" y="1525"/>
                    <a:pt x="593" y="1529"/>
                  </a:cubicBezTo>
                  <a:cubicBezTo>
                    <a:pt x="594" y="1552"/>
                    <a:pt x="594" y="1563"/>
                    <a:pt x="594" y="1574"/>
                  </a:cubicBezTo>
                  <a:cubicBezTo>
                    <a:pt x="593" y="1603"/>
                    <a:pt x="609" y="1626"/>
                    <a:pt x="633" y="1632"/>
                  </a:cubicBezTo>
                  <a:cubicBezTo>
                    <a:pt x="655" y="1637"/>
                    <a:pt x="683" y="1631"/>
                    <a:pt x="705" y="1623"/>
                  </a:cubicBezTo>
                  <a:cubicBezTo>
                    <a:pt x="725" y="1615"/>
                    <a:pt x="734" y="1572"/>
                    <a:pt x="726" y="1549"/>
                  </a:cubicBezTo>
                  <a:cubicBezTo>
                    <a:pt x="718" y="1526"/>
                    <a:pt x="701" y="1516"/>
                    <a:pt x="676" y="1519"/>
                  </a:cubicBezTo>
                  <a:close/>
                  <a:moveTo>
                    <a:pt x="21" y="1746"/>
                  </a:moveTo>
                  <a:cubicBezTo>
                    <a:pt x="23" y="1764"/>
                    <a:pt x="25" y="1781"/>
                    <a:pt x="27" y="1796"/>
                  </a:cubicBezTo>
                  <a:cubicBezTo>
                    <a:pt x="56" y="1805"/>
                    <a:pt x="80" y="1813"/>
                    <a:pt x="94" y="1786"/>
                  </a:cubicBezTo>
                  <a:cubicBezTo>
                    <a:pt x="99" y="1777"/>
                    <a:pt x="98" y="1759"/>
                    <a:pt x="92" y="1750"/>
                  </a:cubicBezTo>
                  <a:cubicBezTo>
                    <a:pt x="74" y="1724"/>
                    <a:pt x="50" y="1732"/>
                    <a:pt x="21" y="1746"/>
                  </a:cubicBezTo>
                  <a:close/>
                  <a:moveTo>
                    <a:pt x="288" y="1365"/>
                  </a:moveTo>
                  <a:cubicBezTo>
                    <a:pt x="307" y="1381"/>
                    <a:pt x="326" y="1383"/>
                    <a:pt x="346" y="1368"/>
                  </a:cubicBezTo>
                  <a:cubicBezTo>
                    <a:pt x="371" y="1348"/>
                    <a:pt x="373" y="1322"/>
                    <a:pt x="350" y="1280"/>
                  </a:cubicBezTo>
                  <a:cubicBezTo>
                    <a:pt x="333" y="1280"/>
                    <a:pt x="314" y="1280"/>
                    <a:pt x="294" y="1280"/>
                  </a:cubicBezTo>
                  <a:cubicBezTo>
                    <a:pt x="264" y="1333"/>
                    <a:pt x="263" y="1344"/>
                    <a:pt x="288" y="1365"/>
                  </a:cubicBezTo>
                  <a:close/>
                  <a:moveTo>
                    <a:pt x="251" y="1115"/>
                  </a:moveTo>
                  <a:cubicBezTo>
                    <a:pt x="276" y="1112"/>
                    <a:pt x="293" y="1090"/>
                    <a:pt x="292" y="1066"/>
                  </a:cubicBezTo>
                  <a:cubicBezTo>
                    <a:pt x="291" y="1042"/>
                    <a:pt x="284" y="1020"/>
                    <a:pt x="258" y="1010"/>
                  </a:cubicBezTo>
                  <a:cubicBezTo>
                    <a:pt x="233" y="1001"/>
                    <a:pt x="217" y="1013"/>
                    <a:pt x="189" y="1063"/>
                  </a:cubicBezTo>
                  <a:cubicBezTo>
                    <a:pt x="200" y="1095"/>
                    <a:pt x="214" y="1120"/>
                    <a:pt x="251" y="1115"/>
                  </a:cubicBezTo>
                  <a:close/>
                  <a:moveTo>
                    <a:pt x="472" y="1185"/>
                  </a:moveTo>
                  <a:cubicBezTo>
                    <a:pt x="478" y="1160"/>
                    <a:pt x="470" y="1143"/>
                    <a:pt x="448" y="1132"/>
                  </a:cubicBezTo>
                  <a:cubicBezTo>
                    <a:pt x="424" y="1120"/>
                    <a:pt x="385" y="1129"/>
                    <a:pt x="368" y="1150"/>
                  </a:cubicBezTo>
                  <a:cubicBezTo>
                    <a:pt x="350" y="1171"/>
                    <a:pt x="354" y="1187"/>
                    <a:pt x="391" y="1232"/>
                  </a:cubicBezTo>
                  <a:cubicBezTo>
                    <a:pt x="447" y="1234"/>
                    <a:pt x="463" y="1224"/>
                    <a:pt x="472" y="1185"/>
                  </a:cubicBezTo>
                  <a:close/>
                  <a:moveTo>
                    <a:pt x="2375" y="1735"/>
                  </a:moveTo>
                  <a:cubicBezTo>
                    <a:pt x="2391" y="1731"/>
                    <a:pt x="2407" y="1710"/>
                    <a:pt x="2413" y="1693"/>
                  </a:cubicBezTo>
                  <a:cubicBezTo>
                    <a:pt x="2423" y="1663"/>
                    <a:pt x="2400" y="1642"/>
                    <a:pt x="2376" y="1633"/>
                  </a:cubicBezTo>
                  <a:cubicBezTo>
                    <a:pt x="2340" y="1621"/>
                    <a:pt x="2314" y="1640"/>
                    <a:pt x="2297" y="1678"/>
                  </a:cubicBezTo>
                  <a:cubicBezTo>
                    <a:pt x="2312" y="1718"/>
                    <a:pt x="2333" y="1747"/>
                    <a:pt x="2375" y="1735"/>
                  </a:cubicBezTo>
                  <a:close/>
                  <a:moveTo>
                    <a:pt x="2188" y="1808"/>
                  </a:moveTo>
                  <a:cubicBezTo>
                    <a:pt x="2129" y="1850"/>
                    <a:pt x="2120" y="1865"/>
                    <a:pt x="2139" y="1892"/>
                  </a:cubicBezTo>
                  <a:cubicBezTo>
                    <a:pt x="2160" y="1923"/>
                    <a:pt x="2190" y="1918"/>
                    <a:pt x="2249" y="1869"/>
                  </a:cubicBezTo>
                  <a:cubicBezTo>
                    <a:pt x="2233" y="1840"/>
                    <a:pt x="2228" y="1806"/>
                    <a:pt x="2188" y="1808"/>
                  </a:cubicBezTo>
                  <a:close/>
                  <a:moveTo>
                    <a:pt x="2577" y="2046"/>
                  </a:moveTo>
                  <a:cubicBezTo>
                    <a:pt x="2544" y="2026"/>
                    <a:pt x="2521" y="2047"/>
                    <a:pt x="2496" y="2076"/>
                  </a:cubicBezTo>
                  <a:cubicBezTo>
                    <a:pt x="2507" y="2095"/>
                    <a:pt x="2517" y="2113"/>
                    <a:pt x="2527" y="2129"/>
                  </a:cubicBezTo>
                  <a:cubicBezTo>
                    <a:pt x="2563" y="2125"/>
                    <a:pt x="2594" y="2122"/>
                    <a:pt x="2596" y="2085"/>
                  </a:cubicBezTo>
                  <a:cubicBezTo>
                    <a:pt x="2597" y="2072"/>
                    <a:pt x="2588" y="2052"/>
                    <a:pt x="2577" y="2046"/>
                  </a:cubicBezTo>
                  <a:close/>
                  <a:moveTo>
                    <a:pt x="2428" y="1805"/>
                  </a:moveTo>
                  <a:cubicBezTo>
                    <a:pt x="2412" y="1822"/>
                    <a:pt x="2395" y="1839"/>
                    <a:pt x="2372" y="1862"/>
                  </a:cubicBezTo>
                  <a:cubicBezTo>
                    <a:pt x="2399" y="1879"/>
                    <a:pt x="2420" y="1892"/>
                    <a:pt x="2440" y="1904"/>
                  </a:cubicBezTo>
                  <a:cubicBezTo>
                    <a:pt x="2493" y="1845"/>
                    <a:pt x="2492" y="1835"/>
                    <a:pt x="2428" y="1805"/>
                  </a:cubicBezTo>
                  <a:close/>
                  <a:moveTo>
                    <a:pt x="2363" y="1990"/>
                  </a:moveTo>
                  <a:cubicBezTo>
                    <a:pt x="2341" y="1997"/>
                    <a:pt x="2330" y="2012"/>
                    <a:pt x="2341" y="2033"/>
                  </a:cubicBezTo>
                  <a:cubicBezTo>
                    <a:pt x="2348" y="2046"/>
                    <a:pt x="2365" y="2054"/>
                    <a:pt x="2388" y="2073"/>
                  </a:cubicBezTo>
                  <a:cubicBezTo>
                    <a:pt x="2400" y="2046"/>
                    <a:pt x="2414" y="2029"/>
                    <a:pt x="2412" y="2016"/>
                  </a:cubicBezTo>
                  <a:cubicBezTo>
                    <a:pt x="2408" y="1993"/>
                    <a:pt x="2388" y="1981"/>
                    <a:pt x="2363" y="1990"/>
                  </a:cubicBezTo>
                  <a:close/>
                  <a:moveTo>
                    <a:pt x="2218" y="2056"/>
                  </a:moveTo>
                  <a:cubicBezTo>
                    <a:pt x="2196" y="2080"/>
                    <a:pt x="2165" y="2100"/>
                    <a:pt x="2192" y="2134"/>
                  </a:cubicBezTo>
                  <a:cubicBezTo>
                    <a:pt x="2201" y="2144"/>
                    <a:pt x="2229" y="2152"/>
                    <a:pt x="2239" y="2146"/>
                  </a:cubicBezTo>
                  <a:cubicBezTo>
                    <a:pt x="2257" y="2136"/>
                    <a:pt x="2277" y="2115"/>
                    <a:pt x="2279" y="2097"/>
                  </a:cubicBezTo>
                  <a:cubicBezTo>
                    <a:pt x="2282" y="2064"/>
                    <a:pt x="2249" y="2062"/>
                    <a:pt x="2218" y="2056"/>
                  </a:cubicBezTo>
                  <a:close/>
                  <a:moveTo>
                    <a:pt x="2606" y="1860"/>
                  </a:moveTo>
                  <a:cubicBezTo>
                    <a:pt x="2583" y="1847"/>
                    <a:pt x="2565" y="1867"/>
                    <a:pt x="2551" y="1917"/>
                  </a:cubicBezTo>
                  <a:cubicBezTo>
                    <a:pt x="2596" y="1940"/>
                    <a:pt x="2629" y="1937"/>
                    <a:pt x="2632" y="1908"/>
                  </a:cubicBezTo>
                  <a:cubicBezTo>
                    <a:pt x="2634" y="1893"/>
                    <a:pt x="2620" y="1868"/>
                    <a:pt x="2606" y="1860"/>
                  </a:cubicBezTo>
                  <a:close/>
                  <a:moveTo>
                    <a:pt x="2321" y="1460"/>
                  </a:moveTo>
                  <a:cubicBezTo>
                    <a:pt x="2309" y="1432"/>
                    <a:pt x="2270" y="1416"/>
                    <a:pt x="2237" y="1427"/>
                  </a:cubicBezTo>
                  <a:cubicBezTo>
                    <a:pt x="2202" y="1440"/>
                    <a:pt x="2184" y="1477"/>
                    <a:pt x="2196" y="1513"/>
                  </a:cubicBezTo>
                  <a:cubicBezTo>
                    <a:pt x="2207" y="1547"/>
                    <a:pt x="2247" y="1567"/>
                    <a:pt x="2281" y="1555"/>
                  </a:cubicBezTo>
                  <a:cubicBezTo>
                    <a:pt x="2314" y="1543"/>
                    <a:pt x="2335" y="1494"/>
                    <a:pt x="2321" y="1460"/>
                  </a:cubicBezTo>
                  <a:close/>
                  <a:moveTo>
                    <a:pt x="2398" y="1419"/>
                  </a:moveTo>
                  <a:cubicBezTo>
                    <a:pt x="2389" y="1459"/>
                    <a:pt x="2393" y="1489"/>
                    <a:pt x="2437" y="1505"/>
                  </a:cubicBezTo>
                  <a:cubicBezTo>
                    <a:pt x="2500" y="1470"/>
                    <a:pt x="2501" y="1461"/>
                    <a:pt x="2453" y="1406"/>
                  </a:cubicBezTo>
                  <a:cubicBezTo>
                    <a:pt x="2435" y="1410"/>
                    <a:pt x="2415" y="1415"/>
                    <a:pt x="2398" y="1419"/>
                  </a:cubicBezTo>
                  <a:close/>
                  <a:moveTo>
                    <a:pt x="2859" y="1724"/>
                  </a:moveTo>
                  <a:cubicBezTo>
                    <a:pt x="2867" y="1731"/>
                    <a:pt x="2874" y="1737"/>
                    <a:pt x="2880" y="1742"/>
                  </a:cubicBezTo>
                  <a:cubicBezTo>
                    <a:pt x="2880" y="1650"/>
                    <a:pt x="2880" y="1650"/>
                    <a:pt x="2880" y="1650"/>
                  </a:cubicBezTo>
                  <a:cubicBezTo>
                    <a:pt x="2868" y="1660"/>
                    <a:pt x="2862" y="1683"/>
                    <a:pt x="2859" y="1724"/>
                  </a:cubicBezTo>
                  <a:close/>
                  <a:moveTo>
                    <a:pt x="2854" y="1386"/>
                  </a:moveTo>
                  <a:cubicBezTo>
                    <a:pt x="2858" y="1398"/>
                    <a:pt x="2868" y="1409"/>
                    <a:pt x="2880" y="1417"/>
                  </a:cubicBezTo>
                  <a:cubicBezTo>
                    <a:pt x="2880" y="1323"/>
                    <a:pt x="2880" y="1323"/>
                    <a:pt x="2880" y="1323"/>
                  </a:cubicBezTo>
                  <a:cubicBezTo>
                    <a:pt x="2858" y="1340"/>
                    <a:pt x="2847" y="1365"/>
                    <a:pt x="2854" y="1386"/>
                  </a:cubicBezTo>
                  <a:close/>
                  <a:moveTo>
                    <a:pt x="2837" y="1516"/>
                  </a:moveTo>
                  <a:cubicBezTo>
                    <a:pt x="2821" y="1503"/>
                    <a:pt x="2793" y="1495"/>
                    <a:pt x="2774" y="1500"/>
                  </a:cubicBezTo>
                  <a:cubicBezTo>
                    <a:pt x="2738" y="1508"/>
                    <a:pt x="2742" y="1540"/>
                    <a:pt x="2747" y="1579"/>
                  </a:cubicBezTo>
                  <a:cubicBezTo>
                    <a:pt x="2775" y="1582"/>
                    <a:pt x="2800" y="1584"/>
                    <a:pt x="2822" y="1585"/>
                  </a:cubicBezTo>
                  <a:cubicBezTo>
                    <a:pt x="2842" y="1561"/>
                    <a:pt x="2865" y="1539"/>
                    <a:pt x="2837" y="1516"/>
                  </a:cubicBezTo>
                  <a:close/>
                  <a:moveTo>
                    <a:pt x="2612" y="1591"/>
                  </a:moveTo>
                  <a:cubicBezTo>
                    <a:pt x="2582" y="1574"/>
                    <a:pt x="2553" y="1596"/>
                    <a:pt x="2535" y="1649"/>
                  </a:cubicBezTo>
                  <a:cubicBezTo>
                    <a:pt x="2595" y="1682"/>
                    <a:pt x="2619" y="1681"/>
                    <a:pt x="2634" y="1649"/>
                  </a:cubicBezTo>
                  <a:cubicBezTo>
                    <a:pt x="2646" y="1622"/>
                    <a:pt x="2634" y="1603"/>
                    <a:pt x="2612" y="1591"/>
                  </a:cubicBezTo>
                  <a:close/>
                  <a:moveTo>
                    <a:pt x="2635" y="1397"/>
                  </a:moveTo>
                  <a:cubicBezTo>
                    <a:pt x="2616" y="1405"/>
                    <a:pt x="2595" y="1415"/>
                    <a:pt x="2572" y="1425"/>
                  </a:cubicBezTo>
                  <a:cubicBezTo>
                    <a:pt x="2564" y="1498"/>
                    <a:pt x="2569" y="1511"/>
                    <a:pt x="2607" y="1522"/>
                  </a:cubicBezTo>
                  <a:cubicBezTo>
                    <a:pt x="2636" y="1531"/>
                    <a:pt x="2658" y="1524"/>
                    <a:pt x="2672" y="1498"/>
                  </a:cubicBezTo>
                  <a:cubicBezTo>
                    <a:pt x="2691" y="1463"/>
                    <a:pt x="2680" y="1433"/>
                    <a:pt x="2635" y="1397"/>
                  </a:cubicBezTo>
                  <a:close/>
                  <a:moveTo>
                    <a:pt x="2752" y="1969"/>
                  </a:moveTo>
                  <a:cubicBezTo>
                    <a:pt x="2714" y="1985"/>
                    <a:pt x="2716" y="2012"/>
                    <a:pt x="2730" y="2046"/>
                  </a:cubicBezTo>
                  <a:cubicBezTo>
                    <a:pt x="2750" y="2052"/>
                    <a:pt x="2769" y="2059"/>
                    <a:pt x="2785" y="2064"/>
                  </a:cubicBezTo>
                  <a:cubicBezTo>
                    <a:pt x="2827" y="2041"/>
                    <a:pt x="2828" y="2010"/>
                    <a:pt x="2809" y="1978"/>
                  </a:cubicBezTo>
                  <a:cubicBezTo>
                    <a:pt x="2796" y="1956"/>
                    <a:pt x="2774" y="1960"/>
                    <a:pt x="2752" y="1969"/>
                  </a:cubicBezTo>
                  <a:close/>
                  <a:moveTo>
                    <a:pt x="2776" y="1841"/>
                  </a:moveTo>
                  <a:cubicBezTo>
                    <a:pt x="2799" y="1832"/>
                    <a:pt x="2817" y="1795"/>
                    <a:pt x="2809" y="1772"/>
                  </a:cubicBezTo>
                  <a:cubicBezTo>
                    <a:pt x="2801" y="1747"/>
                    <a:pt x="2769" y="1734"/>
                    <a:pt x="2738" y="1743"/>
                  </a:cubicBezTo>
                  <a:cubicBezTo>
                    <a:pt x="2710" y="1751"/>
                    <a:pt x="2696" y="1780"/>
                    <a:pt x="2706" y="1811"/>
                  </a:cubicBezTo>
                  <a:cubicBezTo>
                    <a:pt x="2714" y="1837"/>
                    <a:pt x="2748" y="1852"/>
                    <a:pt x="2776" y="1841"/>
                  </a:cubicBezTo>
                  <a:close/>
                  <a:moveTo>
                    <a:pt x="2026" y="2152"/>
                  </a:moveTo>
                  <a:cubicBezTo>
                    <a:pt x="2021" y="2154"/>
                    <a:pt x="2015" y="2156"/>
                    <a:pt x="2010" y="2159"/>
                  </a:cubicBezTo>
                  <a:cubicBezTo>
                    <a:pt x="2073" y="2159"/>
                    <a:pt x="2073" y="2159"/>
                    <a:pt x="2073" y="2159"/>
                  </a:cubicBezTo>
                  <a:cubicBezTo>
                    <a:pt x="2061" y="2150"/>
                    <a:pt x="2046" y="2146"/>
                    <a:pt x="2026" y="2152"/>
                  </a:cubicBezTo>
                  <a:close/>
                  <a:moveTo>
                    <a:pt x="2046" y="1557"/>
                  </a:moveTo>
                  <a:cubicBezTo>
                    <a:pt x="2022" y="1564"/>
                    <a:pt x="2006" y="1595"/>
                    <a:pt x="2012" y="1619"/>
                  </a:cubicBezTo>
                  <a:cubicBezTo>
                    <a:pt x="2017" y="1645"/>
                    <a:pt x="2046" y="1666"/>
                    <a:pt x="2069" y="1662"/>
                  </a:cubicBezTo>
                  <a:cubicBezTo>
                    <a:pt x="2098" y="1656"/>
                    <a:pt x="2121" y="1620"/>
                    <a:pt x="2113" y="1592"/>
                  </a:cubicBezTo>
                  <a:cubicBezTo>
                    <a:pt x="2106" y="1566"/>
                    <a:pt x="2072" y="1548"/>
                    <a:pt x="2046" y="1557"/>
                  </a:cubicBezTo>
                  <a:close/>
                  <a:moveTo>
                    <a:pt x="1720" y="1967"/>
                  </a:moveTo>
                  <a:cubicBezTo>
                    <a:pt x="1699" y="1976"/>
                    <a:pt x="1675" y="1986"/>
                    <a:pt x="1654" y="1995"/>
                  </a:cubicBezTo>
                  <a:cubicBezTo>
                    <a:pt x="1639" y="2053"/>
                    <a:pt x="1647" y="2076"/>
                    <a:pt x="1685" y="2091"/>
                  </a:cubicBezTo>
                  <a:cubicBezTo>
                    <a:pt x="1719" y="2104"/>
                    <a:pt x="1751" y="2094"/>
                    <a:pt x="1763" y="2066"/>
                  </a:cubicBezTo>
                  <a:cubicBezTo>
                    <a:pt x="1782" y="2024"/>
                    <a:pt x="1773" y="2002"/>
                    <a:pt x="1720" y="1967"/>
                  </a:cubicBezTo>
                  <a:close/>
                  <a:moveTo>
                    <a:pt x="1466" y="61"/>
                  </a:moveTo>
                  <a:cubicBezTo>
                    <a:pt x="1446" y="81"/>
                    <a:pt x="1449" y="102"/>
                    <a:pt x="1463" y="124"/>
                  </a:cubicBezTo>
                  <a:cubicBezTo>
                    <a:pt x="1476" y="146"/>
                    <a:pt x="1496" y="147"/>
                    <a:pt x="1522" y="141"/>
                  </a:cubicBezTo>
                  <a:cubicBezTo>
                    <a:pt x="1541" y="117"/>
                    <a:pt x="1547" y="93"/>
                    <a:pt x="1529" y="71"/>
                  </a:cubicBezTo>
                  <a:cubicBezTo>
                    <a:pt x="1512" y="51"/>
                    <a:pt x="1489" y="52"/>
                    <a:pt x="1466" y="61"/>
                  </a:cubicBezTo>
                  <a:close/>
                  <a:moveTo>
                    <a:pt x="1737" y="312"/>
                  </a:moveTo>
                  <a:cubicBezTo>
                    <a:pt x="1730" y="260"/>
                    <a:pt x="1723" y="249"/>
                    <a:pt x="1690" y="244"/>
                  </a:cubicBezTo>
                  <a:cubicBezTo>
                    <a:pt x="1652" y="239"/>
                    <a:pt x="1640" y="249"/>
                    <a:pt x="1619" y="306"/>
                  </a:cubicBezTo>
                  <a:cubicBezTo>
                    <a:pt x="1660" y="373"/>
                    <a:pt x="1685" y="373"/>
                    <a:pt x="1737" y="312"/>
                  </a:cubicBezTo>
                  <a:close/>
                  <a:moveTo>
                    <a:pt x="1233" y="108"/>
                  </a:moveTo>
                  <a:cubicBezTo>
                    <a:pt x="1200" y="119"/>
                    <a:pt x="1189" y="143"/>
                    <a:pt x="1192" y="175"/>
                  </a:cubicBezTo>
                  <a:cubicBezTo>
                    <a:pt x="1196" y="216"/>
                    <a:pt x="1226" y="227"/>
                    <a:pt x="1275" y="237"/>
                  </a:cubicBezTo>
                  <a:cubicBezTo>
                    <a:pt x="1284" y="229"/>
                    <a:pt x="1299" y="215"/>
                    <a:pt x="1309" y="205"/>
                  </a:cubicBezTo>
                  <a:cubicBezTo>
                    <a:pt x="1312" y="136"/>
                    <a:pt x="1280" y="115"/>
                    <a:pt x="1233" y="108"/>
                  </a:cubicBezTo>
                  <a:close/>
                  <a:moveTo>
                    <a:pt x="1453" y="214"/>
                  </a:moveTo>
                  <a:cubicBezTo>
                    <a:pt x="1428" y="212"/>
                    <a:pt x="1408" y="231"/>
                    <a:pt x="1406" y="261"/>
                  </a:cubicBezTo>
                  <a:cubicBezTo>
                    <a:pt x="1403" y="297"/>
                    <a:pt x="1418" y="318"/>
                    <a:pt x="1447" y="319"/>
                  </a:cubicBezTo>
                  <a:cubicBezTo>
                    <a:pt x="1475" y="320"/>
                    <a:pt x="1503" y="298"/>
                    <a:pt x="1505" y="273"/>
                  </a:cubicBezTo>
                  <a:cubicBezTo>
                    <a:pt x="1508" y="245"/>
                    <a:pt x="1483" y="217"/>
                    <a:pt x="1453" y="214"/>
                  </a:cubicBezTo>
                  <a:close/>
                  <a:moveTo>
                    <a:pt x="1415" y="0"/>
                  </a:moveTo>
                  <a:cubicBezTo>
                    <a:pt x="1324" y="0"/>
                    <a:pt x="1324" y="0"/>
                    <a:pt x="1324" y="0"/>
                  </a:cubicBezTo>
                  <a:cubicBezTo>
                    <a:pt x="1319" y="10"/>
                    <a:pt x="1317" y="20"/>
                    <a:pt x="1316" y="29"/>
                  </a:cubicBezTo>
                  <a:cubicBezTo>
                    <a:pt x="1315" y="54"/>
                    <a:pt x="1341" y="61"/>
                    <a:pt x="1362" y="65"/>
                  </a:cubicBezTo>
                  <a:cubicBezTo>
                    <a:pt x="1386" y="70"/>
                    <a:pt x="1407" y="49"/>
                    <a:pt x="1423" y="9"/>
                  </a:cubicBezTo>
                  <a:cubicBezTo>
                    <a:pt x="1420" y="6"/>
                    <a:pt x="1417" y="3"/>
                    <a:pt x="1415" y="0"/>
                  </a:cubicBezTo>
                  <a:close/>
                  <a:moveTo>
                    <a:pt x="1657" y="156"/>
                  </a:moveTo>
                  <a:cubicBezTo>
                    <a:pt x="1685" y="161"/>
                    <a:pt x="1705" y="130"/>
                    <a:pt x="1716" y="72"/>
                  </a:cubicBezTo>
                  <a:cubicBezTo>
                    <a:pt x="1680" y="35"/>
                    <a:pt x="1666" y="30"/>
                    <a:pt x="1640" y="46"/>
                  </a:cubicBezTo>
                  <a:cubicBezTo>
                    <a:pt x="1620" y="58"/>
                    <a:pt x="1603" y="99"/>
                    <a:pt x="1615" y="123"/>
                  </a:cubicBezTo>
                  <a:cubicBezTo>
                    <a:pt x="1623" y="138"/>
                    <a:pt x="1642" y="153"/>
                    <a:pt x="1657" y="156"/>
                  </a:cubicBezTo>
                  <a:close/>
                  <a:moveTo>
                    <a:pt x="2024" y="1991"/>
                  </a:moveTo>
                  <a:cubicBezTo>
                    <a:pt x="2014" y="1975"/>
                    <a:pt x="1996" y="1953"/>
                    <a:pt x="1980" y="1952"/>
                  </a:cubicBezTo>
                  <a:cubicBezTo>
                    <a:pt x="1940" y="1950"/>
                    <a:pt x="1924" y="1979"/>
                    <a:pt x="1923" y="2017"/>
                  </a:cubicBezTo>
                  <a:cubicBezTo>
                    <a:pt x="1945" y="2047"/>
                    <a:pt x="1971" y="2064"/>
                    <a:pt x="2008" y="2046"/>
                  </a:cubicBezTo>
                  <a:cubicBezTo>
                    <a:pt x="2030" y="2035"/>
                    <a:pt x="2036" y="2011"/>
                    <a:pt x="2024" y="1991"/>
                  </a:cubicBezTo>
                  <a:close/>
                  <a:moveTo>
                    <a:pt x="1982" y="1860"/>
                  </a:moveTo>
                  <a:cubicBezTo>
                    <a:pt x="2011" y="1852"/>
                    <a:pt x="2040" y="1818"/>
                    <a:pt x="2034" y="1793"/>
                  </a:cubicBezTo>
                  <a:cubicBezTo>
                    <a:pt x="2023" y="1752"/>
                    <a:pt x="1993" y="1738"/>
                    <a:pt x="1954" y="1741"/>
                  </a:cubicBezTo>
                  <a:cubicBezTo>
                    <a:pt x="1910" y="1781"/>
                    <a:pt x="1903" y="1801"/>
                    <a:pt x="1924" y="1834"/>
                  </a:cubicBezTo>
                  <a:cubicBezTo>
                    <a:pt x="1937" y="1856"/>
                    <a:pt x="1955" y="1868"/>
                    <a:pt x="1982" y="1860"/>
                  </a:cubicBezTo>
                  <a:close/>
                  <a:moveTo>
                    <a:pt x="1065" y="28"/>
                  </a:moveTo>
                  <a:cubicBezTo>
                    <a:pt x="1092" y="36"/>
                    <a:pt x="1123" y="28"/>
                    <a:pt x="1132" y="9"/>
                  </a:cubicBezTo>
                  <a:cubicBezTo>
                    <a:pt x="1133" y="6"/>
                    <a:pt x="1134" y="3"/>
                    <a:pt x="1135" y="0"/>
                  </a:cubicBezTo>
                  <a:cubicBezTo>
                    <a:pt x="1030" y="0"/>
                    <a:pt x="1030" y="0"/>
                    <a:pt x="1030" y="0"/>
                  </a:cubicBezTo>
                  <a:cubicBezTo>
                    <a:pt x="1035" y="15"/>
                    <a:pt x="1046" y="22"/>
                    <a:pt x="1065" y="28"/>
                  </a:cubicBezTo>
                  <a:close/>
                  <a:moveTo>
                    <a:pt x="1950" y="1424"/>
                  </a:moveTo>
                  <a:cubicBezTo>
                    <a:pt x="1944" y="1394"/>
                    <a:pt x="1904" y="1366"/>
                    <a:pt x="1876" y="1372"/>
                  </a:cubicBezTo>
                  <a:cubicBezTo>
                    <a:pt x="1837" y="1380"/>
                    <a:pt x="1816" y="1422"/>
                    <a:pt x="1828" y="1467"/>
                  </a:cubicBezTo>
                  <a:cubicBezTo>
                    <a:pt x="1838" y="1504"/>
                    <a:pt x="1861" y="1517"/>
                    <a:pt x="1898" y="1506"/>
                  </a:cubicBezTo>
                  <a:cubicBezTo>
                    <a:pt x="1932" y="1495"/>
                    <a:pt x="1957" y="1457"/>
                    <a:pt x="1950" y="1424"/>
                  </a:cubicBezTo>
                  <a:close/>
                  <a:moveTo>
                    <a:pt x="1724" y="1653"/>
                  </a:moveTo>
                  <a:cubicBezTo>
                    <a:pt x="1693" y="1652"/>
                    <a:pt x="1667" y="1676"/>
                    <a:pt x="1660" y="1709"/>
                  </a:cubicBezTo>
                  <a:cubicBezTo>
                    <a:pt x="1654" y="1742"/>
                    <a:pt x="1663" y="1769"/>
                    <a:pt x="1694" y="1787"/>
                  </a:cubicBezTo>
                  <a:cubicBezTo>
                    <a:pt x="1731" y="1807"/>
                    <a:pt x="1753" y="1799"/>
                    <a:pt x="1803" y="1743"/>
                  </a:cubicBezTo>
                  <a:cubicBezTo>
                    <a:pt x="1784" y="1678"/>
                    <a:pt x="1763" y="1655"/>
                    <a:pt x="1724" y="1653"/>
                  </a:cubicBezTo>
                  <a:close/>
                  <a:moveTo>
                    <a:pt x="1865" y="67"/>
                  </a:moveTo>
                  <a:cubicBezTo>
                    <a:pt x="1879" y="49"/>
                    <a:pt x="1885" y="30"/>
                    <a:pt x="1869" y="10"/>
                  </a:cubicBezTo>
                  <a:cubicBezTo>
                    <a:pt x="1865" y="6"/>
                    <a:pt x="1862" y="3"/>
                    <a:pt x="1859" y="0"/>
                  </a:cubicBezTo>
                  <a:cubicBezTo>
                    <a:pt x="1790" y="0"/>
                    <a:pt x="1790" y="0"/>
                    <a:pt x="1790" y="0"/>
                  </a:cubicBezTo>
                  <a:cubicBezTo>
                    <a:pt x="1784" y="49"/>
                    <a:pt x="1791" y="67"/>
                    <a:pt x="1818" y="79"/>
                  </a:cubicBezTo>
                  <a:cubicBezTo>
                    <a:pt x="1836" y="86"/>
                    <a:pt x="1852" y="84"/>
                    <a:pt x="1865" y="67"/>
                  </a:cubicBezTo>
                  <a:close/>
                </a:path>
              </a:pathLst>
            </a:custGeom>
            <a:solidFill>
              <a:schemeClr val="accent1"/>
            </a:solidFill>
            <a:ln>
              <a:noFill/>
            </a:ln>
          </p:spPr>
          <p:txBody>
            <a:bodyPr/>
            <a:lstStyle/>
            <a:p>
              <a:endParaRPr lang="en-GB"/>
            </a:p>
          </p:txBody>
        </p:sp>
      </p:grpSp>
      <p:grpSp>
        <p:nvGrpSpPr>
          <p:cNvPr id="84" name="Group 83" title="Text Container Shape"/>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txBody>
            <a:bodyPr/>
            <a:lstStyle/>
            <a:p>
              <a:endParaRPr lang="en-GB"/>
            </a:p>
          </p:txBody>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txBody>
            <a:bodyPr/>
            <a:lstStyle/>
            <a:p>
              <a:endParaRPr lang="en-GB"/>
            </a:p>
          </p:txBody>
        </p:sp>
      </p:grpSp>
      <p:sp>
        <p:nvSpPr>
          <p:cNvPr id="4" name="Date Placeholder 3"/>
          <p:cNvSpPr>
            <a:spLocks noGrp="1"/>
          </p:cNvSpPr>
          <p:nvPr>
            <p:ph type="dt" sz="half" idx="10"/>
          </p:nvPr>
        </p:nvSpPr>
        <p:spPr>
          <a:xfrm>
            <a:off x="6729989" y="6442525"/>
            <a:ext cx="2057400" cy="365125"/>
          </a:xfrm>
        </p:spPr>
        <p:txBody>
          <a:bodyPr/>
          <a:lstStyle/>
          <a:p>
            <a:pPr>
              <a:defRPr/>
            </a:pPr>
            <a:fld id="{8EC80E0E-7221-4CAE-B110-F3CEEF48CC15}" type="datetimeFigureOut">
              <a:rPr lang="en-US" smtClean="0"/>
              <a:pPr>
                <a:defRPr/>
              </a:pPr>
              <a:t>10/8/2026</a:t>
            </a:fld>
            <a:endParaRPr lang="en-US"/>
          </a:p>
        </p:txBody>
      </p:sp>
      <p:sp>
        <p:nvSpPr>
          <p:cNvPr id="5" name="Footer Placeholder 4"/>
          <p:cNvSpPr>
            <a:spLocks noGrp="1"/>
          </p:cNvSpPr>
          <p:nvPr>
            <p:ph type="ftr" sz="quarter" idx="11"/>
          </p:nvPr>
        </p:nvSpPr>
        <p:spPr>
          <a:xfrm>
            <a:off x="3024158" y="6442525"/>
            <a:ext cx="3086100" cy="365125"/>
          </a:xfrm>
        </p:spPr>
        <p:txBody>
          <a:bodyPr/>
          <a:lstStyle>
            <a:lvl1pPr algn="ctr">
              <a:defRPr/>
            </a:lvl1pPr>
          </a:lstStyle>
          <a:p>
            <a:pPr>
              <a:defRPr/>
            </a:pPr>
            <a:endParaRPr lang="en-US"/>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lvl1pPr>
          </a:lstStyle>
          <a:p>
            <a:pPr>
              <a:defRPr/>
            </a:pPr>
            <a:fld id="{011CC147-0B0F-4C66-A29E-76030EA7EF1B}" type="slidenum">
              <a:rPr lang="en-US" smtClean="0"/>
              <a:pPr>
                <a:defRPr/>
              </a:pPr>
              <a:t>‹#›</a:t>
            </a:fld>
            <a:endParaRPr lang="en-US"/>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txBody>
          <a:bodyPr/>
          <a:lstStyle/>
          <a:p>
            <a:endParaRPr lang="en-GB"/>
          </a:p>
        </p:txBody>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txBody>
          <a:bodyPr/>
          <a:lstStyle/>
          <a:p>
            <a:endParaRPr lang="en-GB"/>
          </a:p>
        </p:txBody>
      </p:sp>
    </p:spTree>
    <p:extLst>
      <p:ext uri="{BB962C8B-B14F-4D97-AF65-F5344CB8AC3E}">
        <p14:creationId xmlns:p14="http://schemas.microsoft.com/office/powerpoint/2010/main" val="2433565745"/>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91C1FC0-9022-4A4B-BDA7-9564DAA5BA28}" type="datetimeFigureOut">
              <a:rPr lang="en-US" smtClean="0"/>
              <a:pPr>
                <a:defRPr/>
              </a:pPr>
              <a:t>10/8/2026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9987CA35-6634-4AD7-8D47-2550523B1D87}" type="slidenum">
              <a:rPr lang="en-US" smtClean="0"/>
              <a:pPr>
                <a:defRPr/>
              </a:pPr>
              <a:t>‹#›</a:t>
            </a:fld>
            <a:endParaRPr lang="en-US"/>
          </a:p>
        </p:txBody>
      </p:sp>
    </p:spTree>
    <p:extLst>
      <p:ext uri="{BB962C8B-B14F-4D97-AF65-F5344CB8AC3E}">
        <p14:creationId xmlns:p14="http://schemas.microsoft.com/office/powerpoint/2010/main" val="4263859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55" name="Freeform 216"/>
          <p:cNvSpPr>
            <a:spLocks noEditPoints="1"/>
          </p:cNvSpPr>
          <p:nvPr/>
        </p:nvSpPr>
        <p:spPr bwMode="auto">
          <a:xfrm>
            <a:off x="0" y="0"/>
            <a:ext cx="9144000" cy="6858000"/>
          </a:xfrm>
          <a:custGeom>
            <a:avLst/>
            <a:gdLst/>
            <a:ahLst/>
            <a:cxnLst/>
            <a:rect l="0" t="0" r="r" b="b"/>
            <a:pathLst>
              <a:path w="2880" h="2158">
                <a:moveTo>
                  <a:pt x="1368" y="904"/>
                </a:moveTo>
                <a:cubicBezTo>
                  <a:pt x="1360" y="897"/>
                  <a:pt x="1341" y="896"/>
                  <a:pt x="1332" y="900"/>
                </a:cubicBezTo>
                <a:cubicBezTo>
                  <a:pt x="1317" y="908"/>
                  <a:pt x="1321" y="925"/>
                  <a:pt x="1343" y="951"/>
                </a:cubicBezTo>
                <a:cubicBezTo>
                  <a:pt x="1372" y="935"/>
                  <a:pt x="1382" y="916"/>
                  <a:pt x="1368" y="904"/>
                </a:cubicBezTo>
                <a:close/>
                <a:moveTo>
                  <a:pt x="1342" y="828"/>
                </a:moveTo>
                <a:cubicBezTo>
                  <a:pt x="1359" y="833"/>
                  <a:pt x="1379" y="820"/>
                  <a:pt x="1383" y="802"/>
                </a:cubicBezTo>
                <a:cubicBezTo>
                  <a:pt x="1387" y="785"/>
                  <a:pt x="1373" y="762"/>
                  <a:pt x="1358" y="758"/>
                </a:cubicBezTo>
                <a:cubicBezTo>
                  <a:pt x="1341" y="754"/>
                  <a:pt x="1323" y="767"/>
                  <a:pt x="1317" y="786"/>
                </a:cubicBezTo>
                <a:cubicBezTo>
                  <a:pt x="1311" y="805"/>
                  <a:pt x="1321" y="823"/>
                  <a:pt x="1342" y="828"/>
                </a:cubicBezTo>
                <a:close/>
                <a:moveTo>
                  <a:pt x="1329" y="1107"/>
                </a:moveTo>
                <a:cubicBezTo>
                  <a:pt x="1339" y="1108"/>
                  <a:pt x="1350" y="1101"/>
                  <a:pt x="1368" y="1096"/>
                </a:cubicBezTo>
                <a:cubicBezTo>
                  <a:pt x="1358" y="1080"/>
                  <a:pt x="1354" y="1066"/>
                  <a:pt x="1346" y="1062"/>
                </a:cubicBezTo>
                <a:cubicBezTo>
                  <a:pt x="1332" y="1056"/>
                  <a:pt x="1319" y="1062"/>
                  <a:pt x="1314" y="1079"/>
                </a:cubicBezTo>
                <a:cubicBezTo>
                  <a:pt x="1310" y="1093"/>
                  <a:pt x="1315" y="1105"/>
                  <a:pt x="1329" y="1107"/>
                </a:cubicBezTo>
                <a:close/>
                <a:moveTo>
                  <a:pt x="977" y="1294"/>
                </a:moveTo>
                <a:cubicBezTo>
                  <a:pt x="935" y="1280"/>
                  <a:pt x="915" y="1283"/>
                  <a:pt x="900" y="1304"/>
                </a:cubicBezTo>
                <a:cubicBezTo>
                  <a:pt x="888" y="1320"/>
                  <a:pt x="891" y="1343"/>
                  <a:pt x="907" y="1358"/>
                </a:cubicBezTo>
                <a:cubicBezTo>
                  <a:pt x="923" y="1374"/>
                  <a:pt x="941" y="1379"/>
                  <a:pt x="962" y="1368"/>
                </a:cubicBezTo>
                <a:cubicBezTo>
                  <a:pt x="986" y="1356"/>
                  <a:pt x="989" y="1341"/>
                  <a:pt x="977" y="1294"/>
                </a:cubicBezTo>
                <a:close/>
                <a:moveTo>
                  <a:pt x="1362" y="65"/>
                </a:moveTo>
                <a:cubicBezTo>
                  <a:pt x="1386" y="70"/>
                  <a:pt x="1407" y="49"/>
                  <a:pt x="1423" y="9"/>
                </a:cubicBezTo>
                <a:cubicBezTo>
                  <a:pt x="1420" y="6"/>
                  <a:pt x="1417" y="3"/>
                  <a:pt x="1415" y="0"/>
                </a:cubicBezTo>
                <a:cubicBezTo>
                  <a:pt x="1324" y="0"/>
                  <a:pt x="1324" y="0"/>
                  <a:pt x="1324" y="0"/>
                </a:cubicBezTo>
                <a:cubicBezTo>
                  <a:pt x="1319" y="9"/>
                  <a:pt x="1317" y="19"/>
                  <a:pt x="1316" y="28"/>
                </a:cubicBezTo>
                <a:cubicBezTo>
                  <a:pt x="1315" y="54"/>
                  <a:pt x="1341" y="60"/>
                  <a:pt x="1362" y="65"/>
                </a:cubicBezTo>
                <a:close/>
                <a:moveTo>
                  <a:pt x="1405" y="545"/>
                </a:moveTo>
                <a:cubicBezTo>
                  <a:pt x="1412" y="529"/>
                  <a:pt x="1412" y="506"/>
                  <a:pt x="1408" y="488"/>
                </a:cubicBezTo>
                <a:cubicBezTo>
                  <a:pt x="1405" y="471"/>
                  <a:pt x="1373" y="458"/>
                  <a:pt x="1354" y="461"/>
                </a:cubicBezTo>
                <a:cubicBezTo>
                  <a:pt x="1334" y="464"/>
                  <a:pt x="1324" y="476"/>
                  <a:pt x="1323" y="496"/>
                </a:cubicBezTo>
                <a:cubicBezTo>
                  <a:pt x="1322" y="517"/>
                  <a:pt x="1321" y="537"/>
                  <a:pt x="1319" y="562"/>
                </a:cubicBezTo>
                <a:cubicBezTo>
                  <a:pt x="1337" y="565"/>
                  <a:pt x="1346" y="566"/>
                  <a:pt x="1355" y="568"/>
                </a:cubicBezTo>
                <a:cubicBezTo>
                  <a:pt x="1377" y="573"/>
                  <a:pt x="1397" y="563"/>
                  <a:pt x="1405" y="545"/>
                </a:cubicBezTo>
                <a:close/>
                <a:moveTo>
                  <a:pt x="995" y="997"/>
                </a:moveTo>
                <a:cubicBezTo>
                  <a:pt x="1018" y="1003"/>
                  <a:pt x="1043" y="989"/>
                  <a:pt x="1049" y="966"/>
                </a:cubicBezTo>
                <a:cubicBezTo>
                  <a:pt x="1054" y="943"/>
                  <a:pt x="1035" y="915"/>
                  <a:pt x="1012" y="910"/>
                </a:cubicBezTo>
                <a:cubicBezTo>
                  <a:pt x="992" y="906"/>
                  <a:pt x="969" y="922"/>
                  <a:pt x="964" y="943"/>
                </a:cubicBezTo>
                <a:cubicBezTo>
                  <a:pt x="958" y="967"/>
                  <a:pt x="971" y="990"/>
                  <a:pt x="995" y="997"/>
                </a:cubicBezTo>
                <a:close/>
                <a:moveTo>
                  <a:pt x="1275" y="237"/>
                </a:moveTo>
                <a:cubicBezTo>
                  <a:pt x="1284" y="228"/>
                  <a:pt x="1299" y="214"/>
                  <a:pt x="1309" y="205"/>
                </a:cubicBezTo>
                <a:cubicBezTo>
                  <a:pt x="1312" y="136"/>
                  <a:pt x="1280" y="114"/>
                  <a:pt x="1233" y="108"/>
                </a:cubicBezTo>
                <a:cubicBezTo>
                  <a:pt x="1200" y="118"/>
                  <a:pt x="1189" y="143"/>
                  <a:pt x="1192" y="175"/>
                </a:cubicBezTo>
                <a:cubicBezTo>
                  <a:pt x="1196" y="216"/>
                  <a:pt x="1226" y="226"/>
                  <a:pt x="1275" y="237"/>
                </a:cubicBezTo>
                <a:close/>
                <a:moveTo>
                  <a:pt x="162" y="349"/>
                </a:moveTo>
                <a:cubicBezTo>
                  <a:pt x="144" y="357"/>
                  <a:pt x="137" y="370"/>
                  <a:pt x="144" y="385"/>
                </a:cubicBezTo>
                <a:cubicBezTo>
                  <a:pt x="151" y="399"/>
                  <a:pt x="169" y="408"/>
                  <a:pt x="182" y="403"/>
                </a:cubicBezTo>
                <a:cubicBezTo>
                  <a:pt x="197" y="397"/>
                  <a:pt x="205" y="377"/>
                  <a:pt x="198" y="361"/>
                </a:cubicBezTo>
                <a:cubicBezTo>
                  <a:pt x="193" y="347"/>
                  <a:pt x="178" y="342"/>
                  <a:pt x="162" y="349"/>
                </a:cubicBezTo>
                <a:close/>
                <a:moveTo>
                  <a:pt x="1308" y="1540"/>
                </a:moveTo>
                <a:cubicBezTo>
                  <a:pt x="1331" y="1539"/>
                  <a:pt x="1350" y="1515"/>
                  <a:pt x="1350" y="1487"/>
                </a:cubicBezTo>
                <a:cubicBezTo>
                  <a:pt x="1349" y="1466"/>
                  <a:pt x="1342" y="1448"/>
                  <a:pt x="1323" y="1437"/>
                </a:cubicBezTo>
                <a:cubicBezTo>
                  <a:pt x="1309" y="1438"/>
                  <a:pt x="1295" y="1438"/>
                  <a:pt x="1275" y="1439"/>
                </a:cubicBezTo>
                <a:cubicBezTo>
                  <a:pt x="1270" y="1455"/>
                  <a:pt x="1261" y="1471"/>
                  <a:pt x="1259" y="1488"/>
                </a:cubicBezTo>
                <a:cubicBezTo>
                  <a:pt x="1257" y="1516"/>
                  <a:pt x="1282" y="1540"/>
                  <a:pt x="1308" y="1540"/>
                </a:cubicBezTo>
                <a:close/>
                <a:moveTo>
                  <a:pt x="869" y="752"/>
                </a:moveTo>
                <a:cubicBezTo>
                  <a:pt x="858" y="770"/>
                  <a:pt x="865" y="784"/>
                  <a:pt x="900" y="813"/>
                </a:cubicBezTo>
                <a:cubicBezTo>
                  <a:pt x="926" y="809"/>
                  <a:pt x="948" y="801"/>
                  <a:pt x="949" y="772"/>
                </a:cubicBezTo>
                <a:cubicBezTo>
                  <a:pt x="950" y="752"/>
                  <a:pt x="936" y="735"/>
                  <a:pt x="917" y="733"/>
                </a:cubicBezTo>
                <a:cubicBezTo>
                  <a:pt x="898" y="731"/>
                  <a:pt x="879" y="733"/>
                  <a:pt x="869" y="752"/>
                </a:cubicBezTo>
                <a:close/>
                <a:moveTo>
                  <a:pt x="1165" y="594"/>
                </a:moveTo>
                <a:cubicBezTo>
                  <a:pt x="1185" y="599"/>
                  <a:pt x="1215" y="583"/>
                  <a:pt x="1221" y="564"/>
                </a:cubicBezTo>
                <a:cubicBezTo>
                  <a:pt x="1226" y="545"/>
                  <a:pt x="1208" y="517"/>
                  <a:pt x="1186" y="511"/>
                </a:cubicBezTo>
                <a:cubicBezTo>
                  <a:pt x="1166" y="506"/>
                  <a:pt x="1147" y="518"/>
                  <a:pt x="1142" y="540"/>
                </a:cubicBezTo>
                <a:cubicBezTo>
                  <a:pt x="1136" y="564"/>
                  <a:pt x="1146" y="589"/>
                  <a:pt x="1165" y="594"/>
                </a:cubicBezTo>
                <a:close/>
                <a:moveTo>
                  <a:pt x="1065" y="27"/>
                </a:moveTo>
                <a:cubicBezTo>
                  <a:pt x="1092" y="35"/>
                  <a:pt x="1123" y="28"/>
                  <a:pt x="1132" y="9"/>
                </a:cubicBezTo>
                <a:cubicBezTo>
                  <a:pt x="1133" y="6"/>
                  <a:pt x="1134" y="3"/>
                  <a:pt x="1135" y="0"/>
                </a:cubicBezTo>
                <a:cubicBezTo>
                  <a:pt x="1030" y="0"/>
                  <a:pt x="1030" y="0"/>
                  <a:pt x="1030" y="0"/>
                </a:cubicBezTo>
                <a:cubicBezTo>
                  <a:pt x="1035" y="15"/>
                  <a:pt x="1046" y="22"/>
                  <a:pt x="1065" y="27"/>
                </a:cubicBezTo>
                <a:close/>
                <a:moveTo>
                  <a:pt x="1030" y="819"/>
                </a:moveTo>
                <a:cubicBezTo>
                  <a:pt x="1026" y="830"/>
                  <a:pt x="1021" y="842"/>
                  <a:pt x="1017" y="853"/>
                </a:cubicBezTo>
                <a:cubicBezTo>
                  <a:pt x="1036" y="873"/>
                  <a:pt x="1054" y="881"/>
                  <a:pt x="1078" y="863"/>
                </a:cubicBezTo>
                <a:cubicBezTo>
                  <a:pt x="1082" y="816"/>
                  <a:pt x="1078" y="812"/>
                  <a:pt x="1030" y="819"/>
                </a:cubicBezTo>
                <a:close/>
                <a:moveTo>
                  <a:pt x="1149" y="777"/>
                </a:moveTo>
                <a:cubicBezTo>
                  <a:pt x="1164" y="765"/>
                  <a:pt x="1169" y="750"/>
                  <a:pt x="1160" y="733"/>
                </a:cubicBezTo>
                <a:cubicBezTo>
                  <a:pt x="1148" y="710"/>
                  <a:pt x="1127" y="705"/>
                  <a:pt x="1091" y="717"/>
                </a:cubicBezTo>
                <a:cubicBezTo>
                  <a:pt x="1089" y="730"/>
                  <a:pt x="1086" y="745"/>
                  <a:pt x="1083" y="761"/>
                </a:cubicBezTo>
                <a:cubicBezTo>
                  <a:pt x="1121" y="792"/>
                  <a:pt x="1129" y="794"/>
                  <a:pt x="1149" y="777"/>
                </a:cubicBezTo>
                <a:close/>
                <a:moveTo>
                  <a:pt x="1071" y="1261"/>
                </a:moveTo>
                <a:cubicBezTo>
                  <a:pt x="1088" y="1262"/>
                  <a:pt x="1100" y="1257"/>
                  <a:pt x="1106" y="1239"/>
                </a:cubicBezTo>
                <a:cubicBezTo>
                  <a:pt x="1112" y="1220"/>
                  <a:pt x="1104" y="1192"/>
                  <a:pt x="1088" y="1186"/>
                </a:cubicBezTo>
                <a:cubicBezTo>
                  <a:pt x="1062" y="1177"/>
                  <a:pt x="1044" y="1188"/>
                  <a:pt x="1031" y="1211"/>
                </a:cubicBezTo>
                <a:cubicBezTo>
                  <a:pt x="1037" y="1250"/>
                  <a:pt x="1045" y="1260"/>
                  <a:pt x="1071" y="1261"/>
                </a:cubicBezTo>
                <a:close/>
                <a:moveTo>
                  <a:pt x="1006" y="1834"/>
                </a:moveTo>
                <a:cubicBezTo>
                  <a:pt x="1013" y="1828"/>
                  <a:pt x="1019" y="1822"/>
                  <a:pt x="1029" y="1814"/>
                </a:cubicBezTo>
                <a:cubicBezTo>
                  <a:pt x="1026" y="1804"/>
                  <a:pt x="1024" y="1792"/>
                  <a:pt x="1018" y="1783"/>
                </a:cubicBezTo>
                <a:cubicBezTo>
                  <a:pt x="1009" y="1768"/>
                  <a:pt x="987" y="1766"/>
                  <a:pt x="974" y="1776"/>
                </a:cubicBezTo>
                <a:cubicBezTo>
                  <a:pt x="963" y="1785"/>
                  <a:pt x="962" y="1804"/>
                  <a:pt x="973" y="1818"/>
                </a:cubicBezTo>
                <a:cubicBezTo>
                  <a:pt x="981" y="1829"/>
                  <a:pt x="992" y="1835"/>
                  <a:pt x="1006" y="1834"/>
                </a:cubicBezTo>
                <a:close/>
                <a:moveTo>
                  <a:pt x="1181" y="980"/>
                </a:moveTo>
                <a:cubicBezTo>
                  <a:pt x="1184" y="970"/>
                  <a:pt x="1179" y="954"/>
                  <a:pt x="1171" y="944"/>
                </a:cubicBezTo>
                <a:cubicBezTo>
                  <a:pt x="1159" y="928"/>
                  <a:pt x="1139" y="933"/>
                  <a:pt x="1126" y="943"/>
                </a:cubicBezTo>
                <a:cubicBezTo>
                  <a:pt x="1106" y="958"/>
                  <a:pt x="1107" y="979"/>
                  <a:pt x="1121" y="1002"/>
                </a:cubicBezTo>
                <a:cubicBezTo>
                  <a:pt x="1148" y="1008"/>
                  <a:pt x="1172" y="1007"/>
                  <a:pt x="1181" y="980"/>
                </a:cubicBezTo>
                <a:close/>
                <a:moveTo>
                  <a:pt x="1008" y="1070"/>
                </a:moveTo>
                <a:cubicBezTo>
                  <a:pt x="991" y="1065"/>
                  <a:pt x="969" y="1077"/>
                  <a:pt x="964" y="1094"/>
                </a:cubicBezTo>
                <a:cubicBezTo>
                  <a:pt x="960" y="1110"/>
                  <a:pt x="970" y="1130"/>
                  <a:pt x="986" y="1135"/>
                </a:cubicBezTo>
                <a:cubicBezTo>
                  <a:pt x="1002" y="1142"/>
                  <a:pt x="1024" y="1134"/>
                  <a:pt x="1030" y="1120"/>
                </a:cubicBezTo>
                <a:cubicBezTo>
                  <a:pt x="1037" y="1102"/>
                  <a:pt x="1026" y="1076"/>
                  <a:pt x="1008" y="1070"/>
                </a:cubicBezTo>
                <a:close/>
                <a:moveTo>
                  <a:pt x="1229" y="650"/>
                </a:moveTo>
                <a:cubicBezTo>
                  <a:pt x="1216" y="654"/>
                  <a:pt x="1202" y="667"/>
                  <a:pt x="1197" y="679"/>
                </a:cubicBezTo>
                <a:cubicBezTo>
                  <a:pt x="1189" y="701"/>
                  <a:pt x="1208" y="711"/>
                  <a:pt x="1231" y="722"/>
                </a:cubicBezTo>
                <a:cubicBezTo>
                  <a:pt x="1242" y="708"/>
                  <a:pt x="1253" y="695"/>
                  <a:pt x="1261" y="684"/>
                </a:cubicBezTo>
                <a:cubicBezTo>
                  <a:pt x="1256" y="664"/>
                  <a:pt x="1252" y="644"/>
                  <a:pt x="1229" y="650"/>
                </a:cubicBezTo>
                <a:close/>
                <a:moveTo>
                  <a:pt x="1180" y="1165"/>
                </a:moveTo>
                <a:cubicBezTo>
                  <a:pt x="1205" y="1165"/>
                  <a:pt x="1212" y="1147"/>
                  <a:pt x="1208" y="1097"/>
                </a:cubicBezTo>
                <a:cubicBezTo>
                  <a:pt x="1186" y="1095"/>
                  <a:pt x="1166" y="1086"/>
                  <a:pt x="1152" y="1108"/>
                </a:cubicBezTo>
                <a:cubicBezTo>
                  <a:pt x="1153" y="1155"/>
                  <a:pt x="1158" y="1166"/>
                  <a:pt x="1180" y="1165"/>
                </a:cubicBezTo>
                <a:close/>
                <a:moveTo>
                  <a:pt x="1238" y="977"/>
                </a:moveTo>
                <a:cubicBezTo>
                  <a:pt x="1241" y="992"/>
                  <a:pt x="1244" y="1007"/>
                  <a:pt x="1248" y="1028"/>
                </a:cubicBezTo>
                <a:cubicBezTo>
                  <a:pt x="1267" y="1019"/>
                  <a:pt x="1282" y="1013"/>
                  <a:pt x="1296" y="1007"/>
                </a:cubicBezTo>
                <a:cubicBezTo>
                  <a:pt x="1283" y="956"/>
                  <a:pt x="1277" y="953"/>
                  <a:pt x="1238" y="977"/>
                </a:cubicBezTo>
                <a:close/>
                <a:moveTo>
                  <a:pt x="1330" y="1224"/>
                </a:moveTo>
                <a:cubicBezTo>
                  <a:pt x="1339" y="1223"/>
                  <a:pt x="1354" y="1211"/>
                  <a:pt x="1354" y="1203"/>
                </a:cubicBezTo>
                <a:cubicBezTo>
                  <a:pt x="1355" y="1190"/>
                  <a:pt x="1351" y="1171"/>
                  <a:pt x="1342" y="1164"/>
                </a:cubicBezTo>
                <a:cubicBezTo>
                  <a:pt x="1325" y="1150"/>
                  <a:pt x="1312" y="1167"/>
                  <a:pt x="1298" y="1182"/>
                </a:cubicBezTo>
                <a:cubicBezTo>
                  <a:pt x="1303" y="1202"/>
                  <a:pt x="1302" y="1226"/>
                  <a:pt x="1330" y="1224"/>
                </a:cubicBezTo>
                <a:close/>
                <a:moveTo>
                  <a:pt x="1228" y="809"/>
                </a:moveTo>
                <a:cubicBezTo>
                  <a:pt x="1218" y="793"/>
                  <a:pt x="1203" y="792"/>
                  <a:pt x="1188" y="800"/>
                </a:cubicBezTo>
                <a:cubicBezTo>
                  <a:pt x="1168" y="810"/>
                  <a:pt x="1169" y="834"/>
                  <a:pt x="1192" y="863"/>
                </a:cubicBezTo>
                <a:cubicBezTo>
                  <a:pt x="1231" y="842"/>
                  <a:pt x="1240" y="828"/>
                  <a:pt x="1228" y="809"/>
                </a:cubicBezTo>
                <a:close/>
                <a:moveTo>
                  <a:pt x="1280" y="1321"/>
                </a:moveTo>
                <a:cubicBezTo>
                  <a:pt x="1275" y="1338"/>
                  <a:pt x="1275" y="1358"/>
                  <a:pt x="1295" y="1369"/>
                </a:cubicBezTo>
                <a:cubicBezTo>
                  <a:pt x="1310" y="1377"/>
                  <a:pt x="1326" y="1388"/>
                  <a:pt x="1341" y="1373"/>
                </a:cubicBezTo>
                <a:cubicBezTo>
                  <a:pt x="1366" y="1349"/>
                  <a:pt x="1353" y="1323"/>
                  <a:pt x="1341" y="1296"/>
                </a:cubicBezTo>
                <a:cubicBezTo>
                  <a:pt x="1312" y="1292"/>
                  <a:pt x="1289" y="1293"/>
                  <a:pt x="1280" y="1321"/>
                </a:cubicBezTo>
                <a:close/>
                <a:moveTo>
                  <a:pt x="1393" y="659"/>
                </a:moveTo>
                <a:cubicBezTo>
                  <a:pt x="1360" y="637"/>
                  <a:pt x="1341" y="637"/>
                  <a:pt x="1325" y="657"/>
                </a:cubicBezTo>
                <a:cubicBezTo>
                  <a:pt x="1310" y="674"/>
                  <a:pt x="1316" y="687"/>
                  <a:pt x="1350" y="714"/>
                </a:cubicBezTo>
                <a:cubicBezTo>
                  <a:pt x="1391" y="704"/>
                  <a:pt x="1393" y="701"/>
                  <a:pt x="1393" y="659"/>
                </a:cubicBezTo>
                <a:close/>
                <a:moveTo>
                  <a:pt x="474" y="430"/>
                </a:moveTo>
                <a:cubicBezTo>
                  <a:pt x="471" y="439"/>
                  <a:pt x="469" y="448"/>
                  <a:pt x="466" y="456"/>
                </a:cubicBezTo>
                <a:cubicBezTo>
                  <a:pt x="479" y="474"/>
                  <a:pt x="493" y="475"/>
                  <a:pt x="507" y="465"/>
                </a:cubicBezTo>
                <a:cubicBezTo>
                  <a:pt x="517" y="458"/>
                  <a:pt x="515" y="448"/>
                  <a:pt x="510" y="438"/>
                </a:cubicBezTo>
                <a:cubicBezTo>
                  <a:pt x="502" y="420"/>
                  <a:pt x="489" y="422"/>
                  <a:pt x="474" y="430"/>
                </a:cubicBezTo>
                <a:close/>
                <a:moveTo>
                  <a:pt x="569" y="1407"/>
                </a:moveTo>
                <a:cubicBezTo>
                  <a:pt x="594" y="1409"/>
                  <a:pt x="624" y="1381"/>
                  <a:pt x="627" y="1352"/>
                </a:cubicBezTo>
                <a:cubicBezTo>
                  <a:pt x="629" y="1326"/>
                  <a:pt x="610" y="1305"/>
                  <a:pt x="581" y="1303"/>
                </a:cubicBezTo>
                <a:cubicBezTo>
                  <a:pt x="550" y="1301"/>
                  <a:pt x="522" y="1320"/>
                  <a:pt x="520" y="1344"/>
                </a:cubicBezTo>
                <a:cubicBezTo>
                  <a:pt x="517" y="1369"/>
                  <a:pt x="545" y="1404"/>
                  <a:pt x="569" y="1407"/>
                </a:cubicBezTo>
                <a:close/>
                <a:moveTo>
                  <a:pt x="574" y="98"/>
                </a:moveTo>
                <a:cubicBezTo>
                  <a:pt x="592" y="92"/>
                  <a:pt x="598" y="78"/>
                  <a:pt x="596" y="60"/>
                </a:cubicBezTo>
                <a:cubicBezTo>
                  <a:pt x="576" y="40"/>
                  <a:pt x="567" y="38"/>
                  <a:pt x="552" y="48"/>
                </a:cubicBezTo>
                <a:cubicBezTo>
                  <a:pt x="542" y="55"/>
                  <a:pt x="536" y="63"/>
                  <a:pt x="541" y="76"/>
                </a:cubicBezTo>
                <a:cubicBezTo>
                  <a:pt x="546" y="89"/>
                  <a:pt x="562" y="102"/>
                  <a:pt x="574" y="98"/>
                </a:cubicBezTo>
                <a:close/>
                <a:moveTo>
                  <a:pt x="571" y="170"/>
                </a:moveTo>
                <a:cubicBezTo>
                  <a:pt x="550" y="144"/>
                  <a:pt x="542" y="140"/>
                  <a:pt x="530" y="150"/>
                </a:cubicBezTo>
                <a:cubicBezTo>
                  <a:pt x="516" y="161"/>
                  <a:pt x="520" y="174"/>
                  <a:pt x="544" y="201"/>
                </a:cubicBezTo>
                <a:cubicBezTo>
                  <a:pt x="557" y="193"/>
                  <a:pt x="572" y="189"/>
                  <a:pt x="571" y="170"/>
                </a:cubicBezTo>
                <a:close/>
                <a:moveTo>
                  <a:pt x="683" y="363"/>
                </a:moveTo>
                <a:cubicBezTo>
                  <a:pt x="690" y="348"/>
                  <a:pt x="679" y="335"/>
                  <a:pt x="654" y="328"/>
                </a:cubicBezTo>
                <a:cubicBezTo>
                  <a:pt x="640" y="357"/>
                  <a:pt x="641" y="369"/>
                  <a:pt x="656" y="374"/>
                </a:cubicBezTo>
                <a:cubicBezTo>
                  <a:pt x="669" y="379"/>
                  <a:pt x="678" y="373"/>
                  <a:pt x="683" y="363"/>
                </a:cubicBezTo>
                <a:close/>
                <a:moveTo>
                  <a:pt x="844" y="344"/>
                </a:moveTo>
                <a:cubicBezTo>
                  <a:pt x="829" y="340"/>
                  <a:pt x="822" y="347"/>
                  <a:pt x="808" y="377"/>
                </a:cubicBezTo>
                <a:cubicBezTo>
                  <a:pt x="822" y="405"/>
                  <a:pt x="831" y="411"/>
                  <a:pt x="853" y="406"/>
                </a:cubicBezTo>
                <a:cubicBezTo>
                  <a:pt x="867" y="402"/>
                  <a:pt x="874" y="394"/>
                  <a:pt x="874" y="380"/>
                </a:cubicBezTo>
                <a:cubicBezTo>
                  <a:pt x="874" y="365"/>
                  <a:pt x="859" y="347"/>
                  <a:pt x="844" y="344"/>
                </a:cubicBezTo>
                <a:close/>
                <a:moveTo>
                  <a:pt x="286" y="420"/>
                </a:moveTo>
                <a:cubicBezTo>
                  <a:pt x="280" y="427"/>
                  <a:pt x="278" y="441"/>
                  <a:pt x="280" y="449"/>
                </a:cubicBezTo>
                <a:cubicBezTo>
                  <a:pt x="284" y="465"/>
                  <a:pt x="305" y="467"/>
                  <a:pt x="337" y="457"/>
                </a:cubicBezTo>
                <a:cubicBezTo>
                  <a:pt x="347" y="430"/>
                  <a:pt x="346" y="421"/>
                  <a:pt x="331" y="412"/>
                </a:cubicBezTo>
                <a:cubicBezTo>
                  <a:pt x="320" y="405"/>
                  <a:pt x="295" y="407"/>
                  <a:pt x="286" y="420"/>
                </a:cubicBezTo>
                <a:close/>
                <a:moveTo>
                  <a:pt x="666" y="503"/>
                </a:moveTo>
                <a:cubicBezTo>
                  <a:pt x="667" y="487"/>
                  <a:pt x="658" y="482"/>
                  <a:pt x="627" y="481"/>
                </a:cubicBezTo>
                <a:cubicBezTo>
                  <a:pt x="608" y="505"/>
                  <a:pt x="608" y="507"/>
                  <a:pt x="626" y="531"/>
                </a:cubicBezTo>
                <a:cubicBezTo>
                  <a:pt x="654" y="530"/>
                  <a:pt x="665" y="522"/>
                  <a:pt x="666" y="503"/>
                </a:cubicBezTo>
                <a:close/>
                <a:moveTo>
                  <a:pt x="279" y="328"/>
                </a:moveTo>
                <a:cubicBezTo>
                  <a:pt x="264" y="323"/>
                  <a:pt x="254" y="330"/>
                  <a:pt x="247" y="343"/>
                </a:cubicBezTo>
                <a:cubicBezTo>
                  <a:pt x="239" y="355"/>
                  <a:pt x="244" y="365"/>
                  <a:pt x="253" y="377"/>
                </a:cubicBezTo>
                <a:cubicBezTo>
                  <a:pt x="270" y="380"/>
                  <a:pt x="284" y="378"/>
                  <a:pt x="290" y="362"/>
                </a:cubicBezTo>
                <a:cubicBezTo>
                  <a:pt x="296" y="349"/>
                  <a:pt x="289" y="337"/>
                  <a:pt x="279" y="328"/>
                </a:cubicBezTo>
                <a:close/>
                <a:moveTo>
                  <a:pt x="194" y="468"/>
                </a:moveTo>
                <a:cubicBezTo>
                  <a:pt x="171" y="506"/>
                  <a:pt x="177" y="519"/>
                  <a:pt x="222" y="530"/>
                </a:cubicBezTo>
                <a:cubicBezTo>
                  <a:pt x="246" y="513"/>
                  <a:pt x="250" y="506"/>
                  <a:pt x="244" y="488"/>
                </a:cubicBezTo>
                <a:cubicBezTo>
                  <a:pt x="237" y="468"/>
                  <a:pt x="229" y="464"/>
                  <a:pt x="194" y="468"/>
                </a:cubicBezTo>
                <a:close/>
                <a:moveTo>
                  <a:pt x="343" y="172"/>
                </a:moveTo>
                <a:cubicBezTo>
                  <a:pt x="334" y="161"/>
                  <a:pt x="329" y="144"/>
                  <a:pt x="310" y="152"/>
                </a:cubicBezTo>
                <a:cubicBezTo>
                  <a:pt x="300" y="156"/>
                  <a:pt x="291" y="164"/>
                  <a:pt x="294" y="178"/>
                </a:cubicBezTo>
                <a:cubicBezTo>
                  <a:pt x="299" y="195"/>
                  <a:pt x="311" y="199"/>
                  <a:pt x="329" y="197"/>
                </a:cubicBezTo>
                <a:cubicBezTo>
                  <a:pt x="333" y="190"/>
                  <a:pt x="338" y="182"/>
                  <a:pt x="343" y="172"/>
                </a:cubicBezTo>
                <a:close/>
                <a:moveTo>
                  <a:pt x="309" y="583"/>
                </a:moveTo>
                <a:cubicBezTo>
                  <a:pt x="287" y="588"/>
                  <a:pt x="282" y="606"/>
                  <a:pt x="279" y="627"/>
                </a:cubicBezTo>
                <a:cubicBezTo>
                  <a:pt x="291" y="635"/>
                  <a:pt x="302" y="642"/>
                  <a:pt x="314" y="649"/>
                </a:cubicBezTo>
                <a:cubicBezTo>
                  <a:pt x="342" y="629"/>
                  <a:pt x="349" y="619"/>
                  <a:pt x="345" y="606"/>
                </a:cubicBezTo>
                <a:cubicBezTo>
                  <a:pt x="341" y="592"/>
                  <a:pt x="322" y="580"/>
                  <a:pt x="309" y="583"/>
                </a:cubicBezTo>
                <a:close/>
                <a:moveTo>
                  <a:pt x="630" y="273"/>
                </a:moveTo>
                <a:cubicBezTo>
                  <a:pt x="644" y="277"/>
                  <a:pt x="654" y="265"/>
                  <a:pt x="657" y="254"/>
                </a:cubicBezTo>
                <a:cubicBezTo>
                  <a:pt x="662" y="237"/>
                  <a:pt x="652" y="225"/>
                  <a:pt x="634" y="218"/>
                </a:cubicBezTo>
                <a:cubicBezTo>
                  <a:pt x="616" y="226"/>
                  <a:pt x="603" y="237"/>
                  <a:pt x="609" y="256"/>
                </a:cubicBezTo>
                <a:cubicBezTo>
                  <a:pt x="612" y="263"/>
                  <a:pt x="622" y="270"/>
                  <a:pt x="630" y="273"/>
                </a:cubicBezTo>
                <a:close/>
                <a:moveTo>
                  <a:pt x="719" y="279"/>
                </a:moveTo>
                <a:cubicBezTo>
                  <a:pt x="736" y="307"/>
                  <a:pt x="741" y="308"/>
                  <a:pt x="765" y="284"/>
                </a:cubicBezTo>
                <a:cubicBezTo>
                  <a:pt x="763" y="276"/>
                  <a:pt x="760" y="267"/>
                  <a:pt x="758" y="258"/>
                </a:cubicBezTo>
                <a:cubicBezTo>
                  <a:pt x="739" y="255"/>
                  <a:pt x="725" y="258"/>
                  <a:pt x="719" y="279"/>
                </a:cubicBezTo>
                <a:close/>
                <a:moveTo>
                  <a:pt x="744" y="50"/>
                </a:moveTo>
                <a:cubicBezTo>
                  <a:pt x="757" y="46"/>
                  <a:pt x="769" y="27"/>
                  <a:pt x="766" y="14"/>
                </a:cubicBezTo>
                <a:cubicBezTo>
                  <a:pt x="765" y="8"/>
                  <a:pt x="762" y="3"/>
                  <a:pt x="758" y="0"/>
                </a:cubicBezTo>
                <a:cubicBezTo>
                  <a:pt x="709" y="0"/>
                  <a:pt x="709" y="0"/>
                  <a:pt x="709" y="0"/>
                </a:cubicBezTo>
                <a:cubicBezTo>
                  <a:pt x="701" y="6"/>
                  <a:pt x="700" y="15"/>
                  <a:pt x="704" y="27"/>
                </a:cubicBezTo>
                <a:cubicBezTo>
                  <a:pt x="710" y="43"/>
                  <a:pt x="728" y="54"/>
                  <a:pt x="744" y="50"/>
                </a:cubicBezTo>
                <a:close/>
                <a:moveTo>
                  <a:pt x="595" y="683"/>
                </a:moveTo>
                <a:cubicBezTo>
                  <a:pt x="610" y="677"/>
                  <a:pt x="618" y="658"/>
                  <a:pt x="612" y="642"/>
                </a:cubicBezTo>
                <a:cubicBezTo>
                  <a:pt x="607" y="630"/>
                  <a:pt x="589" y="624"/>
                  <a:pt x="572" y="629"/>
                </a:cubicBezTo>
                <a:cubicBezTo>
                  <a:pt x="557" y="635"/>
                  <a:pt x="549" y="649"/>
                  <a:pt x="555" y="663"/>
                </a:cubicBezTo>
                <a:cubicBezTo>
                  <a:pt x="563" y="680"/>
                  <a:pt x="580" y="689"/>
                  <a:pt x="595" y="683"/>
                </a:cubicBezTo>
                <a:close/>
                <a:moveTo>
                  <a:pt x="691" y="461"/>
                </a:moveTo>
                <a:cubicBezTo>
                  <a:pt x="703" y="469"/>
                  <a:pt x="714" y="479"/>
                  <a:pt x="724" y="466"/>
                </a:cubicBezTo>
                <a:cubicBezTo>
                  <a:pt x="729" y="458"/>
                  <a:pt x="732" y="445"/>
                  <a:pt x="729" y="436"/>
                </a:cubicBezTo>
                <a:cubicBezTo>
                  <a:pt x="725" y="419"/>
                  <a:pt x="710" y="422"/>
                  <a:pt x="692" y="425"/>
                </a:cubicBezTo>
                <a:cubicBezTo>
                  <a:pt x="691" y="439"/>
                  <a:pt x="691" y="450"/>
                  <a:pt x="691" y="461"/>
                </a:cubicBezTo>
                <a:close/>
                <a:moveTo>
                  <a:pt x="832" y="276"/>
                </a:moveTo>
                <a:cubicBezTo>
                  <a:pt x="840" y="288"/>
                  <a:pt x="855" y="291"/>
                  <a:pt x="867" y="284"/>
                </a:cubicBezTo>
                <a:cubicBezTo>
                  <a:pt x="879" y="277"/>
                  <a:pt x="888" y="268"/>
                  <a:pt x="886" y="253"/>
                </a:cubicBezTo>
                <a:cubicBezTo>
                  <a:pt x="884" y="237"/>
                  <a:pt x="875" y="233"/>
                  <a:pt x="842" y="231"/>
                </a:cubicBezTo>
                <a:cubicBezTo>
                  <a:pt x="829" y="245"/>
                  <a:pt x="820" y="258"/>
                  <a:pt x="832" y="276"/>
                </a:cubicBezTo>
                <a:close/>
                <a:moveTo>
                  <a:pt x="841" y="170"/>
                </a:moveTo>
                <a:cubicBezTo>
                  <a:pt x="859" y="164"/>
                  <a:pt x="866" y="142"/>
                  <a:pt x="859" y="120"/>
                </a:cubicBezTo>
                <a:cubicBezTo>
                  <a:pt x="853" y="104"/>
                  <a:pt x="829" y="92"/>
                  <a:pt x="812" y="99"/>
                </a:cubicBezTo>
                <a:cubicBezTo>
                  <a:pt x="797" y="104"/>
                  <a:pt x="786" y="136"/>
                  <a:pt x="793" y="153"/>
                </a:cubicBezTo>
                <a:cubicBezTo>
                  <a:pt x="799" y="168"/>
                  <a:pt x="823" y="177"/>
                  <a:pt x="841" y="170"/>
                </a:cubicBezTo>
                <a:close/>
                <a:moveTo>
                  <a:pt x="736" y="224"/>
                </a:moveTo>
                <a:cubicBezTo>
                  <a:pt x="749" y="217"/>
                  <a:pt x="756" y="199"/>
                  <a:pt x="749" y="184"/>
                </a:cubicBezTo>
                <a:cubicBezTo>
                  <a:pt x="743" y="167"/>
                  <a:pt x="725" y="160"/>
                  <a:pt x="709" y="167"/>
                </a:cubicBezTo>
                <a:cubicBezTo>
                  <a:pt x="693" y="173"/>
                  <a:pt x="684" y="192"/>
                  <a:pt x="691" y="207"/>
                </a:cubicBezTo>
                <a:cubicBezTo>
                  <a:pt x="698" y="223"/>
                  <a:pt x="721" y="231"/>
                  <a:pt x="736" y="224"/>
                </a:cubicBezTo>
                <a:close/>
                <a:moveTo>
                  <a:pt x="577" y="573"/>
                </a:moveTo>
                <a:cubicBezTo>
                  <a:pt x="594" y="545"/>
                  <a:pt x="594" y="543"/>
                  <a:pt x="570" y="525"/>
                </a:cubicBezTo>
                <a:cubicBezTo>
                  <a:pt x="555" y="531"/>
                  <a:pt x="544" y="541"/>
                  <a:pt x="549" y="559"/>
                </a:cubicBezTo>
                <a:cubicBezTo>
                  <a:pt x="552" y="573"/>
                  <a:pt x="563" y="578"/>
                  <a:pt x="577" y="573"/>
                </a:cubicBezTo>
                <a:close/>
                <a:moveTo>
                  <a:pt x="535" y="380"/>
                </a:moveTo>
                <a:cubicBezTo>
                  <a:pt x="543" y="381"/>
                  <a:pt x="554" y="374"/>
                  <a:pt x="557" y="367"/>
                </a:cubicBezTo>
                <a:cubicBezTo>
                  <a:pt x="563" y="356"/>
                  <a:pt x="553" y="348"/>
                  <a:pt x="529" y="343"/>
                </a:cubicBezTo>
                <a:cubicBezTo>
                  <a:pt x="520" y="364"/>
                  <a:pt x="522" y="380"/>
                  <a:pt x="535" y="380"/>
                </a:cubicBezTo>
                <a:close/>
                <a:moveTo>
                  <a:pt x="570" y="445"/>
                </a:moveTo>
                <a:cubicBezTo>
                  <a:pt x="575" y="456"/>
                  <a:pt x="593" y="464"/>
                  <a:pt x="604" y="459"/>
                </a:cubicBezTo>
                <a:cubicBezTo>
                  <a:pt x="615" y="455"/>
                  <a:pt x="620" y="440"/>
                  <a:pt x="615" y="425"/>
                </a:cubicBezTo>
                <a:cubicBezTo>
                  <a:pt x="610" y="412"/>
                  <a:pt x="597" y="407"/>
                  <a:pt x="582" y="412"/>
                </a:cubicBezTo>
                <a:cubicBezTo>
                  <a:pt x="571" y="417"/>
                  <a:pt x="565" y="433"/>
                  <a:pt x="570" y="445"/>
                </a:cubicBezTo>
                <a:close/>
                <a:moveTo>
                  <a:pt x="532" y="290"/>
                </a:moveTo>
                <a:cubicBezTo>
                  <a:pt x="561" y="314"/>
                  <a:pt x="566" y="313"/>
                  <a:pt x="578" y="283"/>
                </a:cubicBezTo>
                <a:cubicBezTo>
                  <a:pt x="570" y="275"/>
                  <a:pt x="561" y="268"/>
                  <a:pt x="550" y="258"/>
                </a:cubicBezTo>
                <a:cubicBezTo>
                  <a:pt x="543" y="271"/>
                  <a:pt x="537" y="281"/>
                  <a:pt x="532" y="290"/>
                </a:cubicBezTo>
                <a:close/>
                <a:moveTo>
                  <a:pt x="670" y="130"/>
                </a:moveTo>
                <a:cubicBezTo>
                  <a:pt x="682" y="126"/>
                  <a:pt x="689" y="110"/>
                  <a:pt x="684" y="98"/>
                </a:cubicBezTo>
                <a:cubicBezTo>
                  <a:pt x="680" y="87"/>
                  <a:pt x="665" y="80"/>
                  <a:pt x="654" y="83"/>
                </a:cubicBezTo>
                <a:cubicBezTo>
                  <a:pt x="642" y="87"/>
                  <a:pt x="633" y="101"/>
                  <a:pt x="636" y="111"/>
                </a:cubicBezTo>
                <a:cubicBezTo>
                  <a:pt x="639" y="125"/>
                  <a:pt x="656" y="135"/>
                  <a:pt x="670" y="130"/>
                </a:cubicBezTo>
                <a:close/>
                <a:moveTo>
                  <a:pt x="1060" y="679"/>
                </a:moveTo>
                <a:cubicBezTo>
                  <a:pt x="1069" y="635"/>
                  <a:pt x="1063" y="621"/>
                  <a:pt x="1034" y="609"/>
                </a:cubicBezTo>
                <a:cubicBezTo>
                  <a:pt x="1016" y="601"/>
                  <a:pt x="1001" y="605"/>
                  <a:pt x="989" y="621"/>
                </a:cubicBezTo>
                <a:cubicBezTo>
                  <a:pt x="977" y="637"/>
                  <a:pt x="978" y="669"/>
                  <a:pt x="992" y="685"/>
                </a:cubicBezTo>
                <a:cubicBezTo>
                  <a:pt x="1007" y="702"/>
                  <a:pt x="1019" y="701"/>
                  <a:pt x="1060" y="679"/>
                </a:cubicBezTo>
                <a:close/>
                <a:moveTo>
                  <a:pt x="2509" y="157"/>
                </a:moveTo>
                <a:cubicBezTo>
                  <a:pt x="2504" y="191"/>
                  <a:pt x="2530" y="205"/>
                  <a:pt x="2558" y="220"/>
                </a:cubicBezTo>
                <a:cubicBezTo>
                  <a:pt x="2583" y="205"/>
                  <a:pt x="2602" y="190"/>
                  <a:pt x="2592" y="162"/>
                </a:cubicBezTo>
                <a:cubicBezTo>
                  <a:pt x="2586" y="144"/>
                  <a:pt x="2573" y="129"/>
                  <a:pt x="2550" y="132"/>
                </a:cubicBezTo>
                <a:cubicBezTo>
                  <a:pt x="2533" y="134"/>
                  <a:pt x="2512" y="135"/>
                  <a:pt x="2509" y="157"/>
                </a:cubicBezTo>
                <a:close/>
                <a:moveTo>
                  <a:pt x="2485" y="93"/>
                </a:moveTo>
                <a:cubicBezTo>
                  <a:pt x="2496" y="84"/>
                  <a:pt x="2507" y="75"/>
                  <a:pt x="2522" y="62"/>
                </a:cubicBezTo>
                <a:cubicBezTo>
                  <a:pt x="2517" y="46"/>
                  <a:pt x="2515" y="26"/>
                  <a:pt x="2505" y="11"/>
                </a:cubicBezTo>
                <a:cubicBezTo>
                  <a:pt x="2503" y="7"/>
                  <a:pt x="2499" y="3"/>
                  <a:pt x="2495" y="0"/>
                </a:cubicBezTo>
                <a:cubicBezTo>
                  <a:pt x="2433" y="0"/>
                  <a:pt x="2433" y="0"/>
                  <a:pt x="2433" y="0"/>
                </a:cubicBezTo>
                <a:cubicBezTo>
                  <a:pt x="2415" y="14"/>
                  <a:pt x="2414" y="45"/>
                  <a:pt x="2432" y="68"/>
                </a:cubicBezTo>
                <a:cubicBezTo>
                  <a:pt x="2445" y="86"/>
                  <a:pt x="2462" y="96"/>
                  <a:pt x="2485" y="93"/>
                </a:cubicBezTo>
                <a:close/>
                <a:moveTo>
                  <a:pt x="2571" y="457"/>
                </a:moveTo>
                <a:cubicBezTo>
                  <a:pt x="2590" y="434"/>
                  <a:pt x="2587" y="412"/>
                  <a:pt x="2570" y="389"/>
                </a:cubicBezTo>
                <a:cubicBezTo>
                  <a:pt x="2525" y="393"/>
                  <a:pt x="2512" y="402"/>
                  <a:pt x="2514" y="425"/>
                </a:cubicBezTo>
                <a:cubicBezTo>
                  <a:pt x="2517" y="450"/>
                  <a:pt x="2533" y="459"/>
                  <a:pt x="2571" y="457"/>
                </a:cubicBezTo>
                <a:close/>
                <a:moveTo>
                  <a:pt x="2547" y="526"/>
                </a:moveTo>
                <a:cubicBezTo>
                  <a:pt x="2529" y="532"/>
                  <a:pt x="2515" y="559"/>
                  <a:pt x="2522" y="576"/>
                </a:cubicBezTo>
                <a:cubicBezTo>
                  <a:pt x="2529" y="595"/>
                  <a:pt x="2561" y="608"/>
                  <a:pt x="2582" y="599"/>
                </a:cubicBezTo>
                <a:cubicBezTo>
                  <a:pt x="2602" y="592"/>
                  <a:pt x="2605" y="578"/>
                  <a:pt x="2595" y="552"/>
                </a:cubicBezTo>
                <a:cubicBezTo>
                  <a:pt x="2585" y="527"/>
                  <a:pt x="2568" y="518"/>
                  <a:pt x="2547" y="526"/>
                </a:cubicBezTo>
                <a:close/>
                <a:moveTo>
                  <a:pt x="2327" y="773"/>
                </a:moveTo>
                <a:cubicBezTo>
                  <a:pt x="2362" y="749"/>
                  <a:pt x="2368" y="740"/>
                  <a:pt x="2359" y="714"/>
                </a:cubicBezTo>
                <a:cubicBezTo>
                  <a:pt x="2349" y="685"/>
                  <a:pt x="2337" y="679"/>
                  <a:pt x="2288" y="685"/>
                </a:cubicBezTo>
                <a:cubicBezTo>
                  <a:pt x="2255" y="740"/>
                  <a:pt x="2263" y="758"/>
                  <a:pt x="2327" y="773"/>
                </a:cubicBezTo>
                <a:close/>
                <a:moveTo>
                  <a:pt x="934" y="2029"/>
                </a:moveTo>
                <a:cubicBezTo>
                  <a:pt x="937" y="2041"/>
                  <a:pt x="951" y="2046"/>
                  <a:pt x="973" y="2044"/>
                </a:cubicBezTo>
                <a:cubicBezTo>
                  <a:pt x="984" y="2019"/>
                  <a:pt x="984" y="2005"/>
                  <a:pt x="972" y="2000"/>
                </a:cubicBezTo>
                <a:cubicBezTo>
                  <a:pt x="963" y="1996"/>
                  <a:pt x="949" y="1997"/>
                  <a:pt x="940" y="2000"/>
                </a:cubicBezTo>
                <a:cubicBezTo>
                  <a:pt x="928" y="2006"/>
                  <a:pt x="931" y="2019"/>
                  <a:pt x="934" y="2029"/>
                </a:cubicBezTo>
                <a:close/>
                <a:moveTo>
                  <a:pt x="2494" y="670"/>
                </a:moveTo>
                <a:cubicBezTo>
                  <a:pt x="2507" y="630"/>
                  <a:pt x="2505" y="618"/>
                  <a:pt x="2485" y="605"/>
                </a:cubicBezTo>
                <a:cubicBezTo>
                  <a:pt x="2469" y="595"/>
                  <a:pt x="2432" y="598"/>
                  <a:pt x="2419" y="616"/>
                </a:cubicBezTo>
                <a:cubicBezTo>
                  <a:pt x="2411" y="626"/>
                  <a:pt x="2408" y="645"/>
                  <a:pt x="2411" y="658"/>
                </a:cubicBezTo>
                <a:cubicBezTo>
                  <a:pt x="2417" y="680"/>
                  <a:pt x="2448" y="683"/>
                  <a:pt x="2494" y="670"/>
                </a:cubicBezTo>
                <a:close/>
                <a:moveTo>
                  <a:pt x="2502" y="260"/>
                </a:moveTo>
                <a:cubicBezTo>
                  <a:pt x="2488" y="244"/>
                  <a:pt x="2481" y="220"/>
                  <a:pt x="2454" y="231"/>
                </a:cubicBezTo>
                <a:cubicBezTo>
                  <a:pt x="2440" y="237"/>
                  <a:pt x="2427" y="249"/>
                  <a:pt x="2432" y="268"/>
                </a:cubicBezTo>
                <a:cubicBezTo>
                  <a:pt x="2438" y="292"/>
                  <a:pt x="2455" y="299"/>
                  <a:pt x="2481" y="296"/>
                </a:cubicBezTo>
                <a:cubicBezTo>
                  <a:pt x="2487" y="285"/>
                  <a:pt x="2494" y="274"/>
                  <a:pt x="2502" y="260"/>
                </a:cubicBezTo>
                <a:close/>
                <a:moveTo>
                  <a:pt x="2699" y="155"/>
                </a:moveTo>
                <a:cubicBezTo>
                  <a:pt x="2710" y="148"/>
                  <a:pt x="2724" y="135"/>
                  <a:pt x="2724" y="124"/>
                </a:cubicBezTo>
                <a:cubicBezTo>
                  <a:pt x="2724" y="97"/>
                  <a:pt x="2704" y="88"/>
                  <a:pt x="2678" y="88"/>
                </a:cubicBezTo>
                <a:cubicBezTo>
                  <a:pt x="2659" y="104"/>
                  <a:pt x="2649" y="122"/>
                  <a:pt x="2662" y="146"/>
                </a:cubicBezTo>
                <a:cubicBezTo>
                  <a:pt x="2671" y="161"/>
                  <a:pt x="2686" y="163"/>
                  <a:pt x="2699" y="155"/>
                </a:cubicBezTo>
                <a:close/>
                <a:moveTo>
                  <a:pt x="2444" y="1262"/>
                </a:moveTo>
                <a:cubicBezTo>
                  <a:pt x="2470" y="1246"/>
                  <a:pt x="2479" y="1214"/>
                  <a:pt x="2466" y="1188"/>
                </a:cubicBezTo>
                <a:cubicBezTo>
                  <a:pt x="2452" y="1162"/>
                  <a:pt x="2434" y="1140"/>
                  <a:pt x="2401" y="1142"/>
                </a:cubicBezTo>
                <a:cubicBezTo>
                  <a:pt x="2368" y="1145"/>
                  <a:pt x="2356" y="1166"/>
                  <a:pt x="2349" y="1235"/>
                </a:cubicBezTo>
                <a:cubicBezTo>
                  <a:pt x="2377" y="1265"/>
                  <a:pt x="2405" y="1286"/>
                  <a:pt x="2444" y="1262"/>
                </a:cubicBezTo>
                <a:close/>
                <a:moveTo>
                  <a:pt x="2294" y="531"/>
                </a:moveTo>
                <a:cubicBezTo>
                  <a:pt x="2286" y="512"/>
                  <a:pt x="2265" y="504"/>
                  <a:pt x="2242" y="514"/>
                </a:cubicBezTo>
                <a:cubicBezTo>
                  <a:pt x="2215" y="525"/>
                  <a:pt x="2205" y="544"/>
                  <a:pt x="2215" y="565"/>
                </a:cubicBezTo>
                <a:cubicBezTo>
                  <a:pt x="2225" y="586"/>
                  <a:pt x="2251" y="598"/>
                  <a:pt x="2270" y="591"/>
                </a:cubicBezTo>
                <a:cubicBezTo>
                  <a:pt x="2291" y="582"/>
                  <a:pt x="2303" y="554"/>
                  <a:pt x="2294" y="531"/>
                </a:cubicBezTo>
                <a:close/>
                <a:moveTo>
                  <a:pt x="2426" y="533"/>
                </a:moveTo>
                <a:cubicBezTo>
                  <a:pt x="2434" y="514"/>
                  <a:pt x="2424" y="497"/>
                  <a:pt x="2410" y="484"/>
                </a:cubicBezTo>
                <a:cubicBezTo>
                  <a:pt x="2388" y="477"/>
                  <a:pt x="2374" y="487"/>
                  <a:pt x="2363" y="505"/>
                </a:cubicBezTo>
                <a:cubicBezTo>
                  <a:pt x="2352" y="523"/>
                  <a:pt x="2359" y="537"/>
                  <a:pt x="2372" y="554"/>
                </a:cubicBezTo>
                <a:cubicBezTo>
                  <a:pt x="2396" y="559"/>
                  <a:pt x="2416" y="555"/>
                  <a:pt x="2426" y="533"/>
                </a:cubicBezTo>
                <a:close/>
                <a:moveTo>
                  <a:pt x="2369" y="410"/>
                </a:moveTo>
                <a:cubicBezTo>
                  <a:pt x="2374" y="430"/>
                  <a:pt x="2397" y="437"/>
                  <a:pt x="2431" y="434"/>
                </a:cubicBezTo>
                <a:cubicBezTo>
                  <a:pt x="2449" y="393"/>
                  <a:pt x="2451" y="371"/>
                  <a:pt x="2430" y="362"/>
                </a:cubicBezTo>
                <a:cubicBezTo>
                  <a:pt x="2415" y="356"/>
                  <a:pt x="2393" y="357"/>
                  <a:pt x="2378" y="363"/>
                </a:cubicBezTo>
                <a:cubicBezTo>
                  <a:pt x="2359" y="371"/>
                  <a:pt x="2364" y="393"/>
                  <a:pt x="2369" y="410"/>
                </a:cubicBezTo>
                <a:close/>
                <a:moveTo>
                  <a:pt x="2799" y="383"/>
                </a:moveTo>
                <a:cubicBezTo>
                  <a:pt x="2789" y="402"/>
                  <a:pt x="2781" y="416"/>
                  <a:pt x="2773" y="430"/>
                </a:cubicBezTo>
                <a:cubicBezTo>
                  <a:pt x="2815" y="464"/>
                  <a:pt x="2821" y="462"/>
                  <a:pt x="2839" y="419"/>
                </a:cubicBezTo>
                <a:cubicBezTo>
                  <a:pt x="2827" y="408"/>
                  <a:pt x="2815" y="397"/>
                  <a:pt x="2799" y="383"/>
                </a:cubicBezTo>
                <a:close/>
                <a:moveTo>
                  <a:pt x="2695" y="753"/>
                </a:moveTo>
                <a:cubicBezTo>
                  <a:pt x="2660" y="771"/>
                  <a:pt x="2651" y="785"/>
                  <a:pt x="2658" y="811"/>
                </a:cubicBezTo>
                <a:cubicBezTo>
                  <a:pt x="2663" y="831"/>
                  <a:pt x="2677" y="840"/>
                  <a:pt x="2696" y="838"/>
                </a:cubicBezTo>
                <a:cubicBezTo>
                  <a:pt x="2720" y="835"/>
                  <a:pt x="2735" y="812"/>
                  <a:pt x="2737" y="776"/>
                </a:cubicBezTo>
                <a:cubicBezTo>
                  <a:pt x="2723" y="769"/>
                  <a:pt x="2708" y="760"/>
                  <a:pt x="2695" y="753"/>
                </a:cubicBezTo>
                <a:close/>
                <a:moveTo>
                  <a:pt x="2828" y="258"/>
                </a:moveTo>
                <a:cubicBezTo>
                  <a:pt x="2798" y="220"/>
                  <a:pt x="2788" y="214"/>
                  <a:pt x="2770" y="228"/>
                </a:cubicBezTo>
                <a:cubicBezTo>
                  <a:pt x="2750" y="243"/>
                  <a:pt x="2755" y="263"/>
                  <a:pt x="2789" y="301"/>
                </a:cubicBezTo>
                <a:cubicBezTo>
                  <a:pt x="2808" y="289"/>
                  <a:pt x="2831" y="284"/>
                  <a:pt x="2828" y="258"/>
                </a:cubicBezTo>
                <a:close/>
                <a:moveTo>
                  <a:pt x="2689" y="630"/>
                </a:moveTo>
                <a:cubicBezTo>
                  <a:pt x="2685" y="643"/>
                  <a:pt x="2682" y="656"/>
                  <a:pt x="2679" y="667"/>
                </a:cubicBezTo>
                <a:cubicBezTo>
                  <a:pt x="2696" y="694"/>
                  <a:pt x="2717" y="694"/>
                  <a:pt x="2737" y="680"/>
                </a:cubicBezTo>
                <a:cubicBezTo>
                  <a:pt x="2751" y="670"/>
                  <a:pt x="2748" y="656"/>
                  <a:pt x="2741" y="642"/>
                </a:cubicBezTo>
                <a:cubicBezTo>
                  <a:pt x="2729" y="616"/>
                  <a:pt x="2711" y="619"/>
                  <a:pt x="2689" y="630"/>
                </a:cubicBezTo>
                <a:close/>
                <a:moveTo>
                  <a:pt x="2838" y="836"/>
                </a:moveTo>
                <a:cubicBezTo>
                  <a:pt x="2862" y="795"/>
                  <a:pt x="2862" y="793"/>
                  <a:pt x="2828" y="766"/>
                </a:cubicBezTo>
                <a:cubicBezTo>
                  <a:pt x="2806" y="776"/>
                  <a:pt x="2791" y="790"/>
                  <a:pt x="2797" y="816"/>
                </a:cubicBezTo>
                <a:cubicBezTo>
                  <a:pt x="2802" y="836"/>
                  <a:pt x="2818" y="842"/>
                  <a:pt x="2838" y="836"/>
                </a:cubicBezTo>
                <a:close/>
                <a:moveTo>
                  <a:pt x="2833" y="154"/>
                </a:moveTo>
                <a:cubicBezTo>
                  <a:pt x="2859" y="145"/>
                  <a:pt x="2868" y="125"/>
                  <a:pt x="2865" y="98"/>
                </a:cubicBezTo>
                <a:cubicBezTo>
                  <a:pt x="2836" y="70"/>
                  <a:pt x="2822" y="67"/>
                  <a:pt x="2801" y="82"/>
                </a:cubicBezTo>
                <a:cubicBezTo>
                  <a:pt x="2787" y="92"/>
                  <a:pt x="2779" y="104"/>
                  <a:pt x="2786" y="122"/>
                </a:cubicBezTo>
                <a:cubicBezTo>
                  <a:pt x="2792" y="141"/>
                  <a:pt x="2816" y="159"/>
                  <a:pt x="2833" y="154"/>
                </a:cubicBezTo>
                <a:close/>
                <a:moveTo>
                  <a:pt x="2769" y="505"/>
                </a:moveTo>
                <a:cubicBezTo>
                  <a:pt x="2755" y="536"/>
                  <a:pt x="2758" y="558"/>
                  <a:pt x="2778" y="559"/>
                </a:cubicBezTo>
                <a:cubicBezTo>
                  <a:pt x="2788" y="559"/>
                  <a:pt x="2804" y="549"/>
                  <a:pt x="2809" y="540"/>
                </a:cubicBezTo>
                <a:cubicBezTo>
                  <a:pt x="2817" y="524"/>
                  <a:pt x="2803" y="512"/>
                  <a:pt x="2769" y="505"/>
                </a:cubicBezTo>
                <a:close/>
                <a:moveTo>
                  <a:pt x="2697" y="415"/>
                </a:moveTo>
                <a:cubicBezTo>
                  <a:pt x="2713" y="412"/>
                  <a:pt x="2720" y="398"/>
                  <a:pt x="2713" y="382"/>
                </a:cubicBezTo>
                <a:cubicBezTo>
                  <a:pt x="2708" y="367"/>
                  <a:pt x="2697" y="360"/>
                  <a:pt x="2684" y="368"/>
                </a:cubicBezTo>
                <a:cubicBezTo>
                  <a:pt x="2675" y="374"/>
                  <a:pt x="2670" y="386"/>
                  <a:pt x="2658" y="401"/>
                </a:cubicBezTo>
                <a:cubicBezTo>
                  <a:pt x="2677" y="408"/>
                  <a:pt x="2688" y="417"/>
                  <a:pt x="2697" y="415"/>
                </a:cubicBezTo>
                <a:close/>
                <a:moveTo>
                  <a:pt x="2627" y="981"/>
                </a:moveTo>
                <a:cubicBezTo>
                  <a:pt x="2643" y="1005"/>
                  <a:pt x="2659" y="1007"/>
                  <a:pt x="2698" y="990"/>
                </a:cubicBezTo>
                <a:cubicBezTo>
                  <a:pt x="2703" y="976"/>
                  <a:pt x="2709" y="961"/>
                  <a:pt x="2715" y="945"/>
                </a:cubicBezTo>
                <a:cubicBezTo>
                  <a:pt x="2679" y="913"/>
                  <a:pt x="2653" y="907"/>
                  <a:pt x="2632" y="925"/>
                </a:cubicBezTo>
                <a:cubicBezTo>
                  <a:pt x="2617" y="937"/>
                  <a:pt x="2615" y="963"/>
                  <a:pt x="2627" y="981"/>
                </a:cubicBezTo>
                <a:close/>
                <a:moveTo>
                  <a:pt x="2658" y="542"/>
                </a:moveTo>
                <a:cubicBezTo>
                  <a:pt x="2666" y="542"/>
                  <a:pt x="2679" y="535"/>
                  <a:pt x="2683" y="527"/>
                </a:cubicBezTo>
                <a:cubicBezTo>
                  <a:pt x="2696" y="504"/>
                  <a:pt x="2681" y="490"/>
                  <a:pt x="2660" y="474"/>
                </a:cubicBezTo>
                <a:cubicBezTo>
                  <a:pt x="2648" y="482"/>
                  <a:pt x="2636" y="490"/>
                  <a:pt x="2626" y="496"/>
                </a:cubicBezTo>
                <a:cubicBezTo>
                  <a:pt x="2630" y="521"/>
                  <a:pt x="2633" y="541"/>
                  <a:pt x="2658" y="542"/>
                </a:cubicBezTo>
                <a:close/>
                <a:moveTo>
                  <a:pt x="2657" y="1324"/>
                </a:moveTo>
                <a:cubicBezTo>
                  <a:pt x="2719" y="1299"/>
                  <a:pt x="2733" y="1280"/>
                  <a:pt x="2724" y="1231"/>
                </a:cubicBezTo>
                <a:cubicBezTo>
                  <a:pt x="2719" y="1202"/>
                  <a:pt x="2700" y="1186"/>
                  <a:pt x="2671" y="1185"/>
                </a:cubicBezTo>
                <a:cubicBezTo>
                  <a:pt x="2639" y="1183"/>
                  <a:pt x="2600" y="1212"/>
                  <a:pt x="2591" y="1244"/>
                </a:cubicBezTo>
                <a:cubicBezTo>
                  <a:pt x="2582" y="1276"/>
                  <a:pt x="2594" y="1291"/>
                  <a:pt x="2657" y="1324"/>
                </a:cubicBezTo>
                <a:close/>
                <a:moveTo>
                  <a:pt x="2574" y="697"/>
                </a:moveTo>
                <a:cubicBezTo>
                  <a:pt x="2536" y="710"/>
                  <a:pt x="2524" y="722"/>
                  <a:pt x="2527" y="746"/>
                </a:cubicBezTo>
                <a:cubicBezTo>
                  <a:pt x="2528" y="762"/>
                  <a:pt x="2535" y="773"/>
                  <a:pt x="2552" y="776"/>
                </a:cubicBezTo>
                <a:cubicBezTo>
                  <a:pt x="2570" y="780"/>
                  <a:pt x="2586" y="777"/>
                  <a:pt x="2595" y="758"/>
                </a:cubicBezTo>
                <a:cubicBezTo>
                  <a:pt x="2606" y="733"/>
                  <a:pt x="2601" y="712"/>
                  <a:pt x="2574" y="697"/>
                </a:cubicBezTo>
                <a:close/>
                <a:moveTo>
                  <a:pt x="2638" y="329"/>
                </a:moveTo>
                <a:cubicBezTo>
                  <a:pt x="2660" y="330"/>
                  <a:pt x="2660" y="308"/>
                  <a:pt x="2663" y="287"/>
                </a:cubicBezTo>
                <a:cubicBezTo>
                  <a:pt x="2647" y="273"/>
                  <a:pt x="2632" y="254"/>
                  <a:pt x="2610" y="273"/>
                </a:cubicBezTo>
                <a:cubicBezTo>
                  <a:pt x="2603" y="279"/>
                  <a:pt x="2599" y="298"/>
                  <a:pt x="2604" y="305"/>
                </a:cubicBezTo>
                <a:cubicBezTo>
                  <a:pt x="2611" y="316"/>
                  <a:pt x="2626" y="329"/>
                  <a:pt x="2638" y="329"/>
                </a:cubicBezTo>
                <a:close/>
                <a:moveTo>
                  <a:pt x="1502" y="547"/>
                </a:moveTo>
                <a:cubicBezTo>
                  <a:pt x="1497" y="565"/>
                  <a:pt x="1512" y="587"/>
                  <a:pt x="1536" y="595"/>
                </a:cubicBezTo>
                <a:cubicBezTo>
                  <a:pt x="1557" y="602"/>
                  <a:pt x="1577" y="592"/>
                  <a:pt x="1582" y="571"/>
                </a:cubicBezTo>
                <a:cubicBezTo>
                  <a:pt x="1588" y="546"/>
                  <a:pt x="1577" y="522"/>
                  <a:pt x="1555" y="516"/>
                </a:cubicBezTo>
                <a:cubicBezTo>
                  <a:pt x="1534" y="510"/>
                  <a:pt x="1508" y="525"/>
                  <a:pt x="1502" y="547"/>
                </a:cubicBezTo>
                <a:close/>
                <a:moveTo>
                  <a:pt x="1391" y="1796"/>
                </a:moveTo>
                <a:cubicBezTo>
                  <a:pt x="1387" y="1780"/>
                  <a:pt x="1369" y="1772"/>
                  <a:pt x="1351" y="1779"/>
                </a:cubicBezTo>
                <a:cubicBezTo>
                  <a:pt x="1336" y="1783"/>
                  <a:pt x="1331" y="1793"/>
                  <a:pt x="1336" y="1808"/>
                </a:cubicBezTo>
                <a:cubicBezTo>
                  <a:pt x="1341" y="1822"/>
                  <a:pt x="1358" y="1832"/>
                  <a:pt x="1371" y="1828"/>
                </a:cubicBezTo>
                <a:cubicBezTo>
                  <a:pt x="1384" y="1825"/>
                  <a:pt x="1394" y="1808"/>
                  <a:pt x="1391" y="1796"/>
                </a:cubicBezTo>
                <a:close/>
                <a:moveTo>
                  <a:pt x="1406" y="261"/>
                </a:moveTo>
                <a:cubicBezTo>
                  <a:pt x="1403" y="296"/>
                  <a:pt x="1418" y="318"/>
                  <a:pt x="1447" y="319"/>
                </a:cubicBezTo>
                <a:cubicBezTo>
                  <a:pt x="1475" y="319"/>
                  <a:pt x="1503" y="297"/>
                  <a:pt x="1505" y="273"/>
                </a:cubicBezTo>
                <a:cubicBezTo>
                  <a:pt x="1508" y="245"/>
                  <a:pt x="1483" y="217"/>
                  <a:pt x="1453" y="214"/>
                </a:cubicBezTo>
                <a:cubicBezTo>
                  <a:pt x="1428" y="212"/>
                  <a:pt x="1408" y="231"/>
                  <a:pt x="1406" y="261"/>
                </a:cubicBezTo>
                <a:close/>
                <a:moveTo>
                  <a:pt x="1522" y="141"/>
                </a:moveTo>
                <a:cubicBezTo>
                  <a:pt x="1541" y="117"/>
                  <a:pt x="1547" y="93"/>
                  <a:pt x="1529" y="70"/>
                </a:cubicBezTo>
                <a:cubicBezTo>
                  <a:pt x="1512" y="51"/>
                  <a:pt x="1489" y="52"/>
                  <a:pt x="1466" y="61"/>
                </a:cubicBezTo>
                <a:cubicBezTo>
                  <a:pt x="1446" y="81"/>
                  <a:pt x="1449" y="101"/>
                  <a:pt x="1463" y="123"/>
                </a:cubicBezTo>
                <a:cubicBezTo>
                  <a:pt x="1476" y="146"/>
                  <a:pt x="1496" y="146"/>
                  <a:pt x="1522" y="141"/>
                </a:cubicBezTo>
                <a:close/>
                <a:moveTo>
                  <a:pt x="2324" y="222"/>
                </a:moveTo>
                <a:cubicBezTo>
                  <a:pt x="2345" y="222"/>
                  <a:pt x="2360" y="212"/>
                  <a:pt x="2366" y="191"/>
                </a:cubicBezTo>
                <a:cubicBezTo>
                  <a:pt x="2374" y="162"/>
                  <a:pt x="2369" y="151"/>
                  <a:pt x="2326" y="125"/>
                </a:cubicBezTo>
                <a:cubicBezTo>
                  <a:pt x="2289" y="142"/>
                  <a:pt x="2281" y="153"/>
                  <a:pt x="2286" y="180"/>
                </a:cubicBezTo>
                <a:cubicBezTo>
                  <a:pt x="2291" y="203"/>
                  <a:pt x="2307" y="223"/>
                  <a:pt x="2324" y="222"/>
                </a:cubicBezTo>
                <a:close/>
                <a:moveTo>
                  <a:pt x="1527" y="1065"/>
                </a:moveTo>
                <a:cubicBezTo>
                  <a:pt x="1545" y="1070"/>
                  <a:pt x="1571" y="1057"/>
                  <a:pt x="1577" y="1040"/>
                </a:cubicBezTo>
                <a:cubicBezTo>
                  <a:pt x="1582" y="1021"/>
                  <a:pt x="1564" y="992"/>
                  <a:pt x="1543" y="986"/>
                </a:cubicBezTo>
                <a:cubicBezTo>
                  <a:pt x="1524" y="981"/>
                  <a:pt x="1513" y="990"/>
                  <a:pt x="1506" y="1016"/>
                </a:cubicBezTo>
                <a:cubicBezTo>
                  <a:pt x="1499" y="1041"/>
                  <a:pt x="1506" y="1058"/>
                  <a:pt x="1527" y="1065"/>
                </a:cubicBezTo>
                <a:close/>
                <a:moveTo>
                  <a:pt x="1201" y="1827"/>
                </a:moveTo>
                <a:cubicBezTo>
                  <a:pt x="1192" y="1833"/>
                  <a:pt x="1188" y="1840"/>
                  <a:pt x="1192" y="1851"/>
                </a:cubicBezTo>
                <a:cubicBezTo>
                  <a:pt x="1196" y="1863"/>
                  <a:pt x="1210" y="1874"/>
                  <a:pt x="1221" y="1871"/>
                </a:cubicBezTo>
                <a:cubicBezTo>
                  <a:pt x="1237" y="1866"/>
                  <a:pt x="1242" y="1853"/>
                  <a:pt x="1240" y="1837"/>
                </a:cubicBezTo>
                <a:cubicBezTo>
                  <a:pt x="1223" y="1819"/>
                  <a:pt x="1214" y="1817"/>
                  <a:pt x="1201" y="1827"/>
                </a:cubicBezTo>
                <a:close/>
                <a:moveTo>
                  <a:pt x="1089" y="1733"/>
                </a:moveTo>
                <a:cubicBezTo>
                  <a:pt x="1085" y="1748"/>
                  <a:pt x="1090" y="1761"/>
                  <a:pt x="1102" y="1765"/>
                </a:cubicBezTo>
                <a:cubicBezTo>
                  <a:pt x="1119" y="1772"/>
                  <a:pt x="1128" y="1768"/>
                  <a:pt x="1142" y="1745"/>
                </a:cubicBezTo>
                <a:cubicBezTo>
                  <a:pt x="1137" y="1737"/>
                  <a:pt x="1133" y="1727"/>
                  <a:pt x="1128" y="1718"/>
                </a:cubicBezTo>
                <a:cubicBezTo>
                  <a:pt x="1104" y="1714"/>
                  <a:pt x="1095" y="1718"/>
                  <a:pt x="1089" y="1733"/>
                </a:cubicBezTo>
                <a:close/>
                <a:moveTo>
                  <a:pt x="1349" y="2032"/>
                </a:moveTo>
                <a:cubicBezTo>
                  <a:pt x="1365" y="2057"/>
                  <a:pt x="1369" y="2057"/>
                  <a:pt x="1390" y="2036"/>
                </a:cubicBezTo>
                <a:cubicBezTo>
                  <a:pt x="1388" y="2028"/>
                  <a:pt x="1386" y="2020"/>
                  <a:pt x="1384" y="2013"/>
                </a:cubicBezTo>
                <a:cubicBezTo>
                  <a:pt x="1367" y="2011"/>
                  <a:pt x="1355" y="2013"/>
                  <a:pt x="1349" y="2032"/>
                </a:cubicBezTo>
                <a:close/>
                <a:moveTo>
                  <a:pt x="1138" y="1432"/>
                </a:moveTo>
                <a:cubicBezTo>
                  <a:pt x="1122" y="1407"/>
                  <a:pt x="1107" y="1404"/>
                  <a:pt x="1069" y="1420"/>
                </a:cubicBezTo>
                <a:cubicBezTo>
                  <a:pt x="1066" y="1434"/>
                  <a:pt x="1063" y="1451"/>
                  <a:pt x="1060" y="1466"/>
                </a:cubicBezTo>
                <a:cubicBezTo>
                  <a:pt x="1086" y="1495"/>
                  <a:pt x="1101" y="1499"/>
                  <a:pt x="1123" y="1484"/>
                </a:cubicBezTo>
                <a:cubicBezTo>
                  <a:pt x="1143" y="1470"/>
                  <a:pt x="1149" y="1449"/>
                  <a:pt x="1138" y="1432"/>
                </a:cubicBezTo>
                <a:close/>
                <a:moveTo>
                  <a:pt x="1430" y="1157"/>
                </a:moveTo>
                <a:cubicBezTo>
                  <a:pt x="1467" y="1180"/>
                  <a:pt x="1482" y="1181"/>
                  <a:pt x="1494" y="1162"/>
                </a:cubicBezTo>
                <a:cubicBezTo>
                  <a:pt x="1507" y="1141"/>
                  <a:pt x="1500" y="1124"/>
                  <a:pt x="1469" y="1104"/>
                </a:cubicBezTo>
                <a:cubicBezTo>
                  <a:pt x="1440" y="1110"/>
                  <a:pt x="1429" y="1129"/>
                  <a:pt x="1430" y="1157"/>
                </a:cubicBezTo>
                <a:close/>
                <a:moveTo>
                  <a:pt x="1271" y="1740"/>
                </a:moveTo>
                <a:cubicBezTo>
                  <a:pt x="1271" y="1727"/>
                  <a:pt x="1261" y="1716"/>
                  <a:pt x="1247" y="1715"/>
                </a:cubicBezTo>
                <a:cubicBezTo>
                  <a:pt x="1233" y="1713"/>
                  <a:pt x="1222" y="1717"/>
                  <a:pt x="1215" y="1730"/>
                </a:cubicBezTo>
                <a:cubicBezTo>
                  <a:pt x="1208" y="1746"/>
                  <a:pt x="1212" y="1755"/>
                  <a:pt x="1236" y="1774"/>
                </a:cubicBezTo>
                <a:cubicBezTo>
                  <a:pt x="1262" y="1765"/>
                  <a:pt x="1272" y="1756"/>
                  <a:pt x="1271" y="1740"/>
                </a:cubicBezTo>
                <a:close/>
                <a:moveTo>
                  <a:pt x="1503" y="692"/>
                </a:moveTo>
                <a:cubicBezTo>
                  <a:pt x="1511" y="674"/>
                  <a:pt x="1502" y="660"/>
                  <a:pt x="1483" y="654"/>
                </a:cubicBezTo>
                <a:cubicBezTo>
                  <a:pt x="1440" y="670"/>
                  <a:pt x="1439" y="672"/>
                  <a:pt x="1450" y="713"/>
                </a:cubicBezTo>
                <a:cubicBezTo>
                  <a:pt x="1472" y="718"/>
                  <a:pt x="1493" y="716"/>
                  <a:pt x="1503" y="692"/>
                </a:cubicBezTo>
                <a:close/>
                <a:moveTo>
                  <a:pt x="2177" y="1330"/>
                </a:moveTo>
                <a:cubicBezTo>
                  <a:pt x="2210" y="1318"/>
                  <a:pt x="2231" y="1269"/>
                  <a:pt x="2219" y="1229"/>
                </a:cubicBezTo>
                <a:cubicBezTo>
                  <a:pt x="2208" y="1191"/>
                  <a:pt x="2161" y="1172"/>
                  <a:pt x="2114" y="1186"/>
                </a:cubicBezTo>
                <a:cubicBezTo>
                  <a:pt x="2078" y="1197"/>
                  <a:pt x="2052" y="1247"/>
                  <a:pt x="2063" y="1282"/>
                </a:cubicBezTo>
                <a:cubicBezTo>
                  <a:pt x="2073" y="1315"/>
                  <a:pt x="2139" y="1342"/>
                  <a:pt x="2177" y="1330"/>
                </a:cubicBezTo>
                <a:close/>
                <a:moveTo>
                  <a:pt x="1791" y="868"/>
                </a:moveTo>
                <a:cubicBezTo>
                  <a:pt x="1819" y="881"/>
                  <a:pt x="1839" y="865"/>
                  <a:pt x="1861" y="843"/>
                </a:cubicBezTo>
                <a:cubicBezTo>
                  <a:pt x="1854" y="825"/>
                  <a:pt x="1847" y="807"/>
                  <a:pt x="1840" y="789"/>
                </a:cubicBezTo>
                <a:cubicBezTo>
                  <a:pt x="1792" y="788"/>
                  <a:pt x="1776" y="794"/>
                  <a:pt x="1770" y="812"/>
                </a:cubicBezTo>
                <a:cubicBezTo>
                  <a:pt x="1763" y="830"/>
                  <a:pt x="1773" y="860"/>
                  <a:pt x="1791" y="868"/>
                </a:cubicBezTo>
                <a:close/>
                <a:moveTo>
                  <a:pt x="1818" y="78"/>
                </a:moveTo>
                <a:cubicBezTo>
                  <a:pt x="1836" y="86"/>
                  <a:pt x="1852" y="83"/>
                  <a:pt x="1865" y="67"/>
                </a:cubicBezTo>
                <a:cubicBezTo>
                  <a:pt x="1879" y="49"/>
                  <a:pt x="1885" y="29"/>
                  <a:pt x="1869" y="10"/>
                </a:cubicBezTo>
                <a:cubicBezTo>
                  <a:pt x="1865" y="6"/>
                  <a:pt x="1862" y="3"/>
                  <a:pt x="1859" y="0"/>
                </a:cubicBezTo>
                <a:cubicBezTo>
                  <a:pt x="1790" y="0"/>
                  <a:pt x="1790" y="0"/>
                  <a:pt x="1790" y="0"/>
                </a:cubicBezTo>
                <a:cubicBezTo>
                  <a:pt x="1784" y="48"/>
                  <a:pt x="1791" y="67"/>
                  <a:pt x="1818" y="78"/>
                </a:cubicBezTo>
                <a:close/>
                <a:moveTo>
                  <a:pt x="1937" y="299"/>
                </a:moveTo>
                <a:cubicBezTo>
                  <a:pt x="1957" y="286"/>
                  <a:pt x="1978" y="274"/>
                  <a:pt x="1999" y="261"/>
                </a:cubicBezTo>
                <a:cubicBezTo>
                  <a:pt x="1990" y="201"/>
                  <a:pt x="1979" y="183"/>
                  <a:pt x="1955" y="178"/>
                </a:cubicBezTo>
                <a:cubicBezTo>
                  <a:pt x="1931" y="174"/>
                  <a:pt x="1896" y="193"/>
                  <a:pt x="1890" y="217"/>
                </a:cubicBezTo>
                <a:cubicBezTo>
                  <a:pt x="1880" y="256"/>
                  <a:pt x="1905" y="277"/>
                  <a:pt x="1937" y="299"/>
                </a:cubicBezTo>
                <a:close/>
                <a:moveTo>
                  <a:pt x="2131" y="98"/>
                </a:moveTo>
                <a:cubicBezTo>
                  <a:pt x="2166" y="94"/>
                  <a:pt x="2176" y="78"/>
                  <a:pt x="2180" y="26"/>
                </a:cubicBezTo>
                <a:cubicBezTo>
                  <a:pt x="2173" y="18"/>
                  <a:pt x="2165" y="9"/>
                  <a:pt x="2157" y="0"/>
                </a:cubicBezTo>
                <a:cubicBezTo>
                  <a:pt x="2103" y="0"/>
                  <a:pt x="2103" y="0"/>
                  <a:pt x="2103" y="0"/>
                </a:cubicBezTo>
                <a:cubicBezTo>
                  <a:pt x="2076" y="18"/>
                  <a:pt x="2067" y="38"/>
                  <a:pt x="2072" y="61"/>
                </a:cubicBezTo>
                <a:cubicBezTo>
                  <a:pt x="2078" y="85"/>
                  <a:pt x="2105" y="101"/>
                  <a:pt x="2131" y="98"/>
                </a:cubicBezTo>
                <a:close/>
                <a:moveTo>
                  <a:pt x="2247" y="423"/>
                </a:moveTo>
                <a:cubicBezTo>
                  <a:pt x="2299" y="400"/>
                  <a:pt x="2302" y="369"/>
                  <a:pt x="2290" y="332"/>
                </a:cubicBezTo>
                <a:cubicBezTo>
                  <a:pt x="2270" y="312"/>
                  <a:pt x="2248" y="313"/>
                  <a:pt x="2226" y="327"/>
                </a:cubicBezTo>
                <a:cubicBezTo>
                  <a:pt x="2198" y="345"/>
                  <a:pt x="2201" y="371"/>
                  <a:pt x="2211" y="410"/>
                </a:cubicBezTo>
                <a:cubicBezTo>
                  <a:pt x="2221" y="413"/>
                  <a:pt x="2237" y="419"/>
                  <a:pt x="2247" y="423"/>
                </a:cubicBezTo>
                <a:close/>
                <a:moveTo>
                  <a:pt x="1619" y="305"/>
                </a:moveTo>
                <a:cubicBezTo>
                  <a:pt x="1660" y="373"/>
                  <a:pt x="1685" y="373"/>
                  <a:pt x="1737" y="311"/>
                </a:cubicBezTo>
                <a:cubicBezTo>
                  <a:pt x="1730" y="260"/>
                  <a:pt x="1723" y="249"/>
                  <a:pt x="1690" y="244"/>
                </a:cubicBezTo>
                <a:cubicBezTo>
                  <a:pt x="1652" y="238"/>
                  <a:pt x="1640" y="248"/>
                  <a:pt x="1619" y="305"/>
                </a:cubicBezTo>
                <a:close/>
                <a:moveTo>
                  <a:pt x="1526" y="759"/>
                </a:moveTo>
                <a:cubicBezTo>
                  <a:pt x="1532" y="773"/>
                  <a:pt x="1539" y="788"/>
                  <a:pt x="1545" y="801"/>
                </a:cubicBezTo>
                <a:cubicBezTo>
                  <a:pt x="1583" y="808"/>
                  <a:pt x="1598" y="802"/>
                  <a:pt x="1608" y="778"/>
                </a:cubicBezTo>
                <a:cubicBezTo>
                  <a:pt x="1616" y="759"/>
                  <a:pt x="1610" y="745"/>
                  <a:pt x="1594" y="735"/>
                </a:cubicBezTo>
                <a:cubicBezTo>
                  <a:pt x="1574" y="723"/>
                  <a:pt x="1549" y="732"/>
                  <a:pt x="1526" y="759"/>
                </a:cubicBezTo>
                <a:close/>
                <a:moveTo>
                  <a:pt x="1657" y="156"/>
                </a:moveTo>
                <a:cubicBezTo>
                  <a:pt x="1685" y="161"/>
                  <a:pt x="1705" y="130"/>
                  <a:pt x="1716" y="72"/>
                </a:cubicBezTo>
                <a:cubicBezTo>
                  <a:pt x="1680" y="35"/>
                  <a:pt x="1666" y="30"/>
                  <a:pt x="1640" y="46"/>
                </a:cubicBezTo>
                <a:cubicBezTo>
                  <a:pt x="1620" y="57"/>
                  <a:pt x="1603" y="99"/>
                  <a:pt x="1615" y="123"/>
                </a:cubicBezTo>
                <a:cubicBezTo>
                  <a:pt x="1623" y="138"/>
                  <a:pt x="1642" y="153"/>
                  <a:pt x="1657" y="156"/>
                </a:cubicBezTo>
                <a:close/>
                <a:moveTo>
                  <a:pt x="1731" y="664"/>
                </a:moveTo>
                <a:cubicBezTo>
                  <a:pt x="1733" y="636"/>
                  <a:pt x="1722" y="625"/>
                  <a:pt x="1682" y="615"/>
                </a:cubicBezTo>
                <a:cubicBezTo>
                  <a:pt x="1669" y="623"/>
                  <a:pt x="1656" y="631"/>
                  <a:pt x="1642" y="640"/>
                </a:cubicBezTo>
                <a:cubicBezTo>
                  <a:pt x="1651" y="686"/>
                  <a:pt x="1668" y="706"/>
                  <a:pt x="1694" y="704"/>
                </a:cubicBezTo>
                <a:cubicBezTo>
                  <a:pt x="1713" y="703"/>
                  <a:pt x="1730" y="685"/>
                  <a:pt x="1731" y="664"/>
                </a:cubicBezTo>
                <a:close/>
                <a:moveTo>
                  <a:pt x="1622" y="1039"/>
                </a:moveTo>
                <a:cubicBezTo>
                  <a:pt x="1629" y="1057"/>
                  <a:pt x="1659" y="1075"/>
                  <a:pt x="1679" y="1069"/>
                </a:cubicBezTo>
                <a:cubicBezTo>
                  <a:pt x="1692" y="1065"/>
                  <a:pt x="1706" y="1053"/>
                  <a:pt x="1710" y="1041"/>
                </a:cubicBezTo>
                <a:cubicBezTo>
                  <a:pt x="1718" y="1020"/>
                  <a:pt x="1697" y="1000"/>
                  <a:pt x="1653" y="984"/>
                </a:cubicBezTo>
                <a:cubicBezTo>
                  <a:pt x="1619" y="1006"/>
                  <a:pt x="1614" y="1017"/>
                  <a:pt x="1622" y="1039"/>
                </a:cubicBezTo>
                <a:close/>
                <a:moveTo>
                  <a:pt x="1470" y="833"/>
                </a:moveTo>
                <a:cubicBezTo>
                  <a:pt x="1453" y="832"/>
                  <a:pt x="1447" y="846"/>
                  <a:pt x="1444" y="861"/>
                </a:cubicBezTo>
                <a:cubicBezTo>
                  <a:pt x="1439" y="887"/>
                  <a:pt x="1454" y="896"/>
                  <a:pt x="1478" y="900"/>
                </a:cubicBezTo>
                <a:cubicBezTo>
                  <a:pt x="1489" y="892"/>
                  <a:pt x="1499" y="884"/>
                  <a:pt x="1508" y="877"/>
                </a:cubicBezTo>
                <a:cubicBezTo>
                  <a:pt x="1510" y="846"/>
                  <a:pt x="1494" y="834"/>
                  <a:pt x="1470" y="833"/>
                </a:cubicBezTo>
                <a:close/>
                <a:moveTo>
                  <a:pt x="2024" y="1991"/>
                </a:moveTo>
                <a:cubicBezTo>
                  <a:pt x="2014" y="1975"/>
                  <a:pt x="1996" y="1953"/>
                  <a:pt x="1980" y="1952"/>
                </a:cubicBezTo>
                <a:cubicBezTo>
                  <a:pt x="1940" y="1950"/>
                  <a:pt x="1924" y="1979"/>
                  <a:pt x="1923" y="2017"/>
                </a:cubicBezTo>
                <a:cubicBezTo>
                  <a:pt x="1945" y="2047"/>
                  <a:pt x="1971" y="2064"/>
                  <a:pt x="2008" y="2046"/>
                </a:cubicBezTo>
                <a:cubicBezTo>
                  <a:pt x="2030" y="2034"/>
                  <a:pt x="2036" y="2011"/>
                  <a:pt x="2024" y="1991"/>
                </a:cubicBezTo>
                <a:close/>
                <a:moveTo>
                  <a:pt x="1461" y="2089"/>
                </a:moveTo>
                <a:cubicBezTo>
                  <a:pt x="1447" y="2086"/>
                  <a:pt x="1441" y="2091"/>
                  <a:pt x="1429" y="2118"/>
                </a:cubicBezTo>
                <a:cubicBezTo>
                  <a:pt x="1441" y="2144"/>
                  <a:pt x="1449" y="2149"/>
                  <a:pt x="1469" y="2144"/>
                </a:cubicBezTo>
                <a:cubicBezTo>
                  <a:pt x="1481" y="2141"/>
                  <a:pt x="1487" y="2133"/>
                  <a:pt x="1487" y="2121"/>
                </a:cubicBezTo>
                <a:cubicBezTo>
                  <a:pt x="1487" y="2107"/>
                  <a:pt x="1474" y="2092"/>
                  <a:pt x="1461" y="2089"/>
                </a:cubicBezTo>
                <a:close/>
                <a:moveTo>
                  <a:pt x="1459" y="1989"/>
                </a:moveTo>
                <a:cubicBezTo>
                  <a:pt x="1447" y="2001"/>
                  <a:pt x="1439" y="2013"/>
                  <a:pt x="1450" y="2029"/>
                </a:cubicBezTo>
                <a:cubicBezTo>
                  <a:pt x="1457" y="2039"/>
                  <a:pt x="1470" y="2042"/>
                  <a:pt x="1481" y="2036"/>
                </a:cubicBezTo>
                <a:cubicBezTo>
                  <a:pt x="1491" y="2030"/>
                  <a:pt x="1500" y="2022"/>
                  <a:pt x="1498" y="2008"/>
                </a:cubicBezTo>
                <a:cubicBezTo>
                  <a:pt x="1496" y="1995"/>
                  <a:pt x="1488" y="1990"/>
                  <a:pt x="1459" y="1989"/>
                </a:cubicBezTo>
                <a:close/>
                <a:moveTo>
                  <a:pt x="1523" y="1430"/>
                </a:moveTo>
                <a:cubicBezTo>
                  <a:pt x="1507" y="1419"/>
                  <a:pt x="1490" y="1417"/>
                  <a:pt x="1472" y="1431"/>
                </a:cubicBezTo>
                <a:cubicBezTo>
                  <a:pt x="1449" y="1448"/>
                  <a:pt x="1447" y="1460"/>
                  <a:pt x="1465" y="1505"/>
                </a:cubicBezTo>
                <a:cubicBezTo>
                  <a:pt x="1504" y="1514"/>
                  <a:pt x="1516" y="1510"/>
                  <a:pt x="1528" y="1485"/>
                </a:cubicBezTo>
                <a:cubicBezTo>
                  <a:pt x="1538" y="1465"/>
                  <a:pt x="1537" y="1440"/>
                  <a:pt x="1523" y="1430"/>
                </a:cubicBezTo>
                <a:close/>
                <a:moveTo>
                  <a:pt x="1458" y="1935"/>
                </a:moveTo>
                <a:cubicBezTo>
                  <a:pt x="1474" y="1929"/>
                  <a:pt x="1480" y="1910"/>
                  <a:pt x="1474" y="1891"/>
                </a:cubicBezTo>
                <a:cubicBezTo>
                  <a:pt x="1468" y="1876"/>
                  <a:pt x="1447" y="1866"/>
                  <a:pt x="1432" y="1871"/>
                </a:cubicBezTo>
                <a:cubicBezTo>
                  <a:pt x="1419" y="1877"/>
                  <a:pt x="1409" y="1904"/>
                  <a:pt x="1416" y="1920"/>
                </a:cubicBezTo>
                <a:cubicBezTo>
                  <a:pt x="1421" y="1933"/>
                  <a:pt x="1442" y="1941"/>
                  <a:pt x="1458" y="1935"/>
                </a:cubicBezTo>
                <a:close/>
                <a:moveTo>
                  <a:pt x="1449" y="1041"/>
                </a:moveTo>
                <a:cubicBezTo>
                  <a:pt x="1460" y="1019"/>
                  <a:pt x="1470" y="1002"/>
                  <a:pt x="1451" y="987"/>
                </a:cubicBezTo>
                <a:cubicBezTo>
                  <a:pt x="1444" y="982"/>
                  <a:pt x="1430" y="980"/>
                  <a:pt x="1422" y="984"/>
                </a:cubicBezTo>
                <a:cubicBezTo>
                  <a:pt x="1399" y="994"/>
                  <a:pt x="1402" y="1014"/>
                  <a:pt x="1410" y="1038"/>
                </a:cubicBezTo>
                <a:cubicBezTo>
                  <a:pt x="1423" y="1039"/>
                  <a:pt x="1437" y="1040"/>
                  <a:pt x="1449" y="1041"/>
                </a:cubicBezTo>
                <a:close/>
                <a:moveTo>
                  <a:pt x="1346" y="2102"/>
                </a:moveTo>
                <a:cubicBezTo>
                  <a:pt x="1343" y="2114"/>
                  <a:pt x="1346" y="2123"/>
                  <a:pt x="1358" y="2129"/>
                </a:cubicBezTo>
                <a:cubicBezTo>
                  <a:pt x="1372" y="2136"/>
                  <a:pt x="1385" y="2130"/>
                  <a:pt x="1398" y="2111"/>
                </a:cubicBezTo>
                <a:cubicBezTo>
                  <a:pt x="1394" y="2103"/>
                  <a:pt x="1390" y="2095"/>
                  <a:pt x="1385" y="2085"/>
                </a:cubicBezTo>
                <a:cubicBezTo>
                  <a:pt x="1355" y="2084"/>
                  <a:pt x="1350" y="2086"/>
                  <a:pt x="1346" y="2102"/>
                </a:cubicBezTo>
                <a:close/>
                <a:moveTo>
                  <a:pt x="1466" y="1332"/>
                </a:moveTo>
                <a:cubicBezTo>
                  <a:pt x="1476" y="1310"/>
                  <a:pt x="1466" y="1294"/>
                  <a:pt x="1444" y="1281"/>
                </a:cubicBezTo>
                <a:cubicBezTo>
                  <a:pt x="1434" y="1286"/>
                  <a:pt x="1421" y="1291"/>
                  <a:pt x="1408" y="1297"/>
                </a:cubicBezTo>
                <a:cubicBezTo>
                  <a:pt x="1409" y="1318"/>
                  <a:pt x="1400" y="1341"/>
                  <a:pt x="1427" y="1348"/>
                </a:cubicBezTo>
                <a:cubicBezTo>
                  <a:pt x="1442" y="1351"/>
                  <a:pt x="1459" y="1350"/>
                  <a:pt x="1466" y="1332"/>
                </a:cubicBezTo>
                <a:close/>
                <a:moveTo>
                  <a:pt x="1720" y="1966"/>
                </a:moveTo>
                <a:cubicBezTo>
                  <a:pt x="1699" y="1975"/>
                  <a:pt x="1675" y="1985"/>
                  <a:pt x="1654" y="1995"/>
                </a:cubicBezTo>
                <a:cubicBezTo>
                  <a:pt x="1639" y="2053"/>
                  <a:pt x="1647" y="2076"/>
                  <a:pt x="1685" y="2090"/>
                </a:cubicBezTo>
                <a:cubicBezTo>
                  <a:pt x="1719" y="2104"/>
                  <a:pt x="1751" y="2093"/>
                  <a:pt x="1763" y="2065"/>
                </a:cubicBezTo>
                <a:cubicBezTo>
                  <a:pt x="1782" y="2023"/>
                  <a:pt x="1773" y="2002"/>
                  <a:pt x="1720" y="1966"/>
                </a:cubicBezTo>
                <a:close/>
                <a:moveTo>
                  <a:pt x="1721" y="1351"/>
                </a:moveTo>
                <a:cubicBezTo>
                  <a:pt x="1715" y="1342"/>
                  <a:pt x="1707" y="1329"/>
                  <a:pt x="1701" y="1320"/>
                </a:cubicBezTo>
                <a:cubicBezTo>
                  <a:pt x="1647" y="1307"/>
                  <a:pt x="1626" y="1329"/>
                  <a:pt x="1614" y="1365"/>
                </a:cubicBezTo>
                <a:cubicBezTo>
                  <a:pt x="1618" y="1393"/>
                  <a:pt x="1636" y="1405"/>
                  <a:pt x="1661" y="1407"/>
                </a:cubicBezTo>
                <a:cubicBezTo>
                  <a:pt x="1693" y="1409"/>
                  <a:pt x="1706" y="1387"/>
                  <a:pt x="1721" y="1351"/>
                </a:cubicBezTo>
                <a:close/>
                <a:moveTo>
                  <a:pt x="1724" y="1653"/>
                </a:moveTo>
                <a:cubicBezTo>
                  <a:pt x="1693" y="1652"/>
                  <a:pt x="1667" y="1675"/>
                  <a:pt x="1660" y="1708"/>
                </a:cubicBezTo>
                <a:cubicBezTo>
                  <a:pt x="1654" y="1742"/>
                  <a:pt x="1663" y="1769"/>
                  <a:pt x="1694" y="1787"/>
                </a:cubicBezTo>
                <a:cubicBezTo>
                  <a:pt x="1731" y="1807"/>
                  <a:pt x="1753" y="1798"/>
                  <a:pt x="1803" y="1743"/>
                </a:cubicBezTo>
                <a:cubicBezTo>
                  <a:pt x="1784" y="1678"/>
                  <a:pt x="1763" y="1654"/>
                  <a:pt x="1724" y="1653"/>
                </a:cubicBezTo>
                <a:close/>
                <a:moveTo>
                  <a:pt x="1658" y="1188"/>
                </a:moveTo>
                <a:cubicBezTo>
                  <a:pt x="1677" y="1181"/>
                  <a:pt x="1681" y="1165"/>
                  <a:pt x="1680" y="1144"/>
                </a:cubicBezTo>
                <a:cubicBezTo>
                  <a:pt x="1664" y="1126"/>
                  <a:pt x="1646" y="1118"/>
                  <a:pt x="1626" y="1129"/>
                </a:cubicBezTo>
                <a:cubicBezTo>
                  <a:pt x="1609" y="1139"/>
                  <a:pt x="1606" y="1158"/>
                  <a:pt x="1610" y="1177"/>
                </a:cubicBezTo>
                <a:cubicBezTo>
                  <a:pt x="1623" y="1196"/>
                  <a:pt x="1639" y="1196"/>
                  <a:pt x="1658" y="1188"/>
                </a:cubicBezTo>
                <a:close/>
                <a:moveTo>
                  <a:pt x="1672" y="905"/>
                </a:moveTo>
                <a:cubicBezTo>
                  <a:pt x="1681" y="892"/>
                  <a:pt x="1681" y="879"/>
                  <a:pt x="1670" y="867"/>
                </a:cubicBezTo>
                <a:cubicBezTo>
                  <a:pt x="1658" y="853"/>
                  <a:pt x="1644" y="846"/>
                  <a:pt x="1626" y="856"/>
                </a:cubicBezTo>
                <a:cubicBezTo>
                  <a:pt x="1603" y="869"/>
                  <a:pt x="1595" y="888"/>
                  <a:pt x="1606" y="916"/>
                </a:cubicBezTo>
                <a:cubicBezTo>
                  <a:pt x="1644" y="928"/>
                  <a:pt x="1660" y="925"/>
                  <a:pt x="1672" y="905"/>
                </a:cubicBezTo>
                <a:close/>
                <a:moveTo>
                  <a:pt x="1564" y="1204"/>
                </a:moveTo>
                <a:cubicBezTo>
                  <a:pt x="1526" y="1225"/>
                  <a:pt x="1512" y="1241"/>
                  <a:pt x="1523" y="1260"/>
                </a:cubicBezTo>
                <a:cubicBezTo>
                  <a:pt x="1531" y="1273"/>
                  <a:pt x="1548" y="1286"/>
                  <a:pt x="1564" y="1289"/>
                </a:cubicBezTo>
                <a:cubicBezTo>
                  <a:pt x="1583" y="1294"/>
                  <a:pt x="1592" y="1274"/>
                  <a:pt x="1598" y="1259"/>
                </a:cubicBezTo>
                <a:cubicBezTo>
                  <a:pt x="1606" y="1240"/>
                  <a:pt x="1592" y="1221"/>
                  <a:pt x="1564" y="1204"/>
                </a:cubicBezTo>
                <a:close/>
                <a:moveTo>
                  <a:pt x="1125" y="1830"/>
                </a:moveTo>
                <a:cubicBezTo>
                  <a:pt x="1114" y="1840"/>
                  <a:pt x="1107" y="1852"/>
                  <a:pt x="1115" y="1866"/>
                </a:cubicBezTo>
                <a:cubicBezTo>
                  <a:pt x="1121" y="1875"/>
                  <a:pt x="1130" y="1877"/>
                  <a:pt x="1138" y="1872"/>
                </a:cubicBezTo>
                <a:cubicBezTo>
                  <a:pt x="1145" y="1867"/>
                  <a:pt x="1154" y="1859"/>
                  <a:pt x="1154" y="1853"/>
                </a:cubicBezTo>
                <a:cubicBezTo>
                  <a:pt x="1153" y="1836"/>
                  <a:pt x="1141" y="1830"/>
                  <a:pt x="1125" y="1830"/>
                </a:cubicBezTo>
                <a:close/>
                <a:moveTo>
                  <a:pt x="1365" y="1982"/>
                </a:moveTo>
                <a:cubicBezTo>
                  <a:pt x="1376" y="1977"/>
                  <a:pt x="1382" y="1960"/>
                  <a:pt x="1377" y="1947"/>
                </a:cubicBezTo>
                <a:cubicBezTo>
                  <a:pt x="1371" y="1932"/>
                  <a:pt x="1355" y="1926"/>
                  <a:pt x="1340" y="1932"/>
                </a:cubicBezTo>
                <a:cubicBezTo>
                  <a:pt x="1326" y="1937"/>
                  <a:pt x="1319" y="1954"/>
                  <a:pt x="1325" y="1968"/>
                </a:cubicBezTo>
                <a:cubicBezTo>
                  <a:pt x="1331" y="1981"/>
                  <a:pt x="1351" y="1989"/>
                  <a:pt x="1365" y="1982"/>
                </a:cubicBezTo>
                <a:close/>
                <a:moveTo>
                  <a:pt x="1218" y="1935"/>
                </a:moveTo>
                <a:cubicBezTo>
                  <a:pt x="1199" y="1912"/>
                  <a:pt x="1193" y="1908"/>
                  <a:pt x="1182" y="1917"/>
                </a:cubicBezTo>
                <a:cubicBezTo>
                  <a:pt x="1170" y="1926"/>
                  <a:pt x="1173" y="1939"/>
                  <a:pt x="1194" y="1962"/>
                </a:cubicBezTo>
                <a:cubicBezTo>
                  <a:pt x="1206" y="1955"/>
                  <a:pt x="1219" y="1952"/>
                  <a:pt x="1218" y="1935"/>
                </a:cubicBezTo>
                <a:close/>
                <a:moveTo>
                  <a:pt x="1128" y="2004"/>
                </a:moveTo>
                <a:cubicBezTo>
                  <a:pt x="1123" y="2007"/>
                  <a:pt x="1120" y="2014"/>
                  <a:pt x="1113" y="2024"/>
                </a:cubicBezTo>
                <a:cubicBezTo>
                  <a:pt x="1124" y="2028"/>
                  <a:pt x="1131" y="2034"/>
                  <a:pt x="1137" y="2033"/>
                </a:cubicBezTo>
                <a:cubicBezTo>
                  <a:pt x="1147" y="2031"/>
                  <a:pt x="1151" y="2022"/>
                  <a:pt x="1147" y="2012"/>
                </a:cubicBezTo>
                <a:cubicBezTo>
                  <a:pt x="1143" y="2003"/>
                  <a:pt x="1137" y="1999"/>
                  <a:pt x="1128" y="2004"/>
                </a:cubicBezTo>
                <a:close/>
                <a:moveTo>
                  <a:pt x="1114" y="2069"/>
                </a:moveTo>
                <a:cubicBezTo>
                  <a:pt x="1107" y="2074"/>
                  <a:pt x="1099" y="2079"/>
                  <a:pt x="1093" y="2083"/>
                </a:cubicBezTo>
                <a:cubicBezTo>
                  <a:pt x="1096" y="2098"/>
                  <a:pt x="1097" y="2110"/>
                  <a:pt x="1112" y="2111"/>
                </a:cubicBezTo>
                <a:cubicBezTo>
                  <a:pt x="1118" y="2111"/>
                  <a:pt x="1126" y="2106"/>
                  <a:pt x="1128" y="2102"/>
                </a:cubicBezTo>
                <a:cubicBezTo>
                  <a:pt x="1136" y="2088"/>
                  <a:pt x="1127" y="2079"/>
                  <a:pt x="1114" y="2069"/>
                </a:cubicBezTo>
                <a:close/>
                <a:moveTo>
                  <a:pt x="1181" y="2088"/>
                </a:moveTo>
                <a:cubicBezTo>
                  <a:pt x="1173" y="2107"/>
                  <a:pt x="1175" y="2121"/>
                  <a:pt x="1187" y="2121"/>
                </a:cubicBezTo>
                <a:cubicBezTo>
                  <a:pt x="1193" y="2122"/>
                  <a:pt x="1203" y="2115"/>
                  <a:pt x="1206" y="2109"/>
                </a:cubicBezTo>
                <a:cubicBezTo>
                  <a:pt x="1211" y="2100"/>
                  <a:pt x="1202" y="2093"/>
                  <a:pt x="1181" y="2088"/>
                </a:cubicBezTo>
                <a:close/>
                <a:moveTo>
                  <a:pt x="1216" y="1292"/>
                </a:moveTo>
                <a:cubicBezTo>
                  <a:pt x="1218" y="1276"/>
                  <a:pt x="1207" y="1265"/>
                  <a:pt x="1192" y="1264"/>
                </a:cubicBezTo>
                <a:cubicBezTo>
                  <a:pt x="1180" y="1263"/>
                  <a:pt x="1161" y="1265"/>
                  <a:pt x="1155" y="1273"/>
                </a:cubicBezTo>
                <a:cubicBezTo>
                  <a:pt x="1139" y="1294"/>
                  <a:pt x="1150" y="1313"/>
                  <a:pt x="1169" y="1328"/>
                </a:cubicBezTo>
                <a:cubicBezTo>
                  <a:pt x="1194" y="1327"/>
                  <a:pt x="1213" y="1319"/>
                  <a:pt x="1216" y="1292"/>
                </a:cubicBezTo>
                <a:close/>
                <a:moveTo>
                  <a:pt x="1292" y="2075"/>
                </a:moveTo>
                <a:cubicBezTo>
                  <a:pt x="1279" y="2101"/>
                  <a:pt x="1280" y="2111"/>
                  <a:pt x="1294" y="2116"/>
                </a:cubicBezTo>
                <a:cubicBezTo>
                  <a:pt x="1305" y="2120"/>
                  <a:pt x="1313" y="2115"/>
                  <a:pt x="1318" y="2106"/>
                </a:cubicBezTo>
                <a:cubicBezTo>
                  <a:pt x="1324" y="2093"/>
                  <a:pt x="1314" y="2081"/>
                  <a:pt x="1292" y="2075"/>
                </a:cubicBezTo>
                <a:close/>
                <a:moveTo>
                  <a:pt x="1292" y="1858"/>
                </a:moveTo>
                <a:cubicBezTo>
                  <a:pt x="1282" y="1861"/>
                  <a:pt x="1274" y="1873"/>
                  <a:pt x="1276" y="1883"/>
                </a:cubicBezTo>
                <a:cubicBezTo>
                  <a:pt x="1279" y="1895"/>
                  <a:pt x="1294" y="1903"/>
                  <a:pt x="1306" y="1899"/>
                </a:cubicBezTo>
                <a:cubicBezTo>
                  <a:pt x="1316" y="1896"/>
                  <a:pt x="1323" y="1881"/>
                  <a:pt x="1319" y="1871"/>
                </a:cubicBezTo>
                <a:cubicBezTo>
                  <a:pt x="1315" y="1861"/>
                  <a:pt x="1302" y="1855"/>
                  <a:pt x="1292" y="1858"/>
                </a:cubicBezTo>
                <a:close/>
                <a:moveTo>
                  <a:pt x="1200" y="2013"/>
                </a:moveTo>
                <a:cubicBezTo>
                  <a:pt x="1193" y="2024"/>
                  <a:pt x="1189" y="2033"/>
                  <a:pt x="1184" y="2042"/>
                </a:cubicBezTo>
                <a:cubicBezTo>
                  <a:pt x="1209" y="2063"/>
                  <a:pt x="1214" y="2062"/>
                  <a:pt x="1225" y="2035"/>
                </a:cubicBezTo>
                <a:cubicBezTo>
                  <a:pt x="1217" y="2028"/>
                  <a:pt x="1210" y="2022"/>
                  <a:pt x="1200" y="2013"/>
                </a:cubicBezTo>
                <a:close/>
                <a:moveTo>
                  <a:pt x="1228" y="2150"/>
                </a:moveTo>
                <a:cubicBezTo>
                  <a:pt x="1224" y="2151"/>
                  <a:pt x="1221" y="2154"/>
                  <a:pt x="1219" y="2158"/>
                </a:cubicBezTo>
                <a:cubicBezTo>
                  <a:pt x="1256" y="2158"/>
                  <a:pt x="1256" y="2158"/>
                  <a:pt x="1256" y="2158"/>
                </a:cubicBezTo>
                <a:cubicBezTo>
                  <a:pt x="1251" y="2149"/>
                  <a:pt x="1240" y="2145"/>
                  <a:pt x="1228" y="2150"/>
                </a:cubicBezTo>
                <a:close/>
                <a:moveTo>
                  <a:pt x="1294" y="2009"/>
                </a:moveTo>
                <a:cubicBezTo>
                  <a:pt x="1299" y="1994"/>
                  <a:pt x="1290" y="1983"/>
                  <a:pt x="1274" y="1977"/>
                </a:cubicBezTo>
                <a:cubicBezTo>
                  <a:pt x="1258" y="1984"/>
                  <a:pt x="1247" y="1994"/>
                  <a:pt x="1252" y="2011"/>
                </a:cubicBezTo>
                <a:cubicBezTo>
                  <a:pt x="1254" y="2018"/>
                  <a:pt x="1264" y="2024"/>
                  <a:pt x="1271" y="2026"/>
                </a:cubicBezTo>
                <a:cubicBezTo>
                  <a:pt x="1283" y="2029"/>
                  <a:pt x="1292" y="2019"/>
                  <a:pt x="1294" y="2009"/>
                </a:cubicBezTo>
                <a:close/>
                <a:moveTo>
                  <a:pt x="1982" y="1860"/>
                </a:moveTo>
                <a:cubicBezTo>
                  <a:pt x="2011" y="1852"/>
                  <a:pt x="2040" y="1817"/>
                  <a:pt x="2034" y="1792"/>
                </a:cubicBezTo>
                <a:cubicBezTo>
                  <a:pt x="2023" y="1752"/>
                  <a:pt x="1993" y="1738"/>
                  <a:pt x="1954" y="1740"/>
                </a:cubicBezTo>
                <a:cubicBezTo>
                  <a:pt x="1910" y="1781"/>
                  <a:pt x="1903" y="1801"/>
                  <a:pt x="1924" y="1834"/>
                </a:cubicBezTo>
                <a:cubicBezTo>
                  <a:pt x="1937" y="1856"/>
                  <a:pt x="1955" y="1868"/>
                  <a:pt x="1982" y="1860"/>
                </a:cubicBezTo>
                <a:close/>
                <a:moveTo>
                  <a:pt x="2752" y="1969"/>
                </a:moveTo>
                <a:cubicBezTo>
                  <a:pt x="2714" y="1985"/>
                  <a:pt x="2716" y="2012"/>
                  <a:pt x="2730" y="2046"/>
                </a:cubicBezTo>
                <a:cubicBezTo>
                  <a:pt x="2750" y="2052"/>
                  <a:pt x="2769" y="2059"/>
                  <a:pt x="2785" y="2064"/>
                </a:cubicBezTo>
                <a:cubicBezTo>
                  <a:pt x="2827" y="2040"/>
                  <a:pt x="2828" y="2010"/>
                  <a:pt x="2809" y="1978"/>
                </a:cubicBezTo>
                <a:cubicBezTo>
                  <a:pt x="2796" y="1956"/>
                  <a:pt x="2774" y="1960"/>
                  <a:pt x="2752" y="1969"/>
                </a:cubicBezTo>
                <a:close/>
                <a:moveTo>
                  <a:pt x="2635" y="1396"/>
                </a:moveTo>
                <a:cubicBezTo>
                  <a:pt x="2616" y="1405"/>
                  <a:pt x="2595" y="1414"/>
                  <a:pt x="2572" y="1424"/>
                </a:cubicBezTo>
                <a:cubicBezTo>
                  <a:pt x="2564" y="1498"/>
                  <a:pt x="2569" y="1511"/>
                  <a:pt x="2607" y="1522"/>
                </a:cubicBezTo>
                <a:cubicBezTo>
                  <a:pt x="2636" y="1531"/>
                  <a:pt x="2658" y="1524"/>
                  <a:pt x="2672" y="1497"/>
                </a:cubicBezTo>
                <a:cubicBezTo>
                  <a:pt x="2691" y="1463"/>
                  <a:pt x="2680" y="1432"/>
                  <a:pt x="2635" y="1396"/>
                </a:cubicBezTo>
                <a:close/>
                <a:moveTo>
                  <a:pt x="2776" y="1841"/>
                </a:moveTo>
                <a:cubicBezTo>
                  <a:pt x="2799" y="1832"/>
                  <a:pt x="2817" y="1795"/>
                  <a:pt x="2809" y="1771"/>
                </a:cubicBezTo>
                <a:cubicBezTo>
                  <a:pt x="2801" y="1747"/>
                  <a:pt x="2769" y="1734"/>
                  <a:pt x="2738" y="1743"/>
                </a:cubicBezTo>
                <a:cubicBezTo>
                  <a:pt x="2710" y="1751"/>
                  <a:pt x="2696" y="1780"/>
                  <a:pt x="2706" y="1811"/>
                </a:cubicBezTo>
                <a:cubicBezTo>
                  <a:pt x="2714" y="1837"/>
                  <a:pt x="2748" y="1851"/>
                  <a:pt x="2776" y="1841"/>
                </a:cubicBezTo>
                <a:close/>
                <a:moveTo>
                  <a:pt x="2612" y="1590"/>
                </a:moveTo>
                <a:cubicBezTo>
                  <a:pt x="2582" y="1574"/>
                  <a:pt x="2553" y="1596"/>
                  <a:pt x="2535" y="1649"/>
                </a:cubicBezTo>
                <a:cubicBezTo>
                  <a:pt x="2595" y="1682"/>
                  <a:pt x="2619" y="1681"/>
                  <a:pt x="2634" y="1649"/>
                </a:cubicBezTo>
                <a:cubicBezTo>
                  <a:pt x="2646" y="1622"/>
                  <a:pt x="2634" y="1603"/>
                  <a:pt x="2612" y="1590"/>
                </a:cubicBezTo>
                <a:close/>
                <a:moveTo>
                  <a:pt x="2577" y="2046"/>
                </a:moveTo>
                <a:cubicBezTo>
                  <a:pt x="2544" y="2025"/>
                  <a:pt x="2521" y="2046"/>
                  <a:pt x="2496" y="2076"/>
                </a:cubicBezTo>
                <a:cubicBezTo>
                  <a:pt x="2507" y="2094"/>
                  <a:pt x="2517" y="2113"/>
                  <a:pt x="2527" y="2129"/>
                </a:cubicBezTo>
                <a:cubicBezTo>
                  <a:pt x="2563" y="2124"/>
                  <a:pt x="2594" y="2122"/>
                  <a:pt x="2596" y="2085"/>
                </a:cubicBezTo>
                <a:cubicBezTo>
                  <a:pt x="2597" y="2072"/>
                  <a:pt x="2588" y="2052"/>
                  <a:pt x="2577" y="2046"/>
                </a:cubicBezTo>
                <a:close/>
                <a:moveTo>
                  <a:pt x="2606" y="1860"/>
                </a:moveTo>
                <a:cubicBezTo>
                  <a:pt x="2583" y="1847"/>
                  <a:pt x="2565" y="1867"/>
                  <a:pt x="2551" y="1916"/>
                </a:cubicBezTo>
                <a:cubicBezTo>
                  <a:pt x="2596" y="1940"/>
                  <a:pt x="2629" y="1936"/>
                  <a:pt x="2632" y="1908"/>
                </a:cubicBezTo>
                <a:cubicBezTo>
                  <a:pt x="2634" y="1892"/>
                  <a:pt x="2620" y="1868"/>
                  <a:pt x="2606" y="1860"/>
                </a:cubicBezTo>
                <a:close/>
                <a:moveTo>
                  <a:pt x="2830" y="917"/>
                </a:moveTo>
                <a:cubicBezTo>
                  <a:pt x="2808" y="924"/>
                  <a:pt x="2798" y="945"/>
                  <a:pt x="2807" y="965"/>
                </a:cubicBezTo>
                <a:cubicBezTo>
                  <a:pt x="2817" y="989"/>
                  <a:pt x="2842" y="1002"/>
                  <a:pt x="2863" y="994"/>
                </a:cubicBezTo>
                <a:cubicBezTo>
                  <a:pt x="2870" y="991"/>
                  <a:pt x="2875" y="987"/>
                  <a:pt x="2880" y="981"/>
                </a:cubicBezTo>
                <a:cubicBezTo>
                  <a:pt x="2880" y="924"/>
                  <a:pt x="2880" y="924"/>
                  <a:pt x="2880" y="924"/>
                </a:cubicBezTo>
                <a:cubicBezTo>
                  <a:pt x="2868" y="914"/>
                  <a:pt x="2849" y="910"/>
                  <a:pt x="2830" y="917"/>
                </a:cubicBezTo>
                <a:close/>
                <a:moveTo>
                  <a:pt x="2845" y="605"/>
                </a:moveTo>
                <a:cubicBezTo>
                  <a:pt x="2828" y="611"/>
                  <a:pt x="2820" y="635"/>
                  <a:pt x="2828" y="653"/>
                </a:cubicBezTo>
                <a:cubicBezTo>
                  <a:pt x="2835" y="668"/>
                  <a:pt x="2860" y="679"/>
                  <a:pt x="2876" y="673"/>
                </a:cubicBezTo>
                <a:cubicBezTo>
                  <a:pt x="2877" y="672"/>
                  <a:pt x="2878" y="671"/>
                  <a:pt x="2880" y="670"/>
                </a:cubicBezTo>
                <a:cubicBezTo>
                  <a:pt x="2880" y="607"/>
                  <a:pt x="2880" y="607"/>
                  <a:pt x="2880" y="607"/>
                </a:cubicBezTo>
                <a:cubicBezTo>
                  <a:pt x="2870" y="601"/>
                  <a:pt x="2858" y="600"/>
                  <a:pt x="2845" y="605"/>
                </a:cubicBezTo>
                <a:close/>
                <a:moveTo>
                  <a:pt x="2504" y="882"/>
                </a:moveTo>
                <a:cubicBezTo>
                  <a:pt x="2498" y="863"/>
                  <a:pt x="2472" y="845"/>
                  <a:pt x="2452" y="850"/>
                </a:cubicBezTo>
                <a:cubicBezTo>
                  <a:pt x="2421" y="857"/>
                  <a:pt x="2414" y="882"/>
                  <a:pt x="2410" y="914"/>
                </a:cubicBezTo>
                <a:cubicBezTo>
                  <a:pt x="2427" y="924"/>
                  <a:pt x="2443" y="935"/>
                  <a:pt x="2460" y="945"/>
                </a:cubicBezTo>
                <a:cubicBezTo>
                  <a:pt x="2501" y="916"/>
                  <a:pt x="2510" y="902"/>
                  <a:pt x="2504" y="882"/>
                </a:cubicBezTo>
                <a:close/>
                <a:moveTo>
                  <a:pt x="2854" y="1386"/>
                </a:moveTo>
                <a:cubicBezTo>
                  <a:pt x="2858" y="1397"/>
                  <a:pt x="2868" y="1408"/>
                  <a:pt x="2880" y="1417"/>
                </a:cubicBezTo>
                <a:cubicBezTo>
                  <a:pt x="2880" y="1323"/>
                  <a:pt x="2880" y="1323"/>
                  <a:pt x="2880" y="1323"/>
                </a:cubicBezTo>
                <a:cubicBezTo>
                  <a:pt x="2858" y="1339"/>
                  <a:pt x="2847" y="1364"/>
                  <a:pt x="2854" y="1386"/>
                </a:cubicBezTo>
                <a:close/>
                <a:moveTo>
                  <a:pt x="2837" y="1515"/>
                </a:moveTo>
                <a:cubicBezTo>
                  <a:pt x="2821" y="1503"/>
                  <a:pt x="2793" y="1495"/>
                  <a:pt x="2774" y="1499"/>
                </a:cubicBezTo>
                <a:cubicBezTo>
                  <a:pt x="2738" y="1507"/>
                  <a:pt x="2742" y="1540"/>
                  <a:pt x="2747" y="1579"/>
                </a:cubicBezTo>
                <a:cubicBezTo>
                  <a:pt x="2775" y="1581"/>
                  <a:pt x="2800" y="1583"/>
                  <a:pt x="2822" y="1585"/>
                </a:cubicBezTo>
                <a:cubicBezTo>
                  <a:pt x="2842" y="1561"/>
                  <a:pt x="2865" y="1538"/>
                  <a:pt x="2837" y="1515"/>
                </a:cubicBezTo>
                <a:close/>
                <a:moveTo>
                  <a:pt x="2859" y="1723"/>
                </a:moveTo>
                <a:cubicBezTo>
                  <a:pt x="2867" y="1731"/>
                  <a:pt x="2874" y="1737"/>
                  <a:pt x="2880" y="1742"/>
                </a:cubicBezTo>
                <a:cubicBezTo>
                  <a:pt x="2880" y="1650"/>
                  <a:pt x="2880" y="1650"/>
                  <a:pt x="2880" y="1650"/>
                </a:cubicBezTo>
                <a:cubicBezTo>
                  <a:pt x="2868" y="1660"/>
                  <a:pt x="2862" y="1682"/>
                  <a:pt x="2859" y="1723"/>
                </a:cubicBezTo>
                <a:close/>
                <a:moveTo>
                  <a:pt x="2321" y="1460"/>
                </a:moveTo>
                <a:cubicBezTo>
                  <a:pt x="2309" y="1431"/>
                  <a:pt x="2270" y="1416"/>
                  <a:pt x="2237" y="1427"/>
                </a:cubicBezTo>
                <a:cubicBezTo>
                  <a:pt x="2202" y="1440"/>
                  <a:pt x="2184" y="1476"/>
                  <a:pt x="2196" y="1513"/>
                </a:cubicBezTo>
                <a:cubicBezTo>
                  <a:pt x="2207" y="1547"/>
                  <a:pt x="2247" y="1567"/>
                  <a:pt x="2281" y="1555"/>
                </a:cubicBezTo>
                <a:cubicBezTo>
                  <a:pt x="2314" y="1542"/>
                  <a:pt x="2335" y="1494"/>
                  <a:pt x="2321" y="1460"/>
                </a:cubicBezTo>
                <a:close/>
                <a:moveTo>
                  <a:pt x="2026" y="2152"/>
                </a:moveTo>
                <a:cubicBezTo>
                  <a:pt x="2021" y="2153"/>
                  <a:pt x="2015" y="2156"/>
                  <a:pt x="2010" y="2158"/>
                </a:cubicBezTo>
                <a:cubicBezTo>
                  <a:pt x="2073" y="2158"/>
                  <a:pt x="2073" y="2158"/>
                  <a:pt x="2073" y="2158"/>
                </a:cubicBezTo>
                <a:cubicBezTo>
                  <a:pt x="2061" y="2149"/>
                  <a:pt x="2046" y="2146"/>
                  <a:pt x="2026" y="2152"/>
                </a:cubicBezTo>
                <a:close/>
                <a:moveTo>
                  <a:pt x="2398" y="1419"/>
                </a:moveTo>
                <a:cubicBezTo>
                  <a:pt x="2389" y="1459"/>
                  <a:pt x="2393" y="1488"/>
                  <a:pt x="2437" y="1504"/>
                </a:cubicBezTo>
                <a:cubicBezTo>
                  <a:pt x="2500" y="1470"/>
                  <a:pt x="2501" y="1461"/>
                  <a:pt x="2453" y="1406"/>
                </a:cubicBezTo>
                <a:cubicBezTo>
                  <a:pt x="2435" y="1410"/>
                  <a:pt x="2415" y="1415"/>
                  <a:pt x="2398" y="1419"/>
                </a:cubicBezTo>
                <a:close/>
                <a:moveTo>
                  <a:pt x="2188" y="1808"/>
                </a:moveTo>
                <a:cubicBezTo>
                  <a:pt x="2129" y="1849"/>
                  <a:pt x="2120" y="1865"/>
                  <a:pt x="2139" y="1892"/>
                </a:cubicBezTo>
                <a:cubicBezTo>
                  <a:pt x="2160" y="1923"/>
                  <a:pt x="2190" y="1917"/>
                  <a:pt x="2249" y="1869"/>
                </a:cubicBezTo>
                <a:cubicBezTo>
                  <a:pt x="2233" y="1840"/>
                  <a:pt x="2228" y="1806"/>
                  <a:pt x="2188" y="1808"/>
                </a:cubicBezTo>
                <a:close/>
                <a:moveTo>
                  <a:pt x="1116" y="1953"/>
                </a:moveTo>
                <a:cubicBezTo>
                  <a:pt x="1106" y="1945"/>
                  <a:pt x="1097" y="1933"/>
                  <a:pt x="1083" y="1945"/>
                </a:cubicBezTo>
                <a:cubicBezTo>
                  <a:pt x="1079" y="1948"/>
                  <a:pt x="1076" y="1960"/>
                  <a:pt x="1079" y="1964"/>
                </a:cubicBezTo>
                <a:cubicBezTo>
                  <a:pt x="1084" y="1971"/>
                  <a:pt x="1093" y="1979"/>
                  <a:pt x="1100" y="1979"/>
                </a:cubicBezTo>
                <a:cubicBezTo>
                  <a:pt x="1114" y="1980"/>
                  <a:pt x="1114" y="1966"/>
                  <a:pt x="1116" y="1953"/>
                </a:cubicBezTo>
                <a:close/>
                <a:moveTo>
                  <a:pt x="1843" y="1000"/>
                </a:moveTo>
                <a:cubicBezTo>
                  <a:pt x="1802" y="998"/>
                  <a:pt x="1792" y="1003"/>
                  <a:pt x="1784" y="1028"/>
                </a:cubicBezTo>
                <a:cubicBezTo>
                  <a:pt x="1774" y="1056"/>
                  <a:pt x="1780" y="1067"/>
                  <a:pt x="1822" y="1092"/>
                </a:cubicBezTo>
                <a:cubicBezTo>
                  <a:pt x="1880" y="1069"/>
                  <a:pt x="1884" y="1049"/>
                  <a:pt x="1843" y="1000"/>
                </a:cubicBezTo>
                <a:close/>
                <a:moveTo>
                  <a:pt x="1950" y="1424"/>
                </a:moveTo>
                <a:cubicBezTo>
                  <a:pt x="1944" y="1394"/>
                  <a:pt x="1904" y="1366"/>
                  <a:pt x="1876" y="1372"/>
                </a:cubicBezTo>
                <a:cubicBezTo>
                  <a:pt x="1837" y="1379"/>
                  <a:pt x="1816" y="1421"/>
                  <a:pt x="1828" y="1467"/>
                </a:cubicBezTo>
                <a:cubicBezTo>
                  <a:pt x="1838" y="1504"/>
                  <a:pt x="1861" y="1517"/>
                  <a:pt x="1898" y="1506"/>
                </a:cubicBezTo>
                <a:cubicBezTo>
                  <a:pt x="1932" y="1495"/>
                  <a:pt x="1957" y="1457"/>
                  <a:pt x="1950" y="1424"/>
                </a:cubicBezTo>
                <a:close/>
                <a:moveTo>
                  <a:pt x="2046" y="1556"/>
                </a:moveTo>
                <a:cubicBezTo>
                  <a:pt x="2022" y="1564"/>
                  <a:pt x="2006" y="1594"/>
                  <a:pt x="2012" y="1619"/>
                </a:cubicBezTo>
                <a:cubicBezTo>
                  <a:pt x="2017" y="1644"/>
                  <a:pt x="2046" y="1666"/>
                  <a:pt x="2069" y="1661"/>
                </a:cubicBezTo>
                <a:cubicBezTo>
                  <a:pt x="2098" y="1656"/>
                  <a:pt x="2121" y="1620"/>
                  <a:pt x="2113" y="1592"/>
                </a:cubicBezTo>
                <a:cubicBezTo>
                  <a:pt x="2106" y="1565"/>
                  <a:pt x="2072" y="1547"/>
                  <a:pt x="2046" y="1556"/>
                </a:cubicBezTo>
                <a:close/>
                <a:moveTo>
                  <a:pt x="2428" y="1805"/>
                </a:moveTo>
                <a:cubicBezTo>
                  <a:pt x="2412" y="1821"/>
                  <a:pt x="2395" y="1839"/>
                  <a:pt x="2372" y="1862"/>
                </a:cubicBezTo>
                <a:cubicBezTo>
                  <a:pt x="2399" y="1879"/>
                  <a:pt x="2420" y="1892"/>
                  <a:pt x="2440" y="1904"/>
                </a:cubicBezTo>
                <a:cubicBezTo>
                  <a:pt x="2493" y="1845"/>
                  <a:pt x="2492" y="1835"/>
                  <a:pt x="2428" y="1805"/>
                </a:cubicBezTo>
                <a:close/>
                <a:moveTo>
                  <a:pt x="2363" y="1989"/>
                </a:moveTo>
                <a:cubicBezTo>
                  <a:pt x="2341" y="1996"/>
                  <a:pt x="2330" y="2012"/>
                  <a:pt x="2341" y="2032"/>
                </a:cubicBezTo>
                <a:cubicBezTo>
                  <a:pt x="2348" y="2046"/>
                  <a:pt x="2365" y="2054"/>
                  <a:pt x="2388" y="2072"/>
                </a:cubicBezTo>
                <a:cubicBezTo>
                  <a:pt x="2400" y="2046"/>
                  <a:pt x="2414" y="2029"/>
                  <a:pt x="2412" y="2015"/>
                </a:cubicBezTo>
                <a:cubicBezTo>
                  <a:pt x="2408" y="1992"/>
                  <a:pt x="2388" y="1981"/>
                  <a:pt x="2363" y="1989"/>
                </a:cubicBezTo>
                <a:close/>
                <a:moveTo>
                  <a:pt x="2218" y="2056"/>
                </a:moveTo>
                <a:cubicBezTo>
                  <a:pt x="2196" y="2080"/>
                  <a:pt x="2165" y="2100"/>
                  <a:pt x="2192" y="2133"/>
                </a:cubicBezTo>
                <a:cubicBezTo>
                  <a:pt x="2201" y="2144"/>
                  <a:pt x="2229" y="2152"/>
                  <a:pt x="2239" y="2146"/>
                </a:cubicBezTo>
                <a:cubicBezTo>
                  <a:pt x="2257" y="2136"/>
                  <a:pt x="2277" y="2115"/>
                  <a:pt x="2279" y="2097"/>
                </a:cubicBezTo>
                <a:cubicBezTo>
                  <a:pt x="2282" y="2063"/>
                  <a:pt x="2249" y="2062"/>
                  <a:pt x="2218" y="2056"/>
                </a:cubicBezTo>
                <a:close/>
                <a:moveTo>
                  <a:pt x="1781" y="1176"/>
                </a:moveTo>
                <a:cubicBezTo>
                  <a:pt x="1759" y="1170"/>
                  <a:pt x="1734" y="1185"/>
                  <a:pt x="1728" y="1208"/>
                </a:cubicBezTo>
                <a:cubicBezTo>
                  <a:pt x="1722" y="1228"/>
                  <a:pt x="1735" y="1246"/>
                  <a:pt x="1758" y="1252"/>
                </a:cubicBezTo>
                <a:cubicBezTo>
                  <a:pt x="1785" y="1259"/>
                  <a:pt x="1804" y="1250"/>
                  <a:pt x="1808" y="1228"/>
                </a:cubicBezTo>
                <a:cubicBezTo>
                  <a:pt x="1813" y="1205"/>
                  <a:pt x="1800" y="1181"/>
                  <a:pt x="1781" y="1176"/>
                </a:cubicBezTo>
                <a:close/>
                <a:moveTo>
                  <a:pt x="2375" y="1735"/>
                </a:moveTo>
                <a:cubicBezTo>
                  <a:pt x="2391" y="1731"/>
                  <a:pt x="2407" y="1709"/>
                  <a:pt x="2413" y="1692"/>
                </a:cubicBezTo>
                <a:cubicBezTo>
                  <a:pt x="2423" y="1662"/>
                  <a:pt x="2400" y="1641"/>
                  <a:pt x="2376" y="1633"/>
                </a:cubicBezTo>
                <a:cubicBezTo>
                  <a:pt x="2340" y="1621"/>
                  <a:pt x="2314" y="1640"/>
                  <a:pt x="2297" y="1678"/>
                </a:cubicBezTo>
                <a:cubicBezTo>
                  <a:pt x="2312" y="1717"/>
                  <a:pt x="2333" y="1746"/>
                  <a:pt x="2375" y="1735"/>
                </a:cubicBezTo>
                <a:close/>
                <a:moveTo>
                  <a:pt x="959" y="2075"/>
                </a:moveTo>
                <a:cubicBezTo>
                  <a:pt x="946" y="2071"/>
                  <a:pt x="937" y="2077"/>
                  <a:pt x="930" y="2088"/>
                </a:cubicBezTo>
                <a:cubicBezTo>
                  <a:pt x="924" y="2099"/>
                  <a:pt x="928" y="2108"/>
                  <a:pt x="936" y="2118"/>
                </a:cubicBezTo>
                <a:cubicBezTo>
                  <a:pt x="951" y="2122"/>
                  <a:pt x="963" y="2119"/>
                  <a:pt x="969" y="2106"/>
                </a:cubicBezTo>
                <a:cubicBezTo>
                  <a:pt x="974" y="2094"/>
                  <a:pt x="968" y="2083"/>
                  <a:pt x="959" y="2075"/>
                </a:cubicBezTo>
                <a:close/>
                <a:moveTo>
                  <a:pt x="438" y="220"/>
                </a:moveTo>
                <a:cubicBezTo>
                  <a:pt x="454" y="221"/>
                  <a:pt x="454" y="206"/>
                  <a:pt x="456" y="191"/>
                </a:cubicBezTo>
                <a:cubicBezTo>
                  <a:pt x="444" y="181"/>
                  <a:pt x="434" y="168"/>
                  <a:pt x="419" y="181"/>
                </a:cubicBezTo>
                <a:cubicBezTo>
                  <a:pt x="414" y="185"/>
                  <a:pt x="411" y="199"/>
                  <a:pt x="414" y="203"/>
                </a:cubicBezTo>
                <a:cubicBezTo>
                  <a:pt x="419" y="211"/>
                  <a:pt x="430" y="220"/>
                  <a:pt x="438" y="220"/>
                </a:cubicBezTo>
                <a:close/>
                <a:moveTo>
                  <a:pt x="331" y="56"/>
                </a:moveTo>
                <a:cubicBezTo>
                  <a:pt x="339" y="50"/>
                  <a:pt x="347" y="43"/>
                  <a:pt x="358" y="34"/>
                </a:cubicBezTo>
                <a:cubicBezTo>
                  <a:pt x="354" y="23"/>
                  <a:pt x="352" y="10"/>
                  <a:pt x="346" y="0"/>
                </a:cubicBezTo>
                <a:cubicBezTo>
                  <a:pt x="289" y="0"/>
                  <a:pt x="289" y="0"/>
                  <a:pt x="289" y="0"/>
                </a:cubicBezTo>
                <a:cubicBezTo>
                  <a:pt x="283" y="11"/>
                  <a:pt x="285" y="26"/>
                  <a:pt x="294" y="39"/>
                </a:cubicBezTo>
                <a:cubicBezTo>
                  <a:pt x="304" y="51"/>
                  <a:pt x="316" y="58"/>
                  <a:pt x="331" y="56"/>
                </a:cubicBezTo>
                <a:close/>
                <a:moveTo>
                  <a:pt x="220" y="146"/>
                </a:moveTo>
                <a:cubicBezTo>
                  <a:pt x="234" y="145"/>
                  <a:pt x="244" y="139"/>
                  <a:pt x="249" y="124"/>
                </a:cubicBezTo>
                <a:cubicBezTo>
                  <a:pt x="254" y="104"/>
                  <a:pt x="250" y="96"/>
                  <a:pt x="221" y="78"/>
                </a:cubicBezTo>
                <a:cubicBezTo>
                  <a:pt x="195" y="90"/>
                  <a:pt x="190" y="97"/>
                  <a:pt x="193" y="117"/>
                </a:cubicBezTo>
                <a:cubicBezTo>
                  <a:pt x="196" y="133"/>
                  <a:pt x="208" y="146"/>
                  <a:pt x="220" y="146"/>
                </a:cubicBezTo>
                <a:close/>
                <a:moveTo>
                  <a:pt x="375" y="357"/>
                </a:moveTo>
                <a:cubicBezTo>
                  <a:pt x="362" y="361"/>
                  <a:pt x="353" y="380"/>
                  <a:pt x="357" y="392"/>
                </a:cubicBezTo>
                <a:cubicBezTo>
                  <a:pt x="362" y="406"/>
                  <a:pt x="384" y="414"/>
                  <a:pt x="399" y="408"/>
                </a:cubicBezTo>
                <a:cubicBezTo>
                  <a:pt x="413" y="403"/>
                  <a:pt x="415" y="393"/>
                  <a:pt x="408" y="375"/>
                </a:cubicBezTo>
                <a:cubicBezTo>
                  <a:pt x="401" y="358"/>
                  <a:pt x="390" y="352"/>
                  <a:pt x="375" y="357"/>
                </a:cubicBezTo>
                <a:close/>
                <a:moveTo>
                  <a:pt x="166" y="286"/>
                </a:moveTo>
                <a:cubicBezTo>
                  <a:pt x="202" y="269"/>
                  <a:pt x="204" y="248"/>
                  <a:pt x="196" y="222"/>
                </a:cubicBezTo>
                <a:cubicBezTo>
                  <a:pt x="182" y="208"/>
                  <a:pt x="166" y="209"/>
                  <a:pt x="151" y="219"/>
                </a:cubicBezTo>
                <a:cubicBezTo>
                  <a:pt x="131" y="231"/>
                  <a:pt x="134" y="249"/>
                  <a:pt x="141" y="276"/>
                </a:cubicBezTo>
                <a:cubicBezTo>
                  <a:pt x="147" y="279"/>
                  <a:pt x="159" y="283"/>
                  <a:pt x="166" y="286"/>
                </a:cubicBezTo>
                <a:close/>
                <a:moveTo>
                  <a:pt x="348" y="100"/>
                </a:moveTo>
                <a:cubicBezTo>
                  <a:pt x="345" y="124"/>
                  <a:pt x="363" y="134"/>
                  <a:pt x="382" y="144"/>
                </a:cubicBezTo>
                <a:cubicBezTo>
                  <a:pt x="400" y="134"/>
                  <a:pt x="413" y="124"/>
                  <a:pt x="406" y="104"/>
                </a:cubicBezTo>
                <a:cubicBezTo>
                  <a:pt x="402" y="92"/>
                  <a:pt x="393" y="81"/>
                  <a:pt x="377" y="83"/>
                </a:cubicBezTo>
                <a:cubicBezTo>
                  <a:pt x="365" y="85"/>
                  <a:pt x="351" y="85"/>
                  <a:pt x="348" y="100"/>
                </a:cubicBezTo>
                <a:close/>
                <a:moveTo>
                  <a:pt x="250" y="276"/>
                </a:moveTo>
                <a:cubicBezTo>
                  <a:pt x="254" y="290"/>
                  <a:pt x="270" y="295"/>
                  <a:pt x="294" y="293"/>
                </a:cubicBezTo>
                <a:cubicBezTo>
                  <a:pt x="306" y="265"/>
                  <a:pt x="308" y="249"/>
                  <a:pt x="293" y="243"/>
                </a:cubicBezTo>
                <a:cubicBezTo>
                  <a:pt x="283" y="239"/>
                  <a:pt x="268" y="240"/>
                  <a:pt x="257" y="244"/>
                </a:cubicBezTo>
                <a:cubicBezTo>
                  <a:pt x="244" y="250"/>
                  <a:pt x="247" y="265"/>
                  <a:pt x="250" y="276"/>
                </a:cubicBezTo>
                <a:close/>
                <a:moveTo>
                  <a:pt x="60" y="1519"/>
                </a:moveTo>
                <a:cubicBezTo>
                  <a:pt x="42" y="1526"/>
                  <a:pt x="24" y="1533"/>
                  <a:pt x="0" y="1543"/>
                </a:cubicBezTo>
                <a:cubicBezTo>
                  <a:pt x="0" y="1545"/>
                  <a:pt x="0" y="1545"/>
                  <a:pt x="0" y="1545"/>
                </a:cubicBezTo>
                <a:cubicBezTo>
                  <a:pt x="14" y="1566"/>
                  <a:pt x="25" y="1582"/>
                  <a:pt x="35" y="1597"/>
                </a:cubicBezTo>
                <a:cubicBezTo>
                  <a:pt x="95" y="1571"/>
                  <a:pt x="98" y="1563"/>
                  <a:pt x="60" y="1519"/>
                </a:cubicBezTo>
                <a:close/>
                <a:moveTo>
                  <a:pt x="93" y="1223"/>
                </a:moveTo>
                <a:cubicBezTo>
                  <a:pt x="94" y="1198"/>
                  <a:pt x="69" y="1173"/>
                  <a:pt x="41" y="1171"/>
                </a:cubicBezTo>
                <a:cubicBezTo>
                  <a:pt x="25" y="1170"/>
                  <a:pt x="10" y="1175"/>
                  <a:pt x="0" y="1184"/>
                </a:cubicBezTo>
                <a:cubicBezTo>
                  <a:pt x="0" y="1268"/>
                  <a:pt x="0" y="1268"/>
                  <a:pt x="0" y="1268"/>
                </a:cubicBezTo>
                <a:cubicBezTo>
                  <a:pt x="8" y="1276"/>
                  <a:pt x="19" y="1281"/>
                  <a:pt x="31" y="1281"/>
                </a:cubicBezTo>
                <a:cubicBezTo>
                  <a:pt x="60" y="1283"/>
                  <a:pt x="92" y="1254"/>
                  <a:pt x="93" y="1223"/>
                </a:cubicBezTo>
                <a:close/>
                <a:moveTo>
                  <a:pt x="92" y="1016"/>
                </a:moveTo>
                <a:cubicBezTo>
                  <a:pt x="96" y="983"/>
                  <a:pt x="68" y="953"/>
                  <a:pt x="27" y="948"/>
                </a:cubicBezTo>
                <a:cubicBezTo>
                  <a:pt x="18" y="947"/>
                  <a:pt x="9" y="949"/>
                  <a:pt x="0" y="953"/>
                </a:cubicBezTo>
                <a:cubicBezTo>
                  <a:pt x="0" y="1067"/>
                  <a:pt x="0" y="1067"/>
                  <a:pt x="0" y="1067"/>
                </a:cubicBezTo>
                <a:cubicBezTo>
                  <a:pt x="9" y="1073"/>
                  <a:pt x="18" y="1077"/>
                  <a:pt x="27" y="1077"/>
                </a:cubicBezTo>
                <a:cubicBezTo>
                  <a:pt x="56" y="1080"/>
                  <a:pt x="88" y="1050"/>
                  <a:pt x="92" y="1016"/>
                </a:cubicBezTo>
                <a:close/>
                <a:moveTo>
                  <a:pt x="77" y="1372"/>
                </a:moveTo>
                <a:cubicBezTo>
                  <a:pt x="54" y="1351"/>
                  <a:pt x="28" y="1357"/>
                  <a:pt x="2" y="1380"/>
                </a:cubicBezTo>
                <a:cubicBezTo>
                  <a:pt x="1" y="1414"/>
                  <a:pt x="7" y="1443"/>
                  <a:pt x="43" y="1449"/>
                </a:cubicBezTo>
                <a:cubicBezTo>
                  <a:pt x="56" y="1451"/>
                  <a:pt x="75" y="1440"/>
                  <a:pt x="85" y="1429"/>
                </a:cubicBezTo>
                <a:cubicBezTo>
                  <a:pt x="103" y="1410"/>
                  <a:pt x="92" y="1386"/>
                  <a:pt x="77" y="1372"/>
                </a:cubicBezTo>
                <a:close/>
                <a:moveTo>
                  <a:pt x="21" y="1746"/>
                </a:moveTo>
                <a:cubicBezTo>
                  <a:pt x="23" y="1763"/>
                  <a:pt x="25" y="1781"/>
                  <a:pt x="27" y="1796"/>
                </a:cubicBezTo>
                <a:cubicBezTo>
                  <a:pt x="56" y="1805"/>
                  <a:pt x="80" y="1813"/>
                  <a:pt x="94" y="1786"/>
                </a:cubicBezTo>
                <a:cubicBezTo>
                  <a:pt x="99" y="1776"/>
                  <a:pt x="98" y="1758"/>
                  <a:pt x="92" y="1750"/>
                </a:cubicBezTo>
                <a:cubicBezTo>
                  <a:pt x="74" y="1724"/>
                  <a:pt x="50" y="1732"/>
                  <a:pt x="21" y="1746"/>
                </a:cubicBezTo>
                <a:close/>
                <a:moveTo>
                  <a:pt x="251" y="1115"/>
                </a:moveTo>
                <a:cubicBezTo>
                  <a:pt x="276" y="1111"/>
                  <a:pt x="293" y="1090"/>
                  <a:pt x="292" y="1066"/>
                </a:cubicBezTo>
                <a:cubicBezTo>
                  <a:pt x="291" y="1042"/>
                  <a:pt x="284" y="1019"/>
                  <a:pt x="258" y="1010"/>
                </a:cubicBezTo>
                <a:cubicBezTo>
                  <a:pt x="233" y="1001"/>
                  <a:pt x="217" y="1013"/>
                  <a:pt x="189" y="1063"/>
                </a:cubicBezTo>
                <a:cubicBezTo>
                  <a:pt x="200" y="1095"/>
                  <a:pt x="214" y="1120"/>
                  <a:pt x="251" y="1115"/>
                </a:cubicBezTo>
                <a:close/>
                <a:moveTo>
                  <a:pt x="472" y="1184"/>
                </a:moveTo>
                <a:cubicBezTo>
                  <a:pt x="478" y="1160"/>
                  <a:pt x="470" y="1143"/>
                  <a:pt x="448" y="1131"/>
                </a:cubicBezTo>
                <a:cubicBezTo>
                  <a:pt x="424" y="1119"/>
                  <a:pt x="385" y="1128"/>
                  <a:pt x="368" y="1149"/>
                </a:cubicBezTo>
                <a:cubicBezTo>
                  <a:pt x="350" y="1171"/>
                  <a:pt x="354" y="1186"/>
                  <a:pt x="391" y="1232"/>
                </a:cubicBezTo>
                <a:cubicBezTo>
                  <a:pt x="447" y="1234"/>
                  <a:pt x="463" y="1224"/>
                  <a:pt x="472" y="1184"/>
                </a:cubicBezTo>
                <a:close/>
                <a:moveTo>
                  <a:pt x="391" y="310"/>
                </a:moveTo>
                <a:cubicBezTo>
                  <a:pt x="405" y="294"/>
                  <a:pt x="403" y="278"/>
                  <a:pt x="391" y="262"/>
                </a:cubicBezTo>
                <a:cubicBezTo>
                  <a:pt x="359" y="265"/>
                  <a:pt x="350" y="271"/>
                  <a:pt x="352" y="287"/>
                </a:cubicBezTo>
                <a:cubicBezTo>
                  <a:pt x="354" y="304"/>
                  <a:pt x="365" y="311"/>
                  <a:pt x="391" y="310"/>
                </a:cubicBezTo>
                <a:close/>
                <a:moveTo>
                  <a:pt x="378" y="531"/>
                </a:moveTo>
                <a:cubicBezTo>
                  <a:pt x="391" y="534"/>
                  <a:pt x="402" y="532"/>
                  <a:pt x="408" y="519"/>
                </a:cubicBezTo>
                <a:cubicBezTo>
                  <a:pt x="416" y="501"/>
                  <a:pt x="412" y="487"/>
                  <a:pt x="394" y="476"/>
                </a:cubicBezTo>
                <a:cubicBezTo>
                  <a:pt x="367" y="486"/>
                  <a:pt x="359" y="494"/>
                  <a:pt x="360" y="511"/>
                </a:cubicBezTo>
                <a:cubicBezTo>
                  <a:pt x="361" y="522"/>
                  <a:pt x="367" y="529"/>
                  <a:pt x="378" y="531"/>
                </a:cubicBezTo>
                <a:close/>
                <a:moveTo>
                  <a:pt x="452" y="368"/>
                </a:moveTo>
                <a:cubicBezTo>
                  <a:pt x="458" y="368"/>
                  <a:pt x="467" y="363"/>
                  <a:pt x="470" y="358"/>
                </a:cubicBezTo>
                <a:cubicBezTo>
                  <a:pt x="478" y="342"/>
                  <a:pt x="468" y="332"/>
                  <a:pt x="453" y="321"/>
                </a:cubicBezTo>
                <a:cubicBezTo>
                  <a:pt x="445" y="327"/>
                  <a:pt x="437" y="332"/>
                  <a:pt x="430" y="337"/>
                </a:cubicBezTo>
                <a:cubicBezTo>
                  <a:pt x="433" y="354"/>
                  <a:pt x="435" y="368"/>
                  <a:pt x="452" y="368"/>
                </a:cubicBezTo>
                <a:close/>
                <a:moveTo>
                  <a:pt x="115" y="1901"/>
                </a:moveTo>
                <a:cubicBezTo>
                  <a:pt x="118" y="1875"/>
                  <a:pt x="104" y="1864"/>
                  <a:pt x="70" y="1861"/>
                </a:cubicBezTo>
                <a:cubicBezTo>
                  <a:pt x="37" y="1858"/>
                  <a:pt x="18" y="1871"/>
                  <a:pt x="15" y="1898"/>
                </a:cubicBezTo>
                <a:cubicBezTo>
                  <a:pt x="12" y="1922"/>
                  <a:pt x="34" y="1951"/>
                  <a:pt x="56" y="1954"/>
                </a:cubicBezTo>
                <a:cubicBezTo>
                  <a:pt x="81" y="1957"/>
                  <a:pt x="112" y="1929"/>
                  <a:pt x="115" y="1901"/>
                </a:cubicBezTo>
                <a:close/>
                <a:moveTo>
                  <a:pt x="288" y="1365"/>
                </a:moveTo>
                <a:cubicBezTo>
                  <a:pt x="307" y="1381"/>
                  <a:pt x="326" y="1383"/>
                  <a:pt x="346" y="1368"/>
                </a:cubicBezTo>
                <a:cubicBezTo>
                  <a:pt x="371" y="1348"/>
                  <a:pt x="373" y="1321"/>
                  <a:pt x="350" y="1279"/>
                </a:cubicBezTo>
                <a:cubicBezTo>
                  <a:pt x="333" y="1279"/>
                  <a:pt x="314" y="1279"/>
                  <a:pt x="294" y="1280"/>
                </a:cubicBezTo>
                <a:cubicBezTo>
                  <a:pt x="264" y="1333"/>
                  <a:pt x="263" y="1344"/>
                  <a:pt x="288" y="1365"/>
                </a:cubicBezTo>
                <a:close/>
                <a:moveTo>
                  <a:pt x="489" y="1641"/>
                </a:moveTo>
                <a:cubicBezTo>
                  <a:pt x="509" y="1596"/>
                  <a:pt x="506" y="1572"/>
                  <a:pt x="477" y="1556"/>
                </a:cubicBezTo>
                <a:cubicBezTo>
                  <a:pt x="452" y="1542"/>
                  <a:pt x="438" y="1552"/>
                  <a:pt x="411" y="1600"/>
                </a:cubicBezTo>
                <a:cubicBezTo>
                  <a:pt x="433" y="1649"/>
                  <a:pt x="437" y="1651"/>
                  <a:pt x="489" y="1641"/>
                </a:cubicBezTo>
                <a:close/>
                <a:moveTo>
                  <a:pt x="481" y="99"/>
                </a:moveTo>
                <a:cubicBezTo>
                  <a:pt x="488" y="94"/>
                  <a:pt x="498" y="85"/>
                  <a:pt x="498" y="77"/>
                </a:cubicBezTo>
                <a:cubicBezTo>
                  <a:pt x="498" y="59"/>
                  <a:pt x="484" y="52"/>
                  <a:pt x="466" y="52"/>
                </a:cubicBezTo>
                <a:cubicBezTo>
                  <a:pt x="453" y="63"/>
                  <a:pt x="445" y="76"/>
                  <a:pt x="455" y="93"/>
                </a:cubicBezTo>
                <a:cubicBezTo>
                  <a:pt x="461" y="103"/>
                  <a:pt x="472" y="105"/>
                  <a:pt x="481" y="99"/>
                </a:cubicBezTo>
                <a:close/>
                <a:moveTo>
                  <a:pt x="478" y="515"/>
                </a:moveTo>
                <a:cubicBezTo>
                  <a:pt x="453" y="528"/>
                  <a:pt x="447" y="538"/>
                  <a:pt x="452" y="556"/>
                </a:cubicBezTo>
                <a:cubicBezTo>
                  <a:pt x="455" y="570"/>
                  <a:pt x="465" y="576"/>
                  <a:pt x="479" y="574"/>
                </a:cubicBezTo>
                <a:cubicBezTo>
                  <a:pt x="495" y="573"/>
                  <a:pt x="506" y="557"/>
                  <a:pt x="507" y="532"/>
                </a:cubicBezTo>
                <a:cubicBezTo>
                  <a:pt x="497" y="526"/>
                  <a:pt x="487" y="521"/>
                  <a:pt x="478" y="515"/>
                </a:cubicBezTo>
                <a:close/>
                <a:moveTo>
                  <a:pt x="431" y="674"/>
                </a:moveTo>
                <a:cubicBezTo>
                  <a:pt x="442" y="691"/>
                  <a:pt x="452" y="692"/>
                  <a:pt x="480" y="681"/>
                </a:cubicBezTo>
                <a:cubicBezTo>
                  <a:pt x="484" y="671"/>
                  <a:pt x="488" y="661"/>
                  <a:pt x="492" y="649"/>
                </a:cubicBezTo>
                <a:cubicBezTo>
                  <a:pt x="467" y="627"/>
                  <a:pt x="449" y="623"/>
                  <a:pt x="434" y="635"/>
                </a:cubicBezTo>
                <a:cubicBezTo>
                  <a:pt x="424" y="644"/>
                  <a:pt x="422" y="662"/>
                  <a:pt x="431" y="674"/>
                </a:cubicBezTo>
                <a:close/>
                <a:moveTo>
                  <a:pt x="463" y="1436"/>
                </a:moveTo>
                <a:cubicBezTo>
                  <a:pt x="456" y="1421"/>
                  <a:pt x="437" y="1406"/>
                  <a:pt x="421" y="1403"/>
                </a:cubicBezTo>
                <a:cubicBezTo>
                  <a:pt x="392" y="1397"/>
                  <a:pt x="384" y="1423"/>
                  <a:pt x="375" y="1454"/>
                </a:cubicBezTo>
                <a:cubicBezTo>
                  <a:pt x="395" y="1465"/>
                  <a:pt x="413" y="1475"/>
                  <a:pt x="429" y="1484"/>
                </a:cubicBezTo>
                <a:cubicBezTo>
                  <a:pt x="452" y="1472"/>
                  <a:pt x="477" y="1462"/>
                  <a:pt x="463" y="1436"/>
                </a:cubicBezTo>
                <a:close/>
                <a:moveTo>
                  <a:pt x="479" y="280"/>
                </a:moveTo>
                <a:cubicBezTo>
                  <a:pt x="490" y="278"/>
                  <a:pt x="495" y="268"/>
                  <a:pt x="490" y="257"/>
                </a:cubicBezTo>
                <a:cubicBezTo>
                  <a:pt x="487" y="247"/>
                  <a:pt x="479" y="242"/>
                  <a:pt x="470" y="248"/>
                </a:cubicBezTo>
                <a:cubicBezTo>
                  <a:pt x="464" y="251"/>
                  <a:pt x="460" y="260"/>
                  <a:pt x="452" y="270"/>
                </a:cubicBezTo>
                <a:cubicBezTo>
                  <a:pt x="465" y="275"/>
                  <a:pt x="473" y="282"/>
                  <a:pt x="479" y="280"/>
                </a:cubicBezTo>
                <a:close/>
                <a:moveTo>
                  <a:pt x="1006" y="2150"/>
                </a:moveTo>
                <a:cubicBezTo>
                  <a:pt x="996" y="2143"/>
                  <a:pt x="973" y="2145"/>
                  <a:pt x="965" y="2156"/>
                </a:cubicBezTo>
                <a:cubicBezTo>
                  <a:pt x="965" y="2157"/>
                  <a:pt x="964" y="2158"/>
                  <a:pt x="964" y="2158"/>
                </a:cubicBezTo>
                <a:cubicBezTo>
                  <a:pt x="1014" y="2158"/>
                  <a:pt x="1014" y="2158"/>
                  <a:pt x="1014" y="2158"/>
                </a:cubicBezTo>
                <a:cubicBezTo>
                  <a:pt x="1013" y="2155"/>
                  <a:pt x="1010" y="2152"/>
                  <a:pt x="1006" y="2150"/>
                </a:cubicBezTo>
                <a:close/>
                <a:moveTo>
                  <a:pt x="885" y="1981"/>
                </a:moveTo>
                <a:cubicBezTo>
                  <a:pt x="873" y="1969"/>
                  <a:pt x="859" y="1969"/>
                  <a:pt x="846" y="1978"/>
                </a:cubicBezTo>
                <a:cubicBezTo>
                  <a:pt x="828" y="1989"/>
                  <a:pt x="831" y="2005"/>
                  <a:pt x="837" y="2029"/>
                </a:cubicBezTo>
                <a:cubicBezTo>
                  <a:pt x="843" y="2031"/>
                  <a:pt x="852" y="2035"/>
                  <a:pt x="859" y="2037"/>
                </a:cubicBezTo>
                <a:cubicBezTo>
                  <a:pt x="891" y="2023"/>
                  <a:pt x="893" y="2004"/>
                  <a:pt x="885" y="1981"/>
                </a:cubicBezTo>
                <a:close/>
                <a:moveTo>
                  <a:pt x="883" y="1156"/>
                </a:moveTo>
                <a:cubicBezTo>
                  <a:pt x="890" y="1134"/>
                  <a:pt x="878" y="1106"/>
                  <a:pt x="858" y="1098"/>
                </a:cubicBezTo>
                <a:cubicBezTo>
                  <a:pt x="839" y="1090"/>
                  <a:pt x="810" y="1102"/>
                  <a:pt x="802" y="1119"/>
                </a:cubicBezTo>
                <a:cubicBezTo>
                  <a:pt x="793" y="1143"/>
                  <a:pt x="808" y="1170"/>
                  <a:pt x="837" y="1180"/>
                </a:cubicBezTo>
                <a:cubicBezTo>
                  <a:pt x="860" y="1188"/>
                  <a:pt x="876" y="1180"/>
                  <a:pt x="883" y="1156"/>
                </a:cubicBezTo>
                <a:close/>
                <a:moveTo>
                  <a:pt x="908" y="1853"/>
                </a:moveTo>
                <a:cubicBezTo>
                  <a:pt x="884" y="1864"/>
                  <a:pt x="880" y="1870"/>
                  <a:pt x="883" y="1887"/>
                </a:cubicBezTo>
                <a:cubicBezTo>
                  <a:pt x="886" y="1902"/>
                  <a:pt x="896" y="1914"/>
                  <a:pt x="907" y="1913"/>
                </a:cubicBezTo>
                <a:cubicBezTo>
                  <a:pt x="919" y="1913"/>
                  <a:pt x="928" y="1907"/>
                  <a:pt x="932" y="1894"/>
                </a:cubicBezTo>
                <a:cubicBezTo>
                  <a:pt x="937" y="1876"/>
                  <a:pt x="934" y="1869"/>
                  <a:pt x="908" y="1853"/>
                </a:cubicBezTo>
                <a:close/>
                <a:moveTo>
                  <a:pt x="856" y="2094"/>
                </a:moveTo>
                <a:cubicBezTo>
                  <a:pt x="839" y="2100"/>
                  <a:pt x="833" y="2112"/>
                  <a:pt x="839" y="2125"/>
                </a:cubicBezTo>
                <a:cubicBezTo>
                  <a:pt x="845" y="2138"/>
                  <a:pt x="861" y="2146"/>
                  <a:pt x="873" y="2141"/>
                </a:cubicBezTo>
                <a:cubicBezTo>
                  <a:pt x="886" y="2136"/>
                  <a:pt x="893" y="2118"/>
                  <a:pt x="888" y="2104"/>
                </a:cubicBezTo>
                <a:cubicBezTo>
                  <a:pt x="883" y="2092"/>
                  <a:pt x="870" y="2088"/>
                  <a:pt x="856" y="2094"/>
                </a:cubicBezTo>
                <a:close/>
                <a:moveTo>
                  <a:pt x="808" y="527"/>
                </a:moveTo>
                <a:cubicBezTo>
                  <a:pt x="822" y="521"/>
                  <a:pt x="827" y="506"/>
                  <a:pt x="821" y="491"/>
                </a:cubicBezTo>
                <a:cubicBezTo>
                  <a:pt x="814" y="475"/>
                  <a:pt x="797" y="465"/>
                  <a:pt x="785" y="470"/>
                </a:cubicBezTo>
                <a:cubicBezTo>
                  <a:pt x="771" y="476"/>
                  <a:pt x="761" y="499"/>
                  <a:pt x="766" y="512"/>
                </a:cubicBezTo>
                <a:cubicBezTo>
                  <a:pt x="771" y="525"/>
                  <a:pt x="793" y="533"/>
                  <a:pt x="808" y="527"/>
                </a:cubicBezTo>
                <a:close/>
                <a:moveTo>
                  <a:pt x="822" y="986"/>
                </a:moveTo>
                <a:cubicBezTo>
                  <a:pt x="844" y="992"/>
                  <a:pt x="882" y="966"/>
                  <a:pt x="889" y="941"/>
                </a:cubicBezTo>
                <a:cubicBezTo>
                  <a:pt x="895" y="919"/>
                  <a:pt x="876" y="890"/>
                  <a:pt x="850" y="882"/>
                </a:cubicBezTo>
                <a:cubicBezTo>
                  <a:pt x="825" y="874"/>
                  <a:pt x="798" y="892"/>
                  <a:pt x="788" y="923"/>
                </a:cubicBezTo>
                <a:cubicBezTo>
                  <a:pt x="781" y="946"/>
                  <a:pt x="799" y="979"/>
                  <a:pt x="822" y="986"/>
                </a:cubicBezTo>
                <a:close/>
                <a:moveTo>
                  <a:pt x="1059" y="2059"/>
                </a:moveTo>
                <a:cubicBezTo>
                  <a:pt x="1071" y="2044"/>
                  <a:pt x="1069" y="2030"/>
                  <a:pt x="1058" y="2016"/>
                </a:cubicBezTo>
                <a:cubicBezTo>
                  <a:pt x="1030" y="2019"/>
                  <a:pt x="1022" y="2024"/>
                  <a:pt x="1024" y="2038"/>
                </a:cubicBezTo>
                <a:cubicBezTo>
                  <a:pt x="1025" y="2054"/>
                  <a:pt x="1036" y="2060"/>
                  <a:pt x="1059" y="2059"/>
                </a:cubicBezTo>
                <a:close/>
                <a:moveTo>
                  <a:pt x="210" y="1226"/>
                </a:moveTo>
                <a:cubicBezTo>
                  <a:pt x="195" y="1223"/>
                  <a:pt x="179" y="1220"/>
                  <a:pt x="165" y="1218"/>
                </a:cubicBezTo>
                <a:cubicBezTo>
                  <a:pt x="145" y="1245"/>
                  <a:pt x="138" y="1269"/>
                  <a:pt x="166" y="1295"/>
                </a:cubicBezTo>
                <a:cubicBezTo>
                  <a:pt x="225" y="1290"/>
                  <a:pt x="229" y="1284"/>
                  <a:pt x="210" y="1226"/>
                </a:cubicBezTo>
                <a:close/>
                <a:moveTo>
                  <a:pt x="759" y="340"/>
                </a:moveTo>
                <a:cubicBezTo>
                  <a:pt x="725" y="338"/>
                  <a:pt x="719" y="341"/>
                  <a:pt x="715" y="359"/>
                </a:cubicBezTo>
                <a:cubicBezTo>
                  <a:pt x="711" y="372"/>
                  <a:pt x="715" y="382"/>
                  <a:pt x="728" y="389"/>
                </a:cubicBezTo>
                <a:cubicBezTo>
                  <a:pt x="744" y="396"/>
                  <a:pt x="758" y="390"/>
                  <a:pt x="774" y="368"/>
                </a:cubicBezTo>
                <a:cubicBezTo>
                  <a:pt x="770" y="360"/>
                  <a:pt x="765" y="350"/>
                  <a:pt x="759" y="340"/>
                </a:cubicBezTo>
                <a:close/>
                <a:moveTo>
                  <a:pt x="1051" y="1912"/>
                </a:moveTo>
                <a:cubicBezTo>
                  <a:pt x="1066" y="1903"/>
                  <a:pt x="1078" y="1894"/>
                  <a:pt x="1072" y="1876"/>
                </a:cubicBezTo>
                <a:cubicBezTo>
                  <a:pt x="1068" y="1865"/>
                  <a:pt x="1060" y="1856"/>
                  <a:pt x="1046" y="1858"/>
                </a:cubicBezTo>
                <a:cubicBezTo>
                  <a:pt x="1035" y="1859"/>
                  <a:pt x="1023" y="1859"/>
                  <a:pt x="1021" y="1873"/>
                </a:cubicBezTo>
                <a:cubicBezTo>
                  <a:pt x="1018" y="1894"/>
                  <a:pt x="1034" y="1903"/>
                  <a:pt x="1051" y="1912"/>
                </a:cubicBezTo>
                <a:close/>
                <a:moveTo>
                  <a:pt x="1044" y="2101"/>
                </a:moveTo>
                <a:cubicBezTo>
                  <a:pt x="1033" y="2105"/>
                  <a:pt x="1025" y="2121"/>
                  <a:pt x="1028" y="2132"/>
                </a:cubicBezTo>
                <a:cubicBezTo>
                  <a:pt x="1033" y="2144"/>
                  <a:pt x="1053" y="2151"/>
                  <a:pt x="1066" y="2146"/>
                </a:cubicBezTo>
                <a:cubicBezTo>
                  <a:pt x="1078" y="2142"/>
                  <a:pt x="1080" y="2133"/>
                  <a:pt x="1074" y="2117"/>
                </a:cubicBezTo>
                <a:cubicBezTo>
                  <a:pt x="1067" y="2102"/>
                  <a:pt x="1057" y="2096"/>
                  <a:pt x="1044" y="2101"/>
                </a:cubicBezTo>
                <a:close/>
                <a:moveTo>
                  <a:pt x="987" y="1919"/>
                </a:moveTo>
                <a:cubicBezTo>
                  <a:pt x="978" y="1923"/>
                  <a:pt x="970" y="1930"/>
                  <a:pt x="973" y="1941"/>
                </a:cubicBezTo>
                <a:cubicBezTo>
                  <a:pt x="977" y="1957"/>
                  <a:pt x="987" y="1961"/>
                  <a:pt x="1003" y="1959"/>
                </a:cubicBezTo>
                <a:cubicBezTo>
                  <a:pt x="1007" y="1952"/>
                  <a:pt x="1011" y="1945"/>
                  <a:pt x="1016" y="1937"/>
                </a:cubicBezTo>
                <a:cubicBezTo>
                  <a:pt x="1008" y="1927"/>
                  <a:pt x="1004" y="1912"/>
                  <a:pt x="987" y="1919"/>
                </a:cubicBezTo>
                <a:close/>
                <a:moveTo>
                  <a:pt x="395" y="1829"/>
                </a:moveTo>
                <a:cubicBezTo>
                  <a:pt x="379" y="1840"/>
                  <a:pt x="361" y="1852"/>
                  <a:pt x="346" y="1863"/>
                </a:cubicBezTo>
                <a:cubicBezTo>
                  <a:pt x="346" y="1911"/>
                  <a:pt x="357" y="1928"/>
                  <a:pt x="389" y="1935"/>
                </a:cubicBezTo>
                <a:cubicBezTo>
                  <a:pt x="414" y="1941"/>
                  <a:pt x="431" y="1930"/>
                  <a:pt x="439" y="1908"/>
                </a:cubicBezTo>
                <a:cubicBezTo>
                  <a:pt x="450" y="1880"/>
                  <a:pt x="433" y="1851"/>
                  <a:pt x="395" y="1829"/>
                </a:cubicBezTo>
                <a:close/>
                <a:moveTo>
                  <a:pt x="710" y="555"/>
                </a:moveTo>
                <a:cubicBezTo>
                  <a:pt x="699" y="561"/>
                  <a:pt x="693" y="564"/>
                  <a:pt x="687" y="567"/>
                </a:cubicBezTo>
                <a:cubicBezTo>
                  <a:pt x="672" y="574"/>
                  <a:pt x="665" y="588"/>
                  <a:pt x="668" y="602"/>
                </a:cubicBezTo>
                <a:cubicBezTo>
                  <a:pt x="671" y="614"/>
                  <a:pt x="681" y="627"/>
                  <a:pt x="691" y="636"/>
                </a:cubicBezTo>
                <a:cubicBezTo>
                  <a:pt x="700" y="644"/>
                  <a:pt x="724" y="638"/>
                  <a:pt x="734" y="628"/>
                </a:cubicBezTo>
                <a:cubicBezTo>
                  <a:pt x="744" y="617"/>
                  <a:pt x="744" y="606"/>
                  <a:pt x="736" y="595"/>
                </a:cubicBezTo>
                <a:cubicBezTo>
                  <a:pt x="728" y="582"/>
                  <a:pt x="720" y="570"/>
                  <a:pt x="710" y="555"/>
                </a:cubicBezTo>
                <a:close/>
                <a:moveTo>
                  <a:pt x="358" y="1620"/>
                </a:moveTo>
                <a:cubicBezTo>
                  <a:pt x="360" y="1598"/>
                  <a:pt x="340" y="1578"/>
                  <a:pt x="314" y="1575"/>
                </a:cubicBezTo>
                <a:cubicBezTo>
                  <a:pt x="290" y="1572"/>
                  <a:pt x="270" y="1589"/>
                  <a:pt x="267" y="1616"/>
                </a:cubicBezTo>
                <a:cubicBezTo>
                  <a:pt x="265" y="1638"/>
                  <a:pt x="286" y="1660"/>
                  <a:pt x="310" y="1661"/>
                </a:cubicBezTo>
                <a:cubicBezTo>
                  <a:pt x="331" y="1662"/>
                  <a:pt x="356" y="1640"/>
                  <a:pt x="358" y="1620"/>
                </a:cubicBezTo>
                <a:close/>
                <a:moveTo>
                  <a:pt x="290" y="1776"/>
                </a:moveTo>
                <a:cubicBezTo>
                  <a:pt x="287" y="1755"/>
                  <a:pt x="269" y="1750"/>
                  <a:pt x="250" y="1750"/>
                </a:cubicBezTo>
                <a:cubicBezTo>
                  <a:pt x="215" y="1749"/>
                  <a:pt x="208" y="1770"/>
                  <a:pt x="208" y="1801"/>
                </a:cubicBezTo>
                <a:cubicBezTo>
                  <a:pt x="220" y="1812"/>
                  <a:pt x="233" y="1823"/>
                  <a:pt x="243" y="1833"/>
                </a:cubicBezTo>
                <a:cubicBezTo>
                  <a:pt x="282" y="1829"/>
                  <a:pt x="294" y="1806"/>
                  <a:pt x="290" y="1776"/>
                </a:cubicBezTo>
                <a:close/>
                <a:moveTo>
                  <a:pt x="382" y="2144"/>
                </a:moveTo>
                <a:cubicBezTo>
                  <a:pt x="367" y="2141"/>
                  <a:pt x="348" y="2147"/>
                  <a:pt x="334" y="2158"/>
                </a:cubicBezTo>
                <a:cubicBezTo>
                  <a:pt x="406" y="2158"/>
                  <a:pt x="406" y="2158"/>
                  <a:pt x="406" y="2158"/>
                </a:cubicBezTo>
                <a:cubicBezTo>
                  <a:pt x="400" y="2150"/>
                  <a:pt x="392" y="2145"/>
                  <a:pt x="382" y="2144"/>
                </a:cubicBezTo>
                <a:close/>
                <a:moveTo>
                  <a:pt x="266" y="1470"/>
                </a:moveTo>
                <a:cubicBezTo>
                  <a:pt x="284" y="1453"/>
                  <a:pt x="282" y="1435"/>
                  <a:pt x="269" y="1418"/>
                </a:cubicBezTo>
                <a:cubicBezTo>
                  <a:pt x="252" y="1395"/>
                  <a:pt x="223" y="1402"/>
                  <a:pt x="192" y="1437"/>
                </a:cubicBezTo>
                <a:cubicBezTo>
                  <a:pt x="226" y="1481"/>
                  <a:pt x="245" y="1489"/>
                  <a:pt x="266" y="1470"/>
                </a:cubicBezTo>
                <a:close/>
                <a:moveTo>
                  <a:pt x="116" y="1644"/>
                </a:moveTo>
                <a:cubicBezTo>
                  <a:pt x="141" y="1676"/>
                  <a:pt x="167" y="1685"/>
                  <a:pt x="179" y="1664"/>
                </a:cubicBezTo>
                <a:cubicBezTo>
                  <a:pt x="185" y="1653"/>
                  <a:pt x="183" y="1630"/>
                  <a:pt x="175" y="1619"/>
                </a:cubicBezTo>
                <a:cubicBezTo>
                  <a:pt x="163" y="1602"/>
                  <a:pt x="142" y="1611"/>
                  <a:pt x="116" y="1644"/>
                </a:cubicBezTo>
                <a:close/>
                <a:moveTo>
                  <a:pt x="217" y="1964"/>
                </a:moveTo>
                <a:cubicBezTo>
                  <a:pt x="211" y="2013"/>
                  <a:pt x="217" y="2032"/>
                  <a:pt x="245" y="2043"/>
                </a:cubicBezTo>
                <a:cubicBezTo>
                  <a:pt x="263" y="2051"/>
                  <a:pt x="279" y="2048"/>
                  <a:pt x="292" y="2032"/>
                </a:cubicBezTo>
                <a:cubicBezTo>
                  <a:pt x="306" y="2014"/>
                  <a:pt x="312" y="1995"/>
                  <a:pt x="296" y="1975"/>
                </a:cubicBezTo>
                <a:cubicBezTo>
                  <a:pt x="275" y="1949"/>
                  <a:pt x="249" y="1943"/>
                  <a:pt x="217" y="1964"/>
                </a:cubicBezTo>
                <a:close/>
                <a:moveTo>
                  <a:pt x="676" y="1519"/>
                </a:moveTo>
                <a:cubicBezTo>
                  <a:pt x="650" y="1523"/>
                  <a:pt x="624" y="1525"/>
                  <a:pt x="593" y="1528"/>
                </a:cubicBezTo>
                <a:cubicBezTo>
                  <a:pt x="594" y="1551"/>
                  <a:pt x="594" y="1563"/>
                  <a:pt x="594" y="1574"/>
                </a:cubicBezTo>
                <a:cubicBezTo>
                  <a:pt x="593" y="1603"/>
                  <a:pt x="609" y="1626"/>
                  <a:pt x="633" y="1632"/>
                </a:cubicBezTo>
                <a:cubicBezTo>
                  <a:pt x="655" y="1637"/>
                  <a:pt x="683" y="1631"/>
                  <a:pt x="705" y="1622"/>
                </a:cubicBezTo>
                <a:cubicBezTo>
                  <a:pt x="725" y="1615"/>
                  <a:pt x="734" y="1572"/>
                  <a:pt x="726" y="1549"/>
                </a:cubicBezTo>
                <a:cubicBezTo>
                  <a:pt x="718" y="1525"/>
                  <a:pt x="701" y="1516"/>
                  <a:pt x="676" y="1519"/>
                </a:cubicBezTo>
                <a:close/>
                <a:moveTo>
                  <a:pt x="652" y="1752"/>
                </a:moveTo>
                <a:cubicBezTo>
                  <a:pt x="629" y="1750"/>
                  <a:pt x="605" y="1774"/>
                  <a:pt x="600" y="1805"/>
                </a:cubicBezTo>
                <a:cubicBezTo>
                  <a:pt x="596" y="1833"/>
                  <a:pt x="613" y="1856"/>
                  <a:pt x="640" y="1858"/>
                </a:cubicBezTo>
                <a:cubicBezTo>
                  <a:pt x="673" y="1860"/>
                  <a:pt x="700" y="1840"/>
                  <a:pt x="703" y="1812"/>
                </a:cubicBezTo>
                <a:cubicBezTo>
                  <a:pt x="706" y="1783"/>
                  <a:pt x="682" y="1756"/>
                  <a:pt x="652" y="1752"/>
                </a:cubicBezTo>
                <a:close/>
                <a:moveTo>
                  <a:pt x="67" y="2011"/>
                </a:moveTo>
                <a:cubicBezTo>
                  <a:pt x="47" y="2022"/>
                  <a:pt x="30" y="2064"/>
                  <a:pt x="43" y="2088"/>
                </a:cubicBezTo>
                <a:cubicBezTo>
                  <a:pt x="50" y="2103"/>
                  <a:pt x="69" y="2118"/>
                  <a:pt x="85" y="2121"/>
                </a:cubicBezTo>
                <a:cubicBezTo>
                  <a:pt x="112" y="2126"/>
                  <a:pt x="132" y="2095"/>
                  <a:pt x="143" y="2037"/>
                </a:cubicBezTo>
                <a:cubicBezTo>
                  <a:pt x="107" y="2000"/>
                  <a:pt x="93" y="1995"/>
                  <a:pt x="67" y="2011"/>
                </a:cubicBezTo>
                <a:close/>
                <a:moveTo>
                  <a:pt x="516" y="1752"/>
                </a:moveTo>
                <a:cubicBezTo>
                  <a:pt x="485" y="1703"/>
                  <a:pt x="483" y="1702"/>
                  <a:pt x="434" y="1724"/>
                </a:cubicBezTo>
                <a:cubicBezTo>
                  <a:pt x="433" y="1753"/>
                  <a:pt x="440" y="1778"/>
                  <a:pt x="472" y="1785"/>
                </a:cubicBezTo>
                <a:cubicBezTo>
                  <a:pt x="497" y="1791"/>
                  <a:pt x="512" y="1777"/>
                  <a:pt x="516" y="1752"/>
                </a:cubicBezTo>
                <a:close/>
                <a:moveTo>
                  <a:pt x="499" y="2026"/>
                </a:moveTo>
                <a:cubicBezTo>
                  <a:pt x="505" y="2050"/>
                  <a:pt x="532" y="2067"/>
                  <a:pt x="558" y="2063"/>
                </a:cubicBezTo>
                <a:cubicBezTo>
                  <a:pt x="593" y="2059"/>
                  <a:pt x="604" y="2043"/>
                  <a:pt x="607" y="1991"/>
                </a:cubicBezTo>
                <a:cubicBezTo>
                  <a:pt x="595" y="1977"/>
                  <a:pt x="582" y="1963"/>
                  <a:pt x="568" y="1946"/>
                </a:cubicBezTo>
                <a:cubicBezTo>
                  <a:pt x="513" y="1968"/>
                  <a:pt x="492" y="1994"/>
                  <a:pt x="499" y="2026"/>
                </a:cubicBezTo>
                <a:close/>
              </a:path>
            </a:pathLst>
          </a:custGeom>
          <a:solidFill>
            <a:schemeClr val="accent1">
              <a:lumMod val="75000"/>
            </a:schemeClr>
          </a:solidFill>
          <a:ln>
            <a:noFill/>
          </a:ln>
        </p:spPr>
      </p:sp>
      <p:grpSp>
        <p:nvGrpSpPr>
          <p:cNvPr id="13" name="Group 12"/>
          <p:cNvGrpSpPr/>
          <p:nvPr/>
        </p:nvGrpSpPr>
        <p:grpSpPr>
          <a:xfrm>
            <a:off x="1838325" y="1262063"/>
            <a:ext cx="5486400" cy="4333875"/>
            <a:chOff x="1838325" y="1262063"/>
            <a:chExt cx="5486400" cy="4333875"/>
          </a:xfrm>
        </p:grpSpPr>
        <p:sp>
          <p:nvSpPr>
            <p:cNvPr id="12" name="Freeform 9"/>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pPr>
              <a:defRPr/>
            </a:pPr>
            <a:fld id="{F97AB993-926F-48DA-BE60-FB5EC0CED520}" type="datetimeFigureOut">
              <a:rPr lang="en-US" smtClean="0"/>
              <a:pPr>
                <a:defRPr/>
              </a:pPr>
              <a:t>10/8/2026</a:t>
            </a:fld>
            <a:endParaRPr lang="en-US"/>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pPr>
              <a:defRPr/>
            </a:pPr>
            <a:endParaRPr lang="en-US"/>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pPr>
              <a:defRPr/>
            </a:pPr>
            <a:fld id="{DEA028E4-1638-4C58-8AD5-AE2634FF177E}" type="slidenum">
              <a:rPr lang="en-US" smtClean="0"/>
              <a:pPr>
                <a:defRPr/>
              </a:pPr>
              <a:t>‹#›</a:t>
            </a:fld>
            <a:endParaRPr lang="en-US"/>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314772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00276" y="2438400"/>
            <a:ext cx="3127248"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51962FD4-E0C1-465B-A572-13E6EDB1354D}" type="datetimeFigureOut">
              <a:rPr lang="en-US" smtClean="0"/>
              <a:pPr>
                <a:defRPr/>
              </a:pPr>
              <a:t>10/8/2026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155F255D-A02D-46AE-A0D2-4439873A3110}" type="slidenum">
              <a:rPr lang="en-US" smtClean="0"/>
              <a:pPr>
                <a:defRPr/>
              </a:pPr>
              <a:t>‹#›</a:t>
            </a:fld>
            <a:endParaRPr lang="en-US"/>
          </a:p>
        </p:txBody>
      </p:sp>
    </p:spTree>
    <p:extLst>
      <p:ext uri="{BB962C8B-B14F-4D97-AF65-F5344CB8AC3E}">
        <p14:creationId xmlns:p14="http://schemas.microsoft.com/office/powerpoint/2010/main" val="227125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4D19B7C-DE2F-4EB4-9ACA-853F4E84D38D}" type="datetimeFigureOut">
              <a:rPr lang="en-US" smtClean="0"/>
              <a:pPr>
                <a:defRPr/>
              </a:pPr>
              <a:t>10/8/2026</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FE3A1C60-4B11-4894-BB2A-427E619E1BB1}" type="slidenum">
              <a:rPr lang="en-US" smtClean="0"/>
              <a:pPr>
                <a:defRPr/>
              </a:pPr>
              <a:t>‹#›</a:t>
            </a:fld>
            <a:endParaRPr lang="en-US"/>
          </a:p>
        </p:txBody>
      </p:sp>
    </p:spTree>
    <p:extLst>
      <p:ext uri="{BB962C8B-B14F-4D97-AF65-F5344CB8AC3E}">
        <p14:creationId xmlns:p14="http://schemas.microsoft.com/office/powerpoint/2010/main" val="2133499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60924666-1C32-4436-BEB9-D9A11C9EDB17}" type="datetimeFigureOut">
              <a:rPr lang="en-US" smtClean="0"/>
              <a:pPr>
                <a:defRPr/>
              </a:pPr>
              <a:t>10/8/2026</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E01C27B1-BCB1-4567-8D83-55A6EE681B4B}" type="slidenum">
              <a:rPr lang="en-US" smtClean="0"/>
              <a:pPr>
                <a:defRPr/>
              </a:pPr>
              <a:t>‹#›</a:t>
            </a:fld>
            <a:endParaRPr lang="en-US"/>
          </a:p>
        </p:txBody>
      </p:sp>
    </p:spTree>
    <p:extLst>
      <p:ext uri="{BB962C8B-B14F-4D97-AF65-F5344CB8AC3E}">
        <p14:creationId xmlns:p14="http://schemas.microsoft.com/office/powerpoint/2010/main" val="46569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8" name="Freeform 5"/>
          <p:cNvSpPr>
            <a:spLocks noEditPoints="1"/>
          </p:cNvSpPr>
          <p:nvPr/>
        </p:nvSpPr>
        <p:spPr bwMode="auto">
          <a:xfrm>
            <a:off x="0" y="1"/>
            <a:ext cx="8690740" cy="6858000"/>
          </a:xfrm>
          <a:custGeom>
            <a:avLst/>
            <a:gdLst/>
            <a:ahLst/>
            <a:cxnLst/>
            <a:rect l="0" t="0" r="r" b="b"/>
            <a:pathLst>
              <a:path w="2735" h="2158">
                <a:moveTo>
                  <a:pt x="708" y="118"/>
                </a:moveTo>
                <a:cubicBezTo>
                  <a:pt x="721" y="115"/>
                  <a:pt x="726" y="104"/>
                  <a:pt x="721" y="91"/>
                </a:cubicBezTo>
                <a:cubicBezTo>
                  <a:pt x="717" y="79"/>
                  <a:pt x="707" y="73"/>
                  <a:pt x="697" y="79"/>
                </a:cubicBezTo>
                <a:cubicBezTo>
                  <a:pt x="689" y="84"/>
                  <a:pt x="685" y="94"/>
                  <a:pt x="676" y="107"/>
                </a:cubicBezTo>
                <a:cubicBezTo>
                  <a:pt x="691" y="113"/>
                  <a:pt x="701" y="120"/>
                  <a:pt x="708" y="118"/>
                </a:cubicBezTo>
                <a:close/>
                <a:moveTo>
                  <a:pt x="659" y="47"/>
                </a:moveTo>
                <a:cubicBezTo>
                  <a:pt x="678" y="48"/>
                  <a:pt x="678" y="30"/>
                  <a:pt x="680" y="12"/>
                </a:cubicBezTo>
                <a:cubicBezTo>
                  <a:pt x="675" y="8"/>
                  <a:pt x="670" y="4"/>
                  <a:pt x="666" y="0"/>
                </a:cubicBezTo>
                <a:cubicBezTo>
                  <a:pt x="636" y="0"/>
                  <a:pt x="636" y="0"/>
                  <a:pt x="636" y="0"/>
                </a:cubicBezTo>
                <a:cubicBezTo>
                  <a:pt x="636" y="0"/>
                  <a:pt x="636" y="0"/>
                  <a:pt x="636" y="0"/>
                </a:cubicBezTo>
                <a:cubicBezTo>
                  <a:pt x="630" y="5"/>
                  <a:pt x="627" y="21"/>
                  <a:pt x="630" y="27"/>
                </a:cubicBezTo>
                <a:cubicBezTo>
                  <a:pt x="636" y="36"/>
                  <a:pt x="649" y="47"/>
                  <a:pt x="659" y="47"/>
                </a:cubicBezTo>
                <a:close/>
                <a:moveTo>
                  <a:pt x="584" y="210"/>
                </a:moveTo>
                <a:cubicBezTo>
                  <a:pt x="569" y="215"/>
                  <a:pt x="557" y="237"/>
                  <a:pt x="563" y="251"/>
                </a:cubicBezTo>
                <a:cubicBezTo>
                  <a:pt x="568" y="267"/>
                  <a:pt x="595" y="277"/>
                  <a:pt x="613" y="271"/>
                </a:cubicBezTo>
                <a:cubicBezTo>
                  <a:pt x="629" y="265"/>
                  <a:pt x="632" y="253"/>
                  <a:pt x="623" y="231"/>
                </a:cubicBezTo>
                <a:cubicBezTo>
                  <a:pt x="615" y="211"/>
                  <a:pt x="601" y="203"/>
                  <a:pt x="584" y="210"/>
                </a:cubicBezTo>
                <a:close/>
                <a:moveTo>
                  <a:pt x="603" y="153"/>
                </a:moveTo>
                <a:cubicBezTo>
                  <a:pt x="620" y="134"/>
                  <a:pt x="617" y="115"/>
                  <a:pt x="603" y="97"/>
                </a:cubicBezTo>
                <a:cubicBezTo>
                  <a:pt x="565" y="100"/>
                  <a:pt x="555" y="107"/>
                  <a:pt x="557" y="126"/>
                </a:cubicBezTo>
                <a:cubicBezTo>
                  <a:pt x="559" y="147"/>
                  <a:pt x="572" y="155"/>
                  <a:pt x="603" y="153"/>
                </a:cubicBezTo>
                <a:close/>
                <a:moveTo>
                  <a:pt x="650" y="587"/>
                </a:moveTo>
                <a:cubicBezTo>
                  <a:pt x="663" y="606"/>
                  <a:pt x="676" y="608"/>
                  <a:pt x="708" y="594"/>
                </a:cubicBezTo>
                <a:cubicBezTo>
                  <a:pt x="713" y="582"/>
                  <a:pt x="718" y="570"/>
                  <a:pt x="723" y="557"/>
                </a:cubicBezTo>
                <a:cubicBezTo>
                  <a:pt x="693" y="530"/>
                  <a:pt x="671" y="526"/>
                  <a:pt x="654" y="540"/>
                </a:cubicBezTo>
                <a:cubicBezTo>
                  <a:pt x="642" y="550"/>
                  <a:pt x="640" y="572"/>
                  <a:pt x="650" y="587"/>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696" y="211"/>
                </a:moveTo>
                <a:cubicBezTo>
                  <a:pt x="707" y="192"/>
                  <a:pt x="694" y="180"/>
                  <a:pt x="677" y="167"/>
                </a:cubicBezTo>
                <a:cubicBezTo>
                  <a:pt x="667" y="173"/>
                  <a:pt x="657" y="180"/>
                  <a:pt x="649" y="185"/>
                </a:cubicBezTo>
                <a:cubicBezTo>
                  <a:pt x="652" y="206"/>
                  <a:pt x="655" y="223"/>
                  <a:pt x="675" y="223"/>
                </a:cubicBezTo>
                <a:cubicBezTo>
                  <a:pt x="682" y="223"/>
                  <a:pt x="693" y="217"/>
                  <a:pt x="696" y="211"/>
                </a:cubicBezTo>
                <a:close/>
                <a:moveTo>
                  <a:pt x="454" y="836"/>
                </a:moveTo>
                <a:cubicBezTo>
                  <a:pt x="467" y="873"/>
                  <a:pt x="483" y="902"/>
                  <a:pt x="526" y="896"/>
                </a:cubicBezTo>
                <a:cubicBezTo>
                  <a:pt x="554" y="892"/>
                  <a:pt x="575" y="868"/>
                  <a:pt x="573" y="840"/>
                </a:cubicBezTo>
                <a:cubicBezTo>
                  <a:pt x="571" y="812"/>
                  <a:pt x="564" y="786"/>
                  <a:pt x="534" y="776"/>
                </a:cubicBezTo>
                <a:cubicBezTo>
                  <a:pt x="504" y="765"/>
                  <a:pt x="487" y="779"/>
                  <a:pt x="454" y="836"/>
                </a:cubicBezTo>
                <a:close/>
                <a:moveTo>
                  <a:pt x="701" y="296"/>
                </a:moveTo>
                <a:cubicBezTo>
                  <a:pt x="698" y="307"/>
                  <a:pt x="695" y="318"/>
                  <a:pt x="693" y="327"/>
                </a:cubicBezTo>
                <a:cubicBezTo>
                  <a:pt x="707" y="349"/>
                  <a:pt x="724" y="349"/>
                  <a:pt x="741" y="337"/>
                </a:cubicBezTo>
                <a:cubicBezTo>
                  <a:pt x="753" y="329"/>
                  <a:pt x="750" y="317"/>
                  <a:pt x="744" y="306"/>
                </a:cubicBezTo>
                <a:cubicBezTo>
                  <a:pt x="734" y="285"/>
                  <a:pt x="719" y="287"/>
                  <a:pt x="701" y="296"/>
                </a:cubicBezTo>
                <a:close/>
                <a:moveTo>
                  <a:pt x="675" y="446"/>
                </a:moveTo>
                <a:cubicBezTo>
                  <a:pt x="679" y="463"/>
                  <a:pt x="691" y="469"/>
                  <a:pt x="707" y="468"/>
                </a:cubicBezTo>
                <a:cubicBezTo>
                  <a:pt x="727" y="466"/>
                  <a:pt x="739" y="447"/>
                  <a:pt x="741" y="417"/>
                </a:cubicBezTo>
                <a:cubicBezTo>
                  <a:pt x="729" y="411"/>
                  <a:pt x="717" y="404"/>
                  <a:pt x="706" y="398"/>
                </a:cubicBezTo>
                <a:cubicBezTo>
                  <a:pt x="677" y="413"/>
                  <a:pt x="670" y="424"/>
                  <a:pt x="675" y="446"/>
                </a:cubicBezTo>
                <a:close/>
                <a:moveTo>
                  <a:pt x="331" y="200"/>
                </a:moveTo>
                <a:cubicBezTo>
                  <a:pt x="309" y="209"/>
                  <a:pt x="301" y="225"/>
                  <a:pt x="309" y="242"/>
                </a:cubicBezTo>
                <a:cubicBezTo>
                  <a:pt x="317" y="260"/>
                  <a:pt x="339" y="270"/>
                  <a:pt x="354" y="264"/>
                </a:cubicBezTo>
                <a:cubicBezTo>
                  <a:pt x="372" y="256"/>
                  <a:pt x="381" y="233"/>
                  <a:pt x="374" y="214"/>
                </a:cubicBezTo>
                <a:cubicBezTo>
                  <a:pt x="367" y="198"/>
                  <a:pt x="350" y="192"/>
                  <a:pt x="331" y="200"/>
                </a:cubicBezTo>
                <a:close/>
                <a:moveTo>
                  <a:pt x="568" y="1184"/>
                </a:moveTo>
                <a:cubicBezTo>
                  <a:pt x="590" y="1202"/>
                  <a:pt x="612" y="1204"/>
                  <a:pt x="634" y="1187"/>
                </a:cubicBezTo>
                <a:cubicBezTo>
                  <a:pt x="664" y="1164"/>
                  <a:pt x="666" y="1134"/>
                  <a:pt x="640" y="1085"/>
                </a:cubicBezTo>
                <a:cubicBezTo>
                  <a:pt x="620" y="1085"/>
                  <a:pt x="599" y="1085"/>
                  <a:pt x="575" y="1085"/>
                </a:cubicBezTo>
                <a:cubicBezTo>
                  <a:pt x="540" y="1146"/>
                  <a:pt x="540" y="1159"/>
                  <a:pt x="568" y="1184"/>
                </a:cubicBezTo>
                <a:close/>
                <a:moveTo>
                  <a:pt x="483" y="216"/>
                </a:moveTo>
                <a:cubicBezTo>
                  <a:pt x="490" y="200"/>
                  <a:pt x="482" y="186"/>
                  <a:pt x="470" y="175"/>
                </a:cubicBezTo>
                <a:cubicBezTo>
                  <a:pt x="452" y="169"/>
                  <a:pt x="440" y="178"/>
                  <a:pt x="431" y="192"/>
                </a:cubicBezTo>
                <a:cubicBezTo>
                  <a:pt x="422" y="207"/>
                  <a:pt x="428" y="219"/>
                  <a:pt x="439" y="233"/>
                </a:cubicBezTo>
                <a:cubicBezTo>
                  <a:pt x="459" y="237"/>
                  <a:pt x="475" y="234"/>
                  <a:pt x="483" y="216"/>
                </a:cubicBezTo>
                <a:close/>
                <a:moveTo>
                  <a:pt x="402" y="415"/>
                </a:moveTo>
                <a:cubicBezTo>
                  <a:pt x="431" y="395"/>
                  <a:pt x="435" y="387"/>
                  <a:pt x="428" y="366"/>
                </a:cubicBezTo>
                <a:cubicBezTo>
                  <a:pt x="420" y="341"/>
                  <a:pt x="410" y="337"/>
                  <a:pt x="369" y="342"/>
                </a:cubicBezTo>
                <a:cubicBezTo>
                  <a:pt x="342" y="387"/>
                  <a:pt x="349" y="402"/>
                  <a:pt x="402" y="415"/>
                </a:cubicBezTo>
                <a:close/>
                <a:moveTo>
                  <a:pt x="261" y="1622"/>
                </a:moveTo>
                <a:cubicBezTo>
                  <a:pt x="263" y="1642"/>
                  <a:pt x="266" y="1662"/>
                  <a:pt x="268" y="1679"/>
                </a:cubicBezTo>
                <a:cubicBezTo>
                  <a:pt x="301" y="1689"/>
                  <a:pt x="329" y="1699"/>
                  <a:pt x="345" y="1668"/>
                </a:cubicBezTo>
                <a:cubicBezTo>
                  <a:pt x="350" y="1657"/>
                  <a:pt x="350" y="1636"/>
                  <a:pt x="343" y="1626"/>
                </a:cubicBezTo>
                <a:cubicBezTo>
                  <a:pt x="322" y="1596"/>
                  <a:pt x="294" y="1606"/>
                  <a:pt x="261" y="1622"/>
                </a:cubicBezTo>
                <a:close/>
                <a:moveTo>
                  <a:pt x="532" y="275"/>
                </a:moveTo>
                <a:cubicBezTo>
                  <a:pt x="519" y="267"/>
                  <a:pt x="489" y="269"/>
                  <a:pt x="478" y="284"/>
                </a:cubicBezTo>
                <a:cubicBezTo>
                  <a:pt x="471" y="293"/>
                  <a:pt x="468" y="309"/>
                  <a:pt x="471" y="319"/>
                </a:cubicBezTo>
                <a:cubicBezTo>
                  <a:pt x="476" y="337"/>
                  <a:pt x="501" y="340"/>
                  <a:pt x="539" y="329"/>
                </a:cubicBezTo>
                <a:cubicBezTo>
                  <a:pt x="551" y="296"/>
                  <a:pt x="549" y="286"/>
                  <a:pt x="532" y="275"/>
                </a:cubicBezTo>
                <a:close/>
                <a:moveTo>
                  <a:pt x="505" y="478"/>
                </a:moveTo>
                <a:cubicBezTo>
                  <a:pt x="479" y="484"/>
                  <a:pt x="474" y="505"/>
                  <a:pt x="470" y="531"/>
                </a:cubicBezTo>
                <a:cubicBezTo>
                  <a:pt x="484" y="540"/>
                  <a:pt x="498" y="548"/>
                  <a:pt x="512" y="557"/>
                </a:cubicBezTo>
                <a:cubicBezTo>
                  <a:pt x="545" y="533"/>
                  <a:pt x="553" y="521"/>
                  <a:pt x="548" y="505"/>
                </a:cubicBezTo>
                <a:cubicBezTo>
                  <a:pt x="543" y="489"/>
                  <a:pt x="521" y="474"/>
                  <a:pt x="505" y="478"/>
                </a:cubicBezTo>
                <a:close/>
                <a:moveTo>
                  <a:pt x="428" y="1104"/>
                </a:moveTo>
                <a:cubicBezTo>
                  <a:pt x="495" y="1097"/>
                  <a:pt x="500" y="1090"/>
                  <a:pt x="479" y="1024"/>
                </a:cubicBezTo>
                <a:cubicBezTo>
                  <a:pt x="462" y="1021"/>
                  <a:pt x="443" y="1017"/>
                  <a:pt x="426" y="1014"/>
                </a:cubicBezTo>
                <a:cubicBezTo>
                  <a:pt x="403" y="1046"/>
                  <a:pt x="396" y="1073"/>
                  <a:pt x="428" y="1104"/>
                </a:cubicBezTo>
                <a:close/>
                <a:moveTo>
                  <a:pt x="488" y="133"/>
                </a:moveTo>
                <a:cubicBezTo>
                  <a:pt x="503" y="100"/>
                  <a:pt x="504" y="82"/>
                  <a:pt x="487" y="75"/>
                </a:cubicBezTo>
                <a:cubicBezTo>
                  <a:pt x="475" y="69"/>
                  <a:pt x="456" y="70"/>
                  <a:pt x="444" y="75"/>
                </a:cubicBezTo>
                <a:cubicBezTo>
                  <a:pt x="428" y="82"/>
                  <a:pt x="432" y="100"/>
                  <a:pt x="436" y="114"/>
                </a:cubicBezTo>
                <a:cubicBezTo>
                  <a:pt x="440" y="130"/>
                  <a:pt x="459" y="136"/>
                  <a:pt x="488" y="133"/>
                </a:cubicBezTo>
                <a:close/>
                <a:moveTo>
                  <a:pt x="529" y="20"/>
                </a:moveTo>
                <a:cubicBezTo>
                  <a:pt x="532" y="14"/>
                  <a:pt x="536" y="7"/>
                  <a:pt x="540" y="0"/>
                </a:cubicBezTo>
                <a:cubicBezTo>
                  <a:pt x="489" y="0"/>
                  <a:pt x="489" y="0"/>
                  <a:pt x="489" y="0"/>
                </a:cubicBezTo>
                <a:cubicBezTo>
                  <a:pt x="495" y="17"/>
                  <a:pt x="509" y="22"/>
                  <a:pt x="529" y="20"/>
                </a:cubicBezTo>
                <a:close/>
                <a:moveTo>
                  <a:pt x="992" y="117"/>
                </a:moveTo>
                <a:cubicBezTo>
                  <a:pt x="1013" y="151"/>
                  <a:pt x="1018" y="151"/>
                  <a:pt x="1047" y="123"/>
                </a:cubicBezTo>
                <a:cubicBezTo>
                  <a:pt x="1045" y="113"/>
                  <a:pt x="1041" y="102"/>
                  <a:pt x="1039" y="92"/>
                </a:cubicBezTo>
                <a:cubicBezTo>
                  <a:pt x="1016" y="89"/>
                  <a:pt x="1000" y="92"/>
                  <a:pt x="992" y="117"/>
                </a:cubicBezTo>
                <a:close/>
                <a:moveTo>
                  <a:pt x="660" y="936"/>
                </a:moveTo>
                <a:cubicBezTo>
                  <a:pt x="640" y="960"/>
                  <a:pt x="645" y="978"/>
                  <a:pt x="687" y="1031"/>
                </a:cubicBezTo>
                <a:cubicBezTo>
                  <a:pt x="751" y="1033"/>
                  <a:pt x="769" y="1021"/>
                  <a:pt x="780" y="976"/>
                </a:cubicBezTo>
                <a:cubicBezTo>
                  <a:pt x="787" y="948"/>
                  <a:pt x="777" y="928"/>
                  <a:pt x="752" y="915"/>
                </a:cubicBezTo>
                <a:cubicBezTo>
                  <a:pt x="725" y="901"/>
                  <a:pt x="680" y="911"/>
                  <a:pt x="660" y="936"/>
                </a:cubicBezTo>
                <a:close/>
                <a:moveTo>
                  <a:pt x="932" y="500"/>
                </a:moveTo>
                <a:cubicBezTo>
                  <a:pt x="936" y="515"/>
                  <a:pt x="948" y="530"/>
                  <a:pt x="960" y="541"/>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326" y="1192"/>
                </a:moveTo>
                <a:cubicBezTo>
                  <a:pt x="299" y="1168"/>
                  <a:pt x="269" y="1174"/>
                  <a:pt x="239" y="1201"/>
                </a:cubicBezTo>
                <a:cubicBezTo>
                  <a:pt x="238" y="1241"/>
                  <a:pt x="245" y="1274"/>
                  <a:pt x="286" y="1280"/>
                </a:cubicBezTo>
                <a:cubicBezTo>
                  <a:pt x="301" y="1283"/>
                  <a:pt x="324" y="1270"/>
                  <a:pt x="335" y="1258"/>
                </a:cubicBezTo>
                <a:cubicBezTo>
                  <a:pt x="355" y="1236"/>
                  <a:pt x="343" y="1208"/>
                  <a:pt x="326" y="1192"/>
                </a:cubicBezTo>
                <a:close/>
                <a:moveTo>
                  <a:pt x="800" y="1502"/>
                </a:moveTo>
                <a:cubicBezTo>
                  <a:pt x="822" y="1449"/>
                  <a:pt x="818" y="1422"/>
                  <a:pt x="785" y="1404"/>
                </a:cubicBezTo>
                <a:cubicBezTo>
                  <a:pt x="756" y="1388"/>
                  <a:pt x="740" y="1399"/>
                  <a:pt x="710" y="1454"/>
                </a:cubicBezTo>
                <a:cubicBezTo>
                  <a:pt x="735" y="1510"/>
                  <a:pt x="740" y="1512"/>
                  <a:pt x="800" y="1502"/>
                </a:cubicBezTo>
                <a:close/>
                <a:moveTo>
                  <a:pt x="824" y="466"/>
                </a:moveTo>
                <a:cubicBezTo>
                  <a:pt x="845" y="433"/>
                  <a:pt x="844" y="431"/>
                  <a:pt x="816" y="409"/>
                </a:cubicBezTo>
                <a:cubicBezTo>
                  <a:pt x="798" y="417"/>
                  <a:pt x="785" y="429"/>
                  <a:pt x="791" y="450"/>
                </a:cubicBezTo>
                <a:cubicBezTo>
                  <a:pt x="795" y="467"/>
                  <a:pt x="808" y="472"/>
                  <a:pt x="824" y="466"/>
                </a:cubicBezTo>
                <a:close/>
                <a:moveTo>
                  <a:pt x="770" y="1265"/>
                </a:moveTo>
                <a:cubicBezTo>
                  <a:pt x="761" y="1248"/>
                  <a:pt x="740" y="1231"/>
                  <a:pt x="721" y="1227"/>
                </a:cubicBezTo>
                <a:cubicBezTo>
                  <a:pt x="687" y="1221"/>
                  <a:pt x="679" y="1250"/>
                  <a:pt x="668" y="1286"/>
                </a:cubicBezTo>
                <a:cubicBezTo>
                  <a:pt x="692" y="1299"/>
                  <a:pt x="712" y="1310"/>
                  <a:pt x="731" y="1320"/>
                </a:cubicBezTo>
                <a:cubicBezTo>
                  <a:pt x="757" y="1307"/>
                  <a:pt x="786" y="1296"/>
                  <a:pt x="770" y="1265"/>
                </a:cubicBezTo>
                <a:close/>
                <a:moveTo>
                  <a:pt x="2389" y="1989"/>
                </a:moveTo>
                <a:cubicBezTo>
                  <a:pt x="2406" y="1981"/>
                  <a:pt x="2409" y="1974"/>
                  <a:pt x="2405" y="1944"/>
                </a:cubicBezTo>
                <a:cubicBezTo>
                  <a:pt x="2383" y="1932"/>
                  <a:pt x="2374" y="1932"/>
                  <a:pt x="2363" y="1946"/>
                </a:cubicBezTo>
                <a:cubicBezTo>
                  <a:pt x="2353" y="1957"/>
                  <a:pt x="2350" y="1972"/>
                  <a:pt x="2357" y="1981"/>
                </a:cubicBezTo>
                <a:cubicBezTo>
                  <a:pt x="2365" y="1990"/>
                  <a:pt x="2376" y="1994"/>
                  <a:pt x="2389" y="1989"/>
                </a:cubicBezTo>
                <a:close/>
                <a:moveTo>
                  <a:pt x="2290" y="2006"/>
                </a:moveTo>
                <a:cubicBezTo>
                  <a:pt x="2292" y="1989"/>
                  <a:pt x="2283" y="1978"/>
                  <a:pt x="2268" y="1973"/>
                </a:cubicBezTo>
                <a:cubicBezTo>
                  <a:pt x="2248" y="1966"/>
                  <a:pt x="2237" y="1978"/>
                  <a:pt x="2222" y="1998"/>
                </a:cubicBezTo>
                <a:cubicBezTo>
                  <a:pt x="2224" y="2004"/>
                  <a:pt x="2227" y="2014"/>
                  <a:pt x="2229" y="2020"/>
                </a:cubicBezTo>
                <a:cubicBezTo>
                  <a:pt x="2260" y="2037"/>
                  <a:pt x="2277" y="2027"/>
                  <a:pt x="2290" y="2006"/>
                </a:cubicBezTo>
                <a:close/>
                <a:moveTo>
                  <a:pt x="1058" y="223"/>
                </a:moveTo>
                <a:cubicBezTo>
                  <a:pt x="1053" y="213"/>
                  <a:pt x="1047" y="201"/>
                  <a:pt x="1041" y="189"/>
                </a:cubicBezTo>
                <a:cubicBezTo>
                  <a:pt x="1000" y="187"/>
                  <a:pt x="993" y="190"/>
                  <a:pt x="988" y="211"/>
                </a:cubicBezTo>
                <a:cubicBezTo>
                  <a:pt x="984" y="228"/>
                  <a:pt x="988" y="240"/>
                  <a:pt x="1003" y="247"/>
                </a:cubicBezTo>
                <a:cubicBezTo>
                  <a:pt x="1023" y="256"/>
                  <a:pt x="1040" y="249"/>
                  <a:pt x="1058" y="223"/>
                </a:cubicBezTo>
                <a:close/>
                <a:moveTo>
                  <a:pt x="960" y="291"/>
                </a:moveTo>
                <a:cubicBezTo>
                  <a:pt x="960" y="307"/>
                  <a:pt x="960" y="320"/>
                  <a:pt x="959" y="333"/>
                </a:cubicBezTo>
                <a:cubicBezTo>
                  <a:pt x="973" y="343"/>
                  <a:pt x="986" y="355"/>
                  <a:pt x="998" y="339"/>
                </a:cubicBezTo>
                <a:cubicBezTo>
                  <a:pt x="1005" y="329"/>
                  <a:pt x="1008" y="314"/>
                  <a:pt x="1005" y="303"/>
                </a:cubicBezTo>
                <a:cubicBezTo>
                  <a:pt x="1000" y="284"/>
                  <a:pt x="982" y="287"/>
                  <a:pt x="960" y="291"/>
                </a:cubicBezTo>
                <a:close/>
                <a:moveTo>
                  <a:pt x="1013" y="51"/>
                </a:moveTo>
                <a:cubicBezTo>
                  <a:pt x="1029" y="44"/>
                  <a:pt x="1036" y="21"/>
                  <a:pt x="1029" y="4"/>
                </a:cubicBezTo>
                <a:cubicBezTo>
                  <a:pt x="1028" y="2"/>
                  <a:pt x="1028" y="1"/>
                  <a:pt x="1027" y="0"/>
                </a:cubicBezTo>
                <a:cubicBezTo>
                  <a:pt x="962" y="0"/>
                  <a:pt x="962" y="0"/>
                  <a:pt x="962" y="0"/>
                </a:cubicBezTo>
                <a:cubicBezTo>
                  <a:pt x="956" y="10"/>
                  <a:pt x="955" y="21"/>
                  <a:pt x="960" y="32"/>
                </a:cubicBezTo>
                <a:cubicBezTo>
                  <a:pt x="967" y="50"/>
                  <a:pt x="995" y="60"/>
                  <a:pt x="1013" y="51"/>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816" y="315"/>
                </a:moveTo>
                <a:cubicBezTo>
                  <a:pt x="822" y="328"/>
                  <a:pt x="843" y="336"/>
                  <a:pt x="856" y="331"/>
                </a:cubicBezTo>
                <a:cubicBezTo>
                  <a:pt x="869" y="326"/>
                  <a:pt x="875" y="308"/>
                  <a:pt x="869" y="291"/>
                </a:cubicBezTo>
                <a:cubicBezTo>
                  <a:pt x="864" y="275"/>
                  <a:pt x="847" y="269"/>
                  <a:pt x="831" y="275"/>
                </a:cubicBezTo>
                <a:cubicBezTo>
                  <a:pt x="816" y="281"/>
                  <a:pt x="809" y="300"/>
                  <a:pt x="816" y="315"/>
                </a:cubicBezTo>
                <a:close/>
                <a:moveTo>
                  <a:pt x="771" y="130"/>
                </a:moveTo>
                <a:cubicBezTo>
                  <a:pt x="805" y="158"/>
                  <a:pt x="811" y="157"/>
                  <a:pt x="825" y="121"/>
                </a:cubicBezTo>
                <a:cubicBezTo>
                  <a:pt x="816" y="113"/>
                  <a:pt x="805" y="103"/>
                  <a:pt x="792" y="92"/>
                </a:cubicBezTo>
                <a:cubicBezTo>
                  <a:pt x="784" y="107"/>
                  <a:pt x="777" y="119"/>
                  <a:pt x="771" y="130"/>
                </a:cubicBezTo>
                <a:close/>
                <a:moveTo>
                  <a:pt x="774" y="237"/>
                </a:moveTo>
                <a:cubicBezTo>
                  <a:pt x="783" y="238"/>
                  <a:pt x="796" y="229"/>
                  <a:pt x="800" y="221"/>
                </a:cubicBezTo>
                <a:cubicBezTo>
                  <a:pt x="807" y="208"/>
                  <a:pt x="795" y="199"/>
                  <a:pt x="767" y="193"/>
                </a:cubicBezTo>
                <a:cubicBezTo>
                  <a:pt x="756" y="218"/>
                  <a:pt x="759" y="236"/>
                  <a:pt x="774" y="237"/>
                </a:cubicBezTo>
                <a:close/>
                <a:moveTo>
                  <a:pt x="815" y="0"/>
                </a:moveTo>
                <a:cubicBezTo>
                  <a:pt x="766" y="0"/>
                  <a:pt x="766" y="0"/>
                  <a:pt x="766" y="0"/>
                </a:cubicBezTo>
                <a:cubicBezTo>
                  <a:pt x="770" y="7"/>
                  <a:pt x="776" y="15"/>
                  <a:pt x="784" y="24"/>
                </a:cubicBezTo>
                <a:cubicBezTo>
                  <a:pt x="796" y="16"/>
                  <a:pt x="810" y="12"/>
                  <a:pt x="815" y="0"/>
                </a:cubicBezTo>
                <a:close/>
                <a:moveTo>
                  <a:pt x="892" y="1232"/>
                </a:moveTo>
                <a:cubicBezTo>
                  <a:pt x="921" y="1235"/>
                  <a:pt x="955" y="1202"/>
                  <a:pt x="958" y="1169"/>
                </a:cubicBezTo>
                <a:cubicBezTo>
                  <a:pt x="960" y="1138"/>
                  <a:pt x="938" y="1115"/>
                  <a:pt x="905" y="1112"/>
                </a:cubicBezTo>
                <a:cubicBezTo>
                  <a:pt x="870" y="1110"/>
                  <a:pt x="837" y="1131"/>
                  <a:pt x="835" y="1159"/>
                </a:cubicBezTo>
                <a:cubicBezTo>
                  <a:pt x="832" y="1189"/>
                  <a:pt x="863" y="1229"/>
                  <a:pt x="892" y="1232"/>
                </a:cubicBezTo>
                <a:close/>
                <a:moveTo>
                  <a:pt x="930" y="383"/>
                </a:moveTo>
                <a:cubicBezTo>
                  <a:pt x="931" y="364"/>
                  <a:pt x="921" y="358"/>
                  <a:pt x="884" y="357"/>
                </a:cubicBezTo>
                <a:cubicBezTo>
                  <a:pt x="861" y="385"/>
                  <a:pt x="861" y="388"/>
                  <a:pt x="883" y="417"/>
                </a:cubicBezTo>
                <a:cubicBezTo>
                  <a:pt x="916" y="415"/>
                  <a:pt x="929" y="405"/>
                  <a:pt x="930" y="383"/>
                </a:cubicBezTo>
                <a:close/>
                <a:moveTo>
                  <a:pt x="887" y="109"/>
                </a:moveTo>
                <a:cubicBezTo>
                  <a:pt x="904" y="114"/>
                  <a:pt x="915" y="100"/>
                  <a:pt x="919" y="87"/>
                </a:cubicBezTo>
                <a:cubicBezTo>
                  <a:pt x="925" y="67"/>
                  <a:pt x="913" y="52"/>
                  <a:pt x="892" y="44"/>
                </a:cubicBezTo>
                <a:cubicBezTo>
                  <a:pt x="870" y="54"/>
                  <a:pt x="855" y="66"/>
                  <a:pt x="862" y="89"/>
                </a:cubicBezTo>
                <a:cubicBezTo>
                  <a:pt x="865" y="98"/>
                  <a:pt x="878" y="107"/>
                  <a:pt x="887" y="109"/>
                </a:cubicBezTo>
                <a:close/>
                <a:moveTo>
                  <a:pt x="918" y="230"/>
                </a:moveTo>
                <a:cubicBezTo>
                  <a:pt x="933" y="236"/>
                  <a:pt x="944" y="229"/>
                  <a:pt x="950" y="216"/>
                </a:cubicBezTo>
                <a:cubicBezTo>
                  <a:pt x="958" y="199"/>
                  <a:pt x="945" y="184"/>
                  <a:pt x="915" y="175"/>
                </a:cubicBezTo>
                <a:cubicBezTo>
                  <a:pt x="899" y="209"/>
                  <a:pt x="900" y="223"/>
                  <a:pt x="918" y="230"/>
                </a:cubicBezTo>
                <a:close/>
                <a:moveTo>
                  <a:pt x="2403" y="2047"/>
                </a:moveTo>
                <a:cubicBezTo>
                  <a:pt x="2395" y="2043"/>
                  <a:pt x="2384" y="2041"/>
                  <a:pt x="2377" y="2051"/>
                </a:cubicBezTo>
                <a:cubicBezTo>
                  <a:pt x="2367" y="2063"/>
                  <a:pt x="2370" y="2074"/>
                  <a:pt x="2382" y="2086"/>
                </a:cubicBezTo>
                <a:cubicBezTo>
                  <a:pt x="2389" y="2085"/>
                  <a:pt x="2398" y="2083"/>
                  <a:pt x="2407" y="2082"/>
                </a:cubicBezTo>
                <a:cubicBezTo>
                  <a:pt x="2410" y="2069"/>
                  <a:pt x="2419" y="2056"/>
                  <a:pt x="2403" y="2047"/>
                </a:cubicBezTo>
                <a:close/>
                <a:moveTo>
                  <a:pt x="1071" y="344"/>
                </a:moveTo>
                <a:cubicBezTo>
                  <a:pt x="1055" y="351"/>
                  <a:pt x="1042" y="378"/>
                  <a:pt x="1048" y="393"/>
                </a:cubicBezTo>
                <a:cubicBezTo>
                  <a:pt x="1054" y="409"/>
                  <a:pt x="1081" y="419"/>
                  <a:pt x="1099" y="411"/>
                </a:cubicBezTo>
                <a:cubicBezTo>
                  <a:pt x="1115" y="405"/>
                  <a:pt x="1122" y="387"/>
                  <a:pt x="1114" y="369"/>
                </a:cubicBezTo>
                <a:cubicBezTo>
                  <a:pt x="1106" y="350"/>
                  <a:pt x="1086" y="338"/>
                  <a:pt x="1071" y="344"/>
                </a:cubicBezTo>
                <a:close/>
                <a:moveTo>
                  <a:pt x="1015" y="1361"/>
                </a:moveTo>
                <a:cubicBezTo>
                  <a:pt x="985" y="1365"/>
                  <a:pt x="955" y="1368"/>
                  <a:pt x="919" y="1372"/>
                </a:cubicBezTo>
                <a:cubicBezTo>
                  <a:pt x="920" y="1398"/>
                  <a:pt x="921" y="1411"/>
                  <a:pt x="920" y="1424"/>
                </a:cubicBezTo>
                <a:cubicBezTo>
                  <a:pt x="919" y="1458"/>
                  <a:pt x="937" y="1484"/>
                  <a:pt x="965" y="1490"/>
                </a:cubicBezTo>
                <a:cubicBezTo>
                  <a:pt x="991" y="1496"/>
                  <a:pt x="1022" y="1490"/>
                  <a:pt x="1048" y="1480"/>
                </a:cubicBezTo>
                <a:cubicBezTo>
                  <a:pt x="1071" y="1471"/>
                  <a:pt x="1082" y="1422"/>
                  <a:pt x="1072" y="1395"/>
                </a:cubicBezTo>
                <a:cubicBezTo>
                  <a:pt x="1063" y="1368"/>
                  <a:pt x="1044" y="1357"/>
                  <a:pt x="1015" y="1361"/>
                </a:cubicBezTo>
                <a:close/>
                <a:moveTo>
                  <a:pt x="1142" y="194"/>
                </a:moveTo>
                <a:cubicBezTo>
                  <a:pt x="1123" y="190"/>
                  <a:pt x="1115" y="197"/>
                  <a:pt x="1099" y="233"/>
                </a:cubicBezTo>
                <a:cubicBezTo>
                  <a:pt x="1115" y="267"/>
                  <a:pt x="1126" y="274"/>
                  <a:pt x="1152" y="267"/>
                </a:cubicBezTo>
                <a:cubicBezTo>
                  <a:pt x="1169" y="263"/>
                  <a:pt x="1177" y="253"/>
                  <a:pt x="1177" y="236"/>
                </a:cubicBezTo>
                <a:cubicBezTo>
                  <a:pt x="1177" y="219"/>
                  <a:pt x="1160" y="198"/>
                  <a:pt x="1142" y="194"/>
                </a:cubicBezTo>
                <a:close/>
                <a:moveTo>
                  <a:pt x="2081" y="2158"/>
                </a:moveTo>
                <a:cubicBezTo>
                  <a:pt x="2131" y="2158"/>
                  <a:pt x="2131" y="2158"/>
                  <a:pt x="2131" y="2158"/>
                </a:cubicBezTo>
                <a:cubicBezTo>
                  <a:pt x="2128" y="2154"/>
                  <a:pt x="2123" y="2149"/>
                  <a:pt x="2117" y="2142"/>
                </a:cubicBezTo>
                <a:cubicBezTo>
                  <a:pt x="2096" y="2145"/>
                  <a:pt x="2084" y="2149"/>
                  <a:pt x="2081" y="2158"/>
                </a:cubicBezTo>
                <a:close/>
                <a:moveTo>
                  <a:pt x="2183" y="2053"/>
                </a:moveTo>
                <a:cubicBezTo>
                  <a:pt x="2167" y="2044"/>
                  <a:pt x="2154" y="2047"/>
                  <a:pt x="2147" y="2060"/>
                </a:cubicBezTo>
                <a:cubicBezTo>
                  <a:pt x="2141" y="2073"/>
                  <a:pt x="2145" y="2091"/>
                  <a:pt x="2156" y="2097"/>
                </a:cubicBezTo>
                <a:cubicBezTo>
                  <a:pt x="2168" y="2104"/>
                  <a:pt x="2187" y="2098"/>
                  <a:pt x="2194" y="2085"/>
                </a:cubicBezTo>
                <a:cubicBezTo>
                  <a:pt x="2201" y="2074"/>
                  <a:pt x="2196" y="2061"/>
                  <a:pt x="2183" y="2053"/>
                </a:cubicBezTo>
                <a:close/>
                <a:moveTo>
                  <a:pt x="1139" y="60"/>
                </a:moveTo>
                <a:cubicBezTo>
                  <a:pt x="1123" y="76"/>
                  <a:pt x="1112" y="92"/>
                  <a:pt x="1127" y="113"/>
                </a:cubicBezTo>
                <a:cubicBezTo>
                  <a:pt x="1136" y="127"/>
                  <a:pt x="1155" y="131"/>
                  <a:pt x="1168" y="123"/>
                </a:cubicBezTo>
                <a:cubicBezTo>
                  <a:pt x="1183" y="115"/>
                  <a:pt x="1194" y="104"/>
                  <a:pt x="1192" y="85"/>
                </a:cubicBezTo>
                <a:cubicBezTo>
                  <a:pt x="1189" y="67"/>
                  <a:pt x="1178" y="62"/>
                  <a:pt x="1139" y="60"/>
                </a:cubicBezTo>
                <a:close/>
                <a:moveTo>
                  <a:pt x="987" y="1629"/>
                </a:moveTo>
                <a:cubicBezTo>
                  <a:pt x="960" y="1626"/>
                  <a:pt x="933" y="1654"/>
                  <a:pt x="927" y="1690"/>
                </a:cubicBezTo>
                <a:cubicBezTo>
                  <a:pt x="923" y="1722"/>
                  <a:pt x="942" y="1748"/>
                  <a:pt x="973" y="1750"/>
                </a:cubicBezTo>
                <a:cubicBezTo>
                  <a:pt x="1011" y="1753"/>
                  <a:pt x="1043" y="1730"/>
                  <a:pt x="1045" y="1698"/>
                </a:cubicBezTo>
                <a:cubicBezTo>
                  <a:pt x="1048" y="1665"/>
                  <a:pt x="1021" y="1633"/>
                  <a:pt x="987" y="1629"/>
                </a:cubicBezTo>
                <a:close/>
                <a:moveTo>
                  <a:pt x="830" y="1629"/>
                </a:moveTo>
                <a:cubicBezTo>
                  <a:pt x="795" y="1572"/>
                  <a:pt x="792" y="1571"/>
                  <a:pt x="736" y="1597"/>
                </a:cubicBezTo>
                <a:cubicBezTo>
                  <a:pt x="735" y="1630"/>
                  <a:pt x="743" y="1659"/>
                  <a:pt x="780" y="1667"/>
                </a:cubicBezTo>
                <a:cubicBezTo>
                  <a:pt x="808" y="1674"/>
                  <a:pt x="826" y="1658"/>
                  <a:pt x="830" y="1629"/>
                </a:cubicBezTo>
                <a:close/>
                <a:moveTo>
                  <a:pt x="691" y="1718"/>
                </a:moveTo>
                <a:cubicBezTo>
                  <a:pt x="673" y="1730"/>
                  <a:pt x="653" y="1744"/>
                  <a:pt x="634" y="1756"/>
                </a:cubicBezTo>
                <a:cubicBezTo>
                  <a:pt x="635" y="1812"/>
                  <a:pt x="647" y="1831"/>
                  <a:pt x="684" y="1840"/>
                </a:cubicBezTo>
                <a:cubicBezTo>
                  <a:pt x="713" y="1847"/>
                  <a:pt x="732" y="1834"/>
                  <a:pt x="742" y="1808"/>
                </a:cubicBezTo>
                <a:cubicBezTo>
                  <a:pt x="754" y="1777"/>
                  <a:pt x="735" y="1743"/>
                  <a:pt x="691" y="1718"/>
                </a:cubicBezTo>
                <a:close/>
                <a:moveTo>
                  <a:pt x="811" y="1944"/>
                </a:moveTo>
                <a:cubicBezTo>
                  <a:pt x="818" y="1971"/>
                  <a:pt x="849" y="1991"/>
                  <a:pt x="879" y="1987"/>
                </a:cubicBezTo>
                <a:cubicBezTo>
                  <a:pt x="919" y="1982"/>
                  <a:pt x="931" y="1964"/>
                  <a:pt x="935" y="1904"/>
                </a:cubicBezTo>
                <a:cubicBezTo>
                  <a:pt x="921" y="1888"/>
                  <a:pt x="906" y="1871"/>
                  <a:pt x="890" y="1852"/>
                </a:cubicBezTo>
                <a:cubicBezTo>
                  <a:pt x="826" y="1878"/>
                  <a:pt x="803" y="1907"/>
                  <a:pt x="811" y="1944"/>
                </a:cubicBezTo>
                <a:close/>
                <a:moveTo>
                  <a:pt x="2332" y="2152"/>
                </a:moveTo>
                <a:cubicBezTo>
                  <a:pt x="2330" y="2154"/>
                  <a:pt x="2328" y="2156"/>
                  <a:pt x="2327" y="2158"/>
                </a:cubicBezTo>
                <a:cubicBezTo>
                  <a:pt x="2364" y="2158"/>
                  <a:pt x="2364" y="2158"/>
                  <a:pt x="2364" y="2158"/>
                </a:cubicBezTo>
                <a:cubicBezTo>
                  <a:pt x="2349" y="2144"/>
                  <a:pt x="2341" y="2143"/>
                  <a:pt x="2332" y="2152"/>
                </a:cubicBezTo>
                <a:close/>
                <a:moveTo>
                  <a:pt x="2526" y="2116"/>
                </a:moveTo>
                <a:cubicBezTo>
                  <a:pt x="2522" y="2126"/>
                  <a:pt x="2526" y="2135"/>
                  <a:pt x="2536" y="2138"/>
                </a:cubicBezTo>
                <a:cubicBezTo>
                  <a:pt x="2543" y="2140"/>
                  <a:pt x="2555" y="2142"/>
                  <a:pt x="2560" y="2138"/>
                </a:cubicBezTo>
                <a:cubicBezTo>
                  <a:pt x="2573" y="2127"/>
                  <a:pt x="2570" y="2114"/>
                  <a:pt x="2560" y="2101"/>
                </a:cubicBezTo>
                <a:cubicBezTo>
                  <a:pt x="2545" y="2098"/>
                  <a:pt x="2532" y="2100"/>
                  <a:pt x="2526" y="2116"/>
                </a:cubicBezTo>
                <a:close/>
                <a:moveTo>
                  <a:pt x="2508" y="1948"/>
                </a:moveTo>
                <a:cubicBezTo>
                  <a:pt x="2494" y="1944"/>
                  <a:pt x="2478" y="1956"/>
                  <a:pt x="2474" y="1973"/>
                </a:cubicBezTo>
                <a:cubicBezTo>
                  <a:pt x="2471" y="1987"/>
                  <a:pt x="2472" y="1999"/>
                  <a:pt x="2482" y="2009"/>
                </a:cubicBezTo>
                <a:cubicBezTo>
                  <a:pt x="2491" y="2011"/>
                  <a:pt x="2500" y="2013"/>
                  <a:pt x="2512" y="2015"/>
                </a:cubicBezTo>
                <a:cubicBezTo>
                  <a:pt x="2518" y="2006"/>
                  <a:pt x="2527" y="1998"/>
                  <a:pt x="2530" y="1987"/>
                </a:cubicBezTo>
                <a:cubicBezTo>
                  <a:pt x="2536" y="1971"/>
                  <a:pt x="2524" y="1952"/>
                  <a:pt x="2508" y="1948"/>
                </a:cubicBezTo>
                <a:close/>
                <a:moveTo>
                  <a:pt x="2614" y="2012"/>
                </a:moveTo>
                <a:cubicBezTo>
                  <a:pt x="2600" y="2018"/>
                  <a:pt x="2593" y="2030"/>
                  <a:pt x="2597" y="2042"/>
                </a:cubicBezTo>
                <a:cubicBezTo>
                  <a:pt x="2602" y="2060"/>
                  <a:pt x="2611" y="2065"/>
                  <a:pt x="2638" y="2061"/>
                </a:cubicBezTo>
                <a:cubicBezTo>
                  <a:pt x="2642" y="2052"/>
                  <a:pt x="2646" y="2042"/>
                  <a:pt x="2651" y="2034"/>
                </a:cubicBezTo>
                <a:cubicBezTo>
                  <a:pt x="2639" y="2011"/>
                  <a:pt x="2630" y="2006"/>
                  <a:pt x="2614" y="2012"/>
                </a:cubicBezTo>
                <a:close/>
                <a:moveTo>
                  <a:pt x="335" y="125"/>
                </a:moveTo>
                <a:cubicBezTo>
                  <a:pt x="378" y="105"/>
                  <a:pt x="381" y="80"/>
                  <a:pt x="371" y="49"/>
                </a:cubicBezTo>
                <a:cubicBezTo>
                  <a:pt x="354" y="33"/>
                  <a:pt x="336" y="34"/>
                  <a:pt x="318" y="45"/>
                </a:cubicBezTo>
                <a:cubicBezTo>
                  <a:pt x="295" y="60"/>
                  <a:pt x="297" y="82"/>
                  <a:pt x="306" y="114"/>
                </a:cubicBezTo>
                <a:cubicBezTo>
                  <a:pt x="314" y="117"/>
                  <a:pt x="327" y="122"/>
                  <a:pt x="335" y="125"/>
                </a:cubicBezTo>
                <a:close/>
                <a:moveTo>
                  <a:pt x="2330" y="2087"/>
                </a:moveTo>
                <a:cubicBezTo>
                  <a:pt x="2327" y="2077"/>
                  <a:pt x="2318" y="2066"/>
                  <a:pt x="2309" y="2061"/>
                </a:cubicBezTo>
                <a:cubicBezTo>
                  <a:pt x="2298" y="2055"/>
                  <a:pt x="2289" y="2066"/>
                  <a:pt x="2283" y="2075"/>
                </a:cubicBezTo>
                <a:cubicBezTo>
                  <a:pt x="2275" y="2085"/>
                  <a:pt x="2280" y="2099"/>
                  <a:pt x="2295" y="2115"/>
                </a:cubicBezTo>
                <a:cubicBezTo>
                  <a:pt x="2322" y="2107"/>
                  <a:pt x="2333" y="2100"/>
                  <a:pt x="2330" y="2087"/>
                </a:cubicBezTo>
                <a:close/>
                <a:moveTo>
                  <a:pt x="676" y="2079"/>
                </a:moveTo>
                <a:cubicBezTo>
                  <a:pt x="648" y="2074"/>
                  <a:pt x="609" y="2096"/>
                  <a:pt x="602" y="2123"/>
                </a:cubicBezTo>
                <a:cubicBezTo>
                  <a:pt x="599" y="2137"/>
                  <a:pt x="599" y="2148"/>
                  <a:pt x="602" y="2158"/>
                </a:cubicBezTo>
                <a:cubicBezTo>
                  <a:pt x="725" y="2158"/>
                  <a:pt x="725" y="2158"/>
                  <a:pt x="725" y="2158"/>
                </a:cubicBezTo>
                <a:cubicBezTo>
                  <a:pt x="715" y="2102"/>
                  <a:pt x="702" y="2084"/>
                  <a:pt x="676" y="2079"/>
                </a:cubicBezTo>
                <a:close/>
                <a:moveTo>
                  <a:pt x="2234" y="2109"/>
                </a:moveTo>
                <a:cubicBezTo>
                  <a:pt x="2221" y="2110"/>
                  <a:pt x="2216" y="2119"/>
                  <a:pt x="2213" y="2132"/>
                </a:cubicBezTo>
                <a:cubicBezTo>
                  <a:pt x="2220" y="2146"/>
                  <a:pt x="2230" y="2154"/>
                  <a:pt x="2244" y="2151"/>
                </a:cubicBezTo>
                <a:cubicBezTo>
                  <a:pt x="2257" y="2147"/>
                  <a:pt x="2261" y="2136"/>
                  <a:pt x="2262" y="2124"/>
                </a:cubicBezTo>
                <a:cubicBezTo>
                  <a:pt x="2257" y="2110"/>
                  <a:pt x="2247" y="2107"/>
                  <a:pt x="2234" y="2109"/>
                </a:cubicBezTo>
                <a:close/>
                <a:moveTo>
                  <a:pt x="2443" y="2140"/>
                </a:moveTo>
                <a:cubicBezTo>
                  <a:pt x="2438" y="2139"/>
                  <a:pt x="2427" y="2144"/>
                  <a:pt x="2425" y="2149"/>
                </a:cubicBezTo>
                <a:cubicBezTo>
                  <a:pt x="2424" y="2152"/>
                  <a:pt x="2424" y="2155"/>
                  <a:pt x="2423" y="2158"/>
                </a:cubicBezTo>
                <a:cubicBezTo>
                  <a:pt x="2457" y="2158"/>
                  <a:pt x="2457" y="2158"/>
                  <a:pt x="2457" y="2158"/>
                </a:cubicBezTo>
                <a:cubicBezTo>
                  <a:pt x="2457" y="2150"/>
                  <a:pt x="2455" y="2142"/>
                  <a:pt x="2443" y="2140"/>
                </a:cubicBezTo>
                <a:close/>
                <a:moveTo>
                  <a:pt x="2461" y="2045"/>
                </a:moveTo>
                <a:cubicBezTo>
                  <a:pt x="2442" y="2056"/>
                  <a:pt x="2445" y="2074"/>
                  <a:pt x="2449" y="2094"/>
                </a:cubicBezTo>
                <a:cubicBezTo>
                  <a:pt x="2466" y="2100"/>
                  <a:pt x="2480" y="2104"/>
                  <a:pt x="2490" y="2088"/>
                </a:cubicBezTo>
                <a:cubicBezTo>
                  <a:pt x="2497" y="2078"/>
                  <a:pt x="2499" y="2066"/>
                  <a:pt x="2489" y="2056"/>
                </a:cubicBezTo>
                <a:cubicBezTo>
                  <a:pt x="2481" y="2048"/>
                  <a:pt x="2473" y="2039"/>
                  <a:pt x="2461" y="2045"/>
                </a:cubicBezTo>
                <a:close/>
                <a:moveTo>
                  <a:pt x="2728" y="2125"/>
                </a:moveTo>
                <a:cubicBezTo>
                  <a:pt x="2721" y="2113"/>
                  <a:pt x="2710" y="2107"/>
                  <a:pt x="2696" y="2110"/>
                </a:cubicBezTo>
                <a:cubicBezTo>
                  <a:pt x="2679" y="2114"/>
                  <a:pt x="2674" y="2123"/>
                  <a:pt x="2674" y="2154"/>
                </a:cubicBezTo>
                <a:cubicBezTo>
                  <a:pt x="2676" y="2156"/>
                  <a:pt x="2679" y="2157"/>
                  <a:pt x="2681" y="2158"/>
                </a:cubicBezTo>
                <a:cubicBezTo>
                  <a:pt x="2725" y="2158"/>
                  <a:pt x="2725" y="2158"/>
                  <a:pt x="2725" y="2158"/>
                </a:cubicBezTo>
                <a:cubicBezTo>
                  <a:pt x="2733" y="2150"/>
                  <a:pt x="2735" y="2136"/>
                  <a:pt x="2728" y="2125"/>
                </a:cubicBezTo>
                <a:close/>
                <a:moveTo>
                  <a:pt x="0" y="1832"/>
                </a:moveTo>
                <a:cubicBezTo>
                  <a:pt x="0" y="1949"/>
                  <a:pt x="0" y="1949"/>
                  <a:pt x="0" y="1949"/>
                </a:cubicBezTo>
                <a:cubicBezTo>
                  <a:pt x="26" y="1950"/>
                  <a:pt x="48" y="1927"/>
                  <a:pt x="64" y="1884"/>
                </a:cubicBezTo>
                <a:cubicBezTo>
                  <a:pt x="38" y="1853"/>
                  <a:pt x="18" y="1835"/>
                  <a:pt x="0" y="1832"/>
                </a:cubicBezTo>
                <a:close/>
                <a:moveTo>
                  <a:pt x="65" y="1557"/>
                </a:moveTo>
                <a:cubicBezTo>
                  <a:pt x="80" y="1529"/>
                  <a:pt x="52" y="1515"/>
                  <a:pt x="27" y="1499"/>
                </a:cubicBezTo>
                <a:cubicBezTo>
                  <a:pt x="18" y="1503"/>
                  <a:pt x="9" y="1506"/>
                  <a:pt x="0" y="1510"/>
                </a:cubicBezTo>
                <a:cubicBezTo>
                  <a:pt x="0" y="1582"/>
                  <a:pt x="0" y="1582"/>
                  <a:pt x="0" y="1582"/>
                </a:cubicBezTo>
                <a:cubicBezTo>
                  <a:pt x="4" y="1584"/>
                  <a:pt x="8" y="1585"/>
                  <a:pt x="12" y="1585"/>
                </a:cubicBezTo>
                <a:cubicBezTo>
                  <a:pt x="31" y="1583"/>
                  <a:pt x="56" y="1572"/>
                  <a:pt x="65" y="1557"/>
                </a:cubicBezTo>
                <a:close/>
                <a:moveTo>
                  <a:pt x="36" y="848"/>
                </a:moveTo>
                <a:cubicBezTo>
                  <a:pt x="41" y="823"/>
                  <a:pt x="23" y="790"/>
                  <a:pt x="0" y="778"/>
                </a:cubicBezTo>
                <a:cubicBezTo>
                  <a:pt x="0" y="891"/>
                  <a:pt x="0" y="891"/>
                  <a:pt x="0" y="891"/>
                </a:cubicBezTo>
                <a:cubicBezTo>
                  <a:pt x="18" y="882"/>
                  <a:pt x="32" y="866"/>
                  <a:pt x="36" y="848"/>
                </a:cubicBezTo>
                <a:close/>
                <a:moveTo>
                  <a:pt x="114" y="1944"/>
                </a:moveTo>
                <a:cubicBezTo>
                  <a:pt x="91" y="1967"/>
                  <a:pt x="95" y="1991"/>
                  <a:pt x="110" y="2016"/>
                </a:cubicBezTo>
                <a:cubicBezTo>
                  <a:pt x="126" y="2041"/>
                  <a:pt x="149" y="2042"/>
                  <a:pt x="178" y="2036"/>
                </a:cubicBezTo>
                <a:cubicBezTo>
                  <a:pt x="200" y="2009"/>
                  <a:pt x="208" y="1981"/>
                  <a:pt x="186" y="1955"/>
                </a:cubicBezTo>
                <a:cubicBezTo>
                  <a:pt x="168" y="1932"/>
                  <a:pt x="140" y="1934"/>
                  <a:pt x="114" y="1944"/>
                </a:cubicBezTo>
                <a:close/>
                <a:moveTo>
                  <a:pt x="100" y="2120"/>
                </a:moveTo>
                <a:cubicBezTo>
                  <a:pt x="75" y="2118"/>
                  <a:pt x="55" y="2133"/>
                  <a:pt x="47" y="2158"/>
                </a:cubicBezTo>
                <a:cubicBezTo>
                  <a:pt x="154" y="2158"/>
                  <a:pt x="154" y="2158"/>
                  <a:pt x="154" y="2158"/>
                </a:cubicBezTo>
                <a:cubicBezTo>
                  <a:pt x="144" y="2138"/>
                  <a:pt x="123" y="2122"/>
                  <a:pt x="100" y="2120"/>
                </a:cubicBezTo>
                <a:close/>
                <a:moveTo>
                  <a:pt x="15" y="1041"/>
                </a:moveTo>
                <a:cubicBezTo>
                  <a:pt x="10" y="1065"/>
                  <a:pt x="27" y="1095"/>
                  <a:pt x="48" y="1099"/>
                </a:cubicBezTo>
                <a:cubicBezTo>
                  <a:pt x="76" y="1106"/>
                  <a:pt x="109" y="1084"/>
                  <a:pt x="114" y="1056"/>
                </a:cubicBezTo>
                <a:cubicBezTo>
                  <a:pt x="118" y="1031"/>
                  <a:pt x="94" y="1002"/>
                  <a:pt x="68" y="1000"/>
                </a:cubicBezTo>
                <a:cubicBezTo>
                  <a:pt x="45" y="998"/>
                  <a:pt x="19" y="1017"/>
                  <a:pt x="15" y="1041"/>
                </a:cubicBezTo>
                <a:close/>
                <a:moveTo>
                  <a:pt x="96" y="1272"/>
                </a:moveTo>
                <a:cubicBezTo>
                  <a:pt x="29" y="1286"/>
                  <a:pt x="15" y="1296"/>
                  <a:pt x="21" y="1326"/>
                </a:cubicBezTo>
                <a:cubicBezTo>
                  <a:pt x="28" y="1361"/>
                  <a:pt x="56" y="1368"/>
                  <a:pt x="126" y="1348"/>
                </a:cubicBezTo>
                <a:cubicBezTo>
                  <a:pt x="123" y="1317"/>
                  <a:pt x="131" y="1286"/>
                  <a:pt x="96" y="1272"/>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9"/>
                  <a:pt x="179" y="1496"/>
                </a:cubicBezTo>
                <a:close/>
                <a:moveTo>
                  <a:pt x="268" y="853"/>
                </a:moveTo>
                <a:cubicBezTo>
                  <a:pt x="301" y="856"/>
                  <a:pt x="338" y="821"/>
                  <a:pt x="343" y="782"/>
                </a:cubicBezTo>
                <a:cubicBezTo>
                  <a:pt x="348" y="745"/>
                  <a:pt x="315" y="710"/>
                  <a:pt x="269" y="704"/>
                </a:cubicBezTo>
                <a:cubicBezTo>
                  <a:pt x="234" y="700"/>
                  <a:pt x="191" y="734"/>
                  <a:pt x="187" y="769"/>
                </a:cubicBezTo>
                <a:cubicBezTo>
                  <a:pt x="184" y="801"/>
                  <a:pt x="230" y="849"/>
                  <a:pt x="268" y="853"/>
                </a:cubicBezTo>
                <a:close/>
                <a:moveTo>
                  <a:pt x="106" y="1774"/>
                </a:moveTo>
                <a:cubicBezTo>
                  <a:pt x="139" y="1787"/>
                  <a:pt x="162" y="1773"/>
                  <a:pt x="183" y="1724"/>
                </a:cubicBezTo>
                <a:cubicBezTo>
                  <a:pt x="167" y="1684"/>
                  <a:pt x="136" y="1674"/>
                  <a:pt x="97" y="1681"/>
                </a:cubicBezTo>
                <a:cubicBezTo>
                  <a:pt x="73" y="1741"/>
                  <a:pt x="75" y="1762"/>
                  <a:pt x="106" y="1774"/>
                </a:cubicBezTo>
                <a:close/>
                <a:moveTo>
                  <a:pt x="487" y="1872"/>
                </a:moveTo>
                <a:cubicBezTo>
                  <a:pt x="479" y="1929"/>
                  <a:pt x="487" y="1951"/>
                  <a:pt x="519" y="1964"/>
                </a:cubicBezTo>
                <a:cubicBezTo>
                  <a:pt x="540" y="1972"/>
                  <a:pt x="558" y="1970"/>
                  <a:pt x="572" y="1951"/>
                </a:cubicBezTo>
                <a:cubicBezTo>
                  <a:pt x="589" y="1930"/>
                  <a:pt x="595" y="1908"/>
                  <a:pt x="577" y="1885"/>
                </a:cubicBezTo>
                <a:cubicBezTo>
                  <a:pt x="553" y="1855"/>
                  <a:pt x="523" y="1848"/>
                  <a:pt x="487" y="1872"/>
                </a:cubicBezTo>
                <a:close/>
                <a:moveTo>
                  <a:pt x="543" y="1304"/>
                </a:moveTo>
                <a:cubicBezTo>
                  <a:pt x="564" y="1285"/>
                  <a:pt x="561" y="1264"/>
                  <a:pt x="546" y="1245"/>
                </a:cubicBezTo>
                <a:cubicBezTo>
                  <a:pt x="527" y="1219"/>
                  <a:pt x="493" y="1227"/>
                  <a:pt x="457" y="1266"/>
                </a:cubicBezTo>
                <a:cubicBezTo>
                  <a:pt x="497" y="1317"/>
                  <a:pt x="519" y="1326"/>
                  <a:pt x="543" y="1304"/>
                </a:cubicBezTo>
                <a:close/>
                <a:moveTo>
                  <a:pt x="370" y="1504"/>
                </a:moveTo>
                <a:cubicBezTo>
                  <a:pt x="400" y="1542"/>
                  <a:pt x="430" y="1552"/>
                  <a:pt x="443" y="1528"/>
                </a:cubicBezTo>
                <a:cubicBezTo>
                  <a:pt x="450" y="1515"/>
                  <a:pt x="448" y="1489"/>
                  <a:pt x="439" y="1476"/>
                </a:cubicBezTo>
                <a:cubicBezTo>
                  <a:pt x="424" y="1456"/>
                  <a:pt x="400" y="1467"/>
                  <a:pt x="370" y="1504"/>
                </a:cubicBezTo>
                <a:close/>
                <a:moveTo>
                  <a:pt x="570" y="1656"/>
                </a:moveTo>
                <a:cubicBezTo>
                  <a:pt x="567" y="1632"/>
                  <a:pt x="546" y="1627"/>
                  <a:pt x="524" y="1626"/>
                </a:cubicBezTo>
                <a:cubicBezTo>
                  <a:pt x="485" y="1626"/>
                  <a:pt x="476" y="1650"/>
                  <a:pt x="476" y="1685"/>
                </a:cubicBezTo>
                <a:cubicBezTo>
                  <a:pt x="490" y="1698"/>
                  <a:pt x="505" y="1711"/>
                  <a:pt x="517" y="1722"/>
                </a:cubicBezTo>
                <a:cubicBezTo>
                  <a:pt x="561" y="1717"/>
                  <a:pt x="575" y="1691"/>
                  <a:pt x="570" y="1656"/>
                </a:cubicBezTo>
                <a:close/>
                <a:moveTo>
                  <a:pt x="649" y="1477"/>
                </a:moveTo>
                <a:cubicBezTo>
                  <a:pt x="651" y="1452"/>
                  <a:pt x="628" y="1429"/>
                  <a:pt x="598" y="1425"/>
                </a:cubicBezTo>
                <a:cubicBezTo>
                  <a:pt x="570" y="1421"/>
                  <a:pt x="547" y="1441"/>
                  <a:pt x="544" y="1472"/>
                </a:cubicBezTo>
                <a:cubicBezTo>
                  <a:pt x="541" y="1497"/>
                  <a:pt x="565" y="1523"/>
                  <a:pt x="593" y="1524"/>
                </a:cubicBezTo>
                <a:cubicBezTo>
                  <a:pt x="617" y="1526"/>
                  <a:pt x="647" y="1500"/>
                  <a:pt x="649" y="1477"/>
                </a:cubicBezTo>
                <a:close/>
                <a:moveTo>
                  <a:pt x="305" y="1361"/>
                </a:moveTo>
                <a:cubicBezTo>
                  <a:pt x="285" y="1369"/>
                  <a:pt x="263" y="1378"/>
                  <a:pt x="235" y="1389"/>
                </a:cubicBezTo>
                <a:cubicBezTo>
                  <a:pt x="252" y="1414"/>
                  <a:pt x="265" y="1433"/>
                  <a:pt x="278" y="1451"/>
                </a:cubicBezTo>
                <a:cubicBezTo>
                  <a:pt x="347" y="1421"/>
                  <a:pt x="350" y="1411"/>
                  <a:pt x="305" y="1361"/>
                </a:cubicBezTo>
                <a:close/>
                <a:moveTo>
                  <a:pt x="344" y="1021"/>
                </a:moveTo>
                <a:cubicBezTo>
                  <a:pt x="345" y="992"/>
                  <a:pt x="316" y="963"/>
                  <a:pt x="284" y="960"/>
                </a:cubicBezTo>
                <a:cubicBezTo>
                  <a:pt x="248" y="958"/>
                  <a:pt x="218" y="983"/>
                  <a:pt x="215" y="1019"/>
                </a:cubicBezTo>
                <a:cubicBezTo>
                  <a:pt x="212" y="1053"/>
                  <a:pt x="239" y="1086"/>
                  <a:pt x="273" y="1088"/>
                </a:cubicBezTo>
                <a:cubicBezTo>
                  <a:pt x="307" y="1090"/>
                  <a:pt x="343" y="1056"/>
                  <a:pt x="344" y="1021"/>
                </a:cubicBezTo>
                <a:close/>
                <a:moveTo>
                  <a:pt x="370" y="1800"/>
                </a:moveTo>
                <a:cubicBezTo>
                  <a:pt x="372" y="1771"/>
                  <a:pt x="357" y="1757"/>
                  <a:pt x="317" y="1754"/>
                </a:cubicBezTo>
                <a:cubicBezTo>
                  <a:pt x="280" y="1751"/>
                  <a:pt x="258" y="1766"/>
                  <a:pt x="254" y="1797"/>
                </a:cubicBezTo>
                <a:cubicBezTo>
                  <a:pt x="250" y="1824"/>
                  <a:pt x="276" y="1858"/>
                  <a:pt x="301" y="1861"/>
                </a:cubicBezTo>
                <a:cubicBezTo>
                  <a:pt x="330" y="1865"/>
                  <a:pt x="366" y="1832"/>
                  <a:pt x="370" y="1800"/>
                </a:cubicBezTo>
                <a:close/>
                <a:moveTo>
                  <a:pt x="330" y="2158"/>
                </a:moveTo>
                <a:cubicBezTo>
                  <a:pt x="390" y="2158"/>
                  <a:pt x="390" y="2158"/>
                  <a:pt x="390" y="2158"/>
                </a:cubicBezTo>
                <a:cubicBezTo>
                  <a:pt x="384" y="2157"/>
                  <a:pt x="379" y="2155"/>
                  <a:pt x="372" y="2154"/>
                </a:cubicBezTo>
                <a:cubicBezTo>
                  <a:pt x="354" y="2152"/>
                  <a:pt x="341" y="2152"/>
                  <a:pt x="330" y="2158"/>
                </a:cubicBezTo>
                <a:close/>
                <a:moveTo>
                  <a:pt x="314" y="1926"/>
                </a:moveTo>
                <a:cubicBezTo>
                  <a:pt x="291" y="1940"/>
                  <a:pt x="272" y="1988"/>
                  <a:pt x="286" y="2016"/>
                </a:cubicBezTo>
                <a:cubicBezTo>
                  <a:pt x="294" y="2032"/>
                  <a:pt x="316" y="2049"/>
                  <a:pt x="334" y="2053"/>
                </a:cubicBezTo>
                <a:cubicBezTo>
                  <a:pt x="366" y="2059"/>
                  <a:pt x="389" y="2023"/>
                  <a:pt x="401" y="1957"/>
                </a:cubicBezTo>
                <a:cubicBezTo>
                  <a:pt x="361" y="1914"/>
                  <a:pt x="344" y="1909"/>
                  <a:pt x="314" y="1926"/>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pPr>
              <a:defRPr/>
            </a:pPr>
            <a:fld id="{D257EF7D-4CDE-45E7-82D6-25F571AC963D}" type="datetimeFigureOut">
              <a:rPr lang="en-US" smtClean="0"/>
              <a:pPr>
                <a:defRPr/>
              </a:pPr>
              <a:t>10/8/2026</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C87DBCE0-4EE3-416D-85CF-703E173FBBC6}" type="slidenum">
              <a:rPr lang="en-US" smtClean="0"/>
              <a:pPr>
                <a:defRPr/>
              </a:pPr>
              <a:t>‹#›</a:t>
            </a:fld>
            <a:endParaRPr lang="en-US"/>
          </a:p>
        </p:txBody>
      </p:sp>
    </p:spTree>
    <p:extLst>
      <p:ext uri="{BB962C8B-B14F-4D97-AF65-F5344CB8AC3E}">
        <p14:creationId xmlns:p14="http://schemas.microsoft.com/office/powerpoint/2010/main" val="2741728920"/>
      </p:ext>
    </p:extLst>
  </p:cSld>
  <p:clrMapOvr>
    <a:masterClrMapping/>
  </p:clrMapOvr>
  <p:extLst>
    <p:ext uri="{DCECCB84-F9BA-43D5-87BE-67443E8EF086}">
      <p15:sldGuideLst xmlns:p15="http://schemas.microsoft.com/office/powerpoint/2012/main">
        <p15:guide id="1" pos="5400">
          <p15:clr>
            <a:srgbClr val="FBAE40"/>
          </p15:clr>
        </p15:guide>
        <p15:guide id="2"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365798" y="2239"/>
            <a:ext cx="8420415" cy="6855762"/>
          </a:xfrm>
          <a:custGeom>
            <a:avLst/>
            <a:gdLst/>
            <a:ahLst/>
            <a:cxnLst/>
            <a:rect l="0" t="0" r="r" b="b"/>
            <a:pathLst>
              <a:path w="2654" h="2160">
                <a:moveTo>
                  <a:pt x="483" y="15"/>
                </a:moveTo>
                <a:cubicBezTo>
                  <a:pt x="491" y="14"/>
                  <a:pt x="499" y="9"/>
                  <a:pt x="504" y="0"/>
                </a:cubicBezTo>
                <a:cubicBezTo>
                  <a:pt x="451" y="0"/>
                  <a:pt x="451" y="0"/>
                  <a:pt x="451" y="0"/>
                </a:cubicBezTo>
                <a:cubicBezTo>
                  <a:pt x="459" y="10"/>
                  <a:pt x="472" y="17"/>
                  <a:pt x="483" y="15"/>
                </a:cubicBezTo>
                <a:close/>
                <a:moveTo>
                  <a:pt x="376" y="126"/>
                </a:moveTo>
                <a:cubicBezTo>
                  <a:pt x="375" y="146"/>
                  <a:pt x="388" y="155"/>
                  <a:pt x="407" y="154"/>
                </a:cubicBezTo>
                <a:cubicBezTo>
                  <a:pt x="440" y="124"/>
                  <a:pt x="440" y="122"/>
                  <a:pt x="416" y="88"/>
                </a:cubicBezTo>
                <a:cubicBezTo>
                  <a:pt x="394" y="92"/>
                  <a:pt x="376" y="101"/>
                  <a:pt x="376" y="126"/>
                </a:cubicBezTo>
                <a:close/>
                <a:moveTo>
                  <a:pt x="381" y="226"/>
                </a:moveTo>
                <a:cubicBezTo>
                  <a:pt x="359" y="227"/>
                  <a:pt x="344" y="243"/>
                  <a:pt x="347" y="263"/>
                </a:cubicBezTo>
                <a:cubicBezTo>
                  <a:pt x="351" y="288"/>
                  <a:pt x="370" y="306"/>
                  <a:pt x="391" y="304"/>
                </a:cubicBezTo>
                <a:cubicBezTo>
                  <a:pt x="413" y="301"/>
                  <a:pt x="430" y="279"/>
                  <a:pt x="428" y="257"/>
                </a:cubicBezTo>
                <a:cubicBezTo>
                  <a:pt x="427" y="238"/>
                  <a:pt x="405" y="224"/>
                  <a:pt x="381" y="226"/>
                </a:cubicBezTo>
                <a:close/>
                <a:moveTo>
                  <a:pt x="548" y="95"/>
                </a:moveTo>
                <a:cubicBezTo>
                  <a:pt x="555" y="74"/>
                  <a:pt x="546" y="65"/>
                  <a:pt x="505" y="52"/>
                </a:cubicBezTo>
                <a:cubicBezTo>
                  <a:pt x="472" y="76"/>
                  <a:pt x="471" y="79"/>
                  <a:pt x="486" y="117"/>
                </a:cubicBezTo>
                <a:cubicBezTo>
                  <a:pt x="524" y="125"/>
                  <a:pt x="541" y="119"/>
                  <a:pt x="548" y="95"/>
                </a:cubicBezTo>
                <a:close/>
                <a:moveTo>
                  <a:pt x="715" y="94"/>
                </a:moveTo>
                <a:cubicBezTo>
                  <a:pt x="695" y="96"/>
                  <a:pt x="673" y="122"/>
                  <a:pt x="675" y="141"/>
                </a:cubicBezTo>
                <a:cubicBezTo>
                  <a:pt x="677" y="160"/>
                  <a:pt x="703" y="178"/>
                  <a:pt x="725" y="176"/>
                </a:cubicBezTo>
                <a:cubicBezTo>
                  <a:pt x="745" y="173"/>
                  <a:pt x="757" y="156"/>
                  <a:pt x="755" y="134"/>
                </a:cubicBezTo>
                <a:cubicBezTo>
                  <a:pt x="752" y="110"/>
                  <a:pt x="733" y="92"/>
                  <a:pt x="715" y="94"/>
                </a:cubicBezTo>
                <a:close/>
                <a:moveTo>
                  <a:pt x="250" y="87"/>
                </a:moveTo>
                <a:cubicBezTo>
                  <a:pt x="250" y="107"/>
                  <a:pt x="260" y="118"/>
                  <a:pt x="279" y="121"/>
                </a:cubicBezTo>
                <a:cubicBezTo>
                  <a:pt x="301" y="124"/>
                  <a:pt x="320" y="107"/>
                  <a:pt x="331" y="75"/>
                </a:cubicBezTo>
                <a:cubicBezTo>
                  <a:pt x="320" y="65"/>
                  <a:pt x="309" y="54"/>
                  <a:pt x="298" y="43"/>
                </a:cubicBezTo>
                <a:cubicBezTo>
                  <a:pt x="262" y="51"/>
                  <a:pt x="251" y="62"/>
                  <a:pt x="250" y="87"/>
                </a:cubicBezTo>
                <a:close/>
                <a:moveTo>
                  <a:pt x="587" y="178"/>
                </a:moveTo>
                <a:cubicBezTo>
                  <a:pt x="570" y="182"/>
                  <a:pt x="562" y="184"/>
                  <a:pt x="553" y="185"/>
                </a:cubicBezTo>
                <a:cubicBezTo>
                  <a:pt x="531" y="189"/>
                  <a:pt x="516" y="205"/>
                  <a:pt x="516" y="224"/>
                </a:cubicBezTo>
                <a:cubicBezTo>
                  <a:pt x="515" y="241"/>
                  <a:pt x="524" y="261"/>
                  <a:pt x="534" y="276"/>
                </a:cubicBezTo>
                <a:cubicBezTo>
                  <a:pt x="543" y="290"/>
                  <a:pt x="576" y="291"/>
                  <a:pt x="592" y="281"/>
                </a:cubicBezTo>
                <a:cubicBezTo>
                  <a:pt x="609" y="271"/>
                  <a:pt x="613" y="257"/>
                  <a:pt x="607" y="239"/>
                </a:cubicBezTo>
                <a:cubicBezTo>
                  <a:pt x="601" y="220"/>
                  <a:pt x="595" y="201"/>
                  <a:pt x="587" y="178"/>
                </a:cubicBezTo>
                <a:close/>
                <a:moveTo>
                  <a:pt x="609" y="2"/>
                </a:moveTo>
                <a:cubicBezTo>
                  <a:pt x="604" y="20"/>
                  <a:pt x="600" y="35"/>
                  <a:pt x="596" y="48"/>
                </a:cubicBezTo>
                <a:cubicBezTo>
                  <a:pt x="608" y="63"/>
                  <a:pt x="619" y="80"/>
                  <a:pt x="637" y="66"/>
                </a:cubicBezTo>
                <a:cubicBezTo>
                  <a:pt x="647" y="58"/>
                  <a:pt x="655" y="42"/>
                  <a:pt x="655" y="29"/>
                </a:cubicBezTo>
                <a:cubicBezTo>
                  <a:pt x="655" y="6"/>
                  <a:pt x="634" y="5"/>
                  <a:pt x="609" y="2"/>
                </a:cubicBezTo>
                <a:close/>
                <a:moveTo>
                  <a:pt x="2527" y="1919"/>
                </a:moveTo>
                <a:cubicBezTo>
                  <a:pt x="2532" y="1910"/>
                  <a:pt x="2536" y="1900"/>
                  <a:pt x="2540" y="1891"/>
                </a:cubicBezTo>
                <a:cubicBezTo>
                  <a:pt x="2529" y="1869"/>
                  <a:pt x="2520" y="1864"/>
                  <a:pt x="2504" y="1870"/>
                </a:cubicBezTo>
                <a:cubicBezTo>
                  <a:pt x="2490" y="1876"/>
                  <a:pt x="2482" y="1888"/>
                  <a:pt x="2486" y="1900"/>
                </a:cubicBezTo>
                <a:cubicBezTo>
                  <a:pt x="2492" y="1918"/>
                  <a:pt x="2501" y="1922"/>
                  <a:pt x="2527" y="1919"/>
                </a:cubicBezTo>
                <a:close/>
                <a:moveTo>
                  <a:pt x="2402" y="1873"/>
                </a:moveTo>
                <a:cubicBezTo>
                  <a:pt x="2408" y="1864"/>
                  <a:pt x="2416" y="1856"/>
                  <a:pt x="2420" y="1845"/>
                </a:cubicBezTo>
                <a:cubicBezTo>
                  <a:pt x="2426" y="1829"/>
                  <a:pt x="2414" y="1809"/>
                  <a:pt x="2398" y="1805"/>
                </a:cubicBezTo>
                <a:cubicBezTo>
                  <a:pt x="2384" y="1802"/>
                  <a:pt x="2368" y="1814"/>
                  <a:pt x="2364" y="1831"/>
                </a:cubicBezTo>
                <a:cubicBezTo>
                  <a:pt x="2361" y="1844"/>
                  <a:pt x="2362" y="1857"/>
                  <a:pt x="2372" y="1867"/>
                </a:cubicBezTo>
                <a:cubicBezTo>
                  <a:pt x="2381" y="1869"/>
                  <a:pt x="2390" y="1870"/>
                  <a:pt x="2402" y="1873"/>
                </a:cubicBezTo>
                <a:close/>
                <a:moveTo>
                  <a:pt x="2347" y="2029"/>
                </a:moveTo>
                <a:cubicBezTo>
                  <a:pt x="2347" y="2016"/>
                  <a:pt x="2351" y="2001"/>
                  <a:pt x="2333" y="1998"/>
                </a:cubicBezTo>
                <a:cubicBezTo>
                  <a:pt x="2327" y="1997"/>
                  <a:pt x="2316" y="2002"/>
                  <a:pt x="2315" y="2007"/>
                </a:cubicBezTo>
                <a:cubicBezTo>
                  <a:pt x="2312" y="2015"/>
                  <a:pt x="2312" y="2027"/>
                  <a:pt x="2316" y="2033"/>
                </a:cubicBezTo>
                <a:cubicBezTo>
                  <a:pt x="2325" y="2044"/>
                  <a:pt x="2335" y="2036"/>
                  <a:pt x="2347" y="2029"/>
                </a:cubicBezTo>
                <a:close/>
                <a:moveTo>
                  <a:pt x="2278" y="1846"/>
                </a:moveTo>
                <a:cubicBezTo>
                  <a:pt x="2296" y="1839"/>
                  <a:pt x="2299" y="1832"/>
                  <a:pt x="2295" y="1801"/>
                </a:cubicBezTo>
                <a:cubicBezTo>
                  <a:pt x="2272" y="1790"/>
                  <a:pt x="2264" y="1790"/>
                  <a:pt x="2253" y="1803"/>
                </a:cubicBezTo>
                <a:cubicBezTo>
                  <a:pt x="2243" y="1815"/>
                  <a:pt x="2240" y="1830"/>
                  <a:pt x="2247" y="1838"/>
                </a:cubicBezTo>
                <a:cubicBezTo>
                  <a:pt x="2255" y="1848"/>
                  <a:pt x="2265" y="1852"/>
                  <a:pt x="2278" y="1846"/>
                </a:cubicBezTo>
                <a:close/>
                <a:moveTo>
                  <a:pt x="827" y="34"/>
                </a:moveTo>
                <a:cubicBezTo>
                  <a:pt x="846" y="35"/>
                  <a:pt x="858" y="26"/>
                  <a:pt x="863" y="7"/>
                </a:cubicBezTo>
                <a:cubicBezTo>
                  <a:pt x="863" y="5"/>
                  <a:pt x="864" y="3"/>
                  <a:pt x="864" y="0"/>
                </a:cubicBezTo>
                <a:cubicBezTo>
                  <a:pt x="783" y="0"/>
                  <a:pt x="783" y="0"/>
                  <a:pt x="783" y="0"/>
                </a:cubicBezTo>
                <a:cubicBezTo>
                  <a:pt x="790" y="26"/>
                  <a:pt x="802" y="33"/>
                  <a:pt x="827" y="34"/>
                </a:cubicBezTo>
                <a:close/>
                <a:moveTo>
                  <a:pt x="2180" y="1864"/>
                </a:moveTo>
                <a:cubicBezTo>
                  <a:pt x="2182" y="1846"/>
                  <a:pt x="2173" y="1836"/>
                  <a:pt x="2157" y="1831"/>
                </a:cubicBezTo>
                <a:cubicBezTo>
                  <a:pt x="2138" y="1824"/>
                  <a:pt x="2127" y="1836"/>
                  <a:pt x="2111" y="1856"/>
                </a:cubicBezTo>
                <a:cubicBezTo>
                  <a:pt x="2113" y="1862"/>
                  <a:pt x="2117" y="1872"/>
                  <a:pt x="2119" y="1878"/>
                </a:cubicBezTo>
                <a:cubicBezTo>
                  <a:pt x="2150" y="1895"/>
                  <a:pt x="2167" y="1884"/>
                  <a:pt x="2180" y="1864"/>
                </a:cubicBezTo>
                <a:close/>
                <a:moveTo>
                  <a:pt x="206" y="23"/>
                </a:moveTo>
                <a:cubicBezTo>
                  <a:pt x="213" y="16"/>
                  <a:pt x="216" y="8"/>
                  <a:pt x="218" y="0"/>
                </a:cubicBezTo>
                <a:cubicBezTo>
                  <a:pt x="147" y="0"/>
                  <a:pt x="147" y="0"/>
                  <a:pt x="147" y="0"/>
                </a:cubicBezTo>
                <a:cubicBezTo>
                  <a:pt x="146" y="13"/>
                  <a:pt x="150" y="23"/>
                  <a:pt x="163" y="29"/>
                </a:cubicBezTo>
                <a:cubicBezTo>
                  <a:pt x="179" y="37"/>
                  <a:pt x="194" y="38"/>
                  <a:pt x="206" y="23"/>
                </a:cubicBezTo>
                <a:close/>
                <a:moveTo>
                  <a:pt x="2172" y="1933"/>
                </a:moveTo>
                <a:cubicBezTo>
                  <a:pt x="2165" y="1943"/>
                  <a:pt x="2170" y="1957"/>
                  <a:pt x="2185" y="1973"/>
                </a:cubicBezTo>
                <a:cubicBezTo>
                  <a:pt x="2212" y="1965"/>
                  <a:pt x="2223" y="1958"/>
                  <a:pt x="2219" y="1944"/>
                </a:cubicBezTo>
                <a:cubicBezTo>
                  <a:pt x="2217" y="1935"/>
                  <a:pt x="2208" y="1924"/>
                  <a:pt x="2199" y="1919"/>
                </a:cubicBezTo>
                <a:cubicBezTo>
                  <a:pt x="2187" y="1913"/>
                  <a:pt x="2179" y="1924"/>
                  <a:pt x="2172" y="1933"/>
                </a:cubicBezTo>
                <a:close/>
                <a:moveTo>
                  <a:pt x="54" y="71"/>
                </a:moveTo>
                <a:cubicBezTo>
                  <a:pt x="24" y="70"/>
                  <a:pt x="12" y="92"/>
                  <a:pt x="0" y="119"/>
                </a:cubicBezTo>
                <a:cubicBezTo>
                  <a:pt x="12" y="133"/>
                  <a:pt x="25" y="146"/>
                  <a:pt x="38" y="160"/>
                </a:cubicBezTo>
                <a:cubicBezTo>
                  <a:pt x="82" y="144"/>
                  <a:pt x="94" y="133"/>
                  <a:pt x="93" y="114"/>
                </a:cubicBezTo>
                <a:cubicBezTo>
                  <a:pt x="92" y="95"/>
                  <a:pt x="73" y="72"/>
                  <a:pt x="54" y="71"/>
                </a:cubicBezTo>
                <a:close/>
                <a:moveTo>
                  <a:pt x="199" y="184"/>
                </a:moveTo>
                <a:cubicBezTo>
                  <a:pt x="182" y="192"/>
                  <a:pt x="174" y="214"/>
                  <a:pt x="180" y="234"/>
                </a:cubicBezTo>
                <a:cubicBezTo>
                  <a:pt x="189" y="259"/>
                  <a:pt x="203" y="265"/>
                  <a:pt x="242" y="260"/>
                </a:cubicBezTo>
                <a:cubicBezTo>
                  <a:pt x="251" y="248"/>
                  <a:pt x="260" y="236"/>
                  <a:pt x="270" y="223"/>
                </a:cubicBezTo>
                <a:cubicBezTo>
                  <a:pt x="245" y="185"/>
                  <a:pt x="222" y="174"/>
                  <a:pt x="199" y="184"/>
                </a:cubicBezTo>
                <a:close/>
                <a:moveTo>
                  <a:pt x="1979" y="2053"/>
                </a:moveTo>
                <a:cubicBezTo>
                  <a:pt x="2004" y="2061"/>
                  <a:pt x="2011" y="2060"/>
                  <a:pt x="2020" y="2046"/>
                </a:cubicBezTo>
                <a:cubicBezTo>
                  <a:pt x="2030" y="2030"/>
                  <a:pt x="2028" y="2022"/>
                  <a:pt x="2007" y="2000"/>
                </a:cubicBezTo>
                <a:cubicBezTo>
                  <a:pt x="1967" y="2005"/>
                  <a:pt x="1961" y="2016"/>
                  <a:pt x="1979" y="2053"/>
                </a:cubicBezTo>
                <a:close/>
                <a:moveTo>
                  <a:pt x="2417" y="2059"/>
                </a:moveTo>
                <a:cubicBezTo>
                  <a:pt x="2402" y="2055"/>
                  <a:pt x="2394" y="2065"/>
                  <a:pt x="2389" y="2096"/>
                </a:cubicBezTo>
                <a:cubicBezTo>
                  <a:pt x="2402" y="2101"/>
                  <a:pt x="2413" y="2110"/>
                  <a:pt x="2425" y="2098"/>
                </a:cubicBezTo>
                <a:cubicBezTo>
                  <a:pt x="2432" y="2069"/>
                  <a:pt x="2430" y="2062"/>
                  <a:pt x="2417" y="2059"/>
                </a:cubicBezTo>
                <a:close/>
                <a:moveTo>
                  <a:pt x="2351" y="1903"/>
                </a:moveTo>
                <a:cubicBezTo>
                  <a:pt x="2332" y="1914"/>
                  <a:pt x="2335" y="1932"/>
                  <a:pt x="2338" y="1952"/>
                </a:cubicBezTo>
                <a:cubicBezTo>
                  <a:pt x="2355" y="1958"/>
                  <a:pt x="2370" y="1961"/>
                  <a:pt x="2380" y="1946"/>
                </a:cubicBezTo>
                <a:cubicBezTo>
                  <a:pt x="2386" y="1936"/>
                  <a:pt x="2389" y="1924"/>
                  <a:pt x="2378" y="1914"/>
                </a:cubicBezTo>
                <a:cubicBezTo>
                  <a:pt x="2371" y="1906"/>
                  <a:pt x="2362" y="1896"/>
                  <a:pt x="2351" y="1903"/>
                </a:cubicBezTo>
                <a:close/>
                <a:moveTo>
                  <a:pt x="1942" y="2148"/>
                </a:moveTo>
                <a:cubicBezTo>
                  <a:pt x="1942" y="2152"/>
                  <a:pt x="1943" y="2155"/>
                  <a:pt x="1943" y="2159"/>
                </a:cubicBezTo>
                <a:cubicBezTo>
                  <a:pt x="1997" y="2159"/>
                  <a:pt x="1997" y="2159"/>
                  <a:pt x="1997" y="2159"/>
                </a:cubicBezTo>
                <a:cubicBezTo>
                  <a:pt x="1996" y="2153"/>
                  <a:pt x="1994" y="2147"/>
                  <a:pt x="1990" y="2144"/>
                </a:cubicBezTo>
                <a:cubicBezTo>
                  <a:pt x="1974" y="2131"/>
                  <a:pt x="1959" y="2138"/>
                  <a:pt x="1942" y="2148"/>
                </a:cubicBezTo>
                <a:close/>
                <a:moveTo>
                  <a:pt x="2415" y="1974"/>
                </a:moveTo>
                <a:cubicBezTo>
                  <a:pt x="2411" y="1984"/>
                  <a:pt x="2416" y="1993"/>
                  <a:pt x="2425" y="1996"/>
                </a:cubicBezTo>
                <a:cubicBezTo>
                  <a:pt x="2433" y="1998"/>
                  <a:pt x="2445" y="2000"/>
                  <a:pt x="2450" y="1996"/>
                </a:cubicBezTo>
                <a:cubicBezTo>
                  <a:pt x="2463" y="1985"/>
                  <a:pt x="2460" y="1972"/>
                  <a:pt x="2450" y="1959"/>
                </a:cubicBezTo>
                <a:cubicBezTo>
                  <a:pt x="2435" y="1956"/>
                  <a:pt x="2422" y="1958"/>
                  <a:pt x="2415" y="1974"/>
                </a:cubicBezTo>
                <a:close/>
                <a:moveTo>
                  <a:pt x="2632" y="2105"/>
                </a:moveTo>
                <a:cubicBezTo>
                  <a:pt x="2619" y="2096"/>
                  <a:pt x="2608" y="2099"/>
                  <a:pt x="2600" y="2112"/>
                </a:cubicBezTo>
                <a:cubicBezTo>
                  <a:pt x="2592" y="2125"/>
                  <a:pt x="2595" y="2144"/>
                  <a:pt x="2606" y="2153"/>
                </a:cubicBezTo>
                <a:cubicBezTo>
                  <a:pt x="2616" y="2160"/>
                  <a:pt x="2636" y="2158"/>
                  <a:pt x="2644" y="2148"/>
                </a:cubicBezTo>
                <a:cubicBezTo>
                  <a:pt x="2654" y="2135"/>
                  <a:pt x="2649" y="2116"/>
                  <a:pt x="2632" y="2105"/>
                </a:cubicBezTo>
                <a:close/>
                <a:moveTo>
                  <a:pt x="2315" y="2071"/>
                </a:moveTo>
                <a:cubicBezTo>
                  <a:pt x="2309" y="2068"/>
                  <a:pt x="2301" y="2071"/>
                  <a:pt x="2289" y="2071"/>
                </a:cubicBezTo>
                <a:cubicBezTo>
                  <a:pt x="2293" y="2083"/>
                  <a:pt x="2293" y="2092"/>
                  <a:pt x="2297" y="2096"/>
                </a:cubicBezTo>
                <a:cubicBezTo>
                  <a:pt x="2305" y="2102"/>
                  <a:pt x="2314" y="2100"/>
                  <a:pt x="2320" y="2090"/>
                </a:cubicBezTo>
                <a:cubicBezTo>
                  <a:pt x="2324" y="2082"/>
                  <a:pt x="2324" y="2074"/>
                  <a:pt x="2315" y="2071"/>
                </a:cubicBezTo>
                <a:close/>
                <a:moveTo>
                  <a:pt x="2613" y="2018"/>
                </a:moveTo>
                <a:cubicBezTo>
                  <a:pt x="2623" y="2010"/>
                  <a:pt x="2625" y="1995"/>
                  <a:pt x="2618" y="1983"/>
                </a:cubicBezTo>
                <a:cubicBezTo>
                  <a:pt x="2610" y="1971"/>
                  <a:pt x="2600" y="1965"/>
                  <a:pt x="2585" y="1968"/>
                </a:cubicBezTo>
                <a:cubicBezTo>
                  <a:pt x="2568" y="1972"/>
                  <a:pt x="2564" y="1980"/>
                  <a:pt x="2564" y="2012"/>
                </a:cubicBezTo>
                <a:cubicBezTo>
                  <a:pt x="2587" y="2027"/>
                  <a:pt x="2601" y="2029"/>
                  <a:pt x="2613" y="2018"/>
                </a:cubicBezTo>
                <a:close/>
                <a:moveTo>
                  <a:pt x="2500" y="2017"/>
                </a:moveTo>
                <a:cubicBezTo>
                  <a:pt x="2490" y="2014"/>
                  <a:pt x="2481" y="2015"/>
                  <a:pt x="2475" y="2025"/>
                </a:cubicBezTo>
                <a:cubicBezTo>
                  <a:pt x="2468" y="2036"/>
                  <a:pt x="2469" y="2054"/>
                  <a:pt x="2478" y="2060"/>
                </a:cubicBezTo>
                <a:cubicBezTo>
                  <a:pt x="2492" y="2070"/>
                  <a:pt x="2505" y="2066"/>
                  <a:pt x="2517" y="2055"/>
                </a:cubicBezTo>
                <a:cubicBezTo>
                  <a:pt x="2520" y="2030"/>
                  <a:pt x="2516" y="2022"/>
                  <a:pt x="2500" y="2017"/>
                </a:cubicBezTo>
                <a:close/>
                <a:moveTo>
                  <a:pt x="2533" y="2109"/>
                </a:moveTo>
                <a:cubicBezTo>
                  <a:pt x="2524" y="2102"/>
                  <a:pt x="2509" y="2104"/>
                  <a:pt x="2503" y="2111"/>
                </a:cubicBezTo>
                <a:cubicBezTo>
                  <a:pt x="2495" y="2121"/>
                  <a:pt x="2498" y="2139"/>
                  <a:pt x="2508" y="2145"/>
                </a:cubicBezTo>
                <a:cubicBezTo>
                  <a:pt x="2518" y="2152"/>
                  <a:pt x="2533" y="2148"/>
                  <a:pt x="2539" y="2138"/>
                </a:cubicBezTo>
                <a:cubicBezTo>
                  <a:pt x="2544" y="2129"/>
                  <a:pt x="2541" y="2115"/>
                  <a:pt x="2533" y="2109"/>
                </a:cubicBezTo>
                <a:close/>
                <a:moveTo>
                  <a:pt x="2320" y="2159"/>
                </a:moveTo>
                <a:cubicBezTo>
                  <a:pt x="2351" y="2159"/>
                  <a:pt x="2351" y="2159"/>
                  <a:pt x="2351" y="2159"/>
                </a:cubicBezTo>
                <a:cubicBezTo>
                  <a:pt x="2351" y="2151"/>
                  <a:pt x="2352" y="2143"/>
                  <a:pt x="2352" y="2133"/>
                </a:cubicBezTo>
                <a:cubicBezTo>
                  <a:pt x="2339" y="2135"/>
                  <a:pt x="2329" y="2137"/>
                  <a:pt x="2319" y="2138"/>
                </a:cubicBezTo>
                <a:cubicBezTo>
                  <a:pt x="2319" y="2147"/>
                  <a:pt x="2319" y="2154"/>
                  <a:pt x="2320" y="2159"/>
                </a:cubicBezTo>
                <a:close/>
                <a:moveTo>
                  <a:pt x="2091" y="2037"/>
                </a:moveTo>
                <a:cubicBezTo>
                  <a:pt x="2083" y="2038"/>
                  <a:pt x="2072" y="2043"/>
                  <a:pt x="2067" y="2050"/>
                </a:cubicBezTo>
                <a:cubicBezTo>
                  <a:pt x="2059" y="2061"/>
                  <a:pt x="2069" y="2077"/>
                  <a:pt x="2094" y="2094"/>
                </a:cubicBezTo>
                <a:cubicBezTo>
                  <a:pt x="2118" y="2086"/>
                  <a:pt x="2124" y="2080"/>
                  <a:pt x="2122" y="2065"/>
                </a:cubicBezTo>
                <a:cubicBezTo>
                  <a:pt x="2121" y="2053"/>
                  <a:pt x="2105" y="2037"/>
                  <a:pt x="2091" y="2037"/>
                </a:cubicBezTo>
                <a:close/>
                <a:moveTo>
                  <a:pt x="2069" y="2140"/>
                </a:moveTo>
                <a:cubicBezTo>
                  <a:pt x="2063" y="2146"/>
                  <a:pt x="2061" y="2152"/>
                  <a:pt x="2062" y="2159"/>
                </a:cubicBezTo>
                <a:cubicBezTo>
                  <a:pt x="2112" y="2159"/>
                  <a:pt x="2112" y="2159"/>
                  <a:pt x="2112" y="2159"/>
                </a:cubicBezTo>
                <a:cubicBezTo>
                  <a:pt x="2112" y="2155"/>
                  <a:pt x="2113" y="2150"/>
                  <a:pt x="2112" y="2144"/>
                </a:cubicBezTo>
                <a:cubicBezTo>
                  <a:pt x="2090" y="2131"/>
                  <a:pt x="2080" y="2130"/>
                  <a:pt x="2069" y="2140"/>
                </a:cubicBezTo>
                <a:close/>
                <a:moveTo>
                  <a:pt x="2124" y="1967"/>
                </a:moveTo>
                <a:cubicBezTo>
                  <a:pt x="2111" y="1968"/>
                  <a:pt x="2106" y="1977"/>
                  <a:pt x="2103" y="1990"/>
                </a:cubicBezTo>
                <a:cubicBezTo>
                  <a:pt x="2110" y="2004"/>
                  <a:pt x="2120" y="2012"/>
                  <a:pt x="2134" y="2009"/>
                </a:cubicBezTo>
                <a:cubicBezTo>
                  <a:pt x="2147" y="2005"/>
                  <a:pt x="2151" y="1994"/>
                  <a:pt x="2152" y="1981"/>
                </a:cubicBezTo>
                <a:cubicBezTo>
                  <a:pt x="2147" y="1968"/>
                  <a:pt x="2137" y="1965"/>
                  <a:pt x="2124" y="1967"/>
                </a:cubicBezTo>
                <a:close/>
                <a:moveTo>
                  <a:pt x="2293" y="1905"/>
                </a:moveTo>
                <a:cubicBezTo>
                  <a:pt x="2285" y="1901"/>
                  <a:pt x="2274" y="1899"/>
                  <a:pt x="2266" y="1908"/>
                </a:cubicBezTo>
                <a:cubicBezTo>
                  <a:pt x="2257" y="1921"/>
                  <a:pt x="2260" y="1932"/>
                  <a:pt x="2272" y="1944"/>
                </a:cubicBezTo>
                <a:cubicBezTo>
                  <a:pt x="2279" y="1942"/>
                  <a:pt x="2288" y="1941"/>
                  <a:pt x="2297" y="1940"/>
                </a:cubicBezTo>
                <a:cubicBezTo>
                  <a:pt x="2299" y="1927"/>
                  <a:pt x="2309" y="1914"/>
                  <a:pt x="2293" y="1905"/>
                </a:cubicBezTo>
                <a:close/>
                <a:moveTo>
                  <a:pt x="2084" y="1943"/>
                </a:moveTo>
                <a:cubicBezTo>
                  <a:pt x="2090" y="1932"/>
                  <a:pt x="2086" y="1918"/>
                  <a:pt x="2072" y="1911"/>
                </a:cubicBezTo>
                <a:cubicBezTo>
                  <a:pt x="2057" y="1902"/>
                  <a:pt x="2043" y="1905"/>
                  <a:pt x="2037" y="1918"/>
                </a:cubicBezTo>
                <a:cubicBezTo>
                  <a:pt x="2031" y="1931"/>
                  <a:pt x="2035" y="1948"/>
                  <a:pt x="2046" y="1955"/>
                </a:cubicBezTo>
                <a:cubicBezTo>
                  <a:pt x="2058" y="1962"/>
                  <a:pt x="2076" y="1956"/>
                  <a:pt x="2084" y="1943"/>
                </a:cubicBezTo>
                <a:close/>
                <a:moveTo>
                  <a:pt x="2185" y="2065"/>
                </a:moveTo>
                <a:cubicBezTo>
                  <a:pt x="2175" y="2058"/>
                  <a:pt x="2156" y="2062"/>
                  <a:pt x="2150" y="2072"/>
                </a:cubicBezTo>
                <a:cubicBezTo>
                  <a:pt x="2144" y="2083"/>
                  <a:pt x="2150" y="2103"/>
                  <a:pt x="2163" y="2111"/>
                </a:cubicBezTo>
                <a:cubicBezTo>
                  <a:pt x="2174" y="2117"/>
                  <a:pt x="2182" y="2113"/>
                  <a:pt x="2191" y="2098"/>
                </a:cubicBezTo>
                <a:cubicBezTo>
                  <a:pt x="2199" y="2084"/>
                  <a:pt x="2197" y="2072"/>
                  <a:pt x="2185" y="2065"/>
                </a:cubicBezTo>
                <a:close/>
                <a:moveTo>
                  <a:pt x="2222" y="2010"/>
                </a:moveTo>
                <a:cubicBezTo>
                  <a:pt x="2210" y="2021"/>
                  <a:pt x="2212" y="2032"/>
                  <a:pt x="2227" y="2050"/>
                </a:cubicBezTo>
                <a:cubicBezTo>
                  <a:pt x="2246" y="2051"/>
                  <a:pt x="2256" y="2040"/>
                  <a:pt x="2261" y="2023"/>
                </a:cubicBezTo>
                <a:cubicBezTo>
                  <a:pt x="2241" y="2003"/>
                  <a:pt x="2232" y="2000"/>
                  <a:pt x="2222" y="2010"/>
                </a:cubicBezTo>
                <a:close/>
                <a:moveTo>
                  <a:pt x="2230" y="2092"/>
                </a:moveTo>
                <a:cubicBezTo>
                  <a:pt x="2219" y="2104"/>
                  <a:pt x="2211" y="2113"/>
                  <a:pt x="2220" y="2125"/>
                </a:cubicBezTo>
                <a:cubicBezTo>
                  <a:pt x="2223" y="2129"/>
                  <a:pt x="2232" y="2133"/>
                  <a:pt x="2237" y="2132"/>
                </a:cubicBezTo>
                <a:cubicBezTo>
                  <a:pt x="2253" y="2129"/>
                  <a:pt x="2254" y="2116"/>
                  <a:pt x="2254" y="2100"/>
                </a:cubicBezTo>
                <a:cubicBezTo>
                  <a:pt x="2246" y="2097"/>
                  <a:pt x="2237" y="2095"/>
                  <a:pt x="2230" y="2092"/>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US"/>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pPr>
              <a:defRPr/>
            </a:pPr>
            <a:fld id="{AA9DF218-2C15-4BEB-AAED-DB6201552371}" type="datetimeFigureOut">
              <a:rPr lang="en-US" smtClean="0"/>
              <a:pPr>
                <a:defRPr/>
              </a:pPr>
              <a:t>10/8/2026</a:t>
            </a:fld>
            <a:endParaRPr lang="en-US"/>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pPr>
              <a:defRPr/>
            </a:pPr>
            <a:endParaRPr lang="en-US"/>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pPr>
              <a:defRPr/>
            </a:pPr>
            <a:fld id="{FE132699-770F-4B71-8331-B00C05D26963}" type="slidenum">
              <a:rPr lang="en-US" smtClean="0"/>
              <a:pPr>
                <a:defRPr/>
              </a:pPr>
              <a:t>‹#›</a:t>
            </a:fld>
            <a:endParaRPr lang="en-US"/>
          </a:p>
        </p:txBody>
      </p:sp>
    </p:spTree>
    <p:extLst>
      <p:ext uri="{BB962C8B-B14F-4D97-AF65-F5344CB8AC3E}">
        <p14:creationId xmlns:p14="http://schemas.microsoft.com/office/powerpoint/2010/main" val="689703094"/>
      </p:ext>
    </p:extLst>
  </p:cSld>
  <p:clrMapOvr>
    <a:masterClrMapping/>
  </p:clrMapOvr>
  <p:extLst>
    <p:ext uri="{DCECCB84-F9BA-43D5-87BE-67443E8EF086}">
      <p15:sldGuideLst xmlns:p15="http://schemas.microsoft.com/office/powerpoint/2012/main">
        <p15:guide id="1" pos="5400">
          <p15:clr>
            <a:srgbClr val="FBAE40"/>
          </p15:clr>
        </p15:guide>
        <p15:guide id="2"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365798" y="2239"/>
            <a:ext cx="8420415" cy="6855762"/>
          </a:xfrm>
          <a:custGeom>
            <a:avLst/>
            <a:gdLst/>
            <a:ahLst/>
            <a:cxnLst/>
            <a:rect l="0" t="0" r="r" b="b"/>
            <a:pathLst>
              <a:path w="2654" h="2160">
                <a:moveTo>
                  <a:pt x="483" y="15"/>
                </a:moveTo>
                <a:cubicBezTo>
                  <a:pt x="491" y="14"/>
                  <a:pt x="499" y="9"/>
                  <a:pt x="504" y="0"/>
                </a:cubicBezTo>
                <a:cubicBezTo>
                  <a:pt x="451" y="0"/>
                  <a:pt x="451" y="0"/>
                  <a:pt x="451" y="0"/>
                </a:cubicBezTo>
                <a:cubicBezTo>
                  <a:pt x="459" y="10"/>
                  <a:pt x="472" y="17"/>
                  <a:pt x="483" y="15"/>
                </a:cubicBezTo>
                <a:close/>
                <a:moveTo>
                  <a:pt x="376" y="126"/>
                </a:moveTo>
                <a:cubicBezTo>
                  <a:pt x="375" y="146"/>
                  <a:pt x="388" y="155"/>
                  <a:pt x="407" y="154"/>
                </a:cubicBezTo>
                <a:cubicBezTo>
                  <a:pt x="440" y="124"/>
                  <a:pt x="440" y="122"/>
                  <a:pt x="416" y="88"/>
                </a:cubicBezTo>
                <a:cubicBezTo>
                  <a:pt x="394" y="92"/>
                  <a:pt x="376" y="101"/>
                  <a:pt x="376" y="126"/>
                </a:cubicBezTo>
                <a:close/>
                <a:moveTo>
                  <a:pt x="381" y="226"/>
                </a:moveTo>
                <a:cubicBezTo>
                  <a:pt x="359" y="227"/>
                  <a:pt x="344" y="243"/>
                  <a:pt x="347" y="263"/>
                </a:cubicBezTo>
                <a:cubicBezTo>
                  <a:pt x="351" y="288"/>
                  <a:pt x="370" y="306"/>
                  <a:pt x="391" y="304"/>
                </a:cubicBezTo>
                <a:cubicBezTo>
                  <a:pt x="413" y="301"/>
                  <a:pt x="430" y="279"/>
                  <a:pt x="428" y="257"/>
                </a:cubicBezTo>
                <a:cubicBezTo>
                  <a:pt x="427" y="238"/>
                  <a:pt x="405" y="224"/>
                  <a:pt x="381" y="226"/>
                </a:cubicBezTo>
                <a:close/>
                <a:moveTo>
                  <a:pt x="548" y="95"/>
                </a:moveTo>
                <a:cubicBezTo>
                  <a:pt x="555" y="74"/>
                  <a:pt x="546" y="65"/>
                  <a:pt x="505" y="52"/>
                </a:cubicBezTo>
                <a:cubicBezTo>
                  <a:pt x="472" y="76"/>
                  <a:pt x="471" y="79"/>
                  <a:pt x="486" y="117"/>
                </a:cubicBezTo>
                <a:cubicBezTo>
                  <a:pt x="524" y="125"/>
                  <a:pt x="541" y="119"/>
                  <a:pt x="548" y="95"/>
                </a:cubicBezTo>
                <a:close/>
                <a:moveTo>
                  <a:pt x="715" y="94"/>
                </a:moveTo>
                <a:cubicBezTo>
                  <a:pt x="695" y="96"/>
                  <a:pt x="673" y="122"/>
                  <a:pt x="675" y="141"/>
                </a:cubicBezTo>
                <a:cubicBezTo>
                  <a:pt x="677" y="160"/>
                  <a:pt x="703" y="178"/>
                  <a:pt x="725" y="176"/>
                </a:cubicBezTo>
                <a:cubicBezTo>
                  <a:pt x="745" y="173"/>
                  <a:pt x="757" y="156"/>
                  <a:pt x="755" y="134"/>
                </a:cubicBezTo>
                <a:cubicBezTo>
                  <a:pt x="752" y="110"/>
                  <a:pt x="733" y="92"/>
                  <a:pt x="715" y="94"/>
                </a:cubicBezTo>
                <a:close/>
                <a:moveTo>
                  <a:pt x="250" y="87"/>
                </a:moveTo>
                <a:cubicBezTo>
                  <a:pt x="250" y="107"/>
                  <a:pt x="260" y="118"/>
                  <a:pt x="279" y="121"/>
                </a:cubicBezTo>
                <a:cubicBezTo>
                  <a:pt x="301" y="124"/>
                  <a:pt x="320" y="107"/>
                  <a:pt x="331" y="75"/>
                </a:cubicBezTo>
                <a:cubicBezTo>
                  <a:pt x="320" y="65"/>
                  <a:pt x="309" y="54"/>
                  <a:pt x="298" y="43"/>
                </a:cubicBezTo>
                <a:cubicBezTo>
                  <a:pt x="262" y="51"/>
                  <a:pt x="251" y="62"/>
                  <a:pt x="250" y="87"/>
                </a:cubicBezTo>
                <a:close/>
                <a:moveTo>
                  <a:pt x="587" y="178"/>
                </a:moveTo>
                <a:cubicBezTo>
                  <a:pt x="570" y="182"/>
                  <a:pt x="562" y="184"/>
                  <a:pt x="553" y="185"/>
                </a:cubicBezTo>
                <a:cubicBezTo>
                  <a:pt x="531" y="189"/>
                  <a:pt x="516" y="205"/>
                  <a:pt x="516" y="224"/>
                </a:cubicBezTo>
                <a:cubicBezTo>
                  <a:pt x="515" y="241"/>
                  <a:pt x="524" y="261"/>
                  <a:pt x="534" y="276"/>
                </a:cubicBezTo>
                <a:cubicBezTo>
                  <a:pt x="543" y="290"/>
                  <a:pt x="576" y="291"/>
                  <a:pt x="592" y="281"/>
                </a:cubicBezTo>
                <a:cubicBezTo>
                  <a:pt x="609" y="271"/>
                  <a:pt x="613" y="257"/>
                  <a:pt x="607" y="239"/>
                </a:cubicBezTo>
                <a:cubicBezTo>
                  <a:pt x="601" y="220"/>
                  <a:pt x="595" y="201"/>
                  <a:pt x="587" y="178"/>
                </a:cubicBezTo>
                <a:close/>
                <a:moveTo>
                  <a:pt x="609" y="2"/>
                </a:moveTo>
                <a:cubicBezTo>
                  <a:pt x="604" y="20"/>
                  <a:pt x="600" y="35"/>
                  <a:pt x="596" y="48"/>
                </a:cubicBezTo>
                <a:cubicBezTo>
                  <a:pt x="608" y="63"/>
                  <a:pt x="619" y="80"/>
                  <a:pt x="637" y="66"/>
                </a:cubicBezTo>
                <a:cubicBezTo>
                  <a:pt x="647" y="58"/>
                  <a:pt x="655" y="42"/>
                  <a:pt x="655" y="29"/>
                </a:cubicBezTo>
                <a:cubicBezTo>
                  <a:pt x="655" y="6"/>
                  <a:pt x="634" y="5"/>
                  <a:pt x="609" y="2"/>
                </a:cubicBezTo>
                <a:close/>
                <a:moveTo>
                  <a:pt x="2527" y="1919"/>
                </a:moveTo>
                <a:cubicBezTo>
                  <a:pt x="2532" y="1910"/>
                  <a:pt x="2536" y="1900"/>
                  <a:pt x="2540" y="1891"/>
                </a:cubicBezTo>
                <a:cubicBezTo>
                  <a:pt x="2529" y="1869"/>
                  <a:pt x="2520" y="1864"/>
                  <a:pt x="2504" y="1870"/>
                </a:cubicBezTo>
                <a:cubicBezTo>
                  <a:pt x="2490" y="1876"/>
                  <a:pt x="2482" y="1888"/>
                  <a:pt x="2486" y="1900"/>
                </a:cubicBezTo>
                <a:cubicBezTo>
                  <a:pt x="2492" y="1918"/>
                  <a:pt x="2501" y="1922"/>
                  <a:pt x="2527" y="1919"/>
                </a:cubicBezTo>
                <a:close/>
                <a:moveTo>
                  <a:pt x="2402" y="1873"/>
                </a:moveTo>
                <a:cubicBezTo>
                  <a:pt x="2408" y="1864"/>
                  <a:pt x="2416" y="1856"/>
                  <a:pt x="2420" y="1845"/>
                </a:cubicBezTo>
                <a:cubicBezTo>
                  <a:pt x="2426" y="1829"/>
                  <a:pt x="2414" y="1809"/>
                  <a:pt x="2398" y="1805"/>
                </a:cubicBezTo>
                <a:cubicBezTo>
                  <a:pt x="2384" y="1802"/>
                  <a:pt x="2368" y="1814"/>
                  <a:pt x="2364" y="1831"/>
                </a:cubicBezTo>
                <a:cubicBezTo>
                  <a:pt x="2361" y="1844"/>
                  <a:pt x="2362" y="1857"/>
                  <a:pt x="2372" y="1867"/>
                </a:cubicBezTo>
                <a:cubicBezTo>
                  <a:pt x="2381" y="1869"/>
                  <a:pt x="2390" y="1870"/>
                  <a:pt x="2402" y="1873"/>
                </a:cubicBezTo>
                <a:close/>
                <a:moveTo>
                  <a:pt x="2347" y="2029"/>
                </a:moveTo>
                <a:cubicBezTo>
                  <a:pt x="2347" y="2016"/>
                  <a:pt x="2351" y="2001"/>
                  <a:pt x="2333" y="1998"/>
                </a:cubicBezTo>
                <a:cubicBezTo>
                  <a:pt x="2327" y="1997"/>
                  <a:pt x="2316" y="2002"/>
                  <a:pt x="2315" y="2007"/>
                </a:cubicBezTo>
                <a:cubicBezTo>
                  <a:pt x="2312" y="2015"/>
                  <a:pt x="2312" y="2027"/>
                  <a:pt x="2316" y="2033"/>
                </a:cubicBezTo>
                <a:cubicBezTo>
                  <a:pt x="2325" y="2044"/>
                  <a:pt x="2335" y="2036"/>
                  <a:pt x="2347" y="2029"/>
                </a:cubicBezTo>
                <a:close/>
                <a:moveTo>
                  <a:pt x="2278" y="1846"/>
                </a:moveTo>
                <a:cubicBezTo>
                  <a:pt x="2296" y="1839"/>
                  <a:pt x="2299" y="1832"/>
                  <a:pt x="2295" y="1801"/>
                </a:cubicBezTo>
                <a:cubicBezTo>
                  <a:pt x="2272" y="1790"/>
                  <a:pt x="2264" y="1790"/>
                  <a:pt x="2253" y="1803"/>
                </a:cubicBezTo>
                <a:cubicBezTo>
                  <a:pt x="2243" y="1815"/>
                  <a:pt x="2240" y="1830"/>
                  <a:pt x="2247" y="1838"/>
                </a:cubicBezTo>
                <a:cubicBezTo>
                  <a:pt x="2255" y="1848"/>
                  <a:pt x="2265" y="1852"/>
                  <a:pt x="2278" y="1846"/>
                </a:cubicBezTo>
                <a:close/>
                <a:moveTo>
                  <a:pt x="827" y="34"/>
                </a:moveTo>
                <a:cubicBezTo>
                  <a:pt x="846" y="35"/>
                  <a:pt x="858" y="26"/>
                  <a:pt x="863" y="7"/>
                </a:cubicBezTo>
                <a:cubicBezTo>
                  <a:pt x="863" y="5"/>
                  <a:pt x="864" y="3"/>
                  <a:pt x="864" y="0"/>
                </a:cubicBezTo>
                <a:cubicBezTo>
                  <a:pt x="783" y="0"/>
                  <a:pt x="783" y="0"/>
                  <a:pt x="783" y="0"/>
                </a:cubicBezTo>
                <a:cubicBezTo>
                  <a:pt x="790" y="26"/>
                  <a:pt x="802" y="33"/>
                  <a:pt x="827" y="34"/>
                </a:cubicBezTo>
                <a:close/>
                <a:moveTo>
                  <a:pt x="2180" y="1864"/>
                </a:moveTo>
                <a:cubicBezTo>
                  <a:pt x="2182" y="1846"/>
                  <a:pt x="2173" y="1836"/>
                  <a:pt x="2157" y="1831"/>
                </a:cubicBezTo>
                <a:cubicBezTo>
                  <a:pt x="2138" y="1824"/>
                  <a:pt x="2127" y="1836"/>
                  <a:pt x="2111" y="1856"/>
                </a:cubicBezTo>
                <a:cubicBezTo>
                  <a:pt x="2113" y="1862"/>
                  <a:pt x="2117" y="1872"/>
                  <a:pt x="2119" y="1878"/>
                </a:cubicBezTo>
                <a:cubicBezTo>
                  <a:pt x="2150" y="1895"/>
                  <a:pt x="2167" y="1884"/>
                  <a:pt x="2180" y="1864"/>
                </a:cubicBezTo>
                <a:close/>
                <a:moveTo>
                  <a:pt x="206" y="23"/>
                </a:moveTo>
                <a:cubicBezTo>
                  <a:pt x="213" y="16"/>
                  <a:pt x="216" y="8"/>
                  <a:pt x="218" y="0"/>
                </a:cubicBezTo>
                <a:cubicBezTo>
                  <a:pt x="147" y="0"/>
                  <a:pt x="147" y="0"/>
                  <a:pt x="147" y="0"/>
                </a:cubicBezTo>
                <a:cubicBezTo>
                  <a:pt x="146" y="13"/>
                  <a:pt x="150" y="23"/>
                  <a:pt x="163" y="29"/>
                </a:cubicBezTo>
                <a:cubicBezTo>
                  <a:pt x="179" y="37"/>
                  <a:pt x="194" y="38"/>
                  <a:pt x="206" y="23"/>
                </a:cubicBezTo>
                <a:close/>
                <a:moveTo>
                  <a:pt x="2172" y="1933"/>
                </a:moveTo>
                <a:cubicBezTo>
                  <a:pt x="2165" y="1943"/>
                  <a:pt x="2170" y="1957"/>
                  <a:pt x="2185" y="1973"/>
                </a:cubicBezTo>
                <a:cubicBezTo>
                  <a:pt x="2212" y="1965"/>
                  <a:pt x="2223" y="1958"/>
                  <a:pt x="2219" y="1944"/>
                </a:cubicBezTo>
                <a:cubicBezTo>
                  <a:pt x="2217" y="1935"/>
                  <a:pt x="2208" y="1924"/>
                  <a:pt x="2199" y="1919"/>
                </a:cubicBezTo>
                <a:cubicBezTo>
                  <a:pt x="2187" y="1913"/>
                  <a:pt x="2179" y="1924"/>
                  <a:pt x="2172" y="1933"/>
                </a:cubicBezTo>
                <a:close/>
                <a:moveTo>
                  <a:pt x="54" y="71"/>
                </a:moveTo>
                <a:cubicBezTo>
                  <a:pt x="24" y="70"/>
                  <a:pt x="12" y="92"/>
                  <a:pt x="0" y="119"/>
                </a:cubicBezTo>
                <a:cubicBezTo>
                  <a:pt x="12" y="133"/>
                  <a:pt x="25" y="146"/>
                  <a:pt x="38" y="160"/>
                </a:cubicBezTo>
                <a:cubicBezTo>
                  <a:pt x="82" y="144"/>
                  <a:pt x="94" y="133"/>
                  <a:pt x="93" y="114"/>
                </a:cubicBezTo>
                <a:cubicBezTo>
                  <a:pt x="92" y="95"/>
                  <a:pt x="73" y="72"/>
                  <a:pt x="54" y="71"/>
                </a:cubicBezTo>
                <a:close/>
                <a:moveTo>
                  <a:pt x="199" y="184"/>
                </a:moveTo>
                <a:cubicBezTo>
                  <a:pt x="182" y="192"/>
                  <a:pt x="174" y="214"/>
                  <a:pt x="180" y="234"/>
                </a:cubicBezTo>
                <a:cubicBezTo>
                  <a:pt x="189" y="259"/>
                  <a:pt x="203" y="265"/>
                  <a:pt x="242" y="260"/>
                </a:cubicBezTo>
                <a:cubicBezTo>
                  <a:pt x="251" y="248"/>
                  <a:pt x="260" y="236"/>
                  <a:pt x="270" y="223"/>
                </a:cubicBezTo>
                <a:cubicBezTo>
                  <a:pt x="245" y="185"/>
                  <a:pt x="222" y="174"/>
                  <a:pt x="199" y="184"/>
                </a:cubicBezTo>
                <a:close/>
                <a:moveTo>
                  <a:pt x="1979" y="2053"/>
                </a:moveTo>
                <a:cubicBezTo>
                  <a:pt x="2004" y="2061"/>
                  <a:pt x="2011" y="2060"/>
                  <a:pt x="2020" y="2046"/>
                </a:cubicBezTo>
                <a:cubicBezTo>
                  <a:pt x="2030" y="2030"/>
                  <a:pt x="2028" y="2022"/>
                  <a:pt x="2007" y="2000"/>
                </a:cubicBezTo>
                <a:cubicBezTo>
                  <a:pt x="1967" y="2005"/>
                  <a:pt x="1961" y="2016"/>
                  <a:pt x="1979" y="2053"/>
                </a:cubicBezTo>
                <a:close/>
                <a:moveTo>
                  <a:pt x="2417" y="2059"/>
                </a:moveTo>
                <a:cubicBezTo>
                  <a:pt x="2402" y="2055"/>
                  <a:pt x="2394" y="2065"/>
                  <a:pt x="2389" y="2096"/>
                </a:cubicBezTo>
                <a:cubicBezTo>
                  <a:pt x="2402" y="2101"/>
                  <a:pt x="2413" y="2110"/>
                  <a:pt x="2425" y="2098"/>
                </a:cubicBezTo>
                <a:cubicBezTo>
                  <a:pt x="2432" y="2069"/>
                  <a:pt x="2430" y="2062"/>
                  <a:pt x="2417" y="2059"/>
                </a:cubicBezTo>
                <a:close/>
                <a:moveTo>
                  <a:pt x="2351" y="1903"/>
                </a:moveTo>
                <a:cubicBezTo>
                  <a:pt x="2332" y="1914"/>
                  <a:pt x="2335" y="1932"/>
                  <a:pt x="2338" y="1952"/>
                </a:cubicBezTo>
                <a:cubicBezTo>
                  <a:pt x="2355" y="1958"/>
                  <a:pt x="2370" y="1961"/>
                  <a:pt x="2380" y="1946"/>
                </a:cubicBezTo>
                <a:cubicBezTo>
                  <a:pt x="2386" y="1936"/>
                  <a:pt x="2389" y="1924"/>
                  <a:pt x="2378" y="1914"/>
                </a:cubicBezTo>
                <a:cubicBezTo>
                  <a:pt x="2371" y="1906"/>
                  <a:pt x="2362" y="1896"/>
                  <a:pt x="2351" y="1903"/>
                </a:cubicBezTo>
                <a:close/>
                <a:moveTo>
                  <a:pt x="1942" y="2148"/>
                </a:moveTo>
                <a:cubicBezTo>
                  <a:pt x="1942" y="2152"/>
                  <a:pt x="1943" y="2155"/>
                  <a:pt x="1943" y="2159"/>
                </a:cubicBezTo>
                <a:cubicBezTo>
                  <a:pt x="1997" y="2159"/>
                  <a:pt x="1997" y="2159"/>
                  <a:pt x="1997" y="2159"/>
                </a:cubicBezTo>
                <a:cubicBezTo>
                  <a:pt x="1996" y="2153"/>
                  <a:pt x="1994" y="2147"/>
                  <a:pt x="1990" y="2144"/>
                </a:cubicBezTo>
                <a:cubicBezTo>
                  <a:pt x="1974" y="2131"/>
                  <a:pt x="1959" y="2138"/>
                  <a:pt x="1942" y="2148"/>
                </a:cubicBezTo>
                <a:close/>
                <a:moveTo>
                  <a:pt x="2415" y="1974"/>
                </a:moveTo>
                <a:cubicBezTo>
                  <a:pt x="2411" y="1984"/>
                  <a:pt x="2416" y="1993"/>
                  <a:pt x="2425" y="1996"/>
                </a:cubicBezTo>
                <a:cubicBezTo>
                  <a:pt x="2433" y="1998"/>
                  <a:pt x="2445" y="2000"/>
                  <a:pt x="2450" y="1996"/>
                </a:cubicBezTo>
                <a:cubicBezTo>
                  <a:pt x="2463" y="1985"/>
                  <a:pt x="2460" y="1972"/>
                  <a:pt x="2450" y="1959"/>
                </a:cubicBezTo>
                <a:cubicBezTo>
                  <a:pt x="2435" y="1956"/>
                  <a:pt x="2422" y="1958"/>
                  <a:pt x="2415" y="1974"/>
                </a:cubicBezTo>
                <a:close/>
                <a:moveTo>
                  <a:pt x="2632" y="2105"/>
                </a:moveTo>
                <a:cubicBezTo>
                  <a:pt x="2619" y="2096"/>
                  <a:pt x="2608" y="2099"/>
                  <a:pt x="2600" y="2112"/>
                </a:cubicBezTo>
                <a:cubicBezTo>
                  <a:pt x="2592" y="2125"/>
                  <a:pt x="2595" y="2144"/>
                  <a:pt x="2606" y="2153"/>
                </a:cubicBezTo>
                <a:cubicBezTo>
                  <a:pt x="2616" y="2160"/>
                  <a:pt x="2636" y="2158"/>
                  <a:pt x="2644" y="2148"/>
                </a:cubicBezTo>
                <a:cubicBezTo>
                  <a:pt x="2654" y="2135"/>
                  <a:pt x="2649" y="2116"/>
                  <a:pt x="2632" y="2105"/>
                </a:cubicBezTo>
                <a:close/>
                <a:moveTo>
                  <a:pt x="2315" y="2071"/>
                </a:moveTo>
                <a:cubicBezTo>
                  <a:pt x="2309" y="2068"/>
                  <a:pt x="2301" y="2071"/>
                  <a:pt x="2289" y="2071"/>
                </a:cubicBezTo>
                <a:cubicBezTo>
                  <a:pt x="2293" y="2083"/>
                  <a:pt x="2293" y="2092"/>
                  <a:pt x="2297" y="2096"/>
                </a:cubicBezTo>
                <a:cubicBezTo>
                  <a:pt x="2305" y="2102"/>
                  <a:pt x="2314" y="2100"/>
                  <a:pt x="2320" y="2090"/>
                </a:cubicBezTo>
                <a:cubicBezTo>
                  <a:pt x="2324" y="2082"/>
                  <a:pt x="2324" y="2074"/>
                  <a:pt x="2315" y="2071"/>
                </a:cubicBezTo>
                <a:close/>
                <a:moveTo>
                  <a:pt x="2613" y="2018"/>
                </a:moveTo>
                <a:cubicBezTo>
                  <a:pt x="2623" y="2010"/>
                  <a:pt x="2625" y="1995"/>
                  <a:pt x="2618" y="1983"/>
                </a:cubicBezTo>
                <a:cubicBezTo>
                  <a:pt x="2610" y="1971"/>
                  <a:pt x="2600" y="1965"/>
                  <a:pt x="2585" y="1968"/>
                </a:cubicBezTo>
                <a:cubicBezTo>
                  <a:pt x="2568" y="1972"/>
                  <a:pt x="2564" y="1980"/>
                  <a:pt x="2564" y="2012"/>
                </a:cubicBezTo>
                <a:cubicBezTo>
                  <a:pt x="2587" y="2027"/>
                  <a:pt x="2601" y="2029"/>
                  <a:pt x="2613" y="2018"/>
                </a:cubicBezTo>
                <a:close/>
                <a:moveTo>
                  <a:pt x="2500" y="2017"/>
                </a:moveTo>
                <a:cubicBezTo>
                  <a:pt x="2490" y="2014"/>
                  <a:pt x="2481" y="2015"/>
                  <a:pt x="2475" y="2025"/>
                </a:cubicBezTo>
                <a:cubicBezTo>
                  <a:pt x="2468" y="2036"/>
                  <a:pt x="2469" y="2054"/>
                  <a:pt x="2478" y="2060"/>
                </a:cubicBezTo>
                <a:cubicBezTo>
                  <a:pt x="2492" y="2070"/>
                  <a:pt x="2505" y="2066"/>
                  <a:pt x="2517" y="2055"/>
                </a:cubicBezTo>
                <a:cubicBezTo>
                  <a:pt x="2520" y="2030"/>
                  <a:pt x="2516" y="2022"/>
                  <a:pt x="2500" y="2017"/>
                </a:cubicBezTo>
                <a:close/>
                <a:moveTo>
                  <a:pt x="2533" y="2109"/>
                </a:moveTo>
                <a:cubicBezTo>
                  <a:pt x="2524" y="2102"/>
                  <a:pt x="2509" y="2104"/>
                  <a:pt x="2503" y="2111"/>
                </a:cubicBezTo>
                <a:cubicBezTo>
                  <a:pt x="2495" y="2121"/>
                  <a:pt x="2498" y="2139"/>
                  <a:pt x="2508" y="2145"/>
                </a:cubicBezTo>
                <a:cubicBezTo>
                  <a:pt x="2518" y="2152"/>
                  <a:pt x="2533" y="2148"/>
                  <a:pt x="2539" y="2138"/>
                </a:cubicBezTo>
                <a:cubicBezTo>
                  <a:pt x="2544" y="2129"/>
                  <a:pt x="2541" y="2115"/>
                  <a:pt x="2533" y="2109"/>
                </a:cubicBezTo>
                <a:close/>
                <a:moveTo>
                  <a:pt x="2320" y="2159"/>
                </a:moveTo>
                <a:cubicBezTo>
                  <a:pt x="2351" y="2159"/>
                  <a:pt x="2351" y="2159"/>
                  <a:pt x="2351" y="2159"/>
                </a:cubicBezTo>
                <a:cubicBezTo>
                  <a:pt x="2351" y="2151"/>
                  <a:pt x="2352" y="2143"/>
                  <a:pt x="2352" y="2133"/>
                </a:cubicBezTo>
                <a:cubicBezTo>
                  <a:pt x="2339" y="2135"/>
                  <a:pt x="2329" y="2137"/>
                  <a:pt x="2319" y="2138"/>
                </a:cubicBezTo>
                <a:cubicBezTo>
                  <a:pt x="2319" y="2147"/>
                  <a:pt x="2319" y="2154"/>
                  <a:pt x="2320" y="2159"/>
                </a:cubicBezTo>
                <a:close/>
                <a:moveTo>
                  <a:pt x="2091" y="2037"/>
                </a:moveTo>
                <a:cubicBezTo>
                  <a:pt x="2083" y="2038"/>
                  <a:pt x="2072" y="2043"/>
                  <a:pt x="2067" y="2050"/>
                </a:cubicBezTo>
                <a:cubicBezTo>
                  <a:pt x="2059" y="2061"/>
                  <a:pt x="2069" y="2077"/>
                  <a:pt x="2094" y="2094"/>
                </a:cubicBezTo>
                <a:cubicBezTo>
                  <a:pt x="2118" y="2086"/>
                  <a:pt x="2124" y="2080"/>
                  <a:pt x="2122" y="2065"/>
                </a:cubicBezTo>
                <a:cubicBezTo>
                  <a:pt x="2121" y="2053"/>
                  <a:pt x="2105" y="2037"/>
                  <a:pt x="2091" y="2037"/>
                </a:cubicBezTo>
                <a:close/>
                <a:moveTo>
                  <a:pt x="2069" y="2140"/>
                </a:moveTo>
                <a:cubicBezTo>
                  <a:pt x="2063" y="2146"/>
                  <a:pt x="2061" y="2152"/>
                  <a:pt x="2062" y="2159"/>
                </a:cubicBezTo>
                <a:cubicBezTo>
                  <a:pt x="2112" y="2159"/>
                  <a:pt x="2112" y="2159"/>
                  <a:pt x="2112" y="2159"/>
                </a:cubicBezTo>
                <a:cubicBezTo>
                  <a:pt x="2112" y="2155"/>
                  <a:pt x="2113" y="2150"/>
                  <a:pt x="2112" y="2144"/>
                </a:cubicBezTo>
                <a:cubicBezTo>
                  <a:pt x="2090" y="2131"/>
                  <a:pt x="2080" y="2130"/>
                  <a:pt x="2069" y="2140"/>
                </a:cubicBezTo>
                <a:close/>
                <a:moveTo>
                  <a:pt x="2124" y="1967"/>
                </a:moveTo>
                <a:cubicBezTo>
                  <a:pt x="2111" y="1968"/>
                  <a:pt x="2106" y="1977"/>
                  <a:pt x="2103" y="1990"/>
                </a:cubicBezTo>
                <a:cubicBezTo>
                  <a:pt x="2110" y="2004"/>
                  <a:pt x="2120" y="2012"/>
                  <a:pt x="2134" y="2009"/>
                </a:cubicBezTo>
                <a:cubicBezTo>
                  <a:pt x="2147" y="2005"/>
                  <a:pt x="2151" y="1994"/>
                  <a:pt x="2152" y="1981"/>
                </a:cubicBezTo>
                <a:cubicBezTo>
                  <a:pt x="2147" y="1968"/>
                  <a:pt x="2137" y="1965"/>
                  <a:pt x="2124" y="1967"/>
                </a:cubicBezTo>
                <a:close/>
                <a:moveTo>
                  <a:pt x="2293" y="1905"/>
                </a:moveTo>
                <a:cubicBezTo>
                  <a:pt x="2285" y="1901"/>
                  <a:pt x="2274" y="1899"/>
                  <a:pt x="2266" y="1908"/>
                </a:cubicBezTo>
                <a:cubicBezTo>
                  <a:pt x="2257" y="1921"/>
                  <a:pt x="2260" y="1932"/>
                  <a:pt x="2272" y="1944"/>
                </a:cubicBezTo>
                <a:cubicBezTo>
                  <a:pt x="2279" y="1942"/>
                  <a:pt x="2288" y="1941"/>
                  <a:pt x="2297" y="1940"/>
                </a:cubicBezTo>
                <a:cubicBezTo>
                  <a:pt x="2299" y="1927"/>
                  <a:pt x="2309" y="1914"/>
                  <a:pt x="2293" y="1905"/>
                </a:cubicBezTo>
                <a:close/>
                <a:moveTo>
                  <a:pt x="2084" y="1943"/>
                </a:moveTo>
                <a:cubicBezTo>
                  <a:pt x="2090" y="1932"/>
                  <a:pt x="2086" y="1918"/>
                  <a:pt x="2072" y="1911"/>
                </a:cubicBezTo>
                <a:cubicBezTo>
                  <a:pt x="2057" y="1902"/>
                  <a:pt x="2043" y="1905"/>
                  <a:pt x="2037" y="1918"/>
                </a:cubicBezTo>
                <a:cubicBezTo>
                  <a:pt x="2031" y="1931"/>
                  <a:pt x="2035" y="1948"/>
                  <a:pt x="2046" y="1955"/>
                </a:cubicBezTo>
                <a:cubicBezTo>
                  <a:pt x="2058" y="1962"/>
                  <a:pt x="2076" y="1956"/>
                  <a:pt x="2084" y="1943"/>
                </a:cubicBezTo>
                <a:close/>
                <a:moveTo>
                  <a:pt x="2185" y="2065"/>
                </a:moveTo>
                <a:cubicBezTo>
                  <a:pt x="2175" y="2058"/>
                  <a:pt x="2156" y="2062"/>
                  <a:pt x="2150" y="2072"/>
                </a:cubicBezTo>
                <a:cubicBezTo>
                  <a:pt x="2144" y="2083"/>
                  <a:pt x="2150" y="2103"/>
                  <a:pt x="2163" y="2111"/>
                </a:cubicBezTo>
                <a:cubicBezTo>
                  <a:pt x="2174" y="2117"/>
                  <a:pt x="2182" y="2113"/>
                  <a:pt x="2191" y="2098"/>
                </a:cubicBezTo>
                <a:cubicBezTo>
                  <a:pt x="2199" y="2084"/>
                  <a:pt x="2197" y="2072"/>
                  <a:pt x="2185" y="2065"/>
                </a:cubicBezTo>
                <a:close/>
                <a:moveTo>
                  <a:pt x="2222" y="2010"/>
                </a:moveTo>
                <a:cubicBezTo>
                  <a:pt x="2210" y="2021"/>
                  <a:pt x="2212" y="2032"/>
                  <a:pt x="2227" y="2050"/>
                </a:cubicBezTo>
                <a:cubicBezTo>
                  <a:pt x="2246" y="2051"/>
                  <a:pt x="2256" y="2040"/>
                  <a:pt x="2261" y="2023"/>
                </a:cubicBezTo>
                <a:cubicBezTo>
                  <a:pt x="2241" y="2003"/>
                  <a:pt x="2232" y="2000"/>
                  <a:pt x="2222" y="2010"/>
                </a:cubicBezTo>
                <a:close/>
                <a:moveTo>
                  <a:pt x="2230" y="2092"/>
                </a:moveTo>
                <a:cubicBezTo>
                  <a:pt x="2219" y="2104"/>
                  <a:pt x="2211" y="2113"/>
                  <a:pt x="2220" y="2125"/>
                </a:cubicBezTo>
                <a:cubicBezTo>
                  <a:pt x="2223" y="2129"/>
                  <a:pt x="2232" y="2133"/>
                  <a:pt x="2237" y="2132"/>
                </a:cubicBezTo>
                <a:cubicBezTo>
                  <a:pt x="2253" y="2129"/>
                  <a:pt x="2254" y="2116"/>
                  <a:pt x="2254" y="2100"/>
                </a:cubicBezTo>
                <a:cubicBezTo>
                  <a:pt x="2246" y="2097"/>
                  <a:pt x="2237" y="2095"/>
                  <a:pt x="2230" y="2092"/>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pPr>
              <a:defRPr/>
            </a:pPr>
            <a:fld id="{094A73A1-F13A-4159-A0FB-38180CD6975A}" type="datetimeFigureOut">
              <a:rPr lang="en-US" smtClean="0"/>
              <a:pPr>
                <a:defRPr/>
              </a:pPr>
              <a:t>10/8/2026</a:t>
            </a:fld>
            <a:endParaRPr lang="en-US"/>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pPr>
              <a:defRPr/>
            </a:pPr>
            <a:endParaRPr lang="en-US"/>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pPr>
              <a:defRPr/>
            </a:pPr>
            <a:fld id="{18E97539-F337-41DF-A0CB-2332E652F627}" type="slidenum">
              <a:rPr lang="en-US" smtClean="0"/>
              <a:pPr>
                <a:defRPr/>
              </a:pPr>
              <a:t>‹#›</a:t>
            </a:fld>
            <a:endParaRPr lang="en-US"/>
          </a:p>
        </p:txBody>
      </p:sp>
    </p:spTree>
    <p:extLst>
      <p:ext uri="{BB962C8B-B14F-4D97-AF65-F5344CB8AC3E}">
        <p14:creationId xmlns:p14="http://schemas.microsoft.com/office/powerpoint/2010/main" val="2649630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24F4BDD-C46D-4B3F-9F3F-57CF2E60DC2C}" type="datetimeFigureOut">
              <a:rPr lang="en-US" smtClean="0"/>
              <a:pPr>
                <a:defRPr/>
              </a:pPr>
              <a:t>10/8/2026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5B85483-5FD3-44F5-9C6B-ACEC158EA09A}" type="slidenum">
              <a:rPr lang="en-US" smtClean="0"/>
              <a:pPr>
                <a:defRPr/>
              </a:pPr>
              <a:t>‹#›</a:t>
            </a:fld>
            <a:endParaRPr lang="en-US"/>
          </a:p>
        </p:txBody>
      </p:sp>
    </p:spTree>
    <p:extLst>
      <p:ext uri="{BB962C8B-B14F-4D97-AF65-F5344CB8AC3E}">
        <p14:creationId xmlns:p14="http://schemas.microsoft.com/office/powerpoint/2010/main" val="1575606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5"/>
          <p:cNvSpPr>
            <a:spLocks noEditPoints="1"/>
          </p:cNvSpPr>
          <p:nvPr/>
        </p:nvSpPr>
        <p:spPr bwMode="auto">
          <a:xfrm>
            <a:off x="0" y="1"/>
            <a:ext cx="8690740" cy="6858000"/>
          </a:xfrm>
          <a:custGeom>
            <a:avLst/>
            <a:gdLst/>
            <a:ahLst/>
            <a:cxnLst/>
            <a:rect l="0" t="0" r="r" b="b"/>
            <a:pathLst>
              <a:path w="2735" h="2158">
                <a:moveTo>
                  <a:pt x="708" y="118"/>
                </a:moveTo>
                <a:cubicBezTo>
                  <a:pt x="721" y="115"/>
                  <a:pt x="726" y="104"/>
                  <a:pt x="721" y="91"/>
                </a:cubicBezTo>
                <a:cubicBezTo>
                  <a:pt x="717" y="79"/>
                  <a:pt x="707" y="73"/>
                  <a:pt x="697" y="79"/>
                </a:cubicBezTo>
                <a:cubicBezTo>
                  <a:pt x="689" y="84"/>
                  <a:pt x="685" y="94"/>
                  <a:pt x="676" y="107"/>
                </a:cubicBezTo>
                <a:cubicBezTo>
                  <a:pt x="691" y="113"/>
                  <a:pt x="701" y="120"/>
                  <a:pt x="708" y="118"/>
                </a:cubicBezTo>
                <a:close/>
                <a:moveTo>
                  <a:pt x="659" y="47"/>
                </a:moveTo>
                <a:cubicBezTo>
                  <a:pt x="678" y="48"/>
                  <a:pt x="678" y="30"/>
                  <a:pt x="680" y="12"/>
                </a:cubicBezTo>
                <a:cubicBezTo>
                  <a:pt x="675" y="8"/>
                  <a:pt x="670" y="4"/>
                  <a:pt x="666" y="0"/>
                </a:cubicBezTo>
                <a:cubicBezTo>
                  <a:pt x="636" y="0"/>
                  <a:pt x="636" y="0"/>
                  <a:pt x="636" y="0"/>
                </a:cubicBezTo>
                <a:cubicBezTo>
                  <a:pt x="636" y="0"/>
                  <a:pt x="636" y="0"/>
                  <a:pt x="636" y="0"/>
                </a:cubicBezTo>
                <a:cubicBezTo>
                  <a:pt x="630" y="5"/>
                  <a:pt x="627" y="21"/>
                  <a:pt x="630" y="27"/>
                </a:cubicBezTo>
                <a:cubicBezTo>
                  <a:pt x="636" y="36"/>
                  <a:pt x="649" y="47"/>
                  <a:pt x="659" y="47"/>
                </a:cubicBezTo>
                <a:close/>
                <a:moveTo>
                  <a:pt x="584" y="210"/>
                </a:moveTo>
                <a:cubicBezTo>
                  <a:pt x="569" y="215"/>
                  <a:pt x="557" y="237"/>
                  <a:pt x="563" y="251"/>
                </a:cubicBezTo>
                <a:cubicBezTo>
                  <a:pt x="568" y="267"/>
                  <a:pt x="595" y="277"/>
                  <a:pt x="613" y="271"/>
                </a:cubicBezTo>
                <a:cubicBezTo>
                  <a:pt x="629" y="265"/>
                  <a:pt x="632" y="253"/>
                  <a:pt x="623" y="231"/>
                </a:cubicBezTo>
                <a:cubicBezTo>
                  <a:pt x="615" y="211"/>
                  <a:pt x="601" y="203"/>
                  <a:pt x="584" y="210"/>
                </a:cubicBezTo>
                <a:close/>
                <a:moveTo>
                  <a:pt x="603" y="153"/>
                </a:moveTo>
                <a:cubicBezTo>
                  <a:pt x="620" y="134"/>
                  <a:pt x="617" y="115"/>
                  <a:pt x="603" y="97"/>
                </a:cubicBezTo>
                <a:cubicBezTo>
                  <a:pt x="565" y="100"/>
                  <a:pt x="555" y="107"/>
                  <a:pt x="557" y="126"/>
                </a:cubicBezTo>
                <a:cubicBezTo>
                  <a:pt x="559" y="147"/>
                  <a:pt x="572" y="155"/>
                  <a:pt x="603" y="153"/>
                </a:cubicBezTo>
                <a:close/>
                <a:moveTo>
                  <a:pt x="650" y="587"/>
                </a:moveTo>
                <a:cubicBezTo>
                  <a:pt x="663" y="606"/>
                  <a:pt x="676" y="608"/>
                  <a:pt x="708" y="594"/>
                </a:cubicBezTo>
                <a:cubicBezTo>
                  <a:pt x="713" y="582"/>
                  <a:pt x="718" y="570"/>
                  <a:pt x="723" y="557"/>
                </a:cubicBezTo>
                <a:cubicBezTo>
                  <a:pt x="693" y="530"/>
                  <a:pt x="671" y="526"/>
                  <a:pt x="654" y="540"/>
                </a:cubicBezTo>
                <a:cubicBezTo>
                  <a:pt x="642" y="550"/>
                  <a:pt x="640" y="572"/>
                  <a:pt x="650" y="587"/>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696" y="211"/>
                </a:moveTo>
                <a:cubicBezTo>
                  <a:pt x="707" y="192"/>
                  <a:pt x="694" y="180"/>
                  <a:pt x="677" y="167"/>
                </a:cubicBezTo>
                <a:cubicBezTo>
                  <a:pt x="667" y="173"/>
                  <a:pt x="657" y="180"/>
                  <a:pt x="649" y="185"/>
                </a:cubicBezTo>
                <a:cubicBezTo>
                  <a:pt x="652" y="206"/>
                  <a:pt x="655" y="223"/>
                  <a:pt x="675" y="223"/>
                </a:cubicBezTo>
                <a:cubicBezTo>
                  <a:pt x="682" y="223"/>
                  <a:pt x="693" y="217"/>
                  <a:pt x="696" y="211"/>
                </a:cubicBezTo>
                <a:close/>
                <a:moveTo>
                  <a:pt x="454" y="836"/>
                </a:moveTo>
                <a:cubicBezTo>
                  <a:pt x="467" y="873"/>
                  <a:pt x="483" y="902"/>
                  <a:pt x="526" y="896"/>
                </a:cubicBezTo>
                <a:cubicBezTo>
                  <a:pt x="554" y="892"/>
                  <a:pt x="575" y="868"/>
                  <a:pt x="573" y="840"/>
                </a:cubicBezTo>
                <a:cubicBezTo>
                  <a:pt x="571" y="812"/>
                  <a:pt x="564" y="786"/>
                  <a:pt x="534" y="776"/>
                </a:cubicBezTo>
                <a:cubicBezTo>
                  <a:pt x="504" y="765"/>
                  <a:pt x="487" y="779"/>
                  <a:pt x="454" y="836"/>
                </a:cubicBezTo>
                <a:close/>
                <a:moveTo>
                  <a:pt x="701" y="296"/>
                </a:moveTo>
                <a:cubicBezTo>
                  <a:pt x="698" y="307"/>
                  <a:pt x="695" y="318"/>
                  <a:pt x="693" y="327"/>
                </a:cubicBezTo>
                <a:cubicBezTo>
                  <a:pt x="707" y="349"/>
                  <a:pt x="724" y="349"/>
                  <a:pt x="741" y="337"/>
                </a:cubicBezTo>
                <a:cubicBezTo>
                  <a:pt x="753" y="329"/>
                  <a:pt x="750" y="317"/>
                  <a:pt x="744" y="306"/>
                </a:cubicBezTo>
                <a:cubicBezTo>
                  <a:pt x="734" y="285"/>
                  <a:pt x="719" y="287"/>
                  <a:pt x="701" y="296"/>
                </a:cubicBezTo>
                <a:close/>
                <a:moveTo>
                  <a:pt x="675" y="446"/>
                </a:moveTo>
                <a:cubicBezTo>
                  <a:pt x="679" y="463"/>
                  <a:pt x="691" y="469"/>
                  <a:pt x="707" y="468"/>
                </a:cubicBezTo>
                <a:cubicBezTo>
                  <a:pt x="727" y="466"/>
                  <a:pt x="739" y="447"/>
                  <a:pt x="741" y="417"/>
                </a:cubicBezTo>
                <a:cubicBezTo>
                  <a:pt x="729" y="411"/>
                  <a:pt x="717" y="404"/>
                  <a:pt x="706" y="398"/>
                </a:cubicBezTo>
                <a:cubicBezTo>
                  <a:pt x="677" y="413"/>
                  <a:pt x="670" y="424"/>
                  <a:pt x="675" y="446"/>
                </a:cubicBezTo>
                <a:close/>
                <a:moveTo>
                  <a:pt x="331" y="200"/>
                </a:moveTo>
                <a:cubicBezTo>
                  <a:pt x="309" y="209"/>
                  <a:pt x="301" y="225"/>
                  <a:pt x="309" y="242"/>
                </a:cubicBezTo>
                <a:cubicBezTo>
                  <a:pt x="317" y="260"/>
                  <a:pt x="339" y="270"/>
                  <a:pt x="354" y="264"/>
                </a:cubicBezTo>
                <a:cubicBezTo>
                  <a:pt x="372" y="256"/>
                  <a:pt x="381" y="233"/>
                  <a:pt x="374" y="214"/>
                </a:cubicBezTo>
                <a:cubicBezTo>
                  <a:pt x="367" y="198"/>
                  <a:pt x="350" y="192"/>
                  <a:pt x="331" y="200"/>
                </a:cubicBezTo>
                <a:close/>
                <a:moveTo>
                  <a:pt x="568" y="1184"/>
                </a:moveTo>
                <a:cubicBezTo>
                  <a:pt x="590" y="1202"/>
                  <a:pt x="612" y="1204"/>
                  <a:pt x="634" y="1187"/>
                </a:cubicBezTo>
                <a:cubicBezTo>
                  <a:pt x="664" y="1164"/>
                  <a:pt x="666" y="1134"/>
                  <a:pt x="640" y="1085"/>
                </a:cubicBezTo>
                <a:cubicBezTo>
                  <a:pt x="620" y="1085"/>
                  <a:pt x="599" y="1085"/>
                  <a:pt x="575" y="1085"/>
                </a:cubicBezTo>
                <a:cubicBezTo>
                  <a:pt x="540" y="1146"/>
                  <a:pt x="540" y="1159"/>
                  <a:pt x="568" y="1184"/>
                </a:cubicBezTo>
                <a:close/>
                <a:moveTo>
                  <a:pt x="483" y="216"/>
                </a:moveTo>
                <a:cubicBezTo>
                  <a:pt x="490" y="200"/>
                  <a:pt x="482" y="186"/>
                  <a:pt x="470" y="175"/>
                </a:cubicBezTo>
                <a:cubicBezTo>
                  <a:pt x="452" y="169"/>
                  <a:pt x="440" y="178"/>
                  <a:pt x="431" y="192"/>
                </a:cubicBezTo>
                <a:cubicBezTo>
                  <a:pt x="422" y="207"/>
                  <a:pt x="428" y="219"/>
                  <a:pt x="439" y="233"/>
                </a:cubicBezTo>
                <a:cubicBezTo>
                  <a:pt x="459" y="237"/>
                  <a:pt x="475" y="234"/>
                  <a:pt x="483" y="216"/>
                </a:cubicBezTo>
                <a:close/>
                <a:moveTo>
                  <a:pt x="402" y="415"/>
                </a:moveTo>
                <a:cubicBezTo>
                  <a:pt x="431" y="395"/>
                  <a:pt x="435" y="387"/>
                  <a:pt x="428" y="366"/>
                </a:cubicBezTo>
                <a:cubicBezTo>
                  <a:pt x="420" y="341"/>
                  <a:pt x="410" y="337"/>
                  <a:pt x="369" y="342"/>
                </a:cubicBezTo>
                <a:cubicBezTo>
                  <a:pt x="342" y="387"/>
                  <a:pt x="349" y="402"/>
                  <a:pt x="402" y="415"/>
                </a:cubicBezTo>
                <a:close/>
                <a:moveTo>
                  <a:pt x="261" y="1622"/>
                </a:moveTo>
                <a:cubicBezTo>
                  <a:pt x="263" y="1642"/>
                  <a:pt x="266" y="1662"/>
                  <a:pt x="268" y="1679"/>
                </a:cubicBezTo>
                <a:cubicBezTo>
                  <a:pt x="301" y="1689"/>
                  <a:pt x="329" y="1699"/>
                  <a:pt x="345" y="1668"/>
                </a:cubicBezTo>
                <a:cubicBezTo>
                  <a:pt x="350" y="1657"/>
                  <a:pt x="350" y="1636"/>
                  <a:pt x="343" y="1626"/>
                </a:cubicBezTo>
                <a:cubicBezTo>
                  <a:pt x="322" y="1596"/>
                  <a:pt x="294" y="1606"/>
                  <a:pt x="261" y="1622"/>
                </a:cubicBezTo>
                <a:close/>
                <a:moveTo>
                  <a:pt x="532" y="275"/>
                </a:moveTo>
                <a:cubicBezTo>
                  <a:pt x="519" y="267"/>
                  <a:pt x="489" y="269"/>
                  <a:pt x="478" y="284"/>
                </a:cubicBezTo>
                <a:cubicBezTo>
                  <a:pt x="471" y="293"/>
                  <a:pt x="468" y="309"/>
                  <a:pt x="471" y="319"/>
                </a:cubicBezTo>
                <a:cubicBezTo>
                  <a:pt x="476" y="337"/>
                  <a:pt x="501" y="340"/>
                  <a:pt x="539" y="329"/>
                </a:cubicBezTo>
                <a:cubicBezTo>
                  <a:pt x="551" y="296"/>
                  <a:pt x="549" y="286"/>
                  <a:pt x="532" y="275"/>
                </a:cubicBezTo>
                <a:close/>
                <a:moveTo>
                  <a:pt x="505" y="478"/>
                </a:moveTo>
                <a:cubicBezTo>
                  <a:pt x="479" y="484"/>
                  <a:pt x="474" y="505"/>
                  <a:pt x="470" y="531"/>
                </a:cubicBezTo>
                <a:cubicBezTo>
                  <a:pt x="484" y="540"/>
                  <a:pt x="498" y="548"/>
                  <a:pt x="512" y="557"/>
                </a:cubicBezTo>
                <a:cubicBezTo>
                  <a:pt x="545" y="533"/>
                  <a:pt x="553" y="521"/>
                  <a:pt x="548" y="505"/>
                </a:cubicBezTo>
                <a:cubicBezTo>
                  <a:pt x="543" y="489"/>
                  <a:pt x="521" y="474"/>
                  <a:pt x="505" y="478"/>
                </a:cubicBezTo>
                <a:close/>
                <a:moveTo>
                  <a:pt x="428" y="1104"/>
                </a:moveTo>
                <a:cubicBezTo>
                  <a:pt x="495" y="1097"/>
                  <a:pt x="500" y="1090"/>
                  <a:pt x="479" y="1024"/>
                </a:cubicBezTo>
                <a:cubicBezTo>
                  <a:pt x="462" y="1021"/>
                  <a:pt x="443" y="1017"/>
                  <a:pt x="426" y="1014"/>
                </a:cubicBezTo>
                <a:cubicBezTo>
                  <a:pt x="403" y="1046"/>
                  <a:pt x="396" y="1073"/>
                  <a:pt x="428" y="1104"/>
                </a:cubicBezTo>
                <a:close/>
                <a:moveTo>
                  <a:pt x="488" y="133"/>
                </a:moveTo>
                <a:cubicBezTo>
                  <a:pt x="503" y="100"/>
                  <a:pt x="504" y="82"/>
                  <a:pt x="487" y="75"/>
                </a:cubicBezTo>
                <a:cubicBezTo>
                  <a:pt x="475" y="69"/>
                  <a:pt x="456" y="70"/>
                  <a:pt x="444" y="75"/>
                </a:cubicBezTo>
                <a:cubicBezTo>
                  <a:pt x="428" y="82"/>
                  <a:pt x="432" y="100"/>
                  <a:pt x="436" y="114"/>
                </a:cubicBezTo>
                <a:cubicBezTo>
                  <a:pt x="440" y="130"/>
                  <a:pt x="459" y="136"/>
                  <a:pt x="488" y="133"/>
                </a:cubicBezTo>
                <a:close/>
                <a:moveTo>
                  <a:pt x="529" y="20"/>
                </a:moveTo>
                <a:cubicBezTo>
                  <a:pt x="532" y="14"/>
                  <a:pt x="536" y="7"/>
                  <a:pt x="540" y="0"/>
                </a:cubicBezTo>
                <a:cubicBezTo>
                  <a:pt x="489" y="0"/>
                  <a:pt x="489" y="0"/>
                  <a:pt x="489" y="0"/>
                </a:cubicBezTo>
                <a:cubicBezTo>
                  <a:pt x="495" y="17"/>
                  <a:pt x="509" y="22"/>
                  <a:pt x="529" y="20"/>
                </a:cubicBezTo>
                <a:close/>
                <a:moveTo>
                  <a:pt x="992" y="117"/>
                </a:moveTo>
                <a:cubicBezTo>
                  <a:pt x="1013" y="151"/>
                  <a:pt x="1018" y="151"/>
                  <a:pt x="1047" y="123"/>
                </a:cubicBezTo>
                <a:cubicBezTo>
                  <a:pt x="1045" y="113"/>
                  <a:pt x="1041" y="102"/>
                  <a:pt x="1039" y="92"/>
                </a:cubicBezTo>
                <a:cubicBezTo>
                  <a:pt x="1016" y="89"/>
                  <a:pt x="1000" y="92"/>
                  <a:pt x="992" y="117"/>
                </a:cubicBezTo>
                <a:close/>
                <a:moveTo>
                  <a:pt x="660" y="936"/>
                </a:moveTo>
                <a:cubicBezTo>
                  <a:pt x="640" y="960"/>
                  <a:pt x="645" y="978"/>
                  <a:pt x="687" y="1031"/>
                </a:cubicBezTo>
                <a:cubicBezTo>
                  <a:pt x="751" y="1033"/>
                  <a:pt x="769" y="1021"/>
                  <a:pt x="780" y="976"/>
                </a:cubicBezTo>
                <a:cubicBezTo>
                  <a:pt x="787" y="948"/>
                  <a:pt x="777" y="928"/>
                  <a:pt x="752" y="915"/>
                </a:cubicBezTo>
                <a:cubicBezTo>
                  <a:pt x="725" y="901"/>
                  <a:pt x="680" y="911"/>
                  <a:pt x="660" y="936"/>
                </a:cubicBezTo>
                <a:close/>
                <a:moveTo>
                  <a:pt x="932" y="500"/>
                </a:moveTo>
                <a:cubicBezTo>
                  <a:pt x="936" y="515"/>
                  <a:pt x="948" y="530"/>
                  <a:pt x="960" y="541"/>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326" y="1192"/>
                </a:moveTo>
                <a:cubicBezTo>
                  <a:pt x="299" y="1168"/>
                  <a:pt x="269" y="1174"/>
                  <a:pt x="239" y="1201"/>
                </a:cubicBezTo>
                <a:cubicBezTo>
                  <a:pt x="238" y="1241"/>
                  <a:pt x="245" y="1274"/>
                  <a:pt x="286" y="1280"/>
                </a:cubicBezTo>
                <a:cubicBezTo>
                  <a:pt x="301" y="1283"/>
                  <a:pt x="324" y="1270"/>
                  <a:pt x="335" y="1258"/>
                </a:cubicBezTo>
                <a:cubicBezTo>
                  <a:pt x="355" y="1236"/>
                  <a:pt x="343" y="1208"/>
                  <a:pt x="326" y="1192"/>
                </a:cubicBezTo>
                <a:close/>
                <a:moveTo>
                  <a:pt x="800" y="1502"/>
                </a:moveTo>
                <a:cubicBezTo>
                  <a:pt x="822" y="1449"/>
                  <a:pt x="818" y="1422"/>
                  <a:pt x="785" y="1404"/>
                </a:cubicBezTo>
                <a:cubicBezTo>
                  <a:pt x="756" y="1388"/>
                  <a:pt x="740" y="1399"/>
                  <a:pt x="710" y="1454"/>
                </a:cubicBezTo>
                <a:cubicBezTo>
                  <a:pt x="735" y="1510"/>
                  <a:pt x="740" y="1512"/>
                  <a:pt x="800" y="1502"/>
                </a:cubicBezTo>
                <a:close/>
                <a:moveTo>
                  <a:pt x="824" y="466"/>
                </a:moveTo>
                <a:cubicBezTo>
                  <a:pt x="845" y="433"/>
                  <a:pt x="844" y="431"/>
                  <a:pt x="816" y="409"/>
                </a:cubicBezTo>
                <a:cubicBezTo>
                  <a:pt x="798" y="417"/>
                  <a:pt x="785" y="429"/>
                  <a:pt x="791" y="450"/>
                </a:cubicBezTo>
                <a:cubicBezTo>
                  <a:pt x="795" y="467"/>
                  <a:pt x="808" y="472"/>
                  <a:pt x="824" y="466"/>
                </a:cubicBezTo>
                <a:close/>
                <a:moveTo>
                  <a:pt x="770" y="1265"/>
                </a:moveTo>
                <a:cubicBezTo>
                  <a:pt x="761" y="1248"/>
                  <a:pt x="740" y="1231"/>
                  <a:pt x="721" y="1227"/>
                </a:cubicBezTo>
                <a:cubicBezTo>
                  <a:pt x="687" y="1221"/>
                  <a:pt x="679" y="1250"/>
                  <a:pt x="668" y="1286"/>
                </a:cubicBezTo>
                <a:cubicBezTo>
                  <a:pt x="692" y="1299"/>
                  <a:pt x="712" y="1310"/>
                  <a:pt x="731" y="1320"/>
                </a:cubicBezTo>
                <a:cubicBezTo>
                  <a:pt x="757" y="1307"/>
                  <a:pt x="786" y="1296"/>
                  <a:pt x="770" y="1265"/>
                </a:cubicBezTo>
                <a:close/>
                <a:moveTo>
                  <a:pt x="2389" y="1989"/>
                </a:moveTo>
                <a:cubicBezTo>
                  <a:pt x="2406" y="1981"/>
                  <a:pt x="2409" y="1974"/>
                  <a:pt x="2405" y="1944"/>
                </a:cubicBezTo>
                <a:cubicBezTo>
                  <a:pt x="2383" y="1932"/>
                  <a:pt x="2374" y="1932"/>
                  <a:pt x="2363" y="1946"/>
                </a:cubicBezTo>
                <a:cubicBezTo>
                  <a:pt x="2353" y="1957"/>
                  <a:pt x="2350" y="1972"/>
                  <a:pt x="2357" y="1981"/>
                </a:cubicBezTo>
                <a:cubicBezTo>
                  <a:pt x="2365" y="1990"/>
                  <a:pt x="2376" y="1994"/>
                  <a:pt x="2389" y="1989"/>
                </a:cubicBezTo>
                <a:close/>
                <a:moveTo>
                  <a:pt x="2290" y="2006"/>
                </a:moveTo>
                <a:cubicBezTo>
                  <a:pt x="2292" y="1989"/>
                  <a:pt x="2283" y="1978"/>
                  <a:pt x="2268" y="1973"/>
                </a:cubicBezTo>
                <a:cubicBezTo>
                  <a:pt x="2248" y="1966"/>
                  <a:pt x="2237" y="1978"/>
                  <a:pt x="2222" y="1998"/>
                </a:cubicBezTo>
                <a:cubicBezTo>
                  <a:pt x="2224" y="2004"/>
                  <a:pt x="2227" y="2014"/>
                  <a:pt x="2229" y="2020"/>
                </a:cubicBezTo>
                <a:cubicBezTo>
                  <a:pt x="2260" y="2037"/>
                  <a:pt x="2277" y="2027"/>
                  <a:pt x="2290" y="2006"/>
                </a:cubicBezTo>
                <a:close/>
                <a:moveTo>
                  <a:pt x="1058" y="223"/>
                </a:moveTo>
                <a:cubicBezTo>
                  <a:pt x="1053" y="213"/>
                  <a:pt x="1047" y="201"/>
                  <a:pt x="1041" y="189"/>
                </a:cubicBezTo>
                <a:cubicBezTo>
                  <a:pt x="1000" y="187"/>
                  <a:pt x="993" y="190"/>
                  <a:pt x="988" y="211"/>
                </a:cubicBezTo>
                <a:cubicBezTo>
                  <a:pt x="984" y="228"/>
                  <a:pt x="988" y="240"/>
                  <a:pt x="1003" y="247"/>
                </a:cubicBezTo>
                <a:cubicBezTo>
                  <a:pt x="1023" y="256"/>
                  <a:pt x="1040" y="249"/>
                  <a:pt x="1058" y="223"/>
                </a:cubicBezTo>
                <a:close/>
                <a:moveTo>
                  <a:pt x="960" y="291"/>
                </a:moveTo>
                <a:cubicBezTo>
                  <a:pt x="960" y="307"/>
                  <a:pt x="960" y="320"/>
                  <a:pt x="959" y="333"/>
                </a:cubicBezTo>
                <a:cubicBezTo>
                  <a:pt x="973" y="343"/>
                  <a:pt x="986" y="355"/>
                  <a:pt x="998" y="339"/>
                </a:cubicBezTo>
                <a:cubicBezTo>
                  <a:pt x="1005" y="329"/>
                  <a:pt x="1008" y="314"/>
                  <a:pt x="1005" y="303"/>
                </a:cubicBezTo>
                <a:cubicBezTo>
                  <a:pt x="1000" y="284"/>
                  <a:pt x="982" y="287"/>
                  <a:pt x="960" y="291"/>
                </a:cubicBezTo>
                <a:close/>
                <a:moveTo>
                  <a:pt x="1013" y="51"/>
                </a:moveTo>
                <a:cubicBezTo>
                  <a:pt x="1029" y="44"/>
                  <a:pt x="1036" y="21"/>
                  <a:pt x="1029" y="4"/>
                </a:cubicBezTo>
                <a:cubicBezTo>
                  <a:pt x="1028" y="2"/>
                  <a:pt x="1028" y="1"/>
                  <a:pt x="1027" y="0"/>
                </a:cubicBezTo>
                <a:cubicBezTo>
                  <a:pt x="962" y="0"/>
                  <a:pt x="962" y="0"/>
                  <a:pt x="962" y="0"/>
                </a:cubicBezTo>
                <a:cubicBezTo>
                  <a:pt x="956" y="10"/>
                  <a:pt x="955" y="21"/>
                  <a:pt x="960" y="32"/>
                </a:cubicBezTo>
                <a:cubicBezTo>
                  <a:pt x="967" y="50"/>
                  <a:pt x="995" y="60"/>
                  <a:pt x="1013" y="51"/>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816" y="315"/>
                </a:moveTo>
                <a:cubicBezTo>
                  <a:pt x="822" y="328"/>
                  <a:pt x="843" y="336"/>
                  <a:pt x="856" y="331"/>
                </a:cubicBezTo>
                <a:cubicBezTo>
                  <a:pt x="869" y="326"/>
                  <a:pt x="875" y="308"/>
                  <a:pt x="869" y="291"/>
                </a:cubicBezTo>
                <a:cubicBezTo>
                  <a:pt x="864" y="275"/>
                  <a:pt x="847" y="269"/>
                  <a:pt x="831" y="275"/>
                </a:cubicBezTo>
                <a:cubicBezTo>
                  <a:pt x="816" y="281"/>
                  <a:pt x="809" y="300"/>
                  <a:pt x="816" y="315"/>
                </a:cubicBezTo>
                <a:close/>
                <a:moveTo>
                  <a:pt x="771" y="130"/>
                </a:moveTo>
                <a:cubicBezTo>
                  <a:pt x="805" y="158"/>
                  <a:pt x="811" y="157"/>
                  <a:pt x="825" y="121"/>
                </a:cubicBezTo>
                <a:cubicBezTo>
                  <a:pt x="816" y="113"/>
                  <a:pt x="805" y="103"/>
                  <a:pt x="792" y="92"/>
                </a:cubicBezTo>
                <a:cubicBezTo>
                  <a:pt x="784" y="107"/>
                  <a:pt x="777" y="119"/>
                  <a:pt x="771" y="130"/>
                </a:cubicBezTo>
                <a:close/>
                <a:moveTo>
                  <a:pt x="774" y="237"/>
                </a:moveTo>
                <a:cubicBezTo>
                  <a:pt x="783" y="238"/>
                  <a:pt x="796" y="229"/>
                  <a:pt x="800" y="221"/>
                </a:cubicBezTo>
                <a:cubicBezTo>
                  <a:pt x="807" y="208"/>
                  <a:pt x="795" y="199"/>
                  <a:pt x="767" y="193"/>
                </a:cubicBezTo>
                <a:cubicBezTo>
                  <a:pt x="756" y="218"/>
                  <a:pt x="759" y="236"/>
                  <a:pt x="774" y="237"/>
                </a:cubicBezTo>
                <a:close/>
                <a:moveTo>
                  <a:pt x="815" y="0"/>
                </a:moveTo>
                <a:cubicBezTo>
                  <a:pt x="766" y="0"/>
                  <a:pt x="766" y="0"/>
                  <a:pt x="766" y="0"/>
                </a:cubicBezTo>
                <a:cubicBezTo>
                  <a:pt x="770" y="7"/>
                  <a:pt x="776" y="15"/>
                  <a:pt x="784" y="24"/>
                </a:cubicBezTo>
                <a:cubicBezTo>
                  <a:pt x="796" y="16"/>
                  <a:pt x="810" y="12"/>
                  <a:pt x="815" y="0"/>
                </a:cubicBezTo>
                <a:close/>
                <a:moveTo>
                  <a:pt x="892" y="1232"/>
                </a:moveTo>
                <a:cubicBezTo>
                  <a:pt x="921" y="1235"/>
                  <a:pt x="955" y="1202"/>
                  <a:pt x="958" y="1169"/>
                </a:cubicBezTo>
                <a:cubicBezTo>
                  <a:pt x="960" y="1138"/>
                  <a:pt x="938" y="1115"/>
                  <a:pt x="905" y="1112"/>
                </a:cubicBezTo>
                <a:cubicBezTo>
                  <a:pt x="870" y="1110"/>
                  <a:pt x="837" y="1131"/>
                  <a:pt x="835" y="1159"/>
                </a:cubicBezTo>
                <a:cubicBezTo>
                  <a:pt x="832" y="1189"/>
                  <a:pt x="863" y="1229"/>
                  <a:pt x="892" y="1232"/>
                </a:cubicBezTo>
                <a:close/>
                <a:moveTo>
                  <a:pt x="930" y="383"/>
                </a:moveTo>
                <a:cubicBezTo>
                  <a:pt x="931" y="364"/>
                  <a:pt x="921" y="358"/>
                  <a:pt x="884" y="357"/>
                </a:cubicBezTo>
                <a:cubicBezTo>
                  <a:pt x="861" y="385"/>
                  <a:pt x="861" y="388"/>
                  <a:pt x="883" y="417"/>
                </a:cubicBezTo>
                <a:cubicBezTo>
                  <a:pt x="916" y="415"/>
                  <a:pt x="929" y="405"/>
                  <a:pt x="930" y="383"/>
                </a:cubicBezTo>
                <a:close/>
                <a:moveTo>
                  <a:pt x="887" y="109"/>
                </a:moveTo>
                <a:cubicBezTo>
                  <a:pt x="904" y="114"/>
                  <a:pt x="915" y="100"/>
                  <a:pt x="919" y="87"/>
                </a:cubicBezTo>
                <a:cubicBezTo>
                  <a:pt x="925" y="67"/>
                  <a:pt x="913" y="52"/>
                  <a:pt x="892" y="44"/>
                </a:cubicBezTo>
                <a:cubicBezTo>
                  <a:pt x="870" y="54"/>
                  <a:pt x="855" y="66"/>
                  <a:pt x="862" y="89"/>
                </a:cubicBezTo>
                <a:cubicBezTo>
                  <a:pt x="865" y="98"/>
                  <a:pt x="878" y="107"/>
                  <a:pt x="887" y="109"/>
                </a:cubicBezTo>
                <a:close/>
                <a:moveTo>
                  <a:pt x="918" y="230"/>
                </a:moveTo>
                <a:cubicBezTo>
                  <a:pt x="933" y="236"/>
                  <a:pt x="944" y="229"/>
                  <a:pt x="950" y="216"/>
                </a:cubicBezTo>
                <a:cubicBezTo>
                  <a:pt x="958" y="199"/>
                  <a:pt x="945" y="184"/>
                  <a:pt x="915" y="175"/>
                </a:cubicBezTo>
                <a:cubicBezTo>
                  <a:pt x="899" y="209"/>
                  <a:pt x="900" y="223"/>
                  <a:pt x="918" y="230"/>
                </a:cubicBezTo>
                <a:close/>
                <a:moveTo>
                  <a:pt x="2403" y="2047"/>
                </a:moveTo>
                <a:cubicBezTo>
                  <a:pt x="2395" y="2043"/>
                  <a:pt x="2384" y="2041"/>
                  <a:pt x="2377" y="2051"/>
                </a:cubicBezTo>
                <a:cubicBezTo>
                  <a:pt x="2367" y="2063"/>
                  <a:pt x="2370" y="2074"/>
                  <a:pt x="2382" y="2086"/>
                </a:cubicBezTo>
                <a:cubicBezTo>
                  <a:pt x="2389" y="2085"/>
                  <a:pt x="2398" y="2083"/>
                  <a:pt x="2407" y="2082"/>
                </a:cubicBezTo>
                <a:cubicBezTo>
                  <a:pt x="2410" y="2069"/>
                  <a:pt x="2419" y="2056"/>
                  <a:pt x="2403" y="2047"/>
                </a:cubicBezTo>
                <a:close/>
                <a:moveTo>
                  <a:pt x="1071" y="344"/>
                </a:moveTo>
                <a:cubicBezTo>
                  <a:pt x="1055" y="351"/>
                  <a:pt x="1042" y="378"/>
                  <a:pt x="1048" y="393"/>
                </a:cubicBezTo>
                <a:cubicBezTo>
                  <a:pt x="1054" y="409"/>
                  <a:pt x="1081" y="419"/>
                  <a:pt x="1099" y="411"/>
                </a:cubicBezTo>
                <a:cubicBezTo>
                  <a:pt x="1115" y="405"/>
                  <a:pt x="1122" y="387"/>
                  <a:pt x="1114" y="369"/>
                </a:cubicBezTo>
                <a:cubicBezTo>
                  <a:pt x="1106" y="350"/>
                  <a:pt x="1086" y="338"/>
                  <a:pt x="1071" y="344"/>
                </a:cubicBezTo>
                <a:close/>
                <a:moveTo>
                  <a:pt x="1015" y="1361"/>
                </a:moveTo>
                <a:cubicBezTo>
                  <a:pt x="985" y="1365"/>
                  <a:pt x="955" y="1368"/>
                  <a:pt x="919" y="1372"/>
                </a:cubicBezTo>
                <a:cubicBezTo>
                  <a:pt x="920" y="1398"/>
                  <a:pt x="921" y="1411"/>
                  <a:pt x="920" y="1424"/>
                </a:cubicBezTo>
                <a:cubicBezTo>
                  <a:pt x="919" y="1458"/>
                  <a:pt x="937" y="1484"/>
                  <a:pt x="965" y="1490"/>
                </a:cubicBezTo>
                <a:cubicBezTo>
                  <a:pt x="991" y="1496"/>
                  <a:pt x="1022" y="1490"/>
                  <a:pt x="1048" y="1480"/>
                </a:cubicBezTo>
                <a:cubicBezTo>
                  <a:pt x="1071" y="1471"/>
                  <a:pt x="1082" y="1422"/>
                  <a:pt x="1072" y="1395"/>
                </a:cubicBezTo>
                <a:cubicBezTo>
                  <a:pt x="1063" y="1368"/>
                  <a:pt x="1044" y="1357"/>
                  <a:pt x="1015" y="1361"/>
                </a:cubicBezTo>
                <a:close/>
                <a:moveTo>
                  <a:pt x="1142" y="194"/>
                </a:moveTo>
                <a:cubicBezTo>
                  <a:pt x="1123" y="190"/>
                  <a:pt x="1115" y="197"/>
                  <a:pt x="1099" y="233"/>
                </a:cubicBezTo>
                <a:cubicBezTo>
                  <a:pt x="1115" y="267"/>
                  <a:pt x="1126" y="274"/>
                  <a:pt x="1152" y="267"/>
                </a:cubicBezTo>
                <a:cubicBezTo>
                  <a:pt x="1169" y="263"/>
                  <a:pt x="1177" y="253"/>
                  <a:pt x="1177" y="236"/>
                </a:cubicBezTo>
                <a:cubicBezTo>
                  <a:pt x="1177" y="219"/>
                  <a:pt x="1160" y="198"/>
                  <a:pt x="1142" y="194"/>
                </a:cubicBezTo>
                <a:close/>
                <a:moveTo>
                  <a:pt x="2081" y="2158"/>
                </a:moveTo>
                <a:cubicBezTo>
                  <a:pt x="2131" y="2158"/>
                  <a:pt x="2131" y="2158"/>
                  <a:pt x="2131" y="2158"/>
                </a:cubicBezTo>
                <a:cubicBezTo>
                  <a:pt x="2128" y="2154"/>
                  <a:pt x="2123" y="2149"/>
                  <a:pt x="2117" y="2142"/>
                </a:cubicBezTo>
                <a:cubicBezTo>
                  <a:pt x="2096" y="2145"/>
                  <a:pt x="2084" y="2149"/>
                  <a:pt x="2081" y="2158"/>
                </a:cubicBezTo>
                <a:close/>
                <a:moveTo>
                  <a:pt x="2183" y="2053"/>
                </a:moveTo>
                <a:cubicBezTo>
                  <a:pt x="2167" y="2044"/>
                  <a:pt x="2154" y="2047"/>
                  <a:pt x="2147" y="2060"/>
                </a:cubicBezTo>
                <a:cubicBezTo>
                  <a:pt x="2141" y="2073"/>
                  <a:pt x="2145" y="2091"/>
                  <a:pt x="2156" y="2097"/>
                </a:cubicBezTo>
                <a:cubicBezTo>
                  <a:pt x="2168" y="2104"/>
                  <a:pt x="2187" y="2098"/>
                  <a:pt x="2194" y="2085"/>
                </a:cubicBezTo>
                <a:cubicBezTo>
                  <a:pt x="2201" y="2074"/>
                  <a:pt x="2196" y="2061"/>
                  <a:pt x="2183" y="2053"/>
                </a:cubicBezTo>
                <a:close/>
                <a:moveTo>
                  <a:pt x="1139" y="60"/>
                </a:moveTo>
                <a:cubicBezTo>
                  <a:pt x="1123" y="76"/>
                  <a:pt x="1112" y="92"/>
                  <a:pt x="1127" y="113"/>
                </a:cubicBezTo>
                <a:cubicBezTo>
                  <a:pt x="1136" y="127"/>
                  <a:pt x="1155" y="131"/>
                  <a:pt x="1168" y="123"/>
                </a:cubicBezTo>
                <a:cubicBezTo>
                  <a:pt x="1183" y="115"/>
                  <a:pt x="1194" y="104"/>
                  <a:pt x="1192" y="85"/>
                </a:cubicBezTo>
                <a:cubicBezTo>
                  <a:pt x="1189" y="67"/>
                  <a:pt x="1178" y="62"/>
                  <a:pt x="1139" y="60"/>
                </a:cubicBezTo>
                <a:close/>
                <a:moveTo>
                  <a:pt x="987" y="1629"/>
                </a:moveTo>
                <a:cubicBezTo>
                  <a:pt x="960" y="1626"/>
                  <a:pt x="933" y="1654"/>
                  <a:pt x="927" y="1690"/>
                </a:cubicBezTo>
                <a:cubicBezTo>
                  <a:pt x="923" y="1722"/>
                  <a:pt x="942" y="1748"/>
                  <a:pt x="973" y="1750"/>
                </a:cubicBezTo>
                <a:cubicBezTo>
                  <a:pt x="1011" y="1753"/>
                  <a:pt x="1043" y="1730"/>
                  <a:pt x="1045" y="1698"/>
                </a:cubicBezTo>
                <a:cubicBezTo>
                  <a:pt x="1048" y="1665"/>
                  <a:pt x="1021" y="1633"/>
                  <a:pt x="987" y="1629"/>
                </a:cubicBezTo>
                <a:close/>
                <a:moveTo>
                  <a:pt x="830" y="1629"/>
                </a:moveTo>
                <a:cubicBezTo>
                  <a:pt x="795" y="1572"/>
                  <a:pt x="792" y="1571"/>
                  <a:pt x="736" y="1597"/>
                </a:cubicBezTo>
                <a:cubicBezTo>
                  <a:pt x="735" y="1630"/>
                  <a:pt x="743" y="1659"/>
                  <a:pt x="780" y="1667"/>
                </a:cubicBezTo>
                <a:cubicBezTo>
                  <a:pt x="808" y="1674"/>
                  <a:pt x="826" y="1658"/>
                  <a:pt x="830" y="1629"/>
                </a:cubicBezTo>
                <a:close/>
                <a:moveTo>
                  <a:pt x="691" y="1718"/>
                </a:moveTo>
                <a:cubicBezTo>
                  <a:pt x="673" y="1730"/>
                  <a:pt x="653" y="1744"/>
                  <a:pt x="634" y="1756"/>
                </a:cubicBezTo>
                <a:cubicBezTo>
                  <a:pt x="635" y="1812"/>
                  <a:pt x="647" y="1831"/>
                  <a:pt x="684" y="1840"/>
                </a:cubicBezTo>
                <a:cubicBezTo>
                  <a:pt x="713" y="1847"/>
                  <a:pt x="732" y="1834"/>
                  <a:pt x="742" y="1808"/>
                </a:cubicBezTo>
                <a:cubicBezTo>
                  <a:pt x="754" y="1777"/>
                  <a:pt x="735" y="1743"/>
                  <a:pt x="691" y="1718"/>
                </a:cubicBezTo>
                <a:close/>
                <a:moveTo>
                  <a:pt x="811" y="1944"/>
                </a:moveTo>
                <a:cubicBezTo>
                  <a:pt x="818" y="1971"/>
                  <a:pt x="849" y="1991"/>
                  <a:pt x="879" y="1987"/>
                </a:cubicBezTo>
                <a:cubicBezTo>
                  <a:pt x="919" y="1982"/>
                  <a:pt x="931" y="1964"/>
                  <a:pt x="935" y="1904"/>
                </a:cubicBezTo>
                <a:cubicBezTo>
                  <a:pt x="921" y="1888"/>
                  <a:pt x="906" y="1871"/>
                  <a:pt x="890" y="1852"/>
                </a:cubicBezTo>
                <a:cubicBezTo>
                  <a:pt x="826" y="1878"/>
                  <a:pt x="803" y="1907"/>
                  <a:pt x="811" y="1944"/>
                </a:cubicBezTo>
                <a:close/>
                <a:moveTo>
                  <a:pt x="2332" y="2152"/>
                </a:moveTo>
                <a:cubicBezTo>
                  <a:pt x="2330" y="2154"/>
                  <a:pt x="2328" y="2156"/>
                  <a:pt x="2327" y="2158"/>
                </a:cubicBezTo>
                <a:cubicBezTo>
                  <a:pt x="2364" y="2158"/>
                  <a:pt x="2364" y="2158"/>
                  <a:pt x="2364" y="2158"/>
                </a:cubicBezTo>
                <a:cubicBezTo>
                  <a:pt x="2349" y="2144"/>
                  <a:pt x="2341" y="2143"/>
                  <a:pt x="2332" y="2152"/>
                </a:cubicBezTo>
                <a:close/>
                <a:moveTo>
                  <a:pt x="2526" y="2116"/>
                </a:moveTo>
                <a:cubicBezTo>
                  <a:pt x="2522" y="2126"/>
                  <a:pt x="2526" y="2135"/>
                  <a:pt x="2536" y="2138"/>
                </a:cubicBezTo>
                <a:cubicBezTo>
                  <a:pt x="2543" y="2140"/>
                  <a:pt x="2555" y="2142"/>
                  <a:pt x="2560" y="2138"/>
                </a:cubicBezTo>
                <a:cubicBezTo>
                  <a:pt x="2573" y="2127"/>
                  <a:pt x="2570" y="2114"/>
                  <a:pt x="2560" y="2101"/>
                </a:cubicBezTo>
                <a:cubicBezTo>
                  <a:pt x="2545" y="2098"/>
                  <a:pt x="2532" y="2100"/>
                  <a:pt x="2526" y="2116"/>
                </a:cubicBezTo>
                <a:close/>
                <a:moveTo>
                  <a:pt x="2508" y="1948"/>
                </a:moveTo>
                <a:cubicBezTo>
                  <a:pt x="2494" y="1944"/>
                  <a:pt x="2478" y="1956"/>
                  <a:pt x="2474" y="1973"/>
                </a:cubicBezTo>
                <a:cubicBezTo>
                  <a:pt x="2471" y="1987"/>
                  <a:pt x="2472" y="1999"/>
                  <a:pt x="2482" y="2009"/>
                </a:cubicBezTo>
                <a:cubicBezTo>
                  <a:pt x="2491" y="2011"/>
                  <a:pt x="2500" y="2013"/>
                  <a:pt x="2512" y="2015"/>
                </a:cubicBezTo>
                <a:cubicBezTo>
                  <a:pt x="2518" y="2006"/>
                  <a:pt x="2527" y="1998"/>
                  <a:pt x="2530" y="1987"/>
                </a:cubicBezTo>
                <a:cubicBezTo>
                  <a:pt x="2536" y="1971"/>
                  <a:pt x="2524" y="1952"/>
                  <a:pt x="2508" y="1948"/>
                </a:cubicBezTo>
                <a:close/>
                <a:moveTo>
                  <a:pt x="2614" y="2012"/>
                </a:moveTo>
                <a:cubicBezTo>
                  <a:pt x="2600" y="2018"/>
                  <a:pt x="2593" y="2030"/>
                  <a:pt x="2597" y="2042"/>
                </a:cubicBezTo>
                <a:cubicBezTo>
                  <a:pt x="2602" y="2060"/>
                  <a:pt x="2611" y="2065"/>
                  <a:pt x="2638" y="2061"/>
                </a:cubicBezTo>
                <a:cubicBezTo>
                  <a:pt x="2642" y="2052"/>
                  <a:pt x="2646" y="2042"/>
                  <a:pt x="2651" y="2034"/>
                </a:cubicBezTo>
                <a:cubicBezTo>
                  <a:pt x="2639" y="2011"/>
                  <a:pt x="2630" y="2006"/>
                  <a:pt x="2614" y="2012"/>
                </a:cubicBezTo>
                <a:close/>
                <a:moveTo>
                  <a:pt x="335" y="125"/>
                </a:moveTo>
                <a:cubicBezTo>
                  <a:pt x="378" y="105"/>
                  <a:pt x="381" y="80"/>
                  <a:pt x="371" y="49"/>
                </a:cubicBezTo>
                <a:cubicBezTo>
                  <a:pt x="354" y="33"/>
                  <a:pt x="336" y="34"/>
                  <a:pt x="318" y="45"/>
                </a:cubicBezTo>
                <a:cubicBezTo>
                  <a:pt x="295" y="60"/>
                  <a:pt x="297" y="82"/>
                  <a:pt x="306" y="114"/>
                </a:cubicBezTo>
                <a:cubicBezTo>
                  <a:pt x="314" y="117"/>
                  <a:pt x="327" y="122"/>
                  <a:pt x="335" y="125"/>
                </a:cubicBezTo>
                <a:close/>
                <a:moveTo>
                  <a:pt x="2330" y="2087"/>
                </a:moveTo>
                <a:cubicBezTo>
                  <a:pt x="2327" y="2077"/>
                  <a:pt x="2318" y="2066"/>
                  <a:pt x="2309" y="2061"/>
                </a:cubicBezTo>
                <a:cubicBezTo>
                  <a:pt x="2298" y="2055"/>
                  <a:pt x="2289" y="2066"/>
                  <a:pt x="2283" y="2075"/>
                </a:cubicBezTo>
                <a:cubicBezTo>
                  <a:pt x="2275" y="2085"/>
                  <a:pt x="2280" y="2099"/>
                  <a:pt x="2295" y="2115"/>
                </a:cubicBezTo>
                <a:cubicBezTo>
                  <a:pt x="2322" y="2107"/>
                  <a:pt x="2333" y="2100"/>
                  <a:pt x="2330" y="2087"/>
                </a:cubicBezTo>
                <a:close/>
                <a:moveTo>
                  <a:pt x="676" y="2079"/>
                </a:moveTo>
                <a:cubicBezTo>
                  <a:pt x="648" y="2074"/>
                  <a:pt x="609" y="2096"/>
                  <a:pt x="602" y="2123"/>
                </a:cubicBezTo>
                <a:cubicBezTo>
                  <a:pt x="599" y="2137"/>
                  <a:pt x="599" y="2148"/>
                  <a:pt x="602" y="2158"/>
                </a:cubicBezTo>
                <a:cubicBezTo>
                  <a:pt x="725" y="2158"/>
                  <a:pt x="725" y="2158"/>
                  <a:pt x="725" y="2158"/>
                </a:cubicBezTo>
                <a:cubicBezTo>
                  <a:pt x="715" y="2102"/>
                  <a:pt x="702" y="2084"/>
                  <a:pt x="676" y="2079"/>
                </a:cubicBezTo>
                <a:close/>
                <a:moveTo>
                  <a:pt x="2234" y="2109"/>
                </a:moveTo>
                <a:cubicBezTo>
                  <a:pt x="2221" y="2110"/>
                  <a:pt x="2216" y="2119"/>
                  <a:pt x="2213" y="2132"/>
                </a:cubicBezTo>
                <a:cubicBezTo>
                  <a:pt x="2220" y="2146"/>
                  <a:pt x="2230" y="2154"/>
                  <a:pt x="2244" y="2151"/>
                </a:cubicBezTo>
                <a:cubicBezTo>
                  <a:pt x="2257" y="2147"/>
                  <a:pt x="2261" y="2136"/>
                  <a:pt x="2262" y="2124"/>
                </a:cubicBezTo>
                <a:cubicBezTo>
                  <a:pt x="2257" y="2110"/>
                  <a:pt x="2247" y="2107"/>
                  <a:pt x="2234" y="2109"/>
                </a:cubicBezTo>
                <a:close/>
                <a:moveTo>
                  <a:pt x="2443" y="2140"/>
                </a:moveTo>
                <a:cubicBezTo>
                  <a:pt x="2438" y="2139"/>
                  <a:pt x="2427" y="2144"/>
                  <a:pt x="2425" y="2149"/>
                </a:cubicBezTo>
                <a:cubicBezTo>
                  <a:pt x="2424" y="2152"/>
                  <a:pt x="2424" y="2155"/>
                  <a:pt x="2423" y="2158"/>
                </a:cubicBezTo>
                <a:cubicBezTo>
                  <a:pt x="2457" y="2158"/>
                  <a:pt x="2457" y="2158"/>
                  <a:pt x="2457" y="2158"/>
                </a:cubicBezTo>
                <a:cubicBezTo>
                  <a:pt x="2457" y="2150"/>
                  <a:pt x="2455" y="2142"/>
                  <a:pt x="2443" y="2140"/>
                </a:cubicBezTo>
                <a:close/>
                <a:moveTo>
                  <a:pt x="2461" y="2045"/>
                </a:moveTo>
                <a:cubicBezTo>
                  <a:pt x="2442" y="2056"/>
                  <a:pt x="2445" y="2074"/>
                  <a:pt x="2449" y="2094"/>
                </a:cubicBezTo>
                <a:cubicBezTo>
                  <a:pt x="2466" y="2100"/>
                  <a:pt x="2480" y="2104"/>
                  <a:pt x="2490" y="2088"/>
                </a:cubicBezTo>
                <a:cubicBezTo>
                  <a:pt x="2497" y="2078"/>
                  <a:pt x="2499" y="2066"/>
                  <a:pt x="2489" y="2056"/>
                </a:cubicBezTo>
                <a:cubicBezTo>
                  <a:pt x="2481" y="2048"/>
                  <a:pt x="2473" y="2039"/>
                  <a:pt x="2461" y="2045"/>
                </a:cubicBezTo>
                <a:close/>
                <a:moveTo>
                  <a:pt x="2728" y="2125"/>
                </a:moveTo>
                <a:cubicBezTo>
                  <a:pt x="2721" y="2113"/>
                  <a:pt x="2710" y="2107"/>
                  <a:pt x="2696" y="2110"/>
                </a:cubicBezTo>
                <a:cubicBezTo>
                  <a:pt x="2679" y="2114"/>
                  <a:pt x="2674" y="2123"/>
                  <a:pt x="2674" y="2154"/>
                </a:cubicBezTo>
                <a:cubicBezTo>
                  <a:pt x="2676" y="2156"/>
                  <a:pt x="2679" y="2157"/>
                  <a:pt x="2681" y="2158"/>
                </a:cubicBezTo>
                <a:cubicBezTo>
                  <a:pt x="2725" y="2158"/>
                  <a:pt x="2725" y="2158"/>
                  <a:pt x="2725" y="2158"/>
                </a:cubicBezTo>
                <a:cubicBezTo>
                  <a:pt x="2733" y="2150"/>
                  <a:pt x="2735" y="2136"/>
                  <a:pt x="2728" y="2125"/>
                </a:cubicBezTo>
                <a:close/>
                <a:moveTo>
                  <a:pt x="0" y="1832"/>
                </a:moveTo>
                <a:cubicBezTo>
                  <a:pt x="0" y="1949"/>
                  <a:pt x="0" y="1949"/>
                  <a:pt x="0" y="1949"/>
                </a:cubicBezTo>
                <a:cubicBezTo>
                  <a:pt x="26" y="1950"/>
                  <a:pt x="48" y="1927"/>
                  <a:pt x="64" y="1884"/>
                </a:cubicBezTo>
                <a:cubicBezTo>
                  <a:pt x="38" y="1853"/>
                  <a:pt x="18" y="1835"/>
                  <a:pt x="0" y="1832"/>
                </a:cubicBezTo>
                <a:close/>
                <a:moveTo>
                  <a:pt x="65" y="1557"/>
                </a:moveTo>
                <a:cubicBezTo>
                  <a:pt x="80" y="1529"/>
                  <a:pt x="52" y="1515"/>
                  <a:pt x="27" y="1499"/>
                </a:cubicBezTo>
                <a:cubicBezTo>
                  <a:pt x="18" y="1503"/>
                  <a:pt x="9" y="1506"/>
                  <a:pt x="0" y="1510"/>
                </a:cubicBezTo>
                <a:cubicBezTo>
                  <a:pt x="0" y="1582"/>
                  <a:pt x="0" y="1582"/>
                  <a:pt x="0" y="1582"/>
                </a:cubicBezTo>
                <a:cubicBezTo>
                  <a:pt x="4" y="1584"/>
                  <a:pt x="8" y="1585"/>
                  <a:pt x="12" y="1585"/>
                </a:cubicBezTo>
                <a:cubicBezTo>
                  <a:pt x="31" y="1583"/>
                  <a:pt x="56" y="1572"/>
                  <a:pt x="65" y="1557"/>
                </a:cubicBezTo>
                <a:close/>
                <a:moveTo>
                  <a:pt x="36" y="848"/>
                </a:moveTo>
                <a:cubicBezTo>
                  <a:pt x="41" y="823"/>
                  <a:pt x="23" y="790"/>
                  <a:pt x="0" y="778"/>
                </a:cubicBezTo>
                <a:cubicBezTo>
                  <a:pt x="0" y="891"/>
                  <a:pt x="0" y="891"/>
                  <a:pt x="0" y="891"/>
                </a:cubicBezTo>
                <a:cubicBezTo>
                  <a:pt x="18" y="882"/>
                  <a:pt x="32" y="866"/>
                  <a:pt x="36" y="848"/>
                </a:cubicBezTo>
                <a:close/>
                <a:moveTo>
                  <a:pt x="114" y="1944"/>
                </a:moveTo>
                <a:cubicBezTo>
                  <a:pt x="91" y="1967"/>
                  <a:pt x="95" y="1991"/>
                  <a:pt x="110" y="2016"/>
                </a:cubicBezTo>
                <a:cubicBezTo>
                  <a:pt x="126" y="2041"/>
                  <a:pt x="149" y="2042"/>
                  <a:pt x="178" y="2036"/>
                </a:cubicBezTo>
                <a:cubicBezTo>
                  <a:pt x="200" y="2009"/>
                  <a:pt x="208" y="1981"/>
                  <a:pt x="186" y="1955"/>
                </a:cubicBezTo>
                <a:cubicBezTo>
                  <a:pt x="168" y="1932"/>
                  <a:pt x="140" y="1934"/>
                  <a:pt x="114" y="1944"/>
                </a:cubicBezTo>
                <a:close/>
                <a:moveTo>
                  <a:pt x="100" y="2120"/>
                </a:moveTo>
                <a:cubicBezTo>
                  <a:pt x="75" y="2118"/>
                  <a:pt x="55" y="2133"/>
                  <a:pt x="47" y="2158"/>
                </a:cubicBezTo>
                <a:cubicBezTo>
                  <a:pt x="154" y="2158"/>
                  <a:pt x="154" y="2158"/>
                  <a:pt x="154" y="2158"/>
                </a:cubicBezTo>
                <a:cubicBezTo>
                  <a:pt x="144" y="2138"/>
                  <a:pt x="123" y="2122"/>
                  <a:pt x="100" y="2120"/>
                </a:cubicBezTo>
                <a:close/>
                <a:moveTo>
                  <a:pt x="15" y="1041"/>
                </a:moveTo>
                <a:cubicBezTo>
                  <a:pt x="10" y="1065"/>
                  <a:pt x="27" y="1095"/>
                  <a:pt x="48" y="1099"/>
                </a:cubicBezTo>
                <a:cubicBezTo>
                  <a:pt x="76" y="1106"/>
                  <a:pt x="109" y="1084"/>
                  <a:pt x="114" y="1056"/>
                </a:cubicBezTo>
                <a:cubicBezTo>
                  <a:pt x="118" y="1031"/>
                  <a:pt x="94" y="1002"/>
                  <a:pt x="68" y="1000"/>
                </a:cubicBezTo>
                <a:cubicBezTo>
                  <a:pt x="45" y="998"/>
                  <a:pt x="19" y="1017"/>
                  <a:pt x="15" y="1041"/>
                </a:cubicBezTo>
                <a:close/>
                <a:moveTo>
                  <a:pt x="96" y="1272"/>
                </a:moveTo>
                <a:cubicBezTo>
                  <a:pt x="29" y="1286"/>
                  <a:pt x="15" y="1296"/>
                  <a:pt x="21" y="1326"/>
                </a:cubicBezTo>
                <a:cubicBezTo>
                  <a:pt x="28" y="1361"/>
                  <a:pt x="56" y="1368"/>
                  <a:pt x="126" y="1348"/>
                </a:cubicBezTo>
                <a:cubicBezTo>
                  <a:pt x="123" y="1317"/>
                  <a:pt x="131" y="1286"/>
                  <a:pt x="96" y="1272"/>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9"/>
                  <a:pt x="179" y="1496"/>
                </a:cubicBezTo>
                <a:close/>
                <a:moveTo>
                  <a:pt x="268" y="853"/>
                </a:moveTo>
                <a:cubicBezTo>
                  <a:pt x="301" y="856"/>
                  <a:pt x="338" y="821"/>
                  <a:pt x="343" y="782"/>
                </a:cubicBezTo>
                <a:cubicBezTo>
                  <a:pt x="348" y="745"/>
                  <a:pt x="315" y="710"/>
                  <a:pt x="269" y="704"/>
                </a:cubicBezTo>
                <a:cubicBezTo>
                  <a:pt x="234" y="700"/>
                  <a:pt x="191" y="734"/>
                  <a:pt x="187" y="769"/>
                </a:cubicBezTo>
                <a:cubicBezTo>
                  <a:pt x="184" y="801"/>
                  <a:pt x="230" y="849"/>
                  <a:pt x="268" y="853"/>
                </a:cubicBezTo>
                <a:close/>
                <a:moveTo>
                  <a:pt x="106" y="1774"/>
                </a:moveTo>
                <a:cubicBezTo>
                  <a:pt x="139" y="1787"/>
                  <a:pt x="162" y="1773"/>
                  <a:pt x="183" y="1724"/>
                </a:cubicBezTo>
                <a:cubicBezTo>
                  <a:pt x="167" y="1684"/>
                  <a:pt x="136" y="1674"/>
                  <a:pt x="97" y="1681"/>
                </a:cubicBezTo>
                <a:cubicBezTo>
                  <a:pt x="73" y="1741"/>
                  <a:pt x="75" y="1762"/>
                  <a:pt x="106" y="1774"/>
                </a:cubicBezTo>
                <a:close/>
                <a:moveTo>
                  <a:pt x="487" y="1872"/>
                </a:moveTo>
                <a:cubicBezTo>
                  <a:pt x="479" y="1929"/>
                  <a:pt x="487" y="1951"/>
                  <a:pt x="519" y="1964"/>
                </a:cubicBezTo>
                <a:cubicBezTo>
                  <a:pt x="540" y="1972"/>
                  <a:pt x="558" y="1970"/>
                  <a:pt x="572" y="1951"/>
                </a:cubicBezTo>
                <a:cubicBezTo>
                  <a:pt x="589" y="1930"/>
                  <a:pt x="595" y="1908"/>
                  <a:pt x="577" y="1885"/>
                </a:cubicBezTo>
                <a:cubicBezTo>
                  <a:pt x="553" y="1855"/>
                  <a:pt x="523" y="1848"/>
                  <a:pt x="487" y="1872"/>
                </a:cubicBezTo>
                <a:close/>
                <a:moveTo>
                  <a:pt x="543" y="1304"/>
                </a:moveTo>
                <a:cubicBezTo>
                  <a:pt x="564" y="1285"/>
                  <a:pt x="561" y="1264"/>
                  <a:pt x="546" y="1245"/>
                </a:cubicBezTo>
                <a:cubicBezTo>
                  <a:pt x="527" y="1219"/>
                  <a:pt x="493" y="1227"/>
                  <a:pt x="457" y="1266"/>
                </a:cubicBezTo>
                <a:cubicBezTo>
                  <a:pt x="497" y="1317"/>
                  <a:pt x="519" y="1326"/>
                  <a:pt x="543" y="1304"/>
                </a:cubicBezTo>
                <a:close/>
                <a:moveTo>
                  <a:pt x="370" y="1504"/>
                </a:moveTo>
                <a:cubicBezTo>
                  <a:pt x="400" y="1542"/>
                  <a:pt x="430" y="1552"/>
                  <a:pt x="443" y="1528"/>
                </a:cubicBezTo>
                <a:cubicBezTo>
                  <a:pt x="450" y="1515"/>
                  <a:pt x="448" y="1489"/>
                  <a:pt x="439" y="1476"/>
                </a:cubicBezTo>
                <a:cubicBezTo>
                  <a:pt x="424" y="1456"/>
                  <a:pt x="400" y="1467"/>
                  <a:pt x="370" y="1504"/>
                </a:cubicBezTo>
                <a:close/>
                <a:moveTo>
                  <a:pt x="570" y="1656"/>
                </a:moveTo>
                <a:cubicBezTo>
                  <a:pt x="567" y="1632"/>
                  <a:pt x="546" y="1627"/>
                  <a:pt x="524" y="1626"/>
                </a:cubicBezTo>
                <a:cubicBezTo>
                  <a:pt x="485" y="1626"/>
                  <a:pt x="476" y="1650"/>
                  <a:pt x="476" y="1685"/>
                </a:cubicBezTo>
                <a:cubicBezTo>
                  <a:pt x="490" y="1698"/>
                  <a:pt x="505" y="1711"/>
                  <a:pt x="517" y="1722"/>
                </a:cubicBezTo>
                <a:cubicBezTo>
                  <a:pt x="561" y="1717"/>
                  <a:pt x="575" y="1691"/>
                  <a:pt x="570" y="1656"/>
                </a:cubicBezTo>
                <a:close/>
                <a:moveTo>
                  <a:pt x="649" y="1477"/>
                </a:moveTo>
                <a:cubicBezTo>
                  <a:pt x="651" y="1452"/>
                  <a:pt x="628" y="1429"/>
                  <a:pt x="598" y="1425"/>
                </a:cubicBezTo>
                <a:cubicBezTo>
                  <a:pt x="570" y="1421"/>
                  <a:pt x="547" y="1441"/>
                  <a:pt x="544" y="1472"/>
                </a:cubicBezTo>
                <a:cubicBezTo>
                  <a:pt x="541" y="1497"/>
                  <a:pt x="565" y="1523"/>
                  <a:pt x="593" y="1524"/>
                </a:cubicBezTo>
                <a:cubicBezTo>
                  <a:pt x="617" y="1526"/>
                  <a:pt x="647" y="1500"/>
                  <a:pt x="649" y="1477"/>
                </a:cubicBezTo>
                <a:close/>
                <a:moveTo>
                  <a:pt x="305" y="1361"/>
                </a:moveTo>
                <a:cubicBezTo>
                  <a:pt x="285" y="1369"/>
                  <a:pt x="263" y="1378"/>
                  <a:pt x="235" y="1389"/>
                </a:cubicBezTo>
                <a:cubicBezTo>
                  <a:pt x="252" y="1414"/>
                  <a:pt x="265" y="1433"/>
                  <a:pt x="278" y="1451"/>
                </a:cubicBezTo>
                <a:cubicBezTo>
                  <a:pt x="347" y="1421"/>
                  <a:pt x="350" y="1411"/>
                  <a:pt x="305" y="1361"/>
                </a:cubicBezTo>
                <a:close/>
                <a:moveTo>
                  <a:pt x="344" y="1021"/>
                </a:moveTo>
                <a:cubicBezTo>
                  <a:pt x="345" y="992"/>
                  <a:pt x="316" y="963"/>
                  <a:pt x="284" y="960"/>
                </a:cubicBezTo>
                <a:cubicBezTo>
                  <a:pt x="248" y="958"/>
                  <a:pt x="218" y="983"/>
                  <a:pt x="215" y="1019"/>
                </a:cubicBezTo>
                <a:cubicBezTo>
                  <a:pt x="212" y="1053"/>
                  <a:pt x="239" y="1086"/>
                  <a:pt x="273" y="1088"/>
                </a:cubicBezTo>
                <a:cubicBezTo>
                  <a:pt x="307" y="1090"/>
                  <a:pt x="343" y="1056"/>
                  <a:pt x="344" y="1021"/>
                </a:cubicBezTo>
                <a:close/>
                <a:moveTo>
                  <a:pt x="370" y="1800"/>
                </a:moveTo>
                <a:cubicBezTo>
                  <a:pt x="372" y="1771"/>
                  <a:pt x="357" y="1757"/>
                  <a:pt x="317" y="1754"/>
                </a:cubicBezTo>
                <a:cubicBezTo>
                  <a:pt x="280" y="1751"/>
                  <a:pt x="258" y="1766"/>
                  <a:pt x="254" y="1797"/>
                </a:cubicBezTo>
                <a:cubicBezTo>
                  <a:pt x="250" y="1824"/>
                  <a:pt x="276" y="1858"/>
                  <a:pt x="301" y="1861"/>
                </a:cubicBezTo>
                <a:cubicBezTo>
                  <a:pt x="330" y="1865"/>
                  <a:pt x="366" y="1832"/>
                  <a:pt x="370" y="1800"/>
                </a:cubicBezTo>
                <a:close/>
                <a:moveTo>
                  <a:pt x="330" y="2158"/>
                </a:moveTo>
                <a:cubicBezTo>
                  <a:pt x="390" y="2158"/>
                  <a:pt x="390" y="2158"/>
                  <a:pt x="390" y="2158"/>
                </a:cubicBezTo>
                <a:cubicBezTo>
                  <a:pt x="384" y="2157"/>
                  <a:pt x="379" y="2155"/>
                  <a:pt x="372" y="2154"/>
                </a:cubicBezTo>
                <a:cubicBezTo>
                  <a:pt x="354" y="2152"/>
                  <a:pt x="341" y="2152"/>
                  <a:pt x="330" y="2158"/>
                </a:cubicBezTo>
                <a:close/>
                <a:moveTo>
                  <a:pt x="314" y="1926"/>
                </a:moveTo>
                <a:cubicBezTo>
                  <a:pt x="291" y="1940"/>
                  <a:pt x="272" y="1988"/>
                  <a:pt x="286" y="2016"/>
                </a:cubicBezTo>
                <a:cubicBezTo>
                  <a:pt x="294" y="2032"/>
                  <a:pt x="316" y="2049"/>
                  <a:pt x="334" y="2053"/>
                </a:cubicBezTo>
                <a:cubicBezTo>
                  <a:pt x="366" y="2059"/>
                  <a:pt x="389" y="2023"/>
                  <a:pt x="401" y="1957"/>
                </a:cubicBezTo>
                <a:cubicBezTo>
                  <a:pt x="361" y="1914"/>
                  <a:pt x="344" y="1909"/>
                  <a:pt x="314" y="1926"/>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6573835" y="507037"/>
            <a:ext cx="1563624"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pPr>
              <a:defRPr/>
            </a:pPr>
            <a:fld id="{EE4CCBCA-69D5-4051-B2E2-CAFD8F1D294C}" type="datetimeFigureOut">
              <a:rPr lang="en-US" smtClean="0"/>
              <a:pPr>
                <a:defRPr/>
              </a:pPr>
              <a:t>10/8/2026</a:t>
            </a:fld>
            <a:endParaRPr lang="en-US"/>
          </a:p>
        </p:txBody>
      </p:sp>
      <p:sp>
        <p:nvSpPr>
          <p:cNvPr id="5" name="Footer Placeholder 4"/>
          <p:cNvSpPr>
            <a:spLocks noGrp="1"/>
          </p:cNvSpPr>
          <p:nvPr>
            <p:ph type="ftr" sz="quarter" idx="11"/>
          </p:nvPr>
        </p:nvSpPr>
        <p:spPr>
          <a:xfrm>
            <a:off x="2200275" y="6296616"/>
            <a:ext cx="4469683" cy="365125"/>
          </a:xfrm>
        </p:spPr>
        <p:txBody>
          <a:bodyPr/>
          <a:lstStyle/>
          <a:p>
            <a:pPr>
              <a:defRPr/>
            </a:pPr>
            <a:endParaRPr lang="en-US"/>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pPr>
              <a:defRPr/>
            </a:pPr>
            <a:fld id="{DCC0361A-C01D-4D31-A46D-33264EAE9E4E}" type="slidenum">
              <a:rPr lang="en-US" smtClean="0"/>
              <a:pPr>
                <a:defRPr/>
              </a:pPr>
              <a:t>‹#›</a:t>
            </a:fld>
            <a:endParaRPr lang="en-US"/>
          </a:p>
        </p:txBody>
      </p:sp>
      <p:cxnSp>
        <p:nvCxnSpPr>
          <p:cNvPr id="12" name="Straight Connector 11" title="Rule Line"/>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6460703"/>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16893-A80B-5E6A-07C8-296A6224B57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590865D-6AC4-BCEE-8982-6D5525A0294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587397-2799-AA0E-8A10-2A6F444D7500}"/>
              </a:ext>
            </a:extLst>
          </p:cNvPr>
          <p:cNvSpPr>
            <a:spLocks noGrp="1"/>
          </p:cNvSpPr>
          <p:nvPr>
            <p:ph type="dt" sz="half" idx="10"/>
          </p:nvPr>
        </p:nvSpPr>
        <p:spPr/>
        <p:txBody>
          <a:bodyPr/>
          <a:lstStyle/>
          <a:p>
            <a:fld id="{244793A9-7C6C-4D08-92F6-F1F92C238736}" type="datetime1">
              <a:rPr lang="en-US" smtClean="0"/>
              <a:t>10/8/2026</a:t>
            </a:fld>
            <a:endParaRPr lang="en-US" dirty="0"/>
          </a:p>
        </p:txBody>
      </p:sp>
      <p:sp>
        <p:nvSpPr>
          <p:cNvPr id="5" name="Footer Placeholder 4">
            <a:extLst>
              <a:ext uri="{FF2B5EF4-FFF2-40B4-BE49-F238E27FC236}">
                <a16:creationId xmlns:a16="http://schemas.microsoft.com/office/drawing/2014/main" id="{297F9211-E65D-4C87-1AD3-6C38DC3324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21B8F46-5911-C2F1-AFF4-A1C2C2DB8E51}"/>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762133202"/>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11A1C-4B9B-25F5-033A-A707A0DE7F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037F9D-9A61-048B-0384-7821839A50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7FF5E-9378-4F13-4F82-D35F05CEB500}"/>
              </a:ext>
            </a:extLst>
          </p:cNvPr>
          <p:cNvSpPr>
            <a:spLocks noGrp="1"/>
          </p:cNvSpPr>
          <p:nvPr>
            <p:ph type="dt" sz="half" idx="10"/>
          </p:nvPr>
        </p:nvSpPr>
        <p:spPr/>
        <p:txBody>
          <a:bodyPr/>
          <a:lstStyle/>
          <a:p>
            <a:fld id="{AE782438-B4B8-4A3B-81C9-F825F3AAC376}" type="datetime1">
              <a:rPr lang="en-US" smtClean="0"/>
              <a:t>10/8/2026</a:t>
            </a:fld>
            <a:endParaRPr lang="en-US" dirty="0"/>
          </a:p>
        </p:txBody>
      </p:sp>
      <p:sp>
        <p:nvSpPr>
          <p:cNvPr id="5" name="Footer Placeholder 4">
            <a:extLst>
              <a:ext uri="{FF2B5EF4-FFF2-40B4-BE49-F238E27FC236}">
                <a16:creationId xmlns:a16="http://schemas.microsoft.com/office/drawing/2014/main" id="{0482A53F-FCE4-BC2B-B25B-FE37A92F0E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A459275-107B-4D2B-B2A2-D33E79082CC4}"/>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1821207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385F8-B03D-EAE1-0CC6-77CB4315A1BD}"/>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199C3F-1319-1345-E3C2-5E7DE30F5EF1}"/>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96CEEE-AF6B-E1CB-A6C8-205DA123CD3A}"/>
              </a:ext>
            </a:extLst>
          </p:cNvPr>
          <p:cNvSpPr>
            <a:spLocks noGrp="1"/>
          </p:cNvSpPr>
          <p:nvPr>
            <p:ph type="dt" sz="half" idx="10"/>
          </p:nvPr>
        </p:nvSpPr>
        <p:spPr/>
        <p:txBody>
          <a:bodyPr/>
          <a:lstStyle/>
          <a:p>
            <a:fld id="{00E4997B-1FE4-47A8-9028-DEF54467F1A4}" type="datetime1">
              <a:rPr lang="en-US" smtClean="0"/>
              <a:t>10/8/2026</a:t>
            </a:fld>
            <a:endParaRPr lang="en-US" dirty="0"/>
          </a:p>
        </p:txBody>
      </p:sp>
      <p:sp>
        <p:nvSpPr>
          <p:cNvPr id="5" name="Footer Placeholder 4">
            <a:extLst>
              <a:ext uri="{FF2B5EF4-FFF2-40B4-BE49-F238E27FC236}">
                <a16:creationId xmlns:a16="http://schemas.microsoft.com/office/drawing/2014/main" id="{E118C431-9AC6-97EC-7FC2-E812842DFE4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84ADF68-E7CB-5CA0-959E-A0D4C920A60E}"/>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15435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9791E-DBF5-3D0D-C3AA-BDEB477C3E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9E7BCF-D36C-E081-DB1F-CFECE2FFE8C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853A48-00C8-D687-23E1-FA4252CE15F1}"/>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68C608-8227-E12D-51EE-0324DF6F7A28}"/>
              </a:ext>
            </a:extLst>
          </p:cNvPr>
          <p:cNvSpPr>
            <a:spLocks noGrp="1"/>
          </p:cNvSpPr>
          <p:nvPr>
            <p:ph type="dt" sz="half" idx="10"/>
          </p:nvPr>
        </p:nvSpPr>
        <p:spPr/>
        <p:txBody>
          <a:bodyPr/>
          <a:lstStyle/>
          <a:p>
            <a:fld id="{BD33E2A4-FC2B-4C62-99D1-22A122804089}" type="datetime1">
              <a:rPr lang="en-US" smtClean="0"/>
              <a:t>10/8/2026</a:t>
            </a:fld>
            <a:endParaRPr lang="en-US" dirty="0"/>
          </a:p>
        </p:txBody>
      </p:sp>
      <p:sp>
        <p:nvSpPr>
          <p:cNvPr id="6" name="Footer Placeholder 5">
            <a:extLst>
              <a:ext uri="{FF2B5EF4-FFF2-40B4-BE49-F238E27FC236}">
                <a16:creationId xmlns:a16="http://schemas.microsoft.com/office/drawing/2014/main" id="{16A538DE-BF63-DCF0-45A7-7453F3B970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D686ED9-2B3A-58DC-7E9D-65DDB5F0F99D}"/>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777486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FF52D-4630-04E9-15E8-211A9B41F2E9}"/>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36B592-DB15-D263-6BBF-91A5332EA3D3}"/>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9D4C017-12B4-0164-2219-8F0ACA5E701A}"/>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3B7A7A-3E59-CAD7-0C6C-10341911751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A263004-C9C3-69F6-FDED-5EC80EC2154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5764DD-7BE0-8546-A388-3E77A55B1254}"/>
              </a:ext>
            </a:extLst>
          </p:cNvPr>
          <p:cNvSpPr>
            <a:spLocks noGrp="1"/>
          </p:cNvSpPr>
          <p:nvPr>
            <p:ph type="dt" sz="half" idx="10"/>
          </p:nvPr>
        </p:nvSpPr>
        <p:spPr/>
        <p:txBody>
          <a:bodyPr/>
          <a:lstStyle/>
          <a:p>
            <a:fld id="{FB178FDE-D23B-4B1F-9C84-7727D2CE25D7}" type="datetime1">
              <a:rPr lang="en-US" smtClean="0"/>
              <a:t>10/8/2026</a:t>
            </a:fld>
            <a:endParaRPr lang="en-US" dirty="0"/>
          </a:p>
        </p:txBody>
      </p:sp>
      <p:sp>
        <p:nvSpPr>
          <p:cNvPr id="8" name="Footer Placeholder 7">
            <a:extLst>
              <a:ext uri="{FF2B5EF4-FFF2-40B4-BE49-F238E27FC236}">
                <a16:creationId xmlns:a16="http://schemas.microsoft.com/office/drawing/2014/main" id="{49940D0D-5A25-9BFF-CBF9-FC4661E75EE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6FE3C3F-EF97-C44A-2045-7827498A48B9}"/>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1657869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9B27-72CA-707D-3253-35BC287CA1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D7DD9B-F9D9-E494-0025-F1CB4127691F}"/>
              </a:ext>
            </a:extLst>
          </p:cNvPr>
          <p:cNvSpPr>
            <a:spLocks noGrp="1"/>
          </p:cNvSpPr>
          <p:nvPr>
            <p:ph type="dt" sz="half" idx="10"/>
          </p:nvPr>
        </p:nvSpPr>
        <p:spPr/>
        <p:txBody>
          <a:bodyPr/>
          <a:lstStyle/>
          <a:p>
            <a:fld id="{3B1E6DC1-AD37-4838-9FEB-59E5E9793810}" type="datetime1">
              <a:rPr lang="en-US" smtClean="0"/>
              <a:t>10/8/2026</a:t>
            </a:fld>
            <a:endParaRPr lang="en-US" dirty="0"/>
          </a:p>
        </p:txBody>
      </p:sp>
      <p:sp>
        <p:nvSpPr>
          <p:cNvPr id="4" name="Footer Placeholder 3">
            <a:extLst>
              <a:ext uri="{FF2B5EF4-FFF2-40B4-BE49-F238E27FC236}">
                <a16:creationId xmlns:a16="http://schemas.microsoft.com/office/drawing/2014/main" id="{33DDC393-D724-4E8A-B128-883FE7691F3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D7918D0-953E-7B47-5589-47F655C7DFC0}"/>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1947246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39ACB0-76DF-D8E6-7DE7-A31917CDC92C}"/>
              </a:ext>
            </a:extLst>
          </p:cNvPr>
          <p:cNvSpPr>
            <a:spLocks noGrp="1"/>
          </p:cNvSpPr>
          <p:nvPr>
            <p:ph type="dt" sz="half" idx="10"/>
          </p:nvPr>
        </p:nvSpPr>
        <p:spPr/>
        <p:txBody>
          <a:bodyPr/>
          <a:lstStyle/>
          <a:p>
            <a:fld id="{1D4326B5-3923-4825-B39D-26824402D2D6}" type="datetime1">
              <a:rPr lang="en-US" smtClean="0"/>
              <a:t>10/8/2026</a:t>
            </a:fld>
            <a:endParaRPr lang="en-US" dirty="0"/>
          </a:p>
        </p:txBody>
      </p:sp>
      <p:sp>
        <p:nvSpPr>
          <p:cNvPr id="3" name="Footer Placeholder 2">
            <a:extLst>
              <a:ext uri="{FF2B5EF4-FFF2-40B4-BE49-F238E27FC236}">
                <a16:creationId xmlns:a16="http://schemas.microsoft.com/office/drawing/2014/main" id="{E82103B2-C8DE-9362-E379-DBFF6C4D359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77F6394-D93F-990C-9B87-73FC3AA1A4AF}"/>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1582403718"/>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3CC42-D6AB-5CAA-EA26-40A37CBBB0A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5047E8-F788-C284-2583-590D0CD3A64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8AE5D3-D790-41D6-492F-78B2B423CB3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72A8F14-18FA-B727-4EC4-2A9A5E6EC46C}"/>
              </a:ext>
            </a:extLst>
          </p:cNvPr>
          <p:cNvSpPr>
            <a:spLocks noGrp="1"/>
          </p:cNvSpPr>
          <p:nvPr>
            <p:ph type="dt" sz="half" idx="10"/>
          </p:nvPr>
        </p:nvSpPr>
        <p:spPr/>
        <p:txBody>
          <a:bodyPr/>
          <a:lstStyle/>
          <a:p>
            <a:fld id="{7F77A073-F441-4A2C-AEED-DA5AB371EE5F}" type="datetime1">
              <a:rPr lang="en-US" smtClean="0"/>
              <a:t>10/8/2026</a:t>
            </a:fld>
            <a:endParaRPr lang="en-US" dirty="0"/>
          </a:p>
        </p:txBody>
      </p:sp>
      <p:sp>
        <p:nvSpPr>
          <p:cNvPr id="6" name="Footer Placeholder 5">
            <a:extLst>
              <a:ext uri="{FF2B5EF4-FFF2-40B4-BE49-F238E27FC236}">
                <a16:creationId xmlns:a16="http://schemas.microsoft.com/office/drawing/2014/main" id="{205391EE-1C9E-DA19-2FF5-24DD69C22E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98E2379-BC5A-E31A-9DA3-23E1D46F6AD0}"/>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63306398"/>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28CA1-1842-46D6-40E4-3BAD9BC26A7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C9C49A-100A-0193-8426-07BC2ABB3A3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8B5B256-4727-B2AE-D85D-917F4A45197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0385074-3DD0-F619-C002-5A51B0A30F46}"/>
              </a:ext>
            </a:extLst>
          </p:cNvPr>
          <p:cNvSpPr>
            <a:spLocks noGrp="1"/>
          </p:cNvSpPr>
          <p:nvPr>
            <p:ph type="dt" sz="half" idx="10"/>
          </p:nvPr>
        </p:nvSpPr>
        <p:spPr/>
        <p:txBody>
          <a:bodyPr/>
          <a:lstStyle/>
          <a:p>
            <a:fld id="{D59920AA-4634-43CD-9C1A-EA35C3EB9627}" type="datetime1">
              <a:rPr lang="en-US" smtClean="0"/>
              <a:t>10/8/2026</a:t>
            </a:fld>
            <a:endParaRPr lang="en-US" dirty="0"/>
          </a:p>
        </p:txBody>
      </p:sp>
      <p:sp>
        <p:nvSpPr>
          <p:cNvPr id="6" name="Footer Placeholder 5">
            <a:extLst>
              <a:ext uri="{FF2B5EF4-FFF2-40B4-BE49-F238E27FC236}">
                <a16:creationId xmlns:a16="http://schemas.microsoft.com/office/drawing/2014/main" id="{BAC16904-AFB4-7D70-1E53-A5E6C95B954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81C6D2-F1B4-FABD-484E-B6D7511FF57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6758519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A1F6F-093F-8EBD-EFA0-06E059E988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2F7A4-B177-9357-E246-0C0258A838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DB610A-D9EB-A0D0-EAB5-ACD492655E87}"/>
              </a:ext>
            </a:extLst>
          </p:cNvPr>
          <p:cNvSpPr>
            <a:spLocks noGrp="1"/>
          </p:cNvSpPr>
          <p:nvPr>
            <p:ph type="dt" sz="half" idx="10"/>
          </p:nvPr>
        </p:nvSpPr>
        <p:spPr/>
        <p:txBody>
          <a:bodyPr/>
          <a:lstStyle/>
          <a:p>
            <a:fld id="{48272F62-41D9-41B4-A742-F07D327A573D}" type="datetime1">
              <a:rPr lang="en-US" smtClean="0"/>
              <a:t>10/8/2026</a:t>
            </a:fld>
            <a:endParaRPr lang="en-US" dirty="0"/>
          </a:p>
        </p:txBody>
      </p:sp>
      <p:sp>
        <p:nvSpPr>
          <p:cNvPr id="5" name="Footer Placeholder 4">
            <a:extLst>
              <a:ext uri="{FF2B5EF4-FFF2-40B4-BE49-F238E27FC236}">
                <a16:creationId xmlns:a16="http://schemas.microsoft.com/office/drawing/2014/main" id="{6AA81077-B2CD-A907-B257-B696A738B19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8E861E2-CD9C-A2AC-2E8A-1DD4882686D9}"/>
              </a:ext>
            </a:extLst>
          </p:cNvPr>
          <p:cNvSpPr>
            <a:spLocks noGrp="1"/>
          </p:cNvSpPr>
          <p:nvPr>
            <p:ph type="sldNum" sz="quarter" idx="12"/>
          </p:nvPr>
        </p:nvSpPr>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6222277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4E6BA0-7F6D-A70A-DA70-2FE5D528A3E3}"/>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174280-A638-C2EE-78F1-6DAC3687A20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591D70-1ABE-40DD-4C86-B822694D2B8D}"/>
              </a:ext>
            </a:extLst>
          </p:cNvPr>
          <p:cNvSpPr>
            <a:spLocks noGrp="1"/>
          </p:cNvSpPr>
          <p:nvPr>
            <p:ph type="dt" sz="half" idx="10"/>
          </p:nvPr>
        </p:nvSpPr>
        <p:spPr/>
        <p:txBody>
          <a:bodyPr/>
          <a:lstStyle/>
          <a:p>
            <a:fld id="{2EF911B4-2B8A-4B9C-8112-6F5C986D46F7}" type="datetime1">
              <a:rPr lang="en-US" smtClean="0"/>
              <a:t>10/8/2026</a:t>
            </a:fld>
            <a:endParaRPr lang="en-US" dirty="0"/>
          </a:p>
        </p:txBody>
      </p:sp>
      <p:sp>
        <p:nvSpPr>
          <p:cNvPr id="5" name="Footer Placeholder 4">
            <a:extLst>
              <a:ext uri="{FF2B5EF4-FFF2-40B4-BE49-F238E27FC236}">
                <a16:creationId xmlns:a16="http://schemas.microsoft.com/office/drawing/2014/main" id="{F44E25F6-32DA-9EBA-67F5-6D105C3603B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A6ED79C-14F3-FB1C-C969-B7B28DC4BDAC}"/>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350031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6"/>
            <a:ext cx="9148763"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txBody>
            <a:bodyPr/>
            <a:lstStyle/>
            <a:p>
              <a:endParaRPr lang="en-GB"/>
            </a:p>
          </p:txBody>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txBody>
            <a:bodyPr/>
            <a:lstStyle/>
            <a:p>
              <a:endParaRPr lang="en-GB"/>
            </a:p>
          </p:txBody>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txBody>
            <a:bodyPr/>
            <a:lstStyle/>
            <a:p>
              <a:endParaRPr lang="en-GB"/>
            </a:p>
          </p:txBody>
        </p:sp>
      </p:grpSp>
      <p:sp>
        <p:nvSpPr>
          <p:cNvPr id="4" name="Date Placeholder 3"/>
          <p:cNvSpPr>
            <a:spLocks noGrp="1"/>
          </p:cNvSpPr>
          <p:nvPr>
            <p:ph type="dt" sz="half" idx="10"/>
          </p:nvPr>
        </p:nvSpPr>
        <p:spPr>
          <a:xfrm>
            <a:off x="6729989" y="6442525"/>
            <a:ext cx="2057400" cy="365125"/>
          </a:xfrm>
        </p:spPr>
        <p:txBody>
          <a:bodyPr/>
          <a:lstStyle/>
          <a:p>
            <a:fld id="{244793A9-7C6C-4D08-92F6-F1F92C238736}" type="datetime1">
              <a:rPr lang="en-US" smtClean="0"/>
              <a:t>10/8/2026</a:t>
            </a:fld>
            <a:endParaRPr lang="en-US" dirty="0"/>
          </a:p>
        </p:txBody>
      </p:sp>
      <p:sp>
        <p:nvSpPr>
          <p:cNvPr id="5" name="Footer Placeholder 4"/>
          <p:cNvSpPr>
            <a:spLocks noGrp="1"/>
          </p:cNvSpPr>
          <p:nvPr>
            <p:ph type="ftr" sz="quarter" idx="11"/>
          </p:nvPr>
        </p:nvSpPr>
        <p:spPr>
          <a:xfrm>
            <a:off x="3024158" y="6442525"/>
            <a:ext cx="30861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lvl1pPr>
          </a:lstStyle>
          <a:p>
            <a:fld id="{FAEF9944-A4F6-4C59-AEBD-678D6480B8EA}" type="slidenum">
              <a:rPr lang="en-US" dirty="0"/>
              <a:pPr/>
              <a:t>‹#›</a:t>
            </a:fld>
            <a:endParaRPr lang="en-US" dirty="0"/>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grpSp>
        <p:nvGrpSpPr>
          <p:cNvPr id="9" name="Group 8" title="Text Container Shape"/>
          <p:cNvGrpSpPr/>
          <p:nvPr/>
        </p:nvGrpSpPr>
        <p:grpSpPr>
          <a:xfrm>
            <a:off x="5490225" y="467785"/>
            <a:ext cx="3656410"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txBody>
            <a:bodyPr/>
            <a:lstStyle/>
            <a:p>
              <a:endParaRPr lang="en-GB"/>
            </a:p>
          </p:txBody>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txBody>
            <a:bodyPr/>
            <a:lstStyle/>
            <a:p>
              <a:endParaRPr lang="en-GB"/>
            </a:p>
          </p:txBody>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2925"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5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Tree>
    <p:extLst>
      <p:ext uri="{BB962C8B-B14F-4D97-AF65-F5344CB8AC3E}">
        <p14:creationId xmlns:p14="http://schemas.microsoft.com/office/powerpoint/2010/main" val="4290980834"/>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782438-B4B8-4A3B-81C9-F825F3AAC376}" type="datetime1">
              <a:rPr lang="en-US" smtClean="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041544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1" y="-4679"/>
            <a:ext cx="9150461"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1839516" y="1262064"/>
            <a:ext cx="5464969"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fld id="{00E4997B-1FE4-47A8-9028-DEF54467F1A4}" type="datetime1">
              <a:rPr lang="en-US" smtClean="0"/>
              <a:t>10/8/2026</a:t>
            </a:fld>
            <a:endParaRPr lang="en-US" dirty="0"/>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fld id="{FAEF9944-A4F6-4C59-AEBD-678D6480B8EA}" type="slidenum">
              <a:rPr lang="en-US" dirty="0"/>
              <a:pPr/>
              <a:t>‹#›</a:t>
            </a:fld>
            <a:endParaRPr lang="en-US" dirty="0"/>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2925"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5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5323991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00274" y="2438400"/>
            <a:ext cx="312039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7813" y="2438400"/>
            <a:ext cx="312039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33E2A4-FC2B-4C62-99D1-22A122804089}" type="datetime1">
              <a:rPr lang="en-US" smtClean="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788562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00274" y="566928"/>
            <a:ext cx="6577930"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00274" y="2456408"/>
            <a:ext cx="3120390" cy="823912"/>
          </a:xfrm>
        </p:spPr>
        <p:txBody>
          <a:bodyPr anchor="b"/>
          <a:lstStyle>
            <a:lvl1pPr marL="0" indent="0">
              <a:lnSpc>
                <a:spcPct val="99000"/>
              </a:lnSpc>
              <a:buNone/>
              <a:defRPr sz="18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2200274" y="3316640"/>
            <a:ext cx="312039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7813" y="2456408"/>
            <a:ext cx="3120390" cy="823912"/>
          </a:xfrm>
        </p:spPr>
        <p:txBody>
          <a:bodyPr anchor="b"/>
          <a:lstStyle>
            <a:lvl1pPr marL="0" indent="0">
              <a:lnSpc>
                <a:spcPct val="99000"/>
              </a:lnSpc>
              <a:buNone/>
              <a:defRPr sz="18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5657813" y="3316640"/>
            <a:ext cx="312039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178FDE-D23B-4B1F-9C84-7727D2CE25D7}" type="datetime1">
              <a:rPr lang="en-US" smtClean="0"/>
              <a:t>10/8/2026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279955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1E6DC1-AD37-4838-9FEB-59E5E9793810}" type="datetime1">
              <a:rPr lang="en-US" smtClean="0"/>
              <a:t>10/8/2026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0312937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300536" y="362425"/>
            <a:ext cx="2621984"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1D4326B5-3923-4825-B39D-26824402D2D6}" type="datetime1">
              <a:rPr lang="en-US" smtClean="0"/>
              <a:t>10/8/2026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67112245"/>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6429343" y="453682"/>
            <a:ext cx="2557084"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7367" y="1503907"/>
            <a:ext cx="2420786" cy="1687924"/>
          </a:xfrm>
        </p:spPr>
        <p:txBody>
          <a:bodyPr anchor="b">
            <a:normAutofit/>
          </a:bodyPr>
          <a:lstStyle>
            <a:lvl1pPr>
              <a:lnSpc>
                <a:spcPct val="104000"/>
              </a:lnSpc>
              <a:defRPr sz="2550"/>
            </a:lvl1pPr>
          </a:lstStyle>
          <a:p>
            <a:r>
              <a:rPr lang="en-US"/>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57367" y="3223804"/>
            <a:ext cx="2420786" cy="2872197"/>
          </a:xfrm>
        </p:spPr>
        <p:txBody>
          <a:bodyPr/>
          <a:lstStyle>
            <a:lvl1pPr marL="0" indent="0">
              <a:spcBef>
                <a:spcPts val="1050"/>
              </a:spcBef>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fld id="{7F77A073-F441-4A2C-AEED-DA5AB371EE5F}" type="datetime1">
              <a:rPr lang="en-US" smtClean="0"/>
              <a:t>10/8/2026</a:t>
            </a:fld>
            <a:endParaRPr lang="en-US" dirty="0"/>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6357367" y="373605"/>
            <a:ext cx="2420786" cy="816481"/>
          </a:xfrm>
        </p:spPr>
        <p:txBody>
          <a:bodyPr anchor="t"/>
          <a:lstStyle>
            <a:lvl1pPr algn="l">
              <a:defRPr sz="3300"/>
            </a:lvl1pPr>
          </a:lstStyle>
          <a:p>
            <a:fld id="{FAEF9944-A4F6-4C59-AEBD-678D6480B8EA}" type="slidenum">
              <a:rPr lang="en-US" dirty="0"/>
              <a:pPr/>
              <a:t>‹#›</a:t>
            </a:fld>
            <a:endParaRPr lang="en-US" dirty="0"/>
          </a:p>
        </p:txBody>
      </p:sp>
    </p:spTree>
    <p:extLst>
      <p:ext uri="{BB962C8B-B14F-4D97-AF65-F5344CB8AC3E}">
        <p14:creationId xmlns:p14="http://schemas.microsoft.com/office/powerpoint/2010/main" val="105871133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6429343" y="453682"/>
            <a:ext cx="2557084"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7366" y="1503910"/>
            <a:ext cx="2422969" cy="1687924"/>
          </a:xfrm>
        </p:spPr>
        <p:txBody>
          <a:bodyPr anchor="b">
            <a:noAutofit/>
          </a:bodyPr>
          <a:lstStyle>
            <a:lvl1pPr>
              <a:lnSpc>
                <a:spcPct val="104000"/>
              </a:lnSpc>
              <a:defRPr sz="255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357366" y="3223806"/>
            <a:ext cx="2420874" cy="2872194"/>
          </a:xfrm>
        </p:spPr>
        <p:txBody>
          <a:bodyPr/>
          <a:lstStyle>
            <a:lvl1pPr marL="0" indent="0">
              <a:spcBef>
                <a:spcPts val="1050"/>
              </a:spcBef>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6357366" y="6291073"/>
            <a:ext cx="2420874" cy="365125"/>
          </a:xfrm>
        </p:spPr>
        <p:txBody>
          <a:bodyPr/>
          <a:lstStyle>
            <a:lvl1pPr algn="l">
              <a:defRPr/>
            </a:lvl1pPr>
          </a:lstStyle>
          <a:p>
            <a:fld id="{D59920AA-4634-43CD-9C1A-EA35C3EB9627}" type="datetime1">
              <a:rPr lang="en-US" smtClean="0"/>
              <a:t>10/8/2026</a:t>
            </a:fld>
            <a:endParaRPr lang="en-US" dirty="0"/>
          </a:p>
        </p:txBody>
      </p:sp>
      <p:sp>
        <p:nvSpPr>
          <p:cNvPr id="6" name="Footer Placeholder 5"/>
          <p:cNvSpPr>
            <a:spLocks noGrp="1"/>
          </p:cNvSpPr>
          <p:nvPr>
            <p:ph type="ftr" sz="quarter" idx="11"/>
          </p:nvPr>
        </p:nvSpPr>
        <p:spPr>
          <a:xfrm>
            <a:off x="365798" y="6291073"/>
            <a:ext cx="5698998"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6357366" y="373607"/>
            <a:ext cx="2420874" cy="816482"/>
          </a:xfrm>
        </p:spPr>
        <p:txBody>
          <a:bodyPr anchor="t"/>
          <a:lstStyle>
            <a:lvl1pPr algn="l">
              <a:defRPr sz="3300"/>
            </a:lvl1pPr>
          </a:lstStyle>
          <a:p>
            <a:fld id="{FAEF9944-A4F6-4C59-AEBD-678D6480B8EA}" type="slidenum">
              <a:rPr lang="en-US" dirty="0"/>
              <a:pPr/>
              <a:t>‹#›</a:t>
            </a:fld>
            <a:endParaRPr lang="en-US" dirty="0"/>
          </a:p>
        </p:txBody>
      </p:sp>
    </p:spTree>
    <p:extLst>
      <p:ext uri="{BB962C8B-B14F-4D97-AF65-F5344CB8AC3E}">
        <p14:creationId xmlns:p14="http://schemas.microsoft.com/office/powerpoint/2010/main" val="1571892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272F62-41D9-41B4-A742-F07D327A573D}" type="datetime1">
              <a:rPr lang="en-US" smtClean="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6290482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300536" y="362425"/>
            <a:ext cx="2621984"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6958474" y="507037"/>
            <a:ext cx="1178720"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00275" y="524373"/>
            <a:ext cx="4469683"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fld id="{2EF911B4-2B8A-4B9C-8112-6F5C986D46F7}" type="datetime1">
              <a:rPr lang="en-US" smtClean="0"/>
              <a:t>10/8/2026</a:t>
            </a:fld>
            <a:endParaRPr lang="en-US" dirty="0"/>
          </a:p>
        </p:txBody>
      </p:sp>
      <p:sp>
        <p:nvSpPr>
          <p:cNvPr id="5" name="Footer Placeholder 4"/>
          <p:cNvSpPr>
            <a:spLocks noGrp="1"/>
          </p:cNvSpPr>
          <p:nvPr>
            <p:ph type="ftr" sz="quarter" idx="11"/>
          </p:nvPr>
        </p:nvSpPr>
        <p:spPr>
          <a:xfrm>
            <a:off x="2200275" y="6296616"/>
            <a:ext cx="4469683" cy="365125"/>
          </a:xfrm>
        </p:spPr>
        <p:txBody>
          <a:bodyPr/>
          <a:lstStyle/>
          <a:p>
            <a:endParaRPr lang="en-US" dirty="0"/>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p:cNvCxnSpPr/>
          <p:nvPr/>
        </p:nvCxnSpPr>
        <p:spPr>
          <a:xfrm>
            <a:off x="6833687"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126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1" name="Freeform 5"/>
          <p:cNvSpPr>
            <a:spLocks noEditPoints="1"/>
          </p:cNvSpPr>
          <p:nvPr/>
        </p:nvSpPr>
        <p:spPr bwMode="auto">
          <a:xfrm>
            <a:off x="0" y="1"/>
            <a:ext cx="8690740" cy="6858000"/>
          </a:xfrm>
          <a:custGeom>
            <a:avLst/>
            <a:gdLst/>
            <a:ahLst/>
            <a:cxnLst/>
            <a:rect l="0" t="0" r="r" b="b"/>
            <a:pathLst>
              <a:path w="2735" h="2158">
                <a:moveTo>
                  <a:pt x="708" y="118"/>
                </a:moveTo>
                <a:cubicBezTo>
                  <a:pt x="721" y="115"/>
                  <a:pt x="726" y="104"/>
                  <a:pt x="721" y="91"/>
                </a:cubicBezTo>
                <a:cubicBezTo>
                  <a:pt x="717" y="79"/>
                  <a:pt x="707" y="73"/>
                  <a:pt x="697" y="79"/>
                </a:cubicBezTo>
                <a:cubicBezTo>
                  <a:pt x="689" y="84"/>
                  <a:pt x="685" y="94"/>
                  <a:pt x="676" y="107"/>
                </a:cubicBezTo>
                <a:cubicBezTo>
                  <a:pt x="691" y="113"/>
                  <a:pt x="701" y="120"/>
                  <a:pt x="708" y="118"/>
                </a:cubicBezTo>
                <a:close/>
                <a:moveTo>
                  <a:pt x="659" y="47"/>
                </a:moveTo>
                <a:cubicBezTo>
                  <a:pt x="678" y="48"/>
                  <a:pt x="678" y="30"/>
                  <a:pt x="680" y="12"/>
                </a:cubicBezTo>
                <a:cubicBezTo>
                  <a:pt x="675" y="8"/>
                  <a:pt x="670" y="4"/>
                  <a:pt x="666" y="0"/>
                </a:cubicBezTo>
                <a:cubicBezTo>
                  <a:pt x="636" y="0"/>
                  <a:pt x="636" y="0"/>
                  <a:pt x="636" y="0"/>
                </a:cubicBezTo>
                <a:cubicBezTo>
                  <a:pt x="636" y="0"/>
                  <a:pt x="636" y="0"/>
                  <a:pt x="636" y="0"/>
                </a:cubicBezTo>
                <a:cubicBezTo>
                  <a:pt x="630" y="5"/>
                  <a:pt x="627" y="21"/>
                  <a:pt x="630" y="27"/>
                </a:cubicBezTo>
                <a:cubicBezTo>
                  <a:pt x="636" y="36"/>
                  <a:pt x="649" y="47"/>
                  <a:pt x="659" y="47"/>
                </a:cubicBezTo>
                <a:close/>
                <a:moveTo>
                  <a:pt x="584" y="210"/>
                </a:moveTo>
                <a:cubicBezTo>
                  <a:pt x="569" y="215"/>
                  <a:pt x="557" y="237"/>
                  <a:pt x="563" y="251"/>
                </a:cubicBezTo>
                <a:cubicBezTo>
                  <a:pt x="568" y="267"/>
                  <a:pt x="595" y="277"/>
                  <a:pt x="613" y="271"/>
                </a:cubicBezTo>
                <a:cubicBezTo>
                  <a:pt x="629" y="265"/>
                  <a:pt x="632" y="253"/>
                  <a:pt x="623" y="231"/>
                </a:cubicBezTo>
                <a:cubicBezTo>
                  <a:pt x="615" y="211"/>
                  <a:pt x="601" y="203"/>
                  <a:pt x="584" y="210"/>
                </a:cubicBezTo>
                <a:close/>
                <a:moveTo>
                  <a:pt x="603" y="153"/>
                </a:moveTo>
                <a:cubicBezTo>
                  <a:pt x="620" y="134"/>
                  <a:pt x="617" y="115"/>
                  <a:pt x="603" y="97"/>
                </a:cubicBezTo>
                <a:cubicBezTo>
                  <a:pt x="565" y="100"/>
                  <a:pt x="555" y="107"/>
                  <a:pt x="557" y="126"/>
                </a:cubicBezTo>
                <a:cubicBezTo>
                  <a:pt x="559" y="147"/>
                  <a:pt x="572" y="155"/>
                  <a:pt x="603" y="153"/>
                </a:cubicBezTo>
                <a:close/>
                <a:moveTo>
                  <a:pt x="650" y="587"/>
                </a:moveTo>
                <a:cubicBezTo>
                  <a:pt x="663" y="606"/>
                  <a:pt x="676" y="608"/>
                  <a:pt x="708" y="594"/>
                </a:cubicBezTo>
                <a:cubicBezTo>
                  <a:pt x="713" y="582"/>
                  <a:pt x="718" y="570"/>
                  <a:pt x="723" y="557"/>
                </a:cubicBezTo>
                <a:cubicBezTo>
                  <a:pt x="693" y="530"/>
                  <a:pt x="671" y="526"/>
                  <a:pt x="654" y="540"/>
                </a:cubicBezTo>
                <a:cubicBezTo>
                  <a:pt x="642" y="550"/>
                  <a:pt x="640" y="572"/>
                  <a:pt x="650" y="587"/>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696" y="211"/>
                </a:moveTo>
                <a:cubicBezTo>
                  <a:pt x="707" y="192"/>
                  <a:pt x="694" y="180"/>
                  <a:pt x="677" y="167"/>
                </a:cubicBezTo>
                <a:cubicBezTo>
                  <a:pt x="667" y="173"/>
                  <a:pt x="657" y="180"/>
                  <a:pt x="649" y="185"/>
                </a:cubicBezTo>
                <a:cubicBezTo>
                  <a:pt x="652" y="206"/>
                  <a:pt x="655" y="223"/>
                  <a:pt x="675" y="223"/>
                </a:cubicBezTo>
                <a:cubicBezTo>
                  <a:pt x="682" y="223"/>
                  <a:pt x="693" y="217"/>
                  <a:pt x="696" y="211"/>
                </a:cubicBezTo>
                <a:close/>
                <a:moveTo>
                  <a:pt x="454" y="836"/>
                </a:moveTo>
                <a:cubicBezTo>
                  <a:pt x="467" y="873"/>
                  <a:pt x="483" y="902"/>
                  <a:pt x="526" y="896"/>
                </a:cubicBezTo>
                <a:cubicBezTo>
                  <a:pt x="554" y="892"/>
                  <a:pt x="575" y="868"/>
                  <a:pt x="573" y="840"/>
                </a:cubicBezTo>
                <a:cubicBezTo>
                  <a:pt x="571" y="812"/>
                  <a:pt x="564" y="786"/>
                  <a:pt x="534" y="776"/>
                </a:cubicBezTo>
                <a:cubicBezTo>
                  <a:pt x="504" y="765"/>
                  <a:pt x="487" y="779"/>
                  <a:pt x="454" y="836"/>
                </a:cubicBezTo>
                <a:close/>
                <a:moveTo>
                  <a:pt x="701" y="296"/>
                </a:moveTo>
                <a:cubicBezTo>
                  <a:pt x="698" y="307"/>
                  <a:pt x="695" y="318"/>
                  <a:pt x="693" y="327"/>
                </a:cubicBezTo>
                <a:cubicBezTo>
                  <a:pt x="707" y="349"/>
                  <a:pt x="724" y="349"/>
                  <a:pt x="741" y="337"/>
                </a:cubicBezTo>
                <a:cubicBezTo>
                  <a:pt x="753" y="329"/>
                  <a:pt x="750" y="317"/>
                  <a:pt x="744" y="306"/>
                </a:cubicBezTo>
                <a:cubicBezTo>
                  <a:pt x="734" y="285"/>
                  <a:pt x="719" y="287"/>
                  <a:pt x="701" y="296"/>
                </a:cubicBezTo>
                <a:close/>
                <a:moveTo>
                  <a:pt x="675" y="446"/>
                </a:moveTo>
                <a:cubicBezTo>
                  <a:pt x="679" y="463"/>
                  <a:pt x="691" y="469"/>
                  <a:pt x="707" y="468"/>
                </a:cubicBezTo>
                <a:cubicBezTo>
                  <a:pt x="727" y="466"/>
                  <a:pt x="739" y="447"/>
                  <a:pt x="741" y="417"/>
                </a:cubicBezTo>
                <a:cubicBezTo>
                  <a:pt x="729" y="411"/>
                  <a:pt x="717" y="404"/>
                  <a:pt x="706" y="398"/>
                </a:cubicBezTo>
                <a:cubicBezTo>
                  <a:pt x="677" y="413"/>
                  <a:pt x="670" y="424"/>
                  <a:pt x="675" y="446"/>
                </a:cubicBezTo>
                <a:close/>
                <a:moveTo>
                  <a:pt x="331" y="200"/>
                </a:moveTo>
                <a:cubicBezTo>
                  <a:pt x="309" y="209"/>
                  <a:pt x="301" y="225"/>
                  <a:pt x="309" y="242"/>
                </a:cubicBezTo>
                <a:cubicBezTo>
                  <a:pt x="317" y="260"/>
                  <a:pt x="339" y="270"/>
                  <a:pt x="354" y="264"/>
                </a:cubicBezTo>
                <a:cubicBezTo>
                  <a:pt x="372" y="256"/>
                  <a:pt x="381" y="233"/>
                  <a:pt x="374" y="214"/>
                </a:cubicBezTo>
                <a:cubicBezTo>
                  <a:pt x="367" y="198"/>
                  <a:pt x="350" y="192"/>
                  <a:pt x="331" y="200"/>
                </a:cubicBezTo>
                <a:close/>
                <a:moveTo>
                  <a:pt x="568" y="1184"/>
                </a:moveTo>
                <a:cubicBezTo>
                  <a:pt x="590" y="1202"/>
                  <a:pt x="612" y="1204"/>
                  <a:pt x="634" y="1187"/>
                </a:cubicBezTo>
                <a:cubicBezTo>
                  <a:pt x="664" y="1164"/>
                  <a:pt x="666" y="1134"/>
                  <a:pt x="640" y="1085"/>
                </a:cubicBezTo>
                <a:cubicBezTo>
                  <a:pt x="620" y="1085"/>
                  <a:pt x="599" y="1085"/>
                  <a:pt x="575" y="1085"/>
                </a:cubicBezTo>
                <a:cubicBezTo>
                  <a:pt x="540" y="1146"/>
                  <a:pt x="540" y="1159"/>
                  <a:pt x="568" y="1184"/>
                </a:cubicBezTo>
                <a:close/>
                <a:moveTo>
                  <a:pt x="483" y="216"/>
                </a:moveTo>
                <a:cubicBezTo>
                  <a:pt x="490" y="200"/>
                  <a:pt x="482" y="186"/>
                  <a:pt x="470" y="175"/>
                </a:cubicBezTo>
                <a:cubicBezTo>
                  <a:pt x="452" y="169"/>
                  <a:pt x="440" y="178"/>
                  <a:pt x="431" y="192"/>
                </a:cubicBezTo>
                <a:cubicBezTo>
                  <a:pt x="422" y="207"/>
                  <a:pt x="428" y="219"/>
                  <a:pt x="439" y="233"/>
                </a:cubicBezTo>
                <a:cubicBezTo>
                  <a:pt x="459" y="237"/>
                  <a:pt x="475" y="234"/>
                  <a:pt x="483" y="216"/>
                </a:cubicBezTo>
                <a:close/>
                <a:moveTo>
                  <a:pt x="402" y="415"/>
                </a:moveTo>
                <a:cubicBezTo>
                  <a:pt x="431" y="395"/>
                  <a:pt x="435" y="387"/>
                  <a:pt x="428" y="366"/>
                </a:cubicBezTo>
                <a:cubicBezTo>
                  <a:pt x="420" y="341"/>
                  <a:pt x="410" y="337"/>
                  <a:pt x="369" y="342"/>
                </a:cubicBezTo>
                <a:cubicBezTo>
                  <a:pt x="342" y="387"/>
                  <a:pt x="349" y="402"/>
                  <a:pt x="402" y="415"/>
                </a:cubicBezTo>
                <a:close/>
                <a:moveTo>
                  <a:pt x="261" y="1622"/>
                </a:moveTo>
                <a:cubicBezTo>
                  <a:pt x="263" y="1642"/>
                  <a:pt x="266" y="1662"/>
                  <a:pt x="268" y="1679"/>
                </a:cubicBezTo>
                <a:cubicBezTo>
                  <a:pt x="301" y="1689"/>
                  <a:pt x="329" y="1699"/>
                  <a:pt x="345" y="1668"/>
                </a:cubicBezTo>
                <a:cubicBezTo>
                  <a:pt x="350" y="1657"/>
                  <a:pt x="350" y="1636"/>
                  <a:pt x="343" y="1626"/>
                </a:cubicBezTo>
                <a:cubicBezTo>
                  <a:pt x="322" y="1596"/>
                  <a:pt x="294" y="1606"/>
                  <a:pt x="261" y="1622"/>
                </a:cubicBezTo>
                <a:close/>
                <a:moveTo>
                  <a:pt x="532" y="275"/>
                </a:moveTo>
                <a:cubicBezTo>
                  <a:pt x="519" y="267"/>
                  <a:pt x="489" y="269"/>
                  <a:pt x="478" y="284"/>
                </a:cubicBezTo>
                <a:cubicBezTo>
                  <a:pt x="471" y="293"/>
                  <a:pt x="468" y="309"/>
                  <a:pt x="471" y="319"/>
                </a:cubicBezTo>
                <a:cubicBezTo>
                  <a:pt x="476" y="337"/>
                  <a:pt x="501" y="340"/>
                  <a:pt x="539" y="329"/>
                </a:cubicBezTo>
                <a:cubicBezTo>
                  <a:pt x="551" y="296"/>
                  <a:pt x="549" y="286"/>
                  <a:pt x="532" y="275"/>
                </a:cubicBezTo>
                <a:close/>
                <a:moveTo>
                  <a:pt x="505" y="478"/>
                </a:moveTo>
                <a:cubicBezTo>
                  <a:pt x="479" y="484"/>
                  <a:pt x="474" y="505"/>
                  <a:pt x="470" y="531"/>
                </a:cubicBezTo>
                <a:cubicBezTo>
                  <a:pt x="484" y="540"/>
                  <a:pt x="498" y="548"/>
                  <a:pt x="512" y="557"/>
                </a:cubicBezTo>
                <a:cubicBezTo>
                  <a:pt x="545" y="533"/>
                  <a:pt x="553" y="521"/>
                  <a:pt x="548" y="505"/>
                </a:cubicBezTo>
                <a:cubicBezTo>
                  <a:pt x="543" y="489"/>
                  <a:pt x="521" y="474"/>
                  <a:pt x="505" y="478"/>
                </a:cubicBezTo>
                <a:close/>
                <a:moveTo>
                  <a:pt x="428" y="1104"/>
                </a:moveTo>
                <a:cubicBezTo>
                  <a:pt x="495" y="1097"/>
                  <a:pt x="500" y="1090"/>
                  <a:pt x="479" y="1024"/>
                </a:cubicBezTo>
                <a:cubicBezTo>
                  <a:pt x="462" y="1021"/>
                  <a:pt x="443" y="1017"/>
                  <a:pt x="426" y="1014"/>
                </a:cubicBezTo>
                <a:cubicBezTo>
                  <a:pt x="403" y="1046"/>
                  <a:pt x="396" y="1073"/>
                  <a:pt x="428" y="1104"/>
                </a:cubicBezTo>
                <a:close/>
                <a:moveTo>
                  <a:pt x="488" y="133"/>
                </a:moveTo>
                <a:cubicBezTo>
                  <a:pt x="503" y="100"/>
                  <a:pt x="504" y="82"/>
                  <a:pt x="487" y="75"/>
                </a:cubicBezTo>
                <a:cubicBezTo>
                  <a:pt x="475" y="69"/>
                  <a:pt x="456" y="70"/>
                  <a:pt x="444" y="75"/>
                </a:cubicBezTo>
                <a:cubicBezTo>
                  <a:pt x="428" y="82"/>
                  <a:pt x="432" y="100"/>
                  <a:pt x="436" y="114"/>
                </a:cubicBezTo>
                <a:cubicBezTo>
                  <a:pt x="440" y="130"/>
                  <a:pt x="459" y="136"/>
                  <a:pt x="488" y="133"/>
                </a:cubicBezTo>
                <a:close/>
                <a:moveTo>
                  <a:pt x="529" y="20"/>
                </a:moveTo>
                <a:cubicBezTo>
                  <a:pt x="532" y="14"/>
                  <a:pt x="536" y="7"/>
                  <a:pt x="540" y="0"/>
                </a:cubicBezTo>
                <a:cubicBezTo>
                  <a:pt x="489" y="0"/>
                  <a:pt x="489" y="0"/>
                  <a:pt x="489" y="0"/>
                </a:cubicBezTo>
                <a:cubicBezTo>
                  <a:pt x="495" y="17"/>
                  <a:pt x="509" y="22"/>
                  <a:pt x="529" y="20"/>
                </a:cubicBezTo>
                <a:close/>
                <a:moveTo>
                  <a:pt x="992" y="117"/>
                </a:moveTo>
                <a:cubicBezTo>
                  <a:pt x="1013" y="151"/>
                  <a:pt x="1018" y="151"/>
                  <a:pt x="1047" y="123"/>
                </a:cubicBezTo>
                <a:cubicBezTo>
                  <a:pt x="1045" y="113"/>
                  <a:pt x="1041" y="102"/>
                  <a:pt x="1039" y="92"/>
                </a:cubicBezTo>
                <a:cubicBezTo>
                  <a:pt x="1016" y="89"/>
                  <a:pt x="1000" y="92"/>
                  <a:pt x="992" y="117"/>
                </a:cubicBezTo>
                <a:close/>
                <a:moveTo>
                  <a:pt x="660" y="936"/>
                </a:moveTo>
                <a:cubicBezTo>
                  <a:pt x="640" y="960"/>
                  <a:pt x="645" y="978"/>
                  <a:pt x="687" y="1031"/>
                </a:cubicBezTo>
                <a:cubicBezTo>
                  <a:pt x="751" y="1033"/>
                  <a:pt x="769" y="1021"/>
                  <a:pt x="780" y="976"/>
                </a:cubicBezTo>
                <a:cubicBezTo>
                  <a:pt x="787" y="948"/>
                  <a:pt x="777" y="928"/>
                  <a:pt x="752" y="915"/>
                </a:cubicBezTo>
                <a:cubicBezTo>
                  <a:pt x="725" y="901"/>
                  <a:pt x="680" y="911"/>
                  <a:pt x="660" y="936"/>
                </a:cubicBezTo>
                <a:close/>
                <a:moveTo>
                  <a:pt x="932" y="500"/>
                </a:moveTo>
                <a:cubicBezTo>
                  <a:pt x="936" y="515"/>
                  <a:pt x="948" y="530"/>
                  <a:pt x="960" y="541"/>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326" y="1192"/>
                </a:moveTo>
                <a:cubicBezTo>
                  <a:pt x="299" y="1168"/>
                  <a:pt x="269" y="1174"/>
                  <a:pt x="239" y="1201"/>
                </a:cubicBezTo>
                <a:cubicBezTo>
                  <a:pt x="238" y="1241"/>
                  <a:pt x="245" y="1274"/>
                  <a:pt x="286" y="1280"/>
                </a:cubicBezTo>
                <a:cubicBezTo>
                  <a:pt x="301" y="1283"/>
                  <a:pt x="324" y="1270"/>
                  <a:pt x="335" y="1258"/>
                </a:cubicBezTo>
                <a:cubicBezTo>
                  <a:pt x="355" y="1236"/>
                  <a:pt x="343" y="1208"/>
                  <a:pt x="326" y="1192"/>
                </a:cubicBezTo>
                <a:close/>
                <a:moveTo>
                  <a:pt x="800" y="1502"/>
                </a:moveTo>
                <a:cubicBezTo>
                  <a:pt x="822" y="1449"/>
                  <a:pt x="818" y="1422"/>
                  <a:pt x="785" y="1404"/>
                </a:cubicBezTo>
                <a:cubicBezTo>
                  <a:pt x="756" y="1388"/>
                  <a:pt x="740" y="1399"/>
                  <a:pt x="710" y="1454"/>
                </a:cubicBezTo>
                <a:cubicBezTo>
                  <a:pt x="735" y="1510"/>
                  <a:pt x="740" y="1512"/>
                  <a:pt x="800" y="1502"/>
                </a:cubicBezTo>
                <a:close/>
                <a:moveTo>
                  <a:pt x="824" y="466"/>
                </a:moveTo>
                <a:cubicBezTo>
                  <a:pt x="845" y="433"/>
                  <a:pt x="844" y="431"/>
                  <a:pt x="816" y="409"/>
                </a:cubicBezTo>
                <a:cubicBezTo>
                  <a:pt x="798" y="417"/>
                  <a:pt x="785" y="429"/>
                  <a:pt x="791" y="450"/>
                </a:cubicBezTo>
                <a:cubicBezTo>
                  <a:pt x="795" y="467"/>
                  <a:pt x="808" y="472"/>
                  <a:pt x="824" y="466"/>
                </a:cubicBezTo>
                <a:close/>
                <a:moveTo>
                  <a:pt x="770" y="1265"/>
                </a:moveTo>
                <a:cubicBezTo>
                  <a:pt x="761" y="1248"/>
                  <a:pt x="740" y="1231"/>
                  <a:pt x="721" y="1227"/>
                </a:cubicBezTo>
                <a:cubicBezTo>
                  <a:pt x="687" y="1221"/>
                  <a:pt x="679" y="1250"/>
                  <a:pt x="668" y="1286"/>
                </a:cubicBezTo>
                <a:cubicBezTo>
                  <a:pt x="692" y="1299"/>
                  <a:pt x="712" y="1310"/>
                  <a:pt x="731" y="1320"/>
                </a:cubicBezTo>
                <a:cubicBezTo>
                  <a:pt x="757" y="1307"/>
                  <a:pt x="786" y="1296"/>
                  <a:pt x="770" y="1265"/>
                </a:cubicBezTo>
                <a:close/>
                <a:moveTo>
                  <a:pt x="2389" y="1989"/>
                </a:moveTo>
                <a:cubicBezTo>
                  <a:pt x="2406" y="1981"/>
                  <a:pt x="2409" y="1974"/>
                  <a:pt x="2405" y="1944"/>
                </a:cubicBezTo>
                <a:cubicBezTo>
                  <a:pt x="2383" y="1932"/>
                  <a:pt x="2374" y="1932"/>
                  <a:pt x="2363" y="1946"/>
                </a:cubicBezTo>
                <a:cubicBezTo>
                  <a:pt x="2353" y="1957"/>
                  <a:pt x="2350" y="1972"/>
                  <a:pt x="2357" y="1981"/>
                </a:cubicBezTo>
                <a:cubicBezTo>
                  <a:pt x="2365" y="1990"/>
                  <a:pt x="2376" y="1994"/>
                  <a:pt x="2389" y="1989"/>
                </a:cubicBezTo>
                <a:close/>
                <a:moveTo>
                  <a:pt x="2290" y="2006"/>
                </a:moveTo>
                <a:cubicBezTo>
                  <a:pt x="2292" y="1989"/>
                  <a:pt x="2283" y="1978"/>
                  <a:pt x="2268" y="1973"/>
                </a:cubicBezTo>
                <a:cubicBezTo>
                  <a:pt x="2248" y="1966"/>
                  <a:pt x="2237" y="1978"/>
                  <a:pt x="2222" y="1998"/>
                </a:cubicBezTo>
                <a:cubicBezTo>
                  <a:pt x="2224" y="2004"/>
                  <a:pt x="2227" y="2014"/>
                  <a:pt x="2229" y="2020"/>
                </a:cubicBezTo>
                <a:cubicBezTo>
                  <a:pt x="2260" y="2037"/>
                  <a:pt x="2277" y="2027"/>
                  <a:pt x="2290" y="2006"/>
                </a:cubicBezTo>
                <a:close/>
                <a:moveTo>
                  <a:pt x="1058" y="223"/>
                </a:moveTo>
                <a:cubicBezTo>
                  <a:pt x="1053" y="213"/>
                  <a:pt x="1047" y="201"/>
                  <a:pt x="1041" y="189"/>
                </a:cubicBezTo>
                <a:cubicBezTo>
                  <a:pt x="1000" y="187"/>
                  <a:pt x="993" y="190"/>
                  <a:pt x="988" y="211"/>
                </a:cubicBezTo>
                <a:cubicBezTo>
                  <a:pt x="984" y="228"/>
                  <a:pt x="988" y="240"/>
                  <a:pt x="1003" y="247"/>
                </a:cubicBezTo>
                <a:cubicBezTo>
                  <a:pt x="1023" y="256"/>
                  <a:pt x="1040" y="249"/>
                  <a:pt x="1058" y="223"/>
                </a:cubicBezTo>
                <a:close/>
                <a:moveTo>
                  <a:pt x="960" y="291"/>
                </a:moveTo>
                <a:cubicBezTo>
                  <a:pt x="960" y="307"/>
                  <a:pt x="960" y="320"/>
                  <a:pt x="959" y="333"/>
                </a:cubicBezTo>
                <a:cubicBezTo>
                  <a:pt x="973" y="343"/>
                  <a:pt x="986" y="355"/>
                  <a:pt x="998" y="339"/>
                </a:cubicBezTo>
                <a:cubicBezTo>
                  <a:pt x="1005" y="329"/>
                  <a:pt x="1008" y="314"/>
                  <a:pt x="1005" y="303"/>
                </a:cubicBezTo>
                <a:cubicBezTo>
                  <a:pt x="1000" y="284"/>
                  <a:pt x="982" y="287"/>
                  <a:pt x="960" y="291"/>
                </a:cubicBezTo>
                <a:close/>
                <a:moveTo>
                  <a:pt x="1013" y="51"/>
                </a:moveTo>
                <a:cubicBezTo>
                  <a:pt x="1029" y="44"/>
                  <a:pt x="1036" y="21"/>
                  <a:pt x="1029" y="4"/>
                </a:cubicBezTo>
                <a:cubicBezTo>
                  <a:pt x="1028" y="2"/>
                  <a:pt x="1028" y="1"/>
                  <a:pt x="1027" y="0"/>
                </a:cubicBezTo>
                <a:cubicBezTo>
                  <a:pt x="962" y="0"/>
                  <a:pt x="962" y="0"/>
                  <a:pt x="962" y="0"/>
                </a:cubicBezTo>
                <a:cubicBezTo>
                  <a:pt x="956" y="10"/>
                  <a:pt x="955" y="21"/>
                  <a:pt x="960" y="32"/>
                </a:cubicBezTo>
                <a:cubicBezTo>
                  <a:pt x="967" y="50"/>
                  <a:pt x="995" y="60"/>
                  <a:pt x="1013" y="51"/>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816" y="315"/>
                </a:moveTo>
                <a:cubicBezTo>
                  <a:pt x="822" y="328"/>
                  <a:pt x="843" y="336"/>
                  <a:pt x="856" y="331"/>
                </a:cubicBezTo>
                <a:cubicBezTo>
                  <a:pt x="869" y="326"/>
                  <a:pt x="875" y="308"/>
                  <a:pt x="869" y="291"/>
                </a:cubicBezTo>
                <a:cubicBezTo>
                  <a:pt x="864" y="275"/>
                  <a:pt x="847" y="269"/>
                  <a:pt x="831" y="275"/>
                </a:cubicBezTo>
                <a:cubicBezTo>
                  <a:pt x="816" y="281"/>
                  <a:pt x="809" y="300"/>
                  <a:pt x="816" y="315"/>
                </a:cubicBezTo>
                <a:close/>
                <a:moveTo>
                  <a:pt x="771" y="130"/>
                </a:moveTo>
                <a:cubicBezTo>
                  <a:pt x="805" y="158"/>
                  <a:pt x="811" y="157"/>
                  <a:pt x="825" y="121"/>
                </a:cubicBezTo>
                <a:cubicBezTo>
                  <a:pt x="816" y="113"/>
                  <a:pt x="805" y="103"/>
                  <a:pt x="792" y="92"/>
                </a:cubicBezTo>
                <a:cubicBezTo>
                  <a:pt x="784" y="107"/>
                  <a:pt x="777" y="119"/>
                  <a:pt x="771" y="130"/>
                </a:cubicBezTo>
                <a:close/>
                <a:moveTo>
                  <a:pt x="774" y="237"/>
                </a:moveTo>
                <a:cubicBezTo>
                  <a:pt x="783" y="238"/>
                  <a:pt x="796" y="229"/>
                  <a:pt x="800" y="221"/>
                </a:cubicBezTo>
                <a:cubicBezTo>
                  <a:pt x="807" y="208"/>
                  <a:pt x="795" y="199"/>
                  <a:pt x="767" y="193"/>
                </a:cubicBezTo>
                <a:cubicBezTo>
                  <a:pt x="756" y="218"/>
                  <a:pt x="759" y="236"/>
                  <a:pt x="774" y="237"/>
                </a:cubicBezTo>
                <a:close/>
                <a:moveTo>
                  <a:pt x="815" y="0"/>
                </a:moveTo>
                <a:cubicBezTo>
                  <a:pt x="766" y="0"/>
                  <a:pt x="766" y="0"/>
                  <a:pt x="766" y="0"/>
                </a:cubicBezTo>
                <a:cubicBezTo>
                  <a:pt x="770" y="7"/>
                  <a:pt x="776" y="15"/>
                  <a:pt x="784" y="24"/>
                </a:cubicBezTo>
                <a:cubicBezTo>
                  <a:pt x="796" y="16"/>
                  <a:pt x="810" y="12"/>
                  <a:pt x="815" y="0"/>
                </a:cubicBezTo>
                <a:close/>
                <a:moveTo>
                  <a:pt x="892" y="1232"/>
                </a:moveTo>
                <a:cubicBezTo>
                  <a:pt x="921" y="1235"/>
                  <a:pt x="955" y="1202"/>
                  <a:pt x="958" y="1169"/>
                </a:cubicBezTo>
                <a:cubicBezTo>
                  <a:pt x="960" y="1138"/>
                  <a:pt x="938" y="1115"/>
                  <a:pt x="905" y="1112"/>
                </a:cubicBezTo>
                <a:cubicBezTo>
                  <a:pt x="870" y="1110"/>
                  <a:pt x="837" y="1131"/>
                  <a:pt x="835" y="1159"/>
                </a:cubicBezTo>
                <a:cubicBezTo>
                  <a:pt x="832" y="1189"/>
                  <a:pt x="863" y="1229"/>
                  <a:pt x="892" y="1232"/>
                </a:cubicBezTo>
                <a:close/>
                <a:moveTo>
                  <a:pt x="930" y="383"/>
                </a:moveTo>
                <a:cubicBezTo>
                  <a:pt x="931" y="364"/>
                  <a:pt x="921" y="358"/>
                  <a:pt x="884" y="357"/>
                </a:cubicBezTo>
                <a:cubicBezTo>
                  <a:pt x="861" y="385"/>
                  <a:pt x="861" y="388"/>
                  <a:pt x="883" y="417"/>
                </a:cubicBezTo>
                <a:cubicBezTo>
                  <a:pt x="916" y="415"/>
                  <a:pt x="929" y="405"/>
                  <a:pt x="930" y="383"/>
                </a:cubicBezTo>
                <a:close/>
                <a:moveTo>
                  <a:pt x="887" y="109"/>
                </a:moveTo>
                <a:cubicBezTo>
                  <a:pt x="904" y="114"/>
                  <a:pt x="915" y="100"/>
                  <a:pt x="919" y="87"/>
                </a:cubicBezTo>
                <a:cubicBezTo>
                  <a:pt x="925" y="67"/>
                  <a:pt x="913" y="52"/>
                  <a:pt x="892" y="44"/>
                </a:cubicBezTo>
                <a:cubicBezTo>
                  <a:pt x="870" y="54"/>
                  <a:pt x="855" y="66"/>
                  <a:pt x="862" y="89"/>
                </a:cubicBezTo>
                <a:cubicBezTo>
                  <a:pt x="865" y="98"/>
                  <a:pt x="878" y="107"/>
                  <a:pt x="887" y="109"/>
                </a:cubicBezTo>
                <a:close/>
                <a:moveTo>
                  <a:pt x="918" y="230"/>
                </a:moveTo>
                <a:cubicBezTo>
                  <a:pt x="933" y="236"/>
                  <a:pt x="944" y="229"/>
                  <a:pt x="950" y="216"/>
                </a:cubicBezTo>
                <a:cubicBezTo>
                  <a:pt x="958" y="199"/>
                  <a:pt x="945" y="184"/>
                  <a:pt x="915" y="175"/>
                </a:cubicBezTo>
                <a:cubicBezTo>
                  <a:pt x="899" y="209"/>
                  <a:pt x="900" y="223"/>
                  <a:pt x="918" y="230"/>
                </a:cubicBezTo>
                <a:close/>
                <a:moveTo>
                  <a:pt x="2403" y="2047"/>
                </a:moveTo>
                <a:cubicBezTo>
                  <a:pt x="2395" y="2043"/>
                  <a:pt x="2384" y="2041"/>
                  <a:pt x="2377" y="2051"/>
                </a:cubicBezTo>
                <a:cubicBezTo>
                  <a:pt x="2367" y="2063"/>
                  <a:pt x="2370" y="2074"/>
                  <a:pt x="2382" y="2086"/>
                </a:cubicBezTo>
                <a:cubicBezTo>
                  <a:pt x="2389" y="2085"/>
                  <a:pt x="2398" y="2083"/>
                  <a:pt x="2407" y="2082"/>
                </a:cubicBezTo>
                <a:cubicBezTo>
                  <a:pt x="2410" y="2069"/>
                  <a:pt x="2419" y="2056"/>
                  <a:pt x="2403" y="2047"/>
                </a:cubicBezTo>
                <a:close/>
                <a:moveTo>
                  <a:pt x="1071" y="344"/>
                </a:moveTo>
                <a:cubicBezTo>
                  <a:pt x="1055" y="351"/>
                  <a:pt x="1042" y="378"/>
                  <a:pt x="1048" y="393"/>
                </a:cubicBezTo>
                <a:cubicBezTo>
                  <a:pt x="1054" y="409"/>
                  <a:pt x="1081" y="419"/>
                  <a:pt x="1099" y="411"/>
                </a:cubicBezTo>
                <a:cubicBezTo>
                  <a:pt x="1115" y="405"/>
                  <a:pt x="1122" y="387"/>
                  <a:pt x="1114" y="369"/>
                </a:cubicBezTo>
                <a:cubicBezTo>
                  <a:pt x="1106" y="350"/>
                  <a:pt x="1086" y="338"/>
                  <a:pt x="1071" y="344"/>
                </a:cubicBezTo>
                <a:close/>
                <a:moveTo>
                  <a:pt x="1015" y="1361"/>
                </a:moveTo>
                <a:cubicBezTo>
                  <a:pt x="985" y="1365"/>
                  <a:pt x="955" y="1368"/>
                  <a:pt x="919" y="1372"/>
                </a:cubicBezTo>
                <a:cubicBezTo>
                  <a:pt x="920" y="1398"/>
                  <a:pt x="921" y="1411"/>
                  <a:pt x="920" y="1424"/>
                </a:cubicBezTo>
                <a:cubicBezTo>
                  <a:pt x="919" y="1458"/>
                  <a:pt x="937" y="1484"/>
                  <a:pt x="965" y="1490"/>
                </a:cubicBezTo>
                <a:cubicBezTo>
                  <a:pt x="991" y="1496"/>
                  <a:pt x="1022" y="1490"/>
                  <a:pt x="1048" y="1480"/>
                </a:cubicBezTo>
                <a:cubicBezTo>
                  <a:pt x="1071" y="1471"/>
                  <a:pt x="1082" y="1422"/>
                  <a:pt x="1072" y="1395"/>
                </a:cubicBezTo>
                <a:cubicBezTo>
                  <a:pt x="1063" y="1368"/>
                  <a:pt x="1044" y="1357"/>
                  <a:pt x="1015" y="1361"/>
                </a:cubicBezTo>
                <a:close/>
                <a:moveTo>
                  <a:pt x="1142" y="194"/>
                </a:moveTo>
                <a:cubicBezTo>
                  <a:pt x="1123" y="190"/>
                  <a:pt x="1115" y="197"/>
                  <a:pt x="1099" y="233"/>
                </a:cubicBezTo>
                <a:cubicBezTo>
                  <a:pt x="1115" y="267"/>
                  <a:pt x="1126" y="274"/>
                  <a:pt x="1152" y="267"/>
                </a:cubicBezTo>
                <a:cubicBezTo>
                  <a:pt x="1169" y="263"/>
                  <a:pt x="1177" y="253"/>
                  <a:pt x="1177" y="236"/>
                </a:cubicBezTo>
                <a:cubicBezTo>
                  <a:pt x="1177" y="219"/>
                  <a:pt x="1160" y="198"/>
                  <a:pt x="1142" y="194"/>
                </a:cubicBezTo>
                <a:close/>
                <a:moveTo>
                  <a:pt x="2081" y="2158"/>
                </a:moveTo>
                <a:cubicBezTo>
                  <a:pt x="2131" y="2158"/>
                  <a:pt x="2131" y="2158"/>
                  <a:pt x="2131" y="2158"/>
                </a:cubicBezTo>
                <a:cubicBezTo>
                  <a:pt x="2128" y="2154"/>
                  <a:pt x="2123" y="2149"/>
                  <a:pt x="2117" y="2142"/>
                </a:cubicBezTo>
                <a:cubicBezTo>
                  <a:pt x="2096" y="2145"/>
                  <a:pt x="2084" y="2149"/>
                  <a:pt x="2081" y="2158"/>
                </a:cubicBezTo>
                <a:close/>
                <a:moveTo>
                  <a:pt x="2183" y="2053"/>
                </a:moveTo>
                <a:cubicBezTo>
                  <a:pt x="2167" y="2044"/>
                  <a:pt x="2154" y="2047"/>
                  <a:pt x="2147" y="2060"/>
                </a:cubicBezTo>
                <a:cubicBezTo>
                  <a:pt x="2141" y="2073"/>
                  <a:pt x="2145" y="2091"/>
                  <a:pt x="2156" y="2097"/>
                </a:cubicBezTo>
                <a:cubicBezTo>
                  <a:pt x="2168" y="2104"/>
                  <a:pt x="2187" y="2098"/>
                  <a:pt x="2194" y="2085"/>
                </a:cubicBezTo>
                <a:cubicBezTo>
                  <a:pt x="2201" y="2074"/>
                  <a:pt x="2196" y="2061"/>
                  <a:pt x="2183" y="2053"/>
                </a:cubicBezTo>
                <a:close/>
                <a:moveTo>
                  <a:pt x="1139" y="60"/>
                </a:moveTo>
                <a:cubicBezTo>
                  <a:pt x="1123" y="76"/>
                  <a:pt x="1112" y="92"/>
                  <a:pt x="1127" y="113"/>
                </a:cubicBezTo>
                <a:cubicBezTo>
                  <a:pt x="1136" y="127"/>
                  <a:pt x="1155" y="131"/>
                  <a:pt x="1168" y="123"/>
                </a:cubicBezTo>
                <a:cubicBezTo>
                  <a:pt x="1183" y="115"/>
                  <a:pt x="1194" y="104"/>
                  <a:pt x="1192" y="85"/>
                </a:cubicBezTo>
                <a:cubicBezTo>
                  <a:pt x="1189" y="67"/>
                  <a:pt x="1178" y="62"/>
                  <a:pt x="1139" y="60"/>
                </a:cubicBezTo>
                <a:close/>
                <a:moveTo>
                  <a:pt x="987" y="1629"/>
                </a:moveTo>
                <a:cubicBezTo>
                  <a:pt x="960" y="1626"/>
                  <a:pt x="933" y="1654"/>
                  <a:pt x="927" y="1690"/>
                </a:cubicBezTo>
                <a:cubicBezTo>
                  <a:pt x="923" y="1722"/>
                  <a:pt x="942" y="1748"/>
                  <a:pt x="973" y="1750"/>
                </a:cubicBezTo>
                <a:cubicBezTo>
                  <a:pt x="1011" y="1753"/>
                  <a:pt x="1043" y="1730"/>
                  <a:pt x="1045" y="1698"/>
                </a:cubicBezTo>
                <a:cubicBezTo>
                  <a:pt x="1048" y="1665"/>
                  <a:pt x="1021" y="1633"/>
                  <a:pt x="987" y="1629"/>
                </a:cubicBezTo>
                <a:close/>
                <a:moveTo>
                  <a:pt x="830" y="1629"/>
                </a:moveTo>
                <a:cubicBezTo>
                  <a:pt x="795" y="1572"/>
                  <a:pt x="792" y="1571"/>
                  <a:pt x="736" y="1597"/>
                </a:cubicBezTo>
                <a:cubicBezTo>
                  <a:pt x="735" y="1630"/>
                  <a:pt x="743" y="1659"/>
                  <a:pt x="780" y="1667"/>
                </a:cubicBezTo>
                <a:cubicBezTo>
                  <a:pt x="808" y="1674"/>
                  <a:pt x="826" y="1658"/>
                  <a:pt x="830" y="1629"/>
                </a:cubicBezTo>
                <a:close/>
                <a:moveTo>
                  <a:pt x="691" y="1718"/>
                </a:moveTo>
                <a:cubicBezTo>
                  <a:pt x="673" y="1730"/>
                  <a:pt x="653" y="1744"/>
                  <a:pt x="634" y="1756"/>
                </a:cubicBezTo>
                <a:cubicBezTo>
                  <a:pt x="635" y="1812"/>
                  <a:pt x="647" y="1831"/>
                  <a:pt x="684" y="1840"/>
                </a:cubicBezTo>
                <a:cubicBezTo>
                  <a:pt x="713" y="1847"/>
                  <a:pt x="732" y="1834"/>
                  <a:pt x="742" y="1808"/>
                </a:cubicBezTo>
                <a:cubicBezTo>
                  <a:pt x="754" y="1777"/>
                  <a:pt x="735" y="1743"/>
                  <a:pt x="691" y="1718"/>
                </a:cubicBezTo>
                <a:close/>
                <a:moveTo>
                  <a:pt x="811" y="1944"/>
                </a:moveTo>
                <a:cubicBezTo>
                  <a:pt x="818" y="1971"/>
                  <a:pt x="849" y="1991"/>
                  <a:pt x="879" y="1987"/>
                </a:cubicBezTo>
                <a:cubicBezTo>
                  <a:pt x="919" y="1982"/>
                  <a:pt x="931" y="1964"/>
                  <a:pt x="935" y="1904"/>
                </a:cubicBezTo>
                <a:cubicBezTo>
                  <a:pt x="921" y="1888"/>
                  <a:pt x="906" y="1871"/>
                  <a:pt x="890" y="1852"/>
                </a:cubicBezTo>
                <a:cubicBezTo>
                  <a:pt x="826" y="1878"/>
                  <a:pt x="803" y="1907"/>
                  <a:pt x="811" y="1944"/>
                </a:cubicBezTo>
                <a:close/>
                <a:moveTo>
                  <a:pt x="2332" y="2152"/>
                </a:moveTo>
                <a:cubicBezTo>
                  <a:pt x="2330" y="2154"/>
                  <a:pt x="2328" y="2156"/>
                  <a:pt x="2327" y="2158"/>
                </a:cubicBezTo>
                <a:cubicBezTo>
                  <a:pt x="2364" y="2158"/>
                  <a:pt x="2364" y="2158"/>
                  <a:pt x="2364" y="2158"/>
                </a:cubicBezTo>
                <a:cubicBezTo>
                  <a:pt x="2349" y="2144"/>
                  <a:pt x="2341" y="2143"/>
                  <a:pt x="2332" y="2152"/>
                </a:cubicBezTo>
                <a:close/>
                <a:moveTo>
                  <a:pt x="2526" y="2116"/>
                </a:moveTo>
                <a:cubicBezTo>
                  <a:pt x="2522" y="2126"/>
                  <a:pt x="2526" y="2135"/>
                  <a:pt x="2536" y="2138"/>
                </a:cubicBezTo>
                <a:cubicBezTo>
                  <a:pt x="2543" y="2140"/>
                  <a:pt x="2555" y="2142"/>
                  <a:pt x="2560" y="2138"/>
                </a:cubicBezTo>
                <a:cubicBezTo>
                  <a:pt x="2573" y="2127"/>
                  <a:pt x="2570" y="2114"/>
                  <a:pt x="2560" y="2101"/>
                </a:cubicBezTo>
                <a:cubicBezTo>
                  <a:pt x="2545" y="2098"/>
                  <a:pt x="2532" y="2100"/>
                  <a:pt x="2526" y="2116"/>
                </a:cubicBezTo>
                <a:close/>
                <a:moveTo>
                  <a:pt x="2508" y="1948"/>
                </a:moveTo>
                <a:cubicBezTo>
                  <a:pt x="2494" y="1944"/>
                  <a:pt x="2478" y="1956"/>
                  <a:pt x="2474" y="1973"/>
                </a:cubicBezTo>
                <a:cubicBezTo>
                  <a:pt x="2471" y="1987"/>
                  <a:pt x="2472" y="1999"/>
                  <a:pt x="2482" y="2009"/>
                </a:cubicBezTo>
                <a:cubicBezTo>
                  <a:pt x="2491" y="2011"/>
                  <a:pt x="2500" y="2013"/>
                  <a:pt x="2512" y="2015"/>
                </a:cubicBezTo>
                <a:cubicBezTo>
                  <a:pt x="2518" y="2006"/>
                  <a:pt x="2527" y="1998"/>
                  <a:pt x="2530" y="1987"/>
                </a:cubicBezTo>
                <a:cubicBezTo>
                  <a:pt x="2536" y="1971"/>
                  <a:pt x="2524" y="1952"/>
                  <a:pt x="2508" y="1948"/>
                </a:cubicBezTo>
                <a:close/>
                <a:moveTo>
                  <a:pt x="2614" y="2012"/>
                </a:moveTo>
                <a:cubicBezTo>
                  <a:pt x="2600" y="2018"/>
                  <a:pt x="2593" y="2030"/>
                  <a:pt x="2597" y="2042"/>
                </a:cubicBezTo>
                <a:cubicBezTo>
                  <a:pt x="2602" y="2060"/>
                  <a:pt x="2611" y="2065"/>
                  <a:pt x="2638" y="2061"/>
                </a:cubicBezTo>
                <a:cubicBezTo>
                  <a:pt x="2642" y="2052"/>
                  <a:pt x="2646" y="2042"/>
                  <a:pt x="2651" y="2034"/>
                </a:cubicBezTo>
                <a:cubicBezTo>
                  <a:pt x="2639" y="2011"/>
                  <a:pt x="2630" y="2006"/>
                  <a:pt x="2614" y="2012"/>
                </a:cubicBezTo>
                <a:close/>
                <a:moveTo>
                  <a:pt x="335" y="125"/>
                </a:moveTo>
                <a:cubicBezTo>
                  <a:pt x="378" y="105"/>
                  <a:pt x="381" y="80"/>
                  <a:pt x="371" y="49"/>
                </a:cubicBezTo>
                <a:cubicBezTo>
                  <a:pt x="354" y="33"/>
                  <a:pt x="336" y="34"/>
                  <a:pt x="318" y="45"/>
                </a:cubicBezTo>
                <a:cubicBezTo>
                  <a:pt x="295" y="60"/>
                  <a:pt x="297" y="82"/>
                  <a:pt x="306" y="114"/>
                </a:cubicBezTo>
                <a:cubicBezTo>
                  <a:pt x="314" y="117"/>
                  <a:pt x="327" y="122"/>
                  <a:pt x="335" y="125"/>
                </a:cubicBezTo>
                <a:close/>
                <a:moveTo>
                  <a:pt x="2330" y="2087"/>
                </a:moveTo>
                <a:cubicBezTo>
                  <a:pt x="2327" y="2077"/>
                  <a:pt x="2318" y="2066"/>
                  <a:pt x="2309" y="2061"/>
                </a:cubicBezTo>
                <a:cubicBezTo>
                  <a:pt x="2298" y="2055"/>
                  <a:pt x="2289" y="2066"/>
                  <a:pt x="2283" y="2075"/>
                </a:cubicBezTo>
                <a:cubicBezTo>
                  <a:pt x="2275" y="2085"/>
                  <a:pt x="2280" y="2099"/>
                  <a:pt x="2295" y="2115"/>
                </a:cubicBezTo>
                <a:cubicBezTo>
                  <a:pt x="2322" y="2107"/>
                  <a:pt x="2333" y="2100"/>
                  <a:pt x="2330" y="2087"/>
                </a:cubicBezTo>
                <a:close/>
                <a:moveTo>
                  <a:pt x="676" y="2079"/>
                </a:moveTo>
                <a:cubicBezTo>
                  <a:pt x="648" y="2074"/>
                  <a:pt x="609" y="2096"/>
                  <a:pt x="602" y="2123"/>
                </a:cubicBezTo>
                <a:cubicBezTo>
                  <a:pt x="599" y="2137"/>
                  <a:pt x="599" y="2148"/>
                  <a:pt x="602" y="2158"/>
                </a:cubicBezTo>
                <a:cubicBezTo>
                  <a:pt x="725" y="2158"/>
                  <a:pt x="725" y="2158"/>
                  <a:pt x="725" y="2158"/>
                </a:cubicBezTo>
                <a:cubicBezTo>
                  <a:pt x="715" y="2102"/>
                  <a:pt x="702" y="2084"/>
                  <a:pt x="676" y="2079"/>
                </a:cubicBezTo>
                <a:close/>
                <a:moveTo>
                  <a:pt x="2234" y="2109"/>
                </a:moveTo>
                <a:cubicBezTo>
                  <a:pt x="2221" y="2110"/>
                  <a:pt x="2216" y="2119"/>
                  <a:pt x="2213" y="2132"/>
                </a:cubicBezTo>
                <a:cubicBezTo>
                  <a:pt x="2220" y="2146"/>
                  <a:pt x="2230" y="2154"/>
                  <a:pt x="2244" y="2151"/>
                </a:cubicBezTo>
                <a:cubicBezTo>
                  <a:pt x="2257" y="2147"/>
                  <a:pt x="2261" y="2136"/>
                  <a:pt x="2262" y="2124"/>
                </a:cubicBezTo>
                <a:cubicBezTo>
                  <a:pt x="2257" y="2110"/>
                  <a:pt x="2247" y="2107"/>
                  <a:pt x="2234" y="2109"/>
                </a:cubicBezTo>
                <a:close/>
                <a:moveTo>
                  <a:pt x="2443" y="2140"/>
                </a:moveTo>
                <a:cubicBezTo>
                  <a:pt x="2438" y="2139"/>
                  <a:pt x="2427" y="2144"/>
                  <a:pt x="2425" y="2149"/>
                </a:cubicBezTo>
                <a:cubicBezTo>
                  <a:pt x="2424" y="2152"/>
                  <a:pt x="2424" y="2155"/>
                  <a:pt x="2423" y="2158"/>
                </a:cubicBezTo>
                <a:cubicBezTo>
                  <a:pt x="2457" y="2158"/>
                  <a:pt x="2457" y="2158"/>
                  <a:pt x="2457" y="2158"/>
                </a:cubicBezTo>
                <a:cubicBezTo>
                  <a:pt x="2457" y="2150"/>
                  <a:pt x="2455" y="2142"/>
                  <a:pt x="2443" y="2140"/>
                </a:cubicBezTo>
                <a:close/>
                <a:moveTo>
                  <a:pt x="2461" y="2045"/>
                </a:moveTo>
                <a:cubicBezTo>
                  <a:pt x="2442" y="2056"/>
                  <a:pt x="2445" y="2074"/>
                  <a:pt x="2449" y="2094"/>
                </a:cubicBezTo>
                <a:cubicBezTo>
                  <a:pt x="2466" y="2100"/>
                  <a:pt x="2480" y="2104"/>
                  <a:pt x="2490" y="2088"/>
                </a:cubicBezTo>
                <a:cubicBezTo>
                  <a:pt x="2497" y="2078"/>
                  <a:pt x="2499" y="2066"/>
                  <a:pt x="2489" y="2056"/>
                </a:cubicBezTo>
                <a:cubicBezTo>
                  <a:pt x="2481" y="2048"/>
                  <a:pt x="2473" y="2039"/>
                  <a:pt x="2461" y="2045"/>
                </a:cubicBezTo>
                <a:close/>
                <a:moveTo>
                  <a:pt x="2728" y="2125"/>
                </a:moveTo>
                <a:cubicBezTo>
                  <a:pt x="2721" y="2113"/>
                  <a:pt x="2710" y="2107"/>
                  <a:pt x="2696" y="2110"/>
                </a:cubicBezTo>
                <a:cubicBezTo>
                  <a:pt x="2679" y="2114"/>
                  <a:pt x="2674" y="2123"/>
                  <a:pt x="2674" y="2154"/>
                </a:cubicBezTo>
                <a:cubicBezTo>
                  <a:pt x="2676" y="2156"/>
                  <a:pt x="2679" y="2157"/>
                  <a:pt x="2681" y="2158"/>
                </a:cubicBezTo>
                <a:cubicBezTo>
                  <a:pt x="2725" y="2158"/>
                  <a:pt x="2725" y="2158"/>
                  <a:pt x="2725" y="2158"/>
                </a:cubicBezTo>
                <a:cubicBezTo>
                  <a:pt x="2733" y="2150"/>
                  <a:pt x="2735" y="2136"/>
                  <a:pt x="2728" y="2125"/>
                </a:cubicBezTo>
                <a:close/>
                <a:moveTo>
                  <a:pt x="0" y="1832"/>
                </a:moveTo>
                <a:cubicBezTo>
                  <a:pt x="0" y="1949"/>
                  <a:pt x="0" y="1949"/>
                  <a:pt x="0" y="1949"/>
                </a:cubicBezTo>
                <a:cubicBezTo>
                  <a:pt x="26" y="1950"/>
                  <a:pt x="48" y="1927"/>
                  <a:pt x="64" y="1884"/>
                </a:cubicBezTo>
                <a:cubicBezTo>
                  <a:pt x="38" y="1853"/>
                  <a:pt x="18" y="1835"/>
                  <a:pt x="0" y="1832"/>
                </a:cubicBezTo>
                <a:close/>
                <a:moveTo>
                  <a:pt x="65" y="1557"/>
                </a:moveTo>
                <a:cubicBezTo>
                  <a:pt x="80" y="1529"/>
                  <a:pt x="52" y="1515"/>
                  <a:pt x="27" y="1499"/>
                </a:cubicBezTo>
                <a:cubicBezTo>
                  <a:pt x="18" y="1503"/>
                  <a:pt x="9" y="1506"/>
                  <a:pt x="0" y="1510"/>
                </a:cubicBezTo>
                <a:cubicBezTo>
                  <a:pt x="0" y="1582"/>
                  <a:pt x="0" y="1582"/>
                  <a:pt x="0" y="1582"/>
                </a:cubicBezTo>
                <a:cubicBezTo>
                  <a:pt x="4" y="1584"/>
                  <a:pt x="8" y="1585"/>
                  <a:pt x="12" y="1585"/>
                </a:cubicBezTo>
                <a:cubicBezTo>
                  <a:pt x="31" y="1583"/>
                  <a:pt x="56" y="1572"/>
                  <a:pt x="65" y="1557"/>
                </a:cubicBezTo>
                <a:close/>
                <a:moveTo>
                  <a:pt x="36" y="848"/>
                </a:moveTo>
                <a:cubicBezTo>
                  <a:pt x="41" y="823"/>
                  <a:pt x="23" y="790"/>
                  <a:pt x="0" y="778"/>
                </a:cubicBezTo>
                <a:cubicBezTo>
                  <a:pt x="0" y="891"/>
                  <a:pt x="0" y="891"/>
                  <a:pt x="0" y="891"/>
                </a:cubicBezTo>
                <a:cubicBezTo>
                  <a:pt x="18" y="882"/>
                  <a:pt x="32" y="866"/>
                  <a:pt x="36" y="848"/>
                </a:cubicBezTo>
                <a:close/>
                <a:moveTo>
                  <a:pt x="114" y="1944"/>
                </a:moveTo>
                <a:cubicBezTo>
                  <a:pt x="91" y="1967"/>
                  <a:pt x="95" y="1991"/>
                  <a:pt x="110" y="2016"/>
                </a:cubicBezTo>
                <a:cubicBezTo>
                  <a:pt x="126" y="2041"/>
                  <a:pt x="149" y="2042"/>
                  <a:pt x="178" y="2036"/>
                </a:cubicBezTo>
                <a:cubicBezTo>
                  <a:pt x="200" y="2009"/>
                  <a:pt x="208" y="1981"/>
                  <a:pt x="186" y="1955"/>
                </a:cubicBezTo>
                <a:cubicBezTo>
                  <a:pt x="168" y="1932"/>
                  <a:pt x="140" y="1934"/>
                  <a:pt x="114" y="1944"/>
                </a:cubicBezTo>
                <a:close/>
                <a:moveTo>
                  <a:pt x="100" y="2120"/>
                </a:moveTo>
                <a:cubicBezTo>
                  <a:pt x="75" y="2118"/>
                  <a:pt x="55" y="2133"/>
                  <a:pt x="47" y="2158"/>
                </a:cubicBezTo>
                <a:cubicBezTo>
                  <a:pt x="154" y="2158"/>
                  <a:pt x="154" y="2158"/>
                  <a:pt x="154" y="2158"/>
                </a:cubicBezTo>
                <a:cubicBezTo>
                  <a:pt x="144" y="2138"/>
                  <a:pt x="123" y="2122"/>
                  <a:pt x="100" y="2120"/>
                </a:cubicBezTo>
                <a:close/>
                <a:moveTo>
                  <a:pt x="15" y="1041"/>
                </a:moveTo>
                <a:cubicBezTo>
                  <a:pt x="10" y="1065"/>
                  <a:pt x="27" y="1095"/>
                  <a:pt x="48" y="1099"/>
                </a:cubicBezTo>
                <a:cubicBezTo>
                  <a:pt x="76" y="1106"/>
                  <a:pt x="109" y="1084"/>
                  <a:pt x="114" y="1056"/>
                </a:cubicBezTo>
                <a:cubicBezTo>
                  <a:pt x="118" y="1031"/>
                  <a:pt x="94" y="1002"/>
                  <a:pt x="68" y="1000"/>
                </a:cubicBezTo>
                <a:cubicBezTo>
                  <a:pt x="45" y="998"/>
                  <a:pt x="19" y="1017"/>
                  <a:pt x="15" y="1041"/>
                </a:cubicBezTo>
                <a:close/>
                <a:moveTo>
                  <a:pt x="96" y="1272"/>
                </a:moveTo>
                <a:cubicBezTo>
                  <a:pt x="29" y="1286"/>
                  <a:pt x="15" y="1296"/>
                  <a:pt x="21" y="1326"/>
                </a:cubicBezTo>
                <a:cubicBezTo>
                  <a:pt x="28" y="1361"/>
                  <a:pt x="56" y="1368"/>
                  <a:pt x="126" y="1348"/>
                </a:cubicBezTo>
                <a:cubicBezTo>
                  <a:pt x="123" y="1317"/>
                  <a:pt x="131" y="1286"/>
                  <a:pt x="96" y="1272"/>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9"/>
                  <a:pt x="179" y="1496"/>
                </a:cubicBezTo>
                <a:close/>
                <a:moveTo>
                  <a:pt x="268" y="853"/>
                </a:moveTo>
                <a:cubicBezTo>
                  <a:pt x="301" y="856"/>
                  <a:pt x="338" y="821"/>
                  <a:pt x="343" y="782"/>
                </a:cubicBezTo>
                <a:cubicBezTo>
                  <a:pt x="348" y="745"/>
                  <a:pt x="315" y="710"/>
                  <a:pt x="269" y="704"/>
                </a:cubicBezTo>
                <a:cubicBezTo>
                  <a:pt x="234" y="700"/>
                  <a:pt x="191" y="734"/>
                  <a:pt x="187" y="769"/>
                </a:cubicBezTo>
                <a:cubicBezTo>
                  <a:pt x="184" y="801"/>
                  <a:pt x="230" y="849"/>
                  <a:pt x="268" y="853"/>
                </a:cubicBezTo>
                <a:close/>
                <a:moveTo>
                  <a:pt x="106" y="1774"/>
                </a:moveTo>
                <a:cubicBezTo>
                  <a:pt x="139" y="1787"/>
                  <a:pt x="162" y="1773"/>
                  <a:pt x="183" y="1724"/>
                </a:cubicBezTo>
                <a:cubicBezTo>
                  <a:pt x="167" y="1684"/>
                  <a:pt x="136" y="1674"/>
                  <a:pt x="97" y="1681"/>
                </a:cubicBezTo>
                <a:cubicBezTo>
                  <a:pt x="73" y="1741"/>
                  <a:pt x="75" y="1762"/>
                  <a:pt x="106" y="1774"/>
                </a:cubicBezTo>
                <a:close/>
                <a:moveTo>
                  <a:pt x="487" y="1872"/>
                </a:moveTo>
                <a:cubicBezTo>
                  <a:pt x="479" y="1929"/>
                  <a:pt x="487" y="1951"/>
                  <a:pt x="519" y="1964"/>
                </a:cubicBezTo>
                <a:cubicBezTo>
                  <a:pt x="540" y="1972"/>
                  <a:pt x="558" y="1970"/>
                  <a:pt x="572" y="1951"/>
                </a:cubicBezTo>
                <a:cubicBezTo>
                  <a:pt x="589" y="1930"/>
                  <a:pt x="595" y="1908"/>
                  <a:pt x="577" y="1885"/>
                </a:cubicBezTo>
                <a:cubicBezTo>
                  <a:pt x="553" y="1855"/>
                  <a:pt x="523" y="1848"/>
                  <a:pt x="487" y="1872"/>
                </a:cubicBezTo>
                <a:close/>
                <a:moveTo>
                  <a:pt x="543" y="1304"/>
                </a:moveTo>
                <a:cubicBezTo>
                  <a:pt x="564" y="1285"/>
                  <a:pt x="561" y="1264"/>
                  <a:pt x="546" y="1245"/>
                </a:cubicBezTo>
                <a:cubicBezTo>
                  <a:pt x="527" y="1219"/>
                  <a:pt x="493" y="1227"/>
                  <a:pt x="457" y="1266"/>
                </a:cubicBezTo>
                <a:cubicBezTo>
                  <a:pt x="497" y="1317"/>
                  <a:pt x="519" y="1326"/>
                  <a:pt x="543" y="1304"/>
                </a:cubicBezTo>
                <a:close/>
                <a:moveTo>
                  <a:pt x="370" y="1504"/>
                </a:moveTo>
                <a:cubicBezTo>
                  <a:pt x="400" y="1542"/>
                  <a:pt x="430" y="1552"/>
                  <a:pt x="443" y="1528"/>
                </a:cubicBezTo>
                <a:cubicBezTo>
                  <a:pt x="450" y="1515"/>
                  <a:pt x="448" y="1489"/>
                  <a:pt x="439" y="1476"/>
                </a:cubicBezTo>
                <a:cubicBezTo>
                  <a:pt x="424" y="1456"/>
                  <a:pt x="400" y="1467"/>
                  <a:pt x="370" y="1504"/>
                </a:cubicBezTo>
                <a:close/>
                <a:moveTo>
                  <a:pt x="570" y="1656"/>
                </a:moveTo>
                <a:cubicBezTo>
                  <a:pt x="567" y="1632"/>
                  <a:pt x="546" y="1627"/>
                  <a:pt x="524" y="1626"/>
                </a:cubicBezTo>
                <a:cubicBezTo>
                  <a:pt x="485" y="1626"/>
                  <a:pt x="476" y="1650"/>
                  <a:pt x="476" y="1685"/>
                </a:cubicBezTo>
                <a:cubicBezTo>
                  <a:pt x="490" y="1698"/>
                  <a:pt x="505" y="1711"/>
                  <a:pt x="517" y="1722"/>
                </a:cubicBezTo>
                <a:cubicBezTo>
                  <a:pt x="561" y="1717"/>
                  <a:pt x="575" y="1691"/>
                  <a:pt x="570" y="1656"/>
                </a:cubicBezTo>
                <a:close/>
                <a:moveTo>
                  <a:pt x="649" y="1477"/>
                </a:moveTo>
                <a:cubicBezTo>
                  <a:pt x="651" y="1452"/>
                  <a:pt x="628" y="1429"/>
                  <a:pt x="598" y="1425"/>
                </a:cubicBezTo>
                <a:cubicBezTo>
                  <a:pt x="570" y="1421"/>
                  <a:pt x="547" y="1441"/>
                  <a:pt x="544" y="1472"/>
                </a:cubicBezTo>
                <a:cubicBezTo>
                  <a:pt x="541" y="1497"/>
                  <a:pt x="565" y="1523"/>
                  <a:pt x="593" y="1524"/>
                </a:cubicBezTo>
                <a:cubicBezTo>
                  <a:pt x="617" y="1526"/>
                  <a:pt x="647" y="1500"/>
                  <a:pt x="649" y="1477"/>
                </a:cubicBezTo>
                <a:close/>
                <a:moveTo>
                  <a:pt x="305" y="1361"/>
                </a:moveTo>
                <a:cubicBezTo>
                  <a:pt x="285" y="1369"/>
                  <a:pt x="263" y="1378"/>
                  <a:pt x="235" y="1389"/>
                </a:cubicBezTo>
                <a:cubicBezTo>
                  <a:pt x="252" y="1414"/>
                  <a:pt x="265" y="1433"/>
                  <a:pt x="278" y="1451"/>
                </a:cubicBezTo>
                <a:cubicBezTo>
                  <a:pt x="347" y="1421"/>
                  <a:pt x="350" y="1411"/>
                  <a:pt x="305" y="1361"/>
                </a:cubicBezTo>
                <a:close/>
                <a:moveTo>
                  <a:pt x="344" y="1021"/>
                </a:moveTo>
                <a:cubicBezTo>
                  <a:pt x="345" y="992"/>
                  <a:pt x="316" y="963"/>
                  <a:pt x="284" y="960"/>
                </a:cubicBezTo>
                <a:cubicBezTo>
                  <a:pt x="248" y="958"/>
                  <a:pt x="218" y="983"/>
                  <a:pt x="215" y="1019"/>
                </a:cubicBezTo>
                <a:cubicBezTo>
                  <a:pt x="212" y="1053"/>
                  <a:pt x="239" y="1086"/>
                  <a:pt x="273" y="1088"/>
                </a:cubicBezTo>
                <a:cubicBezTo>
                  <a:pt x="307" y="1090"/>
                  <a:pt x="343" y="1056"/>
                  <a:pt x="344" y="1021"/>
                </a:cubicBezTo>
                <a:close/>
                <a:moveTo>
                  <a:pt x="370" y="1800"/>
                </a:moveTo>
                <a:cubicBezTo>
                  <a:pt x="372" y="1771"/>
                  <a:pt x="357" y="1757"/>
                  <a:pt x="317" y="1754"/>
                </a:cubicBezTo>
                <a:cubicBezTo>
                  <a:pt x="280" y="1751"/>
                  <a:pt x="258" y="1766"/>
                  <a:pt x="254" y="1797"/>
                </a:cubicBezTo>
                <a:cubicBezTo>
                  <a:pt x="250" y="1824"/>
                  <a:pt x="276" y="1858"/>
                  <a:pt x="301" y="1861"/>
                </a:cubicBezTo>
                <a:cubicBezTo>
                  <a:pt x="330" y="1865"/>
                  <a:pt x="366" y="1832"/>
                  <a:pt x="370" y="1800"/>
                </a:cubicBezTo>
                <a:close/>
                <a:moveTo>
                  <a:pt x="330" y="2158"/>
                </a:moveTo>
                <a:cubicBezTo>
                  <a:pt x="390" y="2158"/>
                  <a:pt x="390" y="2158"/>
                  <a:pt x="390" y="2158"/>
                </a:cubicBezTo>
                <a:cubicBezTo>
                  <a:pt x="384" y="2157"/>
                  <a:pt x="379" y="2155"/>
                  <a:pt x="372" y="2154"/>
                </a:cubicBezTo>
                <a:cubicBezTo>
                  <a:pt x="354" y="2152"/>
                  <a:pt x="341" y="2152"/>
                  <a:pt x="330" y="2158"/>
                </a:cubicBezTo>
                <a:close/>
                <a:moveTo>
                  <a:pt x="314" y="1926"/>
                </a:moveTo>
                <a:cubicBezTo>
                  <a:pt x="291" y="1940"/>
                  <a:pt x="272" y="1988"/>
                  <a:pt x="286" y="2016"/>
                </a:cubicBezTo>
                <a:cubicBezTo>
                  <a:pt x="294" y="2032"/>
                  <a:pt x="316" y="2049"/>
                  <a:pt x="334" y="2053"/>
                </a:cubicBezTo>
                <a:cubicBezTo>
                  <a:pt x="366" y="2059"/>
                  <a:pt x="389" y="2023"/>
                  <a:pt x="401" y="1957"/>
                </a:cubicBezTo>
                <a:cubicBezTo>
                  <a:pt x="361" y="1914"/>
                  <a:pt x="344" y="1909"/>
                  <a:pt x="314" y="1926"/>
                </a:cubicBezTo>
                <a:close/>
              </a:path>
            </a:pathLst>
          </a:custGeom>
          <a:solidFill>
            <a:schemeClr val="accent3">
              <a:lumMod val="60000"/>
              <a:lumOff val="40000"/>
              <a:alpha val="40000"/>
            </a:schemeClr>
          </a:solidFill>
          <a:ln>
            <a:noFill/>
          </a:ln>
        </p:spPr>
        <p:txBody>
          <a:bodyPr/>
          <a:lstStyle/>
          <a:p>
            <a:endParaRPr lang="en-GB"/>
          </a:p>
        </p:txBody>
      </p:sp>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tx2">
                    <a:lumMod val="75000"/>
                    <a:lumOff val="25000"/>
                  </a:schemeClr>
                </a:solidFill>
                <a:latin typeface="+mj-lt"/>
              </a:defRPr>
            </a:lvl1pPr>
          </a:lstStyle>
          <a:p>
            <a:pPr>
              <a:defRPr/>
            </a:pPr>
            <a:fld id="{E0794C5E-BCA0-440C-B38E-7C16FED00EA6}" type="datetimeFigureOut">
              <a:rPr lang="en-US" smtClean="0"/>
              <a:pPr>
                <a:defRPr/>
              </a:pPr>
              <a:t>10/8/2026</a:t>
            </a:fld>
            <a:endParaRPr lang="en-US"/>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tx2">
                    <a:lumMod val="75000"/>
                    <a:lumOff val="2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tx2">
                    <a:lumMod val="75000"/>
                    <a:lumOff val="25000"/>
                  </a:schemeClr>
                </a:solidFill>
                <a:latin typeface="+mj-lt"/>
              </a:defRPr>
            </a:lvl1pPr>
          </a:lstStyle>
          <a:p>
            <a:pPr>
              <a:defRPr/>
            </a:pPr>
            <a:fld id="{B8F4FD6F-8914-495B-BC0C-F0A9FB8390B1}" type="slidenum">
              <a:rPr lang="en-US" smtClean="0"/>
              <a:pPr>
                <a:defRPr/>
              </a:pPr>
              <a:t>‹#›</a:t>
            </a:fld>
            <a:endParaRPr lang="en-US"/>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467334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685800" rtl="0" eaLnBrk="1" latinLnBrk="0" hangingPunct="1">
        <a:lnSpc>
          <a:spcPct val="99000"/>
        </a:lnSpc>
        <a:spcBef>
          <a:spcPct val="0"/>
        </a:spcBef>
        <a:buNone/>
        <a:defRPr sz="3800" kern="1200">
          <a:solidFill>
            <a:schemeClr val="tx2">
              <a:lumMod val="75000"/>
              <a:lumOff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pos="4416">
          <p15:clr>
            <a:srgbClr val="F26B43"/>
          </p15:clr>
        </p15:guide>
        <p15:guide id="3" pos="4800">
          <p15:clr>
            <a:srgbClr val="F26B43"/>
          </p15:clr>
        </p15:guide>
        <p15:guide id="4" pos="7368">
          <p15:clr>
            <a:srgbClr val="F26B43"/>
          </p15:clr>
        </p15:guide>
        <p15:guide id="5" pos="240">
          <p15:clr>
            <a:srgbClr val="F26B43"/>
          </p15:clr>
        </p15:guide>
        <p15:guide id="6" pos="1386">
          <p15:clr>
            <a:srgbClr val="F26B43"/>
          </p15:clr>
        </p15:guide>
        <p15:guide id="7" orient="horz" pos="3960">
          <p15:clr>
            <a:srgbClr val="F26B43"/>
          </p15:clr>
        </p15:guide>
        <p15:guide id="8" orient="horz" pos="3840">
          <p15:clr>
            <a:srgbClr val="F26B43"/>
          </p15:clr>
        </p15:guide>
        <p15:guide id="9" pos="3312">
          <p15:clr>
            <a:srgbClr val="F26B43"/>
          </p15:clr>
        </p15:guide>
        <p15:guide id="10" pos="3600">
          <p15:clr>
            <a:srgbClr val="F26B43"/>
          </p15:clr>
        </p15:guide>
        <p15:guide id="11" orient="horz" pos="360">
          <p15:clr>
            <a:srgbClr val="F26B43"/>
          </p15:clr>
        </p15:guide>
        <p15:guide id="12" pos="5526">
          <p15:clr>
            <a:srgbClr val="F26B43"/>
          </p15:clr>
        </p15:guide>
        <p15:guide id="13" pos="180">
          <p15:clr>
            <a:srgbClr val="F26B43"/>
          </p15:clr>
        </p15:guide>
        <p15:guide id="14" orient="horz" pos="216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41A5DB-65A1-A6E2-04E4-F969CB4B48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EE2B37-C800-9AC3-5BC4-AA8DFEAE651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73EE8-0C9A-1C1E-F32B-D329E7CBC2D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E0794C5E-BCA0-440C-B38E-7C16FED00EA6}" type="datetimeFigureOut">
              <a:rPr lang="en-US" smtClean="0"/>
              <a:pPr>
                <a:defRPr/>
              </a:pPr>
              <a:t>10/8/2026</a:t>
            </a:fld>
            <a:endParaRPr lang="en-US"/>
          </a:p>
        </p:txBody>
      </p:sp>
      <p:sp>
        <p:nvSpPr>
          <p:cNvPr id="5" name="Footer Placeholder 4">
            <a:extLst>
              <a:ext uri="{FF2B5EF4-FFF2-40B4-BE49-F238E27FC236}">
                <a16:creationId xmlns:a16="http://schemas.microsoft.com/office/drawing/2014/main" id="{042DF909-1786-64F0-0899-F7B11BBF1DE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88337B5D-88E1-9482-E296-87854CFB533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8F4FD6F-8914-495B-BC0C-F0A9FB8390B1}" type="slidenum">
              <a:rPr lang="en-US" smtClean="0"/>
              <a:pPr>
                <a:defRPr/>
              </a:pPr>
              <a:t>‹#›</a:t>
            </a:fld>
            <a:endParaRPr lang="en-US"/>
          </a:p>
        </p:txBody>
      </p:sp>
    </p:spTree>
    <p:extLst>
      <p:ext uri="{BB962C8B-B14F-4D97-AF65-F5344CB8AC3E}">
        <p14:creationId xmlns:p14="http://schemas.microsoft.com/office/powerpoint/2010/main" val="2087631881"/>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300536" y="362425"/>
            <a:ext cx="2621984"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txBody>
            <a:bodyPr/>
            <a:lstStyle/>
            <a:p>
              <a:endParaRPr lang="en-GB"/>
            </a:p>
          </p:txBody>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txBody>
            <a:bodyPr/>
            <a:lstStyle/>
            <a:p>
              <a:endParaRPr lang="en-GB"/>
            </a:p>
          </p:txBody>
        </p:sp>
      </p:grpSp>
      <p:sp>
        <p:nvSpPr>
          <p:cNvPr id="2" name="Title Placeholder 1"/>
          <p:cNvSpPr>
            <a:spLocks noGrp="1"/>
          </p:cNvSpPr>
          <p:nvPr>
            <p:ph type="title"/>
          </p:nvPr>
        </p:nvSpPr>
        <p:spPr>
          <a:xfrm>
            <a:off x="2200276" y="568345"/>
            <a:ext cx="6577928"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900" baseline="0">
                <a:solidFill>
                  <a:schemeClr val="tx2">
                    <a:lumMod val="75000"/>
                    <a:lumOff val="25000"/>
                  </a:schemeClr>
                </a:solidFill>
                <a:latin typeface="+mj-lt"/>
              </a:defRPr>
            </a:lvl1pPr>
          </a:lstStyle>
          <a:p>
            <a:fld id="{A5D330AF-CDB6-4B06-9433-B8653C157AA0}" type="datetime1">
              <a:rPr lang="en-US" smtClean="0"/>
              <a:t>10/8/2026</a:t>
            </a:fld>
            <a:endParaRPr lang="en-US" dirty="0"/>
          </a:p>
        </p:txBody>
      </p:sp>
      <p:sp>
        <p:nvSpPr>
          <p:cNvPr id="5" name="Footer Placeholder 4"/>
          <p:cNvSpPr>
            <a:spLocks noGrp="1"/>
          </p:cNvSpPr>
          <p:nvPr>
            <p:ph type="ftr" sz="quarter" idx="3"/>
          </p:nvPr>
        </p:nvSpPr>
        <p:spPr>
          <a:xfrm>
            <a:off x="2200275" y="6296616"/>
            <a:ext cx="4250531" cy="365125"/>
          </a:xfrm>
          <a:prstGeom prst="rect">
            <a:avLst/>
          </a:prstGeom>
        </p:spPr>
        <p:txBody>
          <a:bodyPr vert="horz" lIns="91440" tIns="45720" rIns="91440" bIns="45720" rtlCol="0" anchor="ctr"/>
          <a:lstStyle>
            <a:lvl1pPr algn="l">
              <a:defRPr sz="9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384749" y="723329"/>
            <a:ext cx="1413261" cy="604269"/>
          </a:xfrm>
          <a:prstGeom prst="rect">
            <a:avLst/>
          </a:prstGeom>
        </p:spPr>
        <p:txBody>
          <a:bodyPr vert="horz" lIns="91440" tIns="45720" rIns="91440" bIns="45720" rtlCol="0" anchor="b"/>
          <a:lstStyle>
            <a:lvl1pPr algn="r">
              <a:defRPr sz="3300" baseline="0">
                <a:solidFill>
                  <a:schemeClr val="tx2">
                    <a:lumMod val="75000"/>
                    <a:lumOff val="25000"/>
                  </a:schemeClr>
                </a:solidFill>
                <a:latin typeface="+mj-lt"/>
              </a:defRPr>
            </a:lvl1pPr>
          </a:lstStyle>
          <a:p>
            <a:fld id="{FAEF9944-A4F6-4C59-AEBD-678D6480B8EA}" type="slidenum">
              <a:rPr lang="en-US" dirty="0"/>
              <a:pPr/>
              <a:t>‹#›</a:t>
            </a:fld>
            <a:endParaRPr lang="en-US" dirty="0"/>
          </a:p>
        </p:txBody>
      </p:sp>
      <p:cxnSp>
        <p:nvCxnSpPr>
          <p:cNvPr id="9" name="Straight Connector 8"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524244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hf sldNum="0" hdr="0" ftr="0" dt="0"/>
  <p:txStyles>
    <p:titleStyle>
      <a:lvl1pPr algn="l" defTabSz="685800" rtl="0" eaLnBrk="1" latinLnBrk="0" hangingPunct="1">
        <a:lnSpc>
          <a:spcPct val="99000"/>
        </a:lnSpc>
        <a:spcBef>
          <a:spcPct val="0"/>
        </a:spcBef>
        <a:buNone/>
        <a:defRPr sz="3300" kern="1200">
          <a:solidFill>
            <a:schemeClr val="tx2">
              <a:lumMod val="75000"/>
              <a:lumOff val="25000"/>
            </a:schemeClr>
          </a:solidFill>
          <a:latin typeface="+mj-lt"/>
          <a:ea typeface="+mj-ea"/>
          <a:cs typeface="+mj-cs"/>
        </a:defRPr>
      </a:lvl1pPr>
    </p:titleStyle>
    <p:bodyStyle>
      <a:lvl1pPr marL="240030" indent="-240030" algn="l" defTabSz="685800" rtl="0" eaLnBrk="1" latinLnBrk="0" hangingPunct="1">
        <a:lnSpc>
          <a:spcPct val="111000"/>
        </a:lnSpc>
        <a:spcBef>
          <a:spcPts val="698"/>
        </a:spcBef>
        <a:buFont typeface="Corbel" panose="020B0503020204020204" pitchFamily="34" charset="0"/>
        <a:buChar char="–"/>
        <a:defRPr sz="1500" kern="1200">
          <a:solidFill>
            <a:schemeClr val="tx2">
              <a:lumMod val="75000"/>
              <a:lumOff val="25000"/>
            </a:schemeClr>
          </a:solidFill>
          <a:latin typeface="+mn-lt"/>
          <a:ea typeface="+mn-ea"/>
          <a:cs typeface="+mn-cs"/>
        </a:defRPr>
      </a:lvl1pPr>
      <a:lvl2pPr marL="480060" indent="-240030" algn="l" defTabSz="685800" rtl="0" eaLnBrk="1" latinLnBrk="0" hangingPunct="1">
        <a:lnSpc>
          <a:spcPct val="111000"/>
        </a:lnSpc>
        <a:spcBef>
          <a:spcPts val="698"/>
        </a:spcBef>
        <a:buFont typeface="Corbel" panose="020B0503020204020204" pitchFamily="34" charset="0"/>
        <a:buChar char="–"/>
        <a:defRPr sz="1350" kern="1200">
          <a:solidFill>
            <a:schemeClr val="tx2">
              <a:lumMod val="75000"/>
              <a:lumOff val="25000"/>
            </a:schemeClr>
          </a:solidFill>
          <a:latin typeface="+mn-lt"/>
          <a:ea typeface="+mn-ea"/>
          <a:cs typeface="+mn-cs"/>
        </a:defRPr>
      </a:lvl2pPr>
      <a:lvl3pPr marL="720090" indent="-240030" algn="l" defTabSz="685800" rtl="0" eaLnBrk="1" latinLnBrk="0" hangingPunct="1">
        <a:lnSpc>
          <a:spcPct val="111000"/>
        </a:lnSpc>
        <a:spcBef>
          <a:spcPts val="698"/>
        </a:spcBef>
        <a:buFont typeface="Corbel" panose="020B0503020204020204" pitchFamily="34" charset="0"/>
        <a:buChar char="–"/>
        <a:defRPr sz="1200" i="1" kern="1200">
          <a:solidFill>
            <a:schemeClr val="tx2">
              <a:lumMod val="75000"/>
              <a:lumOff val="25000"/>
            </a:schemeClr>
          </a:solidFill>
          <a:latin typeface="+mn-lt"/>
          <a:ea typeface="+mn-ea"/>
          <a:cs typeface="+mn-cs"/>
        </a:defRPr>
      </a:lvl3pPr>
      <a:lvl4pPr marL="960120" indent="-240030" algn="l" defTabSz="685800" rtl="0" eaLnBrk="1" latinLnBrk="0" hangingPunct="1">
        <a:lnSpc>
          <a:spcPct val="111000"/>
        </a:lnSpc>
        <a:spcBef>
          <a:spcPts val="698"/>
        </a:spcBef>
        <a:buFont typeface="Corbel" panose="020B0503020204020204" pitchFamily="34" charset="0"/>
        <a:buChar char="–"/>
        <a:defRPr sz="1050" kern="1200">
          <a:solidFill>
            <a:schemeClr val="tx2">
              <a:lumMod val="75000"/>
              <a:lumOff val="25000"/>
            </a:schemeClr>
          </a:solidFill>
          <a:latin typeface="+mn-lt"/>
          <a:ea typeface="+mn-ea"/>
          <a:cs typeface="+mn-cs"/>
        </a:defRPr>
      </a:lvl4pPr>
      <a:lvl5pPr marL="1200150" indent="-240030" algn="l" defTabSz="685800" rtl="0" eaLnBrk="1" latinLnBrk="0" hangingPunct="1">
        <a:lnSpc>
          <a:spcPct val="111000"/>
        </a:lnSpc>
        <a:spcBef>
          <a:spcPts val="698"/>
        </a:spcBef>
        <a:buFont typeface="Corbel" panose="020B0503020204020204" pitchFamily="34" charset="0"/>
        <a:buChar char="–"/>
        <a:defRPr sz="1050" i="1" kern="1200">
          <a:solidFill>
            <a:schemeClr val="tx2">
              <a:lumMod val="75000"/>
              <a:lumOff val="25000"/>
            </a:schemeClr>
          </a:solidFill>
          <a:latin typeface="+mn-lt"/>
          <a:ea typeface="+mn-ea"/>
          <a:cs typeface="+mn-cs"/>
        </a:defRPr>
      </a:lvl5pPr>
      <a:lvl6pPr marL="1440180" indent="-240030" algn="l" defTabSz="685800" rtl="0" eaLnBrk="1" latinLnBrk="0" hangingPunct="1">
        <a:lnSpc>
          <a:spcPct val="111000"/>
        </a:lnSpc>
        <a:spcBef>
          <a:spcPts val="698"/>
        </a:spcBef>
        <a:buFont typeface="Corbel" panose="020B0503020204020204" pitchFamily="34" charset="0"/>
        <a:buChar char="–"/>
        <a:defRPr sz="105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698"/>
        </a:spcBef>
        <a:buFont typeface="Corbel" panose="020B0503020204020204" pitchFamily="34" charset="0"/>
        <a:buChar char="–"/>
        <a:defRPr sz="105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698"/>
        </a:spcBef>
        <a:buFont typeface="Corbel" panose="020B0503020204020204" pitchFamily="34" charset="0"/>
        <a:buChar char="–"/>
        <a:defRPr sz="1050" kern="120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698"/>
        </a:spcBef>
        <a:buFont typeface="Corbel" panose="020B0503020204020204" pitchFamily="34" charset="0"/>
        <a:buChar char="–"/>
        <a:defRPr sz="1050" i="1" kern="120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8Coui65pO2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youtube.com/watch?v=gTDhgR3p12w"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sychologytoday.com/gb/blog/health-examined/202609/unanswered-questions-in-the-lindsay-clancy-case" TargetMode="External"/><Relationship Id="rId2" Type="http://schemas.openxmlformats.org/officeDocument/2006/relationships/hyperlink" Target="https://www.psychologytoday.com/gb/blog/so-sue-me/202609/why-the-same-evidence-splits-an-insanity-defense-jur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doi.org/10.1080/1068316X.2022.2109633"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doi.org/10.1002/acp.3935"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s://doi.org/10.1037/gdn0000145"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4.xml"/><Relationship Id="rId4" Type="http://schemas.openxmlformats.org/officeDocument/2006/relationships/image" Target="../media/image38.jpeg"/></Relationships>
</file>

<file path=ppt/slides/_rels/slide5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3" Type="http://schemas.openxmlformats.org/officeDocument/2006/relationships/hyperlink" Target="https://illinoislawreview.org/wp-content/uploads/2023/05/Fair-Juries.pdf" TargetMode="External"/><Relationship Id="rId2" Type="http://schemas.openxmlformats.org/officeDocument/2006/relationships/image" Target="../media/image21.jpeg"/><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0.xml"/><Relationship Id="rId1" Type="http://schemas.openxmlformats.org/officeDocument/2006/relationships/slideLayout" Target="../slideLayouts/slideLayout24.xml"/><Relationship Id="rId4" Type="http://schemas.openxmlformats.org/officeDocument/2006/relationships/hyperlink" Target="https://doi.org/10.3389/fpsyg.2019.02160" TargetMode="Externa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48.png"/><Relationship Id="rId2" Type="http://schemas.openxmlformats.org/officeDocument/2006/relationships/diagramData" Target="../diagrams/data6.xml"/><Relationship Id="rId1" Type="http://schemas.openxmlformats.org/officeDocument/2006/relationships/slideLayout" Target="../slideLayouts/slideLayout2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6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2.xml"/><Relationship Id="rId1" Type="http://schemas.openxmlformats.org/officeDocument/2006/relationships/slideLayout" Target="../slideLayouts/slideLayout29.xml"/><Relationship Id="rId4" Type="http://schemas.openxmlformats.org/officeDocument/2006/relationships/image" Target="../media/image51.jpeg"/></Relationships>
</file>

<file path=ppt/slides/_rels/slide65.xml.rels><?xml version="1.0" encoding="UTF-8" standalone="yes"?>
<Relationships xmlns="http://schemas.openxmlformats.org/package/2006/relationships"><Relationship Id="rId3" Type="http://schemas.openxmlformats.org/officeDocument/2006/relationships/hyperlink" Target="https://doi.org/10.1177/00258024221080655" TargetMode="External"/><Relationship Id="rId2" Type="http://schemas.openxmlformats.org/officeDocument/2006/relationships/image" Target="../media/image52.jpeg"/><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1CAAAAC-5612-4D48-777B-85D6BE73158A}"/>
              </a:ext>
            </a:extLst>
          </p:cNvPr>
          <p:cNvPicPr>
            <a:picLocks noChangeAspect="1"/>
          </p:cNvPicPr>
          <p:nvPr/>
        </p:nvPicPr>
        <p:blipFill rotWithShape="1">
          <a:blip r:embed="rId2"/>
          <a:srcRect t="25928" b="3725"/>
          <a:stretch/>
        </p:blipFill>
        <p:spPr>
          <a:xfrm>
            <a:off x="-173" y="10"/>
            <a:ext cx="9143999" cy="4551027"/>
          </a:xfrm>
          <a:prstGeom prst="rect">
            <a:avLst/>
          </a:prstGeom>
        </p:spPr>
      </p:pic>
      <p:sp>
        <p:nvSpPr>
          <p:cNvPr id="9" name="Rectangle 8">
            <a:extLst>
              <a:ext uri="{FF2B5EF4-FFF2-40B4-BE49-F238E27FC236}">
                <a16:creationId xmlns:a16="http://schemas.microsoft.com/office/drawing/2014/main" id="{710F0297-FEF4-4E6B-9809-BB2DC8066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 y="4551038"/>
            <a:ext cx="9144173" cy="2306962"/>
          </a:xfrm>
          <a:prstGeom prst="rect">
            <a:avLst/>
          </a:prstGeom>
          <a:solidFill>
            <a:srgbClr val="3F58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4051" y="4974036"/>
            <a:ext cx="5166648" cy="1263478"/>
          </a:xfrm>
        </p:spPr>
        <p:txBody>
          <a:bodyPr anchor="ctr">
            <a:normAutofit/>
          </a:bodyPr>
          <a:lstStyle/>
          <a:p>
            <a:pPr algn="r"/>
            <a:r>
              <a:rPr lang="en-GB">
                <a:solidFill>
                  <a:srgbClr val="FFFFFF"/>
                </a:solidFill>
              </a:rPr>
              <a:t> Juries and the Court -  Jury decision making.</a:t>
            </a:r>
          </a:p>
        </p:txBody>
      </p:sp>
      <p:sp>
        <p:nvSpPr>
          <p:cNvPr id="3" name="Subtitle 2"/>
          <p:cNvSpPr>
            <a:spLocks noGrp="1"/>
          </p:cNvSpPr>
          <p:nvPr>
            <p:ph type="subTitle" idx="1"/>
          </p:nvPr>
        </p:nvSpPr>
        <p:spPr>
          <a:xfrm>
            <a:off x="5852460" y="4974036"/>
            <a:ext cx="2933362" cy="1263478"/>
          </a:xfrm>
        </p:spPr>
        <p:txBody>
          <a:bodyPr anchor="ctr">
            <a:normAutofit/>
          </a:bodyPr>
          <a:lstStyle/>
          <a:p>
            <a:r>
              <a:rPr lang="en-GB">
                <a:solidFill>
                  <a:srgbClr val="FFFFFF"/>
                </a:solidFill>
              </a:rPr>
              <a:t> Part 1:</a:t>
            </a:r>
            <a:endParaRPr lang="en-GB" dirty="0">
              <a:solidFill>
                <a:srgbClr val="FFFFFF"/>
              </a:solidFill>
            </a:endParaRPr>
          </a:p>
        </p:txBody>
      </p:sp>
      <p:cxnSp>
        <p:nvCxnSpPr>
          <p:cNvPr id="11" name="Straight Connector 10">
            <a:extLst>
              <a:ext uri="{FF2B5EF4-FFF2-40B4-BE49-F238E27FC236}">
                <a16:creationId xmlns:a16="http://schemas.microsoft.com/office/drawing/2014/main" id="{46E3062D-7269-40D3-A48B-577B21ED29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rot="16200000">
            <a:off x="5384339" y="5605776"/>
            <a:ext cx="694944"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5981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3142D0-3112-4D80-B5AB-230433081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64708" y="568345"/>
            <a:ext cx="3113495" cy="3683613"/>
          </a:xfrm>
        </p:spPr>
        <p:txBody>
          <a:bodyPr anchor="b">
            <a:normAutofit/>
          </a:bodyPr>
          <a:lstStyle/>
          <a:p>
            <a:br>
              <a:rPr lang="en-GB" dirty="0"/>
            </a:br>
            <a:r>
              <a:rPr lang="en-GB" dirty="0">
                <a:latin typeface="+mn-lt"/>
              </a:rPr>
              <a:t>Aims of the lecture:</a:t>
            </a:r>
          </a:p>
        </p:txBody>
      </p:sp>
      <p:cxnSp>
        <p:nvCxnSpPr>
          <p:cNvPr id="11" name="Straight Connector 10">
            <a:extLst>
              <a:ext uri="{FF2B5EF4-FFF2-40B4-BE49-F238E27FC236}">
                <a16:creationId xmlns:a16="http://schemas.microsoft.com/office/drawing/2014/main" id="{F2DBB21D-8BE0-417D-B2D5-0FECEB687F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64708" y="4573693"/>
            <a:ext cx="3113495"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B249883-755A-B8FB-C4B3-8ABDA0CF5104}"/>
              </a:ext>
            </a:extLst>
          </p:cNvPr>
          <p:cNvGraphicFramePr>
            <a:graphicFrameLocks noGrp="1"/>
          </p:cNvGraphicFramePr>
          <p:nvPr>
            <p:ph idx="1"/>
            <p:extLst>
              <p:ext uri="{D42A27DB-BD31-4B8C-83A1-F6EECF244321}">
                <p14:modId xmlns:p14="http://schemas.microsoft.com/office/powerpoint/2010/main" val="547237548"/>
              </p:ext>
            </p:extLst>
          </p:nvPr>
        </p:nvGraphicFramePr>
        <p:xfrm>
          <a:off x="482203" y="644525"/>
          <a:ext cx="4699904"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3687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33" name="Freeform 5">
            <a:extLst>
              <a:ext uri="{FF2B5EF4-FFF2-40B4-BE49-F238E27FC236}">
                <a16:creationId xmlns:a16="http://schemas.microsoft.com/office/drawing/2014/main" id="{CC9AF392-B082-4ACD-95C4-3FBDF77DF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789193"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txBody>
          <a:bodyPr/>
          <a:lstStyle/>
          <a:p>
            <a:endParaRPr lang="en-GB"/>
          </a:p>
        </p:txBody>
      </p:sp>
      <p:cxnSp>
        <p:nvCxnSpPr>
          <p:cNvPr id="13335" name="Straight Connector 13334">
            <a:extLst>
              <a:ext uri="{FF2B5EF4-FFF2-40B4-BE49-F238E27FC236}">
                <a16:creationId xmlns:a16="http://schemas.microsoft.com/office/drawing/2014/main" id="{4776D827-F805-4AB8-9852-6A124DE86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275"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337" name="Rectangle 13336">
            <a:extLst>
              <a:ext uri="{FF2B5EF4-FFF2-40B4-BE49-F238E27FC236}">
                <a16:creationId xmlns:a16="http://schemas.microsoft.com/office/drawing/2014/main" id="{69C64051-31FF-4D5B-A09F-5844B6B8F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3" name="Title 3"/>
          <p:cNvSpPr>
            <a:spLocks noGrp="1"/>
          </p:cNvSpPr>
          <p:nvPr>
            <p:ph type="title" idx="4294967295"/>
          </p:nvPr>
        </p:nvSpPr>
        <p:spPr>
          <a:xfrm>
            <a:off x="1384935" y="568345"/>
            <a:ext cx="7276464" cy="1560716"/>
          </a:xfrm>
        </p:spPr>
        <p:txBody>
          <a:bodyPr vert="horz" lIns="91440" tIns="45720" rIns="91440" bIns="45720" rtlCol="0" anchor="t">
            <a:normAutofit/>
          </a:bodyPr>
          <a:lstStyle/>
          <a:p>
            <a:pPr defTabSz="914400">
              <a:defRPr/>
            </a:pPr>
            <a:r>
              <a:rPr lang="en-US" sz="4400" dirty="0"/>
              <a:t>                          </a:t>
            </a:r>
            <a:r>
              <a:rPr lang="en-US" sz="4400" dirty="0">
                <a:latin typeface="+mn-lt"/>
              </a:rPr>
              <a:t>Juries</a:t>
            </a:r>
          </a:p>
        </p:txBody>
      </p:sp>
      <p:cxnSp>
        <p:nvCxnSpPr>
          <p:cNvPr id="13339" name="Straight Connector 13338">
            <a:extLst>
              <a:ext uri="{FF2B5EF4-FFF2-40B4-BE49-F238E27FC236}">
                <a16:creationId xmlns:a16="http://schemas.microsoft.com/office/drawing/2014/main" id="{E5A3E23B-D22F-4E7C-B490-F6CA780C37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84935" y="2176009"/>
            <a:ext cx="727646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13316" name="Content Placeholder 4">
            <a:extLst>
              <a:ext uri="{FF2B5EF4-FFF2-40B4-BE49-F238E27FC236}">
                <a16:creationId xmlns:a16="http://schemas.microsoft.com/office/drawing/2014/main" id="{4F772E8E-3336-3C4A-91C6-66C1CDF61F64}"/>
              </a:ext>
            </a:extLst>
          </p:cNvPr>
          <p:cNvGraphicFramePr>
            <a:graphicFrameLocks noGrp="1"/>
          </p:cNvGraphicFramePr>
          <p:nvPr>
            <p:ph idx="4294967295"/>
            <p:extLst>
              <p:ext uri="{D42A27DB-BD31-4B8C-83A1-F6EECF244321}">
                <p14:modId xmlns:p14="http://schemas.microsoft.com/office/powerpoint/2010/main" val="1578781531"/>
              </p:ext>
            </p:extLst>
          </p:nvPr>
        </p:nvGraphicFramePr>
        <p:xfrm>
          <a:off x="1384935" y="2438400"/>
          <a:ext cx="7276464"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73" name="Freeform 5">
            <a:extLst>
              <a:ext uri="{FF2B5EF4-FFF2-40B4-BE49-F238E27FC236}">
                <a16:creationId xmlns:a16="http://schemas.microsoft.com/office/drawing/2014/main" id="{C9CCE531-EDD0-4D90-8318-D1E76269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789193"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txBody>
          <a:bodyPr/>
          <a:lstStyle/>
          <a:p>
            <a:endParaRPr lang="en-GB"/>
          </a:p>
        </p:txBody>
      </p:sp>
      <p:cxnSp>
        <p:nvCxnSpPr>
          <p:cNvPr id="14374" name="Straight Connector 14343">
            <a:extLst>
              <a:ext uri="{FF2B5EF4-FFF2-40B4-BE49-F238E27FC236}">
                <a16:creationId xmlns:a16="http://schemas.microsoft.com/office/drawing/2014/main" id="{9F226BD2-8B2A-4B84-8ED9-FF45944F89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275"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4375" name="Rectangle 14345">
            <a:extLst>
              <a:ext uri="{FF2B5EF4-FFF2-40B4-BE49-F238E27FC236}">
                <a16:creationId xmlns:a16="http://schemas.microsoft.com/office/drawing/2014/main" id="{9F802DD4-FAD3-409D-9451-872C2466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7" name="Title 1"/>
          <p:cNvSpPr>
            <a:spLocks noGrp="1"/>
          </p:cNvSpPr>
          <p:nvPr>
            <p:ph type="title" idx="4294967295"/>
          </p:nvPr>
        </p:nvSpPr>
        <p:spPr>
          <a:xfrm>
            <a:off x="3704734" y="568345"/>
            <a:ext cx="5073469" cy="1560716"/>
          </a:xfrm>
        </p:spPr>
        <p:txBody>
          <a:bodyPr vert="horz" lIns="91440" tIns="45720" rIns="91440" bIns="45720" rtlCol="0" anchor="t">
            <a:normAutofit/>
          </a:bodyPr>
          <a:lstStyle/>
          <a:p>
            <a:pPr defTabSz="914400">
              <a:defRPr/>
            </a:pPr>
            <a:r>
              <a:rPr lang="en-US" sz="4400" dirty="0"/>
              <a:t>             </a:t>
            </a:r>
            <a:r>
              <a:rPr lang="en-US" sz="4400" dirty="0">
                <a:latin typeface="+mn-lt"/>
              </a:rPr>
              <a:t>Juries – decision making</a:t>
            </a:r>
          </a:p>
        </p:txBody>
      </p:sp>
      <p:sp>
        <p:nvSpPr>
          <p:cNvPr id="14376" name="Rounded Rectangle 13">
            <a:extLst>
              <a:ext uri="{FF2B5EF4-FFF2-40B4-BE49-F238E27FC236}">
                <a16:creationId xmlns:a16="http://schemas.microsoft.com/office/drawing/2014/main" id="{CF306A8B-14B9-4F5D-9EF5-A4FA9838C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491" y="1534308"/>
            <a:ext cx="2730406" cy="4358546"/>
          </a:xfrm>
          <a:prstGeom prst="roundRect">
            <a:avLst>
              <a:gd name="adj" fmla="val 2462"/>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a:blip r:embed="rId2"/>
          <a:stretch>
            <a:fillRect/>
          </a:stretch>
        </p:blipFill>
        <p:spPr>
          <a:xfrm>
            <a:off x="742477" y="3053352"/>
            <a:ext cx="2219435" cy="1331661"/>
          </a:xfrm>
          <a:prstGeom prst="rect">
            <a:avLst/>
          </a:prstGeom>
        </p:spPr>
      </p:pic>
      <p:cxnSp>
        <p:nvCxnSpPr>
          <p:cNvPr id="14377" name="Straight Connector 14349">
            <a:extLst>
              <a:ext uri="{FF2B5EF4-FFF2-40B4-BE49-F238E27FC236}">
                <a16:creationId xmlns:a16="http://schemas.microsoft.com/office/drawing/2014/main" id="{797519A1-3E71-4148-A70C-187784BF23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4734" y="2176009"/>
            <a:ext cx="507346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4294967295"/>
          </p:nvPr>
        </p:nvSpPr>
        <p:spPr>
          <a:xfrm>
            <a:off x="3704734" y="2438400"/>
            <a:ext cx="5073470" cy="3651504"/>
          </a:xfrm>
        </p:spPr>
        <p:txBody>
          <a:bodyPr vert="horz" lIns="91440" tIns="45720" rIns="91440" bIns="45720" rtlCol="0">
            <a:normAutofit/>
          </a:bodyPr>
          <a:lstStyle/>
          <a:p>
            <a:pPr lvl="1" indent="-320040" defTabSz="914400">
              <a:lnSpc>
                <a:spcPct val="101000"/>
              </a:lnSpc>
              <a:defRPr/>
            </a:pPr>
            <a:endParaRPr lang="en-US" sz="1500" dirty="0"/>
          </a:p>
          <a:p>
            <a:pPr indent="-320040" defTabSz="914400">
              <a:lnSpc>
                <a:spcPct val="101000"/>
              </a:lnSpc>
              <a:defRPr/>
            </a:pPr>
            <a:r>
              <a:rPr lang="en-US" sz="1500" dirty="0"/>
              <a:t>Because of their importance in implementing justice, they are widely studied by social psychologists.</a:t>
            </a:r>
          </a:p>
          <a:p>
            <a:pPr indent="-320040" defTabSz="914400">
              <a:lnSpc>
                <a:spcPct val="101000"/>
              </a:lnSpc>
              <a:defRPr/>
            </a:pPr>
            <a:r>
              <a:rPr lang="en-US" sz="1500" dirty="0"/>
              <a:t>Factors affecting the decisions they make and the processes by which they reach decisions are of paramount importance in operating a fair system of justice. </a:t>
            </a:r>
          </a:p>
          <a:p>
            <a:pPr marL="0" indent="-320040" defTabSz="914400">
              <a:lnSpc>
                <a:spcPct val="101000"/>
              </a:lnSpc>
              <a:defRPr/>
            </a:pPr>
            <a:endParaRPr lang="en-US" sz="1500" dirty="0"/>
          </a:p>
          <a:p>
            <a:pPr indent="-320040" defTabSz="914400">
              <a:lnSpc>
                <a:spcPct val="101000"/>
              </a:lnSpc>
              <a:defRPr/>
            </a:pPr>
            <a:r>
              <a:rPr lang="en-US" sz="1500" u="sng" dirty="0"/>
              <a:t>What factors other than the evidence presented in court might influence them?</a:t>
            </a:r>
          </a:p>
          <a:p>
            <a:pPr indent="-320040" defTabSz="914400">
              <a:lnSpc>
                <a:spcPct val="101000"/>
              </a:lnSpc>
              <a:defRPr/>
            </a:pPr>
            <a:endParaRPr lang="en-US"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04" name="Freeform 5">
            <a:extLst>
              <a:ext uri="{FF2B5EF4-FFF2-40B4-BE49-F238E27FC236}">
                <a16:creationId xmlns:a16="http://schemas.microsoft.com/office/drawing/2014/main" id="{20CAE63A-D8AD-4D64-A3DF-902A2B82A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789193"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txBody>
          <a:bodyPr/>
          <a:lstStyle/>
          <a:p>
            <a:endParaRPr lang="en-GB"/>
          </a:p>
        </p:txBody>
      </p:sp>
      <p:cxnSp>
        <p:nvCxnSpPr>
          <p:cNvPr id="16405" name="Straight Connector 16392">
            <a:extLst>
              <a:ext uri="{FF2B5EF4-FFF2-40B4-BE49-F238E27FC236}">
                <a16:creationId xmlns:a16="http://schemas.microsoft.com/office/drawing/2014/main" id="{3D006FCC-2C8B-421B-92B6-513C3013D3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275"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6406" name="Rectangle 16394">
            <a:extLst>
              <a:ext uri="{FF2B5EF4-FFF2-40B4-BE49-F238E27FC236}">
                <a16:creationId xmlns:a16="http://schemas.microsoft.com/office/drawing/2014/main" id="{D8A8FB2B-6F1D-4A0C-BF02-D3F503B88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5" name="Title 1"/>
          <p:cNvSpPr>
            <a:spLocks noGrp="1"/>
          </p:cNvSpPr>
          <p:nvPr>
            <p:ph type="title" idx="4294967295"/>
          </p:nvPr>
        </p:nvSpPr>
        <p:spPr>
          <a:xfrm>
            <a:off x="375860" y="568345"/>
            <a:ext cx="5824915" cy="1560716"/>
          </a:xfrm>
        </p:spPr>
        <p:txBody>
          <a:bodyPr vert="horz" lIns="91440" tIns="45720" rIns="91440" bIns="45720" rtlCol="0" anchor="t">
            <a:normAutofit/>
          </a:bodyPr>
          <a:lstStyle/>
          <a:p>
            <a:pPr defTabSz="914400">
              <a:defRPr/>
            </a:pPr>
            <a:r>
              <a:rPr lang="en-US" sz="4400" dirty="0"/>
              <a:t>      </a:t>
            </a:r>
            <a:r>
              <a:rPr lang="en-US" sz="4400" dirty="0">
                <a:latin typeface="+mn-lt"/>
              </a:rPr>
              <a:t>Researching juries</a:t>
            </a:r>
          </a:p>
        </p:txBody>
      </p:sp>
      <p:cxnSp>
        <p:nvCxnSpPr>
          <p:cNvPr id="16407" name="Straight Connector 16396">
            <a:extLst>
              <a:ext uri="{FF2B5EF4-FFF2-40B4-BE49-F238E27FC236}">
                <a16:creationId xmlns:a16="http://schemas.microsoft.com/office/drawing/2014/main" id="{E596B0BB-EA6D-45F2-81A3-248F2296E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5859" y="2176009"/>
            <a:ext cx="5824916" cy="0"/>
          </a:xfrm>
          <a:prstGeom prst="line">
            <a:avLst/>
          </a:prstGeom>
          <a:ln w="38100">
            <a:solidFill>
              <a:srgbClr val="E9AE4F"/>
            </a:solidFill>
          </a:ln>
        </p:spPr>
        <p:style>
          <a:lnRef idx="1">
            <a:schemeClr val="accent1"/>
          </a:lnRef>
          <a:fillRef idx="0">
            <a:schemeClr val="accent1"/>
          </a:fillRef>
          <a:effectRef idx="0">
            <a:schemeClr val="accent1"/>
          </a:effectRef>
          <a:fontRef idx="minor">
            <a:schemeClr val="tx1"/>
          </a:fontRef>
        </p:style>
      </p:cxnSp>
      <p:sp>
        <p:nvSpPr>
          <p:cNvPr id="16408" name="Content Placeholder 2"/>
          <p:cNvSpPr>
            <a:spLocks noGrp="1"/>
          </p:cNvSpPr>
          <p:nvPr>
            <p:ph idx="4294967295"/>
          </p:nvPr>
        </p:nvSpPr>
        <p:spPr>
          <a:xfrm>
            <a:off x="375234" y="2438400"/>
            <a:ext cx="5825541" cy="3651504"/>
          </a:xfrm>
        </p:spPr>
        <p:txBody>
          <a:bodyPr vert="horz" lIns="91440" tIns="45720" rIns="91440" bIns="45720" rtlCol="0">
            <a:normAutofit/>
          </a:bodyPr>
          <a:lstStyle/>
          <a:p>
            <a:pPr indent="-320040" defTabSz="914400">
              <a:lnSpc>
                <a:spcPct val="101000"/>
              </a:lnSpc>
              <a:defRPr/>
            </a:pPr>
            <a:endParaRPr lang="en-US" sz="1300" dirty="0"/>
          </a:p>
          <a:p>
            <a:pPr indent="-320040" defTabSz="914400">
              <a:lnSpc>
                <a:spcPct val="101000"/>
              </a:lnSpc>
              <a:defRPr/>
            </a:pPr>
            <a:r>
              <a:rPr lang="en-US" sz="1300" dirty="0"/>
              <a:t>The study of real jury deliberation is prohibited in the UK particularly.</a:t>
            </a:r>
          </a:p>
          <a:p>
            <a:pPr indent="-320040" defTabSz="914400">
              <a:lnSpc>
                <a:spcPct val="101000"/>
              </a:lnSpc>
              <a:defRPr/>
            </a:pPr>
            <a:r>
              <a:rPr lang="en-US" sz="1300" dirty="0"/>
              <a:t>2 methods of studying them are used:</a:t>
            </a:r>
          </a:p>
          <a:p>
            <a:pPr indent="-320040" defTabSz="914400">
              <a:lnSpc>
                <a:spcPct val="101000"/>
              </a:lnSpc>
              <a:defRPr/>
            </a:pPr>
            <a:endParaRPr lang="en-US" sz="1300" dirty="0"/>
          </a:p>
          <a:p>
            <a:pPr indent="-320040" defTabSz="914400">
              <a:lnSpc>
                <a:spcPct val="101000"/>
              </a:lnSpc>
              <a:defRPr/>
            </a:pPr>
            <a:r>
              <a:rPr lang="en-US" sz="1300" u="sng" dirty="0"/>
              <a:t>Mock jury: </a:t>
            </a:r>
            <a:r>
              <a:rPr lang="en-US" sz="1300" dirty="0"/>
              <a:t>A group of PP’s asked to consider a scenario and offer a verdict.</a:t>
            </a:r>
          </a:p>
          <a:p>
            <a:pPr indent="-320040" defTabSz="914400">
              <a:lnSpc>
                <a:spcPct val="101000"/>
              </a:lnSpc>
              <a:defRPr/>
            </a:pPr>
            <a:r>
              <a:rPr lang="en-US" sz="1300" u="sng" dirty="0"/>
              <a:t>Shadow jury</a:t>
            </a:r>
            <a:r>
              <a:rPr lang="en-US" sz="1300" dirty="0"/>
              <a:t>: Selecting a group of pp’s who would be eligible for jury service &amp; asking them to sit in the public gallery to hear all evidence &amp; deliberate. </a:t>
            </a:r>
          </a:p>
          <a:p>
            <a:pPr indent="-320040" defTabSz="914400">
              <a:lnSpc>
                <a:spcPct val="101000"/>
              </a:lnSpc>
              <a:defRPr/>
            </a:pPr>
            <a:r>
              <a:rPr lang="en-US" sz="1300" u="sng" dirty="0"/>
              <a:t>Problems?</a:t>
            </a:r>
          </a:p>
          <a:p>
            <a:pPr indent="-320040" defTabSz="914400">
              <a:lnSpc>
                <a:spcPct val="101000"/>
              </a:lnSpc>
              <a:defRPr/>
            </a:pPr>
            <a:r>
              <a:rPr lang="en-US" sz="1300" dirty="0"/>
              <a:t>Use of students…</a:t>
            </a:r>
          </a:p>
          <a:p>
            <a:pPr indent="-320040" defTabSz="914400">
              <a:lnSpc>
                <a:spcPct val="101000"/>
              </a:lnSpc>
              <a:defRPr/>
            </a:pPr>
            <a:r>
              <a:rPr lang="en-US" sz="1300" dirty="0"/>
              <a:t>Unrealistic scenario? (No, it is not: Bornstein, 1999).</a:t>
            </a:r>
          </a:p>
          <a:p>
            <a:pPr indent="-320040" defTabSz="914400">
              <a:lnSpc>
                <a:spcPct val="101000"/>
              </a:lnSpc>
              <a:defRPr/>
            </a:pPr>
            <a:r>
              <a:rPr lang="en-US" sz="1300" dirty="0"/>
              <a:t>Ecologically valid? (Yes… </a:t>
            </a:r>
            <a:r>
              <a:rPr lang="en-US" sz="1300" dirty="0" err="1"/>
              <a:t>Avilia</a:t>
            </a:r>
            <a:r>
              <a:rPr lang="en-US" sz="1300" dirty="0"/>
              <a:t>-Mora &amp; Sperry, 2010).</a:t>
            </a:r>
          </a:p>
          <a:p>
            <a:pPr indent="-320040" defTabSz="914400">
              <a:lnSpc>
                <a:spcPct val="101000"/>
              </a:lnSpc>
              <a:defRPr/>
            </a:pPr>
            <a:endParaRPr lang="en-US" sz="1300" dirty="0"/>
          </a:p>
          <a:p>
            <a:pPr indent="-320040" defTabSz="914400">
              <a:lnSpc>
                <a:spcPct val="101000"/>
              </a:lnSpc>
              <a:defRPr/>
            </a:pPr>
            <a:endParaRPr lang="en-US" sz="1300" dirty="0"/>
          </a:p>
        </p:txBody>
      </p:sp>
      <p:pic>
        <p:nvPicPr>
          <p:cNvPr id="16409" name="Picture 16386" descr="Large skydiving group mid-air">
            <a:extLst>
              <a:ext uri="{FF2B5EF4-FFF2-40B4-BE49-F238E27FC236}">
                <a16:creationId xmlns:a16="http://schemas.microsoft.com/office/drawing/2014/main" id="{9A46D06E-AF37-D2DF-6F76-4B6C2B4B6784}"/>
              </a:ext>
            </a:extLst>
          </p:cNvPr>
          <p:cNvPicPr>
            <a:picLocks noChangeAspect="1"/>
          </p:cNvPicPr>
          <p:nvPr/>
        </p:nvPicPr>
        <p:blipFill rotWithShape="1">
          <a:blip r:embed="rId2"/>
          <a:srcRect l="38155" r="36986" b="-1"/>
          <a:stretch/>
        </p:blipFill>
        <p:spPr>
          <a:xfrm>
            <a:off x="6577752" y="-8545"/>
            <a:ext cx="2568384" cy="687081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09" name="Title 1"/>
          <p:cNvSpPr>
            <a:spLocks noGrp="1"/>
          </p:cNvSpPr>
          <p:nvPr>
            <p:ph type="title"/>
          </p:nvPr>
        </p:nvSpPr>
        <p:spPr>
          <a:xfrm>
            <a:off x="2943225" y="568345"/>
            <a:ext cx="5834978" cy="1560716"/>
          </a:xfrm>
        </p:spPr>
        <p:txBody>
          <a:bodyPr>
            <a:normAutofit/>
          </a:bodyPr>
          <a:lstStyle/>
          <a:p>
            <a:pPr eaLnBrk="1" hangingPunct="1">
              <a:defRPr/>
            </a:pPr>
            <a:r>
              <a:rPr lang="en-GB" dirty="0"/>
              <a:t>           </a:t>
            </a:r>
            <a:r>
              <a:rPr lang="en-GB" dirty="0">
                <a:latin typeface="+mn-lt"/>
              </a:rPr>
              <a:t>Selecting jurors</a:t>
            </a:r>
          </a:p>
        </p:txBody>
      </p:sp>
      <p:pic>
        <p:nvPicPr>
          <p:cNvPr id="17414" name="Picture 17413" descr="Large skydiving group mid-air">
            <a:extLst>
              <a:ext uri="{FF2B5EF4-FFF2-40B4-BE49-F238E27FC236}">
                <a16:creationId xmlns:a16="http://schemas.microsoft.com/office/drawing/2014/main" id="{9EB08EBB-ECB2-AE98-9540-2862F7D64725}"/>
              </a:ext>
            </a:extLst>
          </p:cNvPr>
          <p:cNvPicPr>
            <a:picLocks noChangeAspect="1"/>
          </p:cNvPicPr>
          <p:nvPr/>
        </p:nvPicPr>
        <p:blipFill rotWithShape="1">
          <a:blip r:embed="rId2"/>
          <a:srcRect l="38155" r="36987" b="-1"/>
          <a:stretch/>
        </p:blipFill>
        <p:spPr>
          <a:xfrm>
            <a:off x="20" y="-8545"/>
            <a:ext cx="2568364" cy="6870818"/>
          </a:xfrm>
          <a:prstGeom prst="rect">
            <a:avLst/>
          </a:prstGeom>
        </p:spPr>
      </p:pic>
      <p:cxnSp>
        <p:nvCxnSpPr>
          <p:cNvPr id="17420" name="Straight Connector 17419">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rgbClr val="E9AE4F"/>
            </a:solidFill>
          </a:ln>
        </p:spPr>
        <p:style>
          <a:lnRef idx="1">
            <a:schemeClr val="accent1"/>
          </a:lnRef>
          <a:fillRef idx="0">
            <a:schemeClr val="accent1"/>
          </a:fillRef>
          <a:effectRef idx="0">
            <a:schemeClr val="accent1"/>
          </a:effectRef>
          <a:fontRef idx="minor">
            <a:schemeClr val="tx1"/>
          </a:fontRef>
        </p:style>
      </p:cxnSp>
      <p:sp>
        <p:nvSpPr>
          <p:cNvPr id="17412" name="Rectangle 4"/>
          <p:cNvSpPr>
            <a:spLocks noGrp="1" noChangeArrowheads="1"/>
          </p:cNvSpPr>
          <p:nvPr>
            <p:ph idx="1"/>
          </p:nvPr>
        </p:nvSpPr>
        <p:spPr>
          <a:xfrm>
            <a:off x="2943225" y="2438400"/>
            <a:ext cx="5834978" cy="3651504"/>
          </a:xfrm>
        </p:spPr>
        <p:txBody>
          <a:bodyPr>
            <a:normAutofit/>
          </a:bodyPr>
          <a:lstStyle/>
          <a:p>
            <a:pPr eaLnBrk="1" hangingPunct="1">
              <a:lnSpc>
                <a:spcPct val="101000"/>
              </a:lnSpc>
              <a:defRPr/>
            </a:pPr>
            <a:r>
              <a:rPr lang="en-GB" sz="1800" dirty="0"/>
              <a:t>Those called for jury service are not automatically chosen to serve on the jury.</a:t>
            </a:r>
          </a:p>
          <a:p>
            <a:pPr eaLnBrk="1" hangingPunct="1">
              <a:lnSpc>
                <a:spcPct val="101000"/>
              </a:lnSpc>
              <a:defRPr/>
            </a:pPr>
            <a:r>
              <a:rPr lang="en-GB" sz="1800" dirty="0"/>
              <a:t>Challenging &amp; vetting of jurors is now commonplace in many countries, including the USA.</a:t>
            </a:r>
          </a:p>
          <a:p>
            <a:pPr eaLnBrk="1" hangingPunct="1">
              <a:lnSpc>
                <a:spcPct val="101000"/>
              </a:lnSpc>
              <a:defRPr/>
            </a:pPr>
            <a:r>
              <a:rPr lang="en-GB" sz="1800" dirty="0"/>
              <a:t>The degree to which prospective jurors are challenged in the UK is much less than in America.</a:t>
            </a:r>
          </a:p>
          <a:p>
            <a:pPr marL="0" indent="0" eaLnBrk="1" hangingPunct="1">
              <a:lnSpc>
                <a:spcPct val="101000"/>
              </a:lnSpc>
              <a:buNone/>
              <a:defRPr/>
            </a:pPr>
            <a:endParaRPr lang="en-GB" sz="1800" dirty="0"/>
          </a:p>
          <a:p>
            <a:pPr eaLnBrk="1" hangingPunct="1">
              <a:lnSpc>
                <a:spcPct val="101000"/>
              </a:lnSpc>
              <a:buFont typeface="Wingdings" pitchFamily="2" charset="2"/>
              <a:buNone/>
              <a:defRPr/>
            </a:pPr>
            <a:r>
              <a:rPr lang="en-GB" sz="1800" dirty="0"/>
              <a:t>    Goleman (1994) once remarked that the difference between jury trials in England and America is that in England the trial begins when the jury is chosen, whilst in America it is over once the jury has been selected…</a:t>
            </a:r>
          </a:p>
          <a:p>
            <a:pPr eaLnBrk="1" hangingPunct="1">
              <a:lnSpc>
                <a:spcPct val="101000"/>
              </a:lnSpc>
              <a:defRPr/>
            </a:pP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736" name="Rectangle 30727">
            <a:extLst>
              <a:ext uri="{FF2B5EF4-FFF2-40B4-BE49-F238E27FC236}">
                <a16:creationId xmlns:a16="http://schemas.microsoft.com/office/drawing/2014/main" id="{582C4845-0D78-4D23-853C-D2B548EAE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Title 1"/>
          <p:cNvSpPr>
            <a:spLocks noGrp="1"/>
          </p:cNvSpPr>
          <p:nvPr>
            <p:ph type="title"/>
          </p:nvPr>
        </p:nvSpPr>
        <p:spPr>
          <a:xfrm>
            <a:off x="1020536" y="1205363"/>
            <a:ext cx="2228886" cy="4447274"/>
          </a:xfrm>
        </p:spPr>
        <p:txBody>
          <a:bodyPr anchor="ctr">
            <a:normAutofit/>
          </a:bodyPr>
          <a:lstStyle/>
          <a:p>
            <a:pPr algn="r" eaLnBrk="1" hangingPunct="1">
              <a:defRPr/>
            </a:pPr>
            <a:r>
              <a:rPr lang="en-GB" sz="3500" dirty="0"/>
              <a:t>               </a:t>
            </a:r>
            <a:r>
              <a:rPr lang="en-GB" sz="3500" dirty="0">
                <a:latin typeface="+mn-lt"/>
              </a:rPr>
              <a:t>Selecting jurors</a:t>
            </a:r>
          </a:p>
        </p:txBody>
      </p:sp>
      <p:cxnSp>
        <p:nvCxnSpPr>
          <p:cNvPr id="30737" name="Straight Connector 30729">
            <a:extLst>
              <a:ext uri="{FF2B5EF4-FFF2-40B4-BE49-F238E27FC236}">
                <a16:creationId xmlns:a16="http://schemas.microsoft.com/office/drawing/2014/main" id="{4E5365E6-B851-45B6-821E-CBF24C76A2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64872"/>
            <a:ext cx="0" cy="2928257"/>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0738" name="Rectangle 3"/>
          <p:cNvSpPr>
            <a:spLocks noGrp="1" noChangeArrowheads="1"/>
          </p:cNvSpPr>
          <p:nvPr>
            <p:ph idx="1"/>
          </p:nvPr>
        </p:nvSpPr>
        <p:spPr>
          <a:xfrm>
            <a:off x="3732021" y="457200"/>
            <a:ext cx="4802372" cy="6096000"/>
          </a:xfrm>
        </p:spPr>
        <p:txBody>
          <a:bodyPr anchor="ctr">
            <a:normAutofit/>
          </a:bodyPr>
          <a:lstStyle/>
          <a:p>
            <a:pPr eaLnBrk="1" hangingPunct="1">
              <a:lnSpc>
                <a:spcPct val="101000"/>
              </a:lnSpc>
              <a:defRPr/>
            </a:pPr>
            <a:r>
              <a:rPr lang="en-GB" sz="1600" dirty="0"/>
              <a:t>Goleman`s quote summarises the concern regarding the extent to which jury choice should be permitted.</a:t>
            </a:r>
          </a:p>
          <a:p>
            <a:pPr eaLnBrk="1" hangingPunct="1">
              <a:lnSpc>
                <a:spcPct val="101000"/>
              </a:lnSpc>
              <a:defRPr/>
            </a:pPr>
            <a:r>
              <a:rPr lang="en-GB" sz="1600" dirty="0"/>
              <a:t>The famous Rodney King case sparked riots when four white L.A. P.O`s were accused of beating the black motorist.</a:t>
            </a:r>
          </a:p>
          <a:p>
            <a:pPr>
              <a:lnSpc>
                <a:spcPct val="101000"/>
              </a:lnSpc>
              <a:defRPr/>
            </a:pPr>
            <a:r>
              <a:rPr lang="en-GB" sz="1600" dirty="0">
                <a:hlinkClick r:id="rId2"/>
              </a:rPr>
              <a:t>The Rodney King beating</a:t>
            </a:r>
            <a:endParaRPr lang="en-GB" sz="1600" dirty="0"/>
          </a:p>
          <a:p>
            <a:pPr marL="0" indent="0">
              <a:lnSpc>
                <a:spcPct val="101000"/>
              </a:lnSpc>
              <a:buNone/>
              <a:defRPr/>
            </a:pPr>
            <a:endParaRPr lang="en-GB" sz="1600" dirty="0"/>
          </a:p>
          <a:p>
            <a:pPr eaLnBrk="1" hangingPunct="1">
              <a:lnSpc>
                <a:spcPct val="101000"/>
              </a:lnSpc>
              <a:defRPr/>
            </a:pPr>
            <a:r>
              <a:rPr lang="en-GB" sz="1600" dirty="0"/>
              <a:t>Due to pre-trial publicity, the trial was moved from urban Los Angeles to Ventura county.</a:t>
            </a:r>
          </a:p>
          <a:p>
            <a:pPr eaLnBrk="1" hangingPunct="1">
              <a:lnSpc>
                <a:spcPct val="101000"/>
              </a:lnSpc>
              <a:defRPr/>
            </a:pPr>
            <a:r>
              <a:rPr lang="en-GB" sz="1600" dirty="0"/>
              <a:t>The demographics of the jury pool here were greatly in favour of acquittal. </a:t>
            </a:r>
          </a:p>
          <a:p>
            <a:pPr eaLnBrk="1" hangingPunct="1">
              <a:lnSpc>
                <a:spcPct val="101000"/>
              </a:lnSpc>
              <a:defRPr/>
            </a:pPr>
            <a:r>
              <a:rPr lang="en-GB" sz="1600" dirty="0"/>
              <a:t>One expert: “I think the case was lost when the change of venue was granted”.  </a:t>
            </a:r>
          </a:p>
          <a:p>
            <a:pPr eaLnBrk="1" hangingPunct="1">
              <a:lnSpc>
                <a:spcPct val="101000"/>
              </a:lnSpc>
              <a:defRPr/>
            </a:pPr>
            <a:r>
              <a:rPr lang="en-GB" sz="1600" dirty="0"/>
              <a:t>A year later, in a civil court case, two black jurors were on the jury. This time two of the four police officers were convicted.</a:t>
            </a:r>
          </a:p>
          <a:p>
            <a:pPr marL="0" indent="0" eaLnBrk="1" hangingPunct="1">
              <a:lnSpc>
                <a:spcPct val="101000"/>
              </a:lnSpc>
              <a:buNone/>
              <a:defRPr/>
            </a:pP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8C4C478C-0665-426B-983D-F6EA8777B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Freeform 5">
            <a:extLst>
              <a:ext uri="{FF2B5EF4-FFF2-40B4-BE49-F238E27FC236}">
                <a16:creationId xmlns:a16="http://schemas.microsoft.com/office/drawing/2014/main" id="{B91CA634-A1E8-4A1D-81F2-7A247AEAB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789193"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alpha val="15000"/>
            </a:schemeClr>
          </a:solidFill>
          <a:ln>
            <a:noFill/>
          </a:ln>
        </p:spPr>
        <p:txBody>
          <a:bodyPr/>
          <a:lstStyle/>
          <a:p>
            <a:endParaRPr lang="en-GB"/>
          </a:p>
        </p:txBody>
      </p:sp>
      <p:sp>
        <p:nvSpPr>
          <p:cNvPr id="18433" name="Title 1"/>
          <p:cNvSpPr>
            <a:spLocks noGrp="1"/>
          </p:cNvSpPr>
          <p:nvPr>
            <p:ph type="title"/>
          </p:nvPr>
        </p:nvSpPr>
        <p:spPr>
          <a:xfrm>
            <a:off x="2105029" y="568345"/>
            <a:ext cx="6673174" cy="1560716"/>
          </a:xfrm>
        </p:spPr>
        <p:txBody>
          <a:bodyPr>
            <a:normAutofit fontScale="90000"/>
          </a:bodyPr>
          <a:lstStyle/>
          <a:p>
            <a:pPr eaLnBrk="1" hangingPunct="1">
              <a:defRPr/>
            </a:pPr>
            <a:br>
              <a:rPr lang="en-GB" sz="3200" dirty="0"/>
            </a:br>
            <a:br>
              <a:rPr lang="en-GB" sz="3200" dirty="0"/>
            </a:br>
            <a:r>
              <a:rPr lang="en-GB" sz="3200" dirty="0"/>
              <a:t>             </a:t>
            </a:r>
            <a:r>
              <a:rPr lang="en-GB" sz="3600" dirty="0">
                <a:latin typeface="+mn-lt"/>
              </a:rPr>
              <a:t>Size of the jury</a:t>
            </a:r>
          </a:p>
        </p:txBody>
      </p:sp>
      <p:cxnSp>
        <p:nvCxnSpPr>
          <p:cNvPr id="18445" name="Straight Connector 18444">
            <a:extLst>
              <a:ext uri="{FF2B5EF4-FFF2-40B4-BE49-F238E27FC236}">
                <a16:creationId xmlns:a16="http://schemas.microsoft.com/office/drawing/2014/main" id="{60255AF7-A07E-495E-B5A0-9D9A772212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275"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436" name="Rectangle 4"/>
          <p:cNvSpPr>
            <a:spLocks noGrp="1" noChangeArrowheads="1"/>
          </p:cNvSpPr>
          <p:nvPr>
            <p:ph idx="1"/>
          </p:nvPr>
        </p:nvSpPr>
        <p:spPr>
          <a:xfrm>
            <a:off x="2200274" y="2438400"/>
            <a:ext cx="4011682" cy="3651504"/>
          </a:xfrm>
        </p:spPr>
        <p:txBody>
          <a:bodyPr>
            <a:normAutofit/>
          </a:bodyPr>
          <a:lstStyle/>
          <a:p>
            <a:pPr eaLnBrk="1" hangingPunct="1">
              <a:lnSpc>
                <a:spcPct val="101000"/>
              </a:lnSpc>
              <a:defRPr/>
            </a:pPr>
            <a:endParaRPr lang="en-GB" sz="1700" dirty="0">
              <a:latin typeface="+mj-lt"/>
            </a:endParaRPr>
          </a:p>
          <a:p>
            <a:pPr eaLnBrk="1" hangingPunct="1">
              <a:lnSpc>
                <a:spcPct val="101000"/>
              </a:lnSpc>
              <a:defRPr/>
            </a:pPr>
            <a:r>
              <a:rPr lang="en-GB" sz="1700" dirty="0"/>
              <a:t>In Britain a jury is comprised of 12 people.</a:t>
            </a:r>
          </a:p>
          <a:p>
            <a:pPr eaLnBrk="1" hangingPunct="1">
              <a:lnSpc>
                <a:spcPct val="101000"/>
              </a:lnSpc>
              <a:defRPr/>
            </a:pPr>
            <a:r>
              <a:rPr lang="en-GB" sz="1700" dirty="0"/>
              <a:t>In America jury sizes tend to vary more in number. </a:t>
            </a:r>
          </a:p>
          <a:p>
            <a:pPr eaLnBrk="1" hangingPunct="1">
              <a:lnSpc>
                <a:spcPct val="101000"/>
              </a:lnSpc>
              <a:defRPr/>
            </a:pPr>
            <a:r>
              <a:rPr lang="en-GB" sz="1700" dirty="0"/>
              <a:t>6 people juries can be used except in cases where the death penalty is a possible outcome. </a:t>
            </a:r>
          </a:p>
          <a:p>
            <a:pPr eaLnBrk="1" hangingPunct="1">
              <a:lnSpc>
                <a:spcPct val="101000"/>
              </a:lnSpc>
              <a:defRPr/>
            </a:pPr>
            <a:r>
              <a:rPr lang="en-GB" sz="1700" dirty="0"/>
              <a:t>There are however many variations (See article by Hans, 2008).</a:t>
            </a:r>
            <a:endParaRPr lang="en-US" sz="1700" dirty="0"/>
          </a:p>
        </p:txBody>
      </p:sp>
      <p:pic>
        <p:nvPicPr>
          <p:cNvPr id="3" name="Picture 2"/>
          <p:cNvPicPr>
            <a:picLocks noChangeAspect="1"/>
          </p:cNvPicPr>
          <p:nvPr/>
        </p:nvPicPr>
        <p:blipFill rotWithShape="1">
          <a:blip r:embed="rId2"/>
          <a:srcRect l="14401" r="50761"/>
          <a:stretch/>
        </p:blipFill>
        <p:spPr>
          <a:xfrm>
            <a:off x="6577752" y="2555913"/>
            <a:ext cx="2200451" cy="353706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48" name="Rectangle 44047">
            <a:extLst>
              <a:ext uri="{FF2B5EF4-FFF2-40B4-BE49-F238E27FC236}">
                <a16:creationId xmlns:a16="http://schemas.microsoft.com/office/drawing/2014/main" id="{8307893A-9361-4AD3-A98C-AB26519D5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p:cNvSpPr>
            <a:spLocks noGrp="1" noChangeArrowheads="1"/>
          </p:cNvSpPr>
          <p:nvPr>
            <p:ph type="title"/>
          </p:nvPr>
        </p:nvSpPr>
        <p:spPr>
          <a:xfrm>
            <a:off x="1384935" y="568345"/>
            <a:ext cx="7276464" cy="1560716"/>
          </a:xfrm>
        </p:spPr>
        <p:txBody>
          <a:bodyPr>
            <a:normAutofit/>
          </a:bodyPr>
          <a:lstStyle/>
          <a:p>
            <a:pPr algn="ctr" eaLnBrk="1" hangingPunct="1">
              <a:defRPr/>
            </a:pPr>
            <a:r>
              <a:rPr lang="en-GB" dirty="0">
                <a:latin typeface="+mn-lt"/>
              </a:rPr>
              <a:t>Size of the jury</a:t>
            </a:r>
            <a:endParaRPr lang="en-US" dirty="0">
              <a:latin typeface="+mn-lt"/>
            </a:endParaRPr>
          </a:p>
        </p:txBody>
      </p:sp>
      <p:cxnSp>
        <p:nvCxnSpPr>
          <p:cNvPr id="44050" name="Straight Connector 44049">
            <a:extLst>
              <a:ext uri="{FF2B5EF4-FFF2-40B4-BE49-F238E27FC236}">
                <a16:creationId xmlns:a16="http://schemas.microsoft.com/office/drawing/2014/main" id="{F1534FA6-97DA-4524-BBD3-450AE51EF9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84935" y="2176009"/>
            <a:ext cx="727646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44037" name="Rectangle 3">
            <a:extLst>
              <a:ext uri="{FF2B5EF4-FFF2-40B4-BE49-F238E27FC236}">
                <a16:creationId xmlns:a16="http://schemas.microsoft.com/office/drawing/2014/main" id="{039029E5-A97B-A94B-76EB-E5B709E0C9FB}"/>
              </a:ext>
            </a:extLst>
          </p:cNvPr>
          <p:cNvGraphicFramePr>
            <a:graphicFrameLocks noGrp="1"/>
          </p:cNvGraphicFramePr>
          <p:nvPr>
            <p:ph idx="1"/>
            <p:extLst>
              <p:ext uri="{D42A27DB-BD31-4B8C-83A1-F6EECF244321}">
                <p14:modId xmlns:p14="http://schemas.microsoft.com/office/powerpoint/2010/main" val="233665405"/>
              </p:ext>
            </p:extLst>
          </p:nvPr>
        </p:nvGraphicFramePr>
        <p:xfrm>
          <a:off x="1384935" y="2438400"/>
          <a:ext cx="7276464"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1840C3-D8DB-46CF-827A-2C63A50257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054600" y="568345"/>
            <a:ext cx="3723603" cy="1560716"/>
          </a:xfrm>
        </p:spPr>
        <p:txBody>
          <a:bodyPr>
            <a:normAutofit/>
          </a:bodyPr>
          <a:lstStyle/>
          <a:p>
            <a:br>
              <a:rPr lang="en-GB" sz="2400" dirty="0"/>
            </a:br>
            <a:br>
              <a:rPr lang="en-GB" sz="2400" dirty="0">
                <a:latin typeface="+mn-lt"/>
              </a:rPr>
            </a:br>
            <a:r>
              <a:rPr lang="en-GB" sz="2400" dirty="0">
                <a:latin typeface="+mn-lt"/>
              </a:rPr>
              <a:t>More on the jury (Saks &amp; Marti, 1997)</a:t>
            </a:r>
          </a:p>
        </p:txBody>
      </p:sp>
      <p:pic>
        <p:nvPicPr>
          <p:cNvPr id="5" name="Picture 4" descr="A room of colourful chairs">
            <a:extLst>
              <a:ext uri="{FF2B5EF4-FFF2-40B4-BE49-F238E27FC236}">
                <a16:creationId xmlns:a16="http://schemas.microsoft.com/office/drawing/2014/main" id="{B200FD61-CAFA-715F-D150-7450FE977BDA}"/>
              </a:ext>
            </a:extLst>
          </p:cNvPr>
          <p:cNvPicPr>
            <a:picLocks noChangeAspect="1"/>
          </p:cNvPicPr>
          <p:nvPr/>
        </p:nvPicPr>
        <p:blipFill rotWithShape="1">
          <a:blip r:embed="rId2"/>
          <a:srcRect l="27559" r="27918" b="-1"/>
          <a:stretch/>
        </p:blipFill>
        <p:spPr>
          <a:xfrm>
            <a:off x="20" y="10"/>
            <a:ext cx="4574335" cy="6857990"/>
          </a:xfrm>
          <a:prstGeom prst="rect">
            <a:avLst/>
          </a:prstGeom>
        </p:spPr>
      </p:pic>
      <p:cxnSp>
        <p:nvCxnSpPr>
          <p:cNvPr id="11" name="Straight Connector 10">
            <a:extLst>
              <a:ext uri="{FF2B5EF4-FFF2-40B4-BE49-F238E27FC236}">
                <a16:creationId xmlns:a16="http://schemas.microsoft.com/office/drawing/2014/main" id="{9B8D33CA-38B0-43CA-A944-EE2267B872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77790" y="2176009"/>
            <a:ext cx="3600413" cy="0"/>
          </a:xfrm>
          <a:prstGeom prst="line">
            <a:avLst/>
          </a:prstGeom>
          <a:ln w="38100">
            <a:solidFill>
              <a:srgbClr val="8BF5D5"/>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763677" y="2438404"/>
            <a:ext cx="4191000" cy="4419596"/>
          </a:xfrm>
        </p:spPr>
        <p:txBody>
          <a:bodyPr>
            <a:normAutofit/>
          </a:bodyPr>
          <a:lstStyle/>
          <a:p>
            <a:pPr>
              <a:lnSpc>
                <a:spcPct val="101000"/>
              </a:lnSpc>
              <a:buClr>
                <a:srgbClr val="8BF5D5"/>
              </a:buClr>
            </a:pPr>
            <a:r>
              <a:rPr lang="en-GB" sz="1400" dirty="0">
                <a:latin typeface="Calibri" panose="020F0502020204030204" pitchFamily="34" charset="0"/>
                <a:ea typeface="Calibri" panose="020F0502020204030204" pitchFamily="34" charset="0"/>
                <a:cs typeface="Calibri" panose="020F0502020204030204" pitchFamily="34" charset="0"/>
              </a:rPr>
              <a:t>The larger the jury, the longer the deliberation.</a:t>
            </a:r>
          </a:p>
          <a:p>
            <a:pPr>
              <a:lnSpc>
                <a:spcPct val="101000"/>
              </a:lnSpc>
              <a:buClr>
                <a:srgbClr val="8BF5D5"/>
              </a:buClr>
            </a:pPr>
            <a:r>
              <a:rPr lang="en-GB" sz="1400" dirty="0">
                <a:latin typeface="Calibri" panose="020F0502020204030204" pitchFamily="34" charset="0"/>
                <a:ea typeface="Calibri" panose="020F0502020204030204" pitchFamily="34" charset="0"/>
                <a:cs typeface="Calibri" panose="020F0502020204030204" pitchFamily="34" charset="0"/>
              </a:rPr>
              <a:t>Guilty verdicts are </a:t>
            </a:r>
            <a:r>
              <a:rPr lang="en-GB" sz="1400" b="1" dirty="0">
                <a:latin typeface="Calibri" panose="020F0502020204030204" pitchFamily="34" charset="0"/>
                <a:ea typeface="Calibri" panose="020F0502020204030204" pitchFamily="34" charset="0"/>
                <a:cs typeface="Calibri" panose="020F0502020204030204" pitchFamily="34" charset="0"/>
              </a:rPr>
              <a:t>not </a:t>
            </a:r>
            <a:r>
              <a:rPr lang="en-GB" sz="1400" dirty="0">
                <a:latin typeface="Calibri" panose="020F0502020204030204" pitchFamily="34" charset="0"/>
                <a:ea typeface="Calibri" panose="020F0502020204030204" pitchFamily="34" charset="0"/>
                <a:cs typeface="Calibri" panose="020F0502020204030204" pitchFamily="34" charset="0"/>
              </a:rPr>
              <a:t>more common in larger juries.</a:t>
            </a:r>
          </a:p>
          <a:p>
            <a:pPr>
              <a:lnSpc>
                <a:spcPct val="101000"/>
              </a:lnSpc>
              <a:buClr>
                <a:srgbClr val="8BF5D5"/>
              </a:buClr>
            </a:pPr>
            <a:r>
              <a:rPr lang="en-GB" sz="1400" dirty="0">
                <a:latin typeface="Calibri" panose="020F0502020204030204" pitchFamily="34" charset="0"/>
                <a:ea typeface="Calibri" panose="020F0502020204030204" pitchFamily="34" charset="0"/>
                <a:cs typeface="Calibri" panose="020F0502020204030204" pitchFamily="34" charset="0"/>
              </a:rPr>
              <a:t>Hung juries focus </a:t>
            </a:r>
            <a:r>
              <a:rPr lang="en-GB" sz="1400" b="1" dirty="0">
                <a:latin typeface="Calibri" panose="020F0502020204030204" pitchFamily="34" charset="0"/>
                <a:ea typeface="Calibri" panose="020F0502020204030204" pitchFamily="34" charset="0"/>
                <a:cs typeface="Calibri" panose="020F0502020204030204" pitchFamily="34" charset="0"/>
              </a:rPr>
              <a:t>less</a:t>
            </a:r>
            <a:r>
              <a:rPr lang="en-GB" sz="1400" dirty="0">
                <a:latin typeface="Calibri" panose="020F0502020204030204" pitchFamily="34" charset="0"/>
                <a:ea typeface="Calibri" panose="020F0502020204030204" pitchFamily="34" charset="0"/>
                <a:cs typeface="Calibri" panose="020F0502020204030204" pitchFamily="34" charset="0"/>
              </a:rPr>
              <a:t> on the trial </a:t>
            </a:r>
            <a:r>
              <a:rPr lang="en-GB" sz="1400" b="1" dirty="0">
                <a:latin typeface="Calibri" panose="020F0502020204030204" pitchFamily="34" charset="0"/>
                <a:ea typeface="Calibri" panose="020F0502020204030204" pitchFamily="34" charset="0"/>
                <a:cs typeface="Calibri" panose="020F0502020204030204" pitchFamily="34" charset="0"/>
              </a:rPr>
              <a:t>evidence</a:t>
            </a:r>
            <a:r>
              <a:rPr lang="en-GB" sz="1400" dirty="0">
                <a:latin typeface="Calibri" panose="020F0502020204030204" pitchFamily="34" charset="0"/>
                <a:ea typeface="Calibri" panose="020F0502020204030204" pitchFamily="34" charset="0"/>
                <a:cs typeface="Calibri" panose="020F0502020204030204" pitchFamily="34" charset="0"/>
              </a:rPr>
              <a:t>.</a:t>
            </a:r>
          </a:p>
          <a:p>
            <a:pPr>
              <a:lnSpc>
                <a:spcPct val="101000"/>
              </a:lnSpc>
              <a:buClr>
                <a:srgbClr val="8BF5D5"/>
              </a:buClr>
            </a:pPr>
            <a:r>
              <a:rPr lang="en-GB" sz="1400" dirty="0">
                <a:latin typeface="Calibri" panose="020F0502020204030204" pitchFamily="34" charset="0"/>
                <a:ea typeface="Calibri" panose="020F0502020204030204" pitchFamily="34" charset="0"/>
                <a:cs typeface="Calibri" panose="020F0502020204030204" pitchFamily="34" charset="0"/>
              </a:rPr>
              <a:t>The </a:t>
            </a:r>
            <a:r>
              <a:rPr lang="en-GB" sz="1400" b="1" dirty="0">
                <a:latin typeface="Calibri" panose="020F0502020204030204" pitchFamily="34" charset="0"/>
                <a:ea typeface="Calibri" panose="020F0502020204030204" pitchFamily="34" charset="0"/>
                <a:cs typeface="Calibri" panose="020F0502020204030204" pitchFamily="34" charset="0"/>
              </a:rPr>
              <a:t>type of jury </a:t>
            </a:r>
            <a:r>
              <a:rPr lang="en-GB" sz="1400" dirty="0">
                <a:latin typeface="Calibri" panose="020F0502020204030204" pitchFamily="34" charset="0"/>
                <a:ea typeface="Calibri" panose="020F0502020204030204" pitchFamily="34" charset="0"/>
                <a:cs typeface="Calibri" panose="020F0502020204030204" pitchFamily="34" charset="0"/>
              </a:rPr>
              <a:t>is also important: </a:t>
            </a:r>
          </a:p>
          <a:p>
            <a:pPr>
              <a:lnSpc>
                <a:spcPct val="101000"/>
              </a:lnSpc>
              <a:buClr>
                <a:srgbClr val="8BF5D5"/>
              </a:buClr>
            </a:pPr>
            <a:r>
              <a:rPr lang="en-GB" sz="1400" dirty="0">
                <a:latin typeface="Calibri" panose="020F0502020204030204" pitchFamily="34" charset="0"/>
                <a:ea typeface="Calibri" panose="020F0502020204030204" pitchFamily="34" charset="0"/>
                <a:cs typeface="Calibri" panose="020F0502020204030204" pitchFamily="34" charset="0"/>
              </a:rPr>
              <a:t>A </a:t>
            </a:r>
            <a:r>
              <a:rPr lang="en-GB" sz="1400" b="1" dirty="0">
                <a:latin typeface="Calibri" panose="020F0502020204030204" pitchFamily="34" charset="0"/>
                <a:ea typeface="Calibri" panose="020F0502020204030204" pitchFamily="34" charset="0"/>
                <a:cs typeface="Calibri" panose="020F0502020204030204" pitchFamily="34" charset="0"/>
              </a:rPr>
              <a:t>majority</a:t>
            </a:r>
            <a:r>
              <a:rPr lang="en-GB" sz="1400" dirty="0">
                <a:latin typeface="Calibri" panose="020F0502020204030204" pitchFamily="34" charset="0"/>
                <a:ea typeface="Calibri" panose="020F0502020204030204" pitchFamily="34" charset="0"/>
                <a:cs typeface="Calibri" panose="020F0502020204030204" pitchFamily="34" charset="0"/>
              </a:rPr>
              <a:t> jury tends to begin with a </a:t>
            </a:r>
            <a:r>
              <a:rPr lang="en-GB" sz="1400" b="1" dirty="0">
                <a:latin typeface="Calibri" panose="020F0502020204030204" pitchFamily="34" charset="0"/>
                <a:ea typeface="Calibri" panose="020F0502020204030204" pitchFamily="34" charset="0"/>
                <a:cs typeface="Calibri" panose="020F0502020204030204" pitchFamily="34" charset="0"/>
              </a:rPr>
              <a:t>vote to establish a baseline overview of attitudes, </a:t>
            </a:r>
            <a:r>
              <a:rPr lang="en-GB" sz="1400" dirty="0">
                <a:latin typeface="Calibri" panose="020F0502020204030204" pitchFamily="34" charset="0"/>
                <a:ea typeface="Calibri" panose="020F0502020204030204" pitchFamily="34" charset="0"/>
                <a:cs typeface="Calibri" panose="020F0502020204030204" pitchFamily="34" charset="0"/>
              </a:rPr>
              <a:t>compared with an </a:t>
            </a:r>
          </a:p>
          <a:p>
            <a:pPr>
              <a:lnSpc>
                <a:spcPct val="101000"/>
              </a:lnSpc>
              <a:buClr>
                <a:srgbClr val="8BF5D5"/>
              </a:buClr>
            </a:pPr>
            <a:r>
              <a:rPr lang="en-GB" sz="1400" b="1" dirty="0">
                <a:latin typeface="Calibri" panose="020F0502020204030204" pitchFamily="34" charset="0"/>
                <a:ea typeface="Calibri" panose="020F0502020204030204" pitchFamily="34" charset="0"/>
                <a:cs typeface="Calibri" panose="020F0502020204030204" pitchFamily="34" charset="0"/>
              </a:rPr>
              <a:t>Unanimous</a:t>
            </a:r>
            <a:r>
              <a:rPr lang="en-GB" sz="1400" dirty="0">
                <a:latin typeface="Calibri" panose="020F0502020204030204" pitchFamily="34" charset="0"/>
                <a:ea typeface="Calibri" panose="020F0502020204030204" pitchFamily="34" charset="0"/>
                <a:cs typeface="Calibri" panose="020F0502020204030204" pitchFamily="34" charset="0"/>
              </a:rPr>
              <a:t> jury, which tends to be </a:t>
            </a:r>
            <a:r>
              <a:rPr lang="en-GB" sz="1400" b="1" dirty="0">
                <a:latin typeface="Calibri" panose="020F0502020204030204" pitchFamily="34" charset="0"/>
                <a:ea typeface="Calibri" panose="020F0502020204030204" pitchFamily="34" charset="0"/>
                <a:cs typeface="Calibri" panose="020F0502020204030204" pitchFamily="34" charset="0"/>
              </a:rPr>
              <a:t>evidence-focused</a:t>
            </a:r>
            <a:r>
              <a:rPr lang="en-GB" sz="1400" dirty="0">
                <a:latin typeface="Calibri" panose="020F0502020204030204" pitchFamily="34" charset="0"/>
                <a:ea typeface="Calibri" panose="020F0502020204030204" pitchFamily="34" charset="0"/>
                <a:cs typeface="Calibri" panose="020F0502020204030204" pitchFamily="34" charset="0"/>
              </a:rPr>
              <a:t> from the outset. Both jury types approach the case from a different starting point.</a:t>
            </a:r>
          </a:p>
          <a:p>
            <a:pPr>
              <a:lnSpc>
                <a:spcPct val="101000"/>
              </a:lnSpc>
              <a:buClr>
                <a:srgbClr val="8BF5D5"/>
              </a:buClr>
            </a:pPr>
            <a:r>
              <a:rPr lang="en-GB" sz="1400" dirty="0">
                <a:latin typeface="Calibri" panose="020F0502020204030204" pitchFamily="34" charset="0"/>
                <a:ea typeface="Calibri" panose="020F0502020204030204" pitchFamily="34" charset="0"/>
                <a:cs typeface="Calibri" panose="020F0502020204030204" pitchFamily="34" charset="0"/>
              </a:rPr>
              <a:t>Six person juries are more likely to result in extreme verdicts compared to 12 (Horowitz &amp; </a:t>
            </a:r>
            <a:r>
              <a:rPr lang="en-GB" sz="1400" dirty="0" err="1">
                <a:latin typeface="Calibri" panose="020F0502020204030204" pitchFamily="34" charset="0"/>
                <a:ea typeface="Calibri" panose="020F0502020204030204" pitchFamily="34" charset="0"/>
                <a:cs typeface="Calibri" panose="020F0502020204030204" pitchFamily="34" charset="0"/>
              </a:rPr>
              <a:t>Bordens</a:t>
            </a:r>
            <a:r>
              <a:rPr lang="en-GB" sz="1400" dirty="0">
                <a:latin typeface="Calibri" panose="020F0502020204030204" pitchFamily="34" charset="0"/>
                <a:ea typeface="Calibri" panose="020F0502020204030204" pitchFamily="34" charset="0"/>
                <a:cs typeface="Calibri" panose="020F0502020204030204" pitchFamily="34" charset="0"/>
              </a:rPr>
              <a:t> 2002).</a:t>
            </a:r>
          </a:p>
          <a:p>
            <a:pPr>
              <a:lnSpc>
                <a:spcPct val="101000"/>
              </a:lnSpc>
              <a:buClr>
                <a:srgbClr val="8BF5D5"/>
              </a:buClr>
            </a:pPr>
            <a:endParaRPr lang="en-GB" sz="1400" dirty="0">
              <a:latin typeface="Century Schoolbook" panose="02040604050505020304" pitchFamily="18" charset="0"/>
            </a:endParaRPr>
          </a:p>
          <a:p>
            <a:pPr>
              <a:lnSpc>
                <a:spcPct val="101000"/>
              </a:lnSpc>
              <a:buClr>
                <a:srgbClr val="8BF5D5"/>
              </a:buClr>
            </a:pPr>
            <a:endParaRPr lang="en-GB" sz="1300" dirty="0">
              <a:latin typeface="Century Schoolbook" panose="02040604050505020304" pitchFamily="18" charset="0"/>
            </a:endParaRPr>
          </a:p>
        </p:txBody>
      </p:sp>
    </p:spTree>
    <p:extLst>
      <p:ext uri="{BB962C8B-B14F-4D97-AF65-F5344CB8AC3E}">
        <p14:creationId xmlns:p14="http://schemas.microsoft.com/office/powerpoint/2010/main" val="937383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err="1">
                <a:latin typeface="Calibri" panose="020F0502020204030204" pitchFamily="34" charset="0"/>
                <a:ea typeface="Calibri" panose="020F0502020204030204" pitchFamily="34" charset="0"/>
                <a:cs typeface="Calibri" panose="020F0502020204030204" pitchFamily="34" charset="0"/>
              </a:rPr>
              <a:t>Voir</a:t>
            </a:r>
            <a:r>
              <a:rPr lang="en-GB" dirty="0">
                <a:latin typeface="Calibri" panose="020F0502020204030204" pitchFamily="34" charset="0"/>
                <a:ea typeface="Calibri" panose="020F0502020204030204" pitchFamily="34" charset="0"/>
                <a:cs typeface="Calibri" panose="020F0502020204030204" pitchFamily="34" charset="0"/>
              </a:rPr>
              <a:t> Dire &amp; </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Scientific jury by selection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17863259"/>
              </p:ext>
            </p:extLst>
          </p:nvPr>
        </p:nvGraphicFramePr>
        <p:xfrm>
          <a:off x="2152317" y="2441575"/>
          <a:ext cx="6578600"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a:off x="5257800" y="3276600"/>
            <a:ext cx="381000"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6781800" y="4114800"/>
            <a:ext cx="0" cy="30480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5251117" y="5334000"/>
            <a:ext cx="381000"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228600" y="2441575"/>
            <a:ext cx="2362200" cy="3416320"/>
          </a:xfrm>
          <a:prstGeom prst="rect">
            <a:avLst/>
          </a:prstGeom>
          <a:noFill/>
        </p:spPr>
        <p:txBody>
          <a:bodyPr wrap="square" rtlCol="0">
            <a:spAutoFit/>
          </a:bodyPr>
          <a:lstStyle/>
          <a:p>
            <a:r>
              <a:rPr lang="en-GB" dirty="0">
                <a:latin typeface="+mn-lt"/>
                <a:ea typeface="Calibri Light" panose="020F0302020204030204" pitchFamily="34" charset="0"/>
                <a:cs typeface="Calibri Light" panose="020F0302020204030204" pitchFamily="34" charset="0"/>
              </a:rPr>
              <a:t>Not everyone invited to the jury will be selected. The `voir dire` process will carefully select representative jurors. However, attempts have been made to select jurors scientifically as best suited to the defence case.</a:t>
            </a:r>
          </a:p>
        </p:txBody>
      </p:sp>
    </p:spTree>
    <p:extLst>
      <p:ext uri="{BB962C8B-B14F-4D97-AF65-F5344CB8AC3E}">
        <p14:creationId xmlns:p14="http://schemas.microsoft.com/office/powerpoint/2010/main" val="641740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43225" y="568345"/>
            <a:ext cx="5834978" cy="1560716"/>
          </a:xfrm>
        </p:spPr>
        <p:txBody>
          <a:bodyPr>
            <a:normAutofit/>
          </a:bodyPr>
          <a:lstStyle/>
          <a:p>
            <a:br>
              <a:rPr lang="en-GB" dirty="0"/>
            </a:br>
            <a:r>
              <a:rPr lang="en-GB" dirty="0">
                <a:latin typeface="+mn-lt"/>
              </a:rPr>
              <a:t>Scientific jury selection</a:t>
            </a:r>
          </a:p>
        </p:txBody>
      </p:sp>
      <p:pic>
        <p:nvPicPr>
          <p:cNvPr id="5" name="Picture 4" descr="Graph on document with pen">
            <a:extLst>
              <a:ext uri="{FF2B5EF4-FFF2-40B4-BE49-F238E27FC236}">
                <a16:creationId xmlns:a16="http://schemas.microsoft.com/office/drawing/2014/main" id="{4FA28E41-E776-13AC-2E91-3A05FDC1772C}"/>
              </a:ext>
            </a:extLst>
          </p:cNvPr>
          <p:cNvPicPr>
            <a:picLocks noChangeAspect="1"/>
          </p:cNvPicPr>
          <p:nvPr/>
        </p:nvPicPr>
        <p:blipFill rotWithShape="1">
          <a:blip r:embed="rId2"/>
          <a:srcRect l="44385" r="30663" b="-2"/>
          <a:stretch/>
        </p:blipFill>
        <p:spPr>
          <a:xfrm>
            <a:off x="20" y="-8545"/>
            <a:ext cx="2568364" cy="6870818"/>
          </a:xfrm>
          <a:prstGeom prst="rect">
            <a:avLst/>
          </a:prstGeom>
        </p:spPr>
      </p:pic>
      <p:cxnSp>
        <p:nvCxnSpPr>
          <p:cNvPr id="11" name="Straight Connector 10">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rgbClr val="4C81B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943225" y="2438399"/>
            <a:ext cx="5834978" cy="3851251"/>
          </a:xfrm>
        </p:spPr>
        <p:txBody>
          <a:bodyPr>
            <a:noAutofit/>
          </a:bodyPr>
          <a:lstStyle/>
          <a:p>
            <a:pPr>
              <a:lnSpc>
                <a:spcPct val="101000"/>
              </a:lnSpc>
            </a:pPr>
            <a:r>
              <a:rPr lang="en-GB" sz="1400" dirty="0"/>
              <a:t>According to Lieberman &amp; Sales, most lawyers place great importance on the </a:t>
            </a:r>
            <a:r>
              <a:rPr lang="en-GB" sz="1400" dirty="0" err="1"/>
              <a:t>voir</a:t>
            </a:r>
            <a:r>
              <a:rPr lang="en-GB" sz="1400" dirty="0"/>
              <a:t> dire. Trial consultants are sometimes used to select appropriate members based on scientific selection.</a:t>
            </a:r>
          </a:p>
          <a:p>
            <a:pPr>
              <a:lnSpc>
                <a:spcPct val="101000"/>
              </a:lnSpc>
            </a:pPr>
            <a:r>
              <a:rPr lang="en-GB" sz="1400" dirty="0"/>
              <a:t>One study explored several factors related to jury selection; trust in Government, ages and activities of jurors` children, political, religions and organisational affiliations and spare time activities. </a:t>
            </a:r>
          </a:p>
          <a:p>
            <a:pPr>
              <a:lnSpc>
                <a:spcPct val="101000"/>
              </a:lnSpc>
            </a:pPr>
            <a:r>
              <a:rPr lang="en-GB" sz="1400" dirty="0"/>
              <a:t>They concluded that the `best jurors` were </a:t>
            </a:r>
            <a:r>
              <a:rPr lang="en-GB" sz="1400" dirty="0">
                <a:solidFill>
                  <a:srgbClr val="0070C0"/>
                </a:solidFill>
              </a:rPr>
              <a:t>female</a:t>
            </a:r>
            <a:r>
              <a:rPr lang="en-GB" sz="1400" dirty="0"/>
              <a:t>, with </a:t>
            </a:r>
            <a:r>
              <a:rPr lang="en-GB" sz="1400" dirty="0">
                <a:solidFill>
                  <a:srgbClr val="0070C0"/>
                </a:solidFill>
              </a:rPr>
              <a:t>no set religion, democratic, white collar</a:t>
            </a:r>
            <a:r>
              <a:rPr lang="en-GB" sz="1400" dirty="0"/>
              <a:t> or blue collar skilled, </a:t>
            </a:r>
            <a:r>
              <a:rPr lang="en-GB" sz="1400" dirty="0">
                <a:solidFill>
                  <a:srgbClr val="0070C0"/>
                </a:solidFill>
              </a:rPr>
              <a:t>sympathetic</a:t>
            </a:r>
            <a:r>
              <a:rPr lang="en-GB" sz="1400" dirty="0"/>
              <a:t> to the defendants` cause and tolerant of Government policies. </a:t>
            </a:r>
          </a:p>
          <a:p>
            <a:pPr>
              <a:lnSpc>
                <a:spcPct val="101000"/>
              </a:lnSpc>
            </a:pPr>
            <a:r>
              <a:rPr lang="en-GB" sz="1400" dirty="0"/>
              <a:t>However, Saks (1987) argues that the use of scientific selection is problematic, because the defendant is least likely to afford this service, `experts` are not really any better at choosing/judging jurors and in many instances, scientific selection is not permitted.</a:t>
            </a:r>
          </a:p>
        </p:txBody>
      </p:sp>
    </p:spTree>
    <p:extLst>
      <p:ext uri="{BB962C8B-B14F-4D97-AF65-F5344CB8AC3E}">
        <p14:creationId xmlns:p14="http://schemas.microsoft.com/office/powerpoint/2010/main" val="1641776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4947D6-4414-44C2-AD87-5799AB84D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04734" y="568345"/>
            <a:ext cx="5073469" cy="1560716"/>
          </a:xfrm>
        </p:spPr>
        <p:txBody>
          <a:bodyPr>
            <a:normAutofit/>
          </a:bodyPr>
          <a:lstStyle/>
          <a:p>
            <a:r>
              <a:rPr lang="en-GB" sz="3200" dirty="0">
                <a:latin typeface="+mn-lt"/>
              </a:rPr>
              <a:t>Some… factors influencing decision making processes</a:t>
            </a:r>
          </a:p>
        </p:txBody>
      </p:sp>
      <p:sp>
        <p:nvSpPr>
          <p:cNvPr id="11" name="Rounded Rectangle 13">
            <a:extLst>
              <a:ext uri="{FF2B5EF4-FFF2-40B4-BE49-F238E27FC236}">
                <a16:creationId xmlns:a16="http://schemas.microsoft.com/office/drawing/2014/main" id="{60E4020B-694F-42C9-BA43-2919A2C10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491" y="1534308"/>
            <a:ext cx="2730406" cy="4358546"/>
          </a:xfrm>
          <a:prstGeom prst="roundRect">
            <a:avLst>
              <a:gd name="adj" fmla="val 2462"/>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imagesCA6IS3NO.jpg"/>
          <p:cNvPicPr>
            <a:picLocks noChangeAspect="1"/>
          </p:cNvPicPr>
          <p:nvPr/>
        </p:nvPicPr>
        <p:blipFill rotWithShape="1">
          <a:blip r:embed="rId3" cstate="print"/>
          <a:srcRect l="22520" r="22474"/>
          <a:stretch/>
        </p:blipFill>
        <p:spPr>
          <a:xfrm>
            <a:off x="742477" y="1865552"/>
            <a:ext cx="2219435" cy="3707262"/>
          </a:xfrm>
          <a:prstGeom prst="rect">
            <a:avLst/>
          </a:prstGeom>
        </p:spPr>
      </p:pic>
      <p:cxnSp>
        <p:nvCxnSpPr>
          <p:cNvPr id="13" name="Straight Connector 12">
            <a:extLst>
              <a:ext uri="{FF2B5EF4-FFF2-40B4-BE49-F238E27FC236}">
                <a16:creationId xmlns:a16="http://schemas.microsoft.com/office/drawing/2014/main" id="{154FD145-B8AF-4FD1-BD9E-1C7A33E77D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4734" y="2176009"/>
            <a:ext cx="5073469" cy="0"/>
          </a:xfrm>
          <a:prstGeom prst="line">
            <a:avLst/>
          </a:prstGeom>
          <a:ln w="38100">
            <a:solidFill>
              <a:srgbClr val="E3A336"/>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04734" y="2438400"/>
            <a:ext cx="5073470" cy="3651504"/>
          </a:xfrm>
        </p:spPr>
        <p:txBody>
          <a:bodyPr>
            <a:normAutofit/>
          </a:bodyPr>
          <a:lstStyle/>
          <a:p>
            <a:pPr>
              <a:lnSpc>
                <a:spcPct val="101000"/>
              </a:lnSpc>
            </a:pPr>
            <a:r>
              <a:rPr lang="en-GB" sz="1700" dirty="0"/>
              <a:t>Witness confidence</a:t>
            </a:r>
          </a:p>
          <a:p>
            <a:pPr>
              <a:lnSpc>
                <a:spcPct val="101000"/>
              </a:lnSpc>
            </a:pPr>
            <a:r>
              <a:rPr lang="en-GB" sz="1700" dirty="0"/>
              <a:t>Expert witness</a:t>
            </a:r>
          </a:p>
          <a:p>
            <a:pPr>
              <a:lnSpc>
                <a:spcPct val="101000"/>
              </a:lnSpc>
            </a:pPr>
            <a:r>
              <a:rPr lang="en-GB" sz="1700" dirty="0"/>
              <a:t>Order of presentation</a:t>
            </a:r>
          </a:p>
          <a:p>
            <a:pPr>
              <a:lnSpc>
                <a:spcPct val="101000"/>
              </a:lnSpc>
            </a:pPr>
            <a:r>
              <a:rPr lang="en-GB" sz="1700" dirty="0"/>
              <a:t>Characteristics of Defendant</a:t>
            </a:r>
          </a:p>
          <a:p>
            <a:pPr>
              <a:lnSpc>
                <a:spcPct val="101000"/>
              </a:lnSpc>
            </a:pPr>
            <a:r>
              <a:rPr lang="en-GB" sz="1700" dirty="0"/>
              <a:t>Ethnicity/Race</a:t>
            </a:r>
          </a:p>
          <a:p>
            <a:pPr>
              <a:lnSpc>
                <a:spcPct val="101000"/>
              </a:lnSpc>
            </a:pPr>
            <a:r>
              <a:rPr lang="en-GB" sz="1700" dirty="0"/>
              <a:t>Juror characteristics- attitudes, knowledge, etc. </a:t>
            </a:r>
          </a:p>
          <a:p>
            <a:pPr>
              <a:lnSpc>
                <a:spcPct val="101000"/>
              </a:lnSpc>
            </a:pPr>
            <a:r>
              <a:rPr lang="en-GB" sz="1700" dirty="0"/>
              <a:t>Social pressure/Group think</a:t>
            </a:r>
          </a:p>
          <a:p>
            <a:pPr>
              <a:lnSpc>
                <a:spcPct val="101000"/>
              </a:lnSpc>
            </a:pPr>
            <a:r>
              <a:rPr lang="en-GB" sz="1700" dirty="0"/>
              <a:t>Role of the Foreperson</a:t>
            </a:r>
          </a:p>
          <a:p>
            <a:pPr>
              <a:lnSpc>
                <a:spcPct val="101000"/>
              </a:lnSpc>
            </a:pPr>
            <a:r>
              <a:rPr lang="en-GB" sz="1700" u="sng" dirty="0">
                <a:hlinkClick r:id="rId4"/>
              </a:rPr>
              <a:t>A fair Juror?</a:t>
            </a:r>
            <a:endParaRPr lang="en-GB" sz="1700" u="sng" dirty="0"/>
          </a:p>
          <a:p>
            <a:pPr marL="0" indent="0">
              <a:lnSpc>
                <a:spcPct val="101000"/>
              </a:lnSpc>
              <a:buNone/>
            </a:pPr>
            <a:endParaRPr lang="en-GB" sz="1700" dirty="0"/>
          </a:p>
          <a:p>
            <a:pPr>
              <a:lnSpc>
                <a:spcPct val="101000"/>
              </a:lnSpc>
            </a:pPr>
            <a:endParaRPr lang="en-GB" sz="1700" dirty="0"/>
          </a:p>
        </p:txBody>
      </p:sp>
    </p:spTree>
    <p:extLst>
      <p:ext uri="{BB962C8B-B14F-4D97-AF65-F5344CB8AC3E}">
        <p14:creationId xmlns:p14="http://schemas.microsoft.com/office/powerpoint/2010/main" val="3606665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F802DD4-FAD3-409D-9451-872C2466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04734" y="568345"/>
            <a:ext cx="5073469" cy="1560716"/>
          </a:xfrm>
        </p:spPr>
        <p:txBody>
          <a:bodyPr>
            <a:normAutofit/>
          </a:bodyPr>
          <a:lstStyle/>
          <a:p>
            <a:pPr algn="ctr"/>
            <a:r>
              <a:rPr lang="en-GB" dirty="0">
                <a:latin typeface="+mn-lt"/>
              </a:rPr>
              <a:t>However:</a:t>
            </a:r>
          </a:p>
        </p:txBody>
      </p:sp>
      <p:sp>
        <p:nvSpPr>
          <p:cNvPr id="2057" name="Rounded Rectangle 13">
            <a:extLst>
              <a:ext uri="{FF2B5EF4-FFF2-40B4-BE49-F238E27FC236}">
                <a16:creationId xmlns:a16="http://schemas.microsoft.com/office/drawing/2014/main" id="{CF306A8B-14B9-4F5D-9EF5-A4FA9838C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491" y="1534308"/>
            <a:ext cx="2730406" cy="4358546"/>
          </a:xfrm>
          <a:prstGeom prst="roundRect">
            <a:avLst>
              <a:gd name="adj" fmla="val 2462"/>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A cartoon figure standing on a path with arrows pointing to the top&#10;&#10;Description automatically generated"/>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2477" y="2838455"/>
            <a:ext cx="2219435" cy="1761456"/>
          </a:xfrm>
          <a:prstGeom prst="rect">
            <a:avLst/>
          </a:prstGeom>
          <a:noFill/>
          <a:extLst>
            <a:ext uri="{909E8E84-426E-40DD-AFC4-6F175D3DCCD1}">
              <a14:hiddenFill xmlns:a14="http://schemas.microsoft.com/office/drawing/2010/main">
                <a:solidFill>
                  <a:schemeClr val="accent1"/>
                </a:solidFill>
              </a14:hiddenFill>
            </a:ext>
          </a:extLst>
        </p:spPr>
      </p:pic>
      <p:cxnSp>
        <p:nvCxnSpPr>
          <p:cNvPr id="2059" name="Straight Connector 2058">
            <a:extLst>
              <a:ext uri="{FF2B5EF4-FFF2-40B4-BE49-F238E27FC236}">
                <a16:creationId xmlns:a16="http://schemas.microsoft.com/office/drawing/2014/main" id="{797519A1-3E71-4148-A70C-187784BF23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4734" y="2176009"/>
            <a:ext cx="5073469" cy="0"/>
          </a:xfrm>
          <a:prstGeom prst="line">
            <a:avLst/>
          </a:prstGeom>
          <a:ln w="38100">
            <a:solidFill>
              <a:srgbClr val="FFA82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04734" y="2438400"/>
            <a:ext cx="5073470" cy="3651504"/>
          </a:xfrm>
        </p:spPr>
        <p:txBody>
          <a:bodyPr>
            <a:normAutofit/>
          </a:bodyPr>
          <a:lstStyle/>
          <a:p>
            <a:r>
              <a:rPr lang="en-GB" dirty="0"/>
              <a:t>Most Jurors have decided on their verdict before deliberation.</a:t>
            </a:r>
          </a:p>
          <a:p>
            <a:r>
              <a:rPr lang="en-GB" dirty="0"/>
              <a:t>The </a:t>
            </a:r>
            <a:r>
              <a:rPr lang="en-GB" dirty="0">
                <a:solidFill>
                  <a:srgbClr val="0070C0"/>
                </a:solidFill>
              </a:rPr>
              <a:t>pre-deliberation</a:t>
            </a:r>
            <a:r>
              <a:rPr lang="en-GB" dirty="0"/>
              <a:t> of individual </a:t>
            </a:r>
            <a:r>
              <a:rPr lang="en-GB" dirty="0">
                <a:solidFill>
                  <a:srgbClr val="0070C0"/>
                </a:solidFill>
              </a:rPr>
              <a:t>jurors verdict preferences </a:t>
            </a:r>
            <a:r>
              <a:rPr lang="en-GB" dirty="0"/>
              <a:t>are the best </a:t>
            </a:r>
            <a:r>
              <a:rPr lang="en-GB" dirty="0">
                <a:solidFill>
                  <a:srgbClr val="0070C0"/>
                </a:solidFill>
              </a:rPr>
              <a:t>indicator</a:t>
            </a:r>
            <a:r>
              <a:rPr lang="en-GB" dirty="0"/>
              <a:t> of the final jury verdict. </a:t>
            </a:r>
          </a:p>
          <a:p>
            <a:endParaRPr lang="en-GB" dirty="0"/>
          </a:p>
          <a:p>
            <a:r>
              <a:rPr lang="en-GB" dirty="0"/>
              <a:t>What does this imply?</a:t>
            </a:r>
          </a:p>
          <a:p>
            <a:pPr marL="0" indent="0">
              <a:buNone/>
            </a:pPr>
            <a:endParaRPr lang="en-GB" dirty="0"/>
          </a:p>
        </p:txBody>
      </p:sp>
    </p:spTree>
    <p:extLst>
      <p:ext uri="{BB962C8B-B14F-4D97-AF65-F5344CB8AC3E}">
        <p14:creationId xmlns:p14="http://schemas.microsoft.com/office/powerpoint/2010/main" val="106270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802DD4-FAD3-409D-9451-872C2466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04734" y="568345"/>
            <a:ext cx="5073469" cy="1560716"/>
          </a:xfrm>
        </p:spPr>
        <p:txBody>
          <a:bodyPr>
            <a:normAutofit/>
          </a:bodyPr>
          <a:lstStyle/>
          <a:p>
            <a:pPr eaLnBrk="1" fontAlgn="auto" hangingPunct="1">
              <a:spcAft>
                <a:spcPts val="0"/>
              </a:spcAft>
              <a:defRPr/>
            </a:pPr>
            <a:r>
              <a:rPr lang="en-GB" dirty="0">
                <a:latin typeface="+mn-lt"/>
              </a:rPr>
              <a:t>Pre-trial publicity and juror attitudes</a:t>
            </a:r>
          </a:p>
        </p:txBody>
      </p:sp>
      <p:sp>
        <p:nvSpPr>
          <p:cNvPr id="12" name="Rounded Rectangle 13">
            <a:extLst>
              <a:ext uri="{FF2B5EF4-FFF2-40B4-BE49-F238E27FC236}">
                <a16:creationId xmlns:a16="http://schemas.microsoft.com/office/drawing/2014/main" id="{CF306A8B-14B9-4F5D-9EF5-A4FA9838C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491" y="1534308"/>
            <a:ext cx="2730406" cy="4358546"/>
          </a:xfrm>
          <a:prstGeom prst="roundRect">
            <a:avLst>
              <a:gd name="adj" fmla="val 2462"/>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Venn Diagram">
            <a:extLst>
              <a:ext uri="{FF2B5EF4-FFF2-40B4-BE49-F238E27FC236}">
                <a16:creationId xmlns:a16="http://schemas.microsoft.com/office/drawing/2014/main" id="{6C450A19-760E-C9E0-30BF-2BA96614359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2477" y="2609465"/>
            <a:ext cx="2219435" cy="2219435"/>
          </a:xfrm>
          <a:prstGeom prst="rect">
            <a:avLst/>
          </a:prstGeom>
        </p:spPr>
      </p:pic>
      <p:cxnSp>
        <p:nvCxnSpPr>
          <p:cNvPr id="14" name="Straight Connector 13">
            <a:extLst>
              <a:ext uri="{FF2B5EF4-FFF2-40B4-BE49-F238E27FC236}">
                <a16:creationId xmlns:a16="http://schemas.microsoft.com/office/drawing/2014/main" id="{797519A1-3E71-4148-A70C-187784BF23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4734" y="2176009"/>
            <a:ext cx="507346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29000" y="2438399"/>
            <a:ext cx="5349204" cy="4114797"/>
          </a:xfrm>
        </p:spPr>
        <p:txBody>
          <a:bodyPr>
            <a:normAutofit/>
          </a:bodyPr>
          <a:lstStyle/>
          <a:p>
            <a:pPr marL="868680" lvl="1" indent="-283464" eaLnBrk="1" fontAlgn="auto" hangingPunct="1">
              <a:lnSpc>
                <a:spcPct val="101000"/>
              </a:lnSpc>
              <a:spcAft>
                <a:spcPts val="0"/>
              </a:spcAft>
              <a:buFont typeface="Wingdings 2"/>
              <a:buChar char=""/>
              <a:defRPr/>
            </a:pPr>
            <a:r>
              <a:rPr lang="en-GB" sz="1600" dirty="0">
                <a:latin typeface="Calibri" panose="020F0502020204030204" pitchFamily="34" charset="0"/>
                <a:ea typeface="Calibri" panose="020F0502020204030204" pitchFamily="34" charset="0"/>
                <a:cs typeface="Calibri" panose="020F0502020204030204" pitchFamily="34" charset="0"/>
              </a:rPr>
              <a:t>Schemas may affect subsequent perception of defendant.</a:t>
            </a:r>
          </a:p>
          <a:p>
            <a:pPr marL="868680" lvl="1" indent="-283464" eaLnBrk="1" fontAlgn="auto" hangingPunct="1">
              <a:lnSpc>
                <a:spcPct val="101000"/>
              </a:lnSpc>
              <a:spcAft>
                <a:spcPts val="0"/>
              </a:spcAft>
              <a:buFont typeface="Wingdings 2"/>
              <a:buChar char=""/>
              <a:defRPr/>
            </a:pPr>
            <a:r>
              <a:rPr lang="en-GB" sz="1600" dirty="0" err="1">
                <a:latin typeface="Calibri" panose="020F0502020204030204" pitchFamily="34" charset="0"/>
                <a:ea typeface="Calibri" panose="020F0502020204030204" pitchFamily="34" charset="0"/>
                <a:cs typeface="Calibri" panose="020F0502020204030204" pitchFamily="34" charset="0"/>
              </a:rPr>
              <a:t>Steblay</a:t>
            </a:r>
            <a:r>
              <a:rPr lang="en-GB" sz="1600" dirty="0">
                <a:latin typeface="Calibri" panose="020F0502020204030204" pitchFamily="34" charset="0"/>
                <a:ea typeface="Calibri" panose="020F0502020204030204" pitchFamily="34" charset="0"/>
                <a:cs typeface="Calibri" panose="020F0502020204030204" pitchFamily="34" charset="0"/>
              </a:rPr>
              <a:t> et al. (1999). Meta-analysis of 44 studies.</a:t>
            </a:r>
          </a:p>
          <a:p>
            <a:pPr marL="868680" lvl="1" indent="-283464" eaLnBrk="1" fontAlgn="auto" hangingPunct="1">
              <a:lnSpc>
                <a:spcPct val="101000"/>
              </a:lnSpc>
              <a:spcAft>
                <a:spcPts val="0"/>
              </a:spcAft>
              <a:buFont typeface="Wingdings 2"/>
              <a:buChar char=""/>
              <a:defRPr/>
            </a:pPr>
            <a:r>
              <a:rPr lang="en-GB" sz="1600" dirty="0">
                <a:latin typeface="Calibri" panose="020F0502020204030204" pitchFamily="34" charset="0"/>
                <a:ea typeface="Calibri" panose="020F0502020204030204" pitchFamily="34" charset="0"/>
                <a:cs typeface="Calibri" panose="020F0502020204030204" pitchFamily="34" charset="0"/>
              </a:rPr>
              <a:t>E.g. OJ Simpson </a:t>
            </a:r>
            <a:r>
              <a:rPr lang="en-GB" sz="1600" dirty="0">
                <a:latin typeface="Calibri" panose="020F0502020204030204" pitchFamily="34" charset="0"/>
                <a:ea typeface="Calibri" panose="020F0502020204030204" pitchFamily="34" charset="0"/>
                <a:cs typeface="Calibri" panose="020F0502020204030204" pitchFamily="34" charset="0"/>
                <a:sym typeface="Wingdings"/>
              </a:rPr>
              <a:t></a:t>
            </a:r>
            <a:r>
              <a:rPr lang="en-GB" sz="1600" dirty="0">
                <a:latin typeface="Calibri" panose="020F0502020204030204" pitchFamily="34" charset="0"/>
                <a:ea typeface="Calibri" panose="020F0502020204030204" pitchFamily="34" charset="0"/>
                <a:cs typeface="Calibri" panose="020F0502020204030204" pitchFamily="34" charset="0"/>
              </a:rPr>
              <a:t> perceived as a ‘good guy’ (high-profile personality).</a:t>
            </a:r>
          </a:p>
          <a:p>
            <a:pPr marL="868680" lvl="1" indent="-283464">
              <a:lnSpc>
                <a:spcPct val="101000"/>
              </a:lnSpc>
              <a:buFont typeface="Wingdings 2"/>
              <a:buChar char=""/>
              <a:defRPr/>
            </a:pPr>
            <a:r>
              <a:rPr lang="en-GB" sz="1600" dirty="0">
                <a:latin typeface="Calibri" panose="020F0502020204030204" pitchFamily="34" charset="0"/>
                <a:ea typeface="Calibri" panose="020F0502020204030204" pitchFamily="34" charset="0"/>
                <a:cs typeface="Calibri" panose="020F0502020204030204" pitchFamily="34" charset="0"/>
              </a:rPr>
              <a:t>Prospective jurors had to respond to a 61-page questionnaire with 294 questions. (JBS).</a:t>
            </a:r>
          </a:p>
          <a:p>
            <a:pPr marL="868680" lvl="1" indent="-283464">
              <a:lnSpc>
                <a:spcPct val="101000"/>
              </a:lnSpc>
              <a:buFont typeface="Wingdings 2"/>
              <a:buChar char=""/>
              <a:defRPr/>
            </a:pPr>
            <a:r>
              <a:rPr lang="en-GB" sz="1600" dirty="0">
                <a:latin typeface="Calibri" panose="020F0502020204030204" pitchFamily="34" charset="0"/>
                <a:ea typeface="Calibri" panose="020F0502020204030204" pitchFamily="34" charset="0"/>
                <a:cs typeface="Calibri" panose="020F0502020204030204" pitchFamily="34" charset="0"/>
              </a:rPr>
              <a:t>More commonly: the PJAQ (</a:t>
            </a:r>
            <a:r>
              <a:rPr lang="en-GB" sz="1600" dirty="0" err="1">
                <a:latin typeface="Calibri" panose="020F0502020204030204" pitchFamily="34" charset="0"/>
                <a:ea typeface="Calibri" panose="020F0502020204030204" pitchFamily="34" charset="0"/>
                <a:cs typeface="Calibri" panose="020F0502020204030204" pitchFamily="34" charset="0"/>
              </a:rPr>
              <a:t>Lecci</a:t>
            </a:r>
            <a:r>
              <a:rPr lang="en-GB" sz="1600" dirty="0">
                <a:latin typeface="Calibri" panose="020F0502020204030204" pitchFamily="34" charset="0"/>
                <a:ea typeface="Calibri" panose="020F0502020204030204" pitchFamily="34" charset="0"/>
                <a:cs typeface="Calibri" panose="020F0502020204030204" pitchFamily="34" charset="0"/>
              </a:rPr>
              <a:t> and Myers, 2008).</a:t>
            </a:r>
          </a:p>
          <a:p>
            <a:pPr marL="868680" lvl="1" indent="-283464">
              <a:lnSpc>
                <a:spcPct val="101000"/>
              </a:lnSpc>
              <a:buFont typeface="Wingdings 2"/>
              <a:buChar char=""/>
              <a:defRPr/>
            </a:pPr>
            <a:r>
              <a:rPr lang="en-GB" sz="1600" dirty="0">
                <a:latin typeface="Calibri" panose="020F0502020204030204" pitchFamily="34" charset="0"/>
                <a:ea typeface="Calibri" panose="020F0502020204030204" pitchFamily="34" charset="0"/>
                <a:cs typeface="Calibri" panose="020F0502020204030204" pitchFamily="34" charset="0"/>
              </a:rPr>
              <a:t>These presume that jurors give honest answers…</a:t>
            </a:r>
          </a:p>
          <a:p>
            <a:pPr marL="868680" lvl="1" indent="-283464">
              <a:lnSpc>
                <a:spcPct val="101000"/>
              </a:lnSpc>
              <a:buFont typeface="Wingdings 2"/>
              <a:buChar char=""/>
              <a:defRPr/>
            </a:pPr>
            <a:r>
              <a:rPr lang="en-GB" sz="1600" dirty="0">
                <a:latin typeface="Calibri" panose="020F0502020204030204" pitchFamily="34" charset="0"/>
                <a:ea typeface="Calibri" panose="020F0502020204030204" pitchFamily="34" charset="0"/>
                <a:cs typeface="Calibri" panose="020F0502020204030204" pitchFamily="34" charset="0"/>
              </a:rPr>
              <a:t>See paper by Gordon (2013) “Through the eyes of Jurors”</a:t>
            </a:r>
          </a:p>
          <a:p>
            <a:pPr marL="585216" lvl="1" indent="0">
              <a:lnSpc>
                <a:spcPct val="101000"/>
              </a:lnSpc>
              <a:buNone/>
              <a:defRPr/>
            </a:pPr>
            <a:endParaRPr lang="en-GB" sz="1400" dirty="0">
              <a:latin typeface="Century Schoolbook" panose="02040604050505020304" pitchFamily="18" charset="0"/>
            </a:endParaRPr>
          </a:p>
          <a:p>
            <a:pPr marL="548640" indent="-411480" eaLnBrk="1" fontAlgn="auto" hangingPunct="1">
              <a:lnSpc>
                <a:spcPct val="101000"/>
              </a:lnSpc>
              <a:spcAft>
                <a:spcPts val="0"/>
              </a:spcAft>
              <a:buClr>
                <a:schemeClr val="tx1">
                  <a:shade val="95000"/>
                </a:schemeClr>
              </a:buClr>
              <a:buFont typeface="Wingdings 2"/>
              <a:buChar char=""/>
              <a:defRPr/>
            </a:pPr>
            <a:endParaRPr lang="en-GB" sz="1400" dirty="0"/>
          </a:p>
        </p:txBody>
      </p:sp>
    </p:spTree>
    <p:extLst>
      <p:ext uri="{BB962C8B-B14F-4D97-AF65-F5344CB8AC3E}">
        <p14:creationId xmlns:p14="http://schemas.microsoft.com/office/powerpoint/2010/main" val="2663726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43225" y="568345"/>
            <a:ext cx="5834978" cy="1560716"/>
          </a:xfrm>
        </p:spPr>
        <p:txBody>
          <a:bodyPr>
            <a:normAutofit/>
          </a:bodyPr>
          <a:lstStyle/>
          <a:p>
            <a:pPr algn="ctr"/>
            <a:br>
              <a:rPr lang="en-GB" sz="3200" dirty="0"/>
            </a:br>
            <a:br>
              <a:rPr lang="en-GB" sz="3200" dirty="0"/>
            </a:br>
            <a:r>
              <a:rPr lang="en-GB" sz="3200" dirty="0">
                <a:latin typeface="Calibri" panose="020F0502020204030204" pitchFamily="34" charset="0"/>
                <a:ea typeface="Calibri" panose="020F0502020204030204" pitchFamily="34" charset="0"/>
                <a:cs typeface="Calibri" panose="020F0502020204030204" pitchFamily="34" charset="0"/>
              </a:rPr>
              <a:t>Pre-trial publicity…</a:t>
            </a:r>
          </a:p>
        </p:txBody>
      </p:sp>
      <p:pic>
        <p:nvPicPr>
          <p:cNvPr id="13" name="Picture 4" descr="Abstract blurred public library with bookshelves">
            <a:extLst>
              <a:ext uri="{FF2B5EF4-FFF2-40B4-BE49-F238E27FC236}">
                <a16:creationId xmlns:a16="http://schemas.microsoft.com/office/drawing/2014/main" id="{BCA92439-F64F-1BBF-BFBC-2F1487B958CA}"/>
              </a:ext>
            </a:extLst>
          </p:cNvPr>
          <p:cNvPicPr>
            <a:picLocks noChangeAspect="1"/>
          </p:cNvPicPr>
          <p:nvPr/>
        </p:nvPicPr>
        <p:blipFill rotWithShape="1">
          <a:blip r:embed="rId2"/>
          <a:srcRect l="26354" r="48694" b="-2"/>
          <a:stretch/>
        </p:blipFill>
        <p:spPr>
          <a:xfrm>
            <a:off x="20" y="-8545"/>
            <a:ext cx="2568364" cy="6870818"/>
          </a:xfrm>
          <a:prstGeom prst="rect">
            <a:avLst/>
          </a:prstGeom>
        </p:spPr>
      </p:pic>
      <p:cxnSp>
        <p:nvCxnSpPr>
          <p:cNvPr id="14" name="Straight Connector 10">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rgbClr val="D3A96C"/>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943225" y="2438400"/>
            <a:ext cx="5834978" cy="3651504"/>
          </a:xfrm>
        </p:spPr>
        <p:txBody>
          <a:bodyPr>
            <a:normAutofit/>
          </a:bodyPr>
          <a:lstStyle/>
          <a:p>
            <a:pPr>
              <a:lnSpc>
                <a:spcPct val="101000"/>
              </a:lnSpc>
            </a:pPr>
            <a:r>
              <a:rPr lang="en-GB" dirty="0">
                <a:latin typeface="Calibri" panose="020F0502020204030204" pitchFamily="34" charset="0"/>
                <a:ea typeface="Calibri" panose="020F0502020204030204" pitchFamily="34" charset="0"/>
                <a:cs typeface="Calibri" panose="020F0502020204030204" pitchFamily="34" charset="0"/>
              </a:rPr>
              <a:t>Studebaker et al., (2000) investigated a `hearing` associated with the Oklahoma City bombing.</a:t>
            </a:r>
          </a:p>
          <a:p>
            <a:pPr>
              <a:lnSpc>
                <a:spcPct val="101000"/>
              </a:lnSpc>
            </a:pPr>
            <a:r>
              <a:rPr lang="en-GB" dirty="0">
                <a:latin typeface="Calibri" panose="020F0502020204030204" pitchFamily="34" charset="0"/>
                <a:ea typeface="Calibri" panose="020F0502020204030204" pitchFamily="34" charset="0"/>
                <a:cs typeface="Calibri" panose="020F0502020204030204" pitchFamily="34" charset="0"/>
              </a:rPr>
              <a:t>Firstly they performed </a:t>
            </a:r>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content analyses </a:t>
            </a:r>
            <a:r>
              <a:rPr lang="en-GB" dirty="0">
                <a:latin typeface="Calibri" panose="020F0502020204030204" pitchFamily="34" charset="0"/>
                <a:ea typeface="Calibri" panose="020F0502020204030204" pitchFamily="34" charset="0"/>
                <a:cs typeface="Calibri" panose="020F0502020204030204" pitchFamily="34" charset="0"/>
              </a:rPr>
              <a:t>of various local newspaper, followed by </a:t>
            </a:r>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questionnaires</a:t>
            </a:r>
            <a:r>
              <a:rPr lang="en-GB" dirty="0">
                <a:latin typeface="Calibri" panose="020F0502020204030204" pitchFamily="34" charset="0"/>
                <a:ea typeface="Calibri" panose="020F0502020204030204" pitchFamily="34" charset="0"/>
                <a:cs typeface="Calibri" panose="020F0502020204030204" pitchFamily="34" charset="0"/>
              </a:rPr>
              <a:t> with the population of the surrounding areas. </a:t>
            </a:r>
          </a:p>
          <a:p>
            <a:pPr>
              <a:lnSpc>
                <a:spcPct val="101000"/>
              </a:lnSpc>
            </a:pPr>
            <a:r>
              <a:rPr lang="en-GB" dirty="0">
                <a:latin typeface="Calibri" panose="020F0502020204030204" pitchFamily="34" charset="0"/>
                <a:ea typeface="Calibri" panose="020F0502020204030204" pitchFamily="34" charset="0"/>
                <a:cs typeface="Calibri" panose="020F0502020204030204" pitchFamily="34" charset="0"/>
              </a:rPr>
              <a:t>They reported a </a:t>
            </a:r>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correlation</a:t>
            </a:r>
            <a:r>
              <a:rPr lang="en-GB" dirty="0">
                <a:latin typeface="Calibri" panose="020F0502020204030204" pitchFamily="34" charset="0"/>
                <a:ea typeface="Calibri" panose="020F0502020204030204" pitchFamily="34" charset="0"/>
                <a:cs typeface="Calibri" panose="020F0502020204030204" pitchFamily="34" charset="0"/>
              </a:rPr>
              <a:t> between the </a:t>
            </a:r>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attitudes </a:t>
            </a:r>
            <a:r>
              <a:rPr lang="en-GB" dirty="0">
                <a:latin typeface="Calibri" panose="020F0502020204030204" pitchFamily="34" charset="0"/>
                <a:ea typeface="Calibri" panose="020F0502020204030204" pitchFamily="34" charset="0"/>
                <a:cs typeface="Calibri" panose="020F0502020204030204" pitchFamily="34" charset="0"/>
              </a:rPr>
              <a:t>of the public and the version of the City bombings contained within the </a:t>
            </a:r>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publication</a:t>
            </a:r>
            <a:r>
              <a:rPr lang="en-GB" dirty="0">
                <a:latin typeface="Calibri" panose="020F0502020204030204" pitchFamily="34" charset="0"/>
                <a:ea typeface="Calibri" panose="020F0502020204030204" pitchFamily="34" charset="0"/>
                <a:cs typeface="Calibri" panose="020F0502020204030204" pitchFamily="34" charset="0"/>
              </a:rPr>
              <a:t> of their choice. </a:t>
            </a:r>
          </a:p>
        </p:txBody>
      </p:sp>
    </p:spTree>
    <p:extLst>
      <p:ext uri="{BB962C8B-B14F-4D97-AF65-F5344CB8AC3E}">
        <p14:creationId xmlns:p14="http://schemas.microsoft.com/office/powerpoint/2010/main" val="1460074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43225" y="568345"/>
            <a:ext cx="5834978" cy="1560716"/>
          </a:xfrm>
        </p:spPr>
        <p:txBody>
          <a:bodyPr>
            <a:normAutofit/>
          </a:bodyPr>
          <a:lstStyle/>
          <a:p>
            <a:r>
              <a:rPr lang="en-GB" dirty="0">
                <a:latin typeface="+mn-lt"/>
              </a:rPr>
              <a:t>And...</a:t>
            </a:r>
          </a:p>
        </p:txBody>
      </p:sp>
      <p:pic>
        <p:nvPicPr>
          <p:cNvPr id="5" name="Picture 4" descr="Abstract blurred public library with bookshelves">
            <a:extLst>
              <a:ext uri="{FF2B5EF4-FFF2-40B4-BE49-F238E27FC236}">
                <a16:creationId xmlns:a16="http://schemas.microsoft.com/office/drawing/2014/main" id="{3E293339-5AE0-8B4B-D74A-838C46BEF593}"/>
              </a:ext>
            </a:extLst>
          </p:cNvPr>
          <p:cNvPicPr>
            <a:picLocks noChangeAspect="1"/>
          </p:cNvPicPr>
          <p:nvPr/>
        </p:nvPicPr>
        <p:blipFill rotWithShape="1">
          <a:blip r:embed="rId3"/>
          <a:srcRect l="26354" r="48694" b="-2"/>
          <a:stretch/>
        </p:blipFill>
        <p:spPr>
          <a:xfrm>
            <a:off x="20" y="-8545"/>
            <a:ext cx="2568364" cy="6870818"/>
          </a:xfrm>
          <a:prstGeom prst="rect">
            <a:avLst/>
          </a:prstGeom>
        </p:spPr>
      </p:pic>
      <p:cxnSp>
        <p:nvCxnSpPr>
          <p:cNvPr id="11" name="Straight Connector 10">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rgbClr val="D3A96C"/>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943225" y="2438400"/>
            <a:ext cx="5834978" cy="3651504"/>
          </a:xfrm>
        </p:spPr>
        <p:txBody>
          <a:bodyPr>
            <a:normAutofit/>
          </a:bodyPr>
          <a:lstStyle/>
          <a:p>
            <a:r>
              <a:rPr lang="en-GB" sz="1900" dirty="0">
                <a:effectLst/>
                <a:latin typeface="Calibri" panose="020F0502020204030204" pitchFamily="34" charset="0"/>
                <a:ea typeface="Calibri" panose="020F0502020204030204" pitchFamily="34" charset="0"/>
                <a:cs typeface="Calibri" panose="020F0502020204030204" pitchFamily="34" charset="0"/>
              </a:rPr>
              <a:t>Seltzer et al., (1991) surveyed real jurors and found that 25-30% admitted concealing information about themselves.</a:t>
            </a:r>
          </a:p>
          <a:p>
            <a:r>
              <a:rPr lang="en-GB" sz="1900" dirty="0">
                <a:effectLst/>
                <a:latin typeface="Calibri" panose="020F0502020204030204" pitchFamily="34" charset="0"/>
                <a:ea typeface="Calibri" panose="020F0502020204030204" pitchFamily="34" charset="0"/>
                <a:cs typeface="Calibri" panose="020F0502020204030204" pitchFamily="34" charset="0"/>
              </a:rPr>
              <a:t>Are they then representative of their community?</a:t>
            </a:r>
          </a:p>
          <a:p>
            <a:r>
              <a:rPr lang="en-GB" sz="1900" dirty="0">
                <a:effectLst/>
                <a:latin typeface="Calibri" panose="020F0502020204030204" pitchFamily="34" charset="0"/>
                <a:ea typeface="Calibri" panose="020F0502020204030204" pitchFamily="34" charset="0"/>
                <a:cs typeface="Calibri" panose="020F0502020204030204" pitchFamily="34" charset="0"/>
              </a:rPr>
              <a:t>Each case is unique regarding the defendant, victim, barristers and their skills, strength, type of evidence, and the composition of the Jury!</a:t>
            </a:r>
          </a:p>
          <a:p>
            <a:r>
              <a:rPr lang="en-GB" sz="1900" dirty="0">
                <a:effectLst/>
                <a:latin typeface="Calibri" panose="020F0502020204030204" pitchFamily="34" charset="0"/>
                <a:ea typeface="Calibri" panose="020F0502020204030204" pitchFamily="34" charset="0"/>
                <a:cs typeface="Calibri" panose="020F0502020204030204" pitchFamily="34" charset="0"/>
              </a:rPr>
              <a:t>Also - key to these variables, is the way in which the arguments are </a:t>
            </a:r>
            <a:r>
              <a:rPr lang="en-GB" sz="1900" b="1" dirty="0">
                <a:effectLst/>
                <a:latin typeface="Calibri" panose="020F0502020204030204" pitchFamily="34" charset="0"/>
                <a:ea typeface="Calibri" panose="020F0502020204030204" pitchFamily="34" charset="0"/>
                <a:cs typeface="Calibri" panose="020F0502020204030204" pitchFamily="34" charset="0"/>
              </a:rPr>
              <a:t>framed </a:t>
            </a:r>
            <a:r>
              <a:rPr lang="en-GB" sz="1900" dirty="0">
                <a:effectLst/>
                <a:latin typeface="Calibri" panose="020F0502020204030204" pitchFamily="34" charset="0"/>
                <a:ea typeface="Calibri" panose="020F0502020204030204" pitchFamily="34" charset="0"/>
                <a:cs typeface="Calibri" panose="020F0502020204030204" pitchFamily="34" charset="0"/>
              </a:rPr>
              <a:t>(See later slides on `The Story Telling Model`.</a:t>
            </a:r>
          </a:p>
        </p:txBody>
      </p:sp>
    </p:spTree>
    <p:extLst>
      <p:ext uri="{BB962C8B-B14F-4D97-AF65-F5344CB8AC3E}">
        <p14:creationId xmlns:p14="http://schemas.microsoft.com/office/powerpoint/2010/main" val="3439254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A24947D6-4414-44C2-AD87-5799AB84D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04734" y="568345"/>
            <a:ext cx="5073469" cy="1560716"/>
          </a:xfrm>
        </p:spPr>
        <p:txBody>
          <a:bodyPr>
            <a:normAutofit/>
          </a:bodyPr>
          <a:lstStyle/>
          <a:p>
            <a:pPr algn="ctr" eaLnBrk="1" fontAlgn="auto" hangingPunct="1">
              <a:spcAft>
                <a:spcPts val="0"/>
              </a:spcAft>
              <a:defRPr/>
            </a:pPr>
            <a:r>
              <a:rPr lang="en-GB" dirty="0">
                <a:latin typeface="+mn-lt"/>
              </a:rPr>
              <a:t>Juror attitudes</a:t>
            </a:r>
          </a:p>
        </p:txBody>
      </p:sp>
      <p:sp>
        <p:nvSpPr>
          <p:cNvPr id="7179" name="Rounded Rectangle 13">
            <a:extLst>
              <a:ext uri="{FF2B5EF4-FFF2-40B4-BE49-F238E27FC236}">
                <a16:creationId xmlns:a16="http://schemas.microsoft.com/office/drawing/2014/main" id="{60E4020B-694F-42C9-BA43-2919A2C10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491" y="1534308"/>
            <a:ext cx="2730406" cy="4358546"/>
          </a:xfrm>
          <a:prstGeom prst="roundRect">
            <a:avLst>
              <a:gd name="adj" fmla="val 2462"/>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2" name="Picture 3" descr="chair.jpg"/>
          <p:cNvPicPr>
            <a:picLocks noChangeAspect="1"/>
          </p:cNvPicPr>
          <p:nvPr/>
        </p:nvPicPr>
        <p:blipFill rotWithShape="1">
          <a:blip r:embed="rId3" cstate="print">
            <a:extLst>
              <a:ext uri="{28A0092B-C50C-407E-A947-70E740481C1C}">
                <a14:useLocalDpi xmlns:a14="http://schemas.microsoft.com/office/drawing/2010/main" val="0"/>
              </a:ext>
            </a:extLst>
          </a:blip>
          <a:srcRect l="5702" r="17995" b="-1"/>
          <a:stretch/>
        </p:blipFill>
        <p:spPr bwMode="auto">
          <a:xfrm>
            <a:off x="742477" y="1865552"/>
            <a:ext cx="2219435" cy="37072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181" name="Straight Connector 7180">
            <a:extLst>
              <a:ext uri="{FF2B5EF4-FFF2-40B4-BE49-F238E27FC236}">
                <a16:creationId xmlns:a16="http://schemas.microsoft.com/office/drawing/2014/main" id="{154FD145-B8AF-4FD1-BD9E-1C7A33E77D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4734" y="2176009"/>
            <a:ext cx="5073469" cy="0"/>
          </a:xfrm>
          <a:prstGeom prst="line">
            <a:avLst/>
          </a:prstGeom>
          <a:ln w="38100">
            <a:solidFill>
              <a:srgbClr val="ECA439"/>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04734" y="2438399"/>
            <a:ext cx="5073470" cy="4190999"/>
          </a:xfrm>
        </p:spPr>
        <p:txBody>
          <a:bodyPr>
            <a:normAutofit/>
          </a:bodyPr>
          <a:lstStyle/>
          <a:p>
            <a:pPr marL="868680" lvl="1" indent="-283464" eaLnBrk="1" fontAlgn="auto" hangingPunct="1">
              <a:lnSpc>
                <a:spcPct val="101000"/>
              </a:lnSpc>
              <a:spcAft>
                <a:spcPts val="0"/>
              </a:spcAft>
              <a:buFont typeface="Wingdings 2"/>
              <a:buChar char=""/>
              <a:defRPr/>
            </a:pPr>
            <a:r>
              <a:rPr lang="en-GB" sz="1500" dirty="0">
                <a:effectLst/>
                <a:latin typeface="Calibri" panose="020F0502020204030204" pitchFamily="34" charset="0"/>
                <a:ea typeface="Calibri" panose="020F0502020204030204" pitchFamily="34" charset="0"/>
                <a:cs typeface="Calibri" panose="020F0502020204030204" pitchFamily="34" charset="0"/>
              </a:rPr>
              <a:t>Beliefs that jurors hold before a trial </a:t>
            </a:r>
            <a:r>
              <a:rPr lang="en-GB" sz="15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can and do </a:t>
            </a:r>
            <a:r>
              <a:rPr lang="en-GB" sz="1500" dirty="0">
                <a:effectLst/>
                <a:latin typeface="Calibri" panose="020F0502020204030204" pitchFamily="34" charset="0"/>
                <a:ea typeface="Calibri" panose="020F0502020204030204" pitchFamily="34" charset="0"/>
                <a:cs typeface="Calibri" panose="020F0502020204030204" pitchFamily="34" charset="0"/>
              </a:rPr>
              <a:t>influence their decision.</a:t>
            </a:r>
          </a:p>
          <a:p>
            <a:pPr marL="868680" lvl="1" indent="-283464" eaLnBrk="1" fontAlgn="auto" hangingPunct="1">
              <a:lnSpc>
                <a:spcPct val="101000"/>
              </a:lnSpc>
              <a:spcAft>
                <a:spcPts val="0"/>
              </a:spcAft>
              <a:buFont typeface="Wingdings 2"/>
              <a:buChar char=""/>
              <a:defRPr/>
            </a:pPr>
            <a:r>
              <a:rPr lang="en-GB" sz="1500" dirty="0">
                <a:effectLst/>
                <a:latin typeface="Calibri" panose="020F0502020204030204" pitchFamily="34" charset="0"/>
                <a:ea typeface="Calibri" panose="020F0502020204030204" pitchFamily="34" charset="0"/>
                <a:cs typeface="Calibri" panose="020F0502020204030204" pitchFamily="34" charset="0"/>
              </a:rPr>
              <a:t>Therefore, we need jurors with similar characteristics and backgrounds as the defendant.</a:t>
            </a:r>
          </a:p>
          <a:p>
            <a:pPr marL="868680" lvl="1" indent="-283464" eaLnBrk="1" fontAlgn="auto" hangingPunct="1">
              <a:lnSpc>
                <a:spcPct val="101000"/>
              </a:lnSpc>
              <a:spcAft>
                <a:spcPts val="0"/>
              </a:spcAft>
              <a:buFont typeface="Wingdings 2"/>
              <a:buChar char=""/>
              <a:defRPr/>
            </a:pPr>
            <a:r>
              <a:rPr lang="en-GB" sz="1500" dirty="0">
                <a:effectLst/>
                <a:latin typeface="Calibri" panose="020F0502020204030204" pitchFamily="34" charset="0"/>
                <a:ea typeface="Calibri" panose="020F0502020204030204" pitchFamily="34" charset="0"/>
                <a:cs typeface="Calibri" panose="020F0502020204030204" pitchFamily="34" charset="0"/>
              </a:rPr>
              <a:t>Will they be less sympathetic if not?</a:t>
            </a:r>
          </a:p>
          <a:p>
            <a:pPr marL="868680" lvl="1" indent="-283464" eaLnBrk="1" fontAlgn="auto" hangingPunct="1">
              <a:lnSpc>
                <a:spcPct val="101000"/>
              </a:lnSpc>
              <a:spcAft>
                <a:spcPts val="0"/>
              </a:spcAft>
              <a:buFont typeface="Wingdings 2"/>
              <a:buChar char=""/>
              <a:defRPr/>
            </a:pPr>
            <a:r>
              <a:rPr lang="en-GB" sz="1500" dirty="0">
                <a:effectLst/>
                <a:latin typeface="Calibri" panose="020F0502020204030204" pitchFamily="34" charset="0"/>
                <a:ea typeface="Calibri" panose="020F0502020204030204" pitchFamily="34" charset="0"/>
                <a:cs typeface="Calibri" panose="020F0502020204030204" pitchFamily="34" charset="0"/>
              </a:rPr>
              <a:t>Gender also plays a role.</a:t>
            </a:r>
          </a:p>
          <a:p>
            <a:pPr marL="868680" lvl="1" indent="-283464" eaLnBrk="1" fontAlgn="auto" hangingPunct="1">
              <a:lnSpc>
                <a:spcPct val="101000"/>
              </a:lnSpc>
              <a:spcAft>
                <a:spcPts val="0"/>
              </a:spcAft>
              <a:buFont typeface="Wingdings 2"/>
              <a:buChar char=""/>
              <a:defRPr/>
            </a:pPr>
            <a:r>
              <a:rPr lang="en-GB" sz="1500" dirty="0">
                <a:effectLst/>
                <a:latin typeface="Calibri" panose="020F0502020204030204" pitchFamily="34" charset="0"/>
                <a:ea typeface="Calibri" panose="020F0502020204030204" pitchFamily="34" charset="0"/>
                <a:cs typeface="Calibri" panose="020F0502020204030204" pitchFamily="34" charset="0"/>
              </a:rPr>
              <a:t>Jurors who do not agree with the death penalty are discharged from trials in America.</a:t>
            </a:r>
          </a:p>
          <a:p>
            <a:pPr marL="585216" lvl="1" indent="0" eaLnBrk="1" fontAlgn="auto" hangingPunct="1">
              <a:lnSpc>
                <a:spcPct val="101000"/>
              </a:lnSpc>
              <a:spcAft>
                <a:spcPts val="0"/>
              </a:spcAft>
              <a:buNone/>
              <a:defRPr/>
            </a:pPr>
            <a:endParaRPr lang="en-GB" sz="1500" dirty="0">
              <a:effectLst/>
              <a:latin typeface="Calibri" panose="020F0502020204030204" pitchFamily="34" charset="0"/>
              <a:ea typeface="Calibri" panose="020F0502020204030204" pitchFamily="34" charset="0"/>
              <a:cs typeface="Calibri" panose="020F0502020204030204" pitchFamily="34" charset="0"/>
            </a:endParaRPr>
          </a:p>
          <a:p>
            <a:pPr marL="1545590" lvl="4" indent="-411480" eaLnBrk="1" fontAlgn="auto" hangingPunct="1">
              <a:lnSpc>
                <a:spcPct val="101000"/>
              </a:lnSpc>
              <a:spcAft>
                <a:spcPts val="0"/>
              </a:spcAft>
              <a:buClr>
                <a:schemeClr val="tx1">
                  <a:shade val="95000"/>
                </a:schemeClr>
              </a:buClr>
              <a:buNone/>
              <a:defRPr/>
            </a:pPr>
            <a:r>
              <a:rPr lang="en-GB" sz="1500" b="1" dirty="0">
                <a:solidFill>
                  <a:srgbClr val="0070C0"/>
                </a:solidFill>
                <a:latin typeface="Calibri" panose="020F0502020204030204" pitchFamily="34" charset="0"/>
                <a:ea typeface="Calibri" panose="020F0502020204030204" pitchFamily="34" charset="0"/>
                <a:cs typeface="Calibri" panose="020F0502020204030204" pitchFamily="34" charset="0"/>
              </a:rPr>
              <a:t>Barristers should check jurors for signs of prejudiced attitudes- possible or not?</a:t>
            </a:r>
          </a:p>
        </p:txBody>
      </p:sp>
    </p:spTree>
    <p:extLst>
      <p:ext uri="{BB962C8B-B14F-4D97-AF65-F5344CB8AC3E}">
        <p14:creationId xmlns:p14="http://schemas.microsoft.com/office/powerpoint/2010/main" val="2112610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86E8D-3AB6-63A0-242F-208B030B5B7C}"/>
              </a:ext>
            </a:extLst>
          </p:cNvPr>
          <p:cNvSpPr>
            <a:spLocks noGrp="1"/>
          </p:cNvSpPr>
          <p:nvPr>
            <p:ph type="title"/>
          </p:nvPr>
        </p:nvSpPr>
        <p:spPr/>
        <p:txBody>
          <a:bodyPr>
            <a:noAutofit/>
          </a:bodyPr>
          <a:lstStyle/>
          <a:p>
            <a:r>
              <a:rPr lang="en-GB" sz="2400" dirty="0">
                <a:latin typeface="+mn-lt"/>
              </a:rPr>
              <a:t>Why the Same Evidence Splits an Insanity-Defence Jury</a:t>
            </a:r>
            <a:br>
              <a:rPr lang="en-GB" sz="2400" dirty="0">
                <a:latin typeface="+mn-lt"/>
              </a:rPr>
            </a:br>
            <a:r>
              <a:rPr lang="en-GB" sz="2400" dirty="0">
                <a:latin typeface="+mn-lt"/>
              </a:rPr>
              <a:t>The Clancy murder trial shows why the facts alone may not decide insanity cases.</a:t>
            </a:r>
            <a:br>
              <a:rPr lang="en-GB" sz="2400" dirty="0">
                <a:latin typeface="+mn-lt"/>
              </a:rPr>
            </a:br>
            <a:endParaRPr lang="en-GB" sz="2400" dirty="0">
              <a:latin typeface="+mn-lt"/>
            </a:endParaRPr>
          </a:p>
        </p:txBody>
      </p:sp>
      <p:sp>
        <p:nvSpPr>
          <p:cNvPr id="3" name="Content Placeholder 2">
            <a:extLst>
              <a:ext uri="{FF2B5EF4-FFF2-40B4-BE49-F238E27FC236}">
                <a16:creationId xmlns:a16="http://schemas.microsoft.com/office/drawing/2014/main" id="{5EB1C070-0423-19F3-9176-2749E0B57AF3}"/>
              </a:ext>
            </a:extLst>
          </p:cNvPr>
          <p:cNvSpPr>
            <a:spLocks noGrp="1"/>
          </p:cNvSpPr>
          <p:nvPr>
            <p:ph idx="1"/>
          </p:nvPr>
        </p:nvSpPr>
        <p:spPr/>
        <p:txBody>
          <a:bodyPr>
            <a:normAutofit fontScale="85000" lnSpcReduction="20000"/>
          </a:bodyPr>
          <a:lstStyle/>
          <a:p>
            <a:r>
              <a:rPr lang="en-GB" dirty="0">
                <a:hlinkClick r:id="rId2"/>
              </a:rPr>
              <a:t>Why the Same Evidence Splits an Insanity-Defence Jury | Psychology Today United Kingdom</a:t>
            </a:r>
            <a:endParaRPr lang="en-GB" dirty="0"/>
          </a:p>
          <a:p>
            <a:pPr lvl="0"/>
            <a:r>
              <a:rPr lang="en-GB" dirty="0"/>
              <a:t>Psychosis is a clinical diagnosis, while legal insanity is a judgment about criminal responsibility.</a:t>
            </a:r>
          </a:p>
          <a:p>
            <a:pPr lvl="0"/>
            <a:r>
              <a:rPr lang="en-GB" dirty="0"/>
              <a:t>Research shows jurors’ attitudes can shape how they evaluate the same mental-health evidence.</a:t>
            </a:r>
          </a:p>
          <a:p>
            <a:pPr lvl="0"/>
            <a:r>
              <a:rPr lang="en-GB" dirty="0"/>
              <a:t>Insanity defences ask jurors to evaluate conduct from within the defendant’s psychotic reality.</a:t>
            </a:r>
          </a:p>
          <a:p>
            <a:pPr lvl="0"/>
            <a:r>
              <a:rPr lang="en-GB" dirty="0"/>
              <a:t>A mistrial may reflect jurors’ differing views of mental illness and blame, not disagreement on the facts.</a:t>
            </a:r>
          </a:p>
          <a:p>
            <a:r>
              <a:rPr lang="en-GB" dirty="0">
                <a:hlinkClick r:id="rId3"/>
              </a:rPr>
              <a:t>Unanswered Questions in the Lindsay Clancy Case | Psychology Today United Kingdom</a:t>
            </a:r>
            <a:endParaRPr lang="en-GB" dirty="0"/>
          </a:p>
        </p:txBody>
      </p:sp>
    </p:spTree>
    <p:extLst>
      <p:ext uri="{BB962C8B-B14F-4D97-AF65-F5344CB8AC3E}">
        <p14:creationId xmlns:p14="http://schemas.microsoft.com/office/powerpoint/2010/main" val="2394417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EBF94-3E73-DF1B-EB38-97EF5AF20C10}"/>
              </a:ext>
            </a:extLst>
          </p:cNvPr>
          <p:cNvSpPr>
            <a:spLocks noGrp="1"/>
          </p:cNvSpPr>
          <p:nvPr>
            <p:ph type="title"/>
          </p:nvPr>
        </p:nvSpPr>
        <p:spPr/>
        <p:txBody>
          <a:bodyPr/>
          <a:lstStyle/>
          <a:p>
            <a:r>
              <a:rPr lang="en-GB" dirty="0">
                <a:latin typeface="+mn-lt"/>
              </a:rPr>
              <a:t>Juror Attitudes: Individual Differences (Wood et al., 2017)</a:t>
            </a:r>
          </a:p>
        </p:txBody>
      </p:sp>
      <p:sp>
        <p:nvSpPr>
          <p:cNvPr id="3" name="Content Placeholder 2">
            <a:extLst>
              <a:ext uri="{FF2B5EF4-FFF2-40B4-BE49-F238E27FC236}">
                <a16:creationId xmlns:a16="http://schemas.microsoft.com/office/drawing/2014/main" id="{C2C9C446-7220-27D0-77B6-FE9E812FCA63}"/>
              </a:ext>
            </a:extLst>
          </p:cNvPr>
          <p:cNvSpPr>
            <a:spLocks noGrp="1"/>
          </p:cNvSpPr>
          <p:nvPr>
            <p:ph idx="1"/>
          </p:nvPr>
        </p:nvSpPr>
        <p:spPr>
          <a:xfrm>
            <a:off x="1371600" y="2438400"/>
            <a:ext cx="7406604" cy="4114800"/>
          </a:xfrm>
        </p:spPr>
        <p:txBody>
          <a:bodyPr>
            <a:normAutofit fontScale="92500" lnSpcReduction="20000"/>
          </a:bodyPr>
          <a:lstStyle/>
          <a:p>
            <a:r>
              <a:rPr lang="en-GB" dirty="0"/>
              <a:t>Individual differences like need for cognition and legal authoritarianism directly shape support for the insanity and postpartum depression defences, with moral disengagement acting as a partial mediator.</a:t>
            </a:r>
          </a:p>
          <a:p>
            <a:pPr lvl="0"/>
            <a:r>
              <a:rPr lang="en-GB" b="1" dirty="0"/>
              <a:t>Need for Cognition (NFC):</a:t>
            </a:r>
            <a:r>
              <a:rPr lang="en-GB" dirty="0"/>
              <a:t> Positively relates to support for both the insanity defence and the postpartum depression defence (PPDD).</a:t>
            </a:r>
          </a:p>
          <a:p>
            <a:pPr lvl="0"/>
            <a:r>
              <a:rPr lang="en-GB" b="1" dirty="0"/>
              <a:t>Legal Authoritarianism (LA):</a:t>
            </a:r>
            <a:r>
              <a:rPr lang="en-GB" dirty="0"/>
              <a:t> Negatively relates to support for both defences, as individuals favouring strict punishment are less likely to support less punitive legal options. </a:t>
            </a:r>
          </a:p>
          <a:p>
            <a:pPr lvl="0"/>
            <a:r>
              <a:rPr lang="en-GB" b="1" dirty="0"/>
              <a:t>Faith in Intuition (FI):</a:t>
            </a:r>
            <a:r>
              <a:rPr lang="en-GB" dirty="0"/>
              <a:t> Positively relates to support for the insanity defence, but shows no significant relationship with PPDD. </a:t>
            </a:r>
          </a:p>
          <a:p>
            <a:pPr lvl="0"/>
            <a:r>
              <a:rPr lang="en-GB" b="1" dirty="0"/>
              <a:t>Gender Differences:</a:t>
            </a:r>
            <a:r>
              <a:rPr lang="en-GB" dirty="0"/>
              <a:t> Women show higher support for the postpartum depression defence than men, with no notable gender differences observed for the insanity defence. </a:t>
            </a:r>
          </a:p>
          <a:p>
            <a:endParaRPr lang="en-GB" dirty="0"/>
          </a:p>
        </p:txBody>
      </p:sp>
    </p:spTree>
    <p:extLst>
      <p:ext uri="{BB962C8B-B14F-4D97-AF65-F5344CB8AC3E}">
        <p14:creationId xmlns:p14="http://schemas.microsoft.com/office/powerpoint/2010/main" val="617203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F2424-8DC1-45A2-82E1-D73256F56E03}"/>
              </a:ext>
            </a:extLst>
          </p:cNvPr>
          <p:cNvSpPr>
            <a:spLocks noGrp="1"/>
          </p:cNvSpPr>
          <p:nvPr>
            <p:ph type="title"/>
          </p:nvPr>
        </p:nvSpPr>
        <p:spPr>
          <a:xfrm>
            <a:off x="2943225" y="568345"/>
            <a:ext cx="5834978" cy="1560716"/>
          </a:xfrm>
        </p:spPr>
        <p:txBody>
          <a:bodyPr>
            <a:normAutofit/>
          </a:bodyPr>
          <a:lstStyle/>
          <a:p>
            <a:r>
              <a:rPr lang="en-GB" sz="3200">
                <a:latin typeface="+mn-lt"/>
              </a:rPr>
              <a:t>The Role of Moral Disengagement (Wood et al., 2017)</a:t>
            </a:r>
          </a:p>
        </p:txBody>
      </p:sp>
      <p:pic>
        <p:nvPicPr>
          <p:cNvPr id="5" name="Picture 4" descr="Two people holding each other's hands">
            <a:extLst>
              <a:ext uri="{FF2B5EF4-FFF2-40B4-BE49-F238E27FC236}">
                <a16:creationId xmlns:a16="http://schemas.microsoft.com/office/drawing/2014/main" id="{02293659-B6FE-ADFA-95B2-C30AB29737C7}"/>
              </a:ext>
            </a:extLst>
          </p:cNvPr>
          <p:cNvPicPr>
            <a:picLocks noChangeAspect="1"/>
          </p:cNvPicPr>
          <p:nvPr/>
        </p:nvPicPr>
        <p:blipFill>
          <a:blip r:embed="rId2"/>
          <a:srcRect l="34471" r="40577" b="-2"/>
          <a:stretch>
            <a:fillRect/>
          </a:stretch>
        </p:blipFill>
        <p:spPr>
          <a:xfrm>
            <a:off x="20" y="-8545"/>
            <a:ext cx="2568364" cy="6870818"/>
          </a:xfrm>
          <a:prstGeom prst="rect">
            <a:avLst/>
          </a:prstGeom>
        </p:spPr>
      </p:pic>
      <p:cxnSp>
        <p:nvCxnSpPr>
          <p:cNvPr id="11" name="Straight Connector 10">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rgbClr val="937555"/>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D3E5D6-326D-78EC-67EA-A1ACA3F7450D}"/>
              </a:ext>
            </a:extLst>
          </p:cNvPr>
          <p:cNvSpPr>
            <a:spLocks noGrp="1"/>
          </p:cNvSpPr>
          <p:nvPr>
            <p:ph idx="1"/>
          </p:nvPr>
        </p:nvSpPr>
        <p:spPr>
          <a:xfrm>
            <a:off x="2943225" y="2438400"/>
            <a:ext cx="5834978" cy="3651504"/>
          </a:xfrm>
        </p:spPr>
        <p:txBody>
          <a:bodyPr>
            <a:normAutofit/>
          </a:bodyPr>
          <a:lstStyle/>
          <a:p>
            <a:pPr lvl="0"/>
            <a:r>
              <a:rPr lang="en-GB" b="1" dirty="0"/>
              <a:t>Mediation:</a:t>
            </a:r>
            <a:r>
              <a:rPr lang="en-GB" dirty="0"/>
              <a:t> Moral disengagement (the cognitive process of justifying harmful actions or reducing empathy) partially mediates the relationship between legal authoritarianism, need for cognition, and support for both legal defences. </a:t>
            </a:r>
          </a:p>
          <a:p>
            <a:pPr lvl="0"/>
            <a:r>
              <a:rPr lang="en-GB" b="1" dirty="0"/>
              <a:t>Variance:</a:t>
            </a:r>
            <a:r>
              <a:rPr lang="en-GB" dirty="0"/>
              <a:t> Personal traits and cognitive styles heavily influence public and juror perceptions of legally and medically complex criminal defences. </a:t>
            </a:r>
          </a:p>
          <a:p>
            <a:endParaRPr lang="en-GB" dirty="0"/>
          </a:p>
        </p:txBody>
      </p:sp>
    </p:spTree>
    <p:extLst>
      <p:ext uri="{BB962C8B-B14F-4D97-AF65-F5344CB8AC3E}">
        <p14:creationId xmlns:p14="http://schemas.microsoft.com/office/powerpoint/2010/main" val="1352779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A8C1-9F1E-957B-65C6-F967774ACC9A}"/>
              </a:ext>
            </a:extLst>
          </p:cNvPr>
          <p:cNvSpPr>
            <a:spLocks noGrp="1"/>
          </p:cNvSpPr>
          <p:nvPr>
            <p:ph type="title"/>
          </p:nvPr>
        </p:nvSpPr>
        <p:spPr/>
        <p:txBody>
          <a:bodyPr/>
          <a:lstStyle/>
          <a:p>
            <a:pPr algn="ctr"/>
            <a:r>
              <a:rPr lang="en-GB" dirty="0">
                <a:latin typeface="+mn-lt"/>
              </a:rPr>
              <a:t>Nau et al. (2012)</a:t>
            </a:r>
          </a:p>
        </p:txBody>
      </p:sp>
      <p:sp>
        <p:nvSpPr>
          <p:cNvPr id="3" name="Content Placeholder 2">
            <a:extLst>
              <a:ext uri="{FF2B5EF4-FFF2-40B4-BE49-F238E27FC236}">
                <a16:creationId xmlns:a16="http://schemas.microsoft.com/office/drawing/2014/main" id="{100ED954-D1AA-C18E-C8B8-A3BBAFAD6F9B}"/>
              </a:ext>
            </a:extLst>
          </p:cNvPr>
          <p:cNvSpPr>
            <a:spLocks noGrp="1"/>
          </p:cNvSpPr>
          <p:nvPr>
            <p:ph idx="1"/>
          </p:nvPr>
        </p:nvSpPr>
        <p:spPr>
          <a:xfrm>
            <a:off x="2200276" y="2438400"/>
            <a:ext cx="6577928" cy="3962400"/>
          </a:xfrm>
        </p:spPr>
        <p:txBody>
          <a:bodyPr>
            <a:normAutofit fontScale="85000" lnSpcReduction="10000"/>
          </a:bodyPr>
          <a:lstStyle/>
          <a:p>
            <a:r>
              <a:rPr lang="en-GB" dirty="0"/>
              <a:t>Nau and colleagues examined infanticide cases across jurisdictions using different legal standards. Insanity defences succeed in fewer than 0.1% of all criminal trials generally, but in infanticide cases, they succeed between 15 and 27% of the time.</a:t>
            </a:r>
          </a:p>
          <a:p>
            <a:r>
              <a:rPr lang="en-GB" dirty="0"/>
              <a:t> The legal architecture of the defence matters far less than the psychological makeup of the 12 people deciding it.</a:t>
            </a:r>
          </a:p>
          <a:p>
            <a:r>
              <a:rPr lang="en-GB" dirty="0"/>
              <a:t>Therefore, two jurors can listen to the same psychiatrist and assign different significance to the testimony. </a:t>
            </a:r>
          </a:p>
          <a:p>
            <a:r>
              <a:rPr lang="en-GB" dirty="0"/>
              <a:t>One may hear evidence of delusion as evidence that the defendant's capacity for rational judgment had collapsed. </a:t>
            </a:r>
          </a:p>
          <a:p>
            <a:r>
              <a:rPr lang="en-GB" dirty="0"/>
              <a:t>Another may hear the same testimony as an explanation for why the crime occurred while continuing to regard the defendant as legally responsible for it.</a:t>
            </a:r>
          </a:p>
        </p:txBody>
      </p:sp>
      <p:sp>
        <p:nvSpPr>
          <p:cNvPr id="4" name="TextBox 3">
            <a:extLst>
              <a:ext uri="{FF2B5EF4-FFF2-40B4-BE49-F238E27FC236}">
                <a16:creationId xmlns:a16="http://schemas.microsoft.com/office/drawing/2014/main" id="{AE45E0A0-18D0-EEBC-F73E-46E5E7DCF652}"/>
              </a:ext>
            </a:extLst>
          </p:cNvPr>
          <p:cNvSpPr txBox="1"/>
          <p:nvPr/>
        </p:nvSpPr>
        <p:spPr>
          <a:xfrm>
            <a:off x="381000" y="2743200"/>
            <a:ext cx="1600200" cy="2862322"/>
          </a:xfrm>
          <a:prstGeom prst="rect">
            <a:avLst/>
          </a:prstGeom>
          <a:solidFill>
            <a:schemeClr val="accent3">
              <a:lumMod val="20000"/>
              <a:lumOff val="80000"/>
            </a:schemeClr>
          </a:solidFill>
          <a:ln>
            <a:solidFill>
              <a:schemeClr val="accent1"/>
            </a:solidFill>
          </a:ln>
        </p:spPr>
        <p:txBody>
          <a:bodyPr wrap="square" rtlCol="0">
            <a:spAutoFit/>
          </a:bodyPr>
          <a:lstStyle/>
          <a:p>
            <a:r>
              <a:rPr lang="en-GB"/>
              <a:t>The result is that jurors can agree completely on what a defendant did and still disagree on what it means.</a:t>
            </a:r>
            <a:endParaRPr lang="en-GB" dirty="0"/>
          </a:p>
        </p:txBody>
      </p:sp>
    </p:spTree>
    <p:extLst>
      <p:ext uri="{BB962C8B-B14F-4D97-AF65-F5344CB8AC3E}">
        <p14:creationId xmlns:p14="http://schemas.microsoft.com/office/powerpoint/2010/main" val="1201772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3D778227-5C97-49F6-B493-987ADCCD6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6000" y="1450777"/>
            <a:ext cx="2422181" cy="1691640"/>
          </a:xfrm>
        </p:spPr>
        <p:txBody>
          <a:bodyPr anchor="b">
            <a:normAutofit/>
          </a:bodyPr>
          <a:lstStyle/>
          <a:p>
            <a:pPr eaLnBrk="1" fontAlgn="auto" hangingPunct="1">
              <a:spcAft>
                <a:spcPts val="0"/>
              </a:spcAft>
              <a:defRPr/>
            </a:pPr>
            <a:r>
              <a:rPr lang="en-GB" sz="3000" dirty="0">
                <a:latin typeface="Calibri" panose="020F0502020204030204" pitchFamily="34" charset="0"/>
                <a:ea typeface="Calibri" panose="020F0502020204030204" pitchFamily="34" charset="0"/>
                <a:cs typeface="Calibri" panose="020F0502020204030204" pitchFamily="34" charset="0"/>
              </a:rPr>
              <a:t>Previous convictions</a:t>
            </a:r>
          </a:p>
        </p:txBody>
      </p:sp>
      <p:sp>
        <p:nvSpPr>
          <p:cNvPr id="8205" name="Round Single Corner Rectangle 24">
            <a:extLst>
              <a:ext uri="{FF2B5EF4-FFF2-40B4-BE49-F238E27FC236}">
                <a16:creationId xmlns:a16="http://schemas.microsoft.com/office/drawing/2014/main" id="{9F3860B4-17DB-40E6-8C71-93379E927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51692" y="967291"/>
            <a:ext cx="2657864" cy="1993398"/>
          </a:xfrm>
          <a:prstGeom prst="round1Rect">
            <a:avLst>
              <a:gd name="adj" fmla="val 11295"/>
            </a:avLst>
          </a:prstGeom>
          <a:solidFill>
            <a:schemeClr val="bg1"/>
          </a:solidFill>
          <a:ln w="57150">
            <a:solidFill>
              <a:srgbClr val="FFA31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197" name="Picture 4" descr="hollie.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1320296" y="775380"/>
            <a:ext cx="1720654" cy="2377220"/>
          </a:xfrm>
          <a:prstGeom prst="rect">
            <a:avLst/>
          </a:prstGeom>
          <a:noFill/>
          <a:extLst>
            <a:ext uri="{909E8E84-426E-40DD-AFC4-6F175D3DCCD1}">
              <a14:hiddenFill xmlns:a14="http://schemas.microsoft.com/office/drawing/2010/main">
                <a:solidFill>
                  <a:srgbClr val="FFFFFF"/>
                </a:solidFill>
              </a14:hiddenFill>
            </a:ext>
          </a:extLst>
        </p:spPr>
      </p:pic>
      <p:sp>
        <p:nvSpPr>
          <p:cNvPr id="8207" name="Round Single Corner Rectangle 22">
            <a:extLst>
              <a:ext uri="{FF2B5EF4-FFF2-40B4-BE49-F238E27FC236}">
                <a16:creationId xmlns:a16="http://schemas.microsoft.com/office/drawing/2014/main" id="{0A501907-D61C-4893-90BF-6E79191B86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8611" y="1300271"/>
            <a:ext cx="1494488" cy="1992652"/>
          </a:xfrm>
          <a:prstGeom prst="round1Rect">
            <a:avLst>
              <a:gd name="adj" fmla="val 11295"/>
            </a:avLst>
          </a:prstGeom>
          <a:solidFill>
            <a:srgbClr val="FFA313">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8" name="Picture 5" descr="huntley.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auto">
          <a:xfrm>
            <a:off x="1350829" y="3565079"/>
            <a:ext cx="1659588" cy="239059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9" name="Round Single Corner Rectangle 25">
            <a:extLst>
              <a:ext uri="{FF2B5EF4-FFF2-40B4-BE49-F238E27FC236}">
                <a16:creationId xmlns:a16="http://schemas.microsoft.com/office/drawing/2014/main" id="{1BF18F67-A015-44BE-AF8C-60BCD5CDD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56378" y="3770368"/>
            <a:ext cx="2657864" cy="1993398"/>
          </a:xfrm>
          <a:prstGeom prst="round1Rect">
            <a:avLst>
              <a:gd name="adj" fmla="val 11295"/>
            </a:avLst>
          </a:prstGeom>
          <a:solidFill>
            <a:schemeClr val="bg1"/>
          </a:solidFill>
          <a:ln w="57150">
            <a:solidFill>
              <a:srgbClr val="FFA31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196" name="Picture 3" descr="record.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3394596" y="4215673"/>
            <a:ext cx="1781427" cy="110278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560204" y="3200400"/>
            <a:ext cx="3218000" cy="2899954"/>
          </a:xfrm>
        </p:spPr>
        <p:txBody>
          <a:bodyPr>
            <a:normAutofit/>
          </a:bodyPr>
          <a:lstStyle/>
          <a:p>
            <a:pPr marL="422910" lvl="1" indent="-285750" eaLnBrk="1" fontAlgn="auto" hangingPunct="1">
              <a:spcAft>
                <a:spcPts val="0"/>
              </a:spcAft>
              <a:buClr>
                <a:schemeClr val="tx1">
                  <a:shade val="95000"/>
                </a:schemeClr>
              </a:buClr>
              <a:buSzPct val="65000"/>
              <a:buFont typeface="Wingdings" panose="05000000000000000000" pitchFamily="2" charset="2"/>
              <a:buChar char="v"/>
              <a:defRPr/>
            </a:pPr>
            <a:r>
              <a:rPr lang="en-GB" dirty="0">
                <a:latin typeface="Calibri" panose="020F0502020204030204" pitchFamily="34" charset="0"/>
                <a:ea typeface="Calibri" panose="020F0502020204030204" pitchFamily="34" charset="0"/>
                <a:cs typeface="Calibri" panose="020F0502020204030204" pitchFamily="34" charset="0"/>
              </a:rPr>
              <a:t>These are </a:t>
            </a:r>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not allowed </a:t>
            </a:r>
            <a:r>
              <a:rPr lang="en-GB" dirty="0">
                <a:latin typeface="Calibri" panose="020F0502020204030204" pitchFamily="34" charset="0"/>
                <a:ea typeface="Calibri" panose="020F0502020204030204" pitchFamily="34" charset="0"/>
                <a:cs typeface="Calibri" panose="020F0502020204030204" pitchFamily="34" charset="0"/>
              </a:rPr>
              <a:t>to be taken into account in a trial in the UK.</a:t>
            </a:r>
          </a:p>
          <a:p>
            <a:pPr marL="422910" lvl="1" indent="-285750" eaLnBrk="1" fontAlgn="auto" hangingPunct="1">
              <a:spcAft>
                <a:spcPts val="0"/>
              </a:spcAft>
              <a:buClr>
                <a:schemeClr val="tx1">
                  <a:shade val="95000"/>
                </a:schemeClr>
              </a:buClr>
              <a:buSzPct val="65000"/>
              <a:buFont typeface="Wingdings" panose="05000000000000000000" pitchFamily="2" charset="2"/>
              <a:buChar char="v"/>
              <a:defRPr/>
            </a:pPr>
            <a:r>
              <a:rPr lang="en-GB" dirty="0">
                <a:latin typeface="Calibri" panose="020F0502020204030204" pitchFamily="34" charset="0"/>
                <a:ea typeface="Calibri" panose="020F0502020204030204" pitchFamily="34" charset="0"/>
                <a:cs typeface="Calibri" panose="020F0502020204030204" pitchFamily="34" charset="0"/>
              </a:rPr>
              <a:t>However, what happens if the Jury find out?</a:t>
            </a:r>
          </a:p>
          <a:p>
            <a:pPr marL="422910" lvl="1" indent="-285750" eaLnBrk="1" fontAlgn="auto" hangingPunct="1">
              <a:spcAft>
                <a:spcPts val="0"/>
              </a:spcAft>
              <a:buClr>
                <a:schemeClr val="tx1">
                  <a:shade val="95000"/>
                </a:schemeClr>
              </a:buClr>
              <a:buSzPct val="65000"/>
              <a:buFont typeface="Wingdings" panose="05000000000000000000" pitchFamily="2" charset="2"/>
              <a:buChar char="v"/>
              <a:defRPr/>
            </a:pPr>
            <a:r>
              <a:rPr lang="en-GB" dirty="0">
                <a:latin typeface="Calibri" panose="020F0502020204030204" pitchFamily="34" charset="0"/>
                <a:ea typeface="Calibri" panose="020F0502020204030204" pitchFamily="34" charset="0"/>
                <a:cs typeface="Calibri" panose="020F0502020204030204" pitchFamily="34" charset="0"/>
              </a:rPr>
              <a:t>See paper by </a:t>
            </a:r>
            <a:r>
              <a:rPr lang="en-GB" dirty="0" err="1">
                <a:latin typeface="Calibri" panose="020F0502020204030204" pitchFamily="34" charset="0"/>
                <a:ea typeface="Calibri" panose="020F0502020204030204" pitchFamily="34" charset="0"/>
                <a:cs typeface="Calibri" panose="020F0502020204030204" pitchFamily="34" charset="0"/>
              </a:rPr>
              <a:t>Schmittat</a:t>
            </a:r>
            <a:r>
              <a:rPr lang="en-GB" dirty="0">
                <a:latin typeface="Calibri" panose="020F0502020204030204" pitchFamily="34" charset="0"/>
                <a:ea typeface="Calibri" panose="020F0502020204030204" pitchFamily="34" charset="0"/>
                <a:cs typeface="Calibri" panose="020F0502020204030204" pitchFamily="34" charset="0"/>
              </a:rPr>
              <a:t> (2022).</a:t>
            </a:r>
          </a:p>
          <a:p>
            <a:pPr marL="548640" indent="-411480" eaLnBrk="1" fontAlgn="auto" hangingPunct="1">
              <a:spcAft>
                <a:spcPts val="0"/>
              </a:spcAft>
              <a:buClr>
                <a:schemeClr val="tx1">
                  <a:shade val="95000"/>
                </a:schemeClr>
              </a:buClr>
              <a:buFont typeface="Wingdings 2"/>
              <a:buChar char=""/>
              <a:defRPr/>
            </a:pPr>
            <a:endParaRPr lang="en-GB" sz="1400" dirty="0"/>
          </a:p>
        </p:txBody>
      </p:sp>
    </p:spTree>
    <p:extLst>
      <p:ext uri="{BB962C8B-B14F-4D97-AF65-F5344CB8AC3E}">
        <p14:creationId xmlns:p14="http://schemas.microsoft.com/office/powerpoint/2010/main" val="731924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5" name="Rectangle 34824">
            <a:extLst>
              <a:ext uri="{FF2B5EF4-FFF2-40B4-BE49-F238E27FC236}">
                <a16:creationId xmlns:a16="http://schemas.microsoft.com/office/drawing/2014/main" id="{69C64051-31FF-4D5B-A09F-5844B6B8F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p:cNvSpPr>
            <a:spLocks noGrp="1" noChangeArrowheads="1"/>
          </p:cNvSpPr>
          <p:nvPr>
            <p:ph type="title"/>
          </p:nvPr>
        </p:nvSpPr>
        <p:spPr>
          <a:xfrm>
            <a:off x="1384935" y="568345"/>
            <a:ext cx="7276464" cy="1560716"/>
          </a:xfrm>
        </p:spPr>
        <p:txBody>
          <a:bodyPr>
            <a:normAutofit/>
          </a:bodyPr>
          <a:lstStyle/>
          <a:p>
            <a:pPr algn="ctr" eaLnBrk="1" hangingPunct="1">
              <a:defRPr/>
            </a:pPr>
            <a:r>
              <a:rPr lang="en-GB" dirty="0">
                <a:latin typeface="+mn-lt"/>
              </a:rPr>
              <a:t>Stages in the jury process</a:t>
            </a:r>
            <a:endParaRPr lang="en-US" dirty="0">
              <a:latin typeface="+mn-lt"/>
            </a:endParaRPr>
          </a:p>
        </p:txBody>
      </p:sp>
      <p:cxnSp>
        <p:nvCxnSpPr>
          <p:cNvPr id="34827" name="Straight Connector 34826">
            <a:extLst>
              <a:ext uri="{FF2B5EF4-FFF2-40B4-BE49-F238E27FC236}">
                <a16:creationId xmlns:a16="http://schemas.microsoft.com/office/drawing/2014/main" id="{E5A3E23B-D22F-4E7C-B490-F6CA780C37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84935" y="2176009"/>
            <a:ext cx="727646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34821" name="Rectangle 3">
            <a:extLst>
              <a:ext uri="{FF2B5EF4-FFF2-40B4-BE49-F238E27FC236}">
                <a16:creationId xmlns:a16="http://schemas.microsoft.com/office/drawing/2014/main" id="{48A22D6B-38AA-5991-E48E-8A6DDACAE7B9}"/>
              </a:ext>
            </a:extLst>
          </p:cNvPr>
          <p:cNvGraphicFramePr>
            <a:graphicFrameLocks noGrp="1"/>
          </p:cNvGraphicFramePr>
          <p:nvPr>
            <p:ph idx="1"/>
            <p:extLst>
              <p:ext uri="{D42A27DB-BD31-4B8C-83A1-F6EECF244321}">
                <p14:modId xmlns:p14="http://schemas.microsoft.com/office/powerpoint/2010/main" val="2695902463"/>
              </p:ext>
            </p:extLst>
          </p:nvPr>
        </p:nvGraphicFramePr>
        <p:xfrm>
          <a:off x="609600" y="2438399"/>
          <a:ext cx="8229600" cy="40385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43225" y="568345"/>
            <a:ext cx="5834978" cy="1560716"/>
          </a:xfrm>
        </p:spPr>
        <p:txBody>
          <a:bodyPr>
            <a:normAutofit/>
          </a:bodyPr>
          <a:lstStyle/>
          <a:p>
            <a:pPr algn="ctr"/>
            <a:r>
              <a:rPr lang="en-GB" dirty="0">
                <a:latin typeface="Calibri" panose="020F0502020204030204" pitchFamily="34" charset="0"/>
                <a:ea typeface="Calibri" panose="020F0502020204030204" pitchFamily="34" charset="0"/>
                <a:cs typeface="Calibri" panose="020F0502020204030204" pitchFamily="34" charset="0"/>
              </a:rPr>
              <a:t>Order of presentation</a:t>
            </a:r>
            <a:br>
              <a:rPr lang="en-GB" dirty="0"/>
            </a:br>
            <a:endParaRPr lang="en-GB" dirty="0"/>
          </a:p>
        </p:txBody>
      </p:sp>
      <p:pic>
        <p:nvPicPr>
          <p:cNvPr id="5" name="Picture 4" descr="Many question marks on black background">
            <a:extLst>
              <a:ext uri="{FF2B5EF4-FFF2-40B4-BE49-F238E27FC236}">
                <a16:creationId xmlns:a16="http://schemas.microsoft.com/office/drawing/2014/main" id="{AEE6ABF6-6579-8303-2565-AD905AFAC0F1}"/>
              </a:ext>
            </a:extLst>
          </p:cNvPr>
          <p:cNvPicPr>
            <a:picLocks noChangeAspect="1"/>
          </p:cNvPicPr>
          <p:nvPr/>
        </p:nvPicPr>
        <p:blipFill rotWithShape="1">
          <a:blip r:embed="rId3"/>
          <a:srcRect l="69767" r="7430"/>
          <a:stretch/>
        </p:blipFill>
        <p:spPr>
          <a:xfrm>
            <a:off x="20" y="-8545"/>
            <a:ext cx="2568364" cy="6870818"/>
          </a:xfrm>
          <a:prstGeom prst="rect">
            <a:avLst/>
          </a:prstGeom>
        </p:spPr>
      </p:pic>
      <p:cxnSp>
        <p:nvCxnSpPr>
          <p:cNvPr id="11" name="Straight Connector 10">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943225" y="2286004"/>
            <a:ext cx="5834978" cy="4419591"/>
          </a:xfrm>
        </p:spPr>
        <p:txBody>
          <a:bodyPr>
            <a:normAutofit/>
          </a:bodyPr>
          <a:lstStyle/>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Pennington and Hastie also found that </a:t>
            </a:r>
            <a:r>
              <a:rPr lang="en-GB" sz="1600" dirty="0">
                <a:latin typeface="Calibri" panose="020F0502020204030204" pitchFamily="34" charset="0"/>
                <a:ea typeface="Calibri" panose="020F0502020204030204" pitchFamily="34" charset="0"/>
                <a:cs typeface="Calibri" panose="020F0502020204030204" pitchFamily="34" charset="0"/>
              </a:rPr>
              <a:t>in</a:t>
            </a:r>
            <a:r>
              <a:rPr lang="en-GB" sz="1600" dirty="0">
                <a:effectLst/>
                <a:latin typeface="Calibri" panose="020F0502020204030204" pitchFamily="34" charset="0"/>
                <a:ea typeface="Calibri" panose="020F0502020204030204" pitchFamily="34" charset="0"/>
                <a:cs typeface="Calibri" panose="020F0502020204030204" pitchFamily="34" charset="0"/>
              </a:rPr>
              <a:t> interviews with 26 pp`s, that individual jurors told very different ‘stories’ of the evidence. </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How jurors make sense of the information given to them influences their decision: </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Their </a:t>
            </a:r>
            <a:r>
              <a:rPr lang="en-GB" sz="1600" b="1" dirty="0">
                <a:effectLst/>
                <a:latin typeface="Calibri" panose="020F0502020204030204" pitchFamily="34" charset="0"/>
                <a:ea typeface="Calibri" panose="020F0502020204030204" pitchFamily="34" charset="0"/>
                <a:cs typeface="Calibri" panose="020F0502020204030204" pitchFamily="34" charset="0"/>
              </a:rPr>
              <a:t>`story telling model`</a:t>
            </a:r>
            <a:r>
              <a:rPr lang="en-GB" sz="1600" dirty="0">
                <a:effectLst/>
                <a:latin typeface="Calibri" panose="020F0502020204030204" pitchFamily="34" charset="0"/>
                <a:ea typeface="Calibri" panose="020F0502020204030204" pitchFamily="34" charset="0"/>
                <a:cs typeface="Calibri" panose="020F0502020204030204" pitchFamily="34" charset="0"/>
              </a:rPr>
              <a:t> shows that jurors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construct plausible </a:t>
            </a:r>
            <a:r>
              <a:rPr lang="en-GB" sz="1600" dirty="0">
                <a:effectLst/>
                <a:latin typeface="Calibri" panose="020F0502020204030204" pitchFamily="34" charset="0"/>
                <a:ea typeface="Calibri" panose="020F0502020204030204" pitchFamily="34" charset="0"/>
                <a:cs typeface="Calibri" panose="020F0502020204030204" pitchFamily="34" charset="0"/>
              </a:rPr>
              <a:t>stories of what happened and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use their preferred story </a:t>
            </a:r>
            <a:r>
              <a:rPr lang="en-GB" sz="1600" dirty="0">
                <a:effectLst/>
                <a:latin typeface="Calibri" panose="020F0502020204030204" pitchFamily="34" charset="0"/>
                <a:ea typeface="Calibri" panose="020F0502020204030204" pitchFamily="34" charset="0"/>
                <a:cs typeface="Calibri" panose="020F0502020204030204" pitchFamily="34" charset="0"/>
              </a:rPr>
              <a:t>to interpret the evidence.</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Information presented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logically</a:t>
            </a:r>
            <a:r>
              <a:rPr lang="en-GB" sz="1600" dirty="0">
                <a:effectLst/>
                <a:latin typeface="Calibri" panose="020F0502020204030204" pitchFamily="34" charset="0"/>
                <a:ea typeface="Calibri" panose="020F0502020204030204" pitchFamily="34" charset="0"/>
                <a:cs typeface="Calibri" panose="020F0502020204030204" pitchFamily="34" charset="0"/>
              </a:rPr>
              <a:t> and in order is most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influential</a:t>
            </a:r>
            <a:r>
              <a:rPr lang="en-GB" sz="1600" dirty="0">
                <a:effectLst/>
                <a:latin typeface="Calibri" panose="020F0502020204030204" pitchFamily="34" charset="0"/>
                <a:ea typeface="Calibri" panose="020F0502020204030204" pitchFamily="34" charset="0"/>
                <a:cs typeface="Calibri" panose="020F0502020204030204" pitchFamily="34" charset="0"/>
              </a:rPr>
              <a:t>.</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Pennington &amp; Hastie (1998) varied the order of presentation of events: The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easier to follow </a:t>
            </a:r>
            <a:r>
              <a:rPr lang="en-GB" sz="1600" dirty="0">
                <a:effectLst/>
                <a:latin typeface="Calibri" panose="020F0502020204030204" pitchFamily="34" charset="0"/>
                <a:ea typeface="Calibri" panose="020F0502020204030204" pitchFamily="34" charset="0"/>
                <a:cs typeface="Calibri" panose="020F0502020204030204" pitchFamily="34" charset="0"/>
              </a:rPr>
              <a:t>stories dominated the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decision</a:t>
            </a:r>
            <a:r>
              <a:rPr lang="en-GB" sz="1600" dirty="0">
                <a:effectLst/>
                <a:latin typeface="Calibri" panose="020F0502020204030204" pitchFamily="34" charset="0"/>
                <a:ea typeface="Calibri" panose="020F0502020204030204" pitchFamily="34" charset="0"/>
                <a:cs typeface="Calibri" panose="020F0502020204030204" pitchFamily="34" charset="0"/>
              </a:rPr>
              <a:t> process. </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They also found that more decisions were made in favour of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evidence organised by story </a:t>
            </a:r>
            <a:r>
              <a:rPr lang="en-GB" sz="1600" dirty="0">
                <a:effectLst/>
                <a:latin typeface="Calibri" panose="020F0502020204030204" pitchFamily="34" charset="0"/>
                <a:ea typeface="Calibri" panose="020F0502020204030204" pitchFamily="34" charset="0"/>
                <a:cs typeface="Calibri" panose="020F0502020204030204" pitchFamily="34" charset="0"/>
              </a:rPr>
              <a:t>rather than by legal issues. </a:t>
            </a:r>
          </a:p>
          <a:p>
            <a:pPr>
              <a:lnSpc>
                <a:spcPct val="101000"/>
              </a:lnSpc>
            </a:pPr>
            <a:endParaRPr lang="en-GB" sz="1300" dirty="0"/>
          </a:p>
        </p:txBody>
      </p:sp>
    </p:spTree>
    <p:extLst>
      <p:ext uri="{BB962C8B-B14F-4D97-AF65-F5344CB8AC3E}">
        <p14:creationId xmlns:p14="http://schemas.microsoft.com/office/powerpoint/2010/main" val="23585900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F4D53-916F-96F8-0DFA-A2B6F5422A16}"/>
              </a:ext>
            </a:extLst>
          </p:cNvPr>
          <p:cNvSpPr>
            <a:spLocks noGrp="1"/>
          </p:cNvSpPr>
          <p:nvPr>
            <p:ph type="title"/>
          </p:nvPr>
        </p:nvSpPr>
        <p:spPr/>
        <p:txBody>
          <a:bodyPr>
            <a:norm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The influence of event order on Juror narratives (Harrison et al., 2024)</a:t>
            </a:r>
          </a:p>
        </p:txBody>
      </p:sp>
      <p:sp>
        <p:nvSpPr>
          <p:cNvPr id="3" name="Content Placeholder 2">
            <a:extLst>
              <a:ext uri="{FF2B5EF4-FFF2-40B4-BE49-F238E27FC236}">
                <a16:creationId xmlns:a16="http://schemas.microsoft.com/office/drawing/2014/main" id="{A5CE7DA2-A2D0-A320-3394-2BD81EE3992A}"/>
              </a:ext>
            </a:extLst>
          </p:cNvPr>
          <p:cNvSpPr>
            <a:spLocks noGrp="1"/>
          </p:cNvSpPr>
          <p:nvPr>
            <p:ph idx="1"/>
          </p:nvPr>
        </p:nvSpPr>
        <p:spPr/>
        <p:txBody>
          <a:bodyPr>
            <a:normAutofit lnSpcReduction="10000"/>
          </a:bodyPr>
          <a:lstStyle/>
          <a:p>
            <a:r>
              <a:rPr lang="en-GB" dirty="0"/>
              <a:t>In rape trials, the rate of conviction is disproportionately lower than in trials for other crimes (Cossins, 2020). One reason for this is that jurors’ decisions in these cases can be influenced by extra-legal factors.</a:t>
            </a:r>
          </a:p>
          <a:p>
            <a:r>
              <a:rPr lang="en-GB" dirty="0"/>
              <a:t>One such factor is the story of event order. When victims describe the event in chronological order, jurors may frame the remaining testimony as a consensual encounter. </a:t>
            </a:r>
          </a:p>
          <a:p>
            <a:r>
              <a:rPr lang="en-GB" dirty="0"/>
              <a:t>When victims start by describing events consistent with a rape schema, jurors will be more likely to evaluate the event as rape and not consensual sex.</a:t>
            </a:r>
          </a:p>
        </p:txBody>
      </p:sp>
      <p:sp>
        <p:nvSpPr>
          <p:cNvPr id="4" name="TextBox 3">
            <a:extLst>
              <a:ext uri="{FF2B5EF4-FFF2-40B4-BE49-F238E27FC236}">
                <a16:creationId xmlns:a16="http://schemas.microsoft.com/office/drawing/2014/main" id="{89E0F0F5-A3C7-FBE3-DEE5-83AABE8CACEC}"/>
              </a:ext>
            </a:extLst>
          </p:cNvPr>
          <p:cNvSpPr txBox="1"/>
          <p:nvPr/>
        </p:nvSpPr>
        <p:spPr>
          <a:xfrm>
            <a:off x="457200" y="5966489"/>
            <a:ext cx="6172200" cy="646331"/>
          </a:xfrm>
          <a:prstGeom prst="rect">
            <a:avLst/>
          </a:prstGeom>
          <a:noFill/>
        </p:spPr>
        <p:txBody>
          <a:bodyPr wrap="square" rtlCol="0">
            <a:spAutoFit/>
          </a:bodyPr>
          <a:lstStyle/>
          <a:p>
            <a:r>
              <a:rPr lang="en-GB" dirty="0">
                <a:hlinkClick r:id="rId2"/>
              </a:rPr>
              <a:t>https://doi.org/10.1080/1068316X.2022.2109633</a:t>
            </a:r>
            <a:endParaRPr lang="en-GB" dirty="0"/>
          </a:p>
          <a:p>
            <a:endParaRPr lang="en-GB" dirty="0"/>
          </a:p>
        </p:txBody>
      </p:sp>
    </p:spTree>
    <p:extLst>
      <p:ext uri="{BB962C8B-B14F-4D97-AF65-F5344CB8AC3E}">
        <p14:creationId xmlns:p14="http://schemas.microsoft.com/office/powerpoint/2010/main" val="28269105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1840C3-D8DB-46CF-827A-2C63A50257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054600" y="568345"/>
            <a:ext cx="3723603" cy="1560716"/>
          </a:xfrm>
        </p:spPr>
        <p:txBody>
          <a:bodyPr>
            <a:normAutofit/>
          </a:bodyPr>
          <a:lstStyle/>
          <a:p>
            <a:br>
              <a:rPr lang="en-GB" sz="2900" dirty="0"/>
            </a:br>
            <a:r>
              <a:rPr lang="en-GB" sz="2900" dirty="0">
                <a:latin typeface="+mn-lt"/>
              </a:rPr>
              <a:t>Therefore- Judicial instructions</a:t>
            </a:r>
          </a:p>
        </p:txBody>
      </p:sp>
      <p:pic>
        <p:nvPicPr>
          <p:cNvPr id="5" name="Picture 4" descr="High angle view of a rolled paper, brown notebook, and black notepad on a wooden table">
            <a:extLst>
              <a:ext uri="{FF2B5EF4-FFF2-40B4-BE49-F238E27FC236}">
                <a16:creationId xmlns:a16="http://schemas.microsoft.com/office/drawing/2014/main" id="{ED6C5C0B-06C4-1945-2E22-7E567FC8B4E9}"/>
              </a:ext>
            </a:extLst>
          </p:cNvPr>
          <p:cNvPicPr>
            <a:picLocks noChangeAspect="1"/>
          </p:cNvPicPr>
          <p:nvPr/>
        </p:nvPicPr>
        <p:blipFill rotWithShape="1">
          <a:blip r:embed="rId2"/>
          <a:srcRect l="1571" r="53905" b="-1"/>
          <a:stretch/>
        </p:blipFill>
        <p:spPr>
          <a:xfrm>
            <a:off x="20" y="10"/>
            <a:ext cx="4574335" cy="6857990"/>
          </a:xfrm>
          <a:prstGeom prst="rect">
            <a:avLst/>
          </a:prstGeom>
        </p:spPr>
      </p:pic>
      <p:cxnSp>
        <p:nvCxnSpPr>
          <p:cNvPr id="11" name="Straight Connector 10">
            <a:extLst>
              <a:ext uri="{FF2B5EF4-FFF2-40B4-BE49-F238E27FC236}">
                <a16:creationId xmlns:a16="http://schemas.microsoft.com/office/drawing/2014/main" id="{9B8D33CA-38B0-43CA-A944-EE2267B872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77790" y="2176009"/>
            <a:ext cx="3600413" cy="0"/>
          </a:xfrm>
          <a:prstGeom prst="line">
            <a:avLst/>
          </a:prstGeom>
          <a:ln w="38100">
            <a:solidFill>
              <a:srgbClr val="CF144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874078" y="2438399"/>
            <a:ext cx="3904125" cy="4267197"/>
          </a:xfrm>
        </p:spPr>
        <p:txBody>
          <a:bodyPr>
            <a:normAutofit lnSpcReduction="10000"/>
          </a:bodyPr>
          <a:lstStyle/>
          <a:p>
            <a:pPr>
              <a:lnSpc>
                <a:spcPct val="101000"/>
              </a:lnSpc>
              <a:buClr>
                <a:srgbClr val="CF144F"/>
              </a:buClr>
            </a:pPr>
            <a:r>
              <a:rPr lang="en-GB" sz="1400" dirty="0">
                <a:latin typeface="Calibri" panose="020F0502020204030204" pitchFamily="34" charset="0"/>
                <a:ea typeface="Calibri" panose="020F0502020204030204" pitchFamily="34" charset="0"/>
                <a:cs typeface="Calibri" panose="020F0502020204030204" pitchFamily="34" charset="0"/>
              </a:rPr>
              <a:t>The Judges` instructions (Jury Charge) </a:t>
            </a:r>
            <a:r>
              <a:rPr lang="en-GB" sz="1400" dirty="0">
                <a:solidFill>
                  <a:srgbClr val="0070C0"/>
                </a:solidFill>
                <a:latin typeface="Calibri" panose="020F0502020204030204" pitchFamily="34" charset="0"/>
                <a:ea typeface="Calibri" panose="020F0502020204030204" pitchFamily="34" charset="0"/>
                <a:cs typeface="Calibri" panose="020F0502020204030204" pitchFamily="34" charset="0"/>
              </a:rPr>
              <a:t>have to be clear </a:t>
            </a:r>
            <a:r>
              <a:rPr lang="en-GB" sz="1400" dirty="0">
                <a:latin typeface="Calibri" panose="020F0502020204030204" pitchFamily="34" charset="0"/>
                <a:ea typeface="Calibri" panose="020F0502020204030204" pitchFamily="34" charset="0"/>
                <a:cs typeface="Calibri" panose="020F0502020204030204" pitchFamily="34" charset="0"/>
              </a:rPr>
              <a:t>and with the </a:t>
            </a:r>
            <a:r>
              <a:rPr lang="en-GB" sz="1400" dirty="0">
                <a:solidFill>
                  <a:srgbClr val="0070C0"/>
                </a:solidFill>
                <a:latin typeface="Calibri" panose="020F0502020204030204" pitchFamily="34" charset="0"/>
                <a:ea typeface="Calibri" panose="020F0502020204030204" pitchFamily="34" charset="0"/>
                <a:cs typeface="Calibri" panose="020F0502020204030204" pitchFamily="34" charset="0"/>
              </a:rPr>
              <a:t>emphasis on `Law`</a:t>
            </a:r>
            <a:r>
              <a:rPr lang="en-GB" sz="1400" dirty="0">
                <a:latin typeface="Calibri" panose="020F0502020204030204" pitchFamily="34" charset="0"/>
                <a:ea typeface="Calibri" panose="020F0502020204030204" pitchFamily="34" charset="0"/>
                <a:cs typeface="Calibri" panose="020F0502020204030204" pitchFamily="34" charset="0"/>
              </a:rPr>
              <a:t> in mind.</a:t>
            </a:r>
          </a:p>
          <a:p>
            <a:pPr>
              <a:lnSpc>
                <a:spcPct val="101000"/>
              </a:lnSpc>
              <a:buClr>
                <a:srgbClr val="CF144F"/>
              </a:buClr>
            </a:pPr>
            <a:r>
              <a:rPr lang="en-GB" sz="1400" dirty="0">
                <a:latin typeface="Calibri" panose="020F0502020204030204" pitchFamily="34" charset="0"/>
                <a:ea typeface="Calibri" panose="020F0502020204030204" pitchFamily="34" charset="0"/>
                <a:cs typeface="Calibri" panose="020F0502020204030204" pitchFamily="34" charset="0"/>
              </a:rPr>
              <a:t>Do Jurors understand the Judges` instructions?</a:t>
            </a:r>
          </a:p>
          <a:p>
            <a:pPr>
              <a:lnSpc>
                <a:spcPct val="101000"/>
              </a:lnSpc>
              <a:buClr>
                <a:srgbClr val="CF144F"/>
              </a:buClr>
            </a:pPr>
            <a:r>
              <a:rPr lang="en-GB" sz="1400" dirty="0" err="1">
                <a:latin typeface="Calibri" panose="020F0502020204030204" pitchFamily="34" charset="0"/>
                <a:ea typeface="Calibri" panose="020F0502020204030204" pitchFamily="34" charset="0"/>
                <a:cs typeface="Calibri" panose="020F0502020204030204" pitchFamily="34" charset="0"/>
              </a:rPr>
              <a:t>Ogloff</a:t>
            </a:r>
            <a:r>
              <a:rPr lang="en-GB" sz="1400" dirty="0">
                <a:latin typeface="Calibri" panose="020F0502020204030204" pitchFamily="34" charset="0"/>
                <a:ea typeface="Calibri" panose="020F0502020204030204" pitchFamily="34" charset="0"/>
                <a:cs typeface="Calibri" panose="020F0502020204030204" pitchFamily="34" charset="0"/>
              </a:rPr>
              <a:t> and Rose (2005) propose that they think they do, but the reality is that they probably don`t!</a:t>
            </a:r>
          </a:p>
          <a:p>
            <a:pPr>
              <a:lnSpc>
                <a:spcPct val="101000"/>
              </a:lnSpc>
              <a:buClr>
                <a:srgbClr val="CF144F"/>
              </a:buClr>
            </a:pPr>
            <a:r>
              <a:rPr lang="en-GB" sz="1400" dirty="0">
                <a:latin typeface="Calibri" panose="020F0502020204030204" pitchFamily="34" charset="0"/>
                <a:ea typeface="Calibri" panose="020F0502020204030204" pitchFamily="34" charset="0"/>
                <a:cs typeface="Calibri" panose="020F0502020204030204" pitchFamily="34" charset="0"/>
              </a:rPr>
              <a:t>Daftary-</a:t>
            </a:r>
            <a:r>
              <a:rPr lang="en-GB" sz="1400" dirty="0" err="1">
                <a:latin typeface="Calibri" panose="020F0502020204030204" pitchFamily="34" charset="0"/>
                <a:ea typeface="Calibri" panose="020F0502020204030204" pitchFamily="34" charset="0"/>
                <a:cs typeface="Calibri" panose="020F0502020204030204" pitchFamily="34" charset="0"/>
              </a:rPr>
              <a:t>Kapur</a:t>
            </a:r>
            <a:r>
              <a:rPr lang="en-GB" sz="1400" dirty="0">
                <a:latin typeface="Calibri" panose="020F0502020204030204" pitchFamily="34" charset="0"/>
                <a:ea typeface="Calibri" panose="020F0502020204030204" pitchFamily="34" charset="0"/>
                <a:cs typeface="Calibri" panose="020F0502020204030204" pitchFamily="34" charset="0"/>
              </a:rPr>
              <a:t>, Dumas and Penrod (2010) suggest that jurors should be able to </a:t>
            </a:r>
            <a:r>
              <a:rPr lang="en-GB" sz="1400" dirty="0">
                <a:solidFill>
                  <a:srgbClr val="0070C0"/>
                </a:solidFill>
                <a:latin typeface="Calibri" panose="020F0502020204030204" pitchFamily="34" charset="0"/>
                <a:ea typeface="Calibri" panose="020F0502020204030204" pitchFamily="34" charset="0"/>
                <a:cs typeface="Calibri" panose="020F0502020204030204" pitchFamily="34" charset="0"/>
              </a:rPr>
              <a:t>make notes </a:t>
            </a:r>
            <a:r>
              <a:rPr lang="en-GB" sz="1400" dirty="0">
                <a:latin typeface="Calibri" panose="020F0502020204030204" pitchFamily="34" charset="0"/>
                <a:ea typeface="Calibri" panose="020F0502020204030204" pitchFamily="34" charset="0"/>
                <a:cs typeface="Calibri" panose="020F0502020204030204" pitchFamily="34" charset="0"/>
              </a:rPr>
              <a:t>and be provided with clear written instructions. </a:t>
            </a:r>
          </a:p>
          <a:p>
            <a:pPr>
              <a:lnSpc>
                <a:spcPct val="101000"/>
              </a:lnSpc>
              <a:buClr>
                <a:srgbClr val="CF144F"/>
              </a:buClr>
            </a:pPr>
            <a:r>
              <a:rPr lang="en-GB" sz="1400" dirty="0">
                <a:latin typeface="Calibri" panose="020F0502020204030204" pitchFamily="34" charset="0"/>
                <a:ea typeface="Calibri" panose="020F0502020204030204" pitchFamily="34" charset="0"/>
                <a:cs typeface="Calibri" panose="020F0502020204030204" pitchFamily="34" charset="0"/>
              </a:rPr>
              <a:t>Also, inadmissible evidence is difficult to ignore- therefore jurors should be provided with </a:t>
            </a:r>
            <a:r>
              <a:rPr lang="en-GB" sz="1400" dirty="0">
                <a:solidFill>
                  <a:srgbClr val="0070C0"/>
                </a:solidFill>
                <a:latin typeface="Calibri" panose="020F0502020204030204" pitchFamily="34" charset="0"/>
                <a:ea typeface="Calibri" panose="020F0502020204030204" pitchFamily="34" charset="0"/>
                <a:cs typeface="Calibri" panose="020F0502020204030204" pitchFamily="34" charset="0"/>
              </a:rPr>
              <a:t>decision trees </a:t>
            </a:r>
            <a:r>
              <a:rPr lang="en-GB" sz="1400" dirty="0">
                <a:latin typeface="Calibri" panose="020F0502020204030204" pitchFamily="34" charset="0"/>
                <a:ea typeface="Calibri" panose="020F0502020204030204" pitchFamily="34" charset="0"/>
                <a:cs typeface="Calibri" panose="020F0502020204030204" pitchFamily="34" charset="0"/>
              </a:rPr>
              <a:t>to foresee the consequences of certain decisions.</a:t>
            </a:r>
          </a:p>
          <a:p>
            <a:pPr>
              <a:lnSpc>
                <a:spcPct val="101000"/>
              </a:lnSpc>
              <a:buClr>
                <a:srgbClr val="CF144F"/>
              </a:buClr>
            </a:pPr>
            <a:r>
              <a:rPr lang="en-GB" sz="1400" dirty="0">
                <a:latin typeface="Calibri" panose="020F0502020204030204" pitchFamily="34" charset="0"/>
                <a:ea typeface="Calibri" panose="020F0502020204030204" pitchFamily="34" charset="0"/>
                <a:cs typeface="Calibri" panose="020F0502020204030204" pitchFamily="34" charset="0"/>
              </a:rPr>
              <a:t>In the UK, judges </a:t>
            </a:r>
            <a:r>
              <a:rPr lang="en-GB" sz="1400" b="1" dirty="0">
                <a:latin typeface="Calibri" panose="020F0502020204030204" pitchFamily="34" charset="0"/>
                <a:ea typeface="Calibri" panose="020F0502020204030204" pitchFamily="34" charset="0"/>
                <a:cs typeface="Calibri" panose="020F0502020204030204" pitchFamily="34" charset="0"/>
              </a:rPr>
              <a:t>CAN</a:t>
            </a:r>
            <a:r>
              <a:rPr lang="en-GB" sz="1400" dirty="0">
                <a:latin typeface="Calibri" panose="020F0502020204030204" pitchFamily="34" charset="0"/>
                <a:ea typeface="Calibri" panose="020F0502020204030204" pitchFamily="34" charset="0"/>
                <a:cs typeface="Calibri" panose="020F0502020204030204" pitchFamily="34" charset="0"/>
              </a:rPr>
              <a:t> provide “routes to a verdict” in difficult cases.</a:t>
            </a:r>
          </a:p>
        </p:txBody>
      </p:sp>
    </p:spTree>
    <p:extLst>
      <p:ext uri="{BB962C8B-B14F-4D97-AF65-F5344CB8AC3E}">
        <p14:creationId xmlns:p14="http://schemas.microsoft.com/office/powerpoint/2010/main" val="977753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8FB2B-6F1D-4A0C-BF02-D3F503B88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5860" y="568345"/>
            <a:ext cx="5824915" cy="1560716"/>
          </a:xfrm>
        </p:spPr>
        <p:txBody>
          <a:bodyPr>
            <a:normAutofit/>
          </a:bodyPr>
          <a:lstStyle/>
          <a:p>
            <a:br>
              <a:rPr lang="en-GB" sz="3200" dirty="0"/>
            </a:br>
            <a:r>
              <a:rPr lang="en-GB" sz="3200" dirty="0">
                <a:latin typeface="+mn-lt"/>
              </a:rPr>
              <a:t>Eyewitness confidence</a:t>
            </a:r>
            <a:br>
              <a:rPr lang="en-GB" sz="3200" dirty="0"/>
            </a:br>
            <a:endParaRPr lang="en-GB" sz="3200" dirty="0"/>
          </a:p>
        </p:txBody>
      </p:sp>
      <p:cxnSp>
        <p:nvCxnSpPr>
          <p:cNvPr id="11" name="Straight Connector 10">
            <a:extLst>
              <a:ext uri="{FF2B5EF4-FFF2-40B4-BE49-F238E27FC236}">
                <a16:creationId xmlns:a16="http://schemas.microsoft.com/office/drawing/2014/main" id="{E596B0BB-EA6D-45F2-81A3-248F2296E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5859" y="2176009"/>
            <a:ext cx="5824916" cy="0"/>
          </a:xfrm>
          <a:prstGeom prst="line">
            <a:avLst/>
          </a:prstGeom>
          <a:ln w="38100">
            <a:solidFill>
              <a:srgbClr val="ECB76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5234" y="2438399"/>
            <a:ext cx="5825541" cy="4038597"/>
          </a:xfrm>
        </p:spPr>
        <p:txBody>
          <a:bodyPr>
            <a:noAutofit/>
          </a:bodyPr>
          <a:lstStyle/>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Wells et al., (1979) witness confidence accounted for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half of the juror belief in the witness</a:t>
            </a:r>
            <a:r>
              <a:rPr lang="en-GB" sz="1600" dirty="0">
                <a:effectLst/>
                <a:latin typeface="Calibri" panose="020F0502020204030204" pitchFamily="34" charset="0"/>
                <a:ea typeface="Calibri" panose="020F0502020204030204" pitchFamily="34" charset="0"/>
                <a:cs typeface="Calibri" panose="020F0502020204030204" pitchFamily="34" charset="0"/>
              </a:rPr>
              <a:t> itself. </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Penrod &amp; Cutler (1987) jurors are most strongly influenced by more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confident</a:t>
            </a:r>
            <a:r>
              <a:rPr lang="en-GB" sz="1600" dirty="0">
                <a:effectLst/>
                <a:latin typeface="Calibri" panose="020F0502020204030204" pitchFamily="34" charset="0"/>
                <a:ea typeface="Calibri" panose="020F0502020204030204" pitchFamily="34" charset="0"/>
                <a:cs typeface="Calibri" panose="020F0502020204030204" pitchFamily="34" charset="0"/>
              </a:rPr>
              <a:t> witnesses. </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Cutler et al., (1989) manipulated 10 witness factors; witness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confidence</a:t>
            </a:r>
            <a:r>
              <a:rPr lang="en-GB" sz="1600" dirty="0">
                <a:effectLst/>
                <a:latin typeface="Calibri" panose="020F0502020204030204" pitchFamily="34" charset="0"/>
                <a:ea typeface="Calibri" panose="020F0502020204030204" pitchFamily="34" charset="0"/>
                <a:cs typeface="Calibri" panose="020F0502020204030204" pitchFamily="34" charset="0"/>
              </a:rPr>
              <a:t> was the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most significant </a:t>
            </a:r>
            <a:r>
              <a:rPr lang="en-GB" sz="1600" dirty="0">
                <a:effectLst/>
                <a:latin typeface="Calibri" panose="020F0502020204030204" pitchFamily="34" charset="0"/>
                <a:ea typeface="Calibri" panose="020F0502020204030204" pitchFamily="34" charset="0"/>
                <a:cs typeface="Calibri" panose="020F0502020204030204" pitchFamily="34" charset="0"/>
              </a:rPr>
              <a:t>factor in influencing juries. </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Shaw (1996) found that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repeated questioning </a:t>
            </a:r>
            <a:r>
              <a:rPr lang="en-GB" sz="1600" dirty="0">
                <a:effectLst/>
                <a:latin typeface="Calibri" panose="020F0502020204030204" pitchFamily="34" charset="0"/>
                <a:ea typeface="Calibri" panose="020F0502020204030204" pitchFamily="34" charset="0"/>
                <a:cs typeface="Calibri" panose="020F0502020204030204" pitchFamily="34" charset="0"/>
              </a:rPr>
              <a:t>leads to more confident testimonies!!!</a:t>
            </a:r>
          </a:p>
          <a:p>
            <a:pPr>
              <a:lnSpc>
                <a:spcPct val="101000"/>
              </a:lnSpc>
            </a:pPr>
            <a:r>
              <a:rPr lang="en-GB" sz="1600" dirty="0">
                <a:effectLst/>
                <a:latin typeface="Calibri" panose="020F0502020204030204" pitchFamily="34" charset="0"/>
                <a:ea typeface="Calibri" panose="020F0502020204030204" pitchFamily="34" charset="0"/>
                <a:cs typeface="Calibri" panose="020F0502020204030204" pitchFamily="34" charset="0"/>
              </a:rPr>
              <a:t>Ethnicity and age also influence jurors' confidence in the EWT. </a:t>
            </a:r>
          </a:p>
        </p:txBody>
      </p:sp>
      <p:pic>
        <p:nvPicPr>
          <p:cNvPr id="5" name="Picture 4" descr="A question mark of a typewriter type bar">
            <a:extLst>
              <a:ext uri="{FF2B5EF4-FFF2-40B4-BE49-F238E27FC236}">
                <a16:creationId xmlns:a16="http://schemas.microsoft.com/office/drawing/2014/main" id="{6242D8C6-94D0-B0A8-6DD2-13E8F6382578}"/>
              </a:ext>
            </a:extLst>
          </p:cNvPr>
          <p:cNvPicPr>
            <a:picLocks noChangeAspect="1"/>
          </p:cNvPicPr>
          <p:nvPr/>
        </p:nvPicPr>
        <p:blipFill rotWithShape="1">
          <a:blip r:embed="rId3"/>
          <a:srcRect l="52157" r="22891" b="-2"/>
          <a:stretch/>
        </p:blipFill>
        <p:spPr>
          <a:xfrm>
            <a:off x="6577752" y="-8545"/>
            <a:ext cx="2568384" cy="6870818"/>
          </a:xfrm>
          <a:prstGeom prst="rect">
            <a:avLst/>
          </a:prstGeom>
        </p:spPr>
      </p:pic>
    </p:spTree>
    <p:extLst>
      <p:ext uri="{BB962C8B-B14F-4D97-AF65-F5344CB8AC3E}">
        <p14:creationId xmlns:p14="http://schemas.microsoft.com/office/powerpoint/2010/main" val="17911303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04BCA584-2A86-47E4-9394-979A2F374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11804" y="568345"/>
            <a:ext cx="5066399" cy="1560716"/>
          </a:xfrm>
        </p:spPr>
        <p:txBody>
          <a:bodyPr>
            <a:normAutofit/>
          </a:bodyPr>
          <a:lstStyle/>
          <a:p>
            <a:r>
              <a:rPr lang="en-GB" dirty="0">
                <a:latin typeface="+mn-lt"/>
              </a:rPr>
              <a:t>Expert Witness</a:t>
            </a:r>
          </a:p>
        </p:txBody>
      </p:sp>
      <p:pic>
        <p:nvPicPr>
          <p:cNvPr id="3078" name="Picture 6"/>
          <p:cNvPicPr>
            <a:picLocks noChangeAspect="1" noChangeArrowheads="1"/>
          </p:cNvPicPr>
          <p:nvPr/>
        </p:nvPicPr>
        <p:blipFill rotWithShape="1">
          <a:blip r:embed="rId3" cstate="print"/>
          <a:srcRect l="11282" r="19495" b="-2"/>
          <a:stretch/>
        </p:blipFill>
        <p:spPr bwMode="auto">
          <a:xfrm>
            <a:off x="475499" y="898522"/>
            <a:ext cx="3000986" cy="4823820"/>
          </a:xfrm>
          <a:prstGeom prst="rect">
            <a:avLst/>
          </a:prstGeom>
          <a:noFill/>
        </p:spPr>
      </p:pic>
      <p:cxnSp>
        <p:nvCxnSpPr>
          <p:cNvPr id="3094" name="Straight Connector 3093">
            <a:extLst>
              <a:ext uri="{FF2B5EF4-FFF2-40B4-BE49-F238E27FC236}">
                <a16:creationId xmlns:a16="http://schemas.microsoft.com/office/drawing/2014/main" id="{9E3CFB81-8BB1-4358-A40D-323415E65B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1804" y="2176009"/>
            <a:ext cx="50663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581400" y="2222959"/>
            <a:ext cx="5334000" cy="3877396"/>
          </a:xfrm>
        </p:spPr>
        <p:txBody>
          <a:bodyPr>
            <a:normAutofit fontScale="92500" lnSpcReduction="20000"/>
          </a:bodyPr>
          <a:lstStyle/>
          <a:p>
            <a:r>
              <a:rPr lang="en-GB" dirty="0">
                <a:effectLst/>
                <a:latin typeface="Calibri" panose="020F0502020204030204" pitchFamily="34" charset="0"/>
                <a:ea typeface="Calibri" panose="020F0502020204030204" pitchFamily="34" charset="0"/>
                <a:cs typeface="Calibri" panose="020F0502020204030204" pitchFamily="34" charset="0"/>
              </a:rPr>
              <a:t>Klaus &amp; Sale (2001) investigated 208 mock jurors- more influenced by clinical experts or witness experts based on research. </a:t>
            </a:r>
          </a:p>
          <a:p>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Clinical expert </a:t>
            </a:r>
            <a:r>
              <a:rPr lang="en-GB" dirty="0">
                <a:effectLst/>
                <a:latin typeface="Calibri" panose="020F0502020204030204" pitchFamily="34" charset="0"/>
                <a:ea typeface="Calibri" panose="020F0502020204030204" pitchFamily="34" charset="0"/>
                <a:cs typeface="Calibri" panose="020F0502020204030204" pitchFamily="34" charset="0"/>
              </a:rPr>
              <a:t>testimonies were the most influential.</a:t>
            </a:r>
          </a:p>
          <a:p>
            <a:r>
              <a:rPr lang="en-GB" dirty="0">
                <a:effectLst/>
                <a:latin typeface="Calibri" panose="020F0502020204030204" pitchFamily="34" charset="0"/>
                <a:ea typeface="Calibri" panose="020F0502020204030204" pitchFamily="34" charset="0"/>
                <a:cs typeface="Calibri" panose="020F0502020204030204" pitchFamily="34" charset="0"/>
              </a:rPr>
              <a:t>But… students as their pp`s…</a:t>
            </a:r>
          </a:p>
          <a:p>
            <a:pPr marL="0" indent="0">
              <a:buNone/>
            </a:pPr>
            <a:r>
              <a:rPr lang="en-GB" dirty="0">
                <a:effectLst/>
                <a:latin typeface="Calibri" panose="020F0502020204030204" pitchFamily="34" charset="0"/>
                <a:ea typeface="Calibri" panose="020F0502020204030204" pitchFamily="34" charset="0"/>
                <a:cs typeface="Calibri" panose="020F0502020204030204" pitchFamily="34" charset="0"/>
              </a:rPr>
              <a:t>   - representative or not?</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More recently, Cramer et al. (2009) explored expert witness confidence and credibility alongside juror personality characteristics (OCEAN). Confidence predicted credibility, and extroversion was linked to both confidence and credibility.</a:t>
            </a:r>
          </a:p>
          <a:p>
            <a:pPr marL="0" indent="0">
              <a:buNone/>
            </a:pPr>
            <a:endParaRPr lang="en-GB"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07AAD213-9BB1-7E8B-C52B-6B0365283871}"/>
              </a:ext>
            </a:extLst>
          </p:cNvPr>
          <p:cNvSpPr txBox="1"/>
          <p:nvPr/>
        </p:nvSpPr>
        <p:spPr>
          <a:xfrm>
            <a:off x="838200" y="5984731"/>
            <a:ext cx="7772400" cy="738664"/>
          </a:xfrm>
          <a:prstGeom prst="rect">
            <a:avLst/>
          </a:prstGeom>
          <a:solidFill>
            <a:schemeClr val="accent3">
              <a:lumMod val="20000"/>
              <a:lumOff val="80000"/>
            </a:schemeClr>
          </a:solidFill>
          <a:ln>
            <a:solidFill>
              <a:schemeClr val="accent1"/>
            </a:solidFill>
          </a:ln>
        </p:spPr>
        <p:txBody>
          <a:bodyPr wrap="square">
            <a:spAutoFit/>
          </a:bodyPr>
          <a:lstStyle/>
          <a:p>
            <a:r>
              <a:rPr lang="en-GB" sz="1400" dirty="0"/>
              <a:t>Flick, C., Smith, O. K. H., &amp; Schweitzer, K. (2022). Influence of expert degree and scientific validity of testimony on mock Jurors' perceptions of credibility. </a:t>
            </a:r>
            <a:r>
              <a:rPr lang="en-GB" sz="1400" i="1" dirty="0"/>
              <a:t>Applied Cognitive Psychology</a:t>
            </a:r>
            <a:r>
              <a:rPr lang="en-GB" sz="1400" dirty="0"/>
              <a:t>, 36(3), 494–507. </a:t>
            </a:r>
            <a:r>
              <a:rPr lang="en-GB" sz="1400" dirty="0">
                <a:hlinkClick r:id="rId4"/>
              </a:rPr>
              <a:t>https://doi.org/10.1002/acp.3935</a:t>
            </a:r>
            <a:r>
              <a:rPr lang="en-GB" sz="1400" dirty="0"/>
              <a:t> </a:t>
            </a:r>
          </a:p>
        </p:txBody>
      </p:sp>
    </p:spTree>
    <p:extLst>
      <p:ext uri="{BB962C8B-B14F-4D97-AF65-F5344CB8AC3E}">
        <p14:creationId xmlns:p14="http://schemas.microsoft.com/office/powerpoint/2010/main" val="30890009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8138" name="Rectangle 48137">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Title 1"/>
          <p:cNvSpPr>
            <a:spLocks noGrp="1"/>
          </p:cNvSpPr>
          <p:nvPr>
            <p:ph type="title"/>
          </p:nvPr>
        </p:nvSpPr>
        <p:spPr>
          <a:xfrm>
            <a:off x="2943225" y="568345"/>
            <a:ext cx="5834978" cy="1560716"/>
          </a:xfrm>
        </p:spPr>
        <p:txBody>
          <a:bodyPr>
            <a:normAutofit/>
          </a:bodyPr>
          <a:lstStyle/>
          <a:p>
            <a:pPr algn="ctr" eaLnBrk="1" hangingPunct="1">
              <a:defRPr/>
            </a:pPr>
            <a:r>
              <a:rPr lang="en-GB" dirty="0">
                <a:latin typeface="+mn-lt"/>
              </a:rPr>
              <a:t>Attribution theories</a:t>
            </a:r>
          </a:p>
        </p:txBody>
      </p:sp>
      <p:pic>
        <p:nvPicPr>
          <p:cNvPr id="48134" name="Picture 48133" descr="A group of multi coloured wooden stick figures">
            <a:extLst>
              <a:ext uri="{FF2B5EF4-FFF2-40B4-BE49-F238E27FC236}">
                <a16:creationId xmlns:a16="http://schemas.microsoft.com/office/drawing/2014/main" id="{5326AD5E-AFDC-11AF-BCD6-F2ACFD1C0689}"/>
              </a:ext>
            </a:extLst>
          </p:cNvPr>
          <p:cNvPicPr>
            <a:picLocks noChangeAspect="1"/>
          </p:cNvPicPr>
          <p:nvPr/>
        </p:nvPicPr>
        <p:blipFill rotWithShape="1">
          <a:blip r:embed="rId2"/>
          <a:srcRect l="29992" r="44122" b="-2"/>
          <a:stretch/>
        </p:blipFill>
        <p:spPr>
          <a:xfrm>
            <a:off x="20" y="-8545"/>
            <a:ext cx="2568364" cy="6870818"/>
          </a:xfrm>
          <a:prstGeom prst="rect">
            <a:avLst/>
          </a:prstGeom>
        </p:spPr>
      </p:pic>
      <p:cxnSp>
        <p:nvCxnSpPr>
          <p:cNvPr id="48140" name="Straight Connector 48139">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rgbClr val="BA543B"/>
            </a:solidFill>
          </a:ln>
        </p:spPr>
        <p:style>
          <a:lnRef idx="1">
            <a:schemeClr val="accent1"/>
          </a:lnRef>
          <a:fillRef idx="0">
            <a:schemeClr val="accent1"/>
          </a:fillRef>
          <a:effectRef idx="0">
            <a:schemeClr val="accent1"/>
          </a:effectRef>
          <a:fontRef idx="minor">
            <a:schemeClr val="tx1"/>
          </a:fontRef>
        </p:style>
      </p:cxnSp>
      <p:sp>
        <p:nvSpPr>
          <p:cNvPr id="48132" name="Rectangle 4"/>
          <p:cNvSpPr>
            <a:spLocks noGrp="1" noChangeArrowheads="1"/>
          </p:cNvSpPr>
          <p:nvPr>
            <p:ph idx="1"/>
          </p:nvPr>
        </p:nvSpPr>
        <p:spPr>
          <a:xfrm>
            <a:off x="2943225" y="2438400"/>
            <a:ext cx="5834978" cy="3651504"/>
          </a:xfrm>
        </p:spPr>
        <p:txBody>
          <a:bodyPr>
            <a:normAutofit/>
          </a:bodyPr>
          <a:lstStyle/>
          <a:p>
            <a:pPr eaLnBrk="1" hangingPunct="1">
              <a:lnSpc>
                <a:spcPct val="101000"/>
              </a:lnSpc>
              <a:defRPr/>
            </a:pPr>
            <a:endParaRPr lang="en-GB" sz="1600" dirty="0">
              <a:effectLst/>
              <a:latin typeface="+mj-lt"/>
            </a:endParaRPr>
          </a:p>
          <a:p>
            <a:pPr eaLnBrk="1" hangingPunct="1">
              <a:lnSpc>
                <a:spcPct val="101000"/>
              </a:lnSpc>
              <a:defRPr/>
            </a:pPr>
            <a:r>
              <a:rPr lang="en-GB" sz="1600" dirty="0">
                <a:effectLst/>
                <a:latin typeface="Calibri" panose="020F0502020204030204" pitchFamily="34" charset="0"/>
                <a:ea typeface="Calibri" panose="020F0502020204030204" pitchFamily="34" charset="0"/>
                <a:cs typeface="Calibri" panose="020F0502020204030204" pitchFamily="34" charset="0"/>
              </a:rPr>
              <a:t>People do not always make sound decisions based on the facts but are influenced by </a:t>
            </a:r>
            <a:r>
              <a:rPr lang="en-GB" sz="16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cognitive biases</a:t>
            </a:r>
            <a:r>
              <a:rPr lang="en-GB" sz="1600" dirty="0">
                <a:effectLst/>
                <a:latin typeface="Calibri" panose="020F0502020204030204" pitchFamily="34" charset="0"/>
                <a:ea typeface="Calibri" panose="020F0502020204030204" pitchFamily="34" charset="0"/>
                <a:cs typeface="Calibri" panose="020F0502020204030204" pitchFamily="34" charset="0"/>
              </a:rPr>
              <a:t>, which are not totally logical…</a:t>
            </a:r>
          </a:p>
          <a:p>
            <a:pPr marL="0" indent="0" eaLnBrk="1" hangingPunct="1">
              <a:lnSpc>
                <a:spcPct val="101000"/>
              </a:lnSpc>
              <a:buNone/>
              <a:defRPr/>
            </a:pP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eaLnBrk="1" hangingPunct="1">
              <a:lnSpc>
                <a:spcPct val="101000"/>
              </a:lnSpc>
              <a:defRPr/>
            </a:pPr>
            <a:r>
              <a:rPr lang="en-GB" sz="1600" dirty="0">
                <a:effectLst/>
                <a:latin typeface="Calibri" panose="020F0502020204030204" pitchFamily="34" charset="0"/>
                <a:ea typeface="Calibri" panose="020F0502020204030204" pitchFamily="34" charset="0"/>
                <a:cs typeface="Calibri" panose="020F0502020204030204" pitchFamily="34" charset="0"/>
              </a:rPr>
              <a:t>A large body of cognitive psychology focuses on attributions- the judgements we make about the causes of a particular behaviour.</a:t>
            </a:r>
          </a:p>
          <a:p>
            <a:pPr marL="0" indent="0" eaLnBrk="1" hangingPunct="1">
              <a:lnSpc>
                <a:spcPct val="101000"/>
              </a:lnSpc>
              <a:buNone/>
              <a:defRPr/>
            </a:pP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eaLnBrk="1" hangingPunct="1">
              <a:lnSpc>
                <a:spcPct val="101000"/>
              </a:lnSpc>
              <a:defRPr/>
            </a:pPr>
            <a:r>
              <a:rPr lang="en-GB" sz="1600" dirty="0">
                <a:effectLst/>
                <a:latin typeface="Calibri" panose="020F0502020204030204" pitchFamily="34" charset="0"/>
                <a:ea typeface="Calibri" panose="020F0502020204030204" pitchFamily="34" charset="0"/>
                <a:cs typeface="Calibri" panose="020F0502020204030204" pitchFamily="34" charset="0"/>
              </a:rPr>
              <a:t>Distorted patterns of attribution (or biases) may have serious consequences for jurors making decisions about a suspect’s responsibility and their guilt or innocence.</a:t>
            </a:r>
            <a:endParaRPr lang="en-US" sz="1600" dirty="0">
              <a:effectLst/>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4281" name="Rectangle 54280">
            <a:extLst>
              <a:ext uri="{FF2B5EF4-FFF2-40B4-BE49-F238E27FC236}">
                <a16:creationId xmlns:a16="http://schemas.microsoft.com/office/drawing/2014/main" id="{D8A8FB2B-6F1D-4A0C-BF02-D3F503B88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 name="Rectangle 2"/>
          <p:cNvSpPr>
            <a:spLocks noGrp="1" noChangeArrowheads="1"/>
          </p:cNvSpPr>
          <p:nvPr>
            <p:ph type="title"/>
          </p:nvPr>
        </p:nvSpPr>
        <p:spPr>
          <a:xfrm>
            <a:off x="375860" y="568345"/>
            <a:ext cx="5824915" cy="1560716"/>
          </a:xfrm>
        </p:spPr>
        <p:txBody>
          <a:bodyPr>
            <a:normAutofit/>
          </a:bodyPr>
          <a:lstStyle/>
          <a:p>
            <a:pPr eaLnBrk="1" hangingPunct="1">
              <a:defRPr/>
            </a:pPr>
            <a:r>
              <a:rPr lang="en-GB" dirty="0">
                <a:latin typeface="Calibri" panose="020F0502020204030204" pitchFamily="34" charset="0"/>
                <a:ea typeface="Calibri" panose="020F0502020204030204" pitchFamily="34" charset="0"/>
                <a:cs typeface="Calibri" panose="020F0502020204030204" pitchFamily="34" charset="0"/>
              </a:rPr>
              <a:t>Fundamental attribution error (FAE)</a:t>
            </a:r>
            <a:endParaRPr lang="en-US" dirty="0">
              <a:latin typeface="Calibri" panose="020F0502020204030204" pitchFamily="34" charset="0"/>
              <a:ea typeface="Calibri" panose="020F0502020204030204" pitchFamily="34" charset="0"/>
              <a:cs typeface="Calibri" panose="020F0502020204030204" pitchFamily="34" charset="0"/>
            </a:endParaRPr>
          </a:p>
        </p:txBody>
      </p:sp>
      <p:cxnSp>
        <p:nvCxnSpPr>
          <p:cNvPr id="54283" name="Straight Connector 54282">
            <a:extLst>
              <a:ext uri="{FF2B5EF4-FFF2-40B4-BE49-F238E27FC236}">
                <a16:creationId xmlns:a16="http://schemas.microsoft.com/office/drawing/2014/main" id="{E596B0BB-EA6D-45F2-81A3-248F2296E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5859" y="2176009"/>
            <a:ext cx="5824916" cy="0"/>
          </a:xfrm>
          <a:prstGeom prst="line">
            <a:avLst/>
          </a:prstGeom>
          <a:ln w="38100">
            <a:solidFill>
              <a:srgbClr val="A92211"/>
            </a:solidFill>
          </a:ln>
        </p:spPr>
        <p:style>
          <a:lnRef idx="1">
            <a:schemeClr val="accent1"/>
          </a:lnRef>
          <a:fillRef idx="0">
            <a:schemeClr val="accent1"/>
          </a:fillRef>
          <a:effectRef idx="0">
            <a:schemeClr val="accent1"/>
          </a:effectRef>
          <a:fontRef idx="minor">
            <a:schemeClr val="tx1"/>
          </a:fontRef>
        </p:style>
      </p:cxnSp>
      <p:sp>
        <p:nvSpPr>
          <p:cNvPr id="54275" name="Rectangle 3"/>
          <p:cNvSpPr>
            <a:spLocks noGrp="1" noChangeArrowheads="1"/>
          </p:cNvSpPr>
          <p:nvPr>
            <p:ph idx="1"/>
          </p:nvPr>
        </p:nvSpPr>
        <p:spPr>
          <a:xfrm>
            <a:off x="375234" y="1905000"/>
            <a:ext cx="5825541" cy="4184904"/>
          </a:xfrm>
        </p:spPr>
        <p:txBody>
          <a:bodyPr>
            <a:normAutofit/>
          </a:bodyPr>
          <a:lstStyle/>
          <a:p>
            <a:pPr marL="0" indent="0" eaLnBrk="1" hangingPunct="1">
              <a:buNone/>
              <a:defRPr/>
            </a:pPr>
            <a:endParaRPr lang="en-GB" dirty="0"/>
          </a:p>
          <a:p>
            <a:pPr eaLnBrk="1" hangingPunct="1">
              <a:defRPr/>
            </a:pPr>
            <a:r>
              <a:rPr lang="en-GB" dirty="0">
                <a:effectLst/>
                <a:latin typeface="Calibri" panose="020F0502020204030204" pitchFamily="34" charset="0"/>
                <a:ea typeface="Calibri" panose="020F0502020204030204" pitchFamily="34" charset="0"/>
                <a:cs typeface="Calibri" panose="020F0502020204030204" pitchFamily="34" charset="0"/>
              </a:rPr>
              <a:t>As a general rule when interpreting the behaviour of others we </a:t>
            </a: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overestimate</a:t>
            </a:r>
            <a:r>
              <a:rPr lang="en-GB" dirty="0">
                <a:effectLst/>
                <a:latin typeface="Calibri" panose="020F0502020204030204" pitchFamily="34" charset="0"/>
                <a:ea typeface="Calibri" panose="020F0502020204030204" pitchFamily="34" charset="0"/>
                <a:cs typeface="Calibri" panose="020F0502020204030204" pitchFamily="34" charset="0"/>
              </a:rPr>
              <a:t> the role of </a:t>
            </a: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dispositional</a:t>
            </a:r>
            <a:r>
              <a:rPr lang="en-GB" dirty="0">
                <a:effectLst/>
                <a:latin typeface="Calibri" panose="020F0502020204030204" pitchFamily="34" charset="0"/>
                <a:ea typeface="Calibri" panose="020F0502020204030204" pitchFamily="34" charset="0"/>
                <a:cs typeface="Calibri" panose="020F0502020204030204" pitchFamily="34" charset="0"/>
              </a:rPr>
              <a:t> factors. </a:t>
            </a:r>
          </a:p>
          <a:p>
            <a:pPr eaLnBrk="1" hangingPunct="1">
              <a:defRPr/>
            </a:pPr>
            <a:r>
              <a:rPr lang="en-GB" dirty="0">
                <a:effectLst/>
                <a:latin typeface="Calibri" panose="020F0502020204030204" pitchFamily="34" charset="0"/>
                <a:ea typeface="Calibri" panose="020F0502020204030204" pitchFamily="34" charset="0"/>
                <a:cs typeface="Calibri" panose="020F0502020204030204" pitchFamily="34" charset="0"/>
              </a:rPr>
              <a:t>And </a:t>
            </a: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underestimate</a:t>
            </a:r>
            <a:r>
              <a:rPr lang="en-GB" dirty="0">
                <a:effectLst/>
                <a:latin typeface="Calibri" panose="020F0502020204030204" pitchFamily="34" charset="0"/>
                <a:ea typeface="Calibri" panose="020F0502020204030204" pitchFamily="34" charset="0"/>
                <a:cs typeface="Calibri" panose="020F0502020204030204" pitchFamily="34" charset="0"/>
              </a:rPr>
              <a:t> the role of </a:t>
            </a: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situational</a:t>
            </a:r>
            <a:r>
              <a:rPr lang="en-GB" dirty="0">
                <a:effectLst/>
                <a:latin typeface="Calibri" panose="020F0502020204030204" pitchFamily="34" charset="0"/>
                <a:ea typeface="Calibri" panose="020F0502020204030204" pitchFamily="34" charset="0"/>
                <a:cs typeface="Calibri" panose="020F0502020204030204" pitchFamily="34" charset="0"/>
              </a:rPr>
              <a:t> factors.</a:t>
            </a:r>
          </a:p>
          <a:p>
            <a:pPr eaLnBrk="1" hangingPunct="1">
              <a:defRPr/>
            </a:pPr>
            <a:r>
              <a:rPr lang="en-GB" dirty="0">
                <a:latin typeface="Calibri" panose="020F0502020204030204" pitchFamily="34" charset="0"/>
                <a:ea typeface="Calibri" panose="020F0502020204030204" pitchFamily="34" charset="0"/>
                <a:cs typeface="Calibri" panose="020F0502020204030204" pitchFamily="34" charset="0"/>
              </a:rPr>
              <a:t>Example –</a:t>
            </a:r>
          </a:p>
          <a:p>
            <a:pPr lvl="1">
              <a:defRPr/>
            </a:pPr>
            <a:r>
              <a:rPr lang="en-GB"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Woman caught stealing alcohol from the supermarket: we think that she is a bad person or has an addiction, rather than she might be selling to get money to pay a bill.</a:t>
            </a:r>
          </a:p>
          <a:p>
            <a:pPr eaLnBrk="1" hangingPunct="1">
              <a:defRPr/>
            </a:pPr>
            <a:endParaRPr lang="en-US" dirty="0">
              <a:latin typeface="+mj-lt"/>
            </a:endParaRPr>
          </a:p>
        </p:txBody>
      </p:sp>
      <p:pic>
        <p:nvPicPr>
          <p:cNvPr id="54277" name="Picture 54276" descr="White puzzle with one red piece">
            <a:extLst>
              <a:ext uri="{FF2B5EF4-FFF2-40B4-BE49-F238E27FC236}">
                <a16:creationId xmlns:a16="http://schemas.microsoft.com/office/drawing/2014/main" id="{F9C2C04F-D449-D9F3-3D57-F5DB08E8382A}"/>
              </a:ext>
            </a:extLst>
          </p:cNvPr>
          <p:cNvPicPr>
            <a:picLocks noChangeAspect="1"/>
          </p:cNvPicPr>
          <p:nvPr/>
        </p:nvPicPr>
        <p:blipFill rotWithShape="1">
          <a:blip r:embed="rId2"/>
          <a:srcRect l="40289" r="38685"/>
          <a:stretch/>
        </p:blipFill>
        <p:spPr>
          <a:xfrm>
            <a:off x="6577752" y="-8545"/>
            <a:ext cx="2568384" cy="6870818"/>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0185" name="Rectangle 50184">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Title 1"/>
          <p:cNvSpPr>
            <a:spLocks noGrp="1"/>
          </p:cNvSpPr>
          <p:nvPr>
            <p:ph type="title"/>
          </p:nvPr>
        </p:nvSpPr>
        <p:spPr>
          <a:xfrm>
            <a:off x="2943225" y="568345"/>
            <a:ext cx="5834978" cy="1560716"/>
          </a:xfrm>
        </p:spPr>
        <p:txBody>
          <a:bodyPr>
            <a:normAutofit/>
          </a:bodyPr>
          <a:lstStyle/>
          <a:p>
            <a:pPr algn="ctr" eaLnBrk="1" hangingPunct="1">
              <a:defRPr/>
            </a:pPr>
            <a:r>
              <a:rPr lang="en-GB" dirty="0">
                <a:latin typeface="+mn-lt"/>
              </a:rPr>
              <a:t>Attribution theories</a:t>
            </a:r>
          </a:p>
        </p:txBody>
      </p:sp>
      <p:pic>
        <p:nvPicPr>
          <p:cNvPr id="50181" name="Picture 50180" descr="Large skydiving group mid-air">
            <a:extLst>
              <a:ext uri="{FF2B5EF4-FFF2-40B4-BE49-F238E27FC236}">
                <a16:creationId xmlns:a16="http://schemas.microsoft.com/office/drawing/2014/main" id="{5E7E2366-F608-F6D6-06E8-8D92A4249B03}"/>
              </a:ext>
            </a:extLst>
          </p:cNvPr>
          <p:cNvPicPr>
            <a:picLocks noChangeAspect="1"/>
          </p:cNvPicPr>
          <p:nvPr/>
        </p:nvPicPr>
        <p:blipFill rotWithShape="1">
          <a:blip r:embed="rId2"/>
          <a:srcRect l="38155" r="36987" b="-1"/>
          <a:stretch/>
        </p:blipFill>
        <p:spPr>
          <a:xfrm>
            <a:off x="20" y="-8545"/>
            <a:ext cx="2568364" cy="6870818"/>
          </a:xfrm>
          <a:prstGeom prst="rect">
            <a:avLst/>
          </a:prstGeom>
        </p:spPr>
      </p:pic>
      <p:cxnSp>
        <p:nvCxnSpPr>
          <p:cNvPr id="50187" name="Straight Connector 50186">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rgbClr val="E9AE4F"/>
            </a:solidFill>
          </a:ln>
        </p:spPr>
        <p:style>
          <a:lnRef idx="1">
            <a:schemeClr val="accent1"/>
          </a:lnRef>
          <a:fillRef idx="0">
            <a:schemeClr val="accent1"/>
          </a:fillRef>
          <a:effectRef idx="0">
            <a:schemeClr val="accent1"/>
          </a:effectRef>
          <a:fontRef idx="minor">
            <a:schemeClr val="tx1"/>
          </a:fontRef>
        </p:style>
      </p:cxnSp>
      <p:sp>
        <p:nvSpPr>
          <p:cNvPr id="50179" name="Rectangle 3"/>
          <p:cNvSpPr>
            <a:spLocks noGrp="1" noChangeArrowheads="1"/>
          </p:cNvSpPr>
          <p:nvPr>
            <p:ph idx="1"/>
          </p:nvPr>
        </p:nvSpPr>
        <p:spPr>
          <a:xfrm>
            <a:off x="2943225" y="2438400"/>
            <a:ext cx="5834978" cy="3651504"/>
          </a:xfrm>
        </p:spPr>
        <p:txBody>
          <a:bodyPr>
            <a:normAutofit/>
          </a:bodyPr>
          <a:lstStyle/>
          <a:p>
            <a:pPr eaLnBrk="1" hangingPunct="1">
              <a:lnSpc>
                <a:spcPct val="101000"/>
              </a:lnSpc>
              <a:buFont typeface="Wingdings" pitchFamily="2" charset="2"/>
              <a:buNone/>
              <a:defRPr/>
            </a:pPr>
            <a:r>
              <a:rPr lang="en-GB" sz="1700" b="1" u="sng" dirty="0">
                <a:effectLst/>
              </a:rPr>
              <a:t>Just world hypothesis – Lerner 1980</a:t>
            </a:r>
          </a:p>
          <a:p>
            <a:pPr eaLnBrk="1" hangingPunct="1">
              <a:lnSpc>
                <a:spcPct val="101000"/>
              </a:lnSpc>
              <a:defRPr/>
            </a:pPr>
            <a:r>
              <a:rPr lang="en-GB" sz="1700" dirty="0">
                <a:effectLst/>
              </a:rPr>
              <a:t>People have a need to believe in a world that is `just and fair` and that people ‘get what they deserve’.</a:t>
            </a:r>
          </a:p>
          <a:p>
            <a:pPr eaLnBrk="1" hangingPunct="1">
              <a:lnSpc>
                <a:spcPct val="101000"/>
              </a:lnSpc>
              <a:defRPr/>
            </a:pPr>
            <a:r>
              <a:rPr lang="en-GB" sz="1700" dirty="0">
                <a:effectLst/>
              </a:rPr>
              <a:t>In general, this works </a:t>
            </a:r>
            <a:r>
              <a:rPr lang="en-GB" sz="1700" dirty="0">
                <a:solidFill>
                  <a:srgbClr val="0070C0"/>
                </a:solidFill>
                <a:effectLst/>
              </a:rPr>
              <a:t>in favour </a:t>
            </a:r>
            <a:r>
              <a:rPr lang="en-GB" sz="1700" dirty="0">
                <a:effectLst/>
              </a:rPr>
              <a:t>of the effectiveness of the jury system.</a:t>
            </a:r>
          </a:p>
          <a:p>
            <a:pPr eaLnBrk="1" hangingPunct="1">
              <a:lnSpc>
                <a:spcPct val="101000"/>
              </a:lnSpc>
              <a:defRPr/>
            </a:pPr>
            <a:r>
              <a:rPr lang="en-GB" sz="1700" dirty="0">
                <a:effectLst/>
              </a:rPr>
              <a:t>However, it could </a:t>
            </a:r>
            <a:r>
              <a:rPr lang="en-GB" sz="1700" dirty="0">
                <a:solidFill>
                  <a:srgbClr val="0070C0"/>
                </a:solidFill>
                <a:effectLst/>
              </a:rPr>
              <a:t>also introduce a bias </a:t>
            </a:r>
            <a:r>
              <a:rPr lang="en-GB" sz="1700" dirty="0">
                <a:effectLst/>
              </a:rPr>
              <a:t>whereby victims </a:t>
            </a:r>
            <a:r>
              <a:rPr lang="en-GB" sz="1700" dirty="0">
                <a:solidFill>
                  <a:srgbClr val="0070C0"/>
                </a:solidFill>
                <a:effectLst/>
              </a:rPr>
              <a:t>may be blamed </a:t>
            </a:r>
            <a:r>
              <a:rPr lang="en-GB" sz="1700" dirty="0">
                <a:effectLst/>
              </a:rPr>
              <a:t>for their own misfortune. </a:t>
            </a:r>
          </a:p>
          <a:p>
            <a:pPr eaLnBrk="1" hangingPunct="1">
              <a:lnSpc>
                <a:spcPct val="101000"/>
              </a:lnSpc>
              <a:defRPr/>
            </a:pPr>
            <a:r>
              <a:rPr lang="en-GB" sz="1700" dirty="0">
                <a:effectLst/>
              </a:rPr>
              <a:t>This is in order to uphold the belief that they ‘get what they deserve’. </a:t>
            </a:r>
          </a:p>
          <a:p>
            <a:pPr eaLnBrk="1" hangingPunct="1">
              <a:lnSpc>
                <a:spcPct val="101000"/>
              </a:lnSpc>
              <a:defRPr/>
            </a:pPr>
            <a:r>
              <a:rPr lang="en-GB" sz="1700" dirty="0">
                <a:effectLst/>
              </a:rPr>
              <a:t>Example overleaf…</a:t>
            </a:r>
          </a:p>
          <a:p>
            <a:pPr eaLnBrk="1" hangingPunct="1">
              <a:lnSpc>
                <a:spcPct val="101000"/>
              </a:lnSpc>
              <a:defRPr/>
            </a:pPr>
            <a:endParaRPr lang="en-US" sz="17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7353" name="Rectangle 57352">
            <a:extLst>
              <a:ext uri="{FF2B5EF4-FFF2-40B4-BE49-F238E27FC236}">
                <a16:creationId xmlns:a16="http://schemas.microsoft.com/office/drawing/2014/main" id="{B31840C3-D8DB-46CF-827A-2C63A50257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46" name="Title 1"/>
          <p:cNvSpPr>
            <a:spLocks noGrp="1"/>
          </p:cNvSpPr>
          <p:nvPr>
            <p:ph type="title"/>
          </p:nvPr>
        </p:nvSpPr>
        <p:spPr>
          <a:xfrm>
            <a:off x="5054600" y="568345"/>
            <a:ext cx="3723603" cy="1560716"/>
          </a:xfrm>
        </p:spPr>
        <p:txBody>
          <a:bodyPr>
            <a:normAutofit/>
          </a:bodyPr>
          <a:lstStyle/>
          <a:p>
            <a:pPr eaLnBrk="1" hangingPunct="1">
              <a:defRPr/>
            </a:pPr>
            <a:r>
              <a:rPr lang="en-GB" dirty="0">
                <a:latin typeface="+mn-lt"/>
              </a:rPr>
              <a:t>Attribution Theories</a:t>
            </a:r>
          </a:p>
        </p:txBody>
      </p:sp>
      <p:pic>
        <p:nvPicPr>
          <p:cNvPr id="57349" name="Picture 57348" descr="Graph on document with pen">
            <a:extLst>
              <a:ext uri="{FF2B5EF4-FFF2-40B4-BE49-F238E27FC236}">
                <a16:creationId xmlns:a16="http://schemas.microsoft.com/office/drawing/2014/main" id="{C1518F62-0C63-16DC-3B71-7D587FC3D539}"/>
              </a:ext>
            </a:extLst>
          </p:cNvPr>
          <p:cNvPicPr>
            <a:picLocks noChangeAspect="1"/>
          </p:cNvPicPr>
          <p:nvPr/>
        </p:nvPicPr>
        <p:blipFill rotWithShape="1">
          <a:blip r:embed="rId2"/>
          <a:srcRect l="34600" r="20877" b="-1"/>
          <a:stretch/>
        </p:blipFill>
        <p:spPr>
          <a:xfrm>
            <a:off x="20" y="10"/>
            <a:ext cx="4574335" cy="6857990"/>
          </a:xfrm>
          <a:prstGeom prst="rect">
            <a:avLst/>
          </a:prstGeom>
        </p:spPr>
      </p:pic>
      <p:cxnSp>
        <p:nvCxnSpPr>
          <p:cNvPr id="57355" name="Straight Connector 57354">
            <a:extLst>
              <a:ext uri="{FF2B5EF4-FFF2-40B4-BE49-F238E27FC236}">
                <a16:creationId xmlns:a16="http://schemas.microsoft.com/office/drawing/2014/main" id="{9B8D33CA-38B0-43CA-A944-EE2267B872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77790" y="2176009"/>
            <a:ext cx="3600413" cy="0"/>
          </a:xfrm>
          <a:prstGeom prst="line">
            <a:avLst/>
          </a:prstGeom>
          <a:ln w="38100">
            <a:solidFill>
              <a:srgbClr val="4C81B4"/>
            </a:solidFill>
          </a:ln>
        </p:spPr>
        <p:style>
          <a:lnRef idx="1">
            <a:schemeClr val="accent1"/>
          </a:lnRef>
          <a:fillRef idx="0">
            <a:schemeClr val="accent1"/>
          </a:fillRef>
          <a:effectRef idx="0">
            <a:schemeClr val="accent1"/>
          </a:effectRef>
          <a:fontRef idx="minor">
            <a:schemeClr val="tx1"/>
          </a:fontRef>
        </p:style>
      </p:cxnSp>
      <p:sp>
        <p:nvSpPr>
          <p:cNvPr id="57347" name="Rectangle 3"/>
          <p:cNvSpPr>
            <a:spLocks noGrp="1" noChangeArrowheads="1"/>
          </p:cNvSpPr>
          <p:nvPr>
            <p:ph idx="1"/>
          </p:nvPr>
        </p:nvSpPr>
        <p:spPr>
          <a:xfrm>
            <a:off x="4874078" y="2286005"/>
            <a:ext cx="3904125" cy="4618942"/>
          </a:xfrm>
        </p:spPr>
        <p:txBody>
          <a:bodyPr>
            <a:normAutofit/>
          </a:bodyPr>
          <a:lstStyle/>
          <a:p>
            <a:pPr eaLnBrk="1" hangingPunct="1">
              <a:lnSpc>
                <a:spcPct val="101000"/>
              </a:lnSpc>
              <a:buClr>
                <a:srgbClr val="4C81B4"/>
              </a:buClr>
              <a:defRPr/>
            </a:pPr>
            <a:r>
              <a:rPr lang="en-GB" sz="1400" dirty="0">
                <a:effectLst/>
              </a:rPr>
              <a:t>One of the most disturbing aspects of this is the attitude sometimes expressed towards rape victims e.g. ‘</a:t>
            </a:r>
            <a:r>
              <a:rPr lang="en-GB" sz="1400" dirty="0">
                <a:solidFill>
                  <a:srgbClr val="0070C0"/>
                </a:solidFill>
                <a:effectLst/>
              </a:rPr>
              <a:t>she led him on’. </a:t>
            </a:r>
            <a:r>
              <a:rPr lang="en-GB" sz="1400" dirty="0">
                <a:effectLst/>
              </a:rPr>
              <a:t>‘what does she expect dressed like that etc.</a:t>
            </a:r>
          </a:p>
          <a:p>
            <a:pPr eaLnBrk="1" hangingPunct="1">
              <a:lnSpc>
                <a:spcPct val="101000"/>
              </a:lnSpc>
              <a:buClr>
                <a:srgbClr val="4C81B4"/>
              </a:buClr>
              <a:buFont typeface="Wingdings" pitchFamily="2" charset="2"/>
              <a:buNone/>
              <a:defRPr/>
            </a:pPr>
            <a:r>
              <a:rPr lang="en-GB" sz="1400" dirty="0">
                <a:effectLst/>
                <a:latin typeface="Calibri" panose="020F0502020204030204" pitchFamily="34" charset="0"/>
                <a:ea typeface="Calibri" panose="020F0502020204030204" pitchFamily="34" charset="0"/>
                <a:cs typeface="Calibri" panose="020F0502020204030204" pitchFamily="34" charset="0"/>
              </a:rPr>
              <a:t>Bell et al., (1994).</a:t>
            </a:r>
          </a:p>
          <a:p>
            <a:pPr eaLnBrk="1" hangingPunct="1">
              <a:lnSpc>
                <a:spcPct val="101000"/>
              </a:lnSpc>
              <a:buClr>
                <a:srgbClr val="4C81B4"/>
              </a:buClr>
              <a:defRPr/>
            </a:pPr>
            <a:r>
              <a:rPr lang="en-GB" sz="1400" dirty="0">
                <a:effectLst/>
                <a:latin typeface="Calibri" panose="020F0502020204030204" pitchFamily="34" charset="0"/>
                <a:ea typeface="Calibri" panose="020F0502020204030204" pitchFamily="34" charset="0"/>
                <a:cs typeface="Calibri" panose="020F0502020204030204" pitchFamily="34" charset="0"/>
              </a:rPr>
              <a:t>Using a mock jury method, they asked pp`s to consider 4 different rape cases (2 involved strangers, 2 involved date rape).</a:t>
            </a:r>
          </a:p>
          <a:p>
            <a:pPr eaLnBrk="1" hangingPunct="1">
              <a:lnSpc>
                <a:spcPct val="101000"/>
              </a:lnSpc>
              <a:buClr>
                <a:srgbClr val="4C81B4"/>
              </a:buClr>
              <a:defRPr/>
            </a:pPr>
            <a:r>
              <a:rPr lang="en-GB" sz="1400" dirty="0">
                <a:effectLst/>
                <a:latin typeface="Calibri" panose="020F0502020204030204" pitchFamily="34" charset="0"/>
                <a:ea typeface="Calibri" panose="020F0502020204030204" pitchFamily="34" charset="0"/>
                <a:cs typeface="Calibri" panose="020F0502020204030204" pitchFamily="34" charset="0"/>
              </a:rPr>
              <a:t>Findings: Pp`s placed more responsibility for what happened </a:t>
            </a:r>
            <a:r>
              <a:rPr lang="en-GB" sz="14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when the victim knew her assailant </a:t>
            </a:r>
            <a:r>
              <a:rPr lang="en-GB" sz="1400" dirty="0">
                <a:effectLst/>
                <a:latin typeface="Calibri" panose="020F0502020204030204" pitchFamily="34" charset="0"/>
                <a:ea typeface="Calibri" panose="020F0502020204030204" pitchFamily="34" charset="0"/>
                <a:cs typeface="Calibri" panose="020F0502020204030204" pitchFamily="34" charset="0"/>
              </a:rPr>
              <a:t>than when he was a stranger.</a:t>
            </a:r>
          </a:p>
          <a:p>
            <a:pPr eaLnBrk="1" hangingPunct="1">
              <a:lnSpc>
                <a:spcPct val="101000"/>
              </a:lnSpc>
              <a:buClr>
                <a:srgbClr val="4C81B4"/>
              </a:buClr>
              <a:defRPr/>
            </a:pPr>
            <a:r>
              <a:rPr lang="en-GB" sz="1400" dirty="0">
                <a:effectLst/>
                <a:latin typeface="Calibri" panose="020F0502020204030204" pitchFamily="34" charset="0"/>
                <a:ea typeface="Calibri" panose="020F0502020204030204" pitchFamily="34" charset="0"/>
                <a:cs typeface="Calibri" panose="020F0502020204030204" pitchFamily="34" charset="0"/>
              </a:rPr>
              <a:t>Conclusions: Juries may have preconceived ideas on the guilt or innocence of a suspect based on their perceptions of the victims responsibility, which may stem from a </a:t>
            </a:r>
            <a:r>
              <a:rPr lang="en-GB" sz="14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cognitive bias</a:t>
            </a:r>
            <a:r>
              <a:rPr lang="en-GB" sz="1400" dirty="0">
                <a:effectLst/>
                <a:latin typeface="Calibri" panose="020F0502020204030204" pitchFamily="34" charset="0"/>
                <a:ea typeface="Calibri" panose="020F0502020204030204" pitchFamily="34" charset="0"/>
                <a:cs typeface="Calibri" panose="020F0502020204030204" pitchFamily="34" charset="0"/>
              </a:rPr>
              <a:t>. </a:t>
            </a:r>
          </a:p>
          <a:p>
            <a:pPr marL="0" indent="0" eaLnBrk="1" hangingPunct="1">
              <a:lnSpc>
                <a:spcPct val="101000"/>
              </a:lnSpc>
              <a:buClr>
                <a:srgbClr val="4C81B4"/>
              </a:buClr>
              <a:buNone/>
              <a:defRPr/>
            </a:pPr>
            <a:endParaRPr lang="en-GB" sz="1100" dirty="0">
              <a:latin typeface="+mj-lt"/>
            </a:endParaRPr>
          </a:p>
        </p:txBody>
      </p:sp>
      <p:sp>
        <p:nvSpPr>
          <p:cNvPr id="2" name="TextBox 1">
            <a:extLst>
              <a:ext uri="{FF2B5EF4-FFF2-40B4-BE49-F238E27FC236}">
                <a16:creationId xmlns:a16="http://schemas.microsoft.com/office/drawing/2014/main" id="{4E2C7780-EFEE-9957-6D87-60770BCD4163}"/>
              </a:ext>
            </a:extLst>
          </p:cNvPr>
          <p:cNvSpPr txBox="1"/>
          <p:nvPr/>
        </p:nvSpPr>
        <p:spPr>
          <a:xfrm>
            <a:off x="686987" y="5334000"/>
            <a:ext cx="3200400" cy="629403"/>
          </a:xfrm>
          <a:prstGeom prst="rect">
            <a:avLst/>
          </a:prstGeom>
          <a:solidFill>
            <a:schemeClr val="accent3">
              <a:lumMod val="20000"/>
              <a:lumOff val="80000"/>
            </a:schemeClr>
          </a:solidFill>
          <a:ln>
            <a:solidFill>
              <a:schemeClr val="accent1"/>
            </a:solidFill>
          </a:ln>
        </p:spPr>
        <p:txBody>
          <a:bodyPr wrap="square" rtlCol="0">
            <a:spAutoFit/>
          </a:bodyPr>
          <a:lstStyle/>
          <a:p>
            <a:pPr algn="ctr" eaLnBrk="1" hangingPunct="1">
              <a:lnSpc>
                <a:spcPct val="101000"/>
              </a:lnSpc>
              <a:buClr>
                <a:srgbClr val="4C81B4"/>
              </a:buClr>
              <a:buFont typeface="Wingdings" pitchFamily="2" charset="2"/>
              <a:buNone/>
              <a:defRPr/>
            </a:pPr>
            <a:r>
              <a:rPr lang="en-GB" dirty="0"/>
              <a:t>Just world hypothesis – Lerner 1980</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DF4C74C2-301F-4187-BBF2-03A538D165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789193"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rgbClr val="FEFCF7">
              <a:alpha val="6000"/>
            </a:srgbClr>
          </a:solidFill>
          <a:ln>
            <a:noFill/>
          </a:ln>
        </p:spPr>
        <p:txBody>
          <a:bodyPr/>
          <a:lstStyle/>
          <a:p>
            <a:endParaRPr lang="en-GB"/>
          </a:p>
        </p:txBody>
      </p:sp>
      <p:sp>
        <p:nvSpPr>
          <p:cNvPr id="12" name="Rectangle 11">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6814" y="0"/>
            <a:ext cx="565327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B6CF3-A162-F021-8F8A-A39F2499799B}"/>
              </a:ext>
            </a:extLst>
          </p:cNvPr>
          <p:cNvSpPr>
            <a:spLocks noGrp="1"/>
          </p:cNvSpPr>
          <p:nvPr>
            <p:ph type="title"/>
          </p:nvPr>
        </p:nvSpPr>
        <p:spPr>
          <a:xfrm>
            <a:off x="3855720" y="568345"/>
            <a:ext cx="4922483" cy="1560716"/>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How Attribution Theory works in Criminal Trials</a:t>
            </a:r>
            <a:endParaRPr lang="en-GB">
              <a:latin typeface="Calibri" panose="020F0502020204030204" pitchFamily="34" charset="0"/>
              <a:ea typeface="Calibri" panose="020F0502020204030204" pitchFamily="34" charset="0"/>
              <a:cs typeface="Calibri" panose="020F0502020204030204" pitchFamily="34" charset="0"/>
            </a:endParaRPr>
          </a:p>
        </p:txBody>
      </p:sp>
      <p:cxnSp>
        <p:nvCxnSpPr>
          <p:cNvPr id="14" name="Straight Connector 13">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5720" y="2257514"/>
            <a:ext cx="10287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191B74-4649-E8F2-64AC-307393CF6A88}"/>
              </a:ext>
            </a:extLst>
          </p:cNvPr>
          <p:cNvSpPr>
            <a:spLocks noGrp="1"/>
          </p:cNvSpPr>
          <p:nvPr>
            <p:ph idx="1"/>
          </p:nvPr>
        </p:nvSpPr>
        <p:spPr>
          <a:xfrm>
            <a:off x="3855720" y="2438400"/>
            <a:ext cx="4922483" cy="3651504"/>
          </a:xfrm>
        </p:spPr>
        <p:txBody>
          <a:bodyPr>
            <a:normAutofit/>
          </a:bodyPr>
          <a:lstStyle/>
          <a:p>
            <a:pPr>
              <a:lnSpc>
                <a:spcPct val="101000"/>
              </a:lnSpc>
            </a:pPr>
            <a:r>
              <a:rPr lang="en-GB" sz="1400" dirty="0"/>
              <a:t>Attribution theory explains how jurors assign blame and responsibility in rape trials, often shifting focus from the defendant to the victim’s behaviour due to deep-seated cognitive biases.</a:t>
            </a:r>
          </a:p>
          <a:p>
            <a:pPr lvl="0">
              <a:lnSpc>
                <a:spcPct val="101000"/>
              </a:lnSpc>
            </a:pPr>
            <a:r>
              <a:rPr lang="en-GB" sz="1400" b="1" dirty="0"/>
              <a:t> Internal vs. External Attribution:</a:t>
            </a:r>
            <a:r>
              <a:rPr lang="en-GB" sz="1400" dirty="0"/>
              <a:t> Jurors look for the "cause" of an assault. Under attribution biases, they may make internal attributions toward the victim (e.g., claiming the victim's clothing, alcohol consumption, or behaviour "caused" the attack) rather than placing internal responsibility on the perpetrator's actions. </a:t>
            </a:r>
          </a:p>
          <a:p>
            <a:pPr lvl="0">
              <a:lnSpc>
                <a:spcPct val="101000"/>
              </a:lnSpc>
            </a:pPr>
            <a:r>
              <a:rPr lang="en-GB" sz="1400" b="1" dirty="0"/>
              <a:t>Just-World Fallacy:</a:t>
            </a:r>
            <a:r>
              <a:rPr lang="en-GB" sz="1400" dirty="0"/>
              <a:t> People want to believe the world is fair. To maintain the illusion that bad things only happen to people who make poor choices, jurors subconsciously blame victims to reassure themselves that they are safe if they avoid similar behaviours.</a:t>
            </a:r>
          </a:p>
          <a:p>
            <a:pPr>
              <a:lnSpc>
                <a:spcPct val="101000"/>
              </a:lnSpc>
            </a:pPr>
            <a:endParaRPr lang="en-GB" sz="1400" dirty="0"/>
          </a:p>
        </p:txBody>
      </p:sp>
    </p:spTree>
    <p:extLst>
      <p:ext uri="{BB962C8B-B14F-4D97-AF65-F5344CB8AC3E}">
        <p14:creationId xmlns:p14="http://schemas.microsoft.com/office/powerpoint/2010/main" val="27179997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8EB7C95-54C3-46B9-9F00-5D4782CD8D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81" y="-19050"/>
            <a:ext cx="9151143" cy="6883400"/>
            <a:chOff x="-3175" y="-19050"/>
            <a:chExt cx="12201525" cy="6883400"/>
          </a:xfrm>
          <a:solidFill>
            <a:srgbClr val="FEFCF7">
              <a:alpha val="10000"/>
            </a:srgbClr>
          </a:solidFill>
        </p:grpSpPr>
        <p:sp>
          <p:nvSpPr>
            <p:cNvPr id="11" name="Freeform 13">
              <a:extLst>
                <a:ext uri="{FF2B5EF4-FFF2-40B4-BE49-F238E27FC236}">
                  <a16:creationId xmlns:a16="http://schemas.microsoft.com/office/drawing/2014/main" id="{AC87D1DA-788B-4921-864E-2CC0A4E1DA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560513" y="-19050"/>
              <a:ext cx="10028237" cy="6883400"/>
            </a:xfrm>
            <a:custGeom>
              <a:avLst/>
              <a:gdLst/>
              <a:ahLst/>
              <a:cxnLst/>
              <a:rect l="0" t="0" r="r" b="b"/>
              <a:pathLst>
                <a:path w="3154" h="2164">
                  <a:moveTo>
                    <a:pt x="299" y="343"/>
                  </a:moveTo>
                  <a:cubicBezTo>
                    <a:pt x="302" y="360"/>
                    <a:pt x="304" y="374"/>
                    <a:pt x="321" y="374"/>
                  </a:cubicBezTo>
                  <a:cubicBezTo>
                    <a:pt x="327" y="374"/>
                    <a:pt x="336" y="369"/>
                    <a:pt x="339" y="364"/>
                  </a:cubicBezTo>
                  <a:cubicBezTo>
                    <a:pt x="347" y="348"/>
                    <a:pt x="337" y="338"/>
                    <a:pt x="322" y="327"/>
                  </a:cubicBezTo>
                  <a:cubicBezTo>
                    <a:pt x="314" y="332"/>
                    <a:pt x="306" y="338"/>
                    <a:pt x="299" y="343"/>
                  </a:cubicBezTo>
                  <a:close/>
                  <a:moveTo>
                    <a:pt x="443" y="104"/>
                  </a:moveTo>
                  <a:cubicBezTo>
                    <a:pt x="461" y="98"/>
                    <a:pt x="467" y="84"/>
                    <a:pt x="465" y="65"/>
                  </a:cubicBezTo>
                  <a:cubicBezTo>
                    <a:pt x="445" y="46"/>
                    <a:pt x="435" y="43"/>
                    <a:pt x="420" y="54"/>
                  </a:cubicBezTo>
                  <a:cubicBezTo>
                    <a:pt x="410" y="61"/>
                    <a:pt x="405" y="69"/>
                    <a:pt x="410" y="82"/>
                  </a:cubicBezTo>
                  <a:cubicBezTo>
                    <a:pt x="414" y="95"/>
                    <a:pt x="431" y="108"/>
                    <a:pt x="443" y="104"/>
                  </a:cubicBezTo>
                  <a:close/>
                  <a:moveTo>
                    <a:pt x="419" y="264"/>
                  </a:moveTo>
                  <a:cubicBezTo>
                    <a:pt x="412" y="277"/>
                    <a:pt x="406" y="287"/>
                    <a:pt x="401" y="296"/>
                  </a:cubicBezTo>
                  <a:cubicBezTo>
                    <a:pt x="430" y="320"/>
                    <a:pt x="435" y="319"/>
                    <a:pt x="447" y="288"/>
                  </a:cubicBezTo>
                  <a:cubicBezTo>
                    <a:pt x="439" y="281"/>
                    <a:pt x="430" y="274"/>
                    <a:pt x="419" y="264"/>
                  </a:cubicBezTo>
                  <a:close/>
                  <a:moveTo>
                    <a:pt x="350" y="105"/>
                  </a:moveTo>
                  <a:cubicBezTo>
                    <a:pt x="357" y="100"/>
                    <a:pt x="367" y="91"/>
                    <a:pt x="367" y="83"/>
                  </a:cubicBezTo>
                  <a:cubicBezTo>
                    <a:pt x="367" y="65"/>
                    <a:pt x="353" y="58"/>
                    <a:pt x="335" y="58"/>
                  </a:cubicBezTo>
                  <a:cubicBezTo>
                    <a:pt x="322" y="69"/>
                    <a:pt x="314" y="82"/>
                    <a:pt x="324" y="98"/>
                  </a:cubicBezTo>
                  <a:cubicBezTo>
                    <a:pt x="330" y="109"/>
                    <a:pt x="341" y="111"/>
                    <a:pt x="350" y="105"/>
                  </a:cubicBezTo>
                  <a:close/>
                  <a:moveTo>
                    <a:pt x="473" y="465"/>
                  </a:moveTo>
                  <a:cubicBezTo>
                    <a:pt x="484" y="461"/>
                    <a:pt x="489" y="445"/>
                    <a:pt x="484" y="431"/>
                  </a:cubicBezTo>
                  <a:cubicBezTo>
                    <a:pt x="479" y="418"/>
                    <a:pt x="466" y="413"/>
                    <a:pt x="451" y="418"/>
                  </a:cubicBezTo>
                  <a:cubicBezTo>
                    <a:pt x="440" y="423"/>
                    <a:pt x="434" y="439"/>
                    <a:pt x="439" y="451"/>
                  </a:cubicBezTo>
                  <a:cubicBezTo>
                    <a:pt x="444" y="462"/>
                    <a:pt x="462" y="470"/>
                    <a:pt x="473" y="465"/>
                  </a:cubicBezTo>
                  <a:close/>
                  <a:moveTo>
                    <a:pt x="348" y="286"/>
                  </a:moveTo>
                  <a:cubicBezTo>
                    <a:pt x="359" y="284"/>
                    <a:pt x="364" y="274"/>
                    <a:pt x="359" y="263"/>
                  </a:cubicBezTo>
                  <a:cubicBezTo>
                    <a:pt x="355" y="253"/>
                    <a:pt x="348" y="248"/>
                    <a:pt x="339" y="253"/>
                  </a:cubicBezTo>
                  <a:cubicBezTo>
                    <a:pt x="333" y="257"/>
                    <a:pt x="329" y="265"/>
                    <a:pt x="321" y="276"/>
                  </a:cubicBezTo>
                  <a:cubicBezTo>
                    <a:pt x="334" y="281"/>
                    <a:pt x="342" y="287"/>
                    <a:pt x="348" y="286"/>
                  </a:cubicBezTo>
                  <a:close/>
                  <a:moveTo>
                    <a:pt x="499" y="278"/>
                  </a:moveTo>
                  <a:cubicBezTo>
                    <a:pt x="513" y="282"/>
                    <a:pt x="523" y="271"/>
                    <a:pt x="526" y="260"/>
                  </a:cubicBezTo>
                  <a:cubicBezTo>
                    <a:pt x="531" y="243"/>
                    <a:pt x="521" y="231"/>
                    <a:pt x="503" y="224"/>
                  </a:cubicBezTo>
                  <a:cubicBezTo>
                    <a:pt x="485" y="232"/>
                    <a:pt x="472" y="242"/>
                    <a:pt x="478" y="262"/>
                  </a:cubicBezTo>
                  <a:cubicBezTo>
                    <a:pt x="481" y="269"/>
                    <a:pt x="491" y="276"/>
                    <a:pt x="499" y="278"/>
                  </a:cubicBezTo>
                  <a:close/>
                  <a:moveTo>
                    <a:pt x="200" y="62"/>
                  </a:moveTo>
                  <a:cubicBezTo>
                    <a:pt x="208" y="55"/>
                    <a:pt x="216" y="49"/>
                    <a:pt x="227" y="40"/>
                  </a:cubicBezTo>
                  <a:cubicBezTo>
                    <a:pt x="223" y="29"/>
                    <a:pt x="221" y="16"/>
                    <a:pt x="215" y="6"/>
                  </a:cubicBezTo>
                  <a:cubicBezTo>
                    <a:pt x="157" y="6"/>
                    <a:pt x="157" y="6"/>
                    <a:pt x="157" y="6"/>
                  </a:cubicBezTo>
                  <a:cubicBezTo>
                    <a:pt x="152" y="17"/>
                    <a:pt x="154" y="32"/>
                    <a:pt x="163" y="44"/>
                  </a:cubicBezTo>
                  <a:cubicBezTo>
                    <a:pt x="173" y="56"/>
                    <a:pt x="184" y="64"/>
                    <a:pt x="200" y="62"/>
                  </a:cubicBezTo>
                  <a:close/>
                  <a:moveTo>
                    <a:pt x="560" y="466"/>
                  </a:moveTo>
                  <a:cubicBezTo>
                    <a:pt x="571" y="475"/>
                    <a:pt x="583" y="485"/>
                    <a:pt x="593" y="471"/>
                  </a:cubicBezTo>
                  <a:cubicBezTo>
                    <a:pt x="598" y="464"/>
                    <a:pt x="601" y="451"/>
                    <a:pt x="598" y="442"/>
                  </a:cubicBezTo>
                  <a:cubicBezTo>
                    <a:pt x="594" y="425"/>
                    <a:pt x="579" y="428"/>
                    <a:pt x="561" y="431"/>
                  </a:cubicBezTo>
                  <a:cubicBezTo>
                    <a:pt x="560" y="444"/>
                    <a:pt x="560" y="456"/>
                    <a:pt x="560" y="466"/>
                  </a:cubicBezTo>
                  <a:close/>
                  <a:moveTo>
                    <a:pt x="587" y="285"/>
                  </a:moveTo>
                  <a:cubicBezTo>
                    <a:pt x="605" y="313"/>
                    <a:pt x="609" y="314"/>
                    <a:pt x="634" y="290"/>
                  </a:cubicBezTo>
                  <a:cubicBezTo>
                    <a:pt x="631" y="281"/>
                    <a:pt x="629" y="272"/>
                    <a:pt x="626" y="264"/>
                  </a:cubicBezTo>
                  <a:cubicBezTo>
                    <a:pt x="608" y="261"/>
                    <a:pt x="594" y="264"/>
                    <a:pt x="587" y="285"/>
                  </a:cubicBezTo>
                  <a:close/>
                  <a:moveTo>
                    <a:pt x="605" y="229"/>
                  </a:moveTo>
                  <a:cubicBezTo>
                    <a:pt x="618" y="223"/>
                    <a:pt x="624" y="204"/>
                    <a:pt x="618" y="190"/>
                  </a:cubicBezTo>
                  <a:cubicBezTo>
                    <a:pt x="612" y="173"/>
                    <a:pt x="594" y="166"/>
                    <a:pt x="577" y="172"/>
                  </a:cubicBezTo>
                  <a:cubicBezTo>
                    <a:pt x="562" y="179"/>
                    <a:pt x="553" y="198"/>
                    <a:pt x="560" y="213"/>
                  </a:cubicBezTo>
                  <a:cubicBezTo>
                    <a:pt x="567" y="228"/>
                    <a:pt x="590" y="237"/>
                    <a:pt x="605" y="229"/>
                  </a:cubicBezTo>
                  <a:close/>
                  <a:moveTo>
                    <a:pt x="525" y="380"/>
                  </a:moveTo>
                  <a:cubicBezTo>
                    <a:pt x="538" y="385"/>
                    <a:pt x="547" y="379"/>
                    <a:pt x="552" y="368"/>
                  </a:cubicBezTo>
                  <a:cubicBezTo>
                    <a:pt x="559" y="354"/>
                    <a:pt x="548" y="341"/>
                    <a:pt x="522" y="334"/>
                  </a:cubicBezTo>
                  <a:cubicBezTo>
                    <a:pt x="509" y="363"/>
                    <a:pt x="510" y="374"/>
                    <a:pt x="525" y="380"/>
                  </a:cubicBezTo>
                  <a:close/>
                  <a:moveTo>
                    <a:pt x="538" y="136"/>
                  </a:moveTo>
                  <a:cubicBezTo>
                    <a:pt x="550" y="132"/>
                    <a:pt x="558" y="116"/>
                    <a:pt x="553" y="104"/>
                  </a:cubicBezTo>
                  <a:cubicBezTo>
                    <a:pt x="549" y="93"/>
                    <a:pt x="534" y="86"/>
                    <a:pt x="523" y="89"/>
                  </a:cubicBezTo>
                  <a:cubicBezTo>
                    <a:pt x="511" y="93"/>
                    <a:pt x="502" y="106"/>
                    <a:pt x="505" y="117"/>
                  </a:cubicBezTo>
                  <a:cubicBezTo>
                    <a:pt x="508" y="131"/>
                    <a:pt x="525" y="140"/>
                    <a:pt x="538" y="136"/>
                  </a:cubicBezTo>
                  <a:close/>
                  <a:moveTo>
                    <a:pt x="178" y="589"/>
                  </a:moveTo>
                  <a:cubicBezTo>
                    <a:pt x="156" y="594"/>
                    <a:pt x="151" y="611"/>
                    <a:pt x="148" y="633"/>
                  </a:cubicBezTo>
                  <a:cubicBezTo>
                    <a:pt x="160" y="641"/>
                    <a:pt x="171" y="648"/>
                    <a:pt x="183" y="655"/>
                  </a:cubicBezTo>
                  <a:cubicBezTo>
                    <a:pt x="211" y="635"/>
                    <a:pt x="218" y="625"/>
                    <a:pt x="214" y="611"/>
                  </a:cubicBezTo>
                  <a:cubicBezTo>
                    <a:pt x="210" y="598"/>
                    <a:pt x="191" y="586"/>
                    <a:pt x="178" y="589"/>
                  </a:cubicBezTo>
                  <a:close/>
                  <a:moveTo>
                    <a:pt x="260" y="315"/>
                  </a:moveTo>
                  <a:cubicBezTo>
                    <a:pt x="274" y="299"/>
                    <a:pt x="272" y="284"/>
                    <a:pt x="260" y="268"/>
                  </a:cubicBezTo>
                  <a:cubicBezTo>
                    <a:pt x="228" y="271"/>
                    <a:pt x="219" y="277"/>
                    <a:pt x="221" y="293"/>
                  </a:cubicBezTo>
                  <a:cubicBezTo>
                    <a:pt x="223" y="310"/>
                    <a:pt x="234" y="317"/>
                    <a:pt x="260" y="315"/>
                  </a:cubicBezTo>
                  <a:close/>
                  <a:moveTo>
                    <a:pt x="251" y="150"/>
                  </a:moveTo>
                  <a:cubicBezTo>
                    <a:pt x="269" y="140"/>
                    <a:pt x="282" y="129"/>
                    <a:pt x="275" y="110"/>
                  </a:cubicBezTo>
                  <a:cubicBezTo>
                    <a:pt x="270" y="97"/>
                    <a:pt x="262" y="87"/>
                    <a:pt x="246" y="89"/>
                  </a:cubicBezTo>
                  <a:cubicBezTo>
                    <a:pt x="234" y="90"/>
                    <a:pt x="219" y="91"/>
                    <a:pt x="217" y="106"/>
                  </a:cubicBezTo>
                  <a:cubicBezTo>
                    <a:pt x="214" y="130"/>
                    <a:pt x="232" y="140"/>
                    <a:pt x="251" y="150"/>
                  </a:cubicBezTo>
                  <a:close/>
                  <a:moveTo>
                    <a:pt x="613" y="55"/>
                  </a:moveTo>
                  <a:cubicBezTo>
                    <a:pt x="626" y="52"/>
                    <a:pt x="638" y="33"/>
                    <a:pt x="635" y="19"/>
                  </a:cubicBezTo>
                  <a:cubicBezTo>
                    <a:pt x="633" y="14"/>
                    <a:pt x="631" y="9"/>
                    <a:pt x="627" y="6"/>
                  </a:cubicBezTo>
                  <a:cubicBezTo>
                    <a:pt x="578" y="6"/>
                    <a:pt x="578" y="6"/>
                    <a:pt x="578" y="6"/>
                  </a:cubicBezTo>
                  <a:cubicBezTo>
                    <a:pt x="570" y="12"/>
                    <a:pt x="569" y="21"/>
                    <a:pt x="573" y="33"/>
                  </a:cubicBezTo>
                  <a:cubicBezTo>
                    <a:pt x="579" y="49"/>
                    <a:pt x="597" y="59"/>
                    <a:pt x="613" y="55"/>
                  </a:cubicBezTo>
                  <a:close/>
                  <a:moveTo>
                    <a:pt x="324" y="197"/>
                  </a:moveTo>
                  <a:cubicBezTo>
                    <a:pt x="313" y="187"/>
                    <a:pt x="303" y="173"/>
                    <a:pt x="288" y="187"/>
                  </a:cubicBezTo>
                  <a:cubicBezTo>
                    <a:pt x="283" y="191"/>
                    <a:pt x="280" y="204"/>
                    <a:pt x="283" y="209"/>
                  </a:cubicBezTo>
                  <a:cubicBezTo>
                    <a:pt x="288" y="217"/>
                    <a:pt x="299" y="226"/>
                    <a:pt x="307" y="226"/>
                  </a:cubicBezTo>
                  <a:cubicBezTo>
                    <a:pt x="323" y="227"/>
                    <a:pt x="323" y="211"/>
                    <a:pt x="324" y="197"/>
                  </a:cubicBezTo>
                  <a:close/>
                  <a:moveTo>
                    <a:pt x="159" y="368"/>
                  </a:moveTo>
                  <a:cubicBezTo>
                    <a:pt x="165" y="355"/>
                    <a:pt x="158" y="343"/>
                    <a:pt x="148" y="334"/>
                  </a:cubicBezTo>
                  <a:cubicBezTo>
                    <a:pt x="133" y="329"/>
                    <a:pt x="123" y="336"/>
                    <a:pt x="115" y="348"/>
                  </a:cubicBezTo>
                  <a:cubicBezTo>
                    <a:pt x="108" y="361"/>
                    <a:pt x="112" y="371"/>
                    <a:pt x="122" y="383"/>
                  </a:cubicBezTo>
                  <a:cubicBezTo>
                    <a:pt x="139" y="386"/>
                    <a:pt x="153" y="383"/>
                    <a:pt x="159" y="368"/>
                  </a:cubicBezTo>
                  <a:close/>
                  <a:moveTo>
                    <a:pt x="303" y="641"/>
                  </a:moveTo>
                  <a:cubicBezTo>
                    <a:pt x="293" y="650"/>
                    <a:pt x="291" y="668"/>
                    <a:pt x="299" y="680"/>
                  </a:cubicBezTo>
                  <a:cubicBezTo>
                    <a:pt x="311" y="697"/>
                    <a:pt x="321" y="698"/>
                    <a:pt x="348" y="686"/>
                  </a:cubicBezTo>
                  <a:cubicBezTo>
                    <a:pt x="352" y="676"/>
                    <a:pt x="356" y="666"/>
                    <a:pt x="361" y="655"/>
                  </a:cubicBezTo>
                  <a:cubicBezTo>
                    <a:pt x="336" y="633"/>
                    <a:pt x="318" y="629"/>
                    <a:pt x="303" y="641"/>
                  </a:cubicBezTo>
                  <a:close/>
                  <a:moveTo>
                    <a:pt x="244" y="363"/>
                  </a:moveTo>
                  <a:cubicBezTo>
                    <a:pt x="231" y="367"/>
                    <a:pt x="222" y="386"/>
                    <a:pt x="226" y="398"/>
                  </a:cubicBezTo>
                  <a:cubicBezTo>
                    <a:pt x="231" y="411"/>
                    <a:pt x="253" y="420"/>
                    <a:pt x="268" y="414"/>
                  </a:cubicBezTo>
                  <a:cubicBezTo>
                    <a:pt x="282" y="409"/>
                    <a:pt x="284" y="399"/>
                    <a:pt x="277" y="381"/>
                  </a:cubicBezTo>
                  <a:cubicBezTo>
                    <a:pt x="270" y="364"/>
                    <a:pt x="258" y="358"/>
                    <a:pt x="244" y="363"/>
                  </a:cubicBezTo>
                  <a:close/>
                  <a:moveTo>
                    <a:pt x="63" y="474"/>
                  </a:moveTo>
                  <a:cubicBezTo>
                    <a:pt x="40" y="512"/>
                    <a:pt x="46" y="525"/>
                    <a:pt x="91" y="536"/>
                  </a:cubicBezTo>
                  <a:cubicBezTo>
                    <a:pt x="115" y="519"/>
                    <a:pt x="119" y="512"/>
                    <a:pt x="113" y="494"/>
                  </a:cubicBezTo>
                  <a:cubicBezTo>
                    <a:pt x="106" y="474"/>
                    <a:pt x="98" y="470"/>
                    <a:pt x="63" y="474"/>
                  </a:cubicBezTo>
                  <a:close/>
                  <a:moveTo>
                    <a:pt x="119" y="282"/>
                  </a:moveTo>
                  <a:cubicBezTo>
                    <a:pt x="123" y="296"/>
                    <a:pt x="139" y="301"/>
                    <a:pt x="163" y="299"/>
                  </a:cubicBezTo>
                  <a:cubicBezTo>
                    <a:pt x="175" y="270"/>
                    <a:pt x="176" y="255"/>
                    <a:pt x="162" y="249"/>
                  </a:cubicBezTo>
                  <a:cubicBezTo>
                    <a:pt x="152" y="245"/>
                    <a:pt x="136" y="245"/>
                    <a:pt x="126" y="250"/>
                  </a:cubicBezTo>
                  <a:cubicBezTo>
                    <a:pt x="113" y="256"/>
                    <a:pt x="116" y="271"/>
                    <a:pt x="119" y="282"/>
                  </a:cubicBezTo>
                  <a:close/>
                  <a:moveTo>
                    <a:pt x="212" y="178"/>
                  </a:moveTo>
                  <a:cubicBezTo>
                    <a:pt x="202" y="167"/>
                    <a:pt x="198" y="150"/>
                    <a:pt x="179" y="158"/>
                  </a:cubicBezTo>
                  <a:cubicBezTo>
                    <a:pt x="169" y="162"/>
                    <a:pt x="160" y="170"/>
                    <a:pt x="163" y="183"/>
                  </a:cubicBezTo>
                  <a:cubicBezTo>
                    <a:pt x="167" y="200"/>
                    <a:pt x="180" y="205"/>
                    <a:pt x="198" y="203"/>
                  </a:cubicBezTo>
                  <a:cubicBezTo>
                    <a:pt x="202" y="196"/>
                    <a:pt x="207" y="187"/>
                    <a:pt x="212" y="178"/>
                  </a:cubicBezTo>
                  <a:close/>
                  <a:moveTo>
                    <a:pt x="89" y="152"/>
                  </a:moveTo>
                  <a:cubicBezTo>
                    <a:pt x="103" y="151"/>
                    <a:pt x="113" y="145"/>
                    <a:pt x="118" y="130"/>
                  </a:cubicBezTo>
                  <a:cubicBezTo>
                    <a:pt x="123" y="110"/>
                    <a:pt x="119" y="102"/>
                    <a:pt x="90" y="84"/>
                  </a:cubicBezTo>
                  <a:cubicBezTo>
                    <a:pt x="64" y="96"/>
                    <a:pt x="58" y="103"/>
                    <a:pt x="62" y="122"/>
                  </a:cubicBezTo>
                  <a:cubicBezTo>
                    <a:pt x="65" y="139"/>
                    <a:pt x="77" y="152"/>
                    <a:pt x="89" y="152"/>
                  </a:cubicBezTo>
                  <a:close/>
                  <a:moveTo>
                    <a:pt x="155" y="426"/>
                  </a:moveTo>
                  <a:cubicBezTo>
                    <a:pt x="149" y="433"/>
                    <a:pt x="146" y="446"/>
                    <a:pt x="149" y="455"/>
                  </a:cubicBezTo>
                  <a:cubicBezTo>
                    <a:pt x="153" y="470"/>
                    <a:pt x="174" y="472"/>
                    <a:pt x="206" y="463"/>
                  </a:cubicBezTo>
                  <a:cubicBezTo>
                    <a:pt x="216" y="436"/>
                    <a:pt x="215" y="427"/>
                    <a:pt x="200" y="418"/>
                  </a:cubicBezTo>
                  <a:cubicBezTo>
                    <a:pt x="189" y="411"/>
                    <a:pt x="164" y="413"/>
                    <a:pt x="155" y="426"/>
                  </a:cubicBezTo>
                  <a:close/>
                  <a:moveTo>
                    <a:pt x="64" y="228"/>
                  </a:moveTo>
                  <a:cubicBezTo>
                    <a:pt x="51" y="214"/>
                    <a:pt x="35" y="215"/>
                    <a:pt x="20" y="225"/>
                  </a:cubicBezTo>
                  <a:cubicBezTo>
                    <a:pt x="0" y="237"/>
                    <a:pt x="3" y="255"/>
                    <a:pt x="10" y="282"/>
                  </a:cubicBezTo>
                  <a:cubicBezTo>
                    <a:pt x="16" y="285"/>
                    <a:pt x="27" y="289"/>
                    <a:pt x="35" y="291"/>
                  </a:cubicBezTo>
                  <a:cubicBezTo>
                    <a:pt x="71" y="275"/>
                    <a:pt x="73" y="254"/>
                    <a:pt x="64" y="228"/>
                  </a:cubicBezTo>
                  <a:close/>
                  <a:moveTo>
                    <a:pt x="67" y="367"/>
                  </a:moveTo>
                  <a:cubicBezTo>
                    <a:pt x="62" y="353"/>
                    <a:pt x="47" y="348"/>
                    <a:pt x="31" y="355"/>
                  </a:cubicBezTo>
                  <a:cubicBezTo>
                    <a:pt x="13" y="362"/>
                    <a:pt x="6" y="376"/>
                    <a:pt x="13" y="390"/>
                  </a:cubicBezTo>
                  <a:cubicBezTo>
                    <a:pt x="20" y="405"/>
                    <a:pt x="38" y="414"/>
                    <a:pt x="51" y="408"/>
                  </a:cubicBezTo>
                  <a:cubicBezTo>
                    <a:pt x="66" y="402"/>
                    <a:pt x="73" y="382"/>
                    <a:pt x="67" y="367"/>
                  </a:cubicBezTo>
                  <a:close/>
                  <a:moveTo>
                    <a:pt x="262" y="482"/>
                  </a:moveTo>
                  <a:cubicBezTo>
                    <a:pt x="236" y="491"/>
                    <a:pt x="228" y="500"/>
                    <a:pt x="229" y="517"/>
                  </a:cubicBezTo>
                  <a:cubicBezTo>
                    <a:pt x="230" y="528"/>
                    <a:pt x="235" y="535"/>
                    <a:pt x="247" y="537"/>
                  </a:cubicBezTo>
                  <a:cubicBezTo>
                    <a:pt x="260" y="540"/>
                    <a:pt x="271" y="538"/>
                    <a:pt x="277" y="525"/>
                  </a:cubicBezTo>
                  <a:cubicBezTo>
                    <a:pt x="285" y="507"/>
                    <a:pt x="281" y="493"/>
                    <a:pt x="262" y="482"/>
                  </a:cubicBezTo>
                  <a:close/>
                  <a:moveTo>
                    <a:pt x="2745" y="678"/>
                  </a:moveTo>
                  <a:cubicBezTo>
                    <a:pt x="2761" y="672"/>
                    <a:pt x="2768" y="650"/>
                    <a:pt x="2761" y="630"/>
                  </a:cubicBezTo>
                  <a:cubicBezTo>
                    <a:pt x="2754" y="611"/>
                    <a:pt x="2735" y="603"/>
                    <a:pt x="2714" y="611"/>
                  </a:cubicBezTo>
                  <a:cubicBezTo>
                    <a:pt x="2697" y="617"/>
                    <a:pt x="2689" y="640"/>
                    <a:pt x="2697" y="658"/>
                  </a:cubicBezTo>
                  <a:cubicBezTo>
                    <a:pt x="2704" y="674"/>
                    <a:pt x="2729" y="685"/>
                    <a:pt x="2745" y="678"/>
                  </a:cubicBezTo>
                  <a:close/>
                  <a:moveTo>
                    <a:pt x="2783" y="410"/>
                  </a:moveTo>
                  <a:cubicBezTo>
                    <a:pt x="2803" y="416"/>
                    <a:pt x="2817" y="399"/>
                    <a:pt x="2821" y="383"/>
                  </a:cubicBezTo>
                  <a:cubicBezTo>
                    <a:pt x="2828" y="359"/>
                    <a:pt x="2814" y="341"/>
                    <a:pt x="2788" y="332"/>
                  </a:cubicBezTo>
                  <a:cubicBezTo>
                    <a:pt x="2762" y="343"/>
                    <a:pt x="2744" y="358"/>
                    <a:pt x="2753" y="386"/>
                  </a:cubicBezTo>
                  <a:cubicBezTo>
                    <a:pt x="2756" y="397"/>
                    <a:pt x="2771" y="407"/>
                    <a:pt x="2783" y="410"/>
                  </a:cubicBezTo>
                  <a:close/>
                  <a:moveTo>
                    <a:pt x="2668" y="389"/>
                  </a:moveTo>
                  <a:cubicBezTo>
                    <a:pt x="2657" y="408"/>
                    <a:pt x="2650" y="422"/>
                    <a:pt x="2642" y="436"/>
                  </a:cubicBezTo>
                  <a:cubicBezTo>
                    <a:pt x="2684" y="470"/>
                    <a:pt x="2690" y="468"/>
                    <a:pt x="2708" y="424"/>
                  </a:cubicBezTo>
                  <a:cubicBezTo>
                    <a:pt x="2696" y="414"/>
                    <a:pt x="2684" y="403"/>
                    <a:pt x="2668" y="389"/>
                  </a:cubicBezTo>
                  <a:close/>
                  <a:moveTo>
                    <a:pt x="2568" y="161"/>
                  </a:moveTo>
                  <a:cubicBezTo>
                    <a:pt x="2579" y="153"/>
                    <a:pt x="2593" y="140"/>
                    <a:pt x="2593" y="130"/>
                  </a:cubicBezTo>
                  <a:cubicBezTo>
                    <a:pt x="2593" y="103"/>
                    <a:pt x="2573" y="93"/>
                    <a:pt x="2547" y="94"/>
                  </a:cubicBezTo>
                  <a:cubicBezTo>
                    <a:pt x="2528" y="110"/>
                    <a:pt x="2518" y="128"/>
                    <a:pt x="2531" y="152"/>
                  </a:cubicBezTo>
                  <a:cubicBezTo>
                    <a:pt x="2540" y="166"/>
                    <a:pt x="2555" y="169"/>
                    <a:pt x="2568" y="161"/>
                  </a:cubicBezTo>
                  <a:close/>
                  <a:moveTo>
                    <a:pt x="2566" y="421"/>
                  </a:moveTo>
                  <a:cubicBezTo>
                    <a:pt x="2582" y="418"/>
                    <a:pt x="2588" y="404"/>
                    <a:pt x="2582" y="388"/>
                  </a:cubicBezTo>
                  <a:cubicBezTo>
                    <a:pt x="2577" y="373"/>
                    <a:pt x="2565" y="366"/>
                    <a:pt x="2552" y="374"/>
                  </a:cubicBezTo>
                  <a:cubicBezTo>
                    <a:pt x="2544" y="380"/>
                    <a:pt x="2539" y="392"/>
                    <a:pt x="2527" y="407"/>
                  </a:cubicBezTo>
                  <a:cubicBezTo>
                    <a:pt x="2546" y="414"/>
                    <a:pt x="2557" y="423"/>
                    <a:pt x="2566" y="421"/>
                  </a:cubicBezTo>
                  <a:close/>
                  <a:moveTo>
                    <a:pt x="2820" y="556"/>
                  </a:moveTo>
                  <a:cubicBezTo>
                    <a:pt x="2838" y="563"/>
                    <a:pt x="2851" y="555"/>
                    <a:pt x="2858" y="539"/>
                  </a:cubicBezTo>
                  <a:cubicBezTo>
                    <a:pt x="2869" y="519"/>
                    <a:pt x="2853" y="500"/>
                    <a:pt x="2816" y="490"/>
                  </a:cubicBezTo>
                  <a:cubicBezTo>
                    <a:pt x="2797" y="531"/>
                    <a:pt x="2798" y="548"/>
                    <a:pt x="2820" y="556"/>
                  </a:cubicBezTo>
                  <a:close/>
                  <a:moveTo>
                    <a:pt x="2495" y="502"/>
                  </a:moveTo>
                  <a:cubicBezTo>
                    <a:pt x="2499" y="527"/>
                    <a:pt x="2502" y="547"/>
                    <a:pt x="2527" y="547"/>
                  </a:cubicBezTo>
                  <a:cubicBezTo>
                    <a:pt x="2535" y="547"/>
                    <a:pt x="2548" y="540"/>
                    <a:pt x="2552" y="533"/>
                  </a:cubicBezTo>
                  <a:cubicBezTo>
                    <a:pt x="2565" y="510"/>
                    <a:pt x="2550" y="496"/>
                    <a:pt x="2529" y="480"/>
                  </a:cubicBezTo>
                  <a:cubicBezTo>
                    <a:pt x="2517" y="488"/>
                    <a:pt x="2505" y="496"/>
                    <a:pt x="2495" y="502"/>
                  </a:cubicBezTo>
                  <a:close/>
                  <a:moveTo>
                    <a:pt x="2702" y="160"/>
                  </a:moveTo>
                  <a:cubicBezTo>
                    <a:pt x="2728" y="151"/>
                    <a:pt x="2737" y="131"/>
                    <a:pt x="2734" y="104"/>
                  </a:cubicBezTo>
                  <a:cubicBezTo>
                    <a:pt x="2705" y="76"/>
                    <a:pt x="2691" y="73"/>
                    <a:pt x="2670" y="88"/>
                  </a:cubicBezTo>
                  <a:cubicBezTo>
                    <a:pt x="2655" y="98"/>
                    <a:pt x="2648" y="110"/>
                    <a:pt x="2655" y="128"/>
                  </a:cubicBezTo>
                  <a:cubicBezTo>
                    <a:pt x="2661" y="147"/>
                    <a:pt x="2685" y="165"/>
                    <a:pt x="2702" y="160"/>
                  </a:cubicBezTo>
                  <a:close/>
                  <a:moveTo>
                    <a:pt x="2946" y="90"/>
                  </a:moveTo>
                  <a:cubicBezTo>
                    <a:pt x="2965" y="85"/>
                    <a:pt x="2982" y="57"/>
                    <a:pt x="2978" y="38"/>
                  </a:cubicBezTo>
                  <a:cubicBezTo>
                    <a:pt x="2971" y="13"/>
                    <a:pt x="2942" y="0"/>
                    <a:pt x="2912" y="10"/>
                  </a:cubicBezTo>
                  <a:cubicBezTo>
                    <a:pt x="2888" y="18"/>
                    <a:pt x="2880" y="34"/>
                    <a:pt x="2889" y="58"/>
                  </a:cubicBezTo>
                  <a:cubicBezTo>
                    <a:pt x="2897" y="81"/>
                    <a:pt x="2924" y="96"/>
                    <a:pt x="2946" y="90"/>
                  </a:cubicBezTo>
                  <a:close/>
                  <a:moveTo>
                    <a:pt x="2839" y="206"/>
                  </a:moveTo>
                  <a:cubicBezTo>
                    <a:pt x="2856" y="200"/>
                    <a:pt x="2867" y="176"/>
                    <a:pt x="2860" y="159"/>
                  </a:cubicBezTo>
                  <a:cubicBezTo>
                    <a:pt x="2854" y="144"/>
                    <a:pt x="2833" y="134"/>
                    <a:pt x="2817" y="138"/>
                  </a:cubicBezTo>
                  <a:cubicBezTo>
                    <a:pt x="2800" y="143"/>
                    <a:pt x="2787" y="163"/>
                    <a:pt x="2791" y="178"/>
                  </a:cubicBezTo>
                  <a:cubicBezTo>
                    <a:pt x="2796" y="198"/>
                    <a:pt x="2820" y="212"/>
                    <a:pt x="2839" y="206"/>
                  </a:cubicBezTo>
                  <a:close/>
                  <a:moveTo>
                    <a:pt x="2910" y="419"/>
                  </a:moveTo>
                  <a:cubicBezTo>
                    <a:pt x="2935" y="460"/>
                    <a:pt x="2941" y="461"/>
                    <a:pt x="2976" y="426"/>
                  </a:cubicBezTo>
                  <a:cubicBezTo>
                    <a:pt x="2973" y="414"/>
                    <a:pt x="2969" y="401"/>
                    <a:pt x="2966" y="390"/>
                  </a:cubicBezTo>
                  <a:cubicBezTo>
                    <a:pt x="2938" y="385"/>
                    <a:pt x="2919" y="389"/>
                    <a:pt x="2910" y="419"/>
                  </a:cubicBezTo>
                  <a:close/>
                  <a:moveTo>
                    <a:pt x="3086" y="263"/>
                  </a:moveTo>
                  <a:cubicBezTo>
                    <a:pt x="3111" y="254"/>
                    <a:pt x="3122" y="222"/>
                    <a:pt x="3111" y="191"/>
                  </a:cubicBezTo>
                  <a:cubicBezTo>
                    <a:pt x="3102" y="168"/>
                    <a:pt x="3068" y="151"/>
                    <a:pt x="3044" y="160"/>
                  </a:cubicBezTo>
                  <a:cubicBezTo>
                    <a:pt x="3023" y="169"/>
                    <a:pt x="3007" y="213"/>
                    <a:pt x="3017" y="238"/>
                  </a:cubicBezTo>
                  <a:cubicBezTo>
                    <a:pt x="3026" y="260"/>
                    <a:pt x="3060" y="272"/>
                    <a:pt x="3086" y="263"/>
                  </a:cubicBezTo>
                  <a:close/>
                  <a:moveTo>
                    <a:pt x="2935" y="340"/>
                  </a:moveTo>
                  <a:cubicBezTo>
                    <a:pt x="2954" y="331"/>
                    <a:pt x="2963" y="304"/>
                    <a:pt x="2954" y="283"/>
                  </a:cubicBezTo>
                  <a:cubicBezTo>
                    <a:pt x="2944" y="259"/>
                    <a:pt x="2919" y="248"/>
                    <a:pt x="2895" y="258"/>
                  </a:cubicBezTo>
                  <a:cubicBezTo>
                    <a:pt x="2873" y="267"/>
                    <a:pt x="2861" y="295"/>
                    <a:pt x="2870" y="316"/>
                  </a:cubicBezTo>
                  <a:cubicBezTo>
                    <a:pt x="2880" y="338"/>
                    <a:pt x="2913" y="350"/>
                    <a:pt x="2935" y="340"/>
                  </a:cubicBezTo>
                  <a:close/>
                  <a:moveTo>
                    <a:pt x="2870" y="680"/>
                  </a:moveTo>
                  <a:cubicBezTo>
                    <a:pt x="2887" y="693"/>
                    <a:pt x="2903" y="707"/>
                    <a:pt x="2917" y="687"/>
                  </a:cubicBezTo>
                  <a:cubicBezTo>
                    <a:pt x="2925" y="676"/>
                    <a:pt x="2929" y="657"/>
                    <a:pt x="2925" y="644"/>
                  </a:cubicBezTo>
                  <a:cubicBezTo>
                    <a:pt x="2919" y="621"/>
                    <a:pt x="2897" y="625"/>
                    <a:pt x="2871" y="630"/>
                  </a:cubicBezTo>
                  <a:cubicBezTo>
                    <a:pt x="2871" y="649"/>
                    <a:pt x="2870" y="665"/>
                    <a:pt x="2870" y="680"/>
                  </a:cubicBezTo>
                  <a:close/>
                  <a:moveTo>
                    <a:pt x="971" y="1771"/>
                  </a:moveTo>
                  <a:cubicBezTo>
                    <a:pt x="988" y="1778"/>
                    <a:pt x="997" y="1774"/>
                    <a:pt x="1010" y="1751"/>
                  </a:cubicBezTo>
                  <a:cubicBezTo>
                    <a:pt x="1006" y="1742"/>
                    <a:pt x="1001" y="1733"/>
                    <a:pt x="997" y="1724"/>
                  </a:cubicBezTo>
                  <a:cubicBezTo>
                    <a:pt x="973" y="1720"/>
                    <a:pt x="963" y="1723"/>
                    <a:pt x="958" y="1739"/>
                  </a:cubicBezTo>
                  <a:cubicBezTo>
                    <a:pt x="954" y="1754"/>
                    <a:pt x="959" y="1767"/>
                    <a:pt x="971" y="1771"/>
                  </a:cubicBezTo>
                  <a:close/>
                  <a:moveTo>
                    <a:pt x="803" y="2035"/>
                  </a:moveTo>
                  <a:cubicBezTo>
                    <a:pt x="806" y="2047"/>
                    <a:pt x="820" y="2052"/>
                    <a:pt x="842" y="2050"/>
                  </a:cubicBezTo>
                  <a:cubicBezTo>
                    <a:pt x="852" y="2024"/>
                    <a:pt x="853" y="2011"/>
                    <a:pt x="841" y="2006"/>
                  </a:cubicBezTo>
                  <a:cubicBezTo>
                    <a:pt x="832" y="2002"/>
                    <a:pt x="818" y="2002"/>
                    <a:pt x="809" y="2006"/>
                  </a:cubicBezTo>
                  <a:cubicBezTo>
                    <a:pt x="797" y="2011"/>
                    <a:pt x="800" y="2025"/>
                    <a:pt x="803" y="2035"/>
                  </a:cubicBezTo>
                  <a:close/>
                  <a:moveTo>
                    <a:pt x="874" y="1840"/>
                  </a:moveTo>
                  <a:cubicBezTo>
                    <a:pt x="881" y="1834"/>
                    <a:pt x="888" y="1828"/>
                    <a:pt x="898" y="1820"/>
                  </a:cubicBezTo>
                  <a:cubicBezTo>
                    <a:pt x="895" y="1810"/>
                    <a:pt x="893" y="1798"/>
                    <a:pt x="887" y="1789"/>
                  </a:cubicBezTo>
                  <a:cubicBezTo>
                    <a:pt x="878" y="1774"/>
                    <a:pt x="856" y="1772"/>
                    <a:pt x="843" y="1782"/>
                  </a:cubicBezTo>
                  <a:cubicBezTo>
                    <a:pt x="831" y="1791"/>
                    <a:pt x="831" y="1810"/>
                    <a:pt x="842" y="1824"/>
                  </a:cubicBezTo>
                  <a:cubicBezTo>
                    <a:pt x="850" y="1835"/>
                    <a:pt x="861" y="1841"/>
                    <a:pt x="874" y="1840"/>
                  </a:cubicBezTo>
                  <a:close/>
                  <a:moveTo>
                    <a:pt x="710" y="176"/>
                  </a:moveTo>
                  <a:cubicBezTo>
                    <a:pt x="728" y="170"/>
                    <a:pt x="735" y="148"/>
                    <a:pt x="728" y="126"/>
                  </a:cubicBezTo>
                  <a:cubicBezTo>
                    <a:pt x="722" y="110"/>
                    <a:pt x="697" y="98"/>
                    <a:pt x="681" y="104"/>
                  </a:cubicBezTo>
                  <a:cubicBezTo>
                    <a:pt x="666" y="110"/>
                    <a:pt x="655" y="141"/>
                    <a:pt x="662" y="159"/>
                  </a:cubicBezTo>
                  <a:cubicBezTo>
                    <a:pt x="668" y="174"/>
                    <a:pt x="692" y="183"/>
                    <a:pt x="710" y="176"/>
                  </a:cubicBezTo>
                  <a:close/>
                  <a:moveTo>
                    <a:pt x="1090" y="1877"/>
                  </a:moveTo>
                  <a:cubicBezTo>
                    <a:pt x="1106" y="1872"/>
                    <a:pt x="1111" y="1859"/>
                    <a:pt x="1109" y="1843"/>
                  </a:cubicBezTo>
                  <a:cubicBezTo>
                    <a:pt x="1092" y="1825"/>
                    <a:pt x="1083" y="1823"/>
                    <a:pt x="1070" y="1832"/>
                  </a:cubicBezTo>
                  <a:cubicBezTo>
                    <a:pt x="1061" y="1839"/>
                    <a:pt x="1057" y="1846"/>
                    <a:pt x="1060" y="1857"/>
                  </a:cubicBezTo>
                  <a:cubicBezTo>
                    <a:pt x="1065" y="1869"/>
                    <a:pt x="1079" y="1880"/>
                    <a:pt x="1090" y="1877"/>
                  </a:cubicBezTo>
                  <a:close/>
                  <a:moveTo>
                    <a:pt x="701" y="282"/>
                  </a:moveTo>
                  <a:cubicBezTo>
                    <a:pt x="709" y="293"/>
                    <a:pt x="724" y="297"/>
                    <a:pt x="736" y="290"/>
                  </a:cubicBezTo>
                  <a:cubicBezTo>
                    <a:pt x="748" y="283"/>
                    <a:pt x="757" y="274"/>
                    <a:pt x="755" y="258"/>
                  </a:cubicBezTo>
                  <a:cubicBezTo>
                    <a:pt x="753" y="243"/>
                    <a:pt x="743" y="238"/>
                    <a:pt x="711" y="237"/>
                  </a:cubicBezTo>
                  <a:cubicBezTo>
                    <a:pt x="698" y="251"/>
                    <a:pt x="689" y="264"/>
                    <a:pt x="701" y="282"/>
                  </a:cubicBezTo>
                  <a:close/>
                  <a:moveTo>
                    <a:pt x="713" y="350"/>
                  </a:moveTo>
                  <a:cubicBezTo>
                    <a:pt x="698" y="346"/>
                    <a:pt x="691" y="352"/>
                    <a:pt x="677" y="383"/>
                  </a:cubicBezTo>
                  <a:cubicBezTo>
                    <a:pt x="691" y="411"/>
                    <a:pt x="700" y="417"/>
                    <a:pt x="722" y="412"/>
                  </a:cubicBezTo>
                  <a:cubicBezTo>
                    <a:pt x="736" y="408"/>
                    <a:pt x="743" y="399"/>
                    <a:pt x="743" y="385"/>
                  </a:cubicBezTo>
                  <a:cubicBezTo>
                    <a:pt x="743" y="370"/>
                    <a:pt x="728" y="353"/>
                    <a:pt x="713" y="350"/>
                  </a:cubicBezTo>
                  <a:close/>
                  <a:moveTo>
                    <a:pt x="2193" y="228"/>
                  </a:moveTo>
                  <a:cubicBezTo>
                    <a:pt x="2214" y="228"/>
                    <a:pt x="2229" y="218"/>
                    <a:pt x="2235" y="197"/>
                  </a:cubicBezTo>
                  <a:cubicBezTo>
                    <a:pt x="2243" y="168"/>
                    <a:pt x="2238" y="157"/>
                    <a:pt x="2195" y="131"/>
                  </a:cubicBezTo>
                  <a:cubicBezTo>
                    <a:pt x="2158" y="148"/>
                    <a:pt x="2150" y="159"/>
                    <a:pt x="2155" y="186"/>
                  </a:cubicBezTo>
                  <a:cubicBezTo>
                    <a:pt x="2160" y="209"/>
                    <a:pt x="2176" y="229"/>
                    <a:pt x="2193" y="228"/>
                  </a:cubicBezTo>
                  <a:close/>
                  <a:moveTo>
                    <a:pt x="2237" y="416"/>
                  </a:moveTo>
                  <a:cubicBezTo>
                    <a:pt x="2243" y="435"/>
                    <a:pt x="2266" y="443"/>
                    <a:pt x="2300" y="439"/>
                  </a:cubicBezTo>
                  <a:cubicBezTo>
                    <a:pt x="2318" y="399"/>
                    <a:pt x="2319" y="377"/>
                    <a:pt x="2299" y="368"/>
                  </a:cubicBezTo>
                  <a:cubicBezTo>
                    <a:pt x="2284" y="362"/>
                    <a:pt x="2262" y="363"/>
                    <a:pt x="2247" y="369"/>
                  </a:cubicBezTo>
                  <a:cubicBezTo>
                    <a:pt x="2228" y="377"/>
                    <a:pt x="2233" y="399"/>
                    <a:pt x="2237" y="416"/>
                  </a:cubicBezTo>
                  <a:close/>
                  <a:moveTo>
                    <a:pt x="1105" y="1780"/>
                  </a:moveTo>
                  <a:cubicBezTo>
                    <a:pt x="1131" y="1771"/>
                    <a:pt x="1141" y="1762"/>
                    <a:pt x="1140" y="1745"/>
                  </a:cubicBezTo>
                  <a:cubicBezTo>
                    <a:pt x="1140" y="1733"/>
                    <a:pt x="1130" y="1722"/>
                    <a:pt x="1116" y="1720"/>
                  </a:cubicBezTo>
                  <a:cubicBezTo>
                    <a:pt x="1102" y="1719"/>
                    <a:pt x="1091" y="1723"/>
                    <a:pt x="1084" y="1736"/>
                  </a:cubicBezTo>
                  <a:cubicBezTo>
                    <a:pt x="1077" y="1752"/>
                    <a:pt x="1081" y="1761"/>
                    <a:pt x="1105" y="1780"/>
                  </a:cubicBezTo>
                  <a:close/>
                  <a:moveTo>
                    <a:pt x="2288" y="621"/>
                  </a:moveTo>
                  <a:cubicBezTo>
                    <a:pt x="2280" y="632"/>
                    <a:pt x="2276" y="651"/>
                    <a:pt x="2280" y="664"/>
                  </a:cubicBezTo>
                  <a:cubicBezTo>
                    <a:pt x="2286" y="686"/>
                    <a:pt x="2316" y="689"/>
                    <a:pt x="2362" y="675"/>
                  </a:cubicBezTo>
                  <a:cubicBezTo>
                    <a:pt x="2376" y="636"/>
                    <a:pt x="2374" y="624"/>
                    <a:pt x="2354" y="611"/>
                  </a:cubicBezTo>
                  <a:cubicBezTo>
                    <a:pt x="2338" y="600"/>
                    <a:pt x="2301" y="604"/>
                    <a:pt x="2288" y="621"/>
                  </a:cubicBezTo>
                  <a:close/>
                  <a:moveTo>
                    <a:pt x="2354" y="99"/>
                  </a:moveTo>
                  <a:cubicBezTo>
                    <a:pt x="2365" y="90"/>
                    <a:pt x="2376" y="81"/>
                    <a:pt x="2391" y="68"/>
                  </a:cubicBezTo>
                  <a:cubicBezTo>
                    <a:pt x="2386" y="52"/>
                    <a:pt x="2384" y="32"/>
                    <a:pt x="2374" y="17"/>
                  </a:cubicBezTo>
                  <a:cubicBezTo>
                    <a:pt x="2371" y="13"/>
                    <a:pt x="2368" y="9"/>
                    <a:pt x="2364" y="6"/>
                  </a:cubicBezTo>
                  <a:cubicBezTo>
                    <a:pt x="2302" y="6"/>
                    <a:pt x="2302" y="6"/>
                    <a:pt x="2302" y="6"/>
                  </a:cubicBezTo>
                  <a:cubicBezTo>
                    <a:pt x="2284" y="20"/>
                    <a:pt x="2283" y="51"/>
                    <a:pt x="2301" y="74"/>
                  </a:cubicBezTo>
                  <a:cubicBezTo>
                    <a:pt x="2314" y="91"/>
                    <a:pt x="2331" y="102"/>
                    <a:pt x="2354" y="99"/>
                  </a:cubicBezTo>
                  <a:close/>
                  <a:moveTo>
                    <a:pt x="1218" y="2037"/>
                  </a:moveTo>
                  <a:cubicBezTo>
                    <a:pt x="1234" y="2063"/>
                    <a:pt x="1238" y="2063"/>
                    <a:pt x="1259" y="2042"/>
                  </a:cubicBezTo>
                  <a:cubicBezTo>
                    <a:pt x="1257" y="2034"/>
                    <a:pt x="1255" y="2026"/>
                    <a:pt x="1253" y="2019"/>
                  </a:cubicBezTo>
                  <a:cubicBezTo>
                    <a:pt x="1236" y="2016"/>
                    <a:pt x="1224" y="2019"/>
                    <a:pt x="1218" y="2037"/>
                  </a:cubicBezTo>
                  <a:close/>
                  <a:moveTo>
                    <a:pt x="1240" y="1834"/>
                  </a:moveTo>
                  <a:cubicBezTo>
                    <a:pt x="1252" y="1831"/>
                    <a:pt x="1263" y="1813"/>
                    <a:pt x="1260" y="1802"/>
                  </a:cubicBezTo>
                  <a:cubicBezTo>
                    <a:pt x="1256" y="1786"/>
                    <a:pt x="1238" y="1778"/>
                    <a:pt x="1220" y="1784"/>
                  </a:cubicBezTo>
                  <a:cubicBezTo>
                    <a:pt x="1205" y="1789"/>
                    <a:pt x="1200" y="1799"/>
                    <a:pt x="1205" y="1814"/>
                  </a:cubicBezTo>
                  <a:cubicBezTo>
                    <a:pt x="1210" y="1828"/>
                    <a:pt x="1227" y="1837"/>
                    <a:pt x="1240" y="1834"/>
                  </a:cubicBezTo>
                  <a:close/>
                  <a:moveTo>
                    <a:pt x="2371" y="266"/>
                  </a:moveTo>
                  <a:cubicBezTo>
                    <a:pt x="2357" y="250"/>
                    <a:pt x="2350" y="225"/>
                    <a:pt x="2323" y="237"/>
                  </a:cubicBezTo>
                  <a:cubicBezTo>
                    <a:pt x="2309" y="243"/>
                    <a:pt x="2296" y="254"/>
                    <a:pt x="2301" y="274"/>
                  </a:cubicBezTo>
                  <a:cubicBezTo>
                    <a:pt x="2307" y="298"/>
                    <a:pt x="2324" y="305"/>
                    <a:pt x="2350" y="302"/>
                  </a:cubicBezTo>
                  <a:cubicBezTo>
                    <a:pt x="2356" y="291"/>
                    <a:pt x="2363" y="279"/>
                    <a:pt x="2371" y="266"/>
                  </a:cubicBezTo>
                  <a:close/>
                  <a:moveTo>
                    <a:pt x="2295" y="539"/>
                  </a:moveTo>
                  <a:cubicBezTo>
                    <a:pt x="2303" y="520"/>
                    <a:pt x="2293" y="503"/>
                    <a:pt x="2278" y="490"/>
                  </a:cubicBezTo>
                  <a:cubicBezTo>
                    <a:pt x="2256" y="483"/>
                    <a:pt x="2243" y="493"/>
                    <a:pt x="2232" y="511"/>
                  </a:cubicBezTo>
                  <a:cubicBezTo>
                    <a:pt x="2221" y="529"/>
                    <a:pt x="2228" y="543"/>
                    <a:pt x="2241" y="560"/>
                  </a:cubicBezTo>
                  <a:cubicBezTo>
                    <a:pt x="2265" y="565"/>
                    <a:pt x="2285" y="561"/>
                    <a:pt x="2295" y="539"/>
                  </a:cubicBezTo>
                  <a:close/>
                  <a:moveTo>
                    <a:pt x="2321" y="856"/>
                  </a:moveTo>
                  <a:cubicBezTo>
                    <a:pt x="2290" y="863"/>
                    <a:pt x="2283" y="888"/>
                    <a:pt x="2279" y="919"/>
                  </a:cubicBezTo>
                  <a:cubicBezTo>
                    <a:pt x="2295" y="930"/>
                    <a:pt x="2312" y="940"/>
                    <a:pt x="2329" y="951"/>
                  </a:cubicBezTo>
                  <a:cubicBezTo>
                    <a:pt x="2370" y="922"/>
                    <a:pt x="2379" y="908"/>
                    <a:pt x="2373" y="888"/>
                  </a:cubicBezTo>
                  <a:cubicBezTo>
                    <a:pt x="2367" y="869"/>
                    <a:pt x="2341" y="851"/>
                    <a:pt x="2321" y="856"/>
                  </a:cubicBezTo>
                  <a:close/>
                  <a:moveTo>
                    <a:pt x="2157" y="691"/>
                  </a:moveTo>
                  <a:cubicBezTo>
                    <a:pt x="2124" y="746"/>
                    <a:pt x="2132" y="764"/>
                    <a:pt x="2196" y="779"/>
                  </a:cubicBezTo>
                  <a:cubicBezTo>
                    <a:pt x="2231" y="755"/>
                    <a:pt x="2236" y="746"/>
                    <a:pt x="2228" y="720"/>
                  </a:cubicBezTo>
                  <a:cubicBezTo>
                    <a:pt x="2218" y="690"/>
                    <a:pt x="2206" y="685"/>
                    <a:pt x="2157" y="691"/>
                  </a:cubicBezTo>
                  <a:close/>
                  <a:moveTo>
                    <a:pt x="2443" y="702"/>
                  </a:moveTo>
                  <a:cubicBezTo>
                    <a:pt x="2405" y="716"/>
                    <a:pt x="2393" y="728"/>
                    <a:pt x="2395" y="752"/>
                  </a:cubicBezTo>
                  <a:cubicBezTo>
                    <a:pt x="2397" y="768"/>
                    <a:pt x="2404" y="779"/>
                    <a:pt x="2421" y="782"/>
                  </a:cubicBezTo>
                  <a:cubicBezTo>
                    <a:pt x="2439" y="786"/>
                    <a:pt x="2455" y="782"/>
                    <a:pt x="2464" y="764"/>
                  </a:cubicBezTo>
                  <a:cubicBezTo>
                    <a:pt x="2475" y="739"/>
                    <a:pt x="2470" y="718"/>
                    <a:pt x="2443" y="702"/>
                  </a:cubicBezTo>
                  <a:close/>
                  <a:moveTo>
                    <a:pt x="1161" y="1864"/>
                  </a:moveTo>
                  <a:cubicBezTo>
                    <a:pt x="1151" y="1867"/>
                    <a:pt x="1142" y="1879"/>
                    <a:pt x="1145" y="1888"/>
                  </a:cubicBezTo>
                  <a:cubicBezTo>
                    <a:pt x="1148" y="1900"/>
                    <a:pt x="1163" y="1909"/>
                    <a:pt x="1175" y="1905"/>
                  </a:cubicBezTo>
                  <a:cubicBezTo>
                    <a:pt x="1185" y="1902"/>
                    <a:pt x="1192" y="1887"/>
                    <a:pt x="1188" y="1876"/>
                  </a:cubicBezTo>
                  <a:cubicBezTo>
                    <a:pt x="1184" y="1867"/>
                    <a:pt x="1171" y="1861"/>
                    <a:pt x="1161" y="1864"/>
                  </a:cubicBezTo>
                  <a:close/>
                  <a:moveTo>
                    <a:pt x="2427" y="226"/>
                  </a:moveTo>
                  <a:cubicBezTo>
                    <a:pt x="2452" y="211"/>
                    <a:pt x="2470" y="196"/>
                    <a:pt x="2461" y="168"/>
                  </a:cubicBezTo>
                  <a:cubicBezTo>
                    <a:pt x="2454" y="150"/>
                    <a:pt x="2442" y="135"/>
                    <a:pt x="2419" y="138"/>
                  </a:cubicBezTo>
                  <a:cubicBezTo>
                    <a:pt x="2402" y="140"/>
                    <a:pt x="2381" y="141"/>
                    <a:pt x="2378" y="162"/>
                  </a:cubicBezTo>
                  <a:cubicBezTo>
                    <a:pt x="2373" y="197"/>
                    <a:pt x="2399" y="211"/>
                    <a:pt x="2427" y="226"/>
                  </a:cubicBezTo>
                  <a:close/>
                  <a:moveTo>
                    <a:pt x="2440" y="463"/>
                  </a:moveTo>
                  <a:cubicBezTo>
                    <a:pt x="2459" y="440"/>
                    <a:pt x="2456" y="417"/>
                    <a:pt x="2439" y="395"/>
                  </a:cubicBezTo>
                  <a:cubicBezTo>
                    <a:pt x="2394" y="399"/>
                    <a:pt x="2381" y="407"/>
                    <a:pt x="2383" y="430"/>
                  </a:cubicBezTo>
                  <a:cubicBezTo>
                    <a:pt x="2386" y="456"/>
                    <a:pt x="2402" y="465"/>
                    <a:pt x="2440" y="463"/>
                  </a:cubicBezTo>
                  <a:close/>
                  <a:moveTo>
                    <a:pt x="2159" y="338"/>
                  </a:moveTo>
                  <a:cubicBezTo>
                    <a:pt x="2139" y="318"/>
                    <a:pt x="2117" y="319"/>
                    <a:pt x="2095" y="333"/>
                  </a:cubicBezTo>
                  <a:cubicBezTo>
                    <a:pt x="2067" y="351"/>
                    <a:pt x="2070" y="377"/>
                    <a:pt x="2080" y="416"/>
                  </a:cubicBezTo>
                  <a:cubicBezTo>
                    <a:pt x="2090" y="419"/>
                    <a:pt x="2105" y="425"/>
                    <a:pt x="2116" y="429"/>
                  </a:cubicBezTo>
                  <a:cubicBezTo>
                    <a:pt x="2168" y="406"/>
                    <a:pt x="2171" y="375"/>
                    <a:pt x="2159" y="338"/>
                  </a:cubicBezTo>
                  <a:close/>
                  <a:moveTo>
                    <a:pt x="2416" y="531"/>
                  </a:moveTo>
                  <a:cubicBezTo>
                    <a:pt x="2398" y="538"/>
                    <a:pt x="2384" y="565"/>
                    <a:pt x="2391" y="582"/>
                  </a:cubicBezTo>
                  <a:cubicBezTo>
                    <a:pt x="2397" y="601"/>
                    <a:pt x="2430" y="613"/>
                    <a:pt x="2451" y="605"/>
                  </a:cubicBezTo>
                  <a:cubicBezTo>
                    <a:pt x="2471" y="598"/>
                    <a:pt x="2474" y="584"/>
                    <a:pt x="2464" y="558"/>
                  </a:cubicBezTo>
                  <a:cubicBezTo>
                    <a:pt x="2453" y="533"/>
                    <a:pt x="2437" y="524"/>
                    <a:pt x="2416" y="531"/>
                  </a:cubicBezTo>
                  <a:close/>
                  <a:moveTo>
                    <a:pt x="1215" y="2108"/>
                  </a:moveTo>
                  <a:cubicBezTo>
                    <a:pt x="1212" y="2120"/>
                    <a:pt x="1215" y="2129"/>
                    <a:pt x="1226" y="2134"/>
                  </a:cubicBezTo>
                  <a:cubicBezTo>
                    <a:pt x="1241" y="2141"/>
                    <a:pt x="1253" y="2136"/>
                    <a:pt x="1267" y="2117"/>
                  </a:cubicBezTo>
                  <a:cubicBezTo>
                    <a:pt x="1263" y="2109"/>
                    <a:pt x="1259" y="2100"/>
                    <a:pt x="1254" y="2091"/>
                  </a:cubicBezTo>
                  <a:cubicBezTo>
                    <a:pt x="1224" y="2090"/>
                    <a:pt x="1218" y="2092"/>
                    <a:pt x="1215" y="2108"/>
                  </a:cubicBezTo>
                  <a:close/>
                  <a:moveTo>
                    <a:pt x="1234" y="1988"/>
                  </a:moveTo>
                  <a:cubicBezTo>
                    <a:pt x="1245" y="1983"/>
                    <a:pt x="1251" y="1966"/>
                    <a:pt x="1245" y="1953"/>
                  </a:cubicBezTo>
                  <a:cubicBezTo>
                    <a:pt x="1239" y="1938"/>
                    <a:pt x="1224" y="1932"/>
                    <a:pt x="1209" y="1938"/>
                  </a:cubicBezTo>
                  <a:cubicBezTo>
                    <a:pt x="1195" y="1943"/>
                    <a:pt x="1188" y="1960"/>
                    <a:pt x="1194" y="1974"/>
                  </a:cubicBezTo>
                  <a:cubicBezTo>
                    <a:pt x="1200" y="1987"/>
                    <a:pt x="1220" y="1995"/>
                    <a:pt x="1234" y="1988"/>
                  </a:cubicBezTo>
                  <a:close/>
                  <a:moveTo>
                    <a:pt x="1327" y="1941"/>
                  </a:moveTo>
                  <a:cubicBezTo>
                    <a:pt x="1342" y="1935"/>
                    <a:pt x="1349" y="1915"/>
                    <a:pt x="1342" y="1896"/>
                  </a:cubicBezTo>
                  <a:cubicBezTo>
                    <a:pt x="1337" y="1882"/>
                    <a:pt x="1316" y="1872"/>
                    <a:pt x="1301" y="1877"/>
                  </a:cubicBezTo>
                  <a:cubicBezTo>
                    <a:pt x="1288" y="1882"/>
                    <a:pt x="1278" y="1910"/>
                    <a:pt x="1284" y="1925"/>
                  </a:cubicBezTo>
                  <a:cubicBezTo>
                    <a:pt x="1290" y="1939"/>
                    <a:pt x="1311" y="1947"/>
                    <a:pt x="1327" y="1941"/>
                  </a:cubicBezTo>
                  <a:close/>
                  <a:moveTo>
                    <a:pt x="1328" y="1995"/>
                  </a:moveTo>
                  <a:cubicBezTo>
                    <a:pt x="1316" y="2007"/>
                    <a:pt x="1308" y="2019"/>
                    <a:pt x="1318" y="2035"/>
                  </a:cubicBezTo>
                  <a:cubicBezTo>
                    <a:pt x="1326" y="2045"/>
                    <a:pt x="1339" y="2048"/>
                    <a:pt x="1350" y="2042"/>
                  </a:cubicBezTo>
                  <a:cubicBezTo>
                    <a:pt x="1360" y="2036"/>
                    <a:pt x="1369" y="2028"/>
                    <a:pt x="1367" y="2014"/>
                  </a:cubicBezTo>
                  <a:cubicBezTo>
                    <a:pt x="1365" y="2000"/>
                    <a:pt x="1356" y="1996"/>
                    <a:pt x="1328" y="1995"/>
                  </a:cubicBezTo>
                  <a:close/>
                  <a:moveTo>
                    <a:pt x="1330" y="2095"/>
                  </a:moveTo>
                  <a:cubicBezTo>
                    <a:pt x="1316" y="2092"/>
                    <a:pt x="1310" y="2097"/>
                    <a:pt x="1298" y="2124"/>
                  </a:cubicBezTo>
                  <a:cubicBezTo>
                    <a:pt x="1310" y="2149"/>
                    <a:pt x="1318" y="2154"/>
                    <a:pt x="1338" y="2150"/>
                  </a:cubicBezTo>
                  <a:cubicBezTo>
                    <a:pt x="1350" y="2147"/>
                    <a:pt x="1356" y="2139"/>
                    <a:pt x="1356" y="2127"/>
                  </a:cubicBezTo>
                  <a:cubicBezTo>
                    <a:pt x="1356" y="2113"/>
                    <a:pt x="1343" y="2098"/>
                    <a:pt x="1330" y="2095"/>
                  </a:cubicBezTo>
                  <a:close/>
                  <a:moveTo>
                    <a:pt x="2163" y="537"/>
                  </a:moveTo>
                  <a:cubicBezTo>
                    <a:pt x="2155" y="518"/>
                    <a:pt x="2133" y="510"/>
                    <a:pt x="2111" y="520"/>
                  </a:cubicBezTo>
                  <a:cubicBezTo>
                    <a:pt x="2084" y="531"/>
                    <a:pt x="2074" y="550"/>
                    <a:pt x="2084" y="571"/>
                  </a:cubicBezTo>
                  <a:cubicBezTo>
                    <a:pt x="2094" y="592"/>
                    <a:pt x="2120" y="604"/>
                    <a:pt x="2139" y="597"/>
                  </a:cubicBezTo>
                  <a:cubicBezTo>
                    <a:pt x="2160" y="588"/>
                    <a:pt x="2172" y="559"/>
                    <a:pt x="2163" y="537"/>
                  </a:cubicBezTo>
                  <a:close/>
                  <a:moveTo>
                    <a:pt x="2968" y="506"/>
                  </a:moveTo>
                  <a:cubicBezTo>
                    <a:pt x="2919" y="504"/>
                    <a:pt x="2910" y="508"/>
                    <a:pt x="2904" y="534"/>
                  </a:cubicBezTo>
                  <a:cubicBezTo>
                    <a:pt x="2899" y="553"/>
                    <a:pt x="2905" y="568"/>
                    <a:pt x="2923" y="577"/>
                  </a:cubicBezTo>
                  <a:cubicBezTo>
                    <a:pt x="2947" y="588"/>
                    <a:pt x="2967" y="579"/>
                    <a:pt x="2989" y="548"/>
                  </a:cubicBezTo>
                  <a:cubicBezTo>
                    <a:pt x="2983" y="535"/>
                    <a:pt x="2976" y="521"/>
                    <a:pt x="2968" y="506"/>
                  </a:cubicBezTo>
                  <a:close/>
                  <a:moveTo>
                    <a:pt x="2897" y="816"/>
                  </a:moveTo>
                  <a:cubicBezTo>
                    <a:pt x="2881" y="824"/>
                    <a:pt x="2873" y="829"/>
                    <a:pt x="2865" y="833"/>
                  </a:cubicBezTo>
                  <a:cubicBezTo>
                    <a:pt x="2843" y="843"/>
                    <a:pt x="2832" y="863"/>
                    <a:pt x="2837" y="882"/>
                  </a:cubicBezTo>
                  <a:cubicBezTo>
                    <a:pt x="2842" y="901"/>
                    <a:pt x="2856" y="918"/>
                    <a:pt x="2870" y="931"/>
                  </a:cubicBezTo>
                  <a:cubicBezTo>
                    <a:pt x="2883" y="943"/>
                    <a:pt x="2918" y="934"/>
                    <a:pt x="2932" y="920"/>
                  </a:cubicBezTo>
                  <a:cubicBezTo>
                    <a:pt x="2946" y="905"/>
                    <a:pt x="2946" y="889"/>
                    <a:pt x="2935" y="873"/>
                  </a:cubicBezTo>
                  <a:cubicBezTo>
                    <a:pt x="2923" y="855"/>
                    <a:pt x="2911" y="837"/>
                    <a:pt x="2897" y="816"/>
                  </a:cubicBezTo>
                  <a:close/>
                  <a:moveTo>
                    <a:pt x="2778" y="710"/>
                  </a:moveTo>
                  <a:cubicBezTo>
                    <a:pt x="2751" y="744"/>
                    <a:pt x="2751" y="747"/>
                    <a:pt x="2777" y="781"/>
                  </a:cubicBezTo>
                  <a:cubicBezTo>
                    <a:pt x="2817" y="779"/>
                    <a:pt x="2833" y="768"/>
                    <a:pt x="2834" y="741"/>
                  </a:cubicBezTo>
                  <a:cubicBezTo>
                    <a:pt x="2835" y="718"/>
                    <a:pt x="2823" y="711"/>
                    <a:pt x="2778" y="710"/>
                  </a:cubicBezTo>
                  <a:close/>
                  <a:moveTo>
                    <a:pt x="3151" y="381"/>
                  </a:moveTo>
                  <a:cubicBezTo>
                    <a:pt x="3148" y="360"/>
                    <a:pt x="3134" y="353"/>
                    <a:pt x="3087" y="350"/>
                  </a:cubicBezTo>
                  <a:cubicBezTo>
                    <a:pt x="3068" y="370"/>
                    <a:pt x="3055" y="390"/>
                    <a:pt x="3072" y="415"/>
                  </a:cubicBezTo>
                  <a:cubicBezTo>
                    <a:pt x="3084" y="432"/>
                    <a:pt x="3106" y="437"/>
                    <a:pt x="3123" y="427"/>
                  </a:cubicBezTo>
                  <a:cubicBezTo>
                    <a:pt x="3140" y="417"/>
                    <a:pt x="3154" y="404"/>
                    <a:pt x="3151" y="381"/>
                  </a:cubicBezTo>
                  <a:close/>
                  <a:moveTo>
                    <a:pt x="3005" y="694"/>
                  </a:moveTo>
                  <a:cubicBezTo>
                    <a:pt x="2985" y="702"/>
                    <a:pt x="2970" y="734"/>
                    <a:pt x="2977" y="754"/>
                  </a:cubicBezTo>
                  <a:cubicBezTo>
                    <a:pt x="2984" y="773"/>
                    <a:pt x="3016" y="784"/>
                    <a:pt x="3038" y="775"/>
                  </a:cubicBezTo>
                  <a:cubicBezTo>
                    <a:pt x="3058" y="767"/>
                    <a:pt x="3066" y="745"/>
                    <a:pt x="3057" y="724"/>
                  </a:cubicBezTo>
                  <a:cubicBezTo>
                    <a:pt x="3047" y="701"/>
                    <a:pt x="3023" y="687"/>
                    <a:pt x="3005" y="694"/>
                  </a:cubicBezTo>
                  <a:close/>
                  <a:moveTo>
                    <a:pt x="2699" y="922"/>
                  </a:moveTo>
                  <a:cubicBezTo>
                    <a:pt x="2677" y="930"/>
                    <a:pt x="2667" y="950"/>
                    <a:pt x="2675" y="970"/>
                  </a:cubicBezTo>
                  <a:cubicBezTo>
                    <a:pt x="2686" y="995"/>
                    <a:pt x="2711" y="1008"/>
                    <a:pt x="2732" y="1000"/>
                  </a:cubicBezTo>
                  <a:cubicBezTo>
                    <a:pt x="2754" y="991"/>
                    <a:pt x="2765" y="963"/>
                    <a:pt x="2756" y="941"/>
                  </a:cubicBezTo>
                  <a:cubicBezTo>
                    <a:pt x="2750" y="923"/>
                    <a:pt x="2724" y="914"/>
                    <a:pt x="2699" y="922"/>
                  </a:cubicBezTo>
                  <a:close/>
                  <a:moveTo>
                    <a:pt x="3090" y="512"/>
                  </a:moveTo>
                  <a:cubicBezTo>
                    <a:pt x="3068" y="508"/>
                    <a:pt x="3058" y="516"/>
                    <a:pt x="3038" y="560"/>
                  </a:cubicBezTo>
                  <a:cubicBezTo>
                    <a:pt x="3058" y="601"/>
                    <a:pt x="3071" y="609"/>
                    <a:pt x="3103" y="601"/>
                  </a:cubicBezTo>
                  <a:cubicBezTo>
                    <a:pt x="3123" y="597"/>
                    <a:pt x="3132" y="584"/>
                    <a:pt x="3132" y="564"/>
                  </a:cubicBezTo>
                  <a:cubicBezTo>
                    <a:pt x="3132" y="542"/>
                    <a:pt x="3112" y="517"/>
                    <a:pt x="3090" y="512"/>
                  </a:cubicBezTo>
                  <a:close/>
                  <a:moveTo>
                    <a:pt x="2558" y="636"/>
                  </a:moveTo>
                  <a:cubicBezTo>
                    <a:pt x="2554" y="649"/>
                    <a:pt x="2551" y="662"/>
                    <a:pt x="2548" y="673"/>
                  </a:cubicBezTo>
                  <a:cubicBezTo>
                    <a:pt x="2565" y="700"/>
                    <a:pt x="2586" y="700"/>
                    <a:pt x="2606" y="686"/>
                  </a:cubicBezTo>
                  <a:cubicBezTo>
                    <a:pt x="2620" y="676"/>
                    <a:pt x="2617" y="662"/>
                    <a:pt x="2610" y="648"/>
                  </a:cubicBezTo>
                  <a:cubicBezTo>
                    <a:pt x="2598" y="622"/>
                    <a:pt x="2580" y="625"/>
                    <a:pt x="2558" y="636"/>
                  </a:cubicBezTo>
                  <a:close/>
                  <a:moveTo>
                    <a:pt x="2527" y="817"/>
                  </a:moveTo>
                  <a:cubicBezTo>
                    <a:pt x="2532" y="837"/>
                    <a:pt x="2546" y="845"/>
                    <a:pt x="2565" y="843"/>
                  </a:cubicBezTo>
                  <a:cubicBezTo>
                    <a:pt x="2589" y="841"/>
                    <a:pt x="2604" y="818"/>
                    <a:pt x="2606" y="782"/>
                  </a:cubicBezTo>
                  <a:cubicBezTo>
                    <a:pt x="2592" y="774"/>
                    <a:pt x="2577" y="766"/>
                    <a:pt x="2564" y="759"/>
                  </a:cubicBezTo>
                  <a:cubicBezTo>
                    <a:pt x="2529" y="777"/>
                    <a:pt x="2520" y="791"/>
                    <a:pt x="2527" y="817"/>
                  </a:cubicBezTo>
                  <a:close/>
                  <a:moveTo>
                    <a:pt x="2532" y="293"/>
                  </a:moveTo>
                  <a:cubicBezTo>
                    <a:pt x="2515" y="279"/>
                    <a:pt x="2501" y="259"/>
                    <a:pt x="2479" y="279"/>
                  </a:cubicBezTo>
                  <a:cubicBezTo>
                    <a:pt x="2472" y="285"/>
                    <a:pt x="2468" y="304"/>
                    <a:pt x="2472" y="310"/>
                  </a:cubicBezTo>
                  <a:cubicBezTo>
                    <a:pt x="2480" y="322"/>
                    <a:pt x="2495" y="335"/>
                    <a:pt x="2507" y="335"/>
                  </a:cubicBezTo>
                  <a:cubicBezTo>
                    <a:pt x="2529" y="336"/>
                    <a:pt x="2529" y="314"/>
                    <a:pt x="2532" y="293"/>
                  </a:cubicBezTo>
                  <a:close/>
                  <a:moveTo>
                    <a:pt x="2706" y="842"/>
                  </a:moveTo>
                  <a:cubicBezTo>
                    <a:pt x="2731" y="801"/>
                    <a:pt x="2731" y="799"/>
                    <a:pt x="2697" y="772"/>
                  </a:cubicBezTo>
                  <a:cubicBezTo>
                    <a:pt x="2675" y="781"/>
                    <a:pt x="2660" y="796"/>
                    <a:pt x="2666" y="822"/>
                  </a:cubicBezTo>
                  <a:cubicBezTo>
                    <a:pt x="2671" y="842"/>
                    <a:pt x="2687" y="848"/>
                    <a:pt x="2706" y="842"/>
                  </a:cubicBezTo>
                  <a:close/>
                  <a:moveTo>
                    <a:pt x="2501" y="931"/>
                  </a:moveTo>
                  <a:cubicBezTo>
                    <a:pt x="2486" y="943"/>
                    <a:pt x="2484" y="969"/>
                    <a:pt x="2496" y="987"/>
                  </a:cubicBezTo>
                  <a:cubicBezTo>
                    <a:pt x="2512" y="1010"/>
                    <a:pt x="2527" y="1012"/>
                    <a:pt x="2567" y="996"/>
                  </a:cubicBezTo>
                  <a:cubicBezTo>
                    <a:pt x="2572" y="982"/>
                    <a:pt x="2578" y="967"/>
                    <a:pt x="2584" y="951"/>
                  </a:cubicBezTo>
                  <a:cubicBezTo>
                    <a:pt x="2548" y="919"/>
                    <a:pt x="2522" y="913"/>
                    <a:pt x="2501" y="931"/>
                  </a:cubicBezTo>
                  <a:close/>
                  <a:moveTo>
                    <a:pt x="2697" y="264"/>
                  </a:moveTo>
                  <a:cubicBezTo>
                    <a:pt x="2667" y="226"/>
                    <a:pt x="2657" y="220"/>
                    <a:pt x="2639" y="234"/>
                  </a:cubicBezTo>
                  <a:cubicBezTo>
                    <a:pt x="2619" y="249"/>
                    <a:pt x="2624" y="269"/>
                    <a:pt x="2658" y="307"/>
                  </a:cubicBezTo>
                  <a:cubicBezTo>
                    <a:pt x="2677" y="295"/>
                    <a:pt x="2700" y="290"/>
                    <a:pt x="2697" y="264"/>
                  </a:cubicBezTo>
                  <a:close/>
                  <a:moveTo>
                    <a:pt x="2678" y="546"/>
                  </a:moveTo>
                  <a:cubicBezTo>
                    <a:pt x="2686" y="530"/>
                    <a:pt x="2672" y="518"/>
                    <a:pt x="2638" y="511"/>
                  </a:cubicBezTo>
                  <a:cubicBezTo>
                    <a:pt x="2624" y="542"/>
                    <a:pt x="2627" y="564"/>
                    <a:pt x="2646" y="565"/>
                  </a:cubicBezTo>
                  <a:cubicBezTo>
                    <a:pt x="2657" y="565"/>
                    <a:pt x="2673" y="555"/>
                    <a:pt x="2678" y="546"/>
                  </a:cubicBezTo>
                  <a:close/>
                  <a:moveTo>
                    <a:pt x="496" y="487"/>
                  </a:moveTo>
                  <a:cubicBezTo>
                    <a:pt x="477" y="511"/>
                    <a:pt x="477" y="513"/>
                    <a:pt x="495" y="537"/>
                  </a:cubicBezTo>
                  <a:cubicBezTo>
                    <a:pt x="523" y="536"/>
                    <a:pt x="534" y="528"/>
                    <a:pt x="535" y="509"/>
                  </a:cubicBezTo>
                  <a:cubicBezTo>
                    <a:pt x="536" y="493"/>
                    <a:pt x="527" y="488"/>
                    <a:pt x="496" y="487"/>
                  </a:cubicBezTo>
                  <a:close/>
                  <a:moveTo>
                    <a:pt x="754" y="1987"/>
                  </a:moveTo>
                  <a:cubicBezTo>
                    <a:pt x="742" y="1975"/>
                    <a:pt x="728" y="1975"/>
                    <a:pt x="714" y="1984"/>
                  </a:cubicBezTo>
                  <a:cubicBezTo>
                    <a:pt x="697" y="1995"/>
                    <a:pt x="699" y="2011"/>
                    <a:pt x="706" y="2035"/>
                  </a:cubicBezTo>
                  <a:cubicBezTo>
                    <a:pt x="711" y="2037"/>
                    <a:pt x="721" y="2041"/>
                    <a:pt x="728" y="2043"/>
                  </a:cubicBezTo>
                  <a:cubicBezTo>
                    <a:pt x="760" y="2029"/>
                    <a:pt x="762" y="2010"/>
                    <a:pt x="754" y="1987"/>
                  </a:cubicBezTo>
                  <a:close/>
                  <a:moveTo>
                    <a:pt x="654" y="476"/>
                  </a:moveTo>
                  <a:cubicBezTo>
                    <a:pt x="640" y="482"/>
                    <a:pt x="629" y="504"/>
                    <a:pt x="634" y="518"/>
                  </a:cubicBezTo>
                  <a:cubicBezTo>
                    <a:pt x="640" y="531"/>
                    <a:pt x="662" y="539"/>
                    <a:pt x="677" y="533"/>
                  </a:cubicBezTo>
                  <a:cubicBezTo>
                    <a:pt x="691" y="527"/>
                    <a:pt x="696" y="512"/>
                    <a:pt x="690" y="497"/>
                  </a:cubicBezTo>
                  <a:cubicBezTo>
                    <a:pt x="683" y="481"/>
                    <a:pt x="666" y="471"/>
                    <a:pt x="654" y="476"/>
                  </a:cubicBezTo>
                  <a:close/>
                  <a:moveTo>
                    <a:pt x="628" y="345"/>
                  </a:moveTo>
                  <a:cubicBezTo>
                    <a:pt x="594" y="344"/>
                    <a:pt x="588" y="347"/>
                    <a:pt x="584" y="365"/>
                  </a:cubicBezTo>
                  <a:cubicBezTo>
                    <a:pt x="580" y="378"/>
                    <a:pt x="584" y="388"/>
                    <a:pt x="597" y="394"/>
                  </a:cubicBezTo>
                  <a:cubicBezTo>
                    <a:pt x="613" y="402"/>
                    <a:pt x="627" y="396"/>
                    <a:pt x="643" y="374"/>
                  </a:cubicBezTo>
                  <a:cubicBezTo>
                    <a:pt x="638" y="365"/>
                    <a:pt x="634" y="356"/>
                    <a:pt x="628" y="345"/>
                  </a:cubicBezTo>
                  <a:close/>
                  <a:moveTo>
                    <a:pt x="725" y="2099"/>
                  </a:moveTo>
                  <a:cubicBezTo>
                    <a:pt x="708" y="2106"/>
                    <a:pt x="702" y="2118"/>
                    <a:pt x="708" y="2131"/>
                  </a:cubicBezTo>
                  <a:cubicBezTo>
                    <a:pt x="714" y="2144"/>
                    <a:pt x="730" y="2152"/>
                    <a:pt x="742" y="2147"/>
                  </a:cubicBezTo>
                  <a:cubicBezTo>
                    <a:pt x="755" y="2142"/>
                    <a:pt x="762" y="2124"/>
                    <a:pt x="756" y="2110"/>
                  </a:cubicBezTo>
                  <a:cubicBezTo>
                    <a:pt x="752" y="2098"/>
                    <a:pt x="738" y="2094"/>
                    <a:pt x="725" y="2099"/>
                  </a:cubicBezTo>
                  <a:close/>
                  <a:moveTo>
                    <a:pt x="579" y="561"/>
                  </a:moveTo>
                  <a:cubicBezTo>
                    <a:pt x="567" y="567"/>
                    <a:pt x="562" y="570"/>
                    <a:pt x="556" y="573"/>
                  </a:cubicBezTo>
                  <a:cubicBezTo>
                    <a:pt x="541" y="580"/>
                    <a:pt x="534" y="594"/>
                    <a:pt x="537" y="607"/>
                  </a:cubicBezTo>
                  <a:cubicBezTo>
                    <a:pt x="540" y="620"/>
                    <a:pt x="550" y="632"/>
                    <a:pt x="560" y="641"/>
                  </a:cubicBezTo>
                  <a:cubicBezTo>
                    <a:pt x="569" y="650"/>
                    <a:pt x="593" y="643"/>
                    <a:pt x="603" y="633"/>
                  </a:cubicBezTo>
                  <a:cubicBezTo>
                    <a:pt x="612" y="623"/>
                    <a:pt x="613" y="612"/>
                    <a:pt x="605" y="601"/>
                  </a:cubicBezTo>
                  <a:cubicBezTo>
                    <a:pt x="597" y="588"/>
                    <a:pt x="589" y="576"/>
                    <a:pt x="579" y="561"/>
                  </a:cubicBezTo>
                  <a:close/>
                  <a:moveTo>
                    <a:pt x="828" y="2081"/>
                  </a:moveTo>
                  <a:cubicBezTo>
                    <a:pt x="814" y="2076"/>
                    <a:pt x="806" y="2083"/>
                    <a:pt x="799" y="2094"/>
                  </a:cubicBezTo>
                  <a:cubicBezTo>
                    <a:pt x="792" y="2105"/>
                    <a:pt x="797" y="2114"/>
                    <a:pt x="805" y="2124"/>
                  </a:cubicBezTo>
                  <a:cubicBezTo>
                    <a:pt x="820" y="2127"/>
                    <a:pt x="832" y="2125"/>
                    <a:pt x="838" y="2111"/>
                  </a:cubicBezTo>
                  <a:cubicBezTo>
                    <a:pt x="843" y="2100"/>
                    <a:pt x="837" y="2089"/>
                    <a:pt x="828" y="2081"/>
                  </a:cubicBezTo>
                  <a:close/>
                  <a:moveTo>
                    <a:pt x="776" y="1859"/>
                  </a:moveTo>
                  <a:cubicBezTo>
                    <a:pt x="753" y="1869"/>
                    <a:pt x="749" y="1876"/>
                    <a:pt x="752" y="1893"/>
                  </a:cubicBezTo>
                  <a:cubicBezTo>
                    <a:pt x="755" y="1908"/>
                    <a:pt x="765" y="1920"/>
                    <a:pt x="775" y="1919"/>
                  </a:cubicBezTo>
                  <a:cubicBezTo>
                    <a:pt x="788" y="1919"/>
                    <a:pt x="797" y="1913"/>
                    <a:pt x="801" y="1900"/>
                  </a:cubicBezTo>
                  <a:cubicBezTo>
                    <a:pt x="806" y="1882"/>
                    <a:pt x="803" y="1875"/>
                    <a:pt x="776" y="1859"/>
                  </a:cubicBezTo>
                  <a:close/>
                  <a:moveTo>
                    <a:pt x="446" y="579"/>
                  </a:moveTo>
                  <a:cubicBezTo>
                    <a:pt x="463" y="551"/>
                    <a:pt x="463" y="549"/>
                    <a:pt x="439" y="530"/>
                  </a:cubicBezTo>
                  <a:cubicBezTo>
                    <a:pt x="424" y="537"/>
                    <a:pt x="413" y="547"/>
                    <a:pt x="418" y="565"/>
                  </a:cubicBezTo>
                  <a:cubicBezTo>
                    <a:pt x="421" y="579"/>
                    <a:pt x="432" y="583"/>
                    <a:pt x="446" y="579"/>
                  </a:cubicBezTo>
                  <a:close/>
                  <a:moveTo>
                    <a:pt x="440" y="176"/>
                  </a:moveTo>
                  <a:cubicBezTo>
                    <a:pt x="419" y="150"/>
                    <a:pt x="411" y="146"/>
                    <a:pt x="399" y="156"/>
                  </a:cubicBezTo>
                  <a:cubicBezTo>
                    <a:pt x="385" y="166"/>
                    <a:pt x="388" y="180"/>
                    <a:pt x="412" y="206"/>
                  </a:cubicBezTo>
                  <a:cubicBezTo>
                    <a:pt x="426" y="198"/>
                    <a:pt x="441" y="195"/>
                    <a:pt x="440" y="176"/>
                  </a:cubicBezTo>
                  <a:close/>
                  <a:moveTo>
                    <a:pt x="426" y="373"/>
                  </a:moveTo>
                  <a:cubicBezTo>
                    <a:pt x="432" y="362"/>
                    <a:pt x="422" y="354"/>
                    <a:pt x="398" y="349"/>
                  </a:cubicBezTo>
                  <a:cubicBezTo>
                    <a:pt x="389" y="370"/>
                    <a:pt x="391" y="385"/>
                    <a:pt x="404" y="386"/>
                  </a:cubicBezTo>
                  <a:cubicBezTo>
                    <a:pt x="411" y="386"/>
                    <a:pt x="423" y="379"/>
                    <a:pt x="426" y="373"/>
                  </a:cubicBezTo>
                  <a:close/>
                  <a:moveTo>
                    <a:pt x="343" y="436"/>
                  </a:moveTo>
                  <a:cubicBezTo>
                    <a:pt x="340" y="445"/>
                    <a:pt x="337" y="454"/>
                    <a:pt x="335" y="462"/>
                  </a:cubicBezTo>
                  <a:cubicBezTo>
                    <a:pt x="347" y="480"/>
                    <a:pt x="362" y="480"/>
                    <a:pt x="376" y="470"/>
                  </a:cubicBezTo>
                  <a:cubicBezTo>
                    <a:pt x="386" y="464"/>
                    <a:pt x="384" y="454"/>
                    <a:pt x="379" y="444"/>
                  </a:cubicBezTo>
                  <a:cubicBezTo>
                    <a:pt x="370" y="426"/>
                    <a:pt x="358" y="428"/>
                    <a:pt x="343" y="436"/>
                  </a:cubicBezTo>
                  <a:close/>
                  <a:moveTo>
                    <a:pt x="321" y="562"/>
                  </a:moveTo>
                  <a:cubicBezTo>
                    <a:pt x="324" y="576"/>
                    <a:pt x="334" y="582"/>
                    <a:pt x="347" y="580"/>
                  </a:cubicBezTo>
                  <a:cubicBezTo>
                    <a:pt x="364" y="578"/>
                    <a:pt x="375" y="563"/>
                    <a:pt x="376" y="537"/>
                  </a:cubicBezTo>
                  <a:cubicBezTo>
                    <a:pt x="366" y="532"/>
                    <a:pt x="356" y="526"/>
                    <a:pt x="346" y="521"/>
                  </a:cubicBezTo>
                  <a:cubicBezTo>
                    <a:pt x="322" y="534"/>
                    <a:pt x="316" y="543"/>
                    <a:pt x="321" y="562"/>
                  </a:cubicBezTo>
                  <a:close/>
                  <a:moveTo>
                    <a:pt x="874" y="2156"/>
                  </a:moveTo>
                  <a:cubicBezTo>
                    <a:pt x="865" y="2149"/>
                    <a:pt x="842" y="2151"/>
                    <a:pt x="834" y="2162"/>
                  </a:cubicBezTo>
                  <a:cubicBezTo>
                    <a:pt x="834" y="2163"/>
                    <a:pt x="833" y="2163"/>
                    <a:pt x="833" y="2164"/>
                  </a:cubicBezTo>
                  <a:cubicBezTo>
                    <a:pt x="883" y="2164"/>
                    <a:pt x="883" y="2164"/>
                    <a:pt x="883" y="2164"/>
                  </a:cubicBezTo>
                  <a:cubicBezTo>
                    <a:pt x="882" y="2161"/>
                    <a:pt x="879" y="2158"/>
                    <a:pt x="874" y="2156"/>
                  </a:cubicBezTo>
                  <a:close/>
                  <a:moveTo>
                    <a:pt x="441" y="635"/>
                  </a:moveTo>
                  <a:cubicBezTo>
                    <a:pt x="425" y="640"/>
                    <a:pt x="418" y="655"/>
                    <a:pt x="424" y="669"/>
                  </a:cubicBezTo>
                  <a:cubicBezTo>
                    <a:pt x="432" y="686"/>
                    <a:pt x="449" y="695"/>
                    <a:pt x="464" y="689"/>
                  </a:cubicBezTo>
                  <a:cubicBezTo>
                    <a:pt x="479" y="683"/>
                    <a:pt x="487" y="664"/>
                    <a:pt x="481" y="648"/>
                  </a:cubicBezTo>
                  <a:cubicBezTo>
                    <a:pt x="476" y="635"/>
                    <a:pt x="458" y="630"/>
                    <a:pt x="441" y="635"/>
                  </a:cubicBezTo>
                  <a:close/>
                  <a:moveTo>
                    <a:pt x="1050" y="2094"/>
                  </a:moveTo>
                  <a:cubicBezTo>
                    <a:pt x="1042" y="2113"/>
                    <a:pt x="1044" y="2127"/>
                    <a:pt x="1055" y="2127"/>
                  </a:cubicBezTo>
                  <a:cubicBezTo>
                    <a:pt x="1062" y="2127"/>
                    <a:pt x="1072" y="2121"/>
                    <a:pt x="1075" y="2115"/>
                  </a:cubicBezTo>
                  <a:cubicBezTo>
                    <a:pt x="1080" y="2106"/>
                    <a:pt x="1071" y="2098"/>
                    <a:pt x="1050" y="2094"/>
                  </a:cubicBezTo>
                  <a:close/>
                  <a:moveTo>
                    <a:pt x="1160" y="2081"/>
                  </a:moveTo>
                  <a:cubicBezTo>
                    <a:pt x="1148" y="2106"/>
                    <a:pt x="1149" y="2117"/>
                    <a:pt x="1163" y="2122"/>
                  </a:cubicBezTo>
                  <a:cubicBezTo>
                    <a:pt x="1174" y="2126"/>
                    <a:pt x="1182" y="2121"/>
                    <a:pt x="1186" y="2111"/>
                  </a:cubicBezTo>
                  <a:cubicBezTo>
                    <a:pt x="1193" y="2099"/>
                    <a:pt x="1183" y="2087"/>
                    <a:pt x="1160" y="2081"/>
                  </a:cubicBezTo>
                  <a:close/>
                  <a:moveTo>
                    <a:pt x="1069" y="2019"/>
                  </a:moveTo>
                  <a:cubicBezTo>
                    <a:pt x="1062" y="2030"/>
                    <a:pt x="1057" y="2039"/>
                    <a:pt x="1053" y="2047"/>
                  </a:cubicBezTo>
                  <a:cubicBezTo>
                    <a:pt x="1078" y="2068"/>
                    <a:pt x="1083" y="2068"/>
                    <a:pt x="1093" y="2040"/>
                  </a:cubicBezTo>
                  <a:cubicBezTo>
                    <a:pt x="1086" y="2034"/>
                    <a:pt x="1079" y="2027"/>
                    <a:pt x="1069" y="2019"/>
                  </a:cubicBezTo>
                  <a:close/>
                  <a:moveTo>
                    <a:pt x="994" y="1836"/>
                  </a:moveTo>
                  <a:cubicBezTo>
                    <a:pt x="982" y="1846"/>
                    <a:pt x="976" y="1857"/>
                    <a:pt x="984" y="1872"/>
                  </a:cubicBezTo>
                  <a:cubicBezTo>
                    <a:pt x="989" y="1881"/>
                    <a:pt x="999" y="1883"/>
                    <a:pt x="1007" y="1877"/>
                  </a:cubicBezTo>
                  <a:cubicBezTo>
                    <a:pt x="1014" y="1873"/>
                    <a:pt x="1022" y="1865"/>
                    <a:pt x="1022" y="1859"/>
                  </a:cubicBezTo>
                  <a:cubicBezTo>
                    <a:pt x="1022" y="1842"/>
                    <a:pt x="1010" y="1836"/>
                    <a:pt x="994" y="1836"/>
                  </a:cubicBezTo>
                  <a:close/>
                  <a:moveTo>
                    <a:pt x="1087" y="1941"/>
                  </a:moveTo>
                  <a:cubicBezTo>
                    <a:pt x="1068" y="1918"/>
                    <a:pt x="1062" y="1914"/>
                    <a:pt x="1051" y="1923"/>
                  </a:cubicBezTo>
                  <a:cubicBezTo>
                    <a:pt x="1039" y="1932"/>
                    <a:pt x="1041" y="1945"/>
                    <a:pt x="1063" y="1968"/>
                  </a:cubicBezTo>
                  <a:cubicBezTo>
                    <a:pt x="1075" y="1961"/>
                    <a:pt x="1088" y="1958"/>
                    <a:pt x="1087" y="1941"/>
                  </a:cubicBezTo>
                  <a:close/>
                  <a:moveTo>
                    <a:pt x="1097" y="2156"/>
                  </a:moveTo>
                  <a:cubicBezTo>
                    <a:pt x="1093" y="2157"/>
                    <a:pt x="1090" y="2160"/>
                    <a:pt x="1088" y="2164"/>
                  </a:cubicBezTo>
                  <a:cubicBezTo>
                    <a:pt x="1125" y="2164"/>
                    <a:pt x="1125" y="2164"/>
                    <a:pt x="1125" y="2164"/>
                  </a:cubicBezTo>
                  <a:cubicBezTo>
                    <a:pt x="1120" y="2155"/>
                    <a:pt x="1109" y="2151"/>
                    <a:pt x="1097" y="2156"/>
                  </a:cubicBezTo>
                  <a:close/>
                  <a:moveTo>
                    <a:pt x="856" y="1925"/>
                  </a:moveTo>
                  <a:cubicBezTo>
                    <a:pt x="847" y="1928"/>
                    <a:pt x="839" y="1935"/>
                    <a:pt x="842" y="1947"/>
                  </a:cubicBezTo>
                  <a:cubicBezTo>
                    <a:pt x="845" y="1962"/>
                    <a:pt x="856" y="1967"/>
                    <a:pt x="872" y="1965"/>
                  </a:cubicBezTo>
                  <a:cubicBezTo>
                    <a:pt x="876" y="1958"/>
                    <a:pt x="880" y="1951"/>
                    <a:pt x="885" y="1943"/>
                  </a:cubicBezTo>
                  <a:cubicBezTo>
                    <a:pt x="876" y="1933"/>
                    <a:pt x="872" y="1918"/>
                    <a:pt x="856" y="1925"/>
                  </a:cubicBezTo>
                  <a:close/>
                  <a:moveTo>
                    <a:pt x="1163" y="2015"/>
                  </a:moveTo>
                  <a:cubicBezTo>
                    <a:pt x="1168" y="2000"/>
                    <a:pt x="1159" y="1989"/>
                    <a:pt x="1143" y="1983"/>
                  </a:cubicBezTo>
                  <a:cubicBezTo>
                    <a:pt x="1127" y="1990"/>
                    <a:pt x="1116" y="2000"/>
                    <a:pt x="1121" y="2017"/>
                  </a:cubicBezTo>
                  <a:cubicBezTo>
                    <a:pt x="1123" y="2023"/>
                    <a:pt x="1132" y="2030"/>
                    <a:pt x="1140" y="2032"/>
                  </a:cubicBezTo>
                  <a:cubicBezTo>
                    <a:pt x="1152" y="2035"/>
                    <a:pt x="1161" y="2025"/>
                    <a:pt x="1163" y="2015"/>
                  </a:cubicBezTo>
                  <a:close/>
                  <a:moveTo>
                    <a:pt x="928" y="2064"/>
                  </a:moveTo>
                  <a:cubicBezTo>
                    <a:pt x="940" y="2050"/>
                    <a:pt x="938" y="2036"/>
                    <a:pt x="927" y="2022"/>
                  </a:cubicBezTo>
                  <a:cubicBezTo>
                    <a:pt x="899" y="2025"/>
                    <a:pt x="891" y="2030"/>
                    <a:pt x="893" y="2044"/>
                  </a:cubicBezTo>
                  <a:cubicBezTo>
                    <a:pt x="894" y="2060"/>
                    <a:pt x="904" y="2066"/>
                    <a:pt x="928" y="2064"/>
                  </a:cubicBezTo>
                  <a:close/>
                  <a:moveTo>
                    <a:pt x="920" y="1918"/>
                  </a:moveTo>
                  <a:cubicBezTo>
                    <a:pt x="935" y="1909"/>
                    <a:pt x="947" y="1899"/>
                    <a:pt x="941" y="1882"/>
                  </a:cubicBezTo>
                  <a:cubicBezTo>
                    <a:pt x="937" y="1871"/>
                    <a:pt x="929" y="1861"/>
                    <a:pt x="915" y="1863"/>
                  </a:cubicBezTo>
                  <a:cubicBezTo>
                    <a:pt x="904" y="1865"/>
                    <a:pt x="892" y="1865"/>
                    <a:pt x="890" y="1879"/>
                  </a:cubicBezTo>
                  <a:cubicBezTo>
                    <a:pt x="886" y="1900"/>
                    <a:pt x="903" y="1909"/>
                    <a:pt x="920" y="1918"/>
                  </a:cubicBezTo>
                  <a:close/>
                  <a:moveTo>
                    <a:pt x="913" y="2107"/>
                  </a:moveTo>
                  <a:cubicBezTo>
                    <a:pt x="902" y="2111"/>
                    <a:pt x="893" y="2127"/>
                    <a:pt x="897" y="2138"/>
                  </a:cubicBezTo>
                  <a:cubicBezTo>
                    <a:pt x="902" y="2150"/>
                    <a:pt x="922" y="2157"/>
                    <a:pt x="935" y="2152"/>
                  </a:cubicBezTo>
                  <a:cubicBezTo>
                    <a:pt x="947" y="2148"/>
                    <a:pt x="949" y="2139"/>
                    <a:pt x="942" y="2123"/>
                  </a:cubicBezTo>
                  <a:cubicBezTo>
                    <a:pt x="936" y="2107"/>
                    <a:pt x="926" y="2102"/>
                    <a:pt x="913" y="2107"/>
                  </a:cubicBezTo>
                  <a:close/>
                  <a:moveTo>
                    <a:pt x="985" y="1959"/>
                  </a:moveTo>
                  <a:cubicBezTo>
                    <a:pt x="974" y="1951"/>
                    <a:pt x="965" y="1938"/>
                    <a:pt x="952" y="1950"/>
                  </a:cubicBezTo>
                  <a:cubicBezTo>
                    <a:pt x="948" y="1954"/>
                    <a:pt x="945" y="1966"/>
                    <a:pt x="948" y="1970"/>
                  </a:cubicBezTo>
                  <a:cubicBezTo>
                    <a:pt x="952" y="1977"/>
                    <a:pt x="962" y="1985"/>
                    <a:pt x="969" y="1985"/>
                  </a:cubicBezTo>
                  <a:cubicBezTo>
                    <a:pt x="983" y="1986"/>
                    <a:pt x="983" y="1972"/>
                    <a:pt x="985" y="1959"/>
                  </a:cubicBezTo>
                  <a:close/>
                  <a:moveTo>
                    <a:pt x="997" y="2009"/>
                  </a:moveTo>
                  <a:cubicBezTo>
                    <a:pt x="992" y="2013"/>
                    <a:pt x="989" y="2020"/>
                    <a:pt x="982" y="2030"/>
                  </a:cubicBezTo>
                  <a:cubicBezTo>
                    <a:pt x="993" y="2034"/>
                    <a:pt x="1000" y="2040"/>
                    <a:pt x="1006" y="2038"/>
                  </a:cubicBezTo>
                  <a:cubicBezTo>
                    <a:pt x="1015" y="2036"/>
                    <a:pt x="1020" y="2028"/>
                    <a:pt x="1016" y="2018"/>
                  </a:cubicBezTo>
                  <a:cubicBezTo>
                    <a:pt x="1012" y="2009"/>
                    <a:pt x="1005" y="2005"/>
                    <a:pt x="997" y="2009"/>
                  </a:cubicBezTo>
                  <a:close/>
                  <a:moveTo>
                    <a:pt x="983" y="2075"/>
                  </a:moveTo>
                  <a:cubicBezTo>
                    <a:pt x="976" y="2080"/>
                    <a:pt x="968" y="2084"/>
                    <a:pt x="962" y="2089"/>
                  </a:cubicBezTo>
                  <a:cubicBezTo>
                    <a:pt x="964" y="2104"/>
                    <a:pt x="966" y="2116"/>
                    <a:pt x="981" y="2116"/>
                  </a:cubicBezTo>
                  <a:cubicBezTo>
                    <a:pt x="987" y="2117"/>
                    <a:pt x="995" y="2112"/>
                    <a:pt x="997" y="2107"/>
                  </a:cubicBezTo>
                  <a:cubicBezTo>
                    <a:pt x="1005" y="2093"/>
                    <a:pt x="996" y="2084"/>
                    <a:pt x="983" y="2075"/>
                  </a:cubicBezTo>
                  <a:close/>
                </a:path>
              </a:pathLst>
            </a:custGeom>
            <a:grpFill/>
            <a:ln>
              <a:noFill/>
            </a:ln>
          </p:spPr>
          <p:txBody>
            <a:bodyPr/>
            <a:lstStyle/>
            <a:p>
              <a:endParaRPr lang="en-GB"/>
            </a:p>
          </p:txBody>
        </p:sp>
        <p:sp>
          <p:nvSpPr>
            <p:cNvPr id="12" name="Freeform 9">
              <a:extLst>
                <a:ext uri="{FF2B5EF4-FFF2-40B4-BE49-F238E27FC236}">
                  <a16:creationId xmlns:a16="http://schemas.microsoft.com/office/drawing/2014/main" id="{4FE7DC21-B61A-4DA7-95DE-72E06030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0"/>
              <a:ext cx="11633200" cy="6861175"/>
            </a:xfrm>
            <a:custGeom>
              <a:avLst/>
              <a:gdLst/>
              <a:ahLst/>
              <a:cxnLst/>
              <a:rect l="0" t="0" r="r" b="b"/>
              <a:pathLst>
                <a:path w="3661" h="2158">
                  <a:moveTo>
                    <a:pt x="24" y="2073"/>
                  </a:moveTo>
                  <a:cubicBezTo>
                    <a:pt x="14" y="2076"/>
                    <a:pt x="6" y="2080"/>
                    <a:pt x="0" y="2086"/>
                  </a:cubicBezTo>
                  <a:cubicBezTo>
                    <a:pt x="0" y="2158"/>
                    <a:pt x="0" y="2158"/>
                    <a:pt x="0" y="2158"/>
                  </a:cubicBezTo>
                  <a:cubicBezTo>
                    <a:pt x="100" y="2158"/>
                    <a:pt x="100" y="2158"/>
                    <a:pt x="100" y="2158"/>
                  </a:cubicBezTo>
                  <a:cubicBezTo>
                    <a:pt x="99" y="2098"/>
                    <a:pt x="68" y="2079"/>
                    <a:pt x="24" y="2073"/>
                  </a:cubicBezTo>
                  <a:close/>
                  <a:moveTo>
                    <a:pt x="135" y="1936"/>
                  </a:moveTo>
                  <a:cubicBezTo>
                    <a:pt x="120" y="1949"/>
                    <a:pt x="109" y="1973"/>
                    <a:pt x="107" y="1993"/>
                  </a:cubicBezTo>
                  <a:cubicBezTo>
                    <a:pt x="106" y="2018"/>
                    <a:pt x="132" y="2025"/>
                    <a:pt x="153" y="2029"/>
                  </a:cubicBezTo>
                  <a:cubicBezTo>
                    <a:pt x="178" y="2034"/>
                    <a:pt x="198" y="2014"/>
                    <a:pt x="214" y="1974"/>
                  </a:cubicBezTo>
                  <a:cubicBezTo>
                    <a:pt x="179" y="1932"/>
                    <a:pt x="156" y="1918"/>
                    <a:pt x="135" y="1936"/>
                  </a:cubicBezTo>
                  <a:close/>
                  <a:moveTo>
                    <a:pt x="317" y="1834"/>
                  </a:moveTo>
                  <a:cubicBezTo>
                    <a:pt x="303" y="1800"/>
                    <a:pt x="276" y="1791"/>
                    <a:pt x="242" y="1797"/>
                  </a:cubicBezTo>
                  <a:cubicBezTo>
                    <a:pt x="221" y="1849"/>
                    <a:pt x="223" y="1868"/>
                    <a:pt x="250" y="1878"/>
                  </a:cubicBezTo>
                  <a:cubicBezTo>
                    <a:pt x="279" y="1889"/>
                    <a:pt x="298" y="1877"/>
                    <a:pt x="317" y="1834"/>
                  </a:cubicBezTo>
                  <a:close/>
                  <a:moveTo>
                    <a:pt x="182" y="1639"/>
                  </a:moveTo>
                  <a:cubicBezTo>
                    <a:pt x="158" y="1649"/>
                    <a:pt x="128" y="1654"/>
                    <a:pt x="137" y="1689"/>
                  </a:cubicBezTo>
                  <a:cubicBezTo>
                    <a:pt x="140" y="1700"/>
                    <a:pt x="158" y="1715"/>
                    <a:pt x="168" y="1714"/>
                  </a:cubicBezTo>
                  <a:cubicBezTo>
                    <a:pt x="184" y="1712"/>
                    <a:pt x="207" y="1703"/>
                    <a:pt x="214" y="1690"/>
                  </a:cubicBezTo>
                  <a:cubicBezTo>
                    <a:pt x="227" y="1665"/>
                    <a:pt x="203" y="1653"/>
                    <a:pt x="182" y="1639"/>
                  </a:cubicBezTo>
                  <a:close/>
                  <a:moveTo>
                    <a:pt x="5" y="1648"/>
                  </a:moveTo>
                  <a:cubicBezTo>
                    <a:pt x="4" y="1647"/>
                    <a:pt x="2" y="1647"/>
                    <a:pt x="0" y="1647"/>
                  </a:cubicBezTo>
                  <a:cubicBezTo>
                    <a:pt x="0" y="1745"/>
                    <a:pt x="0" y="1745"/>
                    <a:pt x="0" y="1745"/>
                  </a:cubicBezTo>
                  <a:cubicBezTo>
                    <a:pt x="17" y="1740"/>
                    <a:pt x="33" y="1729"/>
                    <a:pt x="50" y="1717"/>
                  </a:cubicBezTo>
                  <a:cubicBezTo>
                    <a:pt x="48" y="1681"/>
                    <a:pt x="42" y="1652"/>
                    <a:pt x="5" y="1648"/>
                  </a:cubicBezTo>
                  <a:close/>
                  <a:moveTo>
                    <a:pt x="69" y="1413"/>
                  </a:moveTo>
                  <a:cubicBezTo>
                    <a:pt x="93" y="1416"/>
                    <a:pt x="126" y="1400"/>
                    <a:pt x="130" y="1379"/>
                  </a:cubicBezTo>
                  <a:cubicBezTo>
                    <a:pt x="136" y="1345"/>
                    <a:pt x="118" y="1324"/>
                    <a:pt x="87" y="1313"/>
                  </a:cubicBezTo>
                  <a:cubicBezTo>
                    <a:pt x="40" y="1329"/>
                    <a:pt x="29" y="1342"/>
                    <a:pt x="33" y="1374"/>
                  </a:cubicBezTo>
                  <a:cubicBezTo>
                    <a:pt x="36" y="1395"/>
                    <a:pt x="45" y="1410"/>
                    <a:pt x="69" y="1413"/>
                  </a:cubicBezTo>
                  <a:close/>
                  <a:moveTo>
                    <a:pt x="5" y="1836"/>
                  </a:moveTo>
                  <a:cubicBezTo>
                    <a:pt x="3" y="1855"/>
                    <a:pt x="9" y="1876"/>
                    <a:pt x="32" y="1882"/>
                  </a:cubicBezTo>
                  <a:cubicBezTo>
                    <a:pt x="62" y="1889"/>
                    <a:pt x="79" y="1873"/>
                    <a:pt x="91" y="1843"/>
                  </a:cubicBezTo>
                  <a:cubicBezTo>
                    <a:pt x="82" y="1831"/>
                    <a:pt x="73" y="1816"/>
                    <a:pt x="63" y="1801"/>
                  </a:cubicBezTo>
                  <a:cubicBezTo>
                    <a:pt x="38" y="1807"/>
                    <a:pt x="7" y="1800"/>
                    <a:pt x="5" y="1836"/>
                  </a:cubicBezTo>
                  <a:close/>
                  <a:moveTo>
                    <a:pt x="27" y="1561"/>
                  </a:moveTo>
                  <a:cubicBezTo>
                    <a:pt x="47" y="1560"/>
                    <a:pt x="59" y="1545"/>
                    <a:pt x="57" y="1526"/>
                  </a:cubicBezTo>
                  <a:cubicBezTo>
                    <a:pt x="55" y="1510"/>
                    <a:pt x="48" y="1487"/>
                    <a:pt x="37" y="1482"/>
                  </a:cubicBezTo>
                  <a:cubicBezTo>
                    <a:pt x="23" y="1474"/>
                    <a:pt x="10" y="1475"/>
                    <a:pt x="0" y="1480"/>
                  </a:cubicBezTo>
                  <a:cubicBezTo>
                    <a:pt x="0" y="1556"/>
                    <a:pt x="0" y="1556"/>
                    <a:pt x="0" y="1556"/>
                  </a:cubicBezTo>
                  <a:cubicBezTo>
                    <a:pt x="7" y="1560"/>
                    <a:pt x="16" y="1562"/>
                    <a:pt x="27" y="1561"/>
                  </a:cubicBezTo>
                  <a:close/>
                  <a:moveTo>
                    <a:pt x="257" y="2026"/>
                  </a:moveTo>
                  <a:cubicBezTo>
                    <a:pt x="237" y="2046"/>
                    <a:pt x="240" y="2066"/>
                    <a:pt x="254" y="2088"/>
                  </a:cubicBezTo>
                  <a:cubicBezTo>
                    <a:pt x="267" y="2110"/>
                    <a:pt x="287" y="2111"/>
                    <a:pt x="313" y="2106"/>
                  </a:cubicBezTo>
                  <a:cubicBezTo>
                    <a:pt x="332" y="2082"/>
                    <a:pt x="338" y="2058"/>
                    <a:pt x="320" y="2035"/>
                  </a:cubicBezTo>
                  <a:cubicBezTo>
                    <a:pt x="304" y="2016"/>
                    <a:pt x="280" y="2017"/>
                    <a:pt x="257" y="2026"/>
                  </a:cubicBezTo>
                  <a:close/>
                  <a:moveTo>
                    <a:pt x="479" y="1900"/>
                  </a:moveTo>
                  <a:cubicBezTo>
                    <a:pt x="482" y="1875"/>
                    <a:pt x="468" y="1863"/>
                    <a:pt x="434" y="1861"/>
                  </a:cubicBezTo>
                  <a:cubicBezTo>
                    <a:pt x="401" y="1858"/>
                    <a:pt x="382" y="1871"/>
                    <a:pt x="379" y="1898"/>
                  </a:cubicBezTo>
                  <a:cubicBezTo>
                    <a:pt x="376" y="1922"/>
                    <a:pt x="397" y="1951"/>
                    <a:pt x="420" y="1954"/>
                  </a:cubicBezTo>
                  <a:cubicBezTo>
                    <a:pt x="445" y="1957"/>
                    <a:pt x="476" y="1928"/>
                    <a:pt x="479" y="1900"/>
                  </a:cubicBezTo>
                  <a:close/>
                  <a:moveTo>
                    <a:pt x="653" y="1775"/>
                  </a:moveTo>
                  <a:cubicBezTo>
                    <a:pt x="651" y="1755"/>
                    <a:pt x="633" y="1750"/>
                    <a:pt x="614" y="1750"/>
                  </a:cubicBezTo>
                  <a:cubicBezTo>
                    <a:pt x="579" y="1749"/>
                    <a:pt x="572" y="1770"/>
                    <a:pt x="572" y="1800"/>
                  </a:cubicBezTo>
                  <a:cubicBezTo>
                    <a:pt x="584" y="1812"/>
                    <a:pt x="597" y="1823"/>
                    <a:pt x="607" y="1833"/>
                  </a:cubicBezTo>
                  <a:cubicBezTo>
                    <a:pt x="646" y="1828"/>
                    <a:pt x="658" y="1806"/>
                    <a:pt x="653" y="1775"/>
                  </a:cubicBezTo>
                  <a:close/>
                  <a:moveTo>
                    <a:pt x="581" y="1963"/>
                  </a:moveTo>
                  <a:cubicBezTo>
                    <a:pt x="574" y="2013"/>
                    <a:pt x="581" y="2032"/>
                    <a:pt x="609" y="2043"/>
                  </a:cubicBezTo>
                  <a:cubicBezTo>
                    <a:pt x="627" y="2050"/>
                    <a:pt x="643" y="2048"/>
                    <a:pt x="656" y="2032"/>
                  </a:cubicBezTo>
                  <a:cubicBezTo>
                    <a:pt x="670" y="2014"/>
                    <a:pt x="676" y="1994"/>
                    <a:pt x="660" y="1975"/>
                  </a:cubicBezTo>
                  <a:cubicBezTo>
                    <a:pt x="638" y="1949"/>
                    <a:pt x="613" y="1943"/>
                    <a:pt x="581" y="1963"/>
                  </a:cubicBezTo>
                  <a:close/>
                  <a:moveTo>
                    <a:pt x="630" y="1469"/>
                  </a:moveTo>
                  <a:cubicBezTo>
                    <a:pt x="648" y="1453"/>
                    <a:pt x="645" y="1434"/>
                    <a:pt x="633" y="1418"/>
                  </a:cubicBezTo>
                  <a:cubicBezTo>
                    <a:pt x="616" y="1395"/>
                    <a:pt x="586" y="1402"/>
                    <a:pt x="555" y="1437"/>
                  </a:cubicBezTo>
                  <a:cubicBezTo>
                    <a:pt x="590" y="1481"/>
                    <a:pt x="609" y="1489"/>
                    <a:pt x="630" y="1469"/>
                  </a:cubicBezTo>
                  <a:close/>
                  <a:moveTo>
                    <a:pt x="722" y="1620"/>
                  </a:moveTo>
                  <a:cubicBezTo>
                    <a:pt x="724" y="1598"/>
                    <a:pt x="704" y="1578"/>
                    <a:pt x="678" y="1575"/>
                  </a:cubicBezTo>
                  <a:cubicBezTo>
                    <a:pt x="653" y="1571"/>
                    <a:pt x="634" y="1589"/>
                    <a:pt x="631" y="1615"/>
                  </a:cubicBezTo>
                  <a:cubicBezTo>
                    <a:pt x="629" y="1638"/>
                    <a:pt x="649" y="1660"/>
                    <a:pt x="673" y="1661"/>
                  </a:cubicBezTo>
                  <a:cubicBezTo>
                    <a:pt x="695" y="1662"/>
                    <a:pt x="720" y="1640"/>
                    <a:pt x="722" y="1620"/>
                  </a:cubicBezTo>
                  <a:close/>
                  <a:moveTo>
                    <a:pt x="423" y="1519"/>
                  </a:moveTo>
                  <a:cubicBezTo>
                    <a:pt x="406" y="1526"/>
                    <a:pt x="387" y="1533"/>
                    <a:pt x="362" y="1543"/>
                  </a:cubicBezTo>
                  <a:cubicBezTo>
                    <a:pt x="377" y="1565"/>
                    <a:pt x="389" y="1582"/>
                    <a:pt x="399" y="1597"/>
                  </a:cubicBezTo>
                  <a:cubicBezTo>
                    <a:pt x="459" y="1571"/>
                    <a:pt x="462" y="1563"/>
                    <a:pt x="423" y="1519"/>
                  </a:cubicBezTo>
                  <a:close/>
                  <a:moveTo>
                    <a:pt x="457" y="1223"/>
                  </a:moveTo>
                  <a:cubicBezTo>
                    <a:pt x="457" y="1198"/>
                    <a:pt x="433" y="1173"/>
                    <a:pt x="404" y="1171"/>
                  </a:cubicBezTo>
                  <a:cubicBezTo>
                    <a:pt x="373" y="1168"/>
                    <a:pt x="348" y="1190"/>
                    <a:pt x="345" y="1221"/>
                  </a:cubicBezTo>
                  <a:cubicBezTo>
                    <a:pt x="342" y="1251"/>
                    <a:pt x="366" y="1280"/>
                    <a:pt x="395" y="1281"/>
                  </a:cubicBezTo>
                  <a:cubicBezTo>
                    <a:pt x="424" y="1283"/>
                    <a:pt x="456" y="1253"/>
                    <a:pt x="457" y="1223"/>
                  </a:cubicBezTo>
                  <a:close/>
                  <a:moveTo>
                    <a:pt x="479" y="1644"/>
                  </a:moveTo>
                  <a:cubicBezTo>
                    <a:pt x="505" y="1676"/>
                    <a:pt x="531" y="1685"/>
                    <a:pt x="543" y="1664"/>
                  </a:cubicBezTo>
                  <a:cubicBezTo>
                    <a:pt x="549" y="1653"/>
                    <a:pt x="547" y="1630"/>
                    <a:pt x="539" y="1619"/>
                  </a:cubicBezTo>
                  <a:cubicBezTo>
                    <a:pt x="527" y="1602"/>
                    <a:pt x="506" y="1611"/>
                    <a:pt x="479" y="1644"/>
                  </a:cubicBezTo>
                  <a:close/>
                  <a:moveTo>
                    <a:pt x="313" y="1636"/>
                  </a:moveTo>
                  <a:cubicBezTo>
                    <a:pt x="295" y="1635"/>
                    <a:pt x="281" y="1643"/>
                    <a:pt x="282" y="1661"/>
                  </a:cubicBezTo>
                  <a:cubicBezTo>
                    <a:pt x="283" y="1674"/>
                    <a:pt x="294" y="1686"/>
                    <a:pt x="304" y="1707"/>
                  </a:cubicBezTo>
                  <a:cubicBezTo>
                    <a:pt x="322" y="1691"/>
                    <a:pt x="338" y="1683"/>
                    <a:pt x="341" y="1672"/>
                  </a:cubicBezTo>
                  <a:cubicBezTo>
                    <a:pt x="346" y="1654"/>
                    <a:pt x="335" y="1639"/>
                    <a:pt x="313" y="1636"/>
                  </a:cubicBezTo>
                  <a:close/>
                  <a:moveTo>
                    <a:pt x="431" y="2010"/>
                  </a:moveTo>
                  <a:cubicBezTo>
                    <a:pt x="411" y="2022"/>
                    <a:pt x="394" y="2064"/>
                    <a:pt x="406" y="2088"/>
                  </a:cubicBezTo>
                  <a:cubicBezTo>
                    <a:pt x="414" y="2103"/>
                    <a:pt x="433" y="2117"/>
                    <a:pt x="449" y="2121"/>
                  </a:cubicBezTo>
                  <a:cubicBezTo>
                    <a:pt x="476" y="2126"/>
                    <a:pt x="496" y="2095"/>
                    <a:pt x="507" y="2037"/>
                  </a:cubicBezTo>
                  <a:cubicBezTo>
                    <a:pt x="471" y="2000"/>
                    <a:pt x="457" y="1995"/>
                    <a:pt x="431" y="2010"/>
                  </a:cubicBezTo>
                  <a:close/>
                  <a:moveTo>
                    <a:pt x="391" y="1077"/>
                  </a:moveTo>
                  <a:cubicBezTo>
                    <a:pt x="420" y="1080"/>
                    <a:pt x="452" y="1049"/>
                    <a:pt x="456" y="1016"/>
                  </a:cubicBezTo>
                  <a:cubicBezTo>
                    <a:pt x="460" y="983"/>
                    <a:pt x="431" y="953"/>
                    <a:pt x="391" y="948"/>
                  </a:cubicBezTo>
                  <a:cubicBezTo>
                    <a:pt x="361" y="944"/>
                    <a:pt x="324" y="973"/>
                    <a:pt x="321" y="1004"/>
                  </a:cubicBezTo>
                  <a:cubicBezTo>
                    <a:pt x="318" y="1032"/>
                    <a:pt x="358" y="1074"/>
                    <a:pt x="391" y="1077"/>
                  </a:cubicBezTo>
                  <a:close/>
                  <a:moveTo>
                    <a:pt x="933" y="1407"/>
                  </a:moveTo>
                  <a:cubicBezTo>
                    <a:pt x="958" y="1409"/>
                    <a:pt x="988" y="1380"/>
                    <a:pt x="991" y="1352"/>
                  </a:cubicBezTo>
                  <a:cubicBezTo>
                    <a:pt x="993" y="1325"/>
                    <a:pt x="974" y="1305"/>
                    <a:pt x="945" y="1303"/>
                  </a:cubicBezTo>
                  <a:cubicBezTo>
                    <a:pt x="914" y="1301"/>
                    <a:pt x="886" y="1319"/>
                    <a:pt x="883" y="1344"/>
                  </a:cubicBezTo>
                  <a:cubicBezTo>
                    <a:pt x="881" y="1369"/>
                    <a:pt x="908" y="1404"/>
                    <a:pt x="933" y="1407"/>
                  </a:cubicBezTo>
                  <a:close/>
                  <a:moveTo>
                    <a:pt x="2301" y="299"/>
                  </a:moveTo>
                  <a:cubicBezTo>
                    <a:pt x="2321" y="286"/>
                    <a:pt x="2342" y="274"/>
                    <a:pt x="2363" y="261"/>
                  </a:cubicBezTo>
                  <a:cubicBezTo>
                    <a:pt x="2354" y="201"/>
                    <a:pt x="2343" y="183"/>
                    <a:pt x="2319" y="178"/>
                  </a:cubicBezTo>
                  <a:cubicBezTo>
                    <a:pt x="2294" y="174"/>
                    <a:pt x="2260" y="193"/>
                    <a:pt x="2254" y="217"/>
                  </a:cubicBezTo>
                  <a:cubicBezTo>
                    <a:pt x="2244" y="255"/>
                    <a:pt x="2269" y="277"/>
                    <a:pt x="2301" y="299"/>
                  </a:cubicBezTo>
                  <a:close/>
                  <a:moveTo>
                    <a:pt x="2541" y="1330"/>
                  </a:moveTo>
                  <a:cubicBezTo>
                    <a:pt x="2574" y="1318"/>
                    <a:pt x="2595" y="1269"/>
                    <a:pt x="2583" y="1229"/>
                  </a:cubicBezTo>
                  <a:cubicBezTo>
                    <a:pt x="2572" y="1191"/>
                    <a:pt x="2525" y="1172"/>
                    <a:pt x="2478" y="1186"/>
                  </a:cubicBezTo>
                  <a:cubicBezTo>
                    <a:pt x="2442" y="1196"/>
                    <a:pt x="2415" y="1247"/>
                    <a:pt x="2427" y="1282"/>
                  </a:cubicBezTo>
                  <a:cubicBezTo>
                    <a:pt x="2437" y="1315"/>
                    <a:pt x="2503" y="1342"/>
                    <a:pt x="2541" y="1330"/>
                  </a:cubicBezTo>
                  <a:close/>
                  <a:moveTo>
                    <a:pt x="775" y="1600"/>
                  </a:moveTo>
                  <a:cubicBezTo>
                    <a:pt x="797" y="1649"/>
                    <a:pt x="801" y="1651"/>
                    <a:pt x="853" y="1641"/>
                  </a:cubicBezTo>
                  <a:cubicBezTo>
                    <a:pt x="873" y="1596"/>
                    <a:pt x="869" y="1572"/>
                    <a:pt x="840" y="1556"/>
                  </a:cubicBezTo>
                  <a:cubicBezTo>
                    <a:pt x="815" y="1542"/>
                    <a:pt x="801" y="1552"/>
                    <a:pt x="775" y="1600"/>
                  </a:cubicBezTo>
                  <a:close/>
                  <a:moveTo>
                    <a:pt x="2808" y="1262"/>
                  </a:moveTo>
                  <a:cubicBezTo>
                    <a:pt x="2834" y="1246"/>
                    <a:pt x="2843" y="1214"/>
                    <a:pt x="2830" y="1188"/>
                  </a:cubicBezTo>
                  <a:cubicBezTo>
                    <a:pt x="2816" y="1162"/>
                    <a:pt x="2798" y="1140"/>
                    <a:pt x="2765" y="1142"/>
                  </a:cubicBezTo>
                  <a:cubicBezTo>
                    <a:pt x="2732" y="1145"/>
                    <a:pt x="2720" y="1165"/>
                    <a:pt x="2713" y="1235"/>
                  </a:cubicBezTo>
                  <a:cubicBezTo>
                    <a:pt x="2741" y="1265"/>
                    <a:pt x="2769" y="1286"/>
                    <a:pt x="2808" y="1262"/>
                  </a:cubicBezTo>
                  <a:close/>
                  <a:moveTo>
                    <a:pt x="3021" y="1324"/>
                  </a:moveTo>
                  <a:cubicBezTo>
                    <a:pt x="3083" y="1299"/>
                    <a:pt x="3097" y="1280"/>
                    <a:pt x="3088" y="1231"/>
                  </a:cubicBezTo>
                  <a:cubicBezTo>
                    <a:pt x="3082" y="1202"/>
                    <a:pt x="3064" y="1186"/>
                    <a:pt x="3035" y="1185"/>
                  </a:cubicBezTo>
                  <a:cubicBezTo>
                    <a:pt x="3002" y="1183"/>
                    <a:pt x="2964" y="1211"/>
                    <a:pt x="2955" y="1243"/>
                  </a:cubicBezTo>
                  <a:cubicBezTo>
                    <a:pt x="2945" y="1276"/>
                    <a:pt x="2958" y="1291"/>
                    <a:pt x="3021" y="1324"/>
                  </a:cubicBezTo>
                  <a:close/>
                  <a:moveTo>
                    <a:pt x="3533" y="1859"/>
                  </a:moveTo>
                  <a:cubicBezTo>
                    <a:pt x="3542" y="1892"/>
                    <a:pt x="3572" y="1909"/>
                    <a:pt x="3602" y="1898"/>
                  </a:cubicBezTo>
                  <a:cubicBezTo>
                    <a:pt x="3640" y="1884"/>
                    <a:pt x="3661" y="1848"/>
                    <a:pt x="3650" y="1816"/>
                  </a:cubicBezTo>
                  <a:cubicBezTo>
                    <a:pt x="3639" y="1784"/>
                    <a:pt x="3599" y="1764"/>
                    <a:pt x="3565" y="1775"/>
                  </a:cubicBezTo>
                  <a:cubicBezTo>
                    <a:pt x="3537" y="1784"/>
                    <a:pt x="3523" y="1822"/>
                    <a:pt x="3533" y="1859"/>
                  </a:cubicBezTo>
                  <a:close/>
                  <a:moveTo>
                    <a:pt x="122" y="1117"/>
                  </a:moveTo>
                  <a:cubicBezTo>
                    <a:pt x="152" y="1121"/>
                    <a:pt x="183" y="1100"/>
                    <a:pt x="189" y="1073"/>
                  </a:cubicBezTo>
                  <a:cubicBezTo>
                    <a:pt x="194" y="1049"/>
                    <a:pt x="173" y="1014"/>
                    <a:pt x="150" y="1009"/>
                  </a:cubicBezTo>
                  <a:cubicBezTo>
                    <a:pt x="118" y="1002"/>
                    <a:pt x="88" y="1027"/>
                    <a:pt x="83" y="1065"/>
                  </a:cubicBezTo>
                  <a:cubicBezTo>
                    <a:pt x="78" y="1096"/>
                    <a:pt x="91" y="1114"/>
                    <a:pt x="122" y="1117"/>
                  </a:cubicBezTo>
                  <a:close/>
                  <a:moveTo>
                    <a:pt x="827" y="1436"/>
                  </a:moveTo>
                  <a:cubicBezTo>
                    <a:pt x="820" y="1421"/>
                    <a:pt x="801" y="1406"/>
                    <a:pt x="785" y="1403"/>
                  </a:cubicBezTo>
                  <a:cubicBezTo>
                    <a:pt x="756" y="1397"/>
                    <a:pt x="748" y="1423"/>
                    <a:pt x="739" y="1454"/>
                  </a:cubicBezTo>
                  <a:cubicBezTo>
                    <a:pt x="759" y="1465"/>
                    <a:pt x="777" y="1475"/>
                    <a:pt x="793" y="1483"/>
                  </a:cubicBezTo>
                  <a:cubicBezTo>
                    <a:pt x="816" y="1472"/>
                    <a:pt x="841" y="1462"/>
                    <a:pt x="827" y="1436"/>
                  </a:cubicBezTo>
                  <a:close/>
                  <a:moveTo>
                    <a:pt x="2495" y="98"/>
                  </a:moveTo>
                  <a:cubicBezTo>
                    <a:pt x="2530" y="94"/>
                    <a:pt x="2540" y="78"/>
                    <a:pt x="2544" y="26"/>
                  </a:cubicBezTo>
                  <a:cubicBezTo>
                    <a:pt x="2536" y="17"/>
                    <a:pt x="2529" y="9"/>
                    <a:pt x="2521" y="0"/>
                  </a:cubicBezTo>
                  <a:cubicBezTo>
                    <a:pt x="2467" y="0"/>
                    <a:pt x="2467" y="0"/>
                    <a:pt x="2467" y="0"/>
                  </a:cubicBezTo>
                  <a:cubicBezTo>
                    <a:pt x="2440" y="17"/>
                    <a:pt x="2431" y="37"/>
                    <a:pt x="2436" y="61"/>
                  </a:cubicBezTo>
                  <a:cubicBezTo>
                    <a:pt x="2442" y="84"/>
                    <a:pt x="2468" y="101"/>
                    <a:pt x="2495" y="98"/>
                  </a:cubicBezTo>
                  <a:close/>
                  <a:moveTo>
                    <a:pt x="746" y="2143"/>
                  </a:moveTo>
                  <a:cubicBezTo>
                    <a:pt x="731" y="2141"/>
                    <a:pt x="712" y="2147"/>
                    <a:pt x="698" y="2158"/>
                  </a:cubicBezTo>
                  <a:cubicBezTo>
                    <a:pt x="770" y="2158"/>
                    <a:pt x="770" y="2158"/>
                    <a:pt x="770" y="2158"/>
                  </a:cubicBezTo>
                  <a:cubicBezTo>
                    <a:pt x="764" y="2149"/>
                    <a:pt x="756" y="2145"/>
                    <a:pt x="746" y="2143"/>
                  </a:cubicBezTo>
                  <a:close/>
                  <a:moveTo>
                    <a:pt x="171" y="1241"/>
                  </a:moveTo>
                  <a:cubicBezTo>
                    <a:pt x="167" y="1262"/>
                    <a:pt x="181" y="1287"/>
                    <a:pt x="200" y="1292"/>
                  </a:cubicBezTo>
                  <a:cubicBezTo>
                    <a:pt x="224" y="1297"/>
                    <a:pt x="253" y="1278"/>
                    <a:pt x="257" y="1254"/>
                  </a:cubicBezTo>
                  <a:cubicBezTo>
                    <a:pt x="260" y="1232"/>
                    <a:pt x="240" y="1207"/>
                    <a:pt x="217" y="1205"/>
                  </a:cubicBezTo>
                  <a:cubicBezTo>
                    <a:pt x="197" y="1203"/>
                    <a:pt x="175" y="1220"/>
                    <a:pt x="171" y="1241"/>
                  </a:cubicBezTo>
                  <a:close/>
                  <a:moveTo>
                    <a:pt x="441" y="1372"/>
                  </a:moveTo>
                  <a:cubicBezTo>
                    <a:pt x="418" y="1351"/>
                    <a:pt x="391" y="1356"/>
                    <a:pt x="366" y="1380"/>
                  </a:cubicBezTo>
                  <a:cubicBezTo>
                    <a:pt x="365" y="1414"/>
                    <a:pt x="371" y="1443"/>
                    <a:pt x="406" y="1449"/>
                  </a:cubicBezTo>
                  <a:cubicBezTo>
                    <a:pt x="420" y="1451"/>
                    <a:pt x="439" y="1440"/>
                    <a:pt x="449" y="1429"/>
                  </a:cubicBezTo>
                  <a:cubicBezTo>
                    <a:pt x="467" y="1410"/>
                    <a:pt x="456" y="1386"/>
                    <a:pt x="441" y="1372"/>
                  </a:cubicBezTo>
                  <a:close/>
                  <a:moveTo>
                    <a:pt x="241" y="1441"/>
                  </a:moveTo>
                  <a:cubicBezTo>
                    <a:pt x="183" y="1453"/>
                    <a:pt x="171" y="1462"/>
                    <a:pt x="176" y="1489"/>
                  </a:cubicBezTo>
                  <a:cubicBezTo>
                    <a:pt x="182" y="1519"/>
                    <a:pt x="207" y="1525"/>
                    <a:pt x="267" y="1508"/>
                  </a:cubicBezTo>
                  <a:cubicBezTo>
                    <a:pt x="265" y="1481"/>
                    <a:pt x="272" y="1453"/>
                    <a:pt x="241" y="1441"/>
                  </a:cubicBezTo>
                  <a:close/>
                  <a:moveTo>
                    <a:pt x="574" y="1226"/>
                  </a:moveTo>
                  <a:cubicBezTo>
                    <a:pt x="559" y="1223"/>
                    <a:pt x="543" y="1220"/>
                    <a:pt x="528" y="1217"/>
                  </a:cubicBezTo>
                  <a:cubicBezTo>
                    <a:pt x="509" y="1245"/>
                    <a:pt x="502" y="1269"/>
                    <a:pt x="530" y="1295"/>
                  </a:cubicBezTo>
                  <a:cubicBezTo>
                    <a:pt x="588" y="1290"/>
                    <a:pt x="593" y="1283"/>
                    <a:pt x="574" y="1226"/>
                  </a:cubicBezTo>
                  <a:close/>
                  <a:moveTo>
                    <a:pt x="385" y="1746"/>
                  </a:moveTo>
                  <a:cubicBezTo>
                    <a:pt x="387" y="1763"/>
                    <a:pt x="389" y="1781"/>
                    <a:pt x="391" y="1796"/>
                  </a:cubicBezTo>
                  <a:cubicBezTo>
                    <a:pt x="420" y="1804"/>
                    <a:pt x="444" y="1813"/>
                    <a:pt x="457" y="1786"/>
                  </a:cubicBezTo>
                  <a:cubicBezTo>
                    <a:pt x="462" y="1776"/>
                    <a:pt x="462" y="1758"/>
                    <a:pt x="456" y="1750"/>
                  </a:cubicBezTo>
                  <a:cubicBezTo>
                    <a:pt x="438" y="1723"/>
                    <a:pt x="414" y="1732"/>
                    <a:pt x="385" y="1746"/>
                  </a:cubicBezTo>
                  <a:close/>
                  <a:moveTo>
                    <a:pt x="615" y="1115"/>
                  </a:moveTo>
                  <a:cubicBezTo>
                    <a:pt x="640" y="1111"/>
                    <a:pt x="657" y="1090"/>
                    <a:pt x="656" y="1066"/>
                  </a:cubicBezTo>
                  <a:cubicBezTo>
                    <a:pt x="655" y="1042"/>
                    <a:pt x="648" y="1019"/>
                    <a:pt x="622" y="1010"/>
                  </a:cubicBezTo>
                  <a:cubicBezTo>
                    <a:pt x="596" y="1001"/>
                    <a:pt x="581" y="1013"/>
                    <a:pt x="552" y="1063"/>
                  </a:cubicBezTo>
                  <a:cubicBezTo>
                    <a:pt x="564" y="1095"/>
                    <a:pt x="578" y="1120"/>
                    <a:pt x="615" y="1115"/>
                  </a:cubicBezTo>
                  <a:close/>
                  <a:moveTo>
                    <a:pt x="652" y="1365"/>
                  </a:moveTo>
                  <a:cubicBezTo>
                    <a:pt x="671" y="1381"/>
                    <a:pt x="690" y="1383"/>
                    <a:pt x="709" y="1368"/>
                  </a:cubicBezTo>
                  <a:cubicBezTo>
                    <a:pt x="735" y="1348"/>
                    <a:pt x="737" y="1321"/>
                    <a:pt x="714" y="1279"/>
                  </a:cubicBezTo>
                  <a:cubicBezTo>
                    <a:pt x="697" y="1279"/>
                    <a:pt x="678" y="1279"/>
                    <a:pt x="658" y="1279"/>
                  </a:cubicBezTo>
                  <a:cubicBezTo>
                    <a:pt x="627" y="1332"/>
                    <a:pt x="627" y="1344"/>
                    <a:pt x="652" y="1365"/>
                  </a:cubicBezTo>
                  <a:close/>
                  <a:moveTo>
                    <a:pt x="836" y="1184"/>
                  </a:moveTo>
                  <a:cubicBezTo>
                    <a:pt x="842" y="1160"/>
                    <a:pt x="833" y="1142"/>
                    <a:pt x="812" y="1131"/>
                  </a:cubicBezTo>
                  <a:cubicBezTo>
                    <a:pt x="788" y="1119"/>
                    <a:pt x="749" y="1128"/>
                    <a:pt x="732" y="1149"/>
                  </a:cubicBezTo>
                  <a:cubicBezTo>
                    <a:pt x="714" y="1171"/>
                    <a:pt x="718" y="1186"/>
                    <a:pt x="755" y="1232"/>
                  </a:cubicBezTo>
                  <a:cubicBezTo>
                    <a:pt x="811" y="1234"/>
                    <a:pt x="827" y="1224"/>
                    <a:pt x="836" y="1184"/>
                  </a:cubicBezTo>
                  <a:close/>
                  <a:moveTo>
                    <a:pt x="2552" y="1807"/>
                  </a:moveTo>
                  <a:cubicBezTo>
                    <a:pt x="2493" y="1849"/>
                    <a:pt x="2484" y="1864"/>
                    <a:pt x="2503" y="1892"/>
                  </a:cubicBezTo>
                  <a:cubicBezTo>
                    <a:pt x="2524" y="1923"/>
                    <a:pt x="2554" y="1917"/>
                    <a:pt x="2613" y="1869"/>
                  </a:cubicBezTo>
                  <a:cubicBezTo>
                    <a:pt x="2597" y="1840"/>
                    <a:pt x="2592" y="1806"/>
                    <a:pt x="2552" y="1807"/>
                  </a:cubicBezTo>
                  <a:close/>
                  <a:moveTo>
                    <a:pt x="759" y="1829"/>
                  </a:moveTo>
                  <a:cubicBezTo>
                    <a:pt x="743" y="1840"/>
                    <a:pt x="725" y="1852"/>
                    <a:pt x="709" y="1862"/>
                  </a:cubicBezTo>
                  <a:cubicBezTo>
                    <a:pt x="710" y="1911"/>
                    <a:pt x="721" y="1928"/>
                    <a:pt x="753" y="1935"/>
                  </a:cubicBezTo>
                  <a:cubicBezTo>
                    <a:pt x="778" y="1941"/>
                    <a:pt x="795" y="1930"/>
                    <a:pt x="803" y="1908"/>
                  </a:cubicBezTo>
                  <a:cubicBezTo>
                    <a:pt x="814" y="1880"/>
                    <a:pt x="797" y="1851"/>
                    <a:pt x="759" y="1829"/>
                  </a:cubicBezTo>
                  <a:close/>
                  <a:moveTo>
                    <a:pt x="2941" y="2045"/>
                  </a:moveTo>
                  <a:cubicBezTo>
                    <a:pt x="2908" y="2025"/>
                    <a:pt x="2885" y="2046"/>
                    <a:pt x="2860" y="2076"/>
                  </a:cubicBezTo>
                  <a:cubicBezTo>
                    <a:pt x="2871" y="2094"/>
                    <a:pt x="2881" y="2112"/>
                    <a:pt x="2891" y="2128"/>
                  </a:cubicBezTo>
                  <a:cubicBezTo>
                    <a:pt x="2927" y="2124"/>
                    <a:pt x="2958" y="2121"/>
                    <a:pt x="2960" y="2085"/>
                  </a:cubicBezTo>
                  <a:cubicBezTo>
                    <a:pt x="2961" y="2072"/>
                    <a:pt x="2952" y="2052"/>
                    <a:pt x="2941" y="2045"/>
                  </a:cubicBezTo>
                  <a:close/>
                  <a:moveTo>
                    <a:pt x="2970" y="1860"/>
                  </a:moveTo>
                  <a:cubicBezTo>
                    <a:pt x="2947" y="1846"/>
                    <a:pt x="2929" y="1867"/>
                    <a:pt x="2915" y="1916"/>
                  </a:cubicBezTo>
                  <a:cubicBezTo>
                    <a:pt x="2960" y="1939"/>
                    <a:pt x="2993" y="1936"/>
                    <a:pt x="2996" y="1908"/>
                  </a:cubicBezTo>
                  <a:cubicBezTo>
                    <a:pt x="2997" y="1892"/>
                    <a:pt x="2984" y="1868"/>
                    <a:pt x="2970" y="1860"/>
                  </a:cubicBezTo>
                  <a:close/>
                  <a:moveTo>
                    <a:pt x="2976" y="1590"/>
                  </a:moveTo>
                  <a:cubicBezTo>
                    <a:pt x="2946" y="1573"/>
                    <a:pt x="2916" y="1596"/>
                    <a:pt x="2899" y="1649"/>
                  </a:cubicBezTo>
                  <a:cubicBezTo>
                    <a:pt x="2958" y="1681"/>
                    <a:pt x="2983" y="1681"/>
                    <a:pt x="2998" y="1649"/>
                  </a:cubicBezTo>
                  <a:cubicBezTo>
                    <a:pt x="3010" y="1622"/>
                    <a:pt x="2998" y="1603"/>
                    <a:pt x="2976" y="1590"/>
                  </a:cubicBezTo>
                  <a:close/>
                  <a:moveTo>
                    <a:pt x="2727" y="1989"/>
                  </a:moveTo>
                  <a:cubicBezTo>
                    <a:pt x="2705" y="1996"/>
                    <a:pt x="2694" y="2012"/>
                    <a:pt x="2705" y="2032"/>
                  </a:cubicBezTo>
                  <a:cubicBezTo>
                    <a:pt x="2712" y="2046"/>
                    <a:pt x="2729" y="2054"/>
                    <a:pt x="2751" y="2072"/>
                  </a:cubicBezTo>
                  <a:cubicBezTo>
                    <a:pt x="2764" y="2045"/>
                    <a:pt x="2778" y="2029"/>
                    <a:pt x="2776" y="2015"/>
                  </a:cubicBezTo>
                  <a:cubicBezTo>
                    <a:pt x="2772" y="1992"/>
                    <a:pt x="2752" y="1981"/>
                    <a:pt x="2727" y="1989"/>
                  </a:cubicBezTo>
                  <a:close/>
                  <a:moveTo>
                    <a:pt x="2792" y="1805"/>
                  </a:moveTo>
                  <a:cubicBezTo>
                    <a:pt x="2776" y="1821"/>
                    <a:pt x="2759" y="1839"/>
                    <a:pt x="2736" y="1862"/>
                  </a:cubicBezTo>
                  <a:cubicBezTo>
                    <a:pt x="2763" y="1878"/>
                    <a:pt x="2784" y="1891"/>
                    <a:pt x="2804" y="1904"/>
                  </a:cubicBezTo>
                  <a:cubicBezTo>
                    <a:pt x="2857" y="1845"/>
                    <a:pt x="2856" y="1835"/>
                    <a:pt x="2792" y="1805"/>
                  </a:cubicBezTo>
                  <a:close/>
                  <a:moveTo>
                    <a:pt x="2739" y="1735"/>
                  </a:moveTo>
                  <a:cubicBezTo>
                    <a:pt x="2755" y="1731"/>
                    <a:pt x="2771" y="1709"/>
                    <a:pt x="2777" y="1692"/>
                  </a:cubicBezTo>
                  <a:cubicBezTo>
                    <a:pt x="2787" y="1662"/>
                    <a:pt x="2764" y="1641"/>
                    <a:pt x="2740" y="1633"/>
                  </a:cubicBezTo>
                  <a:cubicBezTo>
                    <a:pt x="2704" y="1621"/>
                    <a:pt x="2677" y="1640"/>
                    <a:pt x="2660" y="1678"/>
                  </a:cubicBezTo>
                  <a:cubicBezTo>
                    <a:pt x="2676" y="1717"/>
                    <a:pt x="2697" y="1746"/>
                    <a:pt x="2739" y="1735"/>
                  </a:cubicBezTo>
                  <a:close/>
                  <a:moveTo>
                    <a:pt x="2685" y="1460"/>
                  </a:moveTo>
                  <a:cubicBezTo>
                    <a:pt x="2673" y="1431"/>
                    <a:pt x="2634" y="1416"/>
                    <a:pt x="2601" y="1427"/>
                  </a:cubicBezTo>
                  <a:cubicBezTo>
                    <a:pt x="2565" y="1440"/>
                    <a:pt x="2548" y="1476"/>
                    <a:pt x="2560" y="1512"/>
                  </a:cubicBezTo>
                  <a:cubicBezTo>
                    <a:pt x="2571" y="1547"/>
                    <a:pt x="2611" y="1567"/>
                    <a:pt x="2645" y="1555"/>
                  </a:cubicBezTo>
                  <a:cubicBezTo>
                    <a:pt x="2678" y="1542"/>
                    <a:pt x="2699" y="1494"/>
                    <a:pt x="2685" y="1460"/>
                  </a:cubicBezTo>
                  <a:close/>
                  <a:moveTo>
                    <a:pt x="2999" y="1396"/>
                  </a:moveTo>
                  <a:cubicBezTo>
                    <a:pt x="2979" y="1405"/>
                    <a:pt x="2959" y="1414"/>
                    <a:pt x="2935" y="1424"/>
                  </a:cubicBezTo>
                  <a:cubicBezTo>
                    <a:pt x="2928" y="1498"/>
                    <a:pt x="2933" y="1511"/>
                    <a:pt x="2971" y="1522"/>
                  </a:cubicBezTo>
                  <a:cubicBezTo>
                    <a:pt x="3000" y="1531"/>
                    <a:pt x="3022" y="1524"/>
                    <a:pt x="3036" y="1497"/>
                  </a:cubicBezTo>
                  <a:cubicBezTo>
                    <a:pt x="3055" y="1463"/>
                    <a:pt x="3044" y="1432"/>
                    <a:pt x="2999" y="1396"/>
                  </a:cubicBezTo>
                  <a:close/>
                  <a:moveTo>
                    <a:pt x="3316" y="1986"/>
                  </a:moveTo>
                  <a:cubicBezTo>
                    <a:pt x="3303" y="2006"/>
                    <a:pt x="3290" y="2027"/>
                    <a:pt x="3278" y="2047"/>
                  </a:cubicBezTo>
                  <a:cubicBezTo>
                    <a:pt x="3302" y="2101"/>
                    <a:pt x="3322" y="2114"/>
                    <a:pt x="3361" y="2107"/>
                  </a:cubicBezTo>
                  <a:cubicBezTo>
                    <a:pt x="3392" y="2101"/>
                    <a:pt x="3405" y="2081"/>
                    <a:pt x="3404" y="2052"/>
                  </a:cubicBezTo>
                  <a:cubicBezTo>
                    <a:pt x="3402" y="2016"/>
                    <a:pt x="3370" y="1992"/>
                    <a:pt x="3316" y="1986"/>
                  </a:cubicBezTo>
                  <a:close/>
                  <a:moveTo>
                    <a:pt x="3548" y="1513"/>
                  </a:moveTo>
                  <a:cubicBezTo>
                    <a:pt x="3527" y="1491"/>
                    <a:pt x="3504" y="1488"/>
                    <a:pt x="3478" y="1504"/>
                  </a:cubicBezTo>
                  <a:cubicBezTo>
                    <a:pt x="3451" y="1520"/>
                    <a:pt x="3423" y="1536"/>
                    <a:pt x="3390" y="1555"/>
                  </a:cubicBezTo>
                  <a:cubicBezTo>
                    <a:pt x="3402" y="1580"/>
                    <a:pt x="3408" y="1592"/>
                    <a:pt x="3413" y="1605"/>
                  </a:cubicBezTo>
                  <a:cubicBezTo>
                    <a:pt x="3426" y="1638"/>
                    <a:pt x="3455" y="1656"/>
                    <a:pt x="3485" y="1650"/>
                  </a:cubicBezTo>
                  <a:cubicBezTo>
                    <a:pt x="3512" y="1645"/>
                    <a:pt x="3540" y="1625"/>
                    <a:pt x="3560" y="1605"/>
                  </a:cubicBezTo>
                  <a:cubicBezTo>
                    <a:pt x="3579" y="1586"/>
                    <a:pt x="3568" y="1534"/>
                    <a:pt x="3548" y="1513"/>
                  </a:cubicBezTo>
                  <a:close/>
                  <a:moveTo>
                    <a:pt x="3308" y="1850"/>
                  </a:moveTo>
                  <a:cubicBezTo>
                    <a:pt x="3321" y="1883"/>
                    <a:pt x="3341" y="1907"/>
                    <a:pt x="3380" y="1900"/>
                  </a:cubicBezTo>
                  <a:cubicBezTo>
                    <a:pt x="3411" y="1894"/>
                    <a:pt x="3421" y="1871"/>
                    <a:pt x="3413" y="1841"/>
                  </a:cubicBezTo>
                  <a:cubicBezTo>
                    <a:pt x="3355" y="1801"/>
                    <a:pt x="3352" y="1801"/>
                    <a:pt x="3308" y="1850"/>
                  </a:cubicBezTo>
                  <a:close/>
                  <a:moveTo>
                    <a:pt x="3565" y="2032"/>
                  </a:moveTo>
                  <a:cubicBezTo>
                    <a:pt x="3515" y="2083"/>
                    <a:pt x="3505" y="2122"/>
                    <a:pt x="3529" y="2154"/>
                  </a:cubicBezTo>
                  <a:cubicBezTo>
                    <a:pt x="3530" y="2155"/>
                    <a:pt x="3531" y="2157"/>
                    <a:pt x="3532" y="2158"/>
                  </a:cubicBezTo>
                  <a:cubicBezTo>
                    <a:pt x="3624" y="2158"/>
                    <a:pt x="3624" y="2158"/>
                    <a:pt x="3624" y="2158"/>
                  </a:cubicBezTo>
                  <a:cubicBezTo>
                    <a:pt x="3649" y="2138"/>
                    <a:pt x="3650" y="2114"/>
                    <a:pt x="3631" y="2062"/>
                  </a:cubicBezTo>
                  <a:cubicBezTo>
                    <a:pt x="3610" y="2053"/>
                    <a:pt x="3589" y="2043"/>
                    <a:pt x="3565" y="2032"/>
                  </a:cubicBezTo>
                  <a:close/>
                  <a:moveTo>
                    <a:pt x="2582" y="2056"/>
                  </a:moveTo>
                  <a:cubicBezTo>
                    <a:pt x="2560" y="2079"/>
                    <a:pt x="2529" y="2100"/>
                    <a:pt x="2556" y="2133"/>
                  </a:cubicBezTo>
                  <a:cubicBezTo>
                    <a:pt x="2565" y="2144"/>
                    <a:pt x="2593" y="2152"/>
                    <a:pt x="2603" y="2146"/>
                  </a:cubicBezTo>
                  <a:cubicBezTo>
                    <a:pt x="2621" y="2136"/>
                    <a:pt x="2641" y="2115"/>
                    <a:pt x="2643" y="2097"/>
                  </a:cubicBezTo>
                  <a:cubicBezTo>
                    <a:pt x="2645" y="2063"/>
                    <a:pt x="2613" y="2061"/>
                    <a:pt x="2582" y="2056"/>
                  </a:cubicBezTo>
                  <a:close/>
                  <a:moveTo>
                    <a:pt x="3139" y="1841"/>
                  </a:moveTo>
                  <a:cubicBezTo>
                    <a:pt x="3163" y="1832"/>
                    <a:pt x="3181" y="1795"/>
                    <a:pt x="3173" y="1771"/>
                  </a:cubicBezTo>
                  <a:cubicBezTo>
                    <a:pt x="3165" y="1747"/>
                    <a:pt x="3133" y="1734"/>
                    <a:pt x="3102" y="1743"/>
                  </a:cubicBezTo>
                  <a:cubicBezTo>
                    <a:pt x="3073" y="1751"/>
                    <a:pt x="3060" y="1780"/>
                    <a:pt x="3070" y="1811"/>
                  </a:cubicBezTo>
                  <a:cubicBezTo>
                    <a:pt x="3078" y="1837"/>
                    <a:pt x="3112" y="1851"/>
                    <a:pt x="3139" y="1841"/>
                  </a:cubicBezTo>
                  <a:close/>
                  <a:moveTo>
                    <a:pt x="3200" y="1515"/>
                  </a:moveTo>
                  <a:cubicBezTo>
                    <a:pt x="3185" y="1503"/>
                    <a:pt x="3157" y="1495"/>
                    <a:pt x="3137" y="1499"/>
                  </a:cubicBezTo>
                  <a:cubicBezTo>
                    <a:pt x="3102" y="1507"/>
                    <a:pt x="3106" y="1540"/>
                    <a:pt x="3111" y="1579"/>
                  </a:cubicBezTo>
                  <a:cubicBezTo>
                    <a:pt x="3139" y="1581"/>
                    <a:pt x="3164" y="1583"/>
                    <a:pt x="3186" y="1585"/>
                  </a:cubicBezTo>
                  <a:cubicBezTo>
                    <a:pt x="3206" y="1561"/>
                    <a:pt x="3229" y="1538"/>
                    <a:pt x="3200" y="1515"/>
                  </a:cubicBezTo>
                  <a:close/>
                  <a:moveTo>
                    <a:pt x="3274" y="1643"/>
                  </a:moveTo>
                  <a:cubicBezTo>
                    <a:pt x="3239" y="1639"/>
                    <a:pt x="3228" y="1657"/>
                    <a:pt x="3223" y="1723"/>
                  </a:cubicBezTo>
                  <a:cubicBezTo>
                    <a:pt x="3271" y="1767"/>
                    <a:pt x="3276" y="1767"/>
                    <a:pt x="3329" y="1731"/>
                  </a:cubicBezTo>
                  <a:cubicBezTo>
                    <a:pt x="3329" y="1671"/>
                    <a:pt x="3314" y="1646"/>
                    <a:pt x="3274" y="1643"/>
                  </a:cubicBezTo>
                  <a:close/>
                  <a:moveTo>
                    <a:pt x="3116" y="1969"/>
                  </a:moveTo>
                  <a:cubicBezTo>
                    <a:pt x="3078" y="1985"/>
                    <a:pt x="3080" y="2012"/>
                    <a:pt x="3094" y="2045"/>
                  </a:cubicBezTo>
                  <a:cubicBezTo>
                    <a:pt x="3114" y="2052"/>
                    <a:pt x="3133" y="2058"/>
                    <a:pt x="3149" y="2064"/>
                  </a:cubicBezTo>
                  <a:cubicBezTo>
                    <a:pt x="3190" y="2040"/>
                    <a:pt x="3192" y="2010"/>
                    <a:pt x="3173" y="1978"/>
                  </a:cubicBezTo>
                  <a:cubicBezTo>
                    <a:pt x="3160" y="1956"/>
                    <a:pt x="3138" y="1960"/>
                    <a:pt x="3116" y="1969"/>
                  </a:cubicBezTo>
                  <a:close/>
                  <a:moveTo>
                    <a:pt x="3304" y="1431"/>
                  </a:moveTo>
                  <a:cubicBezTo>
                    <a:pt x="3333" y="1422"/>
                    <a:pt x="3352" y="1375"/>
                    <a:pt x="3341" y="1342"/>
                  </a:cubicBezTo>
                  <a:cubicBezTo>
                    <a:pt x="3331" y="1312"/>
                    <a:pt x="3299" y="1298"/>
                    <a:pt x="3266" y="1310"/>
                  </a:cubicBezTo>
                  <a:cubicBezTo>
                    <a:pt x="3231" y="1323"/>
                    <a:pt x="3209" y="1357"/>
                    <a:pt x="3218" y="1386"/>
                  </a:cubicBezTo>
                  <a:cubicBezTo>
                    <a:pt x="3228" y="1415"/>
                    <a:pt x="3275" y="1440"/>
                    <a:pt x="3304" y="1431"/>
                  </a:cubicBezTo>
                  <a:close/>
                  <a:moveTo>
                    <a:pt x="2762" y="1418"/>
                  </a:moveTo>
                  <a:cubicBezTo>
                    <a:pt x="2753" y="1458"/>
                    <a:pt x="2757" y="1488"/>
                    <a:pt x="2801" y="1504"/>
                  </a:cubicBezTo>
                  <a:cubicBezTo>
                    <a:pt x="2864" y="1470"/>
                    <a:pt x="2865" y="1460"/>
                    <a:pt x="2817" y="1406"/>
                  </a:cubicBezTo>
                  <a:cubicBezTo>
                    <a:pt x="2799" y="1410"/>
                    <a:pt x="2779" y="1414"/>
                    <a:pt x="2762" y="1418"/>
                  </a:cubicBezTo>
                  <a:close/>
                  <a:moveTo>
                    <a:pt x="1429" y="27"/>
                  </a:moveTo>
                  <a:cubicBezTo>
                    <a:pt x="1456" y="35"/>
                    <a:pt x="1487" y="28"/>
                    <a:pt x="1496" y="9"/>
                  </a:cubicBezTo>
                  <a:cubicBezTo>
                    <a:pt x="1497" y="6"/>
                    <a:pt x="1498" y="3"/>
                    <a:pt x="1499" y="0"/>
                  </a:cubicBezTo>
                  <a:cubicBezTo>
                    <a:pt x="1394" y="0"/>
                    <a:pt x="1394" y="0"/>
                    <a:pt x="1394" y="0"/>
                  </a:cubicBezTo>
                  <a:cubicBezTo>
                    <a:pt x="1399" y="14"/>
                    <a:pt x="1409" y="22"/>
                    <a:pt x="1429" y="27"/>
                  </a:cubicBezTo>
                  <a:close/>
                  <a:moveTo>
                    <a:pt x="1779" y="0"/>
                  </a:moveTo>
                  <a:cubicBezTo>
                    <a:pt x="1687" y="0"/>
                    <a:pt x="1687" y="0"/>
                    <a:pt x="1687" y="0"/>
                  </a:cubicBezTo>
                  <a:cubicBezTo>
                    <a:pt x="1683" y="9"/>
                    <a:pt x="1681" y="19"/>
                    <a:pt x="1680" y="28"/>
                  </a:cubicBezTo>
                  <a:cubicBezTo>
                    <a:pt x="1678" y="53"/>
                    <a:pt x="1705" y="60"/>
                    <a:pt x="1726" y="64"/>
                  </a:cubicBezTo>
                  <a:cubicBezTo>
                    <a:pt x="1750" y="69"/>
                    <a:pt x="1771" y="49"/>
                    <a:pt x="1787" y="9"/>
                  </a:cubicBezTo>
                  <a:cubicBezTo>
                    <a:pt x="1784" y="6"/>
                    <a:pt x="1781" y="3"/>
                    <a:pt x="1779" y="0"/>
                  </a:cubicBezTo>
                  <a:close/>
                  <a:moveTo>
                    <a:pt x="1596" y="108"/>
                  </a:moveTo>
                  <a:cubicBezTo>
                    <a:pt x="1564" y="118"/>
                    <a:pt x="1553" y="143"/>
                    <a:pt x="1556" y="175"/>
                  </a:cubicBezTo>
                  <a:cubicBezTo>
                    <a:pt x="1560" y="216"/>
                    <a:pt x="1590" y="226"/>
                    <a:pt x="1638" y="237"/>
                  </a:cubicBezTo>
                  <a:cubicBezTo>
                    <a:pt x="1648" y="228"/>
                    <a:pt x="1663" y="214"/>
                    <a:pt x="1673" y="205"/>
                  </a:cubicBezTo>
                  <a:cubicBezTo>
                    <a:pt x="1676" y="135"/>
                    <a:pt x="1644" y="114"/>
                    <a:pt x="1596" y="108"/>
                  </a:cubicBezTo>
                  <a:close/>
                  <a:moveTo>
                    <a:pt x="1817" y="214"/>
                  </a:moveTo>
                  <a:cubicBezTo>
                    <a:pt x="1791" y="212"/>
                    <a:pt x="1772" y="231"/>
                    <a:pt x="1769" y="261"/>
                  </a:cubicBezTo>
                  <a:cubicBezTo>
                    <a:pt x="1767" y="296"/>
                    <a:pt x="1782" y="318"/>
                    <a:pt x="1811" y="318"/>
                  </a:cubicBezTo>
                  <a:cubicBezTo>
                    <a:pt x="1839" y="319"/>
                    <a:pt x="1867" y="297"/>
                    <a:pt x="1869" y="273"/>
                  </a:cubicBezTo>
                  <a:cubicBezTo>
                    <a:pt x="1872" y="245"/>
                    <a:pt x="1847" y="216"/>
                    <a:pt x="1817" y="214"/>
                  </a:cubicBezTo>
                  <a:close/>
                  <a:moveTo>
                    <a:pt x="1040" y="1519"/>
                  </a:moveTo>
                  <a:cubicBezTo>
                    <a:pt x="1014" y="1522"/>
                    <a:pt x="988" y="1525"/>
                    <a:pt x="957" y="1528"/>
                  </a:cubicBezTo>
                  <a:cubicBezTo>
                    <a:pt x="958" y="1551"/>
                    <a:pt x="958" y="1563"/>
                    <a:pt x="958" y="1574"/>
                  </a:cubicBezTo>
                  <a:cubicBezTo>
                    <a:pt x="957" y="1603"/>
                    <a:pt x="973" y="1626"/>
                    <a:pt x="997" y="1632"/>
                  </a:cubicBezTo>
                  <a:cubicBezTo>
                    <a:pt x="1019" y="1637"/>
                    <a:pt x="1047" y="1631"/>
                    <a:pt x="1069" y="1622"/>
                  </a:cubicBezTo>
                  <a:cubicBezTo>
                    <a:pt x="1089" y="1614"/>
                    <a:pt x="1098" y="1572"/>
                    <a:pt x="1090" y="1549"/>
                  </a:cubicBezTo>
                  <a:cubicBezTo>
                    <a:pt x="1082" y="1525"/>
                    <a:pt x="1065" y="1516"/>
                    <a:pt x="1040" y="1519"/>
                  </a:cubicBezTo>
                  <a:close/>
                  <a:moveTo>
                    <a:pt x="863" y="2026"/>
                  </a:moveTo>
                  <a:cubicBezTo>
                    <a:pt x="869" y="2049"/>
                    <a:pt x="896" y="2066"/>
                    <a:pt x="922" y="2063"/>
                  </a:cubicBezTo>
                  <a:cubicBezTo>
                    <a:pt x="957" y="2059"/>
                    <a:pt x="968" y="2043"/>
                    <a:pt x="971" y="1991"/>
                  </a:cubicBezTo>
                  <a:cubicBezTo>
                    <a:pt x="959" y="1977"/>
                    <a:pt x="946" y="1962"/>
                    <a:pt x="931" y="1946"/>
                  </a:cubicBezTo>
                  <a:cubicBezTo>
                    <a:pt x="876" y="1968"/>
                    <a:pt x="856" y="1994"/>
                    <a:pt x="863" y="2026"/>
                  </a:cubicBezTo>
                  <a:close/>
                  <a:moveTo>
                    <a:pt x="880" y="1752"/>
                  </a:moveTo>
                  <a:cubicBezTo>
                    <a:pt x="849" y="1702"/>
                    <a:pt x="847" y="1702"/>
                    <a:pt x="798" y="1724"/>
                  </a:cubicBezTo>
                  <a:cubicBezTo>
                    <a:pt x="796" y="1753"/>
                    <a:pt x="804" y="1778"/>
                    <a:pt x="836" y="1785"/>
                  </a:cubicBezTo>
                  <a:cubicBezTo>
                    <a:pt x="861" y="1791"/>
                    <a:pt x="876" y="1777"/>
                    <a:pt x="880" y="1752"/>
                  </a:cubicBezTo>
                  <a:close/>
                  <a:moveTo>
                    <a:pt x="1830" y="61"/>
                  </a:moveTo>
                  <a:cubicBezTo>
                    <a:pt x="1809" y="81"/>
                    <a:pt x="1813" y="101"/>
                    <a:pt x="1827" y="123"/>
                  </a:cubicBezTo>
                  <a:cubicBezTo>
                    <a:pt x="1840" y="145"/>
                    <a:pt x="1860" y="146"/>
                    <a:pt x="1886" y="141"/>
                  </a:cubicBezTo>
                  <a:cubicBezTo>
                    <a:pt x="1905" y="117"/>
                    <a:pt x="1911" y="93"/>
                    <a:pt x="1893" y="70"/>
                  </a:cubicBezTo>
                  <a:cubicBezTo>
                    <a:pt x="1876" y="50"/>
                    <a:pt x="1852" y="52"/>
                    <a:pt x="1830" y="61"/>
                  </a:cubicBezTo>
                  <a:close/>
                  <a:moveTo>
                    <a:pt x="1016" y="1752"/>
                  </a:moveTo>
                  <a:cubicBezTo>
                    <a:pt x="992" y="1750"/>
                    <a:pt x="969" y="1774"/>
                    <a:pt x="964" y="1805"/>
                  </a:cubicBezTo>
                  <a:cubicBezTo>
                    <a:pt x="960" y="1833"/>
                    <a:pt x="977" y="1856"/>
                    <a:pt x="1004" y="1857"/>
                  </a:cubicBezTo>
                  <a:cubicBezTo>
                    <a:pt x="1037" y="1859"/>
                    <a:pt x="1064" y="1839"/>
                    <a:pt x="1067" y="1812"/>
                  </a:cubicBezTo>
                  <a:cubicBezTo>
                    <a:pt x="1069" y="1783"/>
                    <a:pt x="1046" y="1755"/>
                    <a:pt x="1016" y="1752"/>
                  </a:cubicBezTo>
                  <a:close/>
                  <a:moveTo>
                    <a:pt x="2084" y="1966"/>
                  </a:moveTo>
                  <a:cubicBezTo>
                    <a:pt x="2063" y="1975"/>
                    <a:pt x="2039" y="1985"/>
                    <a:pt x="2017" y="1994"/>
                  </a:cubicBezTo>
                  <a:cubicBezTo>
                    <a:pt x="2003" y="2053"/>
                    <a:pt x="2011" y="2076"/>
                    <a:pt x="2049" y="2090"/>
                  </a:cubicBezTo>
                  <a:cubicBezTo>
                    <a:pt x="2083" y="2103"/>
                    <a:pt x="2115" y="2093"/>
                    <a:pt x="2127" y="2065"/>
                  </a:cubicBezTo>
                  <a:cubicBezTo>
                    <a:pt x="2146" y="2023"/>
                    <a:pt x="2137" y="2002"/>
                    <a:pt x="2084" y="1966"/>
                  </a:cubicBezTo>
                  <a:close/>
                  <a:moveTo>
                    <a:pt x="2346" y="1860"/>
                  </a:moveTo>
                  <a:cubicBezTo>
                    <a:pt x="2375" y="1851"/>
                    <a:pt x="2404" y="1817"/>
                    <a:pt x="2398" y="1792"/>
                  </a:cubicBezTo>
                  <a:cubicBezTo>
                    <a:pt x="2387" y="1752"/>
                    <a:pt x="2357" y="1737"/>
                    <a:pt x="2318" y="1740"/>
                  </a:cubicBezTo>
                  <a:cubicBezTo>
                    <a:pt x="2273" y="1781"/>
                    <a:pt x="2267" y="1801"/>
                    <a:pt x="2288" y="1834"/>
                  </a:cubicBezTo>
                  <a:cubicBezTo>
                    <a:pt x="2301" y="1856"/>
                    <a:pt x="2319" y="1868"/>
                    <a:pt x="2346" y="1860"/>
                  </a:cubicBezTo>
                  <a:close/>
                  <a:moveTo>
                    <a:pt x="2314" y="1423"/>
                  </a:moveTo>
                  <a:cubicBezTo>
                    <a:pt x="2308" y="1394"/>
                    <a:pt x="2268" y="1366"/>
                    <a:pt x="2240" y="1372"/>
                  </a:cubicBezTo>
                  <a:cubicBezTo>
                    <a:pt x="2201" y="1379"/>
                    <a:pt x="2180" y="1421"/>
                    <a:pt x="2192" y="1467"/>
                  </a:cubicBezTo>
                  <a:cubicBezTo>
                    <a:pt x="2202" y="1504"/>
                    <a:pt x="2225" y="1516"/>
                    <a:pt x="2261" y="1505"/>
                  </a:cubicBezTo>
                  <a:cubicBezTo>
                    <a:pt x="2296" y="1495"/>
                    <a:pt x="2321" y="1456"/>
                    <a:pt x="2314" y="1423"/>
                  </a:cubicBezTo>
                  <a:close/>
                  <a:moveTo>
                    <a:pt x="2388" y="1991"/>
                  </a:moveTo>
                  <a:cubicBezTo>
                    <a:pt x="2378" y="1974"/>
                    <a:pt x="2360" y="1952"/>
                    <a:pt x="2344" y="1952"/>
                  </a:cubicBezTo>
                  <a:cubicBezTo>
                    <a:pt x="2304" y="1950"/>
                    <a:pt x="2288" y="1979"/>
                    <a:pt x="2287" y="2017"/>
                  </a:cubicBezTo>
                  <a:cubicBezTo>
                    <a:pt x="2309" y="2046"/>
                    <a:pt x="2335" y="2064"/>
                    <a:pt x="2372" y="2045"/>
                  </a:cubicBezTo>
                  <a:cubicBezTo>
                    <a:pt x="2394" y="2034"/>
                    <a:pt x="2400" y="2011"/>
                    <a:pt x="2388" y="1991"/>
                  </a:cubicBezTo>
                  <a:close/>
                  <a:moveTo>
                    <a:pt x="2390" y="2152"/>
                  </a:moveTo>
                  <a:cubicBezTo>
                    <a:pt x="2384" y="2153"/>
                    <a:pt x="2379" y="2155"/>
                    <a:pt x="2373" y="2158"/>
                  </a:cubicBezTo>
                  <a:cubicBezTo>
                    <a:pt x="2437" y="2158"/>
                    <a:pt x="2437" y="2158"/>
                    <a:pt x="2437" y="2158"/>
                  </a:cubicBezTo>
                  <a:cubicBezTo>
                    <a:pt x="2425" y="2149"/>
                    <a:pt x="2410" y="2146"/>
                    <a:pt x="2390" y="2152"/>
                  </a:cubicBezTo>
                  <a:close/>
                  <a:moveTo>
                    <a:pt x="2021" y="155"/>
                  </a:moveTo>
                  <a:cubicBezTo>
                    <a:pt x="2049" y="161"/>
                    <a:pt x="2069" y="129"/>
                    <a:pt x="2080" y="72"/>
                  </a:cubicBezTo>
                  <a:cubicBezTo>
                    <a:pt x="2044" y="35"/>
                    <a:pt x="2030" y="30"/>
                    <a:pt x="2004" y="45"/>
                  </a:cubicBezTo>
                  <a:cubicBezTo>
                    <a:pt x="1984" y="57"/>
                    <a:pt x="1967" y="99"/>
                    <a:pt x="1979" y="123"/>
                  </a:cubicBezTo>
                  <a:cubicBezTo>
                    <a:pt x="1987" y="138"/>
                    <a:pt x="2005" y="152"/>
                    <a:pt x="2021" y="155"/>
                  </a:cubicBezTo>
                  <a:close/>
                  <a:moveTo>
                    <a:pt x="2101" y="311"/>
                  </a:moveTo>
                  <a:cubicBezTo>
                    <a:pt x="2094" y="260"/>
                    <a:pt x="2087" y="249"/>
                    <a:pt x="2054" y="244"/>
                  </a:cubicBezTo>
                  <a:cubicBezTo>
                    <a:pt x="2016" y="238"/>
                    <a:pt x="2004" y="248"/>
                    <a:pt x="1982" y="305"/>
                  </a:cubicBezTo>
                  <a:cubicBezTo>
                    <a:pt x="2024" y="372"/>
                    <a:pt x="2049" y="373"/>
                    <a:pt x="2101" y="311"/>
                  </a:cubicBezTo>
                  <a:close/>
                  <a:moveTo>
                    <a:pt x="2410" y="1556"/>
                  </a:moveTo>
                  <a:cubicBezTo>
                    <a:pt x="2386" y="1564"/>
                    <a:pt x="2370" y="1594"/>
                    <a:pt x="2375" y="1619"/>
                  </a:cubicBezTo>
                  <a:cubicBezTo>
                    <a:pt x="2381" y="1644"/>
                    <a:pt x="2410" y="1665"/>
                    <a:pt x="2433" y="1661"/>
                  </a:cubicBezTo>
                  <a:cubicBezTo>
                    <a:pt x="2462" y="1656"/>
                    <a:pt x="2485" y="1620"/>
                    <a:pt x="2477" y="1591"/>
                  </a:cubicBezTo>
                  <a:cubicBezTo>
                    <a:pt x="2470" y="1565"/>
                    <a:pt x="2436" y="1547"/>
                    <a:pt x="2410" y="1556"/>
                  </a:cubicBezTo>
                  <a:close/>
                  <a:moveTo>
                    <a:pt x="2228" y="67"/>
                  </a:moveTo>
                  <a:cubicBezTo>
                    <a:pt x="2243" y="49"/>
                    <a:pt x="2248" y="29"/>
                    <a:pt x="2232" y="10"/>
                  </a:cubicBezTo>
                  <a:cubicBezTo>
                    <a:pt x="2229" y="6"/>
                    <a:pt x="2226" y="3"/>
                    <a:pt x="2223" y="0"/>
                  </a:cubicBezTo>
                  <a:cubicBezTo>
                    <a:pt x="2154" y="0"/>
                    <a:pt x="2154" y="0"/>
                    <a:pt x="2154" y="0"/>
                  </a:cubicBezTo>
                  <a:cubicBezTo>
                    <a:pt x="2147" y="48"/>
                    <a:pt x="2154" y="67"/>
                    <a:pt x="2182" y="78"/>
                  </a:cubicBezTo>
                  <a:cubicBezTo>
                    <a:pt x="2200" y="85"/>
                    <a:pt x="2216" y="83"/>
                    <a:pt x="2228" y="67"/>
                  </a:cubicBezTo>
                  <a:close/>
                  <a:moveTo>
                    <a:pt x="2088" y="1653"/>
                  </a:moveTo>
                  <a:cubicBezTo>
                    <a:pt x="2057" y="1652"/>
                    <a:pt x="2030" y="1675"/>
                    <a:pt x="2024" y="1708"/>
                  </a:cubicBezTo>
                  <a:cubicBezTo>
                    <a:pt x="2018" y="1742"/>
                    <a:pt x="2027" y="1769"/>
                    <a:pt x="2058" y="1786"/>
                  </a:cubicBezTo>
                  <a:cubicBezTo>
                    <a:pt x="2094" y="1807"/>
                    <a:pt x="2116" y="1798"/>
                    <a:pt x="2167" y="1742"/>
                  </a:cubicBezTo>
                  <a:cubicBezTo>
                    <a:pt x="2148" y="1678"/>
                    <a:pt x="2127" y="1654"/>
                    <a:pt x="2088" y="1653"/>
                  </a:cubicBezTo>
                  <a:close/>
                </a:path>
              </a:pathLst>
            </a:custGeom>
            <a:grpFill/>
            <a:ln>
              <a:noFill/>
            </a:ln>
          </p:spPr>
          <p:txBody>
            <a:bodyPr/>
            <a:lstStyle/>
            <a:p>
              <a:endParaRPr lang="en-GB"/>
            </a:p>
          </p:txBody>
        </p:sp>
        <p:sp>
          <p:nvSpPr>
            <p:cNvPr id="13" name="Freeform 5">
              <a:extLst>
                <a:ext uri="{FF2B5EF4-FFF2-40B4-BE49-F238E27FC236}">
                  <a16:creationId xmlns:a16="http://schemas.microsoft.com/office/drawing/2014/main" id="{5CDF9020-0D76-4DD6-BD9B-65727B5ED2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175" y="0"/>
              <a:ext cx="12201525" cy="4895850"/>
            </a:xfrm>
            <a:custGeom>
              <a:avLst/>
              <a:gdLst/>
              <a:ahLst/>
              <a:cxnLst/>
              <a:rect l="0" t="0" r="r" b="b"/>
              <a:pathLst>
                <a:path w="3843" h="1540">
                  <a:moveTo>
                    <a:pt x="263" y="102"/>
                  </a:moveTo>
                  <a:cubicBezTo>
                    <a:pt x="285" y="93"/>
                    <a:pt x="295" y="65"/>
                    <a:pt x="285" y="38"/>
                  </a:cubicBezTo>
                  <a:cubicBezTo>
                    <a:pt x="278" y="17"/>
                    <a:pt x="247" y="3"/>
                    <a:pt x="226" y="11"/>
                  </a:cubicBezTo>
                  <a:cubicBezTo>
                    <a:pt x="207" y="18"/>
                    <a:pt x="193" y="58"/>
                    <a:pt x="202" y="80"/>
                  </a:cubicBezTo>
                  <a:cubicBezTo>
                    <a:pt x="210" y="99"/>
                    <a:pt x="240" y="110"/>
                    <a:pt x="263" y="102"/>
                  </a:cubicBezTo>
                  <a:close/>
                  <a:moveTo>
                    <a:pt x="1265" y="813"/>
                  </a:moveTo>
                  <a:cubicBezTo>
                    <a:pt x="1291" y="808"/>
                    <a:pt x="1313" y="801"/>
                    <a:pt x="1314" y="771"/>
                  </a:cubicBezTo>
                  <a:cubicBezTo>
                    <a:pt x="1315" y="752"/>
                    <a:pt x="1301" y="735"/>
                    <a:pt x="1282" y="733"/>
                  </a:cubicBezTo>
                  <a:cubicBezTo>
                    <a:pt x="1263" y="730"/>
                    <a:pt x="1244" y="732"/>
                    <a:pt x="1233" y="751"/>
                  </a:cubicBezTo>
                  <a:cubicBezTo>
                    <a:pt x="1223" y="770"/>
                    <a:pt x="1230" y="784"/>
                    <a:pt x="1265" y="813"/>
                  </a:cubicBezTo>
                  <a:close/>
                  <a:moveTo>
                    <a:pt x="130" y="169"/>
                  </a:moveTo>
                  <a:cubicBezTo>
                    <a:pt x="146" y="162"/>
                    <a:pt x="154" y="138"/>
                    <a:pt x="146" y="119"/>
                  </a:cubicBezTo>
                  <a:cubicBezTo>
                    <a:pt x="138" y="98"/>
                    <a:pt x="115" y="89"/>
                    <a:pt x="94" y="97"/>
                  </a:cubicBezTo>
                  <a:cubicBezTo>
                    <a:pt x="74" y="105"/>
                    <a:pt x="64" y="129"/>
                    <a:pt x="72" y="149"/>
                  </a:cubicBezTo>
                  <a:cubicBezTo>
                    <a:pt x="81" y="168"/>
                    <a:pt x="110" y="179"/>
                    <a:pt x="130" y="169"/>
                  </a:cubicBezTo>
                  <a:close/>
                  <a:moveTo>
                    <a:pt x="72" y="470"/>
                  </a:moveTo>
                  <a:cubicBezTo>
                    <a:pt x="87" y="481"/>
                    <a:pt x="101" y="494"/>
                    <a:pt x="114" y="477"/>
                  </a:cubicBezTo>
                  <a:cubicBezTo>
                    <a:pt x="121" y="467"/>
                    <a:pt x="124" y="450"/>
                    <a:pt x="121" y="439"/>
                  </a:cubicBezTo>
                  <a:cubicBezTo>
                    <a:pt x="115" y="418"/>
                    <a:pt x="96" y="421"/>
                    <a:pt x="73" y="426"/>
                  </a:cubicBezTo>
                  <a:cubicBezTo>
                    <a:pt x="73" y="442"/>
                    <a:pt x="72" y="457"/>
                    <a:pt x="72" y="470"/>
                  </a:cubicBezTo>
                  <a:close/>
                  <a:moveTo>
                    <a:pt x="107" y="240"/>
                  </a:moveTo>
                  <a:cubicBezTo>
                    <a:pt x="130" y="276"/>
                    <a:pt x="135" y="276"/>
                    <a:pt x="166" y="246"/>
                  </a:cubicBezTo>
                  <a:cubicBezTo>
                    <a:pt x="163" y="235"/>
                    <a:pt x="160" y="224"/>
                    <a:pt x="157" y="214"/>
                  </a:cubicBezTo>
                  <a:cubicBezTo>
                    <a:pt x="133" y="210"/>
                    <a:pt x="115" y="213"/>
                    <a:pt x="107" y="240"/>
                  </a:cubicBezTo>
                  <a:close/>
                  <a:moveTo>
                    <a:pt x="1360" y="997"/>
                  </a:moveTo>
                  <a:cubicBezTo>
                    <a:pt x="1383" y="1003"/>
                    <a:pt x="1408" y="988"/>
                    <a:pt x="1414" y="966"/>
                  </a:cubicBezTo>
                  <a:cubicBezTo>
                    <a:pt x="1419" y="943"/>
                    <a:pt x="1400" y="915"/>
                    <a:pt x="1377" y="910"/>
                  </a:cubicBezTo>
                  <a:cubicBezTo>
                    <a:pt x="1357" y="906"/>
                    <a:pt x="1334" y="922"/>
                    <a:pt x="1329" y="943"/>
                  </a:cubicBezTo>
                  <a:cubicBezTo>
                    <a:pt x="1322" y="967"/>
                    <a:pt x="1336" y="990"/>
                    <a:pt x="1360" y="997"/>
                  </a:cubicBezTo>
                  <a:close/>
                  <a:moveTo>
                    <a:pt x="1530" y="594"/>
                  </a:moveTo>
                  <a:cubicBezTo>
                    <a:pt x="1550" y="599"/>
                    <a:pt x="1580" y="583"/>
                    <a:pt x="1586" y="564"/>
                  </a:cubicBezTo>
                  <a:cubicBezTo>
                    <a:pt x="1591" y="545"/>
                    <a:pt x="1573" y="517"/>
                    <a:pt x="1551" y="511"/>
                  </a:cubicBezTo>
                  <a:cubicBezTo>
                    <a:pt x="1531" y="506"/>
                    <a:pt x="1512" y="518"/>
                    <a:pt x="1507" y="540"/>
                  </a:cubicBezTo>
                  <a:cubicBezTo>
                    <a:pt x="1501" y="564"/>
                    <a:pt x="1511" y="589"/>
                    <a:pt x="1530" y="594"/>
                  </a:cubicBezTo>
                  <a:close/>
                  <a:moveTo>
                    <a:pt x="1395" y="819"/>
                  </a:moveTo>
                  <a:cubicBezTo>
                    <a:pt x="1391" y="830"/>
                    <a:pt x="1386" y="842"/>
                    <a:pt x="1382" y="853"/>
                  </a:cubicBezTo>
                  <a:cubicBezTo>
                    <a:pt x="1401" y="872"/>
                    <a:pt x="1418" y="881"/>
                    <a:pt x="1443" y="863"/>
                  </a:cubicBezTo>
                  <a:cubicBezTo>
                    <a:pt x="1447" y="816"/>
                    <a:pt x="1443" y="812"/>
                    <a:pt x="1395" y="819"/>
                  </a:cubicBezTo>
                  <a:close/>
                  <a:moveTo>
                    <a:pt x="1425" y="678"/>
                  </a:moveTo>
                  <a:cubicBezTo>
                    <a:pt x="1434" y="635"/>
                    <a:pt x="1428" y="621"/>
                    <a:pt x="1399" y="608"/>
                  </a:cubicBezTo>
                  <a:cubicBezTo>
                    <a:pt x="1381" y="601"/>
                    <a:pt x="1366" y="605"/>
                    <a:pt x="1354" y="620"/>
                  </a:cubicBezTo>
                  <a:cubicBezTo>
                    <a:pt x="1342" y="637"/>
                    <a:pt x="1343" y="669"/>
                    <a:pt x="1357" y="685"/>
                  </a:cubicBezTo>
                  <a:cubicBezTo>
                    <a:pt x="1371" y="702"/>
                    <a:pt x="1384" y="701"/>
                    <a:pt x="1425" y="678"/>
                  </a:cubicBezTo>
                  <a:close/>
                  <a:moveTo>
                    <a:pt x="1514" y="777"/>
                  </a:moveTo>
                  <a:cubicBezTo>
                    <a:pt x="1529" y="765"/>
                    <a:pt x="1533" y="750"/>
                    <a:pt x="1524" y="733"/>
                  </a:cubicBezTo>
                  <a:cubicBezTo>
                    <a:pt x="1513" y="710"/>
                    <a:pt x="1492" y="705"/>
                    <a:pt x="1456" y="717"/>
                  </a:cubicBezTo>
                  <a:cubicBezTo>
                    <a:pt x="1454" y="730"/>
                    <a:pt x="1451" y="745"/>
                    <a:pt x="1448" y="761"/>
                  </a:cubicBezTo>
                  <a:cubicBezTo>
                    <a:pt x="1486" y="792"/>
                    <a:pt x="1494" y="794"/>
                    <a:pt x="1514" y="777"/>
                  </a:cubicBezTo>
                  <a:close/>
                  <a:moveTo>
                    <a:pt x="159" y="317"/>
                  </a:moveTo>
                  <a:cubicBezTo>
                    <a:pt x="115" y="315"/>
                    <a:pt x="108" y="318"/>
                    <a:pt x="102" y="341"/>
                  </a:cubicBezTo>
                  <a:cubicBezTo>
                    <a:pt x="98" y="358"/>
                    <a:pt x="103" y="371"/>
                    <a:pt x="119" y="379"/>
                  </a:cubicBezTo>
                  <a:cubicBezTo>
                    <a:pt x="140" y="389"/>
                    <a:pt x="158" y="381"/>
                    <a:pt x="177" y="353"/>
                  </a:cubicBezTo>
                  <a:cubicBezTo>
                    <a:pt x="172" y="342"/>
                    <a:pt x="166" y="330"/>
                    <a:pt x="159" y="317"/>
                  </a:cubicBezTo>
                  <a:close/>
                  <a:moveTo>
                    <a:pt x="267" y="322"/>
                  </a:moveTo>
                  <a:cubicBezTo>
                    <a:pt x="247" y="318"/>
                    <a:pt x="238" y="325"/>
                    <a:pt x="221" y="364"/>
                  </a:cubicBezTo>
                  <a:cubicBezTo>
                    <a:pt x="238" y="400"/>
                    <a:pt x="250" y="407"/>
                    <a:pt x="278" y="401"/>
                  </a:cubicBezTo>
                  <a:cubicBezTo>
                    <a:pt x="296" y="396"/>
                    <a:pt x="304" y="385"/>
                    <a:pt x="304" y="367"/>
                  </a:cubicBezTo>
                  <a:cubicBezTo>
                    <a:pt x="304" y="348"/>
                    <a:pt x="286" y="326"/>
                    <a:pt x="267" y="322"/>
                  </a:cubicBezTo>
                  <a:close/>
                  <a:moveTo>
                    <a:pt x="45" y="51"/>
                  </a:moveTo>
                  <a:cubicBezTo>
                    <a:pt x="60" y="46"/>
                    <a:pt x="70" y="25"/>
                    <a:pt x="64" y="10"/>
                  </a:cubicBezTo>
                  <a:cubicBezTo>
                    <a:pt x="62" y="6"/>
                    <a:pt x="60" y="3"/>
                    <a:pt x="57" y="0"/>
                  </a:cubicBezTo>
                  <a:cubicBezTo>
                    <a:pt x="12" y="0"/>
                    <a:pt x="12" y="0"/>
                    <a:pt x="12" y="0"/>
                  </a:cubicBezTo>
                  <a:cubicBezTo>
                    <a:pt x="4" y="7"/>
                    <a:pt x="0" y="18"/>
                    <a:pt x="2" y="27"/>
                  </a:cubicBezTo>
                  <a:cubicBezTo>
                    <a:pt x="6" y="44"/>
                    <a:pt x="28" y="56"/>
                    <a:pt x="45" y="51"/>
                  </a:cubicBezTo>
                  <a:close/>
                  <a:moveTo>
                    <a:pt x="264" y="179"/>
                  </a:moveTo>
                  <a:cubicBezTo>
                    <a:pt x="247" y="196"/>
                    <a:pt x="235" y="214"/>
                    <a:pt x="251" y="236"/>
                  </a:cubicBezTo>
                  <a:cubicBezTo>
                    <a:pt x="261" y="251"/>
                    <a:pt x="280" y="255"/>
                    <a:pt x="295" y="246"/>
                  </a:cubicBezTo>
                  <a:cubicBezTo>
                    <a:pt x="310" y="237"/>
                    <a:pt x="323" y="226"/>
                    <a:pt x="320" y="206"/>
                  </a:cubicBezTo>
                  <a:cubicBezTo>
                    <a:pt x="318" y="187"/>
                    <a:pt x="305" y="181"/>
                    <a:pt x="264" y="179"/>
                  </a:cubicBezTo>
                  <a:close/>
                  <a:moveTo>
                    <a:pt x="191" y="483"/>
                  </a:moveTo>
                  <a:cubicBezTo>
                    <a:pt x="174" y="489"/>
                    <a:pt x="160" y="518"/>
                    <a:pt x="167" y="535"/>
                  </a:cubicBezTo>
                  <a:cubicBezTo>
                    <a:pt x="173" y="552"/>
                    <a:pt x="202" y="562"/>
                    <a:pt x="221" y="554"/>
                  </a:cubicBezTo>
                  <a:cubicBezTo>
                    <a:pt x="238" y="547"/>
                    <a:pt x="245" y="528"/>
                    <a:pt x="237" y="509"/>
                  </a:cubicBezTo>
                  <a:cubicBezTo>
                    <a:pt x="229" y="488"/>
                    <a:pt x="207" y="476"/>
                    <a:pt x="191" y="483"/>
                  </a:cubicBezTo>
                  <a:close/>
                  <a:moveTo>
                    <a:pt x="29" y="208"/>
                  </a:moveTo>
                  <a:cubicBezTo>
                    <a:pt x="35" y="186"/>
                    <a:pt x="23" y="171"/>
                    <a:pt x="1" y="162"/>
                  </a:cubicBezTo>
                  <a:cubicBezTo>
                    <a:pt x="1" y="233"/>
                    <a:pt x="1" y="233"/>
                    <a:pt x="1" y="233"/>
                  </a:cubicBezTo>
                  <a:cubicBezTo>
                    <a:pt x="15" y="233"/>
                    <a:pt x="25" y="221"/>
                    <a:pt x="29" y="208"/>
                  </a:cubicBezTo>
                  <a:close/>
                  <a:moveTo>
                    <a:pt x="96" y="590"/>
                  </a:moveTo>
                  <a:cubicBezTo>
                    <a:pt x="82" y="598"/>
                    <a:pt x="75" y="602"/>
                    <a:pt x="67" y="605"/>
                  </a:cubicBezTo>
                  <a:cubicBezTo>
                    <a:pt x="48" y="614"/>
                    <a:pt x="39" y="632"/>
                    <a:pt x="43" y="649"/>
                  </a:cubicBezTo>
                  <a:cubicBezTo>
                    <a:pt x="47" y="665"/>
                    <a:pt x="60" y="681"/>
                    <a:pt x="72" y="692"/>
                  </a:cubicBezTo>
                  <a:cubicBezTo>
                    <a:pt x="84" y="703"/>
                    <a:pt x="114" y="695"/>
                    <a:pt x="127" y="682"/>
                  </a:cubicBezTo>
                  <a:cubicBezTo>
                    <a:pt x="139" y="669"/>
                    <a:pt x="140" y="655"/>
                    <a:pt x="129" y="640"/>
                  </a:cubicBezTo>
                  <a:cubicBezTo>
                    <a:pt x="119" y="625"/>
                    <a:pt x="109" y="609"/>
                    <a:pt x="96" y="590"/>
                  </a:cubicBezTo>
                  <a:close/>
                  <a:moveTo>
                    <a:pt x="28" y="361"/>
                  </a:moveTo>
                  <a:cubicBezTo>
                    <a:pt x="44" y="367"/>
                    <a:pt x="55" y="359"/>
                    <a:pt x="62" y="346"/>
                  </a:cubicBezTo>
                  <a:cubicBezTo>
                    <a:pt x="71" y="327"/>
                    <a:pt x="57" y="311"/>
                    <a:pt x="25" y="302"/>
                  </a:cubicBezTo>
                  <a:cubicBezTo>
                    <a:pt x="7" y="339"/>
                    <a:pt x="9" y="353"/>
                    <a:pt x="28" y="361"/>
                  </a:cubicBezTo>
                  <a:close/>
                  <a:moveTo>
                    <a:pt x="1" y="497"/>
                  </a:moveTo>
                  <a:cubicBezTo>
                    <a:pt x="1" y="559"/>
                    <a:pt x="1" y="559"/>
                    <a:pt x="1" y="559"/>
                  </a:cubicBezTo>
                  <a:cubicBezTo>
                    <a:pt x="28" y="556"/>
                    <a:pt x="40" y="545"/>
                    <a:pt x="41" y="524"/>
                  </a:cubicBezTo>
                  <a:cubicBezTo>
                    <a:pt x="41" y="505"/>
                    <a:pt x="32" y="499"/>
                    <a:pt x="1" y="497"/>
                  </a:cubicBezTo>
                  <a:close/>
                  <a:moveTo>
                    <a:pt x="3788" y="1004"/>
                  </a:moveTo>
                  <a:cubicBezTo>
                    <a:pt x="3779" y="1017"/>
                    <a:pt x="3783" y="1028"/>
                    <a:pt x="3802" y="1041"/>
                  </a:cubicBezTo>
                  <a:cubicBezTo>
                    <a:pt x="3820" y="1038"/>
                    <a:pt x="3828" y="1026"/>
                    <a:pt x="3828" y="1008"/>
                  </a:cubicBezTo>
                  <a:cubicBezTo>
                    <a:pt x="3805" y="993"/>
                    <a:pt x="3795" y="992"/>
                    <a:pt x="3788" y="1004"/>
                  </a:cubicBezTo>
                  <a:close/>
                  <a:moveTo>
                    <a:pt x="3744" y="975"/>
                  </a:moveTo>
                  <a:cubicBezTo>
                    <a:pt x="3769" y="963"/>
                    <a:pt x="3778" y="953"/>
                    <a:pt x="3772" y="941"/>
                  </a:cubicBezTo>
                  <a:cubicBezTo>
                    <a:pt x="3767" y="932"/>
                    <a:pt x="3756" y="924"/>
                    <a:pt x="3746" y="921"/>
                  </a:cubicBezTo>
                  <a:cubicBezTo>
                    <a:pt x="3734" y="917"/>
                    <a:pt x="3728" y="930"/>
                    <a:pt x="3724" y="939"/>
                  </a:cubicBezTo>
                  <a:cubicBezTo>
                    <a:pt x="3719" y="951"/>
                    <a:pt x="3726" y="963"/>
                    <a:pt x="3744" y="975"/>
                  </a:cubicBezTo>
                  <a:close/>
                  <a:moveTo>
                    <a:pt x="3684" y="983"/>
                  </a:moveTo>
                  <a:cubicBezTo>
                    <a:pt x="3671" y="987"/>
                    <a:pt x="3669" y="997"/>
                    <a:pt x="3669" y="1010"/>
                  </a:cubicBezTo>
                  <a:cubicBezTo>
                    <a:pt x="3678" y="1022"/>
                    <a:pt x="3690" y="1028"/>
                    <a:pt x="3703" y="1021"/>
                  </a:cubicBezTo>
                  <a:cubicBezTo>
                    <a:pt x="3714" y="1015"/>
                    <a:pt x="3716" y="1003"/>
                    <a:pt x="3714" y="991"/>
                  </a:cubicBezTo>
                  <a:cubicBezTo>
                    <a:pt x="3707" y="979"/>
                    <a:pt x="3696" y="978"/>
                    <a:pt x="3684" y="983"/>
                  </a:cubicBezTo>
                  <a:close/>
                  <a:moveTo>
                    <a:pt x="3716" y="871"/>
                  </a:moveTo>
                  <a:cubicBezTo>
                    <a:pt x="3715" y="854"/>
                    <a:pt x="3704" y="846"/>
                    <a:pt x="3688" y="844"/>
                  </a:cubicBezTo>
                  <a:cubicBezTo>
                    <a:pt x="3667" y="842"/>
                    <a:pt x="3659" y="855"/>
                    <a:pt x="3648" y="878"/>
                  </a:cubicBezTo>
                  <a:cubicBezTo>
                    <a:pt x="3652" y="883"/>
                    <a:pt x="3657" y="892"/>
                    <a:pt x="3660" y="898"/>
                  </a:cubicBezTo>
                  <a:cubicBezTo>
                    <a:pt x="3694" y="907"/>
                    <a:pt x="3708" y="894"/>
                    <a:pt x="3716" y="871"/>
                  </a:cubicBezTo>
                  <a:close/>
                  <a:moveTo>
                    <a:pt x="3682" y="1113"/>
                  </a:moveTo>
                  <a:cubicBezTo>
                    <a:pt x="3704" y="1099"/>
                    <a:pt x="3708" y="1093"/>
                    <a:pt x="3703" y="1078"/>
                  </a:cubicBezTo>
                  <a:cubicBezTo>
                    <a:pt x="3699" y="1067"/>
                    <a:pt x="3680" y="1054"/>
                    <a:pt x="3667" y="1058"/>
                  </a:cubicBezTo>
                  <a:cubicBezTo>
                    <a:pt x="3659" y="1060"/>
                    <a:pt x="3650" y="1067"/>
                    <a:pt x="3647" y="1075"/>
                  </a:cubicBezTo>
                  <a:cubicBezTo>
                    <a:pt x="3641" y="1088"/>
                    <a:pt x="3655" y="1101"/>
                    <a:pt x="3682" y="1113"/>
                  </a:cubicBezTo>
                  <a:close/>
                  <a:moveTo>
                    <a:pt x="3764" y="1065"/>
                  </a:moveTo>
                  <a:cubicBezTo>
                    <a:pt x="3752" y="1061"/>
                    <a:pt x="3736" y="1068"/>
                    <a:pt x="3732" y="1079"/>
                  </a:cubicBezTo>
                  <a:cubicBezTo>
                    <a:pt x="3728" y="1091"/>
                    <a:pt x="3738" y="1109"/>
                    <a:pt x="3752" y="1114"/>
                  </a:cubicBezTo>
                  <a:cubicBezTo>
                    <a:pt x="3764" y="1118"/>
                    <a:pt x="3771" y="1112"/>
                    <a:pt x="3776" y="1096"/>
                  </a:cubicBezTo>
                  <a:cubicBezTo>
                    <a:pt x="3781" y="1080"/>
                    <a:pt x="3777" y="1069"/>
                    <a:pt x="3764" y="1065"/>
                  </a:cubicBezTo>
                  <a:close/>
                  <a:moveTo>
                    <a:pt x="1562" y="679"/>
                  </a:moveTo>
                  <a:cubicBezTo>
                    <a:pt x="1554" y="701"/>
                    <a:pt x="1573" y="710"/>
                    <a:pt x="1596" y="722"/>
                  </a:cubicBezTo>
                  <a:cubicBezTo>
                    <a:pt x="1607" y="707"/>
                    <a:pt x="1617" y="695"/>
                    <a:pt x="1626" y="683"/>
                  </a:cubicBezTo>
                  <a:cubicBezTo>
                    <a:pt x="1620" y="664"/>
                    <a:pt x="1616" y="643"/>
                    <a:pt x="1594" y="650"/>
                  </a:cubicBezTo>
                  <a:cubicBezTo>
                    <a:pt x="1581" y="654"/>
                    <a:pt x="1567" y="667"/>
                    <a:pt x="1562" y="679"/>
                  </a:cubicBezTo>
                  <a:close/>
                  <a:moveTo>
                    <a:pt x="1222" y="1098"/>
                  </a:moveTo>
                  <a:cubicBezTo>
                    <a:pt x="1204" y="1090"/>
                    <a:pt x="1175" y="1102"/>
                    <a:pt x="1167" y="1119"/>
                  </a:cubicBezTo>
                  <a:cubicBezTo>
                    <a:pt x="1157" y="1143"/>
                    <a:pt x="1173" y="1170"/>
                    <a:pt x="1202" y="1180"/>
                  </a:cubicBezTo>
                  <a:cubicBezTo>
                    <a:pt x="1225" y="1188"/>
                    <a:pt x="1241" y="1180"/>
                    <a:pt x="1248" y="1156"/>
                  </a:cubicBezTo>
                  <a:cubicBezTo>
                    <a:pt x="1255" y="1133"/>
                    <a:pt x="1243" y="1106"/>
                    <a:pt x="1222" y="1098"/>
                  </a:cubicBezTo>
                  <a:close/>
                  <a:moveTo>
                    <a:pt x="3808" y="834"/>
                  </a:moveTo>
                  <a:cubicBezTo>
                    <a:pt x="3823" y="823"/>
                    <a:pt x="3825" y="816"/>
                    <a:pt x="3815" y="787"/>
                  </a:cubicBezTo>
                  <a:cubicBezTo>
                    <a:pt x="3790" y="780"/>
                    <a:pt x="3782" y="782"/>
                    <a:pt x="3774" y="798"/>
                  </a:cubicBezTo>
                  <a:cubicBezTo>
                    <a:pt x="3767" y="810"/>
                    <a:pt x="3767" y="826"/>
                    <a:pt x="3776" y="833"/>
                  </a:cubicBezTo>
                  <a:cubicBezTo>
                    <a:pt x="3786" y="840"/>
                    <a:pt x="3797" y="842"/>
                    <a:pt x="3808" y="834"/>
                  </a:cubicBezTo>
                  <a:close/>
                  <a:moveTo>
                    <a:pt x="3810" y="1116"/>
                  </a:moveTo>
                  <a:cubicBezTo>
                    <a:pt x="3815" y="1119"/>
                    <a:pt x="3823" y="1121"/>
                    <a:pt x="3828" y="1119"/>
                  </a:cubicBezTo>
                  <a:cubicBezTo>
                    <a:pt x="3843" y="1113"/>
                    <a:pt x="3842" y="1100"/>
                    <a:pt x="3838" y="1084"/>
                  </a:cubicBezTo>
                  <a:cubicBezTo>
                    <a:pt x="3829" y="1083"/>
                    <a:pt x="3820" y="1082"/>
                    <a:pt x="3813" y="1082"/>
                  </a:cubicBezTo>
                  <a:cubicBezTo>
                    <a:pt x="3805" y="1095"/>
                    <a:pt x="3799" y="1106"/>
                    <a:pt x="3810" y="1116"/>
                  </a:cubicBezTo>
                  <a:close/>
                  <a:moveTo>
                    <a:pt x="2155" y="868"/>
                  </a:moveTo>
                  <a:cubicBezTo>
                    <a:pt x="2184" y="881"/>
                    <a:pt x="2204" y="864"/>
                    <a:pt x="2226" y="843"/>
                  </a:cubicBezTo>
                  <a:cubicBezTo>
                    <a:pt x="2219" y="825"/>
                    <a:pt x="2212" y="807"/>
                    <a:pt x="2205" y="789"/>
                  </a:cubicBezTo>
                  <a:cubicBezTo>
                    <a:pt x="2157" y="788"/>
                    <a:pt x="2141" y="793"/>
                    <a:pt x="2134" y="812"/>
                  </a:cubicBezTo>
                  <a:cubicBezTo>
                    <a:pt x="2128" y="830"/>
                    <a:pt x="2138" y="860"/>
                    <a:pt x="2155" y="868"/>
                  </a:cubicBezTo>
                  <a:close/>
                  <a:moveTo>
                    <a:pt x="1795" y="1157"/>
                  </a:moveTo>
                  <a:cubicBezTo>
                    <a:pt x="1832" y="1180"/>
                    <a:pt x="1847" y="1181"/>
                    <a:pt x="1859" y="1162"/>
                  </a:cubicBezTo>
                  <a:cubicBezTo>
                    <a:pt x="1872" y="1141"/>
                    <a:pt x="1864" y="1124"/>
                    <a:pt x="1834" y="1103"/>
                  </a:cubicBezTo>
                  <a:cubicBezTo>
                    <a:pt x="1805" y="1110"/>
                    <a:pt x="1794" y="1129"/>
                    <a:pt x="1795" y="1157"/>
                  </a:cubicBezTo>
                  <a:close/>
                  <a:moveTo>
                    <a:pt x="1868" y="692"/>
                  </a:moveTo>
                  <a:cubicBezTo>
                    <a:pt x="1876" y="674"/>
                    <a:pt x="1867" y="660"/>
                    <a:pt x="1848" y="653"/>
                  </a:cubicBezTo>
                  <a:cubicBezTo>
                    <a:pt x="1805" y="670"/>
                    <a:pt x="1804" y="672"/>
                    <a:pt x="1815" y="713"/>
                  </a:cubicBezTo>
                  <a:cubicBezTo>
                    <a:pt x="1837" y="718"/>
                    <a:pt x="1857" y="716"/>
                    <a:pt x="1868" y="692"/>
                  </a:cubicBezTo>
                  <a:close/>
                  <a:moveTo>
                    <a:pt x="1843" y="900"/>
                  </a:moveTo>
                  <a:cubicBezTo>
                    <a:pt x="1853" y="892"/>
                    <a:pt x="1864" y="884"/>
                    <a:pt x="1873" y="877"/>
                  </a:cubicBezTo>
                  <a:cubicBezTo>
                    <a:pt x="1875" y="846"/>
                    <a:pt x="1859" y="834"/>
                    <a:pt x="1835" y="833"/>
                  </a:cubicBezTo>
                  <a:cubicBezTo>
                    <a:pt x="1818" y="832"/>
                    <a:pt x="1812" y="846"/>
                    <a:pt x="1809" y="860"/>
                  </a:cubicBezTo>
                  <a:cubicBezTo>
                    <a:pt x="1804" y="887"/>
                    <a:pt x="1819" y="896"/>
                    <a:pt x="1843" y="900"/>
                  </a:cubicBezTo>
                  <a:close/>
                  <a:moveTo>
                    <a:pt x="1695" y="1224"/>
                  </a:moveTo>
                  <a:cubicBezTo>
                    <a:pt x="1704" y="1223"/>
                    <a:pt x="1719" y="1211"/>
                    <a:pt x="1719" y="1203"/>
                  </a:cubicBezTo>
                  <a:cubicBezTo>
                    <a:pt x="1720" y="1190"/>
                    <a:pt x="1716" y="1171"/>
                    <a:pt x="1707" y="1164"/>
                  </a:cubicBezTo>
                  <a:cubicBezTo>
                    <a:pt x="1690" y="1150"/>
                    <a:pt x="1677" y="1167"/>
                    <a:pt x="1663" y="1182"/>
                  </a:cubicBezTo>
                  <a:cubicBezTo>
                    <a:pt x="1668" y="1202"/>
                    <a:pt x="1667" y="1226"/>
                    <a:pt x="1695" y="1224"/>
                  </a:cubicBezTo>
                  <a:close/>
                  <a:moveTo>
                    <a:pt x="1891" y="758"/>
                  </a:moveTo>
                  <a:cubicBezTo>
                    <a:pt x="1897" y="772"/>
                    <a:pt x="1904" y="788"/>
                    <a:pt x="1910" y="801"/>
                  </a:cubicBezTo>
                  <a:cubicBezTo>
                    <a:pt x="1948" y="808"/>
                    <a:pt x="1963" y="802"/>
                    <a:pt x="1973" y="778"/>
                  </a:cubicBezTo>
                  <a:cubicBezTo>
                    <a:pt x="1981" y="759"/>
                    <a:pt x="1975" y="744"/>
                    <a:pt x="1959" y="735"/>
                  </a:cubicBezTo>
                  <a:cubicBezTo>
                    <a:pt x="1939" y="722"/>
                    <a:pt x="1914" y="731"/>
                    <a:pt x="1891" y="758"/>
                  </a:cubicBezTo>
                  <a:close/>
                  <a:moveTo>
                    <a:pt x="1901" y="595"/>
                  </a:moveTo>
                  <a:cubicBezTo>
                    <a:pt x="1922" y="602"/>
                    <a:pt x="1942" y="592"/>
                    <a:pt x="1947" y="571"/>
                  </a:cubicBezTo>
                  <a:cubicBezTo>
                    <a:pt x="1953" y="546"/>
                    <a:pt x="1941" y="522"/>
                    <a:pt x="1920" y="516"/>
                  </a:cubicBezTo>
                  <a:cubicBezTo>
                    <a:pt x="1898" y="510"/>
                    <a:pt x="1873" y="524"/>
                    <a:pt x="1867" y="547"/>
                  </a:cubicBezTo>
                  <a:cubicBezTo>
                    <a:pt x="1862" y="565"/>
                    <a:pt x="1877" y="587"/>
                    <a:pt x="1901" y="595"/>
                  </a:cubicBezTo>
                  <a:close/>
                  <a:moveTo>
                    <a:pt x="1987" y="1039"/>
                  </a:moveTo>
                  <a:cubicBezTo>
                    <a:pt x="1994" y="1056"/>
                    <a:pt x="2024" y="1075"/>
                    <a:pt x="2044" y="1069"/>
                  </a:cubicBezTo>
                  <a:cubicBezTo>
                    <a:pt x="2057" y="1065"/>
                    <a:pt x="2071" y="1053"/>
                    <a:pt x="2075" y="1041"/>
                  </a:cubicBezTo>
                  <a:cubicBezTo>
                    <a:pt x="2083" y="1020"/>
                    <a:pt x="2062" y="1000"/>
                    <a:pt x="2018" y="984"/>
                  </a:cubicBezTo>
                  <a:cubicBezTo>
                    <a:pt x="1984" y="1006"/>
                    <a:pt x="1979" y="1017"/>
                    <a:pt x="1987" y="1039"/>
                  </a:cubicBezTo>
                  <a:close/>
                  <a:moveTo>
                    <a:pt x="1908" y="986"/>
                  </a:moveTo>
                  <a:cubicBezTo>
                    <a:pt x="1889" y="981"/>
                    <a:pt x="1878" y="990"/>
                    <a:pt x="1871" y="1016"/>
                  </a:cubicBezTo>
                  <a:cubicBezTo>
                    <a:pt x="1864" y="1041"/>
                    <a:pt x="1871" y="1058"/>
                    <a:pt x="1892" y="1064"/>
                  </a:cubicBezTo>
                  <a:cubicBezTo>
                    <a:pt x="1910" y="1070"/>
                    <a:pt x="1936" y="1057"/>
                    <a:pt x="1941" y="1040"/>
                  </a:cubicBezTo>
                  <a:cubicBezTo>
                    <a:pt x="1947" y="1021"/>
                    <a:pt x="1929" y="992"/>
                    <a:pt x="1908" y="986"/>
                  </a:cubicBezTo>
                  <a:close/>
                  <a:moveTo>
                    <a:pt x="2059" y="704"/>
                  </a:moveTo>
                  <a:cubicBezTo>
                    <a:pt x="2078" y="703"/>
                    <a:pt x="2095" y="684"/>
                    <a:pt x="2096" y="663"/>
                  </a:cubicBezTo>
                  <a:cubicBezTo>
                    <a:pt x="2098" y="636"/>
                    <a:pt x="2087" y="625"/>
                    <a:pt x="2047" y="615"/>
                  </a:cubicBezTo>
                  <a:cubicBezTo>
                    <a:pt x="2034" y="623"/>
                    <a:pt x="2021" y="631"/>
                    <a:pt x="2006" y="640"/>
                  </a:cubicBezTo>
                  <a:cubicBezTo>
                    <a:pt x="2016" y="686"/>
                    <a:pt x="2033" y="705"/>
                    <a:pt x="2059" y="704"/>
                  </a:cubicBezTo>
                  <a:close/>
                  <a:moveTo>
                    <a:pt x="2146" y="1175"/>
                  </a:moveTo>
                  <a:cubicBezTo>
                    <a:pt x="2124" y="1170"/>
                    <a:pt x="2099" y="1185"/>
                    <a:pt x="2093" y="1208"/>
                  </a:cubicBezTo>
                  <a:cubicBezTo>
                    <a:pt x="2087" y="1228"/>
                    <a:pt x="2100" y="1246"/>
                    <a:pt x="2123" y="1252"/>
                  </a:cubicBezTo>
                  <a:cubicBezTo>
                    <a:pt x="2150" y="1259"/>
                    <a:pt x="2169" y="1250"/>
                    <a:pt x="2173" y="1227"/>
                  </a:cubicBezTo>
                  <a:cubicBezTo>
                    <a:pt x="2178" y="1205"/>
                    <a:pt x="2165" y="1180"/>
                    <a:pt x="2146" y="1175"/>
                  </a:cubicBezTo>
                  <a:close/>
                  <a:moveTo>
                    <a:pt x="3600" y="1081"/>
                  </a:moveTo>
                  <a:cubicBezTo>
                    <a:pt x="3607" y="1063"/>
                    <a:pt x="3603" y="1056"/>
                    <a:pt x="3577" y="1040"/>
                  </a:cubicBezTo>
                  <a:cubicBezTo>
                    <a:pt x="3540" y="1053"/>
                    <a:pt x="3537" y="1065"/>
                    <a:pt x="3562" y="1097"/>
                  </a:cubicBezTo>
                  <a:cubicBezTo>
                    <a:pt x="3588" y="1099"/>
                    <a:pt x="3594" y="1097"/>
                    <a:pt x="3600" y="1081"/>
                  </a:cubicBezTo>
                  <a:close/>
                  <a:moveTo>
                    <a:pt x="2149" y="1027"/>
                  </a:moveTo>
                  <a:cubicBezTo>
                    <a:pt x="2139" y="1056"/>
                    <a:pt x="2145" y="1067"/>
                    <a:pt x="2187" y="1092"/>
                  </a:cubicBezTo>
                  <a:cubicBezTo>
                    <a:pt x="2245" y="1068"/>
                    <a:pt x="2249" y="1049"/>
                    <a:pt x="2208" y="1000"/>
                  </a:cubicBezTo>
                  <a:cubicBezTo>
                    <a:pt x="2167" y="998"/>
                    <a:pt x="2157" y="1003"/>
                    <a:pt x="2149" y="1027"/>
                  </a:cubicBezTo>
                  <a:close/>
                  <a:moveTo>
                    <a:pt x="3592" y="1183"/>
                  </a:moveTo>
                  <a:cubicBezTo>
                    <a:pt x="3574" y="1174"/>
                    <a:pt x="3561" y="1183"/>
                    <a:pt x="3546" y="1197"/>
                  </a:cubicBezTo>
                  <a:cubicBezTo>
                    <a:pt x="3550" y="1208"/>
                    <a:pt x="3554" y="1220"/>
                    <a:pt x="3558" y="1231"/>
                  </a:cubicBezTo>
                  <a:cubicBezTo>
                    <a:pt x="3589" y="1233"/>
                    <a:pt x="3599" y="1230"/>
                    <a:pt x="3603" y="1218"/>
                  </a:cubicBezTo>
                  <a:cubicBezTo>
                    <a:pt x="3608" y="1207"/>
                    <a:pt x="3603" y="1188"/>
                    <a:pt x="3592" y="1183"/>
                  </a:cubicBezTo>
                  <a:close/>
                  <a:moveTo>
                    <a:pt x="1215" y="881"/>
                  </a:moveTo>
                  <a:cubicBezTo>
                    <a:pt x="1190" y="874"/>
                    <a:pt x="1163" y="892"/>
                    <a:pt x="1153" y="923"/>
                  </a:cubicBezTo>
                  <a:cubicBezTo>
                    <a:pt x="1146" y="946"/>
                    <a:pt x="1164" y="979"/>
                    <a:pt x="1187" y="985"/>
                  </a:cubicBezTo>
                  <a:cubicBezTo>
                    <a:pt x="1208" y="992"/>
                    <a:pt x="1247" y="966"/>
                    <a:pt x="1254" y="941"/>
                  </a:cubicBezTo>
                  <a:cubicBezTo>
                    <a:pt x="1260" y="919"/>
                    <a:pt x="1241" y="889"/>
                    <a:pt x="1215" y="881"/>
                  </a:cubicBezTo>
                  <a:close/>
                  <a:moveTo>
                    <a:pt x="2037" y="905"/>
                  </a:moveTo>
                  <a:cubicBezTo>
                    <a:pt x="2045" y="892"/>
                    <a:pt x="2046" y="879"/>
                    <a:pt x="2035" y="867"/>
                  </a:cubicBezTo>
                  <a:cubicBezTo>
                    <a:pt x="2023" y="853"/>
                    <a:pt x="2008" y="846"/>
                    <a:pt x="1991" y="856"/>
                  </a:cubicBezTo>
                  <a:cubicBezTo>
                    <a:pt x="1968" y="869"/>
                    <a:pt x="1959" y="888"/>
                    <a:pt x="1971" y="916"/>
                  </a:cubicBezTo>
                  <a:cubicBezTo>
                    <a:pt x="2009" y="928"/>
                    <a:pt x="2025" y="925"/>
                    <a:pt x="2037" y="905"/>
                  </a:cubicBezTo>
                  <a:close/>
                  <a:moveTo>
                    <a:pt x="3640" y="968"/>
                  </a:moveTo>
                  <a:cubicBezTo>
                    <a:pt x="3644" y="956"/>
                    <a:pt x="3637" y="944"/>
                    <a:pt x="3622" y="940"/>
                  </a:cubicBezTo>
                  <a:cubicBezTo>
                    <a:pt x="3605" y="935"/>
                    <a:pt x="3593" y="940"/>
                    <a:pt x="3590" y="954"/>
                  </a:cubicBezTo>
                  <a:cubicBezTo>
                    <a:pt x="3586" y="968"/>
                    <a:pt x="3594" y="984"/>
                    <a:pt x="3606" y="987"/>
                  </a:cubicBezTo>
                  <a:cubicBezTo>
                    <a:pt x="3619" y="992"/>
                    <a:pt x="3636" y="982"/>
                    <a:pt x="3640" y="968"/>
                  </a:cubicBezTo>
                  <a:close/>
                  <a:moveTo>
                    <a:pt x="2023" y="1188"/>
                  </a:moveTo>
                  <a:cubicBezTo>
                    <a:pt x="2042" y="1180"/>
                    <a:pt x="2046" y="1165"/>
                    <a:pt x="2045" y="1144"/>
                  </a:cubicBezTo>
                  <a:cubicBezTo>
                    <a:pt x="2029" y="1126"/>
                    <a:pt x="2011" y="1118"/>
                    <a:pt x="1991" y="1129"/>
                  </a:cubicBezTo>
                  <a:cubicBezTo>
                    <a:pt x="1973" y="1139"/>
                    <a:pt x="1971" y="1158"/>
                    <a:pt x="1975" y="1177"/>
                  </a:cubicBezTo>
                  <a:cubicBezTo>
                    <a:pt x="1988" y="1195"/>
                    <a:pt x="2004" y="1195"/>
                    <a:pt x="2023" y="1188"/>
                  </a:cubicBezTo>
                  <a:close/>
                  <a:moveTo>
                    <a:pt x="1888" y="1430"/>
                  </a:moveTo>
                  <a:cubicBezTo>
                    <a:pt x="1872" y="1419"/>
                    <a:pt x="1855" y="1417"/>
                    <a:pt x="1837" y="1430"/>
                  </a:cubicBezTo>
                  <a:cubicBezTo>
                    <a:pt x="1814" y="1448"/>
                    <a:pt x="1812" y="1460"/>
                    <a:pt x="1830" y="1505"/>
                  </a:cubicBezTo>
                  <a:cubicBezTo>
                    <a:pt x="1869" y="1514"/>
                    <a:pt x="1881" y="1510"/>
                    <a:pt x="1893" y="1485"/>
                  </a:cubicBezTo>
                  <a:cubicBezTo>
                    <a:pt x="1903" y="1465"/>
                    <a:pt x="1902" y="1440"/>
                    <a:pt x="1888" y="1430"/>
                  </a:cubicBezTo>
                  <a:close/>
                  <a:moveTo>
                    <a:pt x="1979" y="1365"/>
                  </a:moveTo>
                  <a:cubicBezTo>
                    <a:pt x="1983" y="1392"/>
                    <a:pt x="2000" y="1404"/>
                    <a:pt x="2026" y="1406"/>
                  </a:cubicBezTo>
                  <a:cubicBezTo>
                    <a:pt x="2058" y="1409"/>
                    <a:pt x="2071" y="1387"/>
                    <a:pt x="2086" y="1350"/>
                  </a:cubicBezTo>
                  <a:cubicBezTo>
                    <a:pt x="2080" y="1342"/>
                    <a:pt x="2071" y="1328"/>
                    <a:pt x="2066" y="1319"/>
                  </a:cubicBezTo>
                  <a:cubicBezTo>
                    <a:pt x="2012" y="1307"/>
                    <a:pt x="1991" y="1329"/>
                    <a:pt x="1979" y="1365"/>
                  </a:cubicBezTo>
                  <a:close/>
                  <a:moveTo>
                    <a:pt x="3841" y="1327"/>
                  </a:moveTo>
                  <a:cubicBezTo>
                    <a:pt x="3841" y="1307"/>
                    <a:pt x="3841" y="1307"/>
                    <a:pt x="3841" y="1307"/>
                  </a:cubicBezTo>
                  <a:cubicBezTo>
                    <a:pt x="3839" y="1311"/>
                    <a:pt x="3839" y="1317"/>
                    <a:pt x="3839" y="1326"/>
                  </a:cubicBezTo>
                  <a:cubicBezTo>
                    <a:pt x="3839" y="1326"/>
                    <a:pt x="3840" y="1326"/>
                    <a:pt x="3841" y="1327"/>
                  </a:cubicBezTo>
                  <a:close/>
                  <a:moveTo>
                    <a:pt x="3648" y="1289"/>
                  </a:moveTo>
                  <a:cubicBezTo>
                    <a:pt x="3636" y="1289"/>
                    <a:pt x="3625" y="1300"/>
                    <a:pt x="3624" y="1314"/>
                  </a:cubicBezTo>
                  <a:cubicBezTo>
                    <a:pt x="3622" y="1331"/>
                    <a:pt x="3629" y="1338"/>
                    <a:pt x="3654" y="1346"/>
                  </a:cubicBezTo>
                  <a:cubicBezTo>
                    <a:pt x="3662" y="1341"/>
                    <a:pt x="3671" y="1336"/>
                    <a:pt x="3680" y="1331"/>
                  </a:cubicBezTo>
                  <a:cubicBezTo>
                    <a:pt x="3675" y="1302"/>
                    <a:pt x="3665" y="1289"/>
                    <a:pt x="3648" y="1289"/>
                  </a:cubicBezTo>
                  <a:close/>
                  <a:moveTo>
                    <a:pt x="3835" y="888"/>
                  </a:moveTo>
                  <a:cubicBezTo>
                    <a:pt x="3825" y="885"/>
                    <a:pt x="3815" y="885"/>
                    <a:pt x="3809" y="896"/>
                  </a:cubicBezTo>
                  <a:cubicBezTo>
                    <a:pt x="3803" y="910"/>
                    <a:pt x="3808" y="920"/>
                    <a:pt x="3822" y="929"/>
                  </a:cubicBezTo>
                  <a:cubicBezTo>
                    <a:pt x="3828" y="927"/>
                    <a:pt x="3834" y="925"/>
                    <a:pt x="3841" y="922"/>
                  </a:cubicBezTo>
                  <a:cubicBezTo>
                    <a:pt x="3841" y="890"/>
                    <a:pt x="3841" y="890"/>
                    <a:pt x="3841" y="890"/>
                  </a:cubicBezTo>
                  <a:cubicBezTo>
                    <a:pt x="3839" y="889"/>
                    <a:pt x="3837" y="888"/>
                    <a:pt x="3835" y="888"/>
                  </a:cubicBezTo>
                  <a:close/>
                  <a:moveTo>
                    <a:pt x="3791" y="1170"/>
                  </a:moveTo>
                  <a:cubicBezTo>
                    <a:pt x="3784" y="1175"/>
                    <a:pt x="3777" y="1180"/>
                    <a:pt x="3771" y="1184"/>
                  </a:cubicBezTo>
                  <a:cubicBezTo>
                    <a:pt x="3769" y="1204"/>
                    <a:pt x="3779" y="1212"/>
                    <a:pt x="3794" y="1213"/>
                  </a:cubicBezTo>
                  <a:cubicBezTo>
                    <a:pt x="3805" y="1214"/>
                    <a:pt x="3809" y="1206"/>
                    <a:pt x="3811" y="1196"/>
                  </a:cubicBezTo>
                  <a:cubicBezTo>
                    <a:pt x="3815" y="1179"/>
                    <a:pt x="3806" y="1174"/>
                    <a:pt x="3791" y="1170"/>
                  </a:cubicBezTo>
                  <a:close/>
                  <a:moveTo>
                    <a:pt x="3828" y="1397"/>
                  </a:moveTo>
                  <a:cubicBezTo>
                    <a:pt x="3823" y="1408"/>
                    <a:pt x="3823" y="1422"/>
                    <a:pt x="3824" y="1434"/>
                  </a:cubicBezTo>
                  <a:cubicBezTo>
                    <a:pt x="3825" y="1440"/>
                    <a:pt x="3832" y="1446"/>
                    <a:pt x="3841" y="1449"/>
                  </a:cubicBezTo>
                  <a:cubicBezTo>
                    <a:pt x="3841" y="1385"/>
                    <a:pt x="3841" y="1385"/>
                    <a:pt x="3841" y="1385"/>
                  </a:cubicBezTo>
                  <a:cubicBezTo>
                    <a:pt x="3835" y="1388"/>
                    <a:pt x="3830" y="1392"/>
                    <a:pt x="3828" y="1397"/>
                  </a:cubicBezTo>
                  <a:close/>
                  <a:moveTo>
                    <a:pt x="3710" y="1157"/>
                  </a:moveTo>
                  <a:cubicBezTo>
                    <a:pt x="3686" y="1148"/>
                    <a:pt x="3676" y="1150"/>
                    <a:pt x="3667" y="1162"/>
                  </a:cubicBezTo>
                  <a:cubicBezTo>
                    <a:pt x="3662" y="1170"/>
                    <a:pt x="3661" y="1178"/>
                    <a:pt x="3668" y="1186"/>
                  </a:cubicBezTo>
                  <a:cubicBezTo>
                    <a:pt x="3675" y="1195"/>
                    <a:pt x="3684" y="1200"/>
                    <a:pt x="3696" y="1194"/>
                  </a:cubicBezTo>
                  <a:cubicBezTo>
                    <a:pt x="3711" y="1187"/>
                    <a:pt x="3716" y="1175"/>
                    <a:pt x="3710" y="1157"/>
                  </a:cubicBezTo>
                  <a:close/>
                  <a:moveTo>
                    <a:pt x="3756" y="1259"/>
                  </a:moveTo>
                  <a:cubicBezTo>
                    <a:pt x="3753" y="1250"/>
                    <a:pt x="3749" y="1240"/>
                    <a:pt x="3745" y="1231"/>
                  </a:cubicBezTo>
                  <a:cubicBezTo>
                    <a:pt x="3722" y="1226"/>
                    <a:pt x="3712" y="1229"/>
                    <a:pt x="3705" y="1244"/>
                  </a:cubicBezTo>
                  <a:cubicBezTo>
                    <a:pt x="3699" y="1256"/>
                    <a:pt x="3703" y="1266"/>
                    <a:pt x="3713" y="1272"/>
                  </a:cubicBezTo>
                  <a:cubicBezTo>
                    <a:pt x="3725" y="1280"/>
                    <a:pt x="3741" y="1275"/>
                    <a:pt x="3756" y="1259"/>
                  </a:cubicBezTo>
                  <a:close/>
                  <a:moveTo>
                    <a:pt x="3770" y="1301"/>
                  </a:moveTo>
                  <a:cubicBezTo>
                    <a:pt x="3764" y="1313"/>
                    <a:pt x="3769" y="1322"/>
                    <a:pt x="3781" y="1327"/>
                  </a:cubicBezTo>
                  <a:cubicBezTo>
                    <a:pt x="3809" y="1317"/>
                    <a:pt x="3810" y="1316"/>
                    <a:pt x="3804" y="1290"/>
                  </a:cubicBezTo>
                  <a:cubicBezTo>
                    <a:pt x="3790" y="1286"/>
                    <a:pt x="3777" y="1287"/>
                    <a:pt x="3770" y="1301"/>
                  </a:cubicBezTo>
                  <a:close/>
                  <a:moveTo>
                    <a:pt x="3746" y="1363"/>
                  </a:moveTo>
                  <a:cubicBezTo>
                    <a:pt x="3733" y="1357"/>
                    <a:pt x="3720" y="1363"/>
                    <a:pt x="3716" y="1376"/>
                  </a:cubicBezTo>
                  <a:cubicBezTo>
                    <a:pt x="3711" y="1392"/>
                    <a:pt x="3718" y="1408"/>
                    <a:pt x="3732" y="1412"/>
                  </a:cubicBezTo>
                  <a:cubicBezTo>
                    <a:pt x="3745" y="1417"/>
                    <a:pt x="3762" y="1408"/>
                    <a:pt x="3766" y="1394"/>
                  </a:cubicBezTo>
                  <a:cubicBezTo>
                    <a:pt x="3770" y="1382"/>
                    <a:pt x="3761" y="1368"/>
                    <a:pt x="3746" y="1363"/>
                  </a:cubicBezTo>
                  <a:close/>
                  <a:moveTo>
                    <a:pt x="1928" y="1203"/>
                  </a:moveTo>
                  <a:cubicBezTo>
                    <a:pt x="1891" y="1225"/>
                    <a:pt x="1877" y="1241"/>
                    <a:pt x="1888" y="1259"/>
                  </a:cubicBezTo>
                  <a:cubicBezTo>
                    <a:pt x="1896" y="1273"/>
                    <a:pt x="1913" y="1285"/>
                    <a:pt x="1929" y="1289"/>
                  </a:cubicBezTo>
                  <a:cubicBezTo>
                    <a:pt x="1948" y="1294"/>
                    <a:pt x="1957" y="1274"/>
                    <a:pt x="1963" y="1259"/>
                  </a:cubicBezTo>
                  <a:cubicBezTo>
                    <a:pt x="1971" y="1240"/>
                    <a:pt x="1957" y="1221"/>
                    <a:pt x="1928" y="1203"/>
                  </a:cubicBezTo>
                  <a:close/>
                  <a:moveTo>
                    <a:pt x="1546" y="980"/>
                  </a:moveTo>
                  <a:cubicBezTo>
                    <a:pt x="1549" y="970"/>
                    <a:pt x="1543" y="953"/>
                    <a:pt x="1536" y="944"/>
                  </a:cubicBezTo>
                  <a:cubicBezTo>
                    <a:pt x="1524" y="928"/>
                    <a:pt x="1504" y="933"/>
                    <a:pt x="1491" y="943"/>
                  </a:cubicBezTo>
                  <a:cubicBezTo>
                    <a:pt x="1471" y="958"/>
                    <a:pt x="1472" y="979"/>
                    <a:pt x="1486" y="1002"/>
                  </a:cubicBezTo>
                  <a:cubicBezTo>
                    <a:pt x="1513" y="1008"/>
                    <a:pt x="1536" y="1007"/>
                    <a:pt x="1546" y="980"/>
                  </a:cubicBezTo>
                  <a:close/>
                  <a:moveTo>
                    <a:pt x="1517" y="1108"/>
                  </a:moveTo>
                  <a:cubicBezTo>
                    <a:pt x="1518" y="1155"/>
                    <a:pt x="1523" y="1166"/>
                    <a:pt x="1545" y="1165"/>
                  </a:cubicBezTo>
                  <a:cubicBezTo>
                    <a:pt x="1569" y="1165"/>
                    <a:pt x="1577" y="1147"/>
                    <a:pt x="1573" y="1097"/>
                  </a:cubicBezTo>
                  <a:cubicBezTo>
                    <a:pt x="1551" y="1095"/>
                    <a:pt x="1531" y="1086"/>
                    <a:pt x="1517" y="1108"/>
                  </a:cubicBezTo>
                  <a:close/>
                  <a:moveTo>
                    <a:pt x="1603" y="977"/>
                  </a:moveTo>
                  <a:cubicBezTo>
                    <a:pt x="1606" y="992"/>
                    <a:pt x="1609" y="1007"/>
                    <a:pt x="1613" y="1028"/>
                  </a:cubicBezTo>
                  <a:cubicBezTo>
                    <a:pt x="1632" y="1019"/>
                    <a:pt x="1647" y="1013"/>
                    <a:pt x="1660" y="1006"/>
                  </a:cubicBezTo>
                  <a:cubicBezTo>
                    <a:pt x="1648" y="956"/>
                    <a:pt x="1642" y="953"/>
                    <a:pt x="1603" y="977"/>
                  </a:cubicBezTo>
                  <a:close/>
                  <a:moveTo>
                    <a:pt x="1553" y="799"/>
                  </a:moveTo>
                  <a:cubicBezTo>
                    <a:pt x="1533" y="810"/>
                    <a:pt x="1534" y="833"/>
                    <a:pt x="1557" y="862"/>
                  </a:cubicBezTo>
                  <a:cubicBezTo>
                    <a:pt x="1596" y="842"/>
                    <a:pt x="1605" y="828"/>
                    <a:pt x="1593" y="809"/>
                  </a:cubicBezTo>
                  <a:cubicBezTo>
                    <a:pt x="1582" y="793"/>
                    <a:pt x="1568" y="792"/>
                    <a:pt x="1553" y="799"/>
                  </a:cubicBezTo>
                  <a:close/>
                  <a:moveTo>
                    <a:pt x="1557" y="1264"/>
                  </a:moveTo>
                  <a:cubicBezTo>
                    <a:pt x="1545" y="1263"/>
                    <a:pt x="1526" y="1265"/>
                    <a:pt x="1520" y="1273"/>
                  </a:cubicBezTo>
                  <a:cubicBezTo>
                    <a:pt x="1504" y="1294"/>
                    <a:pt x="1514" y="1313"/>
                    <a:pt x="1534" y="1328"/>
                  </a:cubicBezTo>
                  <a:cubicBezTo>
                    <a:pt x="1558" y="1327"/>
                    <a:pt x="1578" y="1318"/>
                    <a:pt x="1581" y="1292"/>
                  </a:cubicBezTo>
                  <a:cubicBezTo>
                    <a:pt x="1583" y="1276"/>
                    <a:pt x="1572" y="1264"/>
                    <a:pt x="1557" y="1264"/>
                  </a:cubicBezTo>
                  <a:close/>
                  <a:moveTo>
                    <a:pt x="1265" y="1304"/>
                  </a:moveTo>
                  <a:cubicBezTo>
                    <a:pt x="1253" y="1320"/>
                    <a:pt x="1256" y="1343"/>
                    <a:pt x="1272" y="1358"/>
                  </a:cubicBezTo>
                  <a:cubicBezTo>
                    <a:pt x="1288" y="1374"/>
                    <a:pt x="1306" y="1379"/>
                    <a:pt x="1327" y="1368"/>
                  </a:cubicBezTo>
                  <a:cubicBezTo>
                    <a:pt x="1351" y="1356"/>
                    <a:pt x="1354" y="1341"/>
                    <a:pt x="1342" y="1293"/>
                  </a:cubicBezTo>
                  <a:cubicBezTo>
                    <a:pt x="1300" y="1280"/>
                    <a:pt x="1280" y="1283"/>
                    <a:pt x="1265" y="1304"/>
                  </a:cubicBezTo>
                  <a:close/>
                  <a:moveTo>
                    <a:pt x="1433" y="1419"/>
                  </a:moveTo>
                  <a:cubicBezTo>
                    <a:pt x="1431" y="1434"/>
                    <a:pt x="1427" y="1451"/>
                    <a:pt x="1425" y="1466"/>
                  </a:cubicBezTo>
                  <a:cubicBezTo>
                    <a:pt x="1451" y="1495"/>
                    <a:pt x="1466" y="1499"/>
                    <a:pt x="1488" y="1483"/>
                  </a:cubicBezTo>
                  <a:cubicBezTo>
                    <a:pt x="1508" y="1470"/>
                    <a:pt x="1514" y="1449"/>
                    <a:pt x="1503" y="1432"/>
                  </a:cubicBezTo>
                  <a:cubicBezTo>
                    <a:pt x="1487" y="1406"/>
                    <a:pt x="1472" y="1403"/>
                    <a:pt x="1433" y="1419"/>
                  </a:cubicBezTo>
                  <a:close/>
                  <a:moveTo>
                    <a:pt x="1373" y="1070"/>
                  </a:moveTo>
                  <a:cubicBezTo>
                    <a:pt x="1356" y="1064"/>
                    <a:pt x="1334" y="1077"/>
                    <a:pt x="1329" y="1094"/>
                  </a:cubicBezTo>
                  <a:cubicBezTo>
                    <a:pt x="1325" y="1110"/>
                    <a:pt x="1335" y="1129"/>
                    <a:pt x="1351" y="1135"/>
                  </a:cubicBezTo>
                  <a:cubicBezTo>
                    <a:pt x="1367" y="1141"/>
                    <a:pt x="1388" y="1134"/>
                    <a:pt x="1394" y="1120"/>
                  </a:cubicBezTo>
                  <a:cubicBezTo>
                    <a:pt x="1402" y="1102"/>
                    <a:pt x="1391" y="1076"/>
                    <a:pt x="1373" y="1070"/>
                  </a:cubicBezTo>
                  <a:close/>
                  <a:moveTo>
                    <a:pt x="1471" y="1239"/>
                  </a:moveTo>
                  <a:cubicBezTo>
                    <a:pt x="1477" y="1220"/>
                    <a:pt x="1469" y="1192"/>
                    <a:pt x="1453" y="1186"/>
                  </a:cubicBezTo>
                  <a:cubicBezTo>
                    <a:pt x="1427" y="1177"/>
                    <a:pt x="1408" y="1188"/>
                    <a:pt x="1396" y="1211"/>
                  </a:cubicBezTo>
                  <a:cubicBezTo>
                    <a:pt x="1402" y="1249"/>
                    <a:pt x="1410" y="1260"/>
                    <a:pt x="1435" y="1261"/>
                  </a:cubicBezTo>
                  <a:cubicBezTo>
                    <a:pt x="1452" y="1262"/>
                    <a:pt x="1465" y="1256"/>
                    <a:pt x="1471" y="1239"/>
                  </a:cubicBezTo>
                  <a:close/>
                  <a:moveTo>
                    <a:pt x="1645" y="1321"/>
                  </a:moveTo>
                  <a:cubicBezTo>
                    <a:pt x="1639" y="1338"/>
                    <a:pt x="1640" y="1357"/>
                    <a:pt x="1660" y="1369"/>
                  </a:cubicBezTo>
                  <a:cubicBezTo>
                    <a:pt x="1675" y="1377"/>
                    <a:pt x="1691" y="1388"/>
                    <a:pt x="1706" y="1373"/>
                  </a:cubicBezTo>
                  <a:cubicBezTo>
                    <a:pt x="1730" y="1349"/>
                    <a:pt x="1718" y="1323"/>
                    <a:pt x="1705" y="1295"/>
                  </a:cubicBezTo>
                  <a:cubicBezTo>
                    <a:pt x="1677" y="1292"/>
                    <a:pt x="1654" y="1293"/>
                    <a:pt x="1645" y="1321"/>
                  </a:cubicBezTo>
                  <a:close/>
                  <a:moveTo>
                    <a:pt x="1723" y="758"/>
                  </a:moveTo>
                  <a:cubicBezTo>
                    <a:pt x="1706" y="754"/>
                    <a:pt x="1688" y="766"/>
                    <a:pt x="1681" y="786"/>
                  </a:cubicBezTo>
                  <a:cubicBezTo>
                    <a:pt x="1676" y="805"/>
                    <a:pt x="1686" y="822"/>
                    <a:pt x="1707" y="828"/>
                  </a:cubicBezTo>
                  <a:cubicBezTo>
                    <a:pt x="1724" y="833"/>
                    <a:pt x="1744" y="820"/>
                    <a:pt x="1748" y="801"/>
                  </a:cubicBezTo>
                  <a:cubicBezTo>
                    <a:pt x="1752" y="785"/>
                    <a:pt x="1738" y="762"/>
                    <a:pt x="1723" y="758"/>
                  </a:cubicBezTo>
                  <a:close/>
                  <a:moveTo>
                    <a:pt x="1690" y="657"/>
                  </a:moveTo>
                  <a:cubicBezTo>
                    <a:pt x="1675" y="674"/>
                    <a:pt x="1681" y="687"/>
                    <a:pt x="1715" y="714"/>
                  </a:cubicBezTo>
                  <a:cubicBezTo>
                    <a:pt x="1756" y="703"/>
                    <a:pt x="1758" y="701"/>
                    <a:pt x="1758" y="659"/>
                  </a:cubicBezTo>
                  <a:cubicBezTo>
                    <a:pt x="1725" y="637"/>
                    <a:pt x="1706" y="636"/>
                    <a:pt x="1690" y="657"/>
                  </a:cubicBezTo>
                  <a:close/>
                  <a:moveTo>
                    <a:pt x="1773" y="488"/>
                  </a:moveTo>
                  <a:cubicBezTo>
                    <a:pt x="1769" y="471"/>
                    <a:pt x="1738" y="458"/>
                    <a:pt x="1718" y="461"/>
                  </a:cubicBezTo>
                  <a:cubicBezTo>
                    <a:pt x="1699" y="464"/>
                    <a:pt x="1689" y="476"/>
                    <a:pt x="1688" y="496"/>
                  </a:cubicBezTo>
                  <a:cubicBezTo>
                    <a:pt x="1687" y="516"/>
                    <a:pt x="1686" y="537"/>
                    <a:pt x="1684" y="562"/>
                  </a:cubicBezTo>
                  <a:cubicBezTo>
                    <a:pt x="1702" y="565"/>
                    <a:pt x="1711" y="566"/>
                    <a:pt x="1720" y="568"/>
                  </a:cubicBezTo>
                  <a:cubicBezTo>
                    <a:pt x="1742" y="572"/>
                    <a:pt x="1762" y="563"/>
                    <a:pt x="1770" y="545"/>
                  </a:cubicBezTo>
                  <a:cubicBezTo>
                    <a:pt x="1777" y="529"/>
                    <a:pt x="1776" y="506"/>
                    <a:pt x="1773" y="488"/>
                  </a:cubicBezTo>
                  <a:close/>
                  <a:moveTo>
                    <a:pt x="1814" y="1041"/>
                  </a:moveTo>
                  <a:cubicBezTo>
                    <a:pt x="1825" y="1019"/>
                    <a:pt x="1834" y="1002"/>
                    <a:pt x="1816" y="987"/>
                  </a:cubicBezTo>
                  <a:cubicBezTo>
                    <a:pt x="1809" y="982"/>
                    <a:pt x="1795" y="980"/>
                    <a:pt x="1787" y="983"/>
                  </a:cubicBezTo>
                  <a:cubicBezTo>
                    <a:pt x="1764" y="994"/>
                    <a:pt x="1767" y="1014"/>
                    <a:pt x="1774" y="1038"/>
                  </a:cubicBezTo>
                  <a:cubicBezTo>
                    <a:pt x="1788" y="1039"/>
                    <a:pt x="1802" y="1040"/>
                    <a:pt x="1814" y="1041"/>
                  </a:cubicBezTo>
                  <a:close/>
                  <a:moveTo>
                    <a:pt x="1711" y="1062"/>
                  </a:moveTo>
                  <a:cubicBezTo>
                    <a:pt x="1697" y="1056"/>
                    <a:pt x="1684" y="1062"/>
                    <a:pt x="1679" y="1079"/>
                  </a:cubicBezTo>
                  <a:cubicBezTo>
                    <a:pt x="1675" y="1093"/>
                    <a:pt x="1679" y="1105"/>
                    <a:pt x="1694" y="1107"/>
                  </a:cubicBezTo>
                  <a:cubicBezTo>
                    <a:pt x="1704" y="1108"/>
                    <a:pt x="1715" y="1101"/>
                    <a:pt x="1733" y="1096"/>
                  </a:cubicBezTo>
                  <a:cubicBezTo>
                    <a:pt x="1723" y="1080"/>
                    <a:pt x="1719" y="1066"/>
                    <a:pt x="1711" y="1062"/>
                  </a:cubicBezTo>
                  <a:close/>
                  <a:moveTo>
                    <a:pt x="1831" y="1332"/>
                  </a:moveTo>
                  <a:cubicBezTo>
                    <a:pt x="1841" y="1310"/>
                    <a:pt x="1831" y="1294"/>
                    <a:pt x="1809" y="1281"/>
                  </a:cubicBezTo>
                  <a:cubicBezTo>
                    <a:pt x="1798" y="1286"/>
                    <a:pt x="1786" y="1291"/>
                    <a:pt x="1772" y="1297"/>
                  </a:cubicBezTo>
                  <a:cubicBezTo>
                    <a:pt x="1774" y="1317"/>
                    <a:pt x="1764" y="1341"/>
                    <a:pt x="1792" y="1347"/>
                  </a:cubicBezTo>
                  <a:cubicBezTo>
                    <a:pt x="1807" y="1351"/>
                    <a:pt x="1824" y="1350"/>
                    <a:pt x="1831" y="1332"/>
                  </a:cubicBezTo>
                  <a:close/>
                  <a:moveTo>
                    <a:pt x="1732" y="904"/>
                  </a:moveTo>
                  <a:cubicBezTo>
                    <a:pt x="1725" y="897"/>
                    <a:pt x="1706" y="896"/>
                    <a:pt x="1697" y="900"/>
                  </a:cubicBezTo>
                  <a:cubicBezTo>
                    <a:pt x="1682" y="908"/>
                    <a:pt x="1686" y="925"/>
                    <a:pt x="1708" y="950"/>
                  </a:cubicBezTo>
                  <a:cubicBezTo>
                    <a:pt x="1737" y="935"/>
                    <a:pt x="1747" y="916"/>
                    <a:pt x="1732" y="904"/>
                  </a:cubicBezTo>
                  <a:close/>
                  <a:moveTo>
                    <a:pt x="1688" y="1437"/>
                  </a:moveTo>
                  <a:cubicBezTo>
                    <a:pt x="1674" y="1437"/>
                    <a:pt x="1660" y="1438"/>
                    <a:pt x="1640" y="1439"/>
                  </a:cubicBezTo>
                  <a:cubicBezTo>
                    <a:pt x="1635" y="1455"/>
                    <a:pt x="1626" y="1471"/>
                    <a:pt x="1624" y="1488"/>
                  </a:cubicBezTo>
                  <a:cubicBezTo>
                    <a:pt x="1622" y="1516"/>
                    <a:pt x="1647" y="1540"/>
                    <a:pt x="1673" y="1539"/>
                  </a:cubicBezTo>
                  <a:cubicBezTo>
                    <a:pt x="1696" y="1539"/>
                    <a:pt x="1715" y="1515"/>
                    <a:pt x="1714" y="1487"/>
                  </a:cubicBezTo>
                  <a:cubicBezTo>
                    <a:pt x="1714" y="1466"/>
                    <a:pt x="1707" y="1448"/>
                    <a:pt x="1688" y="1437"/>
                  </a:cubicBezTo>
                  <a:close/>
                </a:path>
              </a:pathLst>
            </a:custGeom>
            <a:grpFill/>
            <a:ln>
              <a:noFill/>
            </a:ln>
          </p:spPr>
          <p:txBody>
            <a:bodyPr/>
            <a:lstStyle/>
            <a:p>
              <a:endParaRPr lang="en-GB"/>
            </a:p>
          </p:txBody>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2599" y="643466"/>
            <a:ext cx="8178800"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txBody>
          <a:bodyPr/>
          <a:lstStyle/>
          <a:p>
            <a:endParaRPr lang="en-GB"/>
          </a:p>
        </p:txBody>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492" y="845990"/>
            <a:ext cx="7865151"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B4C7A-C978-34CC-58A7-EF40191152A0}"/>
              </a:ext>
            </a:extLst>
          </p:cNvPr>
          <p:cNvSpPr>
            <a:spLocks noGrp="1"/>
          </p:cNvSpPr>
          <p:nvPr>
            <p:ph type="title"/>
          </p:nvPr>
        </p:nvSpPr>
        <p:spPr>
          <a:xfrm>
            <a:off x="913053" y="1159657"/>
            <a:ext cx="7257504" cy="969404"/>
          </a:xfrm>
        </p:spPr>
        <p:txBody>
          <a:bodyPr anchor="ctr">
            <a:noAutofit/>
          </a:bodyPr>
          <a:lstStyle/>
          <a:p>
            <a:pPr algn="ctr"/>
            <a:r>
              <a:rPr lang="en-GB" sz="2000" dirty="0">
                <a:latin typeface="+mn-lt"/>
              </a:rPr>
              <a:t>Attribution of blame in rape cases: A review of the impact of rape myth acceptance, gender role conformity and substance use on victim blaming (Grubb &amp; Turner, 2012)</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650" y="2240822"/>
            <a:ext cx="10287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D16A66-0C1A-04C6-F281-4490DF9D00BA}"/>
              </a:ext>
            </a:extLst>
          </p:cNvPr>
          <p:cNvSpPr>
            <a:spLocks noGrp="1"/>
          </p:cNvSpPr>
          <p:nvPr>
            <p:ph idx="1"/>
          </p:nvPr>
        </p:nvSpPr>
        <p:spPr>
          <a:xfrm>
            <a:off x="913053" y="2884289"/>
            <a:ext cx="7257504" cy="2814054"/>
          </a:xfrm>
        </p:spPr>
        <p:txBody>
          <a:bodyPr anchor="ctr">
            <a:normAutofit fontScale="92500"/>
          </a:bodyPr>
          <a:lstStyle/>
          <a:p>
            <a:pPr lvl="0"/>
            <a:r>
              <a:rPr lang="en-GB" sz="1800" b="1" dirty="0"/>
              <a:t>Prejudicial Beliefs:</a:t>
            </a:r>
            <a:r>
              <a:rPr lang="en-GB" sz="1800" dirty="0"/>
              <a:t> Research shows that Rape Myth Acceptance (RMA) directly influences juror decision-making. Beliefs that victims lie for revenge, or that intoxication equals shared fault, distort how evidence is evaluated. </a:t>
            </a:r>
          </a:p>
          <a:p>
            <a:pPr lvl="0"/>
            <a:r>
              <a:rPr lang="en-GB" sz="1800" b="1" dirty="0"/>
              <a:t>Credibility Shifts:</a:t>
            </a:r>
            <a:r>
              <a:rPr lang="en-GB" sz="1800" dirty="0"/>
              <a:t> High RMA scores correlate with increased belief in the defendant’s testimony and decreased belief in the complainant's credibility. </a:t>
            </a:r>
          </a:p>
          <a:p>
            <a:pPr lvl="0"/>
            <a:r>
              <a:rPr lang="en-GB" sz="1800" b="1" dirty="0"/>
              <a:t>Verdict Impact:</a:t>
            </a:r>
            <a:r>
              <a:rPr lang="en-GB" sz="1800" dirty="0"/>
              <a:t> Studies on mock jurors demonstrate that acceptance of these myths strongly predicts higher rates of acquittal or lenient sentencing, overriding standard judicial instructions. </a:t>
            </a:r>
          </a:p>
          <a:p>
            <a:endParaRPr lang="en-GB" dirty="0"/>
          </a:p>
        </p:txBody>
      </p:sp>
    </p:spTree>
    <p:extLst>
      <p:ext uri="{BB962C8B-B14F-4D97-AF65-F5344CB8AC3E}">
        <p14:creationId xmlns:p14="http://schemas.microsoft.com/office/powerpoint/2010/main" val="2410188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801" name="Rectangle 33800">
            <a:extLst>
              <a:ext uri="{FF2B5EF4-FFF2-40B4-BE49-F238E27FC236}">
                <a16:creationId xmlns:a16="http://schemas.microsoft.com/office/drawing/2014/main" id="{D8A8FB2B-6F1D-4A0C-BF02-D3F503B88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p:cNvSpPr>
            <a:spLocks noGrp="1" noChangeArrowheads="1"/>
          </p:cNvSpPr>
          <p:nvPr>
            <p:ph type="title"/>
          </p:nvPr>
        </p:nvSpPr>
        <p:spPr>
          <a:xfrm>
            <a:off x="375860" y="568345"/>
            <a:ext cx="5824915" cy="1560716"/>
          </a:xfrm>
        </p:spPr>
        <p:txBody>
          <a:bodyPr>
            <a:normAutofit/>
          </a:bodyPr>
          <a:lstStyle/>
          <a:p>
            <a:pPr eaLnBrk="1" hangingPunct="1">
              <a:defRPr/>
            </a:pPr>
            <a:r>
              <a:rPr lang="en-GB" sz="3200" dirty="0">
                <a:latin typeface="+mn-lt"/>
              </a:rPr>
              <a:t>Overview: </a:t>
            </a:r>
            <a:br>
              <a:rPr lang="en-GB" sz="3200" dirty="0">
                <a:latin typeface="+mn-lt"/>
              </a:rPr>
            </a:br>
            <a:r>
              <a:rPr lang="en-GB" sz="3200" dirty="0">
                <a:latin typeface="+mn-lt"/>
              </a:rPr>
              <a:t>Interpersonal influences on jury decisions</a:t>
            </a:r>
            <a:endParaRPr lang="en-US" sz="3200" dirty="0">
              <a:latin typeface="+mn-lt"/>
            </a:endParaRPr>
          </a:p>
        </p:txBody>
      </p:sp>
      <p:cxnSp>
        <p:nvCxnSpPr>
          <p:cNvPr id="33803" name="Straight Connector 33802">
            <a:extLst>
              <a:ext uri="{FF2B5EF4-FFF2-40B4-BE49-F238E27FC236}">
                <a16:creationId xmlns:a16="http://schemas.microsoft.com/office/drawing/2014/main" id="{E596B0BB-EA6D-45F2-81A3-248F2296E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5859" y="2176009"/>
            <a:ext cx="5824916" cy="0"/>
          </a:xfrm>
          <a:prstGeom prst="line">
            <a:avLst/>
          </a:prstGeom>
          <a:ln w="38100">
            <a:solidFill>
              <a:srgbClr val="F39C10"/>
            </a:solidFill>
          </a:ln>
        </p:spPr>
        <p:style>
          <a:lnRef idx="1">
            <a:schemeClr val="accent1"/>
          </a:lnRef>
          <a:fillRef idx="0">
            <a:schemeClr val="accent1"/>
          </a:fillRef>
          <a:effectRef idx="0">
            <a:schemeClr val="accent1"/>
          </a:effectRef>
          <a:fontRef idx="minor">
            <a:schemeClr val="tx1"/>
          </a:fontRef>
        </p:style>
      </p:cxnSp>
      <p:sp>
        <p:nvSpPr>
          <p:cNvPr id="33795" name="Rectangle 3"/>
          <p:cNvSpPr>
            <a:spLocks noGrp="1" noChangeArrowheads="1"/>
          </p:cNvSpPr>
          <p:nvPr>
            <p:ph idx="1"/>
          </p:nvPr>
        </p:nvSpPr>
        <p:spPr>
          <a:xfrm>
            <a:off x="375234" y="2438400"/>
            <a:ext cx="5825541" cy="3651504"/>
          </a:xfrm>
        </p:spPr>
        <p:txBody>
          <a:bodyPr>
            <a:normAutofit/>
          </a:bodyPr>
          <a:lstStyle/>
          <a:p>
            <a:pPr eaLnBrk="1" hangingPunct="1">
              <a:defRPr/>
            </a:pPr>
            <a:r>
              <a:rPr lang="en-GB" dirty="0">
                <a:effectLst/>
                <a:latin typeface="Calibri" panose="020F0502020204030204" pitchFamily="34" charset="0"/>
                <a:ea typeface="Calibri" panose="020F0502020204030204" pitchFamily="34" charset="0"/>
                <a:cs typeface="Calibri" panose="020F0502020204030204" pitchFamily="34" charset="0"/>
              </a:rPr>
              <a:t>Hastie and Pennington also report on various </a:t>
            </a:r>
            <a:r>
              <a:rPr lang="en-GB" b="1" dirty="0">
                <a:effectLst/>
                <a:latin typeface="Calibri" panose="020F0502020204030204" pitchFamily="34" charset="0"/>
                <a:ea typeface="Calibri" panose="020F0502020204030204" pitchFamily="34" charset="0"/>
                <a:cs typeface="Calibri" panose="020F0502020204030204" pitchFamily="34" charset="0"/>
              </a:rPr>
              <a:t>social influences on jury decision-making: </a:t>
            </a:r>
            <a:r>
              <a:rPr lang="en-GB" dirty="0">
                <a:effectLst/>
                <a:latin typeface="Calibri" panose="020F0502020204030204" pitchFamily="34" charset="0"/>
                <a:ea typeface="Calibri" panose="020F0502020204030204" pitchFamily="34" charset="0"/>
                <a:cs typeface="Calibri" panose="020F0502020204030204" pitchFamily="34" charset="0"/>
              </a:rPr>
              <a:t> </a:t>
            </a:r>
          </a:p>
          <a:p>
            <a:pPr eaLnBrk="1" hangingPunct="1">
              <a:defRPr/>
            </a:pPr>
            <a:endParaRPr lang="en-GB" b="1" dirty="0">
              <a:effectLst/>
              <a:latin typeface="Calibri" panose="020F0502020204030204" pitchFamily="34" charset="0"/>
              <a:ea typeface="Calibri" panose="020F0502020204030204" pitchFamily="34" charset="0"/>
              <a:cs typeface="Calibri" panose="020F0502020204030204" pitchFamily="34" charset="0"/>
            </a:endParaRPr>
          </a:p>
          <a:p>
            <a:pPr eaLnBrk="1" hangingPunct="1">
              <a:defRPr/>
            </a:pP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Leadership</a:t>
            </a:r>
          </a:p>
          <a:p>
            <a:pPr eaLnBrk="1" hangingPunct="1">
              <a:defRPr/>
            </a:pP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Majority influence</a:t>
            </a:r>
          </a:p>
          <a:p>
            <a:pPr eaLnBrk="1" hangingPunct="1">
              <a:defRPr/>
            </a:pP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Minority influence</a:t>
            </a:r>
          </a:p>
          <a:p>
            <a:pPr eaLnBrk="1" hangingPunct="1">
              <a:defRPr/>
            </a:pPr>
            <a:endParaRPr lang="en-GB" b="1" dirty="0"/>
          </a:p>
          <a:p>
            <a:pPr eaLnBrk="1" hangingPunct="1">
              <a:buFont typeface="Wingdings" pitchFamily="2" charset="2"/>
              <a:buNone/>
              <a:defRPr/>
            </a:pPr>
            <a:endParaRPr lang="en-US" dirty="0"/>
          </a:p>
        </p:txBody>
      </p:sp>
      <p:pic>
        <p:nvPicPr>
          <p:cNvPr id="33797" name="Picture 33796" descr="Colourful carved figures of humans">
            <a:extLst>
              <a:ext uri="{FF2B5EF4-FFF2-40B4-BE49-F238E27FC236}">
                <a16:creationId xmlns:a16="http://schemas.microsoft.com/office/drawing/2014/main" id="{BD2854F8-9E55-F236-C82C-F46BC7A6F967}"/>
              </a:ext>
            </a:extLst>
          </p:cNvPr>
          <p:cNvPicPr>
            <a:picLocks noChangeAspect="1"/>
          </p:cNvPicPr>
          <p:nvPr/>
        </p:nvPicPr>
        <p:blipFill rotWithShape="1">
          <a:blip r:embed="rId2"/>
          <a:srcRect l="36799" r="36567" b="-1"/>
          <a:stretch/>
        </p:blipFill>
        <p:spPr>
          <a:xfrm>
            <a:off x="6577752" y="-8545"/>
            <a:ext cx="2568384" cy="6870818"/>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6089" name="Rectangle 46088">
            <a:extLst>
              <a:ext uri="{FF2B5EF4-FFF2-40B4-BE49-F238E27FC236}">
                <a16:creationId xmlns:a16="http://schemas.microsoft.com/office/drawing/2014/main" id="{6F221F4A-1315-44A8-8BF5-4FCE7E8A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43225" y="568345"/>
            <a:ext cx="5834978" cy="1560716"/>
          </a:xfrm>
        </p:spPr>
        <p:txBody>
          <a:bodyPr>
            <a:normAutofit/>
          </a:bodyPr>
          <a:lstStyle/>
          <a:p>
            <a:pPr eaLnBrk="1" hangingPunct="1">
              <a:defRPr/>
            </a:pPr>
            <a:r>
              <a:rPr lang="en-GB" dirty="0">
                <a:latin typeface="+mn-lt"/>
              </a:rPr>
              <a:t>Interpersonal influences: Leadership</a:t>
            </a:r>
          </a:p>
        </p:txBody>
      </p:sp>
      <p:pic>
        <p:nvPicPr>
          <p:cNvPr id="46085" name="Picture 46084" descr="Large skydiving group mid-air">
            <a:extLst>
              <a:ext uri="{FF2B5EF4-FFF2-40B4-BE49-F238E27FC236}">
                <a16:creationId xmlns:a16="http://schemas.microsoft.com/office/drawing/2014/main" id="{45894347-3DD6-809A-3836-1244C984D323}"/>
              </a:ext>
            </a:extLst>
          </p:cNvPr>
          <p:cNvPicPr>
            <a:picLocks noChangeAspect="1"/>
          </p:cNvPicPr>
          <p:nvPr/>
        </p:nvPicPr>
        <p:blipFill rotWithShape="1">
          <a:blip r:embed="rId2"/>
          <a:srcRect l="38155" r="36987" b="-1"/>
          <a:stretch/>
        </p:blipFill>
        <p:spPr>
          <a:xfrm>
            <a:off x="20" y="-8545"/>
            <a:ext cx="2568364" cy="6870818"/>
          </a:xfrm>
          <a:prstGeom prst="rect">
            <a:avLst/>
          </a:prstGeom>
        </p:spPr>
      </p:pic>
      <p:cxnSp>
        <p:nvCxnSpPr>
          <p:cNvPr id="46091" name="Straight Connector 46090">
            <a:extLst>
              <a:ext uri="{FF2B5EF4-FFF2-40B4-BE49-F238E27FC236}">
                <a16:creationId xmlns:a16="http://schemas.microsoft.com/office/drawing/2014/main" id="{8F4747F2-1347-4F02-B139-00085F8A2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rgbClr val="E9AE4F"/>
            </a:solidFill>
          </a:ln>
        </p:spPr>
        <p:style>
          <a:lnRef idx="1">
            <a:schemeClr val="accent1"/>
          </a:lnRef>
          <a:fillRef idx="0">
            <a:schemeClr val="accent1"/>
          </a:fillRef>
          <a:effectRef idx="0">
            <a:schemeClr val="accent1"/>
          </a:effectRef>
          <a:fontRef idx="minor">
            <a:schemeClr val="tx1"/>
          </a:fontRef>
        </p:style>
      </p:cxnSp>
      <p:sp>
        <p:nvSpPr>
          <p:cNvPr id="46083" name="Rectangle 3"/>
          <p:cNvSpPr>
            <a:spLocks noGrp="1" noChangeArrowheads="1"/>
          </p:cNvSpPr>
          <p:nvPr>
            <p:ph idx="1"/>
          </p:nvPr>
        </p:nvSpPr>
        <p:spPr>
          <a:xfrm>
            <a:off x="2943225" y="2438400"/>
            <a:ext cx="5834978" cy="4114800"/>
          </a:xfrm>
        </p:spPr>
        <p:txBody>
          <a:bodyPr>
            <a:normAutofit lnSpcReduction="10000"/>
          </a:bodyPr>
          <a:lstStyle/>
          <a:p>
            <a:pPr>
              <a:lnSpc>
                <a:spcPct val="101000"/>
              </a:lnSpc>
              <a:defRPr/>
            </a:pPr>
            <a:r>
              <a:rPr lang="en-GB" sz="1700" dirty="0">
                <a:effectLst/>
                <a:latin typeface="Calibri" panose="020F0502020204030204" pitchFamily="34" charset="0"/>
                <a:ea typeface="Calibri" panose="020F0502020204030204" pitchFamily="34" charset="0"/>
                <a:cs typeface="Calibri" panose="020F0502020204030204" pitchFamily="34" charset="0"/>
              </a:rPr>
              <a:t>Before any deliberations take place, the jury selects a foreman who is responsible for calling for votes, liaising between the judge and jurors and announcing the verdict to the court</a:t>
            </a:r>
            <a:r>
              <a:rPr lang="en-GB" sz="1700" dirty="0">
                <a:latin typeface="Calibri" panose="020F0502020204030204" pitchFamily="34" charset="0"/>
                <a:ea typeface="Calibri" panose="020F0502020204030204" pitchFamily="34" charset="0"/>
                <a:cs typeface="Calibri" panose="020F0502020204030204" pitchFamily="34" charset="0"/>
              </a:rPr>
              <a:t> (</a:t>
            </a:r>
            <a:r>
              <a:rPr lang="en-GB" sz="1800" dirty="0">
                <a:latin typeface="Calibri" panose="020F0502020204030204" pitchFamily="34" charset="0"/>
                <a:ea typeface="Calibri" panose="020F0502020204030204" pitchFamily="34" charset="0"/>
                <a:cs typeface="Calibri" panose="020F0502020204030204" pitchFamily="34" charset="0"/>
              </a:rPr>
              <a:t>Pruss, 2014).</a:t>
            </a:r>
            <a:endParaRPr lang="en-GB" sz="1700" dirty="0">
              <a:effectLst/>
              <a:latin typeface="Calibri" panose="020F0502020204030204" pitchFamily="34" charset="0"/>
              <a:ea typeface="Calibri" panose="020F0502020204030204" pitchFamily="34" charset="0"/>
              <a:cs typeface="Calibri" panose="020F0502020204030204" pitchFamily="34" charset="0"/>
            </a:endParaRPr>
          </a:p>
          <a:p>
            <a:pPr>
              <a:defRPr/>
            </a:pPr>
            <a:r>
              <a:rPr lang="en-GB" sz="1600" dirty="0">
                <a:latin typeface="Calibri" panose="020F0502020204030204" pitchFamily="34" charset="0"/>
                <a:ea typeface="Calibri" panose="020F0502020204030204" pitchFamily="34" charset="0"/>
                <a:cs typeface="Calibri" panose="020F0502020204030204" pitchFamily="34" charset="0"/>
              </a:rPr>
              <a:t>Due to this role, the foreperson holds significant influence over the direction of jury discussions and how deliberations ultimately conclude, which makes the selection of this role a key focus in both jury research and courtroom practice. </a:t>
            </a: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eaLnBrk="1" hangingPunct="1">
              <a:lnSpc>
                <a:spcPct val="101000"/>
              </a:lnSpc>
              <a:defRPr/>
            </a:pPr>
            <a:r>
              <a:rPr lang="en-GB" sz="1700" dirty="0">
                <a:effectLst/>
                <a:latin typeface="Calibri" panose="020F0502020204030204" pitchFamily="34" charset="0"/>
                <a:ea typeface="Calibri" panose="020F0502020204030204" pitchFamily="34" charset="0"/>
                <a:cs typeface="Calibri" panose="020F0502020204030204" pitchFamily="34" charset="0"/>
              </a:rPr>
              <a:t>As early as 1961, Strodtbeck &amp; Hook found that several factors influence who becomes the foreman:</a:t>
            </a:r>
          </a:p>
          <a:p>
            <a:pPr lvl="1">
              <a:lnSpc>
                <a:spcPct val="101000"/>
              </a:lnSpc>
              <a:defRPr/>
            </a:pPr>
            <a:r>
              <a:rPr lang="en-GB" sz="1500" dirty="0">
                <a:effectLst/>
                <a:latin typeface="Calibri" panose="020F0502020204030204" pitchFamily="34" charset="0"/>
                <a:ea typeface="Calibri" panose="020F0502020204030204" pitchFamily="34" charset="0"/>
                <a:cs typeface="Calibri" panose="020F0502020204030204" pitchFamily="34" charset="0"/>
              </a:rPr>
              <a:t>People who have previously served on a jury.</a:t>
            </a:r>
          </a:p>
          <a:p>
            <a:pPr lvl="1">
              <a:lnSpc>
                <a:spcPct val="101000"/>
              </a:lnSpc>
              <a:defRPr/>
            </a:pPr>
            <a:r>
              <a:rPr lang="en-GB" sz="1500" dirty="0">
                <a:effectLst/>
                <a:latin typeface="Calibri" panose="020F0502020204030204" pitchFamily="34" charset="0"/>
                <a:ea typeface="Calibri" panose="020F0502020204030204" pitchFamily="34" charset="0"/>
                <a:cs typeface="Calibri" panose="020F0502020204030204" pitchFamily="34" charset="0"/>
              </a:rPr>
              <a:t>Those of a high socioeconomic status.</a:t>
            </a:r>
          </a:p>
          <a:p>
            <a:pPr lvl="1">
              <a:lnSpc>
                <a:spcPct val="101000"/>
              </a:lnSpc>
              <a:defRPr/>
            </a:pPr>
            <a:r>
              <a:rPr lang="en-GB" sz="1500" dirty="0">
                <a:effectLst/>
                <a:latin typeface="Calibri" panose="020F0502020204030204" pitchFamily="34" charset="0"/>
                <a:ea typeface="Calibri" panose="020F0502020204030204" pitchFamily="34" charset="0"/>
                <a:cs typeface="Calibri" panose="020F0502020204030204" pitchFamily="34" charset="0"/>
              </a:rPr>
              <a:t>Those who spoke first.</a:t>
            </a:r>
          </a:p>
          <a:p>
            <a:pPr lvl="1">
              <a:lnSpc>
                <a:spcPct val="101000"/>
              </a:lnSpc>
              <a:defRPr/>
            </a:pPr>
            <a:r>
              <a:rPr lang="en-GB" sz="1500" dirty="0">
                <a:effectLst/>
                <a:latin typeface="Calibri" panose="020F0502020204030204" pitchFamily="34" charset="0"/>
                <a:ea typeface="Calibri" panose="020F0502020204030204" pitchFamily="34" charset="0"/>
                <a:cs typeface="Calibri" panose="020F0502020204030204" pitchFamily="34" charset="0"/>
              </a:rPr>
              <a:t>Those who sit at the head of the table.</a:t>
            </a:r>
          </a:p>
          <a:p>
            <a:pPr eaLnBrk="1" hangingPunct="1">
              <a:lnSpc>
                <a:spcPct val="101000"/>
              </a:lnSpc>
              <a:defRPr/>
            </a:pPr>
            <a:endParaRPr lang="en-GB" sz="1700" dirty="0"/>
          </a:p>
          <a:p>
            <a:pPr eaLnBrk="1" hangingPunct="1">
              <a:lnSpc>
                <a:spcPct val="101000"/>
              </a:lnSpc>
              <a:defRPr/>
            </a:pPr>
            <a:endParaRPr lang="en-US" sz="17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7112" name="Rectangle 47111">
            <a:extLst>
              <a:ext uri="{FF2B5EF4-FFF2-40B4-BE49-F238E27FC236}">
                <a16:creationId xmlns:a16="http://schemas.microsoft.com/office/drawing/2014/main" id="{582C4845-0D78-4D23-853C-D2B548EAE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718896" y="-1293614"/>
            <a:ext cx="2228886" cy="4447274"/>
          </a:xfrm>
        </p:spPr>
        <p:txBody>
          <a:bodyPr anchor="ctr">
            <a:normAutofit/>
          </a:bodyPr>
          <a:lstStyle/>
          <a:p>
            <a:pPr algn="r" eaLnBrk="1" hangingPunct="1">
              <a:defRPr/>
            </a:pPr>
            <a:r>
              <a:rPr lang="en-GB" sz="2500" dirty="0">
                <a:latin typeface="+mn-lt"/>
              </a:rPr>
              <a:t> Interpersonal influences: Leadership</a:t>
            </a:r>
            <a:endParaRPr lang="en-US" sz="2500" dirty="0">
              <a:latin typeface="+mn-lt"/>
            </a:endParaRPr>
          </a:p>
        </p:txBody>
      </p:sp>
      <p:cxnSp>
        <p:nvCxnSpPr>
          <p:cNvPr id="47114" name="Straight Connector 47113">
            <a:extLst>
              <a:ext uri="{FF2B5EF4-FFF2-40B4-BE49-F238E27FC236}">
                <a16:creationId xmlns:a16="http://schemas.microsoft.com/office/drawing/2014/main" id="{4E5365E6-B851-45B6-821E-CBF24C76A2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64872"/>
            <a:ext cx="0" cy="2928257"/>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47107" name="Rectangle 3"/>
          <p:cNvSpPr>
            <a:spLocks noGrp="1" noChangeArrowheads="1"/>
          </p:cNvSpPr>
          <p:nvPr>
            <p:ph idx="1"/>
          </p:nvPr>
        </p:nvSpPr>
        <p:spPr>
          <a:xfrm>
            <a:off x="3732021" y="1205364"/>
            <a:ext cx="4268973" cy="4447274"/>
          </a:xfrm>
        </p:spPr>
        <p:txBody>
          <a:bodyPr anchor="ctr">
            <a:normAutofit/>
          </a:bodyPr>
          <a:lstStyle/>
          <a:p>
            <a:pPr eaLnBrk="1" hangingPunct="1">
              <a:defRPr/>
            </a:pPr>
            <a:r>
              <a:rPr lang="en-GB" dirty="0">
                <a:effectLst/>
              </a:rPr>
              <a:t>Ainsworth &amp; Pease (1987) summarise…</a:t>
            </a:r>
          </a:p>
          <a:p>
            <a:pPr eaLnBrk="1" hangingPunct="1">
              <a:buFont typeface="Wingdings" pitchFamily="2" charset="2"/>
              <a:buNone/>
              <a:defRPr/>
            </a:pPr>
            <a:r>
              <a:rPr lang="en-GB" i="1" dirty="0">
                <a:solidFill>
                  <a:srgbClr val="0070C0"/>
                </a:solidFill>
                <a:effectLst/>
              </a:rPr>
              <a:t>‘… the person most likely to be chosen as foreman is an upper class male who sits at the head of the table and opens the discussion. These findings are important as the person elected foreman may have more influence than any other juror’.</a:t>
            </a:r>
          </a:p>
          <a:p>
            <a:pPr eaLnBrk="1" hangingPunct="1">
              <a:buFont typeface="Wingdings" pitchFamily="2" charset="2"/>
              <a:buNone/>
              <a:defRPr/>
            </a:pPr>
            <a:endParaRPr lang="en-US" dirty="0">
              <a:effectLst/>
            </a:endParaRPr>
          </a:p>
        </p:txBody>
      </p:sp>
      <p:pic>
        <p:nvPicPr>
          <p:cNvPr id="2" name="Picture 1" descr="Jury Foremen Cartoons and Comics - funny pictures from CartoonStock">
            <a:extLst>
              <a:ext uri="{FF2B5EF4-FFF2-40B4-BE49-F238E27FC236}">
                <a16:creationId xmlns:a16="http://schemas.microsoft.com/office/drawing/2014/main" id="{8E8E6F26-2BD8-B052-30B9-85F8EAAD22F4}"/>
              </a:ext>
            </a:extLst>
          </p:cNvPr>
          <p:cNvPicPr>
            <a:picLocks noChangeAspect="1"/>
          </p:cNvPicPr>
          <p:nvPr/>
        </p:nvPicPr>
        <p:blipFill>
          <a:blip r:embed="rId2"/>
          <a:stretch>
            <a:fillRect/>
          </a:stretch>
        </p:blipFill>
        <p:spPr>
          <a:xfrm>
            <a:off x="702753" y="2051302"/>
            <a:ext cx="2787969" cy="3876675"/>
          </a:xfrm>
          <a:prstGeom prst="rect">
            <a:avLst/>
          </a:prstGeom>
          <a:ln>
            <a:solidFill>
              <a:schemeClr val="accent1"/>
            </a:solidFill>
          </a:ln>
        </p:spPr>
      </p:pic>
    </p:spTree>
    <p:extLst>
      <p:ext uri="{BB962C8B-B14F-4D97-AF65-F5344CB8AC3E}">
        <p14:creationId xmlns:p14="http://schemas.microsoft.com/office/powerpoint/2010/main" val="36922192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01FAB-8C8E-2694-C1C5-24A7782B7FC8}"/>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Foreperson demographics and characteristics</a:t>
            </a:r>
          </a:p>
        </p:txBody>
      </p:sp>
      <p:sp>
        <p:nvSpPr>
          <p:cNvPr id="3" name="Content Placeholder 2">
            <a:extLst>
              <a:ext uri="{FF2B5EF4-FFF2-40B4-BE49-F238E27FC236}">
                <a16:creationId xmlns:a16="http://schemas.microsoft.com/office/drawing/2014/main" id="{679ACD3E-56D5-B857-0168-4955315A3701}"/>
              </a:ext>
            </a:extLst>
          </p:cNvPr>
          <p:cNvSpPr>
            <a:spLocks noGrp="1"/>
          </p:cNvSpPr>
          <p:nvPr>
            <p:ph idx="1"/>
          </p:nvPr>
        </p:nvSpPr>
        <p:spPr/>
        <p:txBody>
          <a:bodyPr>
            <a:normAutofit fontScale="77500" lnSpcReduction="20000"/>
          </a:bodyPr>
          <a:lstStyle/>
          <a:p>
            <a:r>
              <a:rPr lang="en-GB" dirty="0"/>
              <a:t>Men are more likely than women to be chosen as a foreperson. This pattern appeared even in juries where women made up a larger portion of jurors. For example, Sommers (2006) found that although 61% of jurors in the sample were female, 52% of forepersons were male.</a:t>
            </a:r>
          </a:p>
          <a:p>
            <a:r>
              <a:rPr lang="en-GB" dirty="0"/>
              <a:t>Similarly, Lynch and Haney (2011) reported that White men represented 32% of jury participants but served as forepersons in 45% of mock juries. </a:t>
            </a:r>
          </a:p>
          <a:p>
            <a:r>
              <a:rPr lang="en-GB" dirty="0"/>
              <a:t>Finally, one study found that the overall race of the jury also had an influence on the gender of the foreperson selected. </a:t>
            </a:r>
          </a:p>
          <a:p>
            <a:r>
              <a:rPr lang="en-GB" dirty="0"/>
              <a:t>Alford (2006) found that juries with a majority of African American members had higher rates of female forepersons (60%) than juries with a Caucasian-majority (40%). </a:t>
            </a:r>
          </a:p>
          <a:p>
            <a:r>
              <a:rPr lang="en-GB" dirty="0"/>
              <a:t>Essentially, Alford found that it is more likely for a woman to be selected foreperson in a racially diverse jury group than in a White one (2006).</a:t>
            </a:r>
          </a:p>
        </p:txBody>
      </p:sp>
    </p:spTree>
    <p:extLst>
      <p:ext uri="{BB962C8B-B14F-4D97-AF65-F5344CB8AC3E}">
        <p14:creationId xmlns:p14="http://schemas.microsoft.com/office/powerpoint/2010/main" val="10126707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0968" name="Rectangle 40967">
            <a:extLst>
              <a:ext uri="{FF2B5EF4-FFF2-40B4-BE49-F238E27FC236}">
                <a16:creationId xmlns:a16="http://schemas.microsoft.com/office/drawing/2014/main" id="{04BCA584-2A86-47E4-9394-979A2F374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Rectangle 2"/>
          <p:cNvSpPr>
            <a:spLocks noGrp="1" noChangeArrowheads="1"/>
          </p:cNvSpPr>
          <p:nvPr>
            <p:ph type="title"/>
          </p:nvPr>
        </p:nvSpPr>
        <p:spPr>
          <a:xfrm>
            <a:off x="3711804" y="568345"/>
            <a:ext cx="5066399" cy="1560716"/>
          </a:xfrm>
        </p:spPr>
        <p:txBody>
          <a:bodyPr>
            <a:normAutofit/>
          </a:bodyPr>
          <a:lstStyle/>
          <a:p>
            <a:pPr algn="ctr" eaLnBrk="1" hangingPunct="1">
              <a:defRPr/>
            </a:pPr>
            <a:r>
              <a:rPr lang="en-GB" dirty="0">
                <a:latin typeface="+mn-lt"/>
              </a:rPr>
              <a:t>Gender &amp; SES</a:t>
            </a:r>
            <a:endParaRPr lang="en-US" dirty="0">
              <a:latin typeface="+mn-lt"/>
            </a:endParaRPr>
          </a:p>
        </p:txBody>
      </p:sp>
      <p:pic>
        <p:nvPicPr>
          <p:cNvPr id="3074" name="Picture 2" descr="A person and person's head with question mark&#10;&#10;Description automatically generated"/>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5797" y="353811"/>
            <a:ext cx="3000986" cy="198978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0970" name="Straight Connector 40969">
            <a:extLst>
              <a:ext uri="{FF2B5EF4-FFF2-40B4-BE49-F238E27FC236}">
                <a16:creationId xmlns:a16="http://schemas.microsoft.com/office/drawing/2014/main" id="{9E3CFB81-8BB1-4358-A40D-323415E65B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1804" y="2176009"/>
            <a:ext cx="50663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0963" name="Rectangle 3"/>
          <p:cNvSpPr>
            <a:spLocks noGrp="1" noChangeArrowheads="1"/>
          </p:cNvSpPr>
          <p:nvPr>
            <p:ph idx="1"/>
          </p:nvPr>
        </p:nvSpPr>
        <p:spPr>
          <a:xfrm>
            <a:off x="228600" y="2438399"/>
            <a:ext cx="8763000" cy="4267201"/>
          </a:xfrm>
        </p:spPr>
        <p:txBody>
          <a:bodyPr>
            <a:normAutofit fontScale="77500" lnSpcReduction="20000"/>
          </a:bodyPr>
          <a:lstStyle/>
          <a:p>
            <a:pPr>
              <a:defRPr/>
            </a:pPr>
            <a:r>
              <a:rPr lang="en-GB" dirty="0"/>
              <a:t>Each juror has a responsibility to contribute to the discussion and share their perspectives before a verdict is reached.</a:t>
            </a:r>
          </a:p>
          <a:p>
            <a:pPr>
              <a:defRPr/>
            </a:pPr>
            <a:r>
              <a:rPr lang="en-GB" dirty="0"/>
              <a:t> However, there are evident sex differences in participation during jury discussions and deliberations. </a:t>
            </a:r>
          </a:p>
          <a:p>
            <a:pPr>
              <a:defRPr/>
            </a:pPr>
            <a:r>
              <a:rPr lang="en-GB" dirty="0"/>
              <a:t>Overall, it was found that men were more participative than women and described as `hands-on` (Pruss, 2014).</a:t>
            </a:r>
          </a:p>
          <a:p>
            <a:pPr>
              <a:defRPr/>
            </a:pPr>
            <a:r>
              <a:rPr lang="en-GB" dirty="0"/>
              <a:t>The gender composition of juries may also influence their primary responsibility, which is reaching a verdict. </a:t>
            </a:r>
            <a:endParaRPr lang="en-GB" dirty="0">
              <a:effectLst/>
              <a:latin typeface="+mj-lt"/>
            </a:endParaRPr>
          </a:p>
          <a:p>
            <a:pPr>
              <a:defRPr/>
            </a:pPr>
            <a:r>
              <a:rPr lang="en-GB" dirty="0"/>
              <a:t>Golding et al. (2007) reported that women were more likely than men to cast a vote to convict across criminal cases. This pattern became even more pronounced in sexual assault, rape, and child sexual abuse cases. </a:t>
            </a:r>
          </a:p>
          <a:p>
            <a:pPr>
              <a:defRPr/>
            </a:pPr>
            <a:r>
              <a:rPr lang="en-GB" dirty="0"/>
              <a:t>Individually, female mock jurors were more likely to vote guilty than their male counterparts, with 64% of women voting guilty compared to 42% of men (Golding et al., 2007).</a:t>
            </a:r>
            <a:r>
              <a:rPr lang="en-GB" dirty="0">
                <a:solidFill>
                  <a:srgbClr val="0070C0"/>
                </a:solidFill>
                <a:effectLst/>
              </a:rPr>
              <a:t> </a:t>
            </a:r>
          </a:p>
          <a:p>
            <a:pPr>
              <a:defRPr/>
            </a:pPr>
            <a:r>
              <a:rPr lang="en-GB" dirty="0"/>
              <a:t>To further demonstrate this trend, Klein and Yamamoto (2020) found that ten women voted guilty for every one man in cases involving sexual assault. </a:t>
            </a: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9F802DD4-FAD3-409D-9451-872C2466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p:cNvSpPr>
            <a:spLocks noGrp="1" noChangeArrowheads="1"/>
          </p:cNvSpPr>
          <p:nvPr>
            <p:ph type="title"/>
          </p:nvPr>
        </p:nvSpPr>
        <p:spPr>
          <a:xfrm>
            <a:off x="3704734" y="568345"/>
            <a:ext cx="5073469" cy="1560716"/>
          </a:xfrm>
        </p:spPr>
        <p:txBody>
          <a:bodyPr>
            <a:normAutofit/>
          </a:bodyPr>
          <a:lstStyle/>
          <a:p>
            <a:pPr algn="ctr" eaLnBrk="1" hangingPunct="1">
              <a:defRPr/>
            </a:pPr>
            <a:r>
              <a:rPr lang="en-GB" b="1" dirty="0">
                <a:latin typeface="+mn-lt"/>
              </a:rPr>
              <a:t>Location at the table</a:t>
            </a:r>
            <a:endParaRPr lang="en-US" b="1" dirty="0">
              <a:latin typeface="+mn-lt"/>
            </a:endParaRPr>
          </a:p>
        </p:txBody>
      </p:sp>
      <p:sp>
        <p:nvSpPr>
          <p:cNvPr id="41994" name="Rounded Rectangle 13">
            <a:extLst>
              <a:ext uri="{FF2B5EF4-FFF2-40B4-BE49-F238E27FC236}">
                <a16:creationId xmlns:a16="http://schemas.microsoft.com/office/drawing/2014/main" id="{CF306A8B-14B9-4F5D-9EF5-A4FA9838C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491" y="1534308"/>
            <a:ext cx="2730406" cy="4358546"/>
          </a:xfrm>
          <a:prstGeom prst="roundRect">
            <a:avLst>
              <a:gd name="adj" fmla="val 2462"/>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2477" y="3097741"/>
            <a:ext cx="2219435" cy="1242883"/>
          </a:xfrm>
          <a:prstGeom prst="rect">
            <a:avLst/>
          </a:prstGeom>
          <a:noFill/>
          <a:extLst>
            <a:ext uri="{909E8E84-426E-40DD-AFC4-6F175D3DCCD1}">
              <a14:hiddenFill xmlns:a14="http://schemas.microsoft.com/office/drawing/2010/main">
                <a:solidFill>
                  <a:schemeClr val="accent1"/>
                </a:solidFill>
              </a14:hiddenFill>
            </a:ext>
          </a:extLst>
        </p:spPr>
      </p:pic>
      <p:cxnSp>
        <p:nvCxnSpPr>
          <p:cNvPr id="41996" name="Straight Connector 41995">
            <a:extLst>
              <a:ext uri="{FF2B5EF4-FFF2-40B4-BE49-F238E27FC236}">
                <a16:creationId xmlns:a16="http://schemas.microsoft.com/office/drawing/2014/main" id="{797519A1-3E71-4148-A70C-187784BF23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4734" y="2176009"/>
            <a:ext cx="507346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1987" name="Rectangle 3"/>
          <p:cNvSpPr>
            <a:spLocks noGrp="1" noChangeArrowheads="1"/>
          </p:cNvSpPr>
          <p:nvPr>
            <p:ph idx="1"/>
          </p:nvPr>
        </p:nvSpPr>
        <p:spPr>
          <a:xfrm>
            <a:off x="3704734" y="2438400"/>
            <a:ext cx="5073470" cy="3651504"/>
          </a:xfrm>
        </p:spPr>
        <p:txBody>
          <a:bodyPr>
            <a:normAutofit fontScale="92500" lnSpcReduction="20000"/>
          </a:bodyPr>
          <a:lstStyle/>
          <a:p>
            <a:pPr eaLnBrk="1" hangingPunct="1">
              <a:defRPr/>
            </a:pPr>
            <a:r>
              <a:rPr lang="en-GB" dirty="0">
                <a:effectLst/>
                <a:latin typeface="Calibri" panose="020F0502020204030204" pitchFamily="34" charset="0"/>
                <a:ea typeface="Calibri" panose="020F0502020204030204" pitchFamily="34" charset="0"/>
                <a:cs typeface="Calibri" panose="020F0502020204030204" pitchFamily="34" charset="0"/>
              </a:rPr>
              <a:t>People who </a:t>
            </a: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sit at the head </a:t>
            </a:r>
            <a:r>
              <a:rPr lang="en-GB" dirty="0">
                <a:effectLst/>
                <a:latin typeface="Calibri" panose="020F0502020204030204" pitchFamily="34" charset="0"/>
                <a:ea typeface="Calibri" panose="020F0502020204030204" pitchFamily="34" charset="0"/>
                <a:cs typeface="Calibri" panose="020F0502020204030204" pitchFamily="34" charset="0"/>
              </a:rPr>
              <a:t>of a rectangular table are more likely to be chosen as foreman than those sitting at the sides (Strodtbeck et al.). </a:t>
            </a:r>
          </a:p>
          <a:p>
            <a:pPr eaLnBrk="1" hangingPunct="1">
              <a:defRPr/>
            </a:pPr>
            <a:r>
              <a:rPr lang="en-GB" dirty="0">
                <a:effectLst/>
                <a:latin typeface="Calibri" panose="020F0502020204030204" pitchFamily="34" charset="0"/>
                <a:ea typeface="Calibri" panose="020F0502020204030204" pitchFamily="34" charset="0"/>
                <a:cs typeface="Calibri" panose="020F0502020204030204" pitchFamily="34" charset="0"/>
              </a:rPr>
              <a:t>Jurors </a:t>
            </a: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seated at the ends and middle</a:t>
            </a:r>
            <a:r>
              <a:rPr lang="en-GB" dirty="0">
                <a:effectLst/>
                <a:latin typeface="Calibri" panose="020F0502020204030204" pitchFamily="34" charset="0"/>
                <a:ea typeface="Calibri" panose="020F0502020204030204" pitchFamily="34" charset="0"/>
                <a:cs typeface="Calibri" panose="020F0502020204030204" pitchFamily="34" charset="0"/>
              </a:rPr>
              <a:t> of a rectangular table also participate at higher rates than jurors in other positions. </a:t>
            </a:r>
          </a:p>
          <a:p>
            <a:pPr eaLnBrk="1" hangingPunct="1">
              <a:defRPr/>
            </a:pPr>
            <a:r>
              <a:rPr lang="en-GB"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Social Loafing </a:t>
            </a:r>
            <a:r>
              <a:rPr lang="en-GB" dirty="0">
                <a:effectLst/>
                <a:latin typeface="Calibri" panose="020F0502020204030204" pitchFamily="34" charset="0"/>
                <a:ea typeface="Calibri" panose="020F0502020204030204" pitchFamily="34" charset="0"/>
                <a:cs typeface="Calibri" panose="020F0502020204030204" pitchFamily="34" charset="0"/>
              </a:rPr>
              <a:t>– 20% of Jurors never speak at all!</a:t>
            </a:r>
          </a:p>
          <a:p>
            <a:pPr>
              <a:defRPr/>
            </a:pPr>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Higher</a:t>
            </a:r>
            <a:r>
              <a:rPr lang="en-GB" dirty="0">
                <a:latin typeface="Calibri" panose="020F0502020204030204" pitchFamily="34" charset="0"/>
                <a:ea typeface="Calibri" panose="020F0502020204030204" pitchFamily="34" charset="0"/>
                <a:cs typeface="Calibri" panose="020F0502020204030204" pitchFamily="34" charset="0"/>
              </a:rPr>
              <a:t> SES jurors participate at a higher rate than lower SES jurors.</a:t>
            </a:r>
          </a:p>
          <a:p>
            <a:pPr eaLnBrk="1" hangingPunct="1">
              <a:defRPr/>
            </a:pPr>
            <a:endParaRPr lang="en-GB" dirty="0">
              <a:effectLst/>
              <a:latin typeface="+mj-lt"/>
            </a:endParaRPr>
          </a:p>
          <a:p>
            <a:pPr eaLnBrk="1" hangingPunct="1">
              <a:defRPr/>
            </a:pPr>
            <a:endParaRPr lang="en-US" dirty="0">
              <a:effectLst/>
              <a:latin typeface="+mj-lt"/>
            </a:endParaRPr>
          </a:p>
        </p:txBody>
      </p:sp>
      <p:sp>
        <p:nvSpPr>
          <p:cNvPr id="2" name="AutoShape 2" descr="Image result for jury deliber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466" name="Rectangle 19465">
            <a:extLst>
              <a:ext uri="{FF2B5EF4-FFF2-40B4-BE49-F238E27FC236}">
                <a16:creationId xmlns:a16="http://schemas.microsoft.com/office/drawing/2014/main" id="{D8A8FB2B-6F1D-4A0C-BF02-D3F503B88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5860" y="568345"/>
            <a:ext cx="5824915" cy="1560716"/>
          </a:xfrm>
        </p:spPr>
        <p:txBody>
          <a:bodyPr>
            <a:normAutofit/>
          </a:bodyPr>
          <a:lstStyle/>
          <a:p>
            <a:pPr eaLnBrk="1" hangingPunct="1">
              <a:defRPr/>
            </a:pPr>
            <a:r>
              <a:rPr lang="en-GB" dirty="0">
                <a:latin typeface="+mn-lt"/>
              </a:rPr>
              <a:t>Interpersonal influences</a:t>
            </a:r>
            <a:r>
              <a:rPr lang="en-GB" dirty="0"/>
              <a:t>:</a:t>
            </a:r>
          </a:p>
        </p:txBody>
      </p:sp>
      <p:cxnSp>
        <p:nvCxnSpPr>
          <p:cNvPr id="19468" name="Straight Connector 19467">
            <a:extLst>
              <a:ext uri="{FF2B5EF4-FFF2-40B4-BE49-F238E27FC236}">
                <a16:creationId xmlns:a16="http://schemas.microsoft.com/office/drawing/2014/main" id="{E596B0BB-EA6D-45F2-81A3-248F2296E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5859" y="2176009"/>
            <a:ext cx="5824916" cy="0"/>
          </a:xfrm>
          <a:prstGeom prst="line">
            <a:avLst/>
          </a:prstGeom>
          <a:ln w="38100">
            <a:solidFill>
              <a:srgbClr val="9E6D60"/>
            </a:solidFill>
          </a:ln>
        </p:spPr>
        <p:style>
          <a:lnRef idx="1">
            <a:schemeClr val="accent1"/>
          </a:lnRef>
          <a:fillRef idx="0">
            <a:schemeClr val="accent1"/>
          </a:fillRef>
          <a:effectRef idx="0">
            <a:schemeClr val="accent1"/>
          </a:effectRef>
          <a:fontRef idx="minor">
            <a:schemeClr val="tx1"/>
          </a:fontRef>
        </p:style>
      </p:cxnSp>
      <p:sp>
        <p:nvSpPr>
          <p:cNvPr id="19460" name="Rectangle 4"/>
          <p:cNvSpPr>
            <a:spLocks noGrp="1" noChangeArrowheads="1"/>
          </p:cNvSpPr>
          <p:nvPr>
            <p:ph idx="1"/>
          </p:nvPr>
        </p:nvSpPr>
        <p:spPr>
          <a:xfrm>
            <a:off x="375234" y="2438400"/>
            <a:ext cx="5825541" cy="3651504"/>
          </a:xfrm>
        </p:spPr>
        <p:txBody>
          <a:bodyPr>
            <a:normAutofit/>
          </a:bodyPr>
          <a:lstStyle/>
          <a:p>
            <a:pPr eaLnBrk="1" hangingPunct="1">
              <a:buFont typeface="Wingdings" pitchFamily="2" charset="2"/>
              <a:buNone/>
              <a:defRPr/>
            </a:pPr>
            <a:r>
              <a:rPr lang="en-GB" b="1" dirty="0"/>
              <a:t>Leadership of discussion: </a:t>
            </a:r>
            <a:r>
              <a:rPr lang="en-GB" dirty="0"/>
              <a:t> </a:t>
            </a:r>
          </a:p>
          <a:p>
            <a:pPr eaLnBrk="1" hangingPunct="1">
              <a:defRPr/>
            </a:pPr>
            <a:r>
              <a:rPr lang="en-GB" dirty="0">
                <a:effectLst/>
              </a:rPr>
              <a:t>Content analysis of videotapes of mock juries (in Hastie &amp; Pennington study) showed that on average:</a:t>
            </a:r>
          </a:p>
          <a:p>
            <a:pPr eaLnBrk="1" hangingPunct="1">
              <a:defRPr/>
            </a:pPr>
            <a:r>
              <a:rPr lang="en-GB" dirty="0">
                <a:solidFill>
                  <a:srgbClr val="0070C0"/>
                </a:solidFill>
                <a:effectLst/>
              </a:rPr>
              <a:t>3</a:t>
            </a:r>
            <a:r>
              <a:rPr lang="en-GB" dirty="0">
                <a:effectLst/>
              </a:rPr>
              <a:t> out of the 12 jurors produced </a:t>
            </a:r>
            <a:r>
              <a:rPr lang="en-GB" dirty="0">
                <a:solidFill>
                  <a:srgbClr val="0070C0"/>
                </a:solidFill>
                <a:effectLst/>
              </a:rPr>
              <a:t>more than half of all</a:t>
            </a:r>
            <a:r>
              <a:rPr lang="en-GB" dirty="0">
                <a:effectLst/>
              </a:rPr>
              <a:t> the spoken utterances in deliberation; </a:t>
            </a:r>
          </a:p>
          <a:p>
            <a:pPr eaLnBrk="1" hangingPunct="1">
              <a:defRPr/>
            </a:pPr>
            <a:r>
              <a:rPr lang="en-GB" dirty="0"/>
              <a:t>M</a:t>
            </a:r>
            <a:r>
              <a:rPr lang="en-GB" dirty="0">
                <a:effectLst/>
              </a:rPr>
              <a:t>ore than </a:t>
            </a:r>
            <a:r>
              <a:rPr lang="en-GB" dirty="0">
                <a:solidFill>
                  <a:srgbClr val="0070C0"/>
                </a:solidFill>
                <a:effectLst/>
              </a:rPr>
              <a:t>20%</a:t>
            </a:r>
            <a:r>
              <a:rPr lang="en-GB" dirty="0">
                <a:effectLst/>
              </a:rPr>
              <a:t> of mock jurors were entirely </a:t>
            </a:r>
            <a:r>
              <a:rPr lang="en-GB" dirty="0">
                <a:solidFill>
                  <a:srgbClr val="0070C0"/>
                </a:solidFill>
                <a:effectLst/>
              </a:rPr>
              <a:t>silent.</a:t>
            </a:r>
          </a:p>
          <a:p>
            <a:pPr eaLnBrk="1" hangingPunct="1">
              <a:defRPr/>
            </a:pPr>
            <a:endParaRPr lang="en-US" dirty="0">
              <a:latin typeface="+mj-lt"/>
            </a:endParaRPr>
          </a:p>
        </p:txBody>
      </p:sp>
      <p:pic>
        <p:nvPicPr>
          <p:cNvPr id="19462" name="Picture 19461" descr="A group of people discussing something&#10;&#10;Description automatically generated">
            <a:extLst>
              <a:ext uri="{FF2B5EF4-FFF2-40B4-BE49-F238E27FC236}">
                <a16:creationId xmlns:a16="http://schemas.microsoft.com/office/drawing/2014/main" id="{F374CF6A-5599-53C7-B913-57F8560499C1}"/>
              </a:ext>
            </a:extLst>
          </p:cNvPr>
          <p:cNvPicPr>
            <a:picLocks noChangeAspect="1"/>
          </p:cNvPicPr>
          <p:nvPr/>
        </p:nvPicPr>
        <p:blipFill rotWithShape="1">
          <a:blip r:embed="rId2"/>
          <a:srcRect l="28507" r="50466"/>
          <a:stretch/>
        </p:blipFill>
        <p:spPr>
          <a:xfrm>
            <a:off x="6577752" y="-8545"/>
            <a:ext cx="2568384" cy="6870818"/>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490" name="Rectangle 20489">
            <a:extLst>
              <a:ext uri="{FF2B5EF4-FFF2-40B4-BE49-F238E27FC236}">
                <a16:creationId xmlns:a16="http://schemas.microsoft.com/office/drawing/2014/main" id="{D8A8FB2B-6F1D-4A0C-BF02-D3F503B88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5860" y="568345"/>
            <a:ext cx="5824915" cy="1560716"/>
          </a:xfrm>
        </p:spPr>
        <p:txBody>
          <a:bodyPr>
            <a:normAutofit/>
          </a:bodyPr>
          <a:lstStyle/>
          <a:p>
            <a:pPr eaLnBrk="1" hangingPunct="1">
              <a:defRPr/>
            </a:pPr>
            <a:r>
              <a:rPr lang="en-GB" sz="3200" b="1" dirty="0">
                <a:latin typeface="+mn-lt"/>
              </a:rPr>
              <a:t>Interpersonal influences: </a:t>
            </a:r>
            <a:br>
              <a:rPr lang="en-GB" sz="3200" b="1" dirty="0">
                <a:latin typeface="+mn-lt"/>
              </a:rPr>
            </a:br>
            <a:r>
              <a:rPr lang="en-GB" sz="3200" b="1" dirty="0">
                <a:latin typeface="+mn-lt"/>
              </a:rPr>
              <a:t>Majority influence</a:t>
            </a:r>
          </a:p>
        </p:txBody>
      </p:sp>
      <p:cxnSp>
        <p:nvCxnSpPr>
          <p:cNvPr id="20492" name="Straight Connector 20491">
            <a:extLst>
              <a:ext uri="{FF2B5EF4-FFF2-40B4-BE49-F238E27FC236}">
                <a16:creationId xmlns:a16="http://schemas.microsoft.com/office/drawing/2014/main" id="{E596B0BB-EA6D-45F2-81A3-248F2296E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5859" y="2176009"/>
            <a:ext cx="5824916" cy="0"/>
          </a:xfrm>
          <a:prstGeom prst="line">
            <a:avLst/>
          </a:prstGeom>
          <a:ln w="38100">
            <a:solidFill>
              <a:srgbClr val="FD5B32"/>
            </a:solidFill>
          </a:ln>
        </p:spPr>
        <p:style>
          <a:lnRef idx="1">
            <a:schemeClr val="accent1"/>
          </a:lnRef>
          <a:fillRef idx="0">
            <a:schemeClr val="accent1"/>
          </a:fillRef>
          <a:effectRef idx="0">
            <a:schemeClr val="accent1"/>
          </a:effectRef>
          <a:fontRef idx="minor">
            <a:schemeClr val="tx1"/>
          </a:fontRef>
        </p:style>
      </p:cxnSp>
      <p:sp>
        <p:nvSpPr>
          <p:cNvPr id="20484" name="Rectangle 4"/>
          <p:cNvSpPr>
            <a:spLocks noGrp="1" noChangeArrowheads="1"/>
          </p:cNvSpPr>
          <p:nvPr>
            <p:ph idx="1"/>
          </p:nvPr>
        </p:nvSpPr>
        <p:spPr>
          <a:xfrm>
            <a:off x="375234" y="2438400"/>
            <a:ext cx="5825541" cy="4191000"/>
          </a:xfrm>
        </p:spPr>
        <p:txBody>
          <a:bodyPr>
            <a:normAutofit fontScale="92500" lnSpcReduction="20000"/>
          </a:bodyPr>
          <a:lstStyle/>
          <a:p>
            <a:pPr eaLnBrk="1" hangingPunct="1"/>
            <a:r>
              <a:rPr lang="en-GB" dirty="0">
                <a:effectLst/>
              </a:rPr>
              <a:t>A </a:t>
            </a:r>
            <a:r>
              <a:rPr lang="en-GB" b="1" dirty="0">
                <a:effectLst/>
              </a:rPr>
              <a:t>post deliberation survey</a:t>
            </a:r>
            <a:r>
              <a:rPr lang="en-GB" dirty="0">
                <a:effectLst/>
              </a:rPr>
              <a:t> (not allowed in UK ) of jurors in 225 real criminal cases showed that in </a:t>
            </a:r>
            <a:r>
              <a:rPr lang="en-GB" dirty="0">
                <a:solidFill>
                  <a:srgbClr val="0070C0"/>
                </a:solidFill>
                <a:effectLst/>
              </a:rPr>
              <a:t>roughly 9/10 cases </a:t>
            </a:r>
            <a:r>
              <a:rPr lang="en-GB" dirty="0">
                <a:effectLst/>
              </a:rPr>
              <a:t>decided in the </a:t>
            </a:r>
            <a:r>
              <a:rPr lang="en-GB" dirty="0">
                <a:solidFill>
                  <a:srgbClr val="0070C0"/>
                </a:solidFill>
                <a:effectLst/>
              </a:rPr>
              <a:t>direction of the initial majority</a:t>
            </a:r>
            <a:r>
              <a:rPr lang="en-GB" dirty="0">
                <a:effectLst/>
              </a:rPr>
              <a:t>.</a:t>
            </a:r>
          </a:p>
          <a:p>
            <a:pPr eaLnBrk="1" hangingPunct="1">
              <a:buFont typeface="Wingdings" pitchFamily="2" charset="2"/>
              <a:buNone/>
            </a:pPr>
            <a:r>
              <a:rPr lang="en-GB" u="sng" dirty="0">
                <a:effectLst/>
              </a:rPr>
              <a:t>Hastie et al., again…</a:t>
            </a:r>
          </a:p>
          <a:p>
            <a:pPr eaLnBrk="1" hangingPunct="1"/>
            <a:r>
              <a:rPr lang="en-GB" dirty="0"/>
              <a:t>If the o</a:t>
            </a:r>
            <a:r>
              <a:rPr lang="en-GB" dirty="0">
                <a:effectLst/>
              </a:rPr>
              <a:t>riginal majority is not guilty, then the </a:t>
            </a:r>
            <a:r>
              <a:rPr lang="en-GB" dirty="0">
                <a:solidFill>
                  <a:srgbClr val="0070C0"/>
                </a:solidFill>
                <a:effectLst/>
              </a:rPr>
              <a:t>final verdict is not guilty 86% </a:t>
            </a:r>
            <a:r>
              <a:rPr lang="en-GB" dirty="0">
                <a:effectLst/>
              </a:rPr>
              <a:t>of the time.</a:t>
            </a:r>
          </a:p>
          <a:p>
            <a:pPr eaLnBrk="1" hangingPunct="1"/>
            <a:r>
              <a:rPr lang="en-GB" dirty="0">
                <a:effectLst/>
              </a:rPr>
              <a:t> If the original majority is guilty, then the </a:t>
            </a:r>
            <a:r>
              <a:rPr lang="en-GB" dirty="0">
                <a:solidFill>
                  <a:srgbClr val="0070C0"/>
                </a:solidFill>
                <a:effectLst/>
              </a:rPr>
              <a:t>final verdict is guilty 90%</a:t>
            </a:r>
            <a:r>
              <a:rPr lang="en-GB" dirty="0">
                <a:effectLst/>
              </a:rPr>
              <a:t> of the time.</a:t>
            </a:r>
          </a:p>
          <a:p>
            <a:pPr eaLnBrk="1" hangingPunct="1"/>
            <a:r>
              <a:rPr lang="en-GB" dirty="0">
                <a:effectLst/>
              </a:rPr>
              <a:t>More recently, in 2021, Garcia and colleagues explored normative and informational influence in group decision-making – here is the link to their study:</a:t>
            </a:r>
          </a:p>
          <a:p>
            <a:pPr eaLnBrk="1" hangingPunct="1"/>
            <a:r>
              <a:rPr lang="en-GB" dirty="0">
                <a:latin typeface="+mj-lt"/>
                <a:hlinkClick r:id="rId2"/>
              </a:rPr>
              <a:t>https://doi.org/10.1037/gdn0000145</a:t>
            </a:r>
            <a:endParaRPr lang="en-GB" dirty="0">
              <a:latin typeface="+mj-lt"/>
            </a:endParaRPr>
          </a:p>
          <a:p>
            <a:pPr eaLnBrk="1" hangingPunct="1"/>
            <a:endParaRPr lang="en-GB" dirty="0">
              <a:latin typeface="+mj-lt"/>
            </a:endParaRPr>
          </a:p>
          <a:p>
            <a:pPr eaLnBrk="1" hangingPunct="1"/>
            <a:endParaRPr lang="en-US" dirty="0"/>
          </a:p>
        </p:txBody>
      </p:sp>
      <p:pic>
        <p:nvPicPr>
          <p:cNvPr id="20486" name="Picture 20485" descr="Red toy person in front of two lines of white figures">
            <a:extLst>
              <a:ext uri="{FF2B5EF4-FFF2-40B4-BE49-F238E27FC236}">
                <a16:creationId xmlns:a16="http://schemas.microsoft.com/office/drawing/2014/main" id="{7FC15E55-002C-0D91-2B87-6E74088399B4}"/>
              </a:ext>
            </a:extLst>
          </p:cNvPr>
          <p:cNvPicPr>
            <a:picLocks noChangeAspect="1"/>
          </p:cNvPicPr>
          <p:nvPr/>
        </p:nvPicPr>
        <p:blipFill rotWithShape="1">
          <a:blip r:embed="rId3"/>
          <a:srcRect l="39638" r="35784" b="1"/>
          <a:stretch/>
        </p:blipFill>
        <p:spPr>
          <a:xfrm>
            <a:off x="6577752" y="-8545"/>
            <a:ext cx="2568384" cy="6870818"/>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5304" name="Rectangle 55303">
            <a:extLst>
              <a:ext uri="{FF2B5EF4-FFF2-40B4-BE49-F238E27FC236}">
                <a16:creationId xmlns:a16="http://schemas.microsoft.com/office/drawing/2014/main" id="{BD9FAC7E-0BB2-4E10-AA5B-3280B2E2A1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298" name="Rectangle 2"/>
          <p:cNvSpPr>
            <a:spLocks noGrp="1" noChangeArrowheads="1"/>
          </p:cNvSpPr>
          <p:nvPr>
            <p:ph type="title"/>
          </p:nvPr>
        </p:nvSpPr>
        <p:spPr>
          <a:xfrm>
            <a:off x="4800600" y="568345"/>
            <a:ext cx="3977603" cy="1560716"/>
          </a:xfrm>
        </p:spPr>
        <p:txBody>
          <a:bodyPr>
            <a:normAutofit/>
          </a:bodyPr>
          <a:lstStyle/>
          <a:p>
            <a:r>
              <a:rPr lang="en-GB" dirty="0">
                <a:effectLst/>
                <a:latin typeface="+mn-lt"/>
              </a:rPr>
              <a:t>Majority influence</a:t>
            </a:r>
            <a:endParaRPr lang="en-US" dirty="0">
              <a:effectLst/>
              <a:latin typeface="+mn-lt"/>
            </a:endParaRPr>
          </a:p>
        </p:txBody>
      </p:sp>
      <p:pic>
        <p:nvPicPr>
          <p:cNvPr id="4098" name="Picture 2" descr="Cartoon elephant and donkey holding signs&#10;&#10;Description automatically generated"/>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2394" y="1405831"/>
            <a:ext cx="4091961" cy="3726296"/>
          </a:xfrm>
          <a:prstGeom prst="rect">
            <a:avLst/>
          </a:prstGeom>
          <a:noFill/>
          <a:extLst>
            <a:ext uri="{909E8E84-426E-40DD-AFC4-6F175D3DCCD1}">
              <a14:hiddenFill xmlns:a14="http://schemas.microsoft.com/office/drawing/2010/main">
                <a:solidFill>
                  <a:schemeClr val="accent1"/>
                </a:solidFill>
              </a14:hiddenFill>
            </a:ext>
          </a:extLst>
        </p:spPr>
      </p:pic>
      <p:cxnSp>
        <p:nvCxnSpPr>
          <p:cNvPr id="55306" name="Straight Connector 55305">
            <a:extLst>
              <a:ext uri="{FF2B5EF4-FFF2-40B4-BE49-F238E27FC236}">
                <a16:creationId xmlns:a16="http://schemas.microsoft.com/office/drawing/2014/main" id="{EA281157-D947-4AB5-AF43-870612CE09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0600" y="2176009"/>
            <a:ext cx="397760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5299" name="Rectangle 3"/>
          <p:cNvSpPr>
            <a:spLocks noGrp="1" noChangeArrowheads="1"/>
          </p:cNvSpPr>
          <p:nvPr>
            <p:ph idx="1"/>
          </p:nvPr>
        </p:nvSpPr>
        <p:spPr>
          <a:xfrm>
            <a:off x="4800600" y="2438400"/>
            <a:ext cx="3977603" cy="3651504"/>
          </a:xfrm>
        </p:spPr>
        <p:txBody>
          <a:bodyPr>
            <a:normAutofit/>
          </a:bodyPr>
          <a:lstStyle/>
          <a:p>
            <a:r>
              <a:rPr lang="en-GB" dirty="0">
                <a:effectLst/>
              </a:rPr>
              <a:t>Majority influence can work through group processes:</a:t>
            </a:r>
          </a:p>
          <a:p>
            <a:endParaRPr lang="en-GB" dirty="0">
              <a:effectLst/>
            </a:endParaRPr>
          </a:p>
          <a:p>
            <a:r>
              <a:rPr lang="en-GB" dirty="0">
                <a:solidFill>
                  <a:srgbClr val="0070C0"/>
                </a:solidFill>
                <a:effectLst/>
              </a:rPr>
              <a:t>Risky shift or…</a:t>
            </a:r>
          </a:p>
          <a:p>
            <a:r>
              <a:rPr lang="en-GB" dirty="0">
                <a:solidFill>
                  <a:srgbClr val="0070C0"/>
                </a:solidFill>
                <a:effectLst/>
              </a:rPr>
              <a:t>Group Polarisation</a:t>
            </a:r>
          </a:p>
          <a:p>
            <a:r>
              <a:rPr lang="en-GB" dirty="0">
                <a:solidFill>
                  <a:srgbClr val="0070C0"/>
                </a:solidFill>
                <a:effectLst/>
              </a:rPr>
              <a:t>Conformity or…</a:t>
            </a:r>
          </a:p>
          <a:p>
            <a:r>
              <a:rPr lang="en-GB" dirty="0">
                <a:solidFill>
                  <a:srgbClr val="0070C0"/>
                </a:solidFill>
                <a:effectLst/>
              </a:rPr>
              <a:t>Group Think</a:t>
            </a:r>
          </a:p>
          <a:p>
            <a:r>
              <a:rPr lang="en-GB" dirty="0">
                <a:solidFill>
                  <a:srgbClr val="0070C0"/>
                </a:solidFill>
                <a:effectLst/>
              </a:rPr>
              <a:t>Hindsight bias</a:t>
            </a:r>
          </a:p>
          <a:p>
            <a:endParaRPr lang="en-US" dirty="0">
              <a:effectLst/>
              <a:latin typeface="+mj-lt"/>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5AC2A1-33AB-498F-9481-456EE428A8BA}"/>
              </a:ext>
            </a:extLst>
          </p:cNvPr>
          <p:cNvSpPr>
            <a:spLocks noGrp="1"/>
          </p:cNvSpPr>
          <p:nvPr>
            <p:ph type="ctrTitle"/>
          </p:nvPr>
        </p:nvSpPr>
        <p:spPr>
          <a:xfrm>
            <a:off x="736979" y="1012536"/>
            <a:ext cx="3459975" cy="3163224"/>
          </a:xfrm>
        </p:spPr>
        <p:txBody>
          <a:bodyPr anchor="t">
            <a:normAutofit/>
          </a:bodyPr>
          <a:lstStyle/>
          <a:p>
            <a:pPr algn="l"/>
            <a:br>
              <a:rPr lang="en-US" sz="4200"/>
            </a:br>
            <a:r>
              <a:rPr lang="en-US" sz="4200">
                <a:latin typeface="+mn-lt"/>
              </a:rPr>
              <a:t>Juries and Social Influence </a:t>
            </a:r>
          </a:p>
        </p:txBody>
      </p:sp>
      <p:sp>
        <p:nvSpPr>
          <p:cNvPr id="3" name="Subtitle 2">
            <a:extLst>
              <a:ext uri="{FF2B5EF4-FFF2-40B4-BE49-F238E27FC236}">
                <a16:creationId xmlns:a16="http://schemas.microsoft.com/office/drawing/2014/main" id="{244B152B-31E5-418B-BA48-A3361253FE01}"/>
              </a:ext>
            </a:extLst>
          </p:cNvPr>
          <p:cNvSpPr>
            <a:spLocks noGrp="1"/>
          </p:cNvSpPr>
          <p:nvPr>
            <p:ph type="subTitle" idx="1"/>
          </p:nvPr>
        </p:nvSpPr>
        <p:spPr>
          <a:xfrm>
            <a:off x="736978" y="4389120"/>
            <a:ext cx="3306171" cy="1192815"/>
          </a:xfrm>
        </p:spPr>
        <p:txBody>
          <a:bodyPr anchor="b">
            <a:normAutofit/>
          </a:bodyPr>
          <a:lstStyle/>
          <a:p>
            <a:pPr algn="l"/>
            <a:r>
              <a:rPr lang="en-US" dirty="0"/>
              <a:t>Part 2</a:t>
            </a:r>
            <a:endParaRPr lang="en-US"/>
          </a:p>
        </p:txBody>
      </p:sp>
      <p:sp>
        <p:nvSpPr>
          <p:cNvPr id="14" name="Rectangle 1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2502" y="-3"/>
            <a:ext cx="3051498"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2502" y="-3"/>
            <a:ext cx="2708597"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1305" y="401193"/>
            <a:ext cx="3853890" cy="3051499"/>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5BDE5101-DEFA-AF12-1AEF-7D515F7CDA13}"/>
              </a:ext>
            </a:extLst>
          </p:cNvPr>
          <p:cNvPicPr>
            <a:picLocks noChangeAspect="1"/>
          </p:cNvPicPr>
          <p:nvPr/>
        </p:nvPicPr>
        <p:blipFill rotWithShape="1">
          <a:blip r:embed="rId2"/>
          <a:srcRect l="27256" r="23431" b="-1"/>
          <a:stretch>
            <a:fillRect/>
          </a:stretch>
        </p:blipFill>
        <p:spPr>
          <a:xfrm>
            <a:off x="4572000" y="1012536"/>
            <a:ext cx="3567121"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51348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36" name="Rectangle 56335">
            <a:extLst>
              <a:ext uri="{FF2B5EF4-FFF2-40B4-BE49-F238E27FC236}">
                <a16:creationId xmlns:a16="http://schemas.microsoft.com/office/drawing/2014/main" id="{91F5AD0C-6C40-4EDC-AC27-554DBD31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Rectangle 2"/>
          <p:cNvSpPr>
            <a:spLocks noGrp="1" noChangeArrowheads="1"/>
          </p:cNvSpPr>
          <p:nvPr>
            <p:ph type="title"/>
          </p:nvPr>
        </p:nvSpPr>
        <p:spPr>
          <a:xfrm>
            <a:off x="2943225" y="568345"/>
            <a:ext cx="5834978" cy="1560716"/>
          </a:xfrm>
        </p:spPr>
        <p:txBody>
          <a:bodyPr>
            <a:normAutofit/>
          </a:bodyPr>
          <a:lstStyle/>
          <a:p>
            <a:br>
              <a:rPr lang="en-GB" sz="3100"/>
            </a:br>
            <a:r>
              <a:rPr lang="en-GB" sz="3100">
                <a:latin typeface="+mn-lt"/>
              </a:rPr>
              <a:t>Risky Shift OR Group polarisation?</a:t>
            </a:r>
            <a:endParaRPr lang="en-US" sz="3100">
              <a:latin typeface="+mn-lt"/>
            </a:endParaRPr>
          </a:p>
        </p:txBody>
      </p:sp>
      <p:pic>
        <p:nvPicPr>
          <p:cNvPr id="56325" name="Picture 56324" descr="One in a crowd">
            <a:extLst>
              <a:ext uri="{FF2B5EF4-FFF2-40B4-BE49-F238E27FC236}">
                <a16:creationId xmlns:a16="http://schemas.microsoft.com/office/drawing/2014/main" id="{BE88040D-0269-A8F2-0709-9E75524D001A}"/>
              </a:ext>
            </a:extLst>
          </p:cNvPr>
          <p:cNvPicPr>
            <a:picLocks noChangeAspect="1"/>
          </p:cNvPicPr>
          <p:nvPr/>
        </p:nvPicPr>
        <p:blipFill rotWithShape="1">
          <a:blip r:embed="rId2"/>
          <a:srcRect l="40375" r="31590" b="1"/>
          <a:stretch>
            <a:fillRect/>
          </a:stretch>
        </p:blipFill>
        <p:spPr>
          <a:xfrm>
            <a:off x="20" y="-8545"/>
            <a:ext cx="2568364" cy="6870818"/>
          </a:xfrm>
          <a:prstGeom prst="rect">
            <a:avLst/>
          </a:prstGeom>
        </p:spPr>
      </p:pic>
      <p:cxnSp>
        <p:nvCxnSpPr>
          <p:cNvPr id="56338" name="Straight Connector 56337">
            <a:extLst>
              <a:ext uri="{FF2B5EF4-FFF2-40B4-BE49-F238E27FC236}">
                <a16:creationId xmlns:a16="http://schemas.microsoft.com/office/drawing/2014/main" id="{364210F7-6160-422F-A7B9-999247A96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6323" name="Rectangle 3"/>
          <p:cNvSpPr>
            <a:spLocks noGrp="1" noChangeArrowheads="1"/>
          </p:cNvSpPr>
          <p:nvPr>
            <p:ph idx="1"/>
          </p:nvPr>
        </p:nvSpPr>
        <p:spPr>
          <a:xfrm>
            <a:off x="2943225" y="2438400"/>
            <a:ext cx="5834978" cy="3651504"/>
          </a:xfrm>
        </p:spPr>
        <p:txBody>
          <a:bodyPr>
            <a:normAutofit/>
          </a:bodyPr>
          <a:lstStyle/>
          <a:p>
            <a:r>
              <a:rPr lang="en-GB" dirty="0">
                <a:effectLst/>
              </a:rPr>
              <a:t>Stoner (1961) decisions are </a:t>
            </a:r>
            <a:r>
              <a:rPr lang="en-GB" dirty="0">
                <a:solidFill>
                  <a:srgbClr val="0070C0"/>
                </a:solidFill>
                <a:effectLst/>
              </a:rPr>
              <a:t>more daring when made as a group </a:t>
            </a:r>
            <a:r>
              <a:rPr lang="en-GB" dirty="0">
                <a:effectLst/>
              </a:rPr>
              <a:t>(risky shift).</a:t>
            </a:r>
          </a:p>
          <a:p>
            <a:r>
              <a:rPr lang="en-GB" dirty="0">
                <a:effectLst/>
              </a:rPr>
              <a:t>The tendency for groups to move towards </a:t>
            </a:r>
            <a:r>
              <a:rPr lang="en-GB" b="1" dirty="0">
                <a:solidFill>
                  <a:srgbClr val="0070C0"/>
                </a:solidFill>
                <a:effectLst/>
              </a:rPr>
              <a:t>even stronger positions</a:t>
            </a:r>
            <a:r>
              <a:rPr lang="en-GB" dirty="0">
                <a:effectLst/>
              </a:rPr>
              <a:t>/ opinions when the majority favour one side. </a:t>
            </a:r>
          </a:p>
          <a:p>
            <a:r>
              <a:rPr lang="en-GB" dirty="0">
                <a:effectLst/>
              </a:rPr>
              <a:t>However, the reality is much </a:t>
            </a:r>
            <a:r>
              <a:rPr lang="en-GB" b="1" dirty="0">
                <a:solidFill>
                  <a:srgbClr val="0070C0"/>
                </a:solidFill>
                <a:effectLst/>
              </a:rPr>
              <a:t>more complex </a:t>
            </a:r>
            <a:r>
              <a:rPr lang="en-GB" dirty="0">
                <a:effectLst/>
              </a:rPr>
              <a:t>in a jury situation.</a:t>
            </a:r>
          </a:p>
          <a:p>
            <a:r>
              <a:rPr lang="en-GB" dirty="0">
                <a:effectLst/>
              </a:rPr>
              <a:t>Discussion increases the strength of feeling in the original direction (Myers &amp; </a:t>
            </a:r>
            <a:r>
              <a:rPr lang="en-GB" dirty="0" err="1">
                <a:effectLst/>
              </a:rPr>
              <a:t>Kaeplin</a:t>
            </a:r>
            <a:r>
              <a:rPr lang="en-GB" dirty="0">
                <a:effectLst/>
              </a:rPr>
              <a:t> 1976): group polarisation.</a:t>
            </a:r>
          </a:p>
          <a:p>
            <a:r>
              <a:rPr lang="en-GB" dirty="0"/>
              <a:t>In several studies using mock juries to decide on the sanctions issued towards individuals, group decisions moved towards the more severe end of the sentencing range (Schkade et al., 2000; Lempert, 1989).</a:t>
            </a:r>
            <a:endParaRPr lang="en-US" dirty="0">
              <a:effectLst/>
            </a:endParaRPr>
          </a:p>
        </p:txBody>
      </p:sp>
      <p:sp>
        <p:nvSpPr>
          <p:cNvPr id="2" name="Speech Bubble: Oval 1">
            <a:extLst>
              <a:ext uri="{FF2B5EF4-FFF2-40B4-BE49-F238E27FC236}">
                <a16:creationId xmlns:a16="http://schemas.microsoft.com/office/drawing/2014/main" id="{4F81B53B-96AA-41F6-A61A-CB4BA1FEBF4C}"/>
              </a:ext>
            </a:extLst>
          </p:cNvPr>
          <p:cNvSpPr/>
          <p:nvPr/>
        </p:nvSpPr>
        <p:spPr>
          <a:xfrm>
            <a:off x="4927769" y="5649624"/>
            <a:ext cx="3886200" cy="1066800"/>
          </a:xfrm>
          <a:prstGeom prst="wedgeEllipseCallout">
            <a:avLst>
              <a:gd name="adj1" fmla="val -55167"/>
              <a:gd name="adj2" fmla="val -72193"/>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Remember, in real-life, Juries do not determine the severity of the sanction</a:t>
            </a:r>
          </a:p>
        </p:txBody>
      </p:sp>
    </p:spTree>
    <p:extLst>
      <p:ext uri="{BB962C8B-B14F-4D97-AF65-F5344CB8AC3E}">
        <p14:creationId xmlns:p14="http://schemas.microsoft.com/office/powerpoint/2010/main" val="8297724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1F5AD0C-6C40-4EDC-AC27-554DBD31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232C6-5E87-CFE6-1C67-46A48FD4805E}"/>
              </a:ext>
            </a:extLst>
          </p:cNvPr>
          <p:cNvSpPr>
            <a:spLocks noGrp="1"/>
          </p:cNvSpPr>
          <p:nvPr>
            <p:ph type="title"/>
          </p:nvPr>
        </p:nvSpPr>
        <p:spPr>
          <a:xfrm>
            <a:off x="2943225" y="568345"/>
            <a:ext cx="5834978" cy="1560716"/>
          </a:xfrm>
        </p:spPr>
        <p:txBody>
          <a:bodyPr>
            <a:normAutofit/>
          </a:bodyPr>
          <a:lstStyle/>
          <a:p>
            <a:r>
              <a:rPr lang="en-GB" dirty="0">
                <a:latin typeface="+mn-lt"/>
              </a:rPr>
              <a:t>Group Polarisation</a:t>
            </a:r>
          </a:p>
        </p:txBody>
      </p:sp>
      <p:pic>
        <p:nvPicPr>
          <p:cNvPr id="5" name="Picture 4" descr="Reflection on swimming pool">
            <a:extLst>
              <a:ext uri="{FF2B5EF4-FFF2-40B4-BE49-F238E27FC236}">
                <a16:creationId xmlns:a16="http://schemas.microsoft.com/office/drawing/2014/main" id="{A1DCC988-8659-5AAC-BCAA-A7DA74680C59}"/>
              </a:ext>
            </a:extLst>
          </p:cNvPr>
          <p:cNvPicPr>
            <a:picLocks noChangeAspect="1"/>
          </p:cNvPicPr>
          <p:nvPr/>
        </p:nvPicPr>
        <p:blipFill>
          <a:blip r:embed="rId2"/>
          <a:srcRect l="30753" r="44295" b="-2"/>
          <a:stretch>
            <a:fillRect/>
          </a:stretch>
        </p:blipFill>
        <p:spPr>
          <a:xfrm>
            <a:off x="20" y="-8545"/>
            <a:ext cx="2568364" cy="6870818"/>
          </a:xfrm>
          <a:prstGeom prst="rect">
            <a:avLst/>
          </a:prstGeom>
        </p:spPr>
      </p:pic>
      <p:cxnSp>
        <p:nvCxnSpPr>
          <p:cNvPr id="18" name="Straight Connector 17">
            <a:extLst>
              <a:ext uri="{FF2B5EF4-FFF2-40B4-BE49-F238E27FC236}">
                <a16:creationId xmlns:a16="http://schemas.microsoft.com/office/drawing/2014/main" id="{364210F7-6160-422F-A7B9-999247A96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AF41BD-A9AB-40D7-B0D9-FAE0CC264285}"/>
              </a:ext>
            </a:extLst>
          </p:cNvPr>
          <p:cNvSpPr>
            <a:spLocks noGrp="1"/>
          </p:cNvSpPr>
          <p:nvPr>
            <p:ph idx="1"/>
          </p:nvPr>
        </p:nvSpPr>
        <p:spPr>
          <a:xfrm>
            <a:off x="2943225" y="2438400"/>
            <a:ext cx="5834978" cy="3651504"/>
          </a:xfrm>
        </p:spPr>
        <p:txBody>
          <a:bodyPr>
            <a:normAutofit/>
          </a:bodyPr>
          <a:lstStyle/>
          <a:p>
            <a:r>
              <a:rPr lang="en-GB" dirty="0"/>
              <a:t>Two principal mechanisms underlie group polarisation. </a:t>
            </a:r>
          </a:p>
          <a:p>
            <a:r>
              <a:rPr lang="en-GB" dirty="0"/>
              <a:t>The first points to social influences on behaviour and to people's desire to </a:t>
            </a:r>
            <a:r>
              <a:rPr lang="en-GB" dirty="0">
                <a:solidFill>
                  <a:srgbClr val="0070C0"/>
                </a:solidFill>
              </a:rPr>
              <a:t>maintain their reputation and their self-concept</a:t>
            </a:r>
            <a:r>
              <a:rPr lang="en-GB" dirty="0"/>
              <a:t>. </a:t>
            </a:r>
          </a:p>
          <a:p>
            <a:r>
              <a:rPr lang="en-GB" dirty="0"/>
              <a:t>The second emphasises the </a:t>
            </a:r>
            <a:r>
              <a:rPr lang="en-GB" dirty="0">
                <a:solidFill>
                  <a:srgbClr val="0070C0"/>
                </a:solidFill>
              </a:rPr>
              <a:t>limited "argument pools"</a:t>
            </a:r>
            <a:r>
              <a:rPr lang="en-GB" dirty="0"/>
              <a:t> within any group, and the directions in which those limited pools lead group members. </a:t>
            </a:r>
          </a:p>
          <a:p>
            <a:r>
              <a:rPr lang="en-GB" dirty="0"/>
              <a:t>If deliberation predictably pushes groups toward a </a:t>
            </a:r>
            <a:r>
              <a:rPr lang="en-GB" b="1" dirty="0"/>
              <a:t>more extreme </a:t>
            </a:r>
            <a:r>
              <a:rPr lang="en-GB" dirty="0"/>
              <a:t>point in the direction of their original tendency, does that mean that deliberation leads to a fair decision?</a:t>
            </a:r>
          </a:p>
          <a:p>
            <a:r>
              <a:rPr lang="en-GB" dirty="0"/>
              <a:t>We must be aware of like-minded people in jury selection to avoid the exertion of pressure of other members to follow.</a:t>
            </a:r>
          </a:p>
        </p:txBody>
      </p:sp>
    </p:spTree>
    <p:extLst>
      <p:ext uri="{BB962C8B-B14F-4D97-AF65-F5344CB8AC3E}">
        <p14:creationId xmlns:p14="http://schemas.microsoft.com/office/powerpoint/2010/main" val="33281043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365" name="Rectangle 57364">
            <a:extLst>
              <a:ext uri="{FF2B5EF4-FFF2-40B4-BE49-F238E27FC236}">
                <a16:creationId xmlns:a16="http://schemas.microsoft.com/office/drawing/2014/main" id="{DFD550C1-A5AE-4DF5-BF84-F5CFF5D4A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46" name="Rectangle 2"/>
          <p:cNvSpPr>
            <a:spLocks noGrp="1" noChangeArrowheads="1"/>
          </p:cNvSpPr>
          <p:nvPr>
            <p:ph type="title"/>
          </p:nvPr>
        </p:nvSpPr>
        <p:spPr>
          <a:xfrm>
            <a:off x="4800600" y="568345"/>
            <a:ext cx="3977603" cy="1560716"/>
          </a:xfrm>
        </p:spPr>
        <p:txBody>
          <a:bodyPr>
            <a:normAutofit/>
          </a:bodyPr>
          <a:lstStyle/>
          <a:p>
            <a:r>
              <a:rPr lang="en-GB" sz="3500">
                <a:effectLst/>
                <a:latin typeface="+mn-lt"/>
              </a:rPr>
              <a:t>Conformity and </a:t>
            </a:r>
            <a:br>
              <a:rPr lang="en-GB" sz="3500">
                <a:effectLst/>
                <a:latin typeface="+mn-lt"/>
              </a:rPr>
            </a:br>
            <a:r>
              <a:rPr lang="en-GB" sz="3500">
                <a:effectLst/>
                <a:latin typeface="+mn-lt"/>
              </a:rPr>
              <a:t>Majority </a:t>
            </a:r>
            <a:r>
              <a:rPr lang="en-GB" sz="3500">
                <a:latin typeface="+mn-lt"/>
              </a:rPr>
              <a:t>I</a:t>
            </a:r>
            <a:r>
              <a:rPr lang="en-GB" sz="3500">
                <a:effectLst/>
                <a:latin typeface="+mn-lt"/>
              </a:rPr>
              <a:t>nfluence</a:t>
            </a:r>
            <a:endParaRPr lang="en-US" sz="3500">
              <a:effectLst/>
              <a:latin typeface="+mn-lt"/>
            </a:endParaRPr>
          </a:p>
        </p:txBody>
      </p:sp>
      <p:pic>
        <p:nvPicPr>
          <p:cNvPr id="57358" name="Picture 57348" descr="Empty speech bubbles">
            <a:extLst>
              <a:ext uri="{FF2B5EF4-FFF2-40B4-BE49-F238E27FC236}">
                <a16:creationId xmlns:a16="http://schemas.microsoft.com/office/drawing/2014/main" id="{845C5481-8897-B32B-3F13-92E1F813F78B}"/>
              </a:ext>
            </a:extLst>
          </p:cNvPr>
          <p:cNvPicPr>
            <a:picLocks noChangeAspect="1"/>
          </p:cNvPicPr>
          <p:nvPr/>
        </p:nvPicPr>
        <p:blipFill rotWithShape="1">
          <a:blip r:embed="rId2"/>
          <a:srcRect l="28287" r="19663" b="-2"/>
          <a:stretch>
            <a:fillRect/>
          </a:stretch>
        </p:blipFill>
        <p:spPr>
          <a:xfrm>
            <a:off x="482394" y="645106"/>
            <a:ext cx="4091961" cy="5247747"/>
          </a:xfrm>
          <a:prstGeom prst="rect">
            <a:avLst/>
          </a:prstGeom>
          <a:ln>
            <a:solidFill>
              <a:schemeClr val="accent1"/>
            </a:solidFill>
          </a:ln>
        </p:spPr>
      </p:pic>
      <p:cxnSp>
        <p:nvCxnSpPr>
          <p:cNvPr id="57367" name="Straight Connector 57366">
            <a:extLst>
              <a:ext uri="{FF2B5EF4-FFF2-40B4-BE49-F238E27FC236}">
                <a16:creationId xmlns:a16="http://schemas.microsoft.com/office/drawing/2014/main" id="{5C481BAB-91E4-4BC8-8BB2-F825EC27E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0600" y="2176009"/>
            <a:ext cx="397760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7360" name="Rectangle 3"/>
          <p:cNvSpPr>
            <a:spLocks noGrp="1" noChangeArrowheads="1"/>
          </p:cNvSpPr>
          <p:nvPr>
            <p:ph idx="1"/>
          </p:nvPr>
        </p:nvSpPr>
        <p:spPr>
          <a:xfrm>
            <a:off x="4800600" y="2438400"/>
            <a:ext cx="3977603" cy="3651504"/>
          </a:xfrm>
        </p:spPr>
        <p:txBody>
          <a:bodyPr>
            <a:normAutofit/>
          </a:bodyPr>
          <a:lstStyle/>
          <a:p>
            <a:r>
              <a:rPr lang="en-GB" dirty="0"/>
              <a:t>Many people hold the view that if most people think something is correct then it probably is…</a:t>
            </a:r>
          </a:p>
          <a:p>
            <a:pPr marL="0" indent="0">
              <a:buNone/>
            </a:pPr>
            <a:r>
              <a:rPr lang="en-GB" dirty="0"/>
              <a:t> </a:t>
            </a:r>
          </a:p>
          <a:p>
            <a:r>
              <a:rPr lang="en-GB" dirty="0"/>
              <a:t>(ask the audience lifeline!!)</a:t>
            </a:r>
          </a:p>
          <a:p>
            <a:pPr marL="0" indent="0">
              <a:buNone/>
            </a:pPr>
            <a:endParaRPr lang="en-GB" dirty="0"/>
          </a:p>
          <a:p>
            <a:r>
              <a:rPr lang="en-GB" dirty="0"/>
              <a:t>Recall Asch’s 1955 research, which  showed that majority influence can lead people to deny the evidence of their own eyes on a simple task through </a:t>
            </a:r>
            <a:r>
              <a:rPr lang="en-GB" u="sng" dirty="0"/>
              <a:t>conformity.</a:t>
            </a:r>
            <a:endParaRPr lang="en-US" u="sng" dirty="0"/>
          </a:p>
        </p:txBody>
      </p:sp>
    </p:spTree>
    <p:extLst>
      <p:ext uri="{BB962C8B-B14F-4D97-AF65-F5344CB8AC3E}">
        <p14:creationId xmlns:p14="http://schemas.microsoft.com/office/powerpoint/2010/main" val="7099913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2943226" y="737849"/>
            <a:ext cx="5834978" cy="1170537"/>
          </a:xfrm>
        </p:spPr>
        <p:txBody>
          <a:bodyPr>
            <a:normAutofit/>
          </a:bodyPr>
          <a:lstStyle/>
          <a:p>
            <a:r>
              <a:rPr lang="en-GB" dirty="0">
                <a:effectLst/>
                <a:latin typeface="+mn-lt"/>
              </a:rPr>
              <a:t>Conformity – </a:t>
            </a:r>
            <a:br>
              <a:rPr lang="en-GB" dirty="0">
                <a:effectLst/>
                <a:latin typeface="+mn-lt"/>
              </a:rPr>
            </a:br>
            <a:r>
              <a:rPr lang="en-GB" dirty="0">
                <a:effectLst/>
                <a:latin typeface="+mn-lt"/>
              </a:rPr>
              <a:t>recap of key terms</a:t>
            </a:r>
            <a:endParaRPr lang="en-US" dirty="0">
              <a:effectLst/>
              <a:latin typeface="+mn-lt"/>
            </a:endParaRPr>
          </a:p>
        </p:txBody>
      </p:sp>
      <p:pic>
        <p:nvPicPr>
          <p:cNvPr id="57358" name="Picture 57348" descr="Empty speech bubbles">
            <a:extLst>
              <a:ext uri="{FF2B5EF4-FFF2-40B4-BE49-F238E27FC236}">
                <a16:creationId xmlns:a16="http://schemas.microsoft.com/office/drawing/2014/main" id="{845C5481-8897-B32B-3F13-92E1F813F78B}"/>
              </a:ext>
            </a:extLst>
          </p:cNvPr>
          <p:cNvPicPr>
            <a:picLocks noChangeAspect="1"/>
          </p:cNvPicPr>
          <p:nvPr/>
        </p:nvPicPr>
        <p:blipFill rotWithShape="1">
          <a:blip r:embed="rId2"/>
          <a:srcRect l="37613" r="29118" b="-2"/>
          <a:stretch/>
        </p:blipFill>
        <p:spPr>
          <a:xfrm>
            <a:off x="0" y="0"/>
            <a:ext cx="2949891" cy="6858000"/>
          </a:xfrm>
          <a:prstGeom prst="rect">
            <a:avLst/>
          </a:prstGeom>
        </p:spPr>
      </p:pic>
      <p:sp>
        <p:nvSpPr>
          <p:cNvPr id="57360" name="Rectangle 3"/>
          <p:cNvSpPr>
            <a:spLocks noGrp="1" noChangeArrowheads="1"/>
          </p:cNvSpPr>
          <p:nvPr>
            <p:ph idx="1"/>
          </p:nvPr>
        </p:nvSpPr>
        <p:spPr>
          <a:xfrm>
            <a:off x="3124200" y="2686050"/>
            <a:ext cx="5654004" cy="2888438"/>
          </a:xfrm>
        </p:spPr>
        <p:txBody>
          <a:bodyPr>
            <a:normAutofit/>
          </a:bodyPr>
          <a:lstStyle/>
          <a:p>
            <a:pPr eaLnBrk="1" hangingPunct="1">
              <a:lnSpc>
                <a:spcPct val="90000"/>
              </a:lnSpc>
              <a:buFont typeface="Wingdings" pitchFamily="2" charset="2"/>
              <a:buNone/>
              <a:defRPr/>
            </a:pPr>
            <a:r>
              <a:rPr lang="en-GB" b="1" dirty="0">
                <a:solidFill>
                  <a:srgbClr val="0070C0"/>
                </a:solidFill>
              </a:rPr>
              <a:t>Conformity:</a:t>
            </a:r>
          </a:p>
          <a:p>
            <a:pPr eaLnBrk="1" hangingPunct="1">
              <a:lnSpc>
                <a:spcPct val="90000"/>
              </a:lnSpc>
              <a:defRPr/>
            </a:pPr>
            <a:r>
              <a:rPr lang="en-GB" dirty="0"/>
              <a:t>Behaving in a way that fits in with a particular group. </a:t>
            </a:r>
          </a:p>
          <a:p>
            <a:pPr eaLnBrk="1" hangingPunct="1">
              <a:lnSpc>
                <a:spcPct val="90000"/>
              </a:lnSpc>
              <a:buFont typeface="Wingdings" pitchFamily="2" charset="2"/>
              <a:buNone/>
              <a:defRPr/>
            </a:pPr>
            <a:r>
              <a:rPr lang="en-GB" b="1" dirty="0">
                <a:solidFill>
                  <a:srgbClr val="0070C0"/>
                </a:solidFill>
              </a:rPr>
              <a:t>Group norms:</a:t>
            </a:r>
            <a:r>
              <a:rPr lang="en-GB" dirty="0">
                <a:solidFill>
                  <a:srgbClr val="0070C0"/>
                </a:solidFill>
              </a:rPr>
              <a:t> </a:t>
            </a:r>
          </a:p>
          <a:p>
            <a:pPr eaLnBrk="1" hangingPunct="1">
              <a:lnSpc>
                <a:spcPct val="90000"/>
              </a:lnSpc>
              <a:defRPr/>
            </a:pPr>
            <a:r>
              <a:rPr lang="en-GB" dirty="0"/>
              <a:t>A group’s expectations about what behaviour is appropriate.</a:t>
            </a:r>
          </a:p>
          <a:p>
            <a:pPr eaLnBrk="1" hangingPunct="1">
              <a:lnSpc>
                <a:spcPct val="90000"/>
              </a:lnSpc>
              <a:defRPr/>
            </a:pPr>
            <a:r>
              <a:rPr lang="en-GB" dirty="0"/>
              <a:t>These businessmen are conforming to group norms about appropriate dress.</a:t>
            </a:r>
          </a:p>
          <a:p>
            <a:pPr eaLnBrk="1" hangingPunct="1">
              <a:lnSpc>
                <a:spcPct val="90000"/>
              </a:lnSpc>
              <a:defRPr/>
            </a:pPr>
            <a:r>
              <a:rPr lang="en-GB" dirty="0"/>
              <a:t>And so are these punks. </a:t>
            </a:r>
          </a:p>
          <a:p>
            <a:pPr eaLnBrk="1" hangingPunct="1">
              <a:lnSpc>
                <a:spcPct val="90000"/>
              </a:lnSpc>
              <a:buFont typeface="Wingdings" pitchFamily="2" charset="2"/>
              <a:buNone/>
              <a:defRPr/>
            </a:pPr>
            <a:r>
              <a:rPr lang="en-GB" b="1" dirty="0">
                <a:solidFill>
                  <a:srgbClr val="0070C0"/>
                </a:solidFill>
              </a:rPr>
              <a:t>Group pressure:</a:t>
            </a:r>
          </a:p>
          <a:p>
            <a:pPr eaLnBrk="1" hangingPunct="1">
              <a:lnSpc>
                <a:spcPct val="90000"/>
              </a:lnSpc>
              <a:defRPr/>
            </a:pPr>
            <a:r>
              <a:rPr lang="en-GB" dirty="0"/>
              <a:t>How a group influences its members to adhere to group norms.</a:t>
            </a:r>
            <a:endParaRPr lang="en-US" dirty="0"/>
          </a:p>
          <a:p>
            <a:endParaRPr lang="en-US" u="sng" dirty="0">
              <a:latin typeface="+mj-lt"/>
            </a:endParaRPr>
          </a:p>
        </p:txBody>
      </p:sp>
      <p:pic>
        <p:nvPicPr>
          <p:cNvPr id="2" name="Picture 4" descr="bowler hats">
            <a:extLst>
              <a:ext uri="{FF2B5EF4-FFF2-40B4-BE49-F238E27FC236}">
                <a16:creationId xmlns:a16="http://schemas.microsoft.com/office/drawing/2014/main" id="{B5273A5A-49B2-12CC-9AFC-81D5A316624A}"/>
              </a:ext>
            </a:extLst>
          </p:cNvPr>
          <p:cNvPicPr>
            <a:picLocks noChangeAspect="1" noChangeArrowheads="1"/>
          </p:cNvPicPr>
          <p:nvPr/>
        </p:nvPicPr>
        <p:blipFill>
          <a:blip r:embed="rId3"/>
          <a:srcRect/>
          <a:stretch>
            <a:fillRect/>
          </a:stretch>
        </p:blipFill>
        <p:spPr bwMode="auto">
          <a:xfrm>
            <a:off x="1723566" y="3048000"/>
            <a:ext cx="1095834" cy="1423376"/>
          </a:xfrm>
          <a:prstGeom prst="rect">
            <a:avLst/>
          </a:prstGeom>
          <a:noFill/>
          <a:ln w="9525">
            <a:solidFill>
              <a:schemeClr val="accent1"/>
            </a:solidFill>
            <a:miter lim="800000"/>
            <a:headEnd/>
            <a:tailEnd/>
          </a:ln>
        </p:spPr>
      </p:pic>
      <p:pic>
        <p:nvPicPr>
          <p:cNvPr id="3" name="Picture 5" descr="punks-">
            <a:extLst>
              <a:ext uri="{FF2B5EF4-FFF2-40B4-BE49-F238E27FC236}">
                <a16:creationId xmlns:a16="http://schemas.microsoft.com/office/drawing/2014/main" id="{D3C6ABB5-9F8B-9453-5474-B062A1007713}"/>
              </a:ext>
            </a:extLst>
          </p:cNvPr>
          <p:cNvPicPr>
            <a:picLocks noChangeAspect="1" noChangeArrowheads="1"/>
          </p:cNvPicPr>
          <p:nvPr/>
        </p:nvPicPr>
        <p:blipFill>
          <a:blip r:embed="rId4"/>
          <a:srcRect/>
          <a:stretch>
            <a:fillRect/>
          </a:stretch>
        </p:blipFill>
        <p:spPr bwMode="auto">
          <a:xfrm>
            <a:off x="1723566" y="4130268"/>
            <a:ext cx="1095834" cy="1051331"/>
          </a:xfrm>
          <a:prstGeom prst="rect">
            <a:avLst/>
          </a:prstGeom>
          <a:noFill/>
          <a:ln w="9525">
            <a:solidFill>
              <a:schemeClr val="accent1"/>
            </a:solidFill>
            <a:miter lim="800000"/>
            <a:headEnd/>
            <a:tailEnd/>
          </a:ln>
        </p:spPr>
      </p:pic>
    </p:spTree>
    <p:extLst>
      <p:ext uri="{BB962C8B-B14F-4D97-AF65-F5344CB8AC3E}">
        <p14:creationId xmlns:p14="http://schemas.microsoft.com/office/powerpoint/2010/main" val="40017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1F5AD0C-6C40-4EDC-AC27-554DBD31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43225" y="568345"/>
            <a:ext cx="5834978" cy="1560716"/>
          </a:xfrm>
        </p:spPr>
        <p:txBody>
          <a:bodyPr>
            <a:normAutofit/>
          </a:bodyPr>
          <a:lstStyle/>
          <a:p>
            <a:r>
              <a:rPr lang="en-GB" dirty="0">
                <a:latin typeface="+mn-lt"/>
              </a:rPr>
              <a:t>Factors affecting conformity- relating to the court scenario</a:t>
            </a:r>
          </a:p>
        </p:txBody>
      </p:sp>
      <p:pic>
        <p:nvPicPr>
          <p:cNvPr id="5" name="Picture 4" descr="Colourful carved figures of humans">
            <a:extLst>
              <a:ext uri="{FF2B5EF4-FFF2-40B4-BE49-F238E27FC236}">
                <a16:creationId xmlns:a16="http://schemas.microsoft.com/office/drawing/2014/main" id="{033D7DC5-A450-E4D5-F3CA-94D0AB366EBC}"/>
              </a:ext>
            </a:extLst>
          </p:cNvPr>
          <p:cNvPicPr>
            <a:picLocks noChangeAspect="1"/>
          </p:cNvPicPr>
          <p:nvPr/>
        </p:nvPicPr>
        <p:blipFill rotWithShape="1">
          <a:blip r:embed="rId2"/>
          <a:srcRect l="37044" r="36322" b="-1"/>
          <a:stretch>
            <a:fillRect/>
          </a:stretch>
        </p:blipFill>
        <p:spPr>
          <a:xfrm>
            <a:off x="20" y="-8545"/>
            <a:ext cx="2568364" cy="6870818"/>
          </a:xfrm>
          <a:prstGeom prst="rect">
            <a:avLst/>
          </a:prstGeom>
        </p:spPr>
      </p:pic>
      <p:cxnSp>
        <p:nvCxnSpPr>
          <p:cNvPr id="18" name="Straight Connector 17">
            <a:extLst>
              <a:ext uri="{FF2B5EF4-FFF2-40B4-BE49-F238E27FC236}">
                <a16:creationId xmlns:a16="http://schemas.microsoft.com/office/drawing/2014/main" id="{364210F7-6160-422F-A7B9-999247A96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943225" y="2743200"/>
            <a:ext cx="5834978" cy="3346704"/>
          </a:xfrm>
        </p:spPr>
        <p:txBody>
          <a:bodyPr>
            <a:normAutofit/>
          </a:bodyPr>
          <a:lstStyle/>
          <a:p>
            <a:r>
              <a:rPr lang="en-GB" dirty="0"/>
              <a:t>Group size- </a:t>
            </a:r>
            <a:r>
              <a:rPr lang="en-GB" i="1" dirty="0">
                <a:solidFill>
                  <a:srgbClr val="0070C0"/>
                </a:solidFill>
              </a:rPr>
              <a:t>what do we know?</a:t>
            </a:r>
          </a:p>
          <a:p>
            <a:r>
              <a:rPr lang="en-GB" dirty="0"/>
              <a:t>Group cohesion – </a:t>
            </a:r>
            <a:r>
              <a:rPr lang="en-GB" i="1" dirty="0">
                <a:solidFill>
                  <a:srgbClr val="0070C0"/>
                </a:solidFill>
              </a:rPr>
              <a:t>group polarisation?</a:t>
            </a:r>
          </a:p>
          <a:p>
            <a:r>
              <a:rPr lang="en-GB" dirty="0"/>
              <a:t>Defectors/dissenters – </a:t>
            </a:r>
            <a:r>
              <a:rPr lang="en-GB" i="1" dirty="0">
                <a:solidFill>
                  <a:srgbClr val="0070C0"/>
                </a:solidFill>
              </a:rPr>
              <a:t>minority influence</a:t>
            </a:r>
          </a:p>
          <a:p>
            <a:r>
              <a:rPr lang="en-GB" dirty="0"/>
              <a:t>Task importance- </a:t>
            </a:r>
            <a:r>
              <a:rPr lang="en-GB" i="1" dirty="0">
                <a:solidFill>
                  <a:srgbClr val="0070C0"/>
                </a:solidFill>
              </a:rPr>
              <a:t>severity of the crime/strength of the evidence</a:t>
            </a:r>
          </a:p>
          <a:p>
            <a:r>
              <a:rPr lang="en-GB" dirty="0"/>
              <a:t>Diversity of backgrounds - </a:t>
            </a:r>
            <a:r>
              <a:rPr lang="en-GB" i="1" dirty="0">
                <a:solidFill>
                  <a:srgbClr val="0070C0"/>
                </a:solidFill>
              </a:rPr>
              <a:t>minority groups/SES</a:t>
            </a:r>
          </a:p>
          <a:p>
            <a:r>
              <a:rPr lang="en-GB" dirty="0"/>
              <a:t>Experts versus novices – </a:t>
            </a:r>
            <a:r>
              <a:rPr lang="en-GB" i="1" dirty="0">
                <a:solidFill>
                  <a:srgbClr val="0070C0"/>
                </a:solidFill>
              </a:rPr>
              <a:t>Eyewitnesses, Medical, Psychological, Legal</a:t>
            </a:r>
          </a:p>
          <a:p>
            <a:r>
              <a:rPr lang="en-GB" dirty="0"/>
              <a:t>Cultural influences- </a:t>
            </a:r>
            <a:r>
              <a:rPr lang="en-GB" i="1" dirty="0">
                <a:solidFill>
                  <a:srgbClr val="0070C0"/>
                </a:solidFill>
              </a:rPr>
              <a:t>race, ethnocentrism</a:t>
            </a:r>
          </a:p>
        </p:txBody>
      </p:sp>
    </p:spTree>
    <p:extLst>
      <p:ext uri="{BB962C8B-B14F-4D97-AF65-F5344CB8AC3E}">
        <p14:creationId xmlns:p14="http://schemas.microsoft.com/office/powerpoint/2010/main" val="26121319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389" name="Rectangle 58388">
            <a:extLst>
              <a:ext uri="{FF2B5EF4-FFF2-40B4-BE49-F238E27FC236}">
                <a16:creationId xmlns:a16="http://schemas.microsoft.com/office/drawing/2014/main" id="{91F5AD0C-6C40-4EDC-AC27-554DBD31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0" name="Rectangle 2"/>
          <p:cNvSpPr>
            <a:spLocks noGrp="1" noChangeArrowheads="1"/>
          </p:cNvSpPr>
          <p:nvPr>
            <p:ph type="title"/>
          </p:nvPr>
        </p:nvSpPr>
        <p:spPr>
          <a:xfrm>
            <a:off x="2943225" y="568345"/>
            <a:ext cx="5834978" cy="1560716"/>
          </a:xfrm>
        </p:spPr>
        <p:txBody>
          <a:bodyPr>
            <a:normAutofit/>
          </a:bodyPr>
          <a:lstStyle/>
          <a:p>
            <a:r>
              <a:rPr lang="en-GB" dirty="0">
                <a:effectLst/>
                <a:latin typeface="+mn-lt"/>
              </a:rPr>
              <a:t>Conformity &amp; juries</a:t>
            </a:r>
            <a:endParaRPr lang="en-US">
              <a:effectLst/>
              <a:latin typeface="+mn-lt"/>
            </a:endParaRPr>
          </a:p>
        </p:txBody>
      </p:sp>
      <p:pic>
        <p:nvPicPr>
          <p:cNvPr id="58382" name="Picture 58372" descr="Abstract blurred public library with bookshelves">
            <a:extLst>
              <a:ext uri="{FF2B5EF4-FFF2-40B4-BE49-F238E27FC236}">
                <a16:creationId xmlns:a16="http://schemas.microsoft.com/office/drawing/2014/main" id="{585E298A-5EF5-4837-D890-EA02541713EA}"/>
              </a:ext>
            </a:extLst>
          </p:cNvPr>
          <p:cNvPicPr>
            <a:picLocks noChangeAspect="1"/>
          </p:cNvPicPr>
          <p:nvPr/>
        </p:nvPicPr>
        <p:blipFill rotWithShape="1">
          <a:blip r:embed="rId2"/>
          <a:srcRect l="26355" r="48693" b="-2"/>
          <a:stretch>
            <a:fillRect/>
          </a:stretch>
        </p:blipFill>
        <p:spPr>
          <a:xfrm>
            <a:off x="20" y="-8545"/>
            <a:ext cx="2568364" cy="6870818"/>
          </a:xfrm>
          <a:prstGeom prst="rect">
            <a:avLst/>
          </a:prstGeom>
        </p:spPr>
      </p:pic>
      <p:cxnSp>
        <p:nvCxnSpPr>
          <p:cNvPr id="58391" name="Straight Connector 58390">
            <a:extLst>
              <a:ext uri="{FF2B5EF4-FFF2-40B4-BE49-F238E27FC236}">
                <a16:creationId xmlns:a16="http://schemas.microsoft.com/office/drawing/2014/main" id="{364210F7-6160-422F-A7B9-999247A96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8384" name="Rectangle 3"/>
          <p:cNvSpPr>
            <a:spLocks noGrp="1" noChangeArrowheads="1"/>
          </p:cNvSpPr>
          <p:nvPr>
            <p:ph idx="1"/>
          </p:nvPr>
        </p:nvSpPr>
        <p:spPr>
          <a:xfrm>
            <a:off x="2943225" y="2438400"/>
            <a:ext cx="5834978" cy="3651504"/>
          </a:xfrm>
        </p:spPr>
        <p:txBody>
          <a:bodyPr>
            <a:normAutofit/>
          </a:bodyPr>
          <a:lstStyle/>
          <a:p>
            <a:r>
              <a:rPr lang="en-GB" dirty="0"/>
              <a:t>However, j</a:t>
            </a:r>
            <a:r>
              <a:rPr lang="en-GB" dirty="0">
                <a:effectLst/>
              </a:rPr>
              <a:t>uries operate quite differently than in Asch’s study.  They </a:t>
            </a:r>
            <a:r>
              <a:rPr lang="en-GB" dirty="0">
                <a:solidFill>
                  <a:srgbClr val="0070C0"/>
                </a:solidFill>
                <a:effectLst/>
              </a:rPr>
              <a:t>deliberate and discuss </a:t>
            </a:r>
            <a:r>
              <a:rPr lang="en-GB" dirty="0">
                <a:effectLst/>
              </a:rPr>
              <a:t>the evidence.</a:t>
            </a:r>
          </a:p>
          <a:p>
            <a:r>
              <a:rPr lang="en-GB" dirty="0">
                <a:effectLst/>
              </a:rPr>
              <a:t>Smith &amp; Mackie (1995)  suggest that in juries, majorities exert their influence through several factors –</a:t>
            </a:r>
          </a:p>
          <a:p>
            <a:pPr>
              <a:defRPr/>
            </a:pPr>
            <a:r>
              <a:rPr lang="en-GB" dirty="0"/>
              <a:t>The majority view is more likely than the minority one to be accepted because:</a:t>
            </a:r>
          </a:p>
          <a:p>
            <a:pPr lvl="1">
              <a:defRPr/>
            </a:pPr>
            <a:r>
              <a:rPr lang="en-GB" dirty="0"/>
              <a:t>1. This view is </a:t>
            </a:r>
            <a:r>
              <a:rPr lang="en-GB" dirty="0">
                <a:solidFill>
                  <a:srgbClr val="0070C0"/>
                </a:solidFill>
              </a:rPr>
              <a:t>expressed more often </a:t>
            </a:r>
            <a:r>
              <a:rPr lang="en-GB" dirty="0"/>
              <a:t>in a variety of ways and arguments.</a:t>
            </a:r>
          </a:p>
          <a:p>
            <a:pPr lvl="1">
              <a:defRPr/>
            </a:pPr>
            <a:r>
              <a:rPr lang="en-GB" dirty="0"/>
              <a:t>2. This view is </a:t>
            </a:r>
            <a:r>
              <a:rPr lang="en-GB" dirty="0">
                <a:solidFill>
                  <a:srgbClr val="0070C0"/>
                </a:solidFill>
              </a:rPr>
              <a:t>discussed more and in greater depth</a:t>
            </a:r>
            <a:r>
              <a:rPr lang="en-GB" dirty="0"/>
              <a:t>.</a:t>
            </a:r>
          </a:p>
          <a:p>
            <a:pPr lvl="1">
              <a:defRPr/>
            </a:pPr>
            <a:r>
              <a:rPr lang="en-GB" dirty="0"/>
              <a:t>3. this view seems more compelling and is expressed more persuasively than the opinions of the minority.</a:t>
            </a:r>
            <a:endParaRPr lang="en-US" dirty="0"/>
          </a:p>
          <a:p>
            <a:endParaRPr lang="en-US" dirty="0">
              <a:effectLst/>
              <a:latin typeface="+mj-lt"/>
            </a:endParaRPr>
          </a:p>
        </p:txBody>
      </p:sp>
    </p:spTree>
    <p:extLst>
      <p:ext uri="{BB962C8B-B14F-4D97-AF65-F5344CB8AC3E}">
        <p14:creationId xmlns:p14="http://schemas.microsoft.com/office/powerpoint/2010/main" val="11962118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5297FD99-B919-4EDF-BBB0-8383FAEC4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eaLnBrk="1" fontAlgn="auto" hangingPunct="1">
              <a:spcBef>
                <a:spcPts val="0"/>
              </a:spcBef>
              <a:spcAft>
                <a:spcPts val="0"/>
              </a:spcAft>
            </a:pPr>
            <a:endParaRPr lang="en-US" sz="1350">
              <a:solidFill>
                <a:prstClr val="white"/>
              </a:solidFill>
              <a:latin typeface="Calibri" panose="020F0502020204030204"/>
            </a:endParaRPr>
          </a:p>
        </p:txBody>
      </p:sp>
      <p:sp>
        <p:nvSpPr>
          <p:cNvPr id="2" name="Title 1"/>
          <p:cNvSpPr>
            <a:spLocks noGrp="1"/>
          </p:cNvSpPr>
          <p:nvPr>
            <p:ph type="title"/>
          </p:nvPr>
        </p:nvSpPr>
        <p:spPr>
          <a:xfrm>
            <a:off x="3711805" y="1283509"/>
            <a:ext cx="5066399" cy="975159"/>
          </a:xfrm>
        </p:spPr>
        <p:txBody>
          <a:bodyPr>
            <a:normAutofit fontScale="90000"/>
          </a:bodyPr>
          <a:lstStyle/>
          <a:p>
            <a:r>
              <a:rPr lang="en-GB" dirty="0">
                <a:latin typeface="+mn-lt"/>
              </a:rPr>
              <a:t>Group think &amp; Hindsight bias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5886" y="1283509"/>
            <a:ext cx="2983415" cy="1900467"/>
          </a:xfrm>
          <a:prstGeom prst="rect">
            <a:avLst/>
          </a:prstGeom>
          <a:noFill/>
          <a:extLst>
            <a:ext uri="{909E8E84-426E-40DD-AFC4-6F175D3DCCD1}">
              <a14:hiddenFill xmlns:a14="http://schemas.microsoft.com/office/drawing/2010/main">
                <a:solidFill>
                  <a:schemeClr val="accent1"/>
                </a:solidFill>
              </a14:hiddenFill>
            </a:ext>
          </a:extLst>
        </p:spPr>
      </p:pic>
      <p:cxnSp>
        <p:nvCxnSpPr>
          <p:cNvPr id="4107" name="Straight Connector 4106">
            <a:extLst>
              <a:ext uri="{FF2B5EF4-FFF2-40B4-BE49-F238E27FC236}">
                <a16:creationId xmlns:a16="http://schemas.microsoft.com/office/drawing/2014/main" id="{E0E87CEF-0388-4D8D-83B5-8E06BFA5D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1805" y="2489257"/>
            <a:ext cx="50663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ChangeAspect="1"/>
          </p:cNvPicPr>
          <p:nvPr/>
        </p:nvPicPr>
        <p:blipFill>
          <a:blip r:embed="rId3"/>
          <a:stretch>
            <a:fillRect/>
          </a:stretch>
        </p:blipFill>
        <p:spPr>
          <a:xfrm>
            <a:off x="359385" y="3862889"/>
            <a:ext cx="2799670" cy="2148747"/>
          </a:xfrm>
          <a:prstGeom prst="rect">
            <a:avLst/>
          </a:prstGeom>
        </p:spPr>
      </p:pic>
      <p:sp>
        <p:nvSpPr>
          <p:cNvPr id="4102" name="Content Placeholder 4101">
            <a:extLst>
              <a:ext uri="{FF2B5EF4-FFF2-40B4-BE49-F238E27FC236}">
                <a16:creationId xmlns:a16="http://schemas.microsoft.com/office/drawing/2014/main" id="{17949EF8-03A3-C97E-0CBE-9F626847D012}"/>
              </a:ext>
            </a:extLst>
          </p:cNvPr>
          <p:cNvSpPr>
            <a:spLocks noGrp="1"/>
          </p:cNvSpPr>
          <p:nvPr>
            <p:ph idx="1"/>
          </p:nvPr>
        </p:nvSpPr>
        <p:spPr>
          <a:xfrm>
            <a:off x="3339548" y="2524468"/>
            <a:ext cx="5650396" cy="4104929"/>
          </a:xfrm>
        </p:spPr>
        <p:txBody>
          <a:bodyPr>
            <a:normAutofit fontScale="92500" lnSpcReduction="10000"/>
          </a:bodyPr>
          <a:lstStyle/>
          <a:p>
            <a:r>
              <a:rPr lang="en-GB" u="sng" dirty="0"/>
              <a:t>Groupthink </a:t>
            </a:r>
            <a:r>
              <a:rPr lang="en-GB" dirty="0"/>
              <a:t>is a psychological phenomenon that occurs within a group of people in which the </a:t>
            </a:r>
            <a:r>
              <a:rPr lang="en-GB" dirty="0">
                <a:solidFill>
                  <a:srgbClr val="0070C0"/>
                </a:solidFill>
              </a:rPr>
              <a:t>desire for harmony or conformity</a:t>
            </a:r>
            <a:r>
              <a:rPr lang="en-GB" dirty="0"/>
              <a:t> in the group results in </a:t>
            </a:r>
            <a:r>
              <a:rPr lang="en-GB" dirty="0">
                <a:solidFill>
                  <a:srgbClr val="0070C0"/>
                </a:solidFill>
              </a:rPr>
              <a:t>an irrational or dysfunctional decision-making outcome. </a:t>
            </a:r>
            <a:r>
              <a:rPr lang="en-GB" dirty="0"/>
              <a:t>Cohesiveness, or the desire for cohesiveness, in a group may produce a tendency among its members to agree at all costs.</a:t>
            </a:r>
          </a:p>
          <a:p>
            <a:r>
              <a:rPr lang="en-GB" dirty="0"/>
              <a:t>This causes the group to minimise conflict and reach a consensus decision </a:t>
            </a:r>
            <a:r>
              <a:rPr lang="en-GB" b="1" dirty="0">
                <a:solidFill>
                  <a:srgbClr val="0070C0"/>
                </a:solidFill>
              </a:rPr>
              <a:t>without critical evaluation</a:t>
            </a:r>
            <a:r>
              <a:rPr lang="en-GB" dirty="0"/>
              <a:t>.</a:t>
            </a:r>
          </a:p>
          <a:p>
            <a:r>
              <a:rPr lang="en-GB" u="sng" dirty="0"/>
              <a:t>Hindsight bias </a:t>
            </a:r>
            <a:r>
              <a:rPr lang="en-GB" dirty="0"/>
              <a:t>occurs when looking back on an uncertain event, with the clouded judgment that at the time, it would have been easily predictable. </a:t>
            </a:r>
          </a:p>
          <a:p>
            <a:r>
              <a:rPr lang="en-GB" dirty="0"/>
              <a:t>Also known as the ‘knew-it-all-along-effect’; it focuses on the inherent human tendency to exaggerate in hindsight what was known in foresight.</a:t>
            </a:r>
          </a:p>
          <a:p>
            <a:r>
              <a:rPr lang="en-GB" dirty="0"/>
              <a:t>Fundamentally, the belief that one ‘knew it all along’ can be detrimental to decision-making, as this </a:t>
            </a:r>
            <a:r>
              <a:rPr lang="en-GB" dirty="0">
                <a:solidFill>
                  <a:srgbClr val="0070C0"/>
                </a:solidFill>
              </a:rPr>
              <a:t>bias distorts our view of our own judgement </a:t>
            </a:r>
            <a:r>
              <a:rPr lang="en-GB" dirty="0"/>
              <a:t>and can therefore </a:t>
            </a:r>
            <a:r>
              <a:rPr lang="en-GB" dirty="0">
                <a:solidFill>
                  <a:srgbClr val="0070C0"/>
                </a:solidFill>
              </a:rPr>
              <a:t>prevent us from learning from experience</a:t>
            </a:r>
            <a:r>
              <a:rPr lang="en-GB" dirty="0"/>
              <a:t>.</a:t>
            </a:r>
          </a:p>
          <a:p>
            <a:endParaRPr lang="en-US" dirty="0"/>
          </a:p>
        </p:txBody>
      </p:sp>
    </p:spTree>
    <p:extLst>
      <p:ext uri="{BB962C8B-B14F-4D97-AF65-F5344CB8AC3E}">
        <p14:creationId xmlns:p14="http://schemas.microsoft.com/office/powerpoint/2010/main" val="4348683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895" name="Rectangle 37894">
            <a:extLst>
              <a:ext uri="{FF2B5EF4-FFF2-40B4-BE49-F238E27FC236}">
                <a16:creationId xmlns:a16="http://schemas.microsoft.com/office/drawing/2014/main" id="{613D7907-6C7B-4F1A-AC7F-1B5074CEA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p:cNvSpPr>
            <a:spLocks noGrp="1" noChangeArrowheads="1"/>
          </p:cNvSpPr>
          <p:nvPr>
            <p:ph type="title"/>
          </p:nvPr>
        </p:nvSpPr>
        <p:spPr>
          <a:xfrm>
            <a:off x="4800600" y="568345"/>
            <a:ext cx="3977603" cy="1560716"/>
          </a:xfrm>
        </p:spPr>
        <p:txBody>
          <a:bodyPr>
            <a:normAutofit/>
          </a:bodyPr>
          <a:lstStyle/>
          <a:p>
            <a:pPr eaLnBrk="1" hangingPunct="1">
              <a:defRPr/>
            </a:pPr>
            <a:r>
              <a:rPr lang="en-GB" sz="3100">
                <a:latin typeface="+mn-lt"/>
              </a:rPr>
              <a:t>Interpersonal influence - Minority influence</a:t>
            </a:r>
            <a:endParaRPr lang="en-US" sz="3100">
              <a:latin typeface="+mn-lt"/>
            </a:endParaRPr>
          </a:p>
        </p:txBody>
      </p:sp>
      <p:pic>
        <p:nvPicPr>
          <p:cNvPr id="37893" name="Picture 5" descr="MartinLutherKingJrDreamSpeech_sm"/>
          <p:cNvPicPr>
            <a:picLocks noChangeAspect="1" noChangeArrowheads="1"/>
          </p:cNvPicPr>
          <p:nvPr/>
        </p:nvPicPr>
        <p:blipFill rotWithShape="1">
          <a:blip r:embed="rId2"/>
          <a:srcRect t="12643" r="-3" b="-3"/>
          <a:stretch>
            <a:fillRect/>
          </a:stretch>
        </p:blipFill>
        <p:spPr bwMode="auto">
          <a:xfrm>
            <a:off x="707599" y="645106"/>
            <a:ext cx="2253308" cy="2863157"/>
          </a:xfrm>
          <a:custGeom>
            <a:avLst/>
            <a:gdLst/>
            <a:ahLst/>
            <a:cxnLst/>
            <a:rect l="l" t="t" r="r" b="b"/>
            <a:pathLst>
              <a:path w="4113440" h="3920044">
                <a:moveTo>
                  <a:pt x="0" y="0"/>
                </a:moveTo>
                <a:lnTo>
                  <a:pt x="4113440" y="0"/>
                </a:lnTo>
                <a:lnTo>
                  <a:pt x="4113440" y="3103224"/>
                </a:lnTo>
                <a:lnTo>
                  <a:pt x="2157388" y="3103224"/>
                </a:lnTo>
                <a:lnTo>
                  <a:pt x="2157388" y="3920044"/>
                </a:lnTo>
                <a:lnTo>
                  <a:pt x="0" y="3920044"/>
                </a:lnTo>
                <a:close/>
              </a:path>
            </a:pathLst>
          </a:custGeom>
          <a:noFill/>
        </p:spPr>
      </p:pic>
      <p:cxnSp>
        <p:nvCxnSpPr>
          <p:cNvPr id="37896" name="Straight Connector 37895">
            <a:extLst>
              <a:ext uri="{FF2B5EF4-FFF2-40B4-BE49-F238E27FC236}">
                <a16:creationId xmlns:a16="http://schemas.microsoft.com/office/drawing/2014/main" id="{DEEBDB32-E7A2-4383-97A3-10C614AA75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0600" y="2176009"/>
            <a:ext cx="397760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37892" name="Picture 4" descr="suffragettes"/>
          <p:cNvPicPr>
            <a:picLocks noChangeAspect="1" noChangeArrowheads="1"/>
          </p:cNvPicPr>
          <p:nvPr/>
        </p:nvPicPr>
        <p:blipFill rotWithShape="1">
          <a:blip r:embed="rId3"/>
          <a:srcRect l="2562" r="2" b="2"/>
          <a:stretch>
            <a:fillRect/>
          </a:stretch>
        </p:blipFill>
        <p:spPr bwMode="auto">
          <a:xfrm>
            <a:off x="1980363" y="3029161"/>
            <a:ext cx="2253309" cy="2863157"/>
          </a:xfrm>
          <a:prstGeom prst="rect">
            <a:avLst/>
          </a:prstGeom>
          <a:noFill/>
        </p:spPr>
      </p:pic>
      <p:sp>
        <p:nvSpPr>
          <p:cNvPr id="37891" name="Rectangle 3"/>
          <p:cNvSpPr>
            <a:spLocks noGrp="1" noChangeArrowheads="1"/>
          </p:cNvSpPr>
          <p:nvPr>
            <p:ph idx="1"/>
          </p:nvPr>
        </p:nvSpPr>
        <p:spPr>
          <a:xfrm>
            <a:off x="4800600" y="2438400"/>
            <a:ext cx="3977603" cy="3651504"/>
          </a:xfrm>
        </p:spPr>
        <p:txBody>
          <a:bodyPr>
            <a:normAutofit/>
          </a:bodyPr>
          <a:lstStyle/>
          <a:p>
            <a:pPr eaLnBrk="1" hangingPunct="1"/>
            <a:r>
              <a:rPr lang="en-GB" b="1" dirty="0"/>
              <a:t>Moscovici</a:t>
            </a:r>
            <a:r>
              <a:rPr lang="en-GB" dirty="0"/>
              <a:t> argued that American research on conformity ignored the influence that minorities can have on society’s attitudes.</a:t>
            </a:r>
          </a:p>
          <a:p>
            <a:pPr eaLnBrk="1" hangingPunct="1"/>
            <a:r>
              <a:rPr lang="en-GB" dirty="0"/>
              <a:t>Studies such as Asch’s reflect compliance.</a:t>
            </a:r>
          </a:p>
          <a:p>
            <a:pPr eaLnBrk="1" hangingPunct="1"/>
            <a:r>
              <a:rPr lang="en-GB" dirty="0"/>
              <a:t>Minorities can effect real change: E.g. suffragettes changed attitudes to women’s rights.</a:t>
            </a:r>
          </a:p>
          <a:p>
            <a:pPr eaLnBrk="1" hangingPunct="1"/>
            <a:r>
              <a:rPr lang="en-GB" dirty="0"/>
              <a:t>Campaigners like Martin Luther King changed attitudes to racial discrimination.</a:t>
            </a:r>
          </a:p>
          <a:p>
            <a:pPr eaLnBrk="1" hangingPunct="1"/>
            <a:r>
              <a:rPr lang="en-GB" dirty="0"/>
              <a:t>How does this apply to the judicial system?</a:t>
            </a:r>
          </a:p>
          <a:p>
            <a:pPr eaLnBrk="1" hangingPunct="1"/>
            <a:r>
              <a:rPr lang="en-GB" dirty="0">
                <a:solidFill>
                  <a:srgbClr val="0070C0"/>
                </a:solidFill>
              </a:rPr>
              <a:t>The film `12 Angry Men` demonstrates this nicely! Well worth a watch (on YouTube).</a:t>
            </a:r>
            <a:endParaRPr lang="en-US" dirty="0">
              <a:solidFill>
                <a:srgbClr val="0070C0"/>
              </a:solidFill>
            </a:endParaRPr>
          </a:p>
        </p:txBody>
      </p:sp>
    </p:spTree>
    <p:extLst>
      <p:ext uri="{BB962C8B-B14F-4D97-AF65-F5344CB8AC3E}">
        <p14:creationId xmlns:p14="http://schemas.microsoft.com/office/powerpoint/2010/main" val="16606210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038" name="Picture 44037" descr="White bulbs with a yellow one standing out">
            <a:extLst>
              <a:ext uri="{FF2B5EF4-FFF2-40B4-BE49-F238E27FC236}">
                <a16:creationId xmlns:a16="http://schemas.microsoft.com/office/drawing/2014/main" id="{8EB69D82-A055-D84D-CF89-0C5775D504F3}"/>
              </a:ext>
            </a:extLst>
          </p:cNvPr>
          <p:cNvPicPr>
            <a:picLocks noChangeAspect="1"/>
          </p:cNvPicPr>
          <p:nvPr/>
        </p:nvPicPr>
        <p:blipFill rotWithShape="1">
          <a:blip r:embed="rId2"/>
          <a:srcRect r="19145" b="9090"/>
          <a:stretch>
            <a:fillRect/>
          </a:stretch>
        </p:blipFill>
        <p:spPr>
          <a:xfrm>
            <a:off x="-173" y="10"/>
            <a:ext cx="9143999" cy="6862703"/>
          </a:xfrm>
          <a:prstGeom prst="rect">
            <a:avLst/>
          </a:prstGeom>
        </p:spPr>
      </p:pic>
      <p:sp>
        <p:nvSpPr>
          <p:cNvPr id="44049" name="Rounded Rectangle 17">
            <a:extLst>
              <a:ext uri="{FF2B5EF4-FFF2-40B4-BE49-F238E27FC236}">
                <a16:creationId xmlns:a16="http://schemas.microsoft.com/office/drawing/2014/main" id="{19738FD9-60D1-4D66-A0E4-3CABDD655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0838" y="467784"/>
            <a:ext cx="5564186" cy="5922963"/>
          </a:xfrm>
          <a:prstGeom prst="roundRect">
            <a:avLst>
              <a:gd name="adj" fmla="val 522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034" name="Rectangle 2"/>
          <p:cNvSpPr>
            <a:spLocks noGrp="1" noChangeArrowheads="1"/>
          </p:cNvSpPr>
          <p:nvPr>
            <p:ph type="title"/>
          </p:nvPr>
        </p:nvSpPr>
        <p:spPr>
          <a:xfrm>
            <a:off x="802386" y="985785"/>
            <a:ext cx="4674753" cy="1560716"/>
          </a:xfrm>
        </p:spPr>
        <p:txBody>
          <a:bodyPr>
            <a:normAutofit/>
          </a:bodyPr>
          <a:lstStyle/>
          <a:p>
            <a:pPr eaLnBrk="1" hangingPunct="1"/>
            <a:r>
              <a:rPr lang="en-GB" dirty="0">
                <a:latin typeface="+mn-lt"/>
              </a:rPr>
              <a:t>Moscovici’s research </a:t>
            </a:r>
            <a:endParaRPr lang="en-US">
              <a:latin typeface="+mn-lt"/>
            </a:endParaRPr>
          </a:p>
        </p:txBody>
      </p:sp>
      <p:cxnSp>
        <p:nvCxnSpPr>
          <p:cNvPr id="44051" name="Straight Connector 44050">
            <a:extLst>
              <a:ext uri="{FF2B5EF4-FFF2-40B4-BE49-F238E27FC236}">
                <a16:creationId xmlns:a16="http://schemas.microsoft.com/office/drawing/2014/main" id="{AD455BEA-6E29-435D-A5DB-88C5853E56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386" y="2593449"/>
            <a:ext cx="466808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4036" name="Rectangle 4"/>
          <p:cNvSpPr>
            <a:spLocks noGrp="1" noChangeArrowheads="1"/>
          </p:cNvSpPr>
          <p:nvPr>
            <p:ph idx="1"/>
          </p:nvPr>
        </p:nvSpPr>
        <p:spPr>
          <a:xfrm>
            <a:off x="802386" y="2855840"/>
            <a:ext cx="4674753" cy="3196168"/>
          </a:xfrm>
        </p:spPr>
        <p:txBody>
          <a:bodyPr>
            <a:normAutofit/>
          </a:bodyPr>
          <a:lstStyle/>
          <a:p>
            <a:pPr eaLnBrk="1" hangingPunct="1">
              <a:buFont typeface="Wingdings" pitchFamily="2" charset="2"/>
              <a:buNone/>
            </a:pPr>
            <a:r>
              <a:rPr lang="en-GB" dirty="0"/>
              <a:t>   The influence of a minority depends on behavioural style of individuals involved.  The minority which is:</a:t>
            </a:r>
          </a:p>
          <a:p>
            <a:pPr eaLnBrk="1" hangingPunct="1"/>
            <a:r>
              <a:rPr lang="en-GB" b="1" dirty="0">
                <a:solidFill>
                  <a:srgbClr val="0070C0"/>
                </a:solidFill>
              </a:rPr>
              <a:t>Consistent</a:t>
            </a:r>
            <a:r>
              <a:rPr lang="en-GB" b="1" dirty="0"/>
              <a:t> </a:t>
            </a:r>
            <a:r>
              <a:rPr lang="en-GB" dirty="0"/>
              <a:t>– most crucial. A consistent minority can make people rethink their views. An inconsistent minority has almost no influence</a:t>
            </a:r>
          </a:p>
          <a:p>
            <a:pPr eaLnBrk="1" hangingPunct="1"/>
            <a:r>
              <a:rPr lang="en-GB" b="1" dirty="0">
                <a:solidFill>
                  <a:srgbClr val="0070C0"/>
                </a:solidFill>
              </a:rPr>
              <a:t>Flexible</a:t>
            </a:r>
            <a:r>
              <a:rPr lang="en-GB" dirty="0"/>
              <a:t> </a:t>
            </a:r>
          </a:p>
          <a:p>
            <a:pPr eaLnBrk="1" hangingPunct="1"/>
            <a:r>
              <a:rPr lang="en-GB" b="1" dirty="0">
                <a:solidFill>
                  <a:srgbClr val="0070C0"/>
                </a:solidFill>
              </a:rPr>
              <a:t>Has relevant arguments</a:t>
            </a:r>
          </a:p>
          <a:p>
            <a:pPr eaLnBrk="1" hangingPunct="1">
              <a:buFont typeface="Wingdings" pitchFamily="2" charset="2"/>
              <a:buNone/>
            </a:pPr>
            <a:r>
              <a:rPr lang="en-GB" dirty="0"/>
              <a:t>  -  Will have most impact on the majority. </a:t>
            </a:r>
          </a:p>
          <a:p>
            <a:pPr eaLnBrk="1" hangingPunct="1"/>
            <a:endParaRPr lang="en-GB" dirty="0"/>
          </a:p>
          <a:p>
            <a:pPr eaLnBrk="1" hangingPunct="1">
              <a:buFont typeface="Wingdings" pitchFamily="2" charset="2"/>
              <a:buNone/>
            </a:pPr>
            <a:endParaRPr lang="en-US" dirty="0"/>
          </a:p>
        </p:txBody>
      </p:sp>
      <p:sp>
        <p:nvSpPr>
          <p:cNvPr id="44053" name="Rounded Rectangle 18">
            <a:extLst>
              <a:ext uri="{FF2B5EF4-FFF2-40B4-BE49-F238E27FC236}">
                <a16:creationId xmlns:a16="http://schemas.microsoft.com/office/drawing/2014/main" id="{C0279480-9DCB-4A52-99D2-EF55FEE1F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223" y="670965"/>
            <a:ext cx="5259646" cy="5516602"/>
          </a:xfrm>
          <a:prstGeom prst="roundRect">
            <a:avLst>
              <a:gd name="adj" fmla="val 2462"/>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59413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1F5AD0C-6C40-4EDC-AC27-554DBD31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Large skydiving group mid-air">
            <a:extLst>
              <a:ext uri="{FF2B5EF4-FFF2-40B4-BE49-F238E27FC236}">
                <a16:creationId xmlns:a16="http://schemas.microsoft.com/office/drawing/2014/main" id="{C294736B-7A9F-2A78-CB07-D9C0E1396966}"/>
              </a:ext>
            </a:extLst>
          </p:cNvPr>
          <p:cNvPicPr>
            <a:picLocks noChangeAspect="1"/>
          </p:cNvPicPr>
          <p:nvPr/>
        </p:nvPicPr>
        <p:blipFill rotWithShape="1">
          <a:blip r:embed="rId2"/>
          <a:srcRect l="37636" r="37506" b="-1"/>
          <a:stretch>
            <a:fillRect/>
          </a:stretch>
        </p:blipFill>
        <p:spPr>
          <a:xfrm>
            <a:off x="20" y="-8545"/>
            <a:ext cx="2568364" cy="6870818"/>
          </a:xfrm>
          <a:prstGeom prst="rect">
            <a:avLst/>
          </a:prstGeom>
        </p:spPr>
      </p:pic>
      <p:cxnSp>
        <p:nvCxnSpPr>
          <p:cNvPr id="21" name="Straight Connector 20">
            <a:extLst>
              <a:ext uri="{FF2B5EF4-FFF2-40B4-BE49-F238E27FC236}">
                <a16:creationId xmlns:a16="http://schemas.microsoft.com/office/drawing/2014/main" id="{364210F7-6160-422F-A7B9-999247A96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idx="1"/>
          </p:nvPr>
        </p:nvSpPr>
        <p:spPr>
          <a:xfrm>
            <a:off x="2943225" y="2438400"/>
            <a:ext cx="5834978" cy="3651504"/>
          </a:xfrm>
        </p:spPr>
        <p:txBody>
          <a:bodyPr>
            <a:normAutofit/>
          </a:bodyPr>
          <a:lstStyle/>
          <a:p>
            <a:r>
              <a:rPr lang="en-GB" sz="1600" dirty="0"/>
              <a:t>Pressure to conform </a:t>
            </a:r>
            <a:r>
              <a:rPr lang="en-GB" sz="1600" dirty="0">
                <a:solidFill>
                  <a:srgbClr val="0070C0"/>
                </a:solidFill>
              </a:rPr>
              <a:t>increases with the severity </a:t>
            </a:r>
            <a:r>
              <a:rPr lang="en-GB" sz="1600" dirty="0"/>
              <a:t>of crime. </a:t>
            </a:r>
          </a:p>
          <a:p>
            <a:pPr lvl="1"/>
            <a:r>
              <a:rPr lang="en-GB" sz="1600" dirty="0"/>
              <a:t>The more </a:t>
            </a:r>
            <a:r>
              <a:rPr lang="en-GB" sz="1600" dirty="0">
                <a:solidFill>
                  <a:srgbClr val="0070C0"/>
                </a:solidFill>
              </a:rPr>
              <a:t>serious; the less </a:t>
            </a:r>
            <a:r>
              <a:rPr lang="en-GB" sz="1600" dirty="0"/>
              <a:t>likely a conviction. </a:t>
            </a:r>
          </a:p>
          <a:p>
            <a:pPr lvl="1"/>
            <a:r>
              <a:rPr lang="en-GB" sz="1600" dirty="0"/>
              <a:t>Secondly, where there is a need for a </a:t>
            </a:r>
            <a:r>
              <a:rPr lang="en-GB" sz="1600" dirty="0">
                <a:solidFill>
                  <a:srgbClr val="0070C0"/>
                </a:solidFill>
              </a:rPr>
              <a:t>majority as opposed to a unanimous</a:t>
            </a:r>
            <a:r>
              <a:rPr lang="en-GB" sz="1600" dirty="0"/>
              <a:t>, the jury </a:t>
            </a:r>
            <a:r>
              <a:rPr lang="en-GB" sz="1600" dirty="0">
                <a:solidFill>
                  <a:srgbClr val="0070C0"/>
                </a:solidFill>
              </a:rPr>
              <a:t>deliberate less, and resort to pressure. </a:t>
            </a:r>
            <a:r>
              <a:rPr lang="en-GB" sz="1600" dirty="0"/>
              <a:t>(But remember Risky Shift/Group Polarisation).</a:t>
            </a:r>
          </a:p>
          <a:p>
            <a:pPr lvl="1"/>
            <a:endParaRPr lang="en-GB" sz="1600" dirty="0"/>
          </a:p>
          <a:p>
            <a:pPr lvl="1"/>
            <a:r>
              <a:rPr lang="en-GB" sz="1600" dirty="0"/>
              <a:t>So… whether a unanimous or majority verdict is required will determine which psychological processes are at work.</a:t>
            </a:r>
          </a:p>
          <a:p>
            <a:pPr lvl="1"/>
            <a:endParaRPr lang="en-GB" dirty="0"/>
          </a:p>
          <a:p>
            <a:pPr marL="0" indent="0">
              <a:buNone/>
            </a:pPr>
            <a:endParaRPr lang="en-GB" dirty="0">
              <a:latin typeface="+mj-lt"/>
            </a:endParaRPr>
          </a:p>
        </p:txBody>
      </p:sp>
      <p:sp>
        <p:nvSpPr>
          <p:cNvPr id="2" name="TextBox 1">
            <a:extLst>
              <a:ext uri="{FF2B5EF4-FFF2-40B4-BE49-F238E27FC236}">
                <a16:creationId xmlns:a16="http://schemas.microsoft.com/office/drawing/2014/main" id="{1C62F6A0-85E9-C5AE-A54B-4E559A528D60}"/>
              </a:ext>
            </a:extLst>
          </p:cNvPr>
          <p:cNvSpPr txBox="1"/>
          <p:nvPr/>
        </p:nvSpPr>
        <p:spPr>
          <a:xfrm>
            <a:off x="3853543" y="533289"/>
            <a:ext cx="3733800" cy="1384995"/>
          </a:xfrm>
          <a:prstGeom prst="rect">
            <a:avLst/>
          </a:prstGeom>
          <a:noFill/>
        </p:spPr>
        <p:txBody>
          <a:bodyPr wrap="square" rtlCol="0">
            <a:spAutoFit/>
          </a:bodyPr>
          <a:lstStyle/>
          <a:p>
            <a:pPr algn="ctr"/>
            <a:r>
              <a:rPr lang="en-GB" sz="2800" dirty="0"/>
              <a:t>Severity of the Crime and the Verdict Requirement</a:t>
            </a:r>
          </a:p>
        </p:txBody>
      </p:sp>
    </p:spTree>
    <p:extLst>
      <p:ext uri="{BB962C8B-B14F-4D97-AF65-F5344CB8AC3E}">
        <p14:creationId xmlns:p14="http://schemas.microsoft.com/office/powerpoint/2010/main" val="239112445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2943225" y="568345"/>
            <a:ext cx="5834978" cy="1560716"/>
          </a:xfrm>
        </p:spPr>
        <p:txBody>
          <a:bodyPr>
            <a:normAutofit/>
          </a:bodyPr>
          <a:lstStyle/>
          <a:p>
            <a:pPr eaLnBrk="1" hangingPunct="1">
              <a:defRPr/>
            </a:pPr>
            <a:r>
              <a:rPr lang="en-GB" b="1" dirty="0">
                <a:latin typeface="+mn-lt"/>
              </a:rPr>
              <a:t>Recall: Unanimous or majority verdict?</a:t>
            </a:r>
          </a:p>
        </p:txBody>
      </p:sp>
      <p:pic>
        <p:nvPicPr>
          <p:cNvPr id="22534" name="Picture 22533" descr="One in a crowd">
            <a:extLst>
              <a:ext uri="{FF2B5EF4-FFF2-40B4-BE49-F238E27FC236}">
                <a16:creationId xmlns:a16="http://schemas.microsoft.com/office/drawing/2014/main" id="{81FA2C90-0BC1-C603-C8B0-3808F9B685BF}"/>
              </a:ext>
            </a:extLst>
          </p:cNvPr>
          <p:cNvPicPr>
            <a:picLocks noChangeAspect="1"/>
          </p:cNvPicPr>
          <p:nvPr/>
        </p:nvPicPr>
        <p:blipFill rotWithShape="1">
          <a:blip r:embed="rId2"/>
          <a:srcRect l="40375" r="31590" b="1"/>
          <a:stretch>
            <a:fillRect/>
          </a:stretch>
        </p:blipFill>
        <p:spPr>
          <a:xfrm>
            <a:off x="20" y="-8545"/>
            <a:ext cx="2568364" cy="6870818"/>
          </a:xfrm>
          <a:prstGeom prst="rect">
            <a:avLst/>
          </a:prstGeom>
        </p:spPr>
      </p:pic>
      <p:sp>
        <p:nvSpPr>
          <p:cNvPr id="22532" name="Rectangle 4"/>
          <p:cNvSpPr>
            <a:spLocks noGrp="1" noChangeArrowheads="1"/>
          </p:cNvSpPr>
          <p:nvPr>
            <p:ph idx="1"/>
          </p:nvPr>
        </p:nvSpPr>
        <p:spPr>
          <a:xfrm>
            <a:off x="2943225" y="2438400"/>
            <a:ext cx="5834978" cy="3651504"/>
          </a:xfrm>
        </p:spPr>
        <p:txBody>
          <a:bodyPr>
            <a:normAutofit/>
          </a:bodyPr>
          <a:lstStyle/>
          <a:p>
            <a:pPr eaLnBrk="1" hangingPunct="1">
              <a:lnSpc>
                <a:spcPct val="101000"/>
              </a:lnSpc>
            </a:pPr>
            <a:r>
              <a:rPr lang="en-GB" sz="1300"/>
              <a:t>Researchers have also explored whether a unanimous or majority verdict is likely to make any difference to proceedings.</a:t>
            </a:r>
          </a:p>
          <a:p>
            <a:pPr eaLnBrk="1" hangingPunct="1">
              <a:lnSpc>
                <a:spcPct val="101000"/>
              </a:lnSpc>
            </a:pPr>
            <a:r>
              <a:rPr lang="en-GB" sz="1300"/>
              <a:t>In Britain a majority of 10 to 12 is enough to  secure a conviction</a:t>
            </a:r>
          </a:p>
          <a:p>
            <a:pPr eaLnBrk="1" hangingPunct="1">
              <a:lnSpc>
                <a:spcPct val="101000"/>
              </a:lnSpc>
            </a:pPr>
            <a:r>
              <a:rPr lang="en-GB" sz="1300"/>
              <a:t>In America few states allow a less than unanimous verdict for criminal trials.</a:t>
            </a:r>
          </a:p>
          <a:p>
            <a:pPr eaLnBrk="1" hangingPunct="1">
              <a:lnSpc>
                <a:spcPct val="101000"/>
              </a:lnSpc>
            </a:pPr>
            <a:r>
              <a:rPr lang="en-GB" sz="1300"/>
              <a:t>What are the implications for the interaction of the jury?</a:t>
            </a:r>
          </a:p>
          <a:p>
            <a:pPr>
              <a:lnSpc>
                <a:spcPct val="101000"/>
              </a:lnSpc>
              <a:buNone/>
              <a:defRPr/>
            </a:pPr>
            <a:r>
              <a:rPr lang="en-GB" sz="1300" b="1" u="sng"/>
              <a:t>Findings from mock jury studies: </a:t>
            </a:r>
          </a:p>
          <a:p>
            <a:pPr>
              <a:lnSpc>
                <a:spcPct val="101000"/>
              </a:lnSpc>
              <a:buNone/>
              <a:defRPr/>
            </a:pPr>
            <a:r>
              <a:rPr lang="en-GB" sz="1300"/>
              <a:t>Some required to reach a unanimous decision.</a:t>
            </a:r>
          </a:p>
          <a:p>
            <a:pPr>
              <a:lnSpc>
                <a:spcPct val="101000"/>
              </a:lnSpc>
              <a:buNone/>
              <a:defRPr/>
            </a:pPr>
            <a:r>
              <a:rPr lang="en-GB" sz="1300"/>
              <a:t>Others allowed to reach a decision with a 2/3 majority.</a:t>
            </a:r>
          </a:p>
          <a:p>
            <a:pPr>
              <a:lnSpc>
                <a:spcPct val="101000"/>
              </a:lnSpc>
              <a:buNone/>
              <a:defRPr/>
            </a:pPr>
            <a:r>
              <a:rPr lang="en-GB" sz="1300" u="sng"/>
              <a:t>Findings:</a:t>
            </a:r>
          </a:p>
          <a:p>
            <a:pPr>
              <a:lnSpc>
                <a:spcPct val="101000"/>
              </a:lnSpc>
              <a:buNone/>
              <a:defRPr/>
            </a:pPr>
            <a:r>
              <a:rPr lang="en-GB" sz="1300"/>
              <a:t>      Those required to reach a unanimous decision debated for longer, were more   likely to take account of minority views and were more confident in their decision. They were also more likely to change from their original verdict.</a:t>
            </a:r>
          </a:p>
          <a:p>
            <a:pPr eaLnBrk="1" hangingPunct="1">
              <a:lnSpc>
                <a:spcPct val="101000"/>
              </a:lnSpc>
            </a:pPr>
            <a:endParaRPr lang="en-US" sz="1300">
              <a:latin typeface="+mj-lt"/>
            </a:endParaRPr>
          </a:p>
        </p:txBody>
      </p:sp>
    </p:spTree>
    <p:extLst>
      <p:ext uri="{BB962C8B-B14F-4D97-AF65-F5344CB8AC3E}">
        <p14:creationId xmlns:p14="http://schemas.microsoft.com/office/powerpoint/2010/main" val="27030993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DFD550C1-A5AE-4DF5-BF84-F5CFF5D4A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p:cNvPicPr>
            <a:picLocks noChangeAspect="1" noChangeArrowheads="1"/>
          </p:cNvPicPr>
          <p:nvPr/>
        </p:nvPicPr>
        <p:blipFill>
          <a:blip r:embed="rId3" cstate="print"/>
          <a:srcRect l="1356" r="9531" b="2"/>
          <a:stretch>
            <a:fillRect/>
          </a:stretch>
        </p:blipFill>
        <p:spPr bwMode="auto">
          <a:xfrm>
            <a:off x="482394" y="645106"/>
            <a:ext cx="4091961" cy="5247747"/>
          </a:xfrm>
          <a:prstGeom prst="rect">
            <a:avLst/>
          </a:prstGeom>
          <a:noFill/>
          <a:ln>
            <a:solidFill>
              <a:schemeClr val="accent1"/>
            </a:solidFill>
          </a:ln>
        </p:spPr>
      </p:pic>
      <p:cxnSp>
        <p:nvCxnSpPr>
          <p:cNvPr id="2067" name="Straight Connector 2066">
            <a:extLst>
              <a:ext uri="{FF2B5EF4-FFF2-40B4-BE49-F238E27FC236}">
                <a16:creationId xmlns:a16="http://schemas.microsoft.com/office/drawing/2014/main" id="{5C481BAB-91E4-4BC8-8BB2-F825EC27E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0600" y="2176009"/>
            <a:ext cx="397760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800600" y="2176009"/>
            <a:ext cx="4191000" cy="4453391"/>
          </a:xfrm>
        </p:spPr>
        <p:txBody>
          <a:bodyPr>
            <a:normAutofit fontScale="92500" lnSpcReduction="10000"/>
          </a:bodyPr>
          <a:lstStyle/>
          <a:p>
            <a:endParaRPr lang="en-GB" dirty="0">
              <a:latin typeface="+mj-lt"/>
            </a:endParaRPr>
          </a:p>
          <a:p>
            <a:r>
              <a:rPr lang="en-GB" dirty="0"/>
              <a:t>Baldwin (1980) argues that the chances of </a:t>
            </a:r>
            <a:r>
              <a:rPr lang="en-GB" dirty="0">
                <a:solidFill>
                  <a:srgbClr val="0070C0"/>
                </a:solidFill>
              </a:rPr>
              <a:t>acquittal doubles </a:t>
            </a:r>
            <a:r>
              <a:rPr lang="en-GB" dirty="0"/>
              <a:t>if deliberation is longer than three hours.</a:t>
            </a:r>
          </a:p>
          <a:p>
            <a:r>
              <a:rPr lang="en-GB" dirty="0"/>
              <a:t>There is </a:t>
            </a:r>
            <a:r>
              <a:rPr lang="en-GB" b="1" dirty="0"/>
              <a:t>no legal minimum length</a:t>
            </a:r>
            <a:r>
              <a:rPr lang="en-GB" dirty="0"/>
              <a:t> of time that a UK jury must spend deliberating before reaching a verdict. </a:t>
            </a:r>
          </a:p>
          <a:p>
            <a:pPr lvl="0"/>
            <a:r>
              <a:rPr lang="en-GB" b="1" dirty="0"/>
              <a:t>Unanimous Verdicts:</a:t>
            </a:r>
            <a:r>
              <a:rPr lang="en-GB" dirty="0"/>
              <a:t> A jury can return a unanimous verdict as soon as they have finished discussing the case, which can occasionally happen in just a few minutes if the evidence is straightforward. </a:t>
            </a:r>
          </a:p>
          <a:p>
            <a:pPr lvl="0"/>
            <a:r>
              <a:rPr lang="en-GB" b="1" dirty="0"/>
              <a:t>Majority Verdicts:</a:t>
            </a:r>
            <a:r>
              <a:rPr lang="en-GB" dirty="0"/>
              <a:t> A judge cannot accept a majority verdict (such as 10-2) until the jury has deliberated for </a:t>
            </a:r>
            <a:r>
              <a:rPr lang="en-GB" b="1" dirty="0"/>
              <a:t>at least 2 hours</a:t>
            </a:r>
            <a:r>
              <a:rPr lang="en-GB" dirty="0"/>
              <a:t> (and the judge is satisfied that further time won't lead to a unanimous agreement). </a:t>
            </a:r>
          </a:p>
          <a:p>
            <a:pPr lvl="0"/>
            <a:r>
              <a:rPr lang="en-GB" b="1" dirty="0"/>
              <a:t>Maximum Time:</a:t>
            </a:r>
            <a:r>
              <a:rPr lang="en-GB" dirty="0"/>
              <a:t> There is no fixed maximum limit; deliberations can last for hours, days, or—in rare, complex fraud or murder trials—several weeks. </a:t>
            </a:r>
          </a:p>
          <a:p>
            <a:endParaRPr lang="en-GB" dirty="0"/>
          </a:p>
          <a:p>
            <a:endParaRPr lang="en-GB" dirty="0"/>
          </a:p>
          <a:p>
            <a:endParaRPr lang="en-GB" dirty="0"/>
          </a:p>
        </p:txBody>
      </p:sp>
      <p:sp>
        <p:nvSpPr>
          <p:cNvPr id="2" name="TextBox 1">
            <a:extLst>
              <a:ext uri="{FF2B5EF4-FFF2-40B4-BE49-F238E27FC236}">
                <a16:creationId xmlns:a16="http://schemas.microsoft.com/office/drawing/2014/main" id="{F23403F3-A88E-352E-A5AE-BB81D1A4BF6A}"/>
              </a:ext>
            </a:extLst>
          </p:cNvPr>
          <p:cNvSpPr txBox="1"/>
          <p:nvPr/>
        </p:nvSpPr>
        <p:spPr>
          <a:xfrm>
            <a:off x="5181600" y="1143000"/>
            <a:ext cx="3200400" cy="954107"/>
          </a:xfrm>
          <a:prstGeom prst="rect">
            <a:avLst/>
          </a:prstGeom>
          <a:noFill/>
        </p:spPr>
        <p:txBody>
          <a:bodyPr wrap="square" rtlCol="0">
            <a:spAutoFit/>
          </a:bodyPr>
          <a:lstStyle/>
          <a:p>
            <a:pPr algn="ctr"/>
            <a:r>
              <a:rPr lang="en-GB" sz="2800" dirty="0"/>
              <a:t>Length of Deliberation</a:t>
            </a:r>
          </a:p>
        </p:txBody>
      </p:sp>
    </p:spTree>
    <p:extLst>
      <p:ext uri="{BB962C8B-B14F-4D97-AF65-F5344CB8AC3E}">
        <p14:creationId xmlns:p14="http://schemas.microsoft.com/office/powerpoint/2010/main" val="383811236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91" name="Rectangle 24590">
            <a:extLst>
              <a:ext uri="{FF2B5EF4-FFF2-40B4-BE49-F238E27FC236}">
                <a16:creationId xmlns:a16="http://schemas.microsoft.com/office/drawing/2014/main" id="{91F5AD0C-6C40-4EDC-AC27-554DBD31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7" name="Title 1"/>
          <p:cNvSpPr>
            <a:spLocks noGrp="1"/>
          </p:cNvSpPr>
          <p:nvPr>
            <p:ph type="title"/>
          </p:nvPr>
        </p:nvSpPr>
        <p:spPr>
          <a:xfrm>
            <a:off x="2943225" y="568345"/>
            <a:ext cx="5834978" cy="1560716"/>
          </a:xfrm>
        </p:spPr>
        <p:txBody>
          <a:bodyPr>
            <a:normAutofit/>
          </a:bodyPr>
          <a:lstStyle/>
          <a:p>
            <a:pPr eaLnBrk="1" hangingPunct="1">
              <a:defRPr/>
            </a:pPr>
            <a:r>
              <a:rPr lang="en-GB" dirty="0">
                <a:latin typeface="+mn-lt"/>
              </a:rPr>
              <a:t>Effectiveness of juries</a:t>
            </a:r>
            <a:endParaRPr lang="en-GB">
              <a:latin typeface="+mn-lt"/>
            </a:endParaRPr>
          </a:p>
        </p:txBody>
      </p:sp>
      <p:pic>
        <p:nvPicPr>
          <p:cNvPr id="24580" name="Picture 24579" descr="Many question marks on black background">
            <a:extLst>
              <a:ext uri="{FF2B5EF4-FFF2-40B4-BE49-F238E27FC236}">
                <a16:creationId xmlns:a16="http://schemas.microsoft.com/office/drawing/2014/main" id="{D0A45830-3234-2CAE-6839-3D5CF989EE09}"/>
              </a:ext>
            </a:extLst>
          </p:cNvPr>
          <p:cNvPicPr>
            <a:picLocks noChangeAspect="1"/>
          </p:cNvPicPr>
          <p:nvPr/>
        </p:nvPicPr>
        <p:blipFill rotWithShape="1">
          <a:blip r:embed="rId2"/>
          <a:srcRect l="69455" r="7743"/>
          <a:stretch>
            <a:fillRect/>
          </a:stretch>
        </p:blipFill>
        <p:spPr>
          <a:xfrm>
            <a:off x="20" y="-8545"/>
            <a:ext cx="2568364" cy="6870818"/>
          </a:xfrm>
          <a:prstGeom prst="rect">
            <a:avLst/>
          </a:prstGeom>
        </p:spPr>
      </p:pic>
      <p:cxnSp>
        <p:nvCxnSpPr>
          <p:cNvPr id="24593" name="Straight Connector 24592">
            <a:extLst>
              <a:ext uri="{FF2B5EF4-FFF2-40B4-BE49-F238E27FC236}">
                <a16:creationId xmlns:a16="http://schemas.microsoft.com/office/drawing/2014/main" id="{364210F7-6160-422F-A7B9-999247A96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4578" name="Content Placeholder 2"/>
          <p:cNvSpPr>
            <a:spLocks noGrp="1"/>
          </p:cNvSpPr>
          <p:nvPr>
            <p:ph idx="1"/>
          </p:nvPr>
        </p:nvSpPr>
        <p:spPr>
          <a:xfrm>
            <a:off x="2943225" y="2438399"/>
            <a:ext cx="5834978" cy="4114799"/>
          </a:xfrm>
        </p:spPr>
        <p:txBody>
          <a:bodyPr>
            <a:normAutofit/>
          </a:bodyPr>
          <a:lstStyle/>
          <a:p>
            <a:pPr eaLnBrk="1" hangingPunct="1"/>
            <a:r>
              <a:rPr lang="en-GB" dirty="0"/>
              <a:t>Social psychologists generally agree that a majority verdict reduces the effectiveness of juries. </a:t>
            </a:r>
          </a:p>
          <a:p>
            <a:pPr marL="0" indent="0">
              <a:buNone/>
            </a:pPr>
            <a:endParaRPr lang="en-GB" dirty="0"/>
          </a:p>
          <a:p>
            <a:pPr eaLnBrk="1" hangingPunct="1">
              <a:buFont typeface="Wingdings" pitchFamily="2" charset="2"/>
              <a:buNone/>
            </a:pPr>
            <a:r>
              <a:rPr lang="en-GB" dirty="0"/>
              <a:t>Brehm &amp; </a:t>
            </a:r>
            <a:r>
              <a:rPr lang="en-GB" dirty="0" err="1"/>
              <a:t>Kassim</a:t>
            </a:r>
            <a:r>
              <a:rPr lang="en-GB" dirty="0"/>
              <a:t> (1996)</a:t>
            </a:r>
          </a:p>
          <a:p>
            <a:pPr eaLnBrk="1" hangingPunct="1"/>
            <a:r>
              <a:rPr lang="en-GB" i="1" dirty="0">
                <a:solidFill>
                  <a:srgbClr val="0070C0"/>
                </a:solidFill>
              </a:rPr>
              <a:t>‘it is clear that this procedure (majority verdict rather than unanimous) weakens the minority, breeds closed-mindedness, inhibits discussion and leaves many jurors uncertain about decisions.’ </a:t>
            </a:r>
          </a:p>
          <a:p>
            <a:pPr eaLnBrk="1" hangingPunct="1"/>
            <a:r>
              <a:rPr lang="en-GB" dirty="0">
                <a:solidFill>
                  <a:schemeClr val="tx1">
                    <a:lumMod val="85000"/>
                    <a:lumOff val="15000"/>
                  </a:schemeClr>
                </a:solidFill>
              </a:rPr>
              <a:t>Do you agree?</a:t>
            </a:r>
          </a:p>
          <a:p>
            <a:r>
              <a:rPr lang="en-GB" dirty="0">
                <a:solidFill>
                  <a:schemeClr val="tx1">
                    <a:lumMod val="85000"/>
                    <a:lumOff val="15000"/>
                  </a:schemeClr>
                </a:solidFill>
              </a:rPr>
              <a:t>Excellent paper: </a:t>
            </a:r>
          </a:p>
          <a:p>
            <a:r>
              <a:rPr lang="en-GB" dirty="0"/>
              <a:t>Diamond, S. S., &amp; Hans, V. P. (2023). Fair juries. </a:t>
            </a:r>
            <a:r>
              <a:rPr lang="en-GB" i="1" dirty="0"/>
              <a:t>University of Illinois Law Review</a:t>
            </a:r>
            <a:r>
              <a:rPr lang="en-GB" dirty="0"/>
              <a:t>, 879.</a:t>
            </a:r>
            <a:endParaRPr lang="en-GB" dirty="0">
              <a:solidFill>
                <a:schemeClr val="tx1">
                  <a:lumMod val="85000"/>
                  <a:lumOff val="15000"/>
                </a:schemeClr>
              </a:solidFill>
              <a:hlinkClick r:id="rId3"/>
            </a:endParaRPr>
          </a:p>
          <a:p>
            <a:r>
              <a:rPr lang="en-GB" dirty="0">
                <a:hlinkClick r:id="rId3"/>
              </a:rPr>
              <a:t>Fair-Juries.pdf</a:t>
            </a:r>
            <a:endParaRPr lang="en-GB" dirty="0"/>
          </a:p>
          <a:p>
            <a:endParaRPr lang="en-GB" dirty="0">
              <a:solidFill>
                <a:schemeClr val="tx1">
                  <a:lumMod val="85000"/>
                  <a:lumOff val="15000"/>
                </a:schemeClr>
              </a:solidFill>
            </a:endParaRPr>
          </a:p>
        </p:txBody>
      </p:sp>
    </p:spTree>
    <p:extLst>
      <p:ext uri="{BB962C8B-B14F-4D97-AF65-F5344CB8AC3E}">
        <p14:creationId xmlns:p14="http://schemas.microsoft.com/office/powerpoint/2010/main" val="298792949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613D7907-6C7B-4F1A-AC7F-1B5074CEA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94123" y="337144"/>
            <a:ext cx="3977603" cy="1560716"/>
          </a:xfrm>
        </p:spPr>
        <p:txBody>
          <a:bodyPr>
            <a:noAutofit/>
          </a:bodyPr>
          <a:lstStyle/>
          <a:p>
            <a:r>
              <a:rPr lang="en-GB" sz="2800" dirty="0">
                <a:latin typeface="+mn-lt"/>
              </a:rPr>
              <a:t>Characteristics of the defendant and interactions with the victim</a:t>
            </a:r>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469" r="29654"/>
          <a:stretch>
            <a:fillRect/>
          </a:stretch>
        </p:blipFill>
        <p:spPr bwMode="auto">
          <a:xfrm>
            <a:off x="707599" y="645106"/>
            <a:ext cx="2253308" cy="2863157"/>
          </a:xfrm>
          <a:custGeom>
            <a:avLst/>
            <a:gdLst/>
            <a:ahLst/>
            <a:cxnLst/>
            <a:rect l="l" t="t" r="r" b="b"/>
            <a:pathLst>
              <a:path w="4113440" h="3920044">
                <a:moveTo>
                  <a:pt x="0" y="0"/>
                </a:moveTo>
                <a:lnTo>
                  <a:pt x="4113440" y="0"/>
                </a:lnTo>
                <a:lnTo>
                  <a:pt x="4113440" y="3103224"/>
                </a:lnTo>
                <a:lnTo>
                  <a:pt x="2157388" y="3103224"/>
                </a:lnTo>
                <a:lnTo>
                  <a:pt x="2157388" y="3920044"/>
                </a:lnTo>
                <a:lnTo>
                  <a:pt x="0" y="3920044"/>
                </a:lnTo>
                <a:close/>
              </a:path>
            </a:pathLst>
          </a:custGeom>
          <a:noFill/>
          <a:extLst>
            <a:ext uri="{909E8E84-426E-40DD-AFC4-6F175D3DCCD1}">
              <a14:hiddenFill xmlns:a14="http://schemas.microsoft.com/office/drawing/2010/main">
                <a:solidFill>
                  <a:schemeClr val="accent1"/>
                </a:solidFill>
              </a14:hiddenFill>
            </a:ext>
          </a:extLst>
        </p:spPr>
      </p:pic>
      <p:cxnSp>
        <p:nvCxnSpPr>
          <p:cNvPr id="3086" name="Straight Connector 3085">
            <a:extLst>
              <a:ext uri="{FF2B5EF4-FFF2-40B4-BE49-F238E27FC236}">
                <a16:creationId xmlns:a16="http://schemas.microsoft.com/office/drawing/2014/main" id="{DEEBDB32-E7A2-4383-97A3-10C614AA75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0600" y="2176009"/>
            <a:ext cx="397760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5190"/>
          <a:stretch>
            <a:fillRect/>
          </a:stretch>
        </p:blipFill>
        <p:spPr bwMode="auto">
          <a:xfrm>
            <a:off x="1980363" y="3029161"/>
            <a:ext cx="2253309" cy="2863157"/>
          </a:xfrm>
          <a:prstGeom prst="rect">
            <a:avLst/>
          </a:prstGeom>
          <a:noFill/>
          <a:extLst>
            <a:ext uri="{909E8E84-426E-40DD-AFC4-6F175D3DCCD1}">
              <a14:hiddenFill xmlns:a14="http://schemas.microsoft.com/office/drawing/2010/main">
                <a:solidFill>
                  <a:schemeClr val="accent1"/>
                </a:solidFill>
              </a14:hiddenFill>
            </a:ext>
          </a:extLst>
        </p:spPr>
      </p:pic>
      <p:sp>
        <p:nvSpPr>
          <p:cNvPr id="3079" name="Content Placeholder 3078">
            <a:extLst>
              <a:ext uri="{FF2B5EF4-FFF2-40B4-BE49-F238E27FC236}">
                <a16:creationId xmlns:a16="http://schemas.microsoft.com/office/drawing/2014/main" id="{FB0AD5F8-0711-D705-005F-DDA07B504AEE}"/>
              </a:ext>
            </a:extLst>
          </p:cNvPr>
          <p:cNvSpPr>
            <a:spLocks noGrp="1"/>
          </p:cNvSpPr>
          <p:nvPr>
            <p:ph idx="1"/>
          </p:nvPr>
        </p:nvSpPr>
        <p:spPr>
          <a:xfrm>
            <a:off x="4800600" y="2438400"/>
            <a:ext cx="3977603" cy="4082456"/>
          </a:xfrm>
        </p:spPr>
        <p:txBody>
          <a:bodyPr>
            <a:normAutofit/>
          </a:bodyPr>
          <a:lstStyle/>
          <a:p>
            <a:r>
              <a:rPr lang="en-US" sz="2400" dirty="0"/>
              <a:t>Attractiveness</a:t>
            </a:r>
          </a:p>
          <a:p>
            <a:r>
              <a:rPr lang="en-US" sz="2400" dirty="0"/>
              <a:t>Identification</a:t>
            </a:r>
          </a:p>
          <a:p>
            <a:r>
              <a:rPr lang="en-US" sz="2400" dirty="0"/>
              <a:t>Ethnicity/Race</a:t>
            </a:r>
          </a:p>
          <a:p>
            <a:r>
              <a:rPr lang="en-US" sz="2400" dirty="0"/>
              <a:t>Age</a:t>
            </a:r>
          </a:p>
          <a:p>
            <a:pPr marL="0" indent="0">
              <a:buNone/>
            </a:pPr>
            <a:endParaRPr lang="en-US" dirty="0"/>
          </a:p>
        </p:txBody>
      </p:sp>
    </p:spTree>
    <p:extLst>
      <p:ext uri="{BB962C8B-B14F-4D97-AF65-F5344CB8AC3E}">
        <p14:creationId xmlns:p14="http://schemas.microsoft.com/office/powerpoint/2010/main" val="341395083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8" name="Rectangle 28677">
            <a:extLst>
              <a:ext uri="{FF2B5EF4-FFF2-40B4-BE49-F238E27FC236}">
                <a16:creationId xmlns:a16="http://schemas.microsoft.com/office/drawing/2014/main" id="{D1B1BB61-A160-4262-BD99-8D05C92B3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11804" y="568345"/>
            <a:ext cx="5066399" cy="1560716"/>
          </a:xfrm>
        </p:spPr>
        <p:txBody>
          <a:bodyPr>
            <a:normAutofit/>
          </a:bodyPr>
          <a:lstStyle/>
          <a:p>
            <a:pPr>
              <a:defRPr/>
            </a:pPr>
            <a:r>
              <a:rPr lang="en-GB" dirty="0">
                <a:latin typeface="+mn-lt"/>
              </a:rPr>
              <a:t>Attractiveness</a:t>
            </a:r>
            <a:endParaRPr lang="en-GB">
              <a:latin typeface="+mn-lt"/>
            </a:endParaRPr>
          </a:p>
        </p:txBody>
      </p:sp>
      <p:pic>
        <p:nvPicPr>
          <p:cNvPr id="28676" name="Picture 5" descr="MPj04433600000[1]"/>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0816" r="11817" b="1"/>
          <a:stretch>
            <a:fillRect/>
          </a:stretch>
        </p:blipFill>
        <p:spPr bwMode="auto">
          <a:xfrm>
            <a:off x="475499" y="640081"/>
            <a:ext cx="3000986" cy="5340702"/>
          </a:xfrm>
          <a:prstGeom prst="rect">
            <a:avLst/>
          </a:prstGeom>
          <a:noFill/>
          <a:extLst>
            <a:ext uri="{909E8E84-426E-40DD-AFC4-6F175D3DCCD1}">
              <a14:hiddenFill xmlns:a14="http://schemas.microsoft.com/office/drawing/2010/main">
                <a:solidFill>
                  <a:srgbClr val="FFFFFF"/>
                </a:solidFill>
              </a14:hiddenFill>
            </a:ext>
          </a:extLst>
        </p:spPr>
      </p:pic>
      <p:cxnSp>
        <p:nvCxnSpPr>
          <p:cNvPr id="28679" name="Straight Connector 28678">
            <a:extLst>
              <a:ext uri="{FF2B5EF4-FFF2-40B4-BE49-F238E27FC236}">
                <a16:creationId xmlns:a16="http://schemas.microsoft.com/office/drawing/2014/main" id="{2E7CBBCD-BED8-4C4C-8F45-F9CEE9F588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1804" y="2176009"/>
            <a:ext cx="50663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11804" y="2222958"/>
            <a:ext cx="5066399" cy="4482639"/>
          </a:xfrm>
        </p:spPr>
        <p:txBody>
          <a:bodyPr>
            <a:normAutofit/>
          </a:bodyPr>
          <a:lstStyle/>
          <a:p>
            <a:pPr marL="438912" lvl="1" indent="0">
              <a:lnSpc>
                <a:spcPct val="101000"/>
              </a:lnSpc>
              <a:buNone/>
              <a:defRPr/>
            </a:pPr>
            <a:r>
              <a:rPr lang="en-GB" sz="2000" dirty="0"/>
              <a:t>More attractive defendants will receive less harsh sentences (</a:t>
            </a:r>
            <a:r>
              <a:rPr lang="en-GB" sz="2000" b="1" dirty="0"/>
              <a:t>DeSantis and Kayson, </a:t>
            </a:r>
            <a:r>
              <a:rPr lang="en-GB" sz="2000" dirty="0"/>
              <a:t>1997)</a:t>
            </a:r>
          </a:p>
          <a:p>
            <a:pPr>
              <a:lnSpc>
                <a:spcPct val="101000"/>
              </a:lnSpc>
            </a:pPr>
            <a:r>
              <a:rPr lang="en-GB" b="1" dirty="0"/>
              <a:t>Effect of Attractiveness + Trustworthiness</a:t>
            </a:r>
            <a:r>
              <a:rPr lang="en-GB" dirty="0"/>
              <a:t> (Sun et al., 2019)</a:t>
            </a:r>
            <a:br>
              <a:rPr lang="en-GB" dirty="0"/>
            </a:br>
            <a:r>
              <a:rPr lang="en-GB" dirty="0"/>
              <a:t>Two experiments asked people to judge </a:t>
            </a:r>
            <a:r>
              <a:rPr lang="en-GB" dirty="0">
                <a:solidFill>
                  <a:srgbClr val="0070C0"/>
                </a:solidFill>
              </a:rPr>
              <a:t>male defendants </a:t>
            </a:r>
            <a:r>
              <a:rPr lang="en-GB" dirty="0"/>
              <a:t>in different </a:t>
            </a:r>
            <a:r>
              <a:rPr lang="en-GB" dirty="0">
                <a:solidFill>
                  <a:srgbClr val="0070C0"/>
                </a:solidFill>
              </a:rPr>
              <a:t>“swindle” </a:t>
            </a:r>
            <a:r>
              <a:rPr lang="en-GB" dirty="0"/>
              <a:t>scenarios. They manipulated attractiveness </a:t>
            </a:r>
            <a:r>
              <a:rPr lang="en-GB" i="1" dirty="0"/>
              <a:t>and</a:t>
            </a:r>
            <a:r>
              <a:rPr lang="en-GB" dirty="0"/>
              <a:t> perceived trustworthiness. They found:</a:t>
            </a:r>
          </a:p>
          <a:p>
            <a:pPr>
              <a:lnSpc>
                <a:spcPct val="101000"/>
              </a:lnSpc>
            </a:pPr>
            <a:r>
              <a:rPr lang="en-GB" dirty="0"/>
              <a:t>In one scenario (“blind-date swindle”), for female participants, more attractive but </a:t>
            </a:r>
            <a:r>
              <a:rPr lang="en-GB" i="1" dirty="0"/>
              <a:t>untrustworthy</a:t>
            </a:r>
            <a:r>
              <a:rPr lang="en-GB" dirty="0"/>
              <a:t> male defendants got </a:t>
            </a:r>
            <a:r>
              <a:rPr lang="en-GB" i="1" dirty="0"/>
              <a:t>more</a:t>
            </a:r>
            <a:r>
              <a:rPr lang="en-GB" dirty="0"/>
              <a:t> guilty verdicts. The “beauty penalty” effect. </a:t>
            </a:r>
          </a:p>
          <a:p>
            <a:pPr>
              <a:lnSpc>
                <a:spcPct val="101000"/>
              </a:lnSpc>
            </a:pPr>
            <a:r>
              <a:rPr lang="en-GB" dirty="0"/>
              <a:t>In another scenario, trustworthiness rather than attractiveness was a stronger predictor of how harsh the sentence would be. </a:t>
            </a:r>
            <a:r>
              <a:rPr lang="en-GB" dirty="0">
                <a:hlinkClick r:id="rId4"/>
              </a:rPr>
              <a:t>https://doi.org/10.3389/fpsyg.2019.02160</a:t>
            </a:r>
            <a:endParaRPr lang="en-GB" dirty="0"/>
          </a:p>
          <a:p>
            <a:pPr>
              <a:lnSpc>
                <a:spcPct val="101000"/>
              </a:lnSpc>
            </a:pPr>
            <a:endParaRPr lang="en-GB" dirty="0">
              <a:latin typeface="+mj-lt"/>
            </a:endParaRPr>
          </a:p>
          <a:p>
            <a:pPr marL="651510" lvl="1" indent="-212598">
              <a:lnSpc>
                <a:spcPct val="101000"/>
              </a:lnSpc>
              <a:buFont typeface="Wingdings 2"/>
              <a:buChar char=""/>
              <a:defRPr/>
            </a:pPr>
            <a:endParaRPr lang="en-GB" dirty="0">
              <a:latin typeface="+mj-lt"/>
            </a:endParaRPr>
          </a:p>
          <a:p>
            <a:pPr marL="102870" indent="0">
              <a:lnSpc>
                <a:spcPct val="101000"/>
              </a:lnSpc>
              <a:buClr>
                <a:schemeClr val="tx1">
                  <a:shade val="95000"/>
                </a:schemeClr>
              </a:buClr>
              <a:buNone/>
              <a:defRPr/>
            </a:pPr>
            <a:endParaRPr lang="en-GB" dirty="0">
              <a:latin typeface="+mj-lt"/>
            </a:endParaRPr>
          </a:p>
        </p:txBody>
      </p:sp>
      <p:sp>
        <p:nvSpPr>
          <p:cNvPr id="5" name="Speech Bubble: Oval 4">
            <a:extLst>
              <a:ext uri="{FF2B5EF4-FFF2-40B4-BE49-F238E27FC236}">
                <a16:creationId xmlns:a16="http://schemas.microsoft.com/office/drawing/2014/main" id="{FC0C9D1B-C05A-24B2-EAA5-F9B90D420742}"/>
              </a:ext>
            </a:extLst>
          </p:cNvPr>
          <p:cNvSpPr/>
          <p:nvPr/>
        </p:nvSpPr>
        <p:spPr>
          <a:xfrm>
            <a:off x="32892" y="5638797"/>
            <a:ext cx="3886200" cy="1066800"/>
          </a:xfrm>
          <a:prstGeom prst="wedgeEllipseCallout">
            <a:avLst>
              <a:gd name="adj1" fmla="val 48554"/>
              <a:gd name="adj2" fmla="val -51202"/>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Remember, in real-life, Juries do not determine the severity of the sanction</a:t>
            </a:r>
          </a:p>
        </p:txBody>
      </p:sp>
    </p:spTree>
    <p:extLst>
      <p:ext uri="{BB962C8B-B14F-4D97-AF65-F5344CB8AC3E}">
        <p14:creationId xmlns:p14="http://schemas.microsoft.com/office/powerpoint/2010/main" val="39127644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2247A-E9F8-4143-ADCA-0F842A18E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BC8465-F734-56D1-BF0B-8FE373889E73}"/>
              </a:ext>
            </a:extLst>
          </p:cNvPr>
          <p:cNvSpPr>
            <a:spLocks noGrp="1"/>
          </p:cNvSpPr>
          <p:nvPr>
            <p:ph type="title"/>
          </p:nvPr>
        </p:nvSpPr>
        <p:spPr>
          <a:xfrm>
            <a:off x="1384935" y="568345"/>
            <a:ext cx="7276464" cy="1560716"/>
          </a:xfrm>
        </p:spPr>
        <p:txBody>
          <a:bodyPr>
            <a:normAutofit/>
          </a:bodyPr>
          <a:lstStyle/>
          <a:p>
            <a:pPr algn="ctr"/>
            <a:r>
              <a:rPr lang="en-GB" sz="3600" dirty="0">
                <a:latin typeface="+mn-lt"/>
              </a:rPr>
              <a:t>Gender</a:t>
            </a:r>
            <a:r>
              <a:rPr lang="en-GB" sz="3600" dirty="0"/>
              <a:t> </a:t>
            </a:r>
          </a:p>
        </p:txBody>
      </p:sp>
      <p:cxnSp>
        <p:nvCxnSpPr>
          <p:cNvPr id="12" name="Straight Connector 11">
            <a:extLst>
              <a:ext uri="{FF2B5EF4-FFF2-40B4-BE49-F238E27FC236}">
                <a16:creationId xmlns:a16="http://schemas.microsoft.com/office/drawing/2014/main" id="{D6AAB1FD-37D2-44D2-9E77-C42AA85E78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84935" y="2176009"/>
            <a:ext cx="727646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772849-EFE3-B3C4-8B83-21B2FC3B82FC}"/>
              </a:ext>
            </a:extLst>
          </p:cNvPr>
          <p:cNvGraphicFramePr>
            <a:graphicFrameLocks noGrp="1"/>
          </p:cNvGraphicFramePr>
          <p:nvPr>
            <p:ph idx="1"/>
            <p:extLst>
              <p:ext uri="{D42A27DB-BD31-4B8C-83A1-F6EECF244321}">
                <p14:modId xmlns:p14="http://schemas.microsoft.com/office/powerpoint/2010/main" val="773653124"/>
              </p:ext>
            </p:extLst>
          </p:nvPr>
        </p:nvGraphicFramePr>
        <p:xfrm>
          <a:off x="1384935" y="2438400"/>
          <a:ext cx="7276464"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B4344E48-30F9-ABE1-FECB-B041E980F562}"/>
              </a:ext>
            </a:extLst>
          </p:cNvPr>
          <p:cNvPicPr>
            <a:picLocks noChangeAspect="1"/>
          </p:cNvPicPr>
          <p:nvPr/>
        </p:nvPicPr>
        <p:blipFill>
          <a:blip r:embed="rId7"/>
          <a:stretch>
            <a:fillRect/>
          </a:stretch>
        </p:blipFill>
        <p:spPr>
          <a:xfrm>
            <a:off x="5105400" y="5499067"/>
            <a:ext cx="3880460" cy="1255104"/>
          </a:xfrm>
          <a:prstGeom prst="rect">
            <a:avLst/>
          </a:prstGeom>
        </p:spPr>
      </p:pic>
    </p:spTree>
    <p:extLst>
      <p:ext uri="{BB962C8B-B14F-4D97-AF65-F5344CB8AC3E}">
        <p14:creationId xmlns:p14="http://schemas.microsoft.com/office/powerpoint/2010/main" val="29056255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2" name="Rectangle 29701">
            <a:extLst>
              <a:ext uri="{FF2B5EF4-FFF2-40B4-BE49-F238E27FC236}">
                <a16:creationId xmlns:a16="http://schemas.microsoft.com/office/drawing/2014/main" id="{CACB33F1-D64F-4780-ACE9-07C69092B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5860" y="568345"/>
            <a:ext cx="5824915" cy="1560716"/>
          </a:xfrm>
        </p:spPr>
        <p:txBody>
          <a:bodyPr>
            <a:normAutofit/>
          </a:bodyPr>
          <a:lstStyle/>
          <a:p>
            <a:pPr algn="ctr">
              <a:defRPr/>
            </a:pPr>
            <a:r>
              <a:rPr lang="en-GB" dirty="0">
                <a:latin typeface="+mn-lt"/>
              </a:rPr>
              <a:t>Identification</a:t>
            </a:r>
          </a:p>
        </p:txBody>
      </p:sp>
      <p:cxnSp>
        <p:nvCxnSpPr>
          <p:cNvPr id="29703" name="Straight Connector 29702">
            <a:extLst>
              <a:ext uri="{FF2B5EF4-FFF2-40B4-BE49-F238E27FC236}">
                <a16:creationId xmlns:a16="http://schemas.microsoft.com/office/drawing/2014/main" id="{8062FA83-D5CC-4740-AA95-1A8C70EFED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5859" y="2176009"/>
            <a:ext cx="5824916"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9699" name="Content Placeholder 2"/>
          <p:cNvSpPr>
            <a:spLocks noGrp="1"/>
          </p:cNvSpPr>
          <p:nvPr>
            <p:ph idx="1"/>
          </p:nvPr>
        </p:nvSpPr>
        <p:spPr>
          <a:xfrm>
            <a:off x="375234" y="2438400"/>
            <a:ext cx="5825541" cy="3651504"/>
          </a:xfrm>
        </p:spPr>
        <p:txBody>
          <a:bodyPr>
            <a:normAutofit/>
          </a:bodyPr>
          <a:lstStyle/>
          <a:p>
            <a:pPr lvl="1" eaLnBrk="1" hangingPunct="1"/>
            <a:r>
              <a:rPr lang="en-GB" sz="1800" dirty="0"/>
              <a:t>Jurors will be more sympathetic towards people with whom they can identify.</a:t>
            </a:r>
          </a:p>
          <a:p>
            <a:pPr lvl="1" eaLnBrk="1" hangingPunct="1"/>
            <a:r>
              <a:rPr lang="en-GB" sz="1800" dirty="0"/>
              <a:t>E.g. ethnic background (Own-Race Bias).</a:t>
            </a:r>
          </a:p>
          <a:p>
            <a:pPr lvl="1" eaLnBrk="1" hangingPunct="1"/>
            <a:r>
              <a:rPr lang="en-GB" sz="1800" dirty="0"/>
              <a:t>E.g. Gender Bias</a:t>
            </a:r>
          </a:p>
          <a:p>
            <a:pPr lvl="1" eaLnBrk="1" hangingPunct="1"/>
            <a:r>
              <a:rPr lang="en-GB" sz="1800" dirty="0"/>
              <a:t>People do take ethnicity into consideration when returning a guilty verdict.</a:t>
            </a:r>
          </a:p>
          <a:p>
            <a:pPr lvl="1" eaLnBrk="1" hangingPunct="1"/>
            <a:r>
              <a:rPr lang="en-GB" sz="1800" dirty="0"/>
              <a:t>Some crimes are associated with different                                                 races. Examples of this?...</a:t>
            </a:r>
          </a:p>
          <a:p>
            <a:pPr lvl="1"/>
            <a:r>
              <a:rPr lang="en-GB" sz="1800" dirty="0"/>
              <a:t>Kerr et al. (1995) termed this the similarity-leniency hypothesis.</a:t>
            </a:r>
          </a:p>
          <a:p>
            <a:pPr lvl="1" eaLnBrk="1" hangingPunct="1"/>
            <a:endParaRPr lang="en-GB" sz="1800" dirty="0">
              <a:latin typeface="+mj-lt"/>
            </a:endParaRPr>
          </a:p>
          <a:p>
            <a:pPr lvl="1" eaLnBrk="1" hangingPunct="1"/>
            <a:endParaRPr lang="en-GB" sz="1800" dirty="0"/>
          </a:p>
          <a:p>
            <a:pPr eaLnBrk="1" hangingPunct="1"/>
            <a:endParaRPr lang="en-GB" dirty="0"/>
          </a:p>
        </p:txBody>
      </p:sp>
      <p:pic>
        <p:nvPicPr>
          <p:cNvPr id="29700" name="Picture 5" descr="MPj04393410000[1]"/>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9668" r="43418"/>
          <a:stretch>
            <a:fillRect/>
          </a:stretch>
        </p:blipFill>
        <p:spPr bwMode="auto">
          <a:xfrm>
            <a:off x="6577752" y="-8545"/>
            <a:ext cx="2568384" cy="6870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430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2247A-E9F8-4143-ADCA-0F842A18E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9D77EE-01F2-40BC-B788-5683B6B4DBED}"/>
              </a:ext>
            </a:extLst>
          </p:cNvPr>
          <p:cNvSpPr>
            <a:spLocks noGrp="1"/>
          </p:cNvSpPr>
          <p:nvPr>
            <p:ph type="title"/>
          </p:nvPr>
        </p:nvSpPr>
        <p:spPr>
          <a:xfrm>
            <a:off x="1384935" y="568345"/>
            <a:ext cx="7276464" cy="1560716"/>
          </a:xfrm>
        </p:spPr>
        <p:txBody>
          <a:bodyPr>
            <a:normAutofit/>
          </a:bodyPr>
          <a:lstStyle/>
          <a:p>
            <a:pPr algn="ctr"/>
            <a:r>
              <a:rPr lang="en-GB" dirty="0">
                <a:latin typeface="+mn-lt"/>
              </a:rPr>
              <a:t>The similarity-leniency hypothesis</a:t>
            </a:r>
          </a:p>
        </p:txBody>
      </p:sp>
      <p:cxnSp>
        <p:nvCxnSpPr>
          <p:cNvPr id="12" name="Straight Connector 11">
            <a:extLst>
              <a:ext uri="{FF2B5EF4-FFF2-40B4-BE49-F238E27FC236}">
                <a16:creationId xmlns:a16="http://schemas.microsoft.com/office/drawing/2014/main" id="{D6AAB1FD-37D2-44D2-9E77-C42AA85E78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84935" y="2176009"/>
            <a:ext cx="727646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CA6F9DA-0979-FAA1-EEE8-1629E35C92FA}"/>
              </a:ext>
            </a:extLst>
          </p:cNvPr>
          <p:cNvGraphicFramePr>
            <a:graphicFrameLocks noGrp="1"/>
          </p:cNvGraphicFramePr>
          <p:nvPr>
            <p:ph idx="1"/>
            <p:extLst>
              <p:ext uri="{D42A27DB-BD31-4B8C-83A1-F6EECF244321}">
                <p14:modId xmlns:p14="http://schemas.microsoft.com/office/powerpoint/2010/main" val="2584307029"/>
              </p:ext>
            </p:extLst>
          </p:nvPr>
        </p:nvGraphicFramePr>
        <p:xfrm>
          <a:off x="762000" y="2438399"/>
          <a:ext cx="7899399" cy="4190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021801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3825" name="Group 33824">
            <a:extLst>
              <a:ext uri="{FF2B5EF4-FFF2-40B4-BE49-F238E27FC236}">
                <a16:creationId xmlns:a16="http://schemas.microsoft.com/office/drawing/2014/main" id="{98B616B1-F6A9-427C-8C1D-827645E668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0535" y="362425"/>
            <a:ext cx="2621983" cy="6204388"/>
            <a:chOff x="400714" y="362425"/>
            <a:chExt cx="3495979" cy="6204388"/>
          </a:xfrm>
        </p:grpSpPr>
        <p:sp>
          <p:nvSpPr>
            <p:cNvPr id="33826" name="Freeform 5">
              <a:extLst>
                <a:ext uri="{FF2B5EF4-FFF2-40B4-BE49-F238E27FC236}">
                  <a16:creationId xmlns:a16="http://schemas.microsoft.com/office/drawing/2014/main" id="{A291F49A-B7E6-46C0-8021-153CD82C5C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txBody>
            <a:bodyPr/>
            <a:lstStyle/>
            <a:p>
              <a:endParaRPr lang="en-GB"/>
            </a:p>
          </p:txBody>
        </p:sp>
        <p:sp>
          <p:nvSpPr>
            <p:cNvPr id="33827" name="Freeform 15">
              <a:extLst>
                <a:ext uri="{FF2B5EF4-FFF2-40B4-BE49-F238E27FC236}">
                  <a16:creationId xmlns:a16="http://schemas.microsoft.com/office/drawing/2014/main" id="{F1BB23D5-A68D-491D-AF32-5D6D78A16C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txBody>
            <a:bodyPr/>
            <a:lstStyle/>
            <a:p>
              <a:endParaRPr lang="en-GB"/>
            </a:p>
          </p:txBody>
        </p:sp>
      </p:grpSp>
      <p:cxnSp>
        <p:nvCxnSpPr>
          <p:cNvPr id="33829" name="Straight Connector 33828">
            <a:extLst>
              <a:ext uri="{FF2B5EF4-FFF2-40B4-BE49-F238E27FC236}">
                <a16:creationId xmlns:a16="http://schemas.microsoft.com/office/drawing/2014/main" id="{35BF2DF6-F01B-4DC0-80C9-8C44D75BA4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275"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33831" name="Rectangle 33830">
            <a:extLst>
              <a:ext uri="{FF2B5EF4-FFF2-40B4-BE49-F238E27FC236}">
                <a16:creationId xmlns:a16="http://schemas.microsoft.com/office/drawing/2014/main" id="{A9FCEA6D-94D7-4154-9B68-EC9521ED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375860" y="568345"/>
            <a:ext cx="5824915" cy="1560716"/>
          </a:xfrm>
        </p:spPr>
        <p:txBody>
          <a:bodyPr vert="horz" lIns="91440" tIns="45720" rIns="91440" bIns="45720" rtlCol="0" anchor="t">
            <a:normAutofit/>
          </a:bodyPr>
          <a:lstStyle/>
          <a:p>
            <a:pPr defTabSz="914400">
              <a:defRPr/>
            </a:pPr>
            <a:r>
              <a:rPr lang="en-US" sz="4400"/>
              <a:t>                              Age</a:t>
            </a:r>
          </a:p>
        </p:txBody>
      </p:sp>
      <p:cxnSp>
        <p:nvCxnSpPr>
          <p:cNvPr id="33833" name="Straight Connector 33832">
            <a:extLst>
              <a:ext uri="{FF2B5EF4-FFF2-40B4-BE49-F238E27FC236}">
                <a16:creationId xmlns:a16="http://schemas.microsoft.com/office/drawing/2014/main" id="{4E2FDA4F-6F5D-43BB-8EF5-E2B75C8632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5859" y="2176009"/>
            <a:ext cx="5824916"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4294967295"/>
          </p:nvPr>
        </p:nvSpPr>
        <p:spPr>
          <a:xfrm>
            <a:off x="375234" y="2438399"/>
            <a:ext cx="5825541" cy="4057175"/>
          </a:xfrm>
        </p:spPr>
        <p:txBody>
          <a:bodyPr vert="horz" lIns="91440" tIns="45720" rIns="91440" bIns="45720" rtlCol="0">
            <a:normAutofit/>
          </a:bodyPr>
          <a:lstStyle/>
          <a:p>
            <a:pPr marL="411480" indent="-320040" defTabSz="914400">
              <a:spcBef>
                <a:spcPts val="930"/>
              </a:spcBef>
              <a:defRPr/>
            </a:pPr>
            <a:r>
              <a:rPr lang="en-US" sz="1750" dirty="0"/>
              <a:t>The age of the defendant can affect jury decision-making, based on the crime.</a:t>
            </a:r>
          </a:p>
          <a:p>
            <a:pPr marL="651510" lvl="1" indent="-320040" defTabSz="914400">
              <a:spcBef>
                <a:spcPts val="930"/>
              </a:spcBef>
              <a:defRPr/>
            </a:pPr>
            <a:r>
              <a:rPr lang="en-US" sz="1600" dirty="0"/>
              <a:t>E.g. a teenager vs. a pensioner in an act of vandalism.</a:t>
            </a:r>
          </a:p>
          <a:p>
            <a:pPr indent="-320040" defTabSz="914400">
              <a:spcBef>
                <a:spcPts val="930"/>
              </a:spcBef>
            </a:pPr>
            <a:r>
              <a:rPr lang="en-US" sz="1600" b="1" dirty="0"/>
              <a:t>U.S. Sentencing Commission (2020 Report)</a:t>
            </a:r>
            <a:endParaRPr lang="en-US" sz="1600" dirty="0"/>
          </a:p>
          <a:p>
            <a:pPr indent="-320040" defTabSz="914400">
              <a:spcBef>
                <a:spcPts val="930"/>
              </a:spcBef>
            </a:pPr>
            <a:r>
              <a:rPr lang="en-US" sz="1600" dirty="0"/>
              <a:t>Data on federal sentencing shows a </a:t>
            </a:r>
            <a:r>
              <a:rPr lang="en-US" sz="1600" b="1" dirty="0"/>
              <a:t>U-shaped relationship</a:t>
            </a:r>
            <a:r>
              <a:rPr lang="en-US" sz="1600" dirty="0"/>
              <a:t>:</a:t>
            </a:r>
          </a:p>
          <a:p>
            <a:pPr lvl="1" indent="-320040" defTabSz="914400">
              <a:spcBef>
                <a:spcPts val="930"/>
              </a:spcBef>
            </a:pPr>
            <a:r>
              <a:rPr lang="en-US" sz="1600" dirty="0"/>
              <a:t>Defendants under 25 often receive </a:t>
            </a:r>
            <a:r>
              <a:rPr lang="en-US" sz="1600" b="1" dirty="0"/>
              <a:t>reduced sentences</a:t>
            </a:r>
            <a:r>
              <a:rPr lang="en-US" sz="1600" dirty="0"/>
              <a:t>, especially under youth sentencing guidelines.</a:t>
            </a:r>
          </a:p>
          <a:p>
            <a:pPr lvl="1" indent="-320040" defTabSz="914400">
              <a:spcBef>
                <a:spcPts val="930"/>
              </a:spcBef>
            </a:pPr>
            <a:r>
              <a:rPr lang="en-US" sz="1600" dirty="0"/>
              <a:t>Sentences increase through the 30s and 40s.</a:t>
            </a:r>
          </a:p>
          <a:p>
            <a:pPr lvl="1" indent="-320040" defTabSz="914400">
              <a:spcBef>
                <a:spcPts val="930"/>
              </a:spcBef>
            </a:pPr>
            <a:r>
              <a:rPr lang="en-US" sz="1600" dirty="0"/>
              <a:t>Defendants over 60 often receive </a:t>
            </a:r>
            <a:r>
              <a:rPr lang="en-US" sz="1600" b="1" dirty="0"/>
              <a:t>substantially shorter sentences</a:t>
            </a:r>
            <a:r>
              <a:rPr lang="en-US" sz="1600" dirty="0"/>
              <a:t> or are more likely to get non-custodial outcomes (home confinement, probation).</a:t>
            </a:r>
          </a:p>
          <a:p>
            <a:pPr marL="651510" lvl="1" indent="-320040" defTabSz="914400">
              <a:spcBef>
                <a:spcPts val="930"/>
              </a:spcBef>
              <a:defRPr/>
            </a:pPr>
            <a:endParaRPr lang="en-US" dirty="0"/>
          </a:p>
          <a:p>
            <a:pPr marL="411480" indent="-320040" defTabSz="914400">
              <a:spcBef>
                <a:spcPts val="930"/>
              </a:spcBef>
              <a:buClr>
                <a:schemeClr val="tx1">
                  <a:shade val="95000"/>
                </a:schemeClr>
              </a:buClr>
              <a:defRPr/>
            </a:pPr>
            <a:endParaRPr lang="en-US" dirty="0"/>
          </a:p>
        </p:txBody>
      </p:sp>
      <p:pic>
        <p:nvPicPr>
          <p:cNvPr id="33797" name="Picture 5" descr="j031683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1385"/>
          <a:stretch>
            <a:fillRect/>
          </a:stretch>
        </p:blipFill>
        <p:spPr bwMode="auto">
          <a:xfrm>
            <a:off x="6577752" y="-8545"/>
            <a:ext cx="2568384" cy="3435409"/>
          </a:xfrm>
          <a:prstGeom prst="rect">
            <a:avLst/>
          </a:prstGeom>
          <a:noFill/>
          <a:extLst>
            <a:ext uri="{909E8E84-426E-40DD-AFC4-6F175D3DCCD1}">
              <a14:hiddenFill xmlns:a14="http://schemas.microsoft.com/office/drawing/2010/main">
                <a:solidFill>
                  <a:srgbClr val="FFFFFF"/>
                </a:solidFill>
              </a14:hiddenFill>
            </a:ext>
          </a:extLst>
        </p:spPr>
      </p:pic>
      <p:pic>
        <p:nvPicPr>
          <p:cNvPr id="33796" name="Picture 4" descr="MPj04441980000[1]"/>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5929" r="19684" b="4"/>
          <a:stretch>
            <a:fillRect/>
          </a:stretch>
        </p:blipFill>
        <p:spPr bwMode="auto">
          <a:xfrm>
            <a:off x="6575616" y="3422591"/>
            <a:ext cx="2568384" cy="3435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14370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1F5AD0C-6C40-4EDC-AC27-554DBD31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F7658-060E-96FA-A3BF-2D57AE53ABC1}"/>
              </a:ext>
            </a:extLst>
          </p:cNvPr>
          <p:cNvSpPr>
            <a:spLocks noGrp="1"/>
          </p:cNvSpPr>
          <p:nvPr>
            <p:ph type="title"/>
          </p:nvPr>
        </p:nvSpPr>
        <p:spPr>
          <a:xfrm>
            <a:off x="2943225" y="568345"/>
            <a:ext cx="5834978" cy="1560716"/>
          </a:xfrm>
        </p:spPr>
        <p:txBody>
          <a:bodyPr>
            <a:normAutofit/>
          </a:bodyPr>
          <a:lstStyle/>
          <a:p>
            <a:r>
              <a:rPr lang="en-GB" dirty="0">
                <a:latin typeface="+mn-lt"/>
              </a:rPr>
              <a:t>Other considerations…</a:t>
            </a:r>
          </a:p>
        </p:txBody>
      </p:sp>
      <p:pic>
        <p:nvPicPr>
          <p:cNvPr id="5" name="Picture 4" descr="Magnifying glass showing decling performance">
            <a:extLst>
              <a:ext uri="{FF2B5EF4-FFF2-40B4-BE49-F238E27FC236}">
                <a16:creationId xmlns:a16="http://schemas.microsoft.com/office/drawing/2014/main" id="{7B80E625-4BD3-2CDC-CC11-F4317C3DCB2F}"/>
              </a:ext>
            </a:extLst>
          </p:cNvPr>
          <p:cNvPicPr>
            <a:picLocks noChangeAspect="1"/>
          </p:cNvPicPr>
          <p:nvPr/>
        </p:nvPicPr>
        <p:blipFill>
          <a:blip r:embed="rId2"/>
          <a:srcRect l="22242" r="52806" b="-2"/>
          <a:stretch>
            <a:fillRect/>
          </a:stretch>
        </p:blipFill>
        <p:spPr>
          <a:xfrm>
            <a:off x="20" y="-8545"/>
            <a:ext cx="2568364" cy="6870818"/>
          </a:xfrm>
          <a:prstGeom prst="rect">
            <a:avLst/>
          </a:prstGeom>
        </p:spPr>
      </p:pic>
      <p:cxnSp>
        <p:nvCxnSpPr>
          <p:cNvPr id="11" name="Straight Connector 10">
            <a:extLst>
              <a:ext uri="{FF2B5EF4-FFF2-40B4-BE49-F238E27FC236}">
                <a16:creationId xmlns:a16="http://schemas.microsoft.com/office/drawing/2014/main" id="{364210F7-6160-422F-A7B9-999247A96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D8AEDA-D5D8-2392-622B-C022DD81C74B}"/>
              </a:ext>
            </a:extLst>
          </p:cNvPr>
          <p:cNvSpPr>
            <a:spLocks noGrp="1"/>
          </p:cNvSpPr>
          <p:nvPr>
            <p:ph idx="1"/>
          </p:nvPr>
        </p:nvSpPr>
        <p:spPr>
          <a:xfrm>
            <a:off x="2943225" y="2286003"/>
            <a:ext cx="5834978" cy="4343396"/>
          </a:xfrm>
        </p:spPr>
        <p:txBody>
          <a:bodyPr>
            <a:normAutofit/>
          </a:bodyPr>
          <a:lstStyle/>
          <a:p>
            <a:r>
              <a:rPr lang="en-GB" sz="1600" dirty="0"/>
              <a:t>Implicit attitudes / implicit bias…</a:t>
            </a:r>
          </a:p>
          <a:p>
            <a:pPr marL="0" indent="0">
              <a:buNone/>
            </a:pPr>
            <a:endParaRPr lang="en-GB" sz="1600" dirty="0"/>
          </a:p>
          <a:p>
            <a:r>
              <a:rPr lang="en-GB" sz="1600" dirty="0"/>
              <a:t>implicit biases have been shown to affect processes such as perception, forming opinions, processing of information, use of information, and retrieval of information, all of which are processes typically used by jurors during a trial (Roberts, 2011). </a:t>
            </a:r>
          </a:p>
          <a:p>
            <a:pPr marL="0" indent="0">
              <a:buNone/>
            </a:pPr>
            <a:endParaRPr lang="en-GB" sz="1600" dirty="0"/>
          </a:p>
          <a:p>
            <a:r>
              <a:rPr lang="en-GB" sz="1600" dirty="0"/>
              <a:t>A juror’s implicit biases may therefore have an effect on their verdict before the trial even begins. Some of these implicit biases may be towards a defendant’s ethnicity or gender.</a:t>
            </a:r>
          </a:p>
          <a:p>
            <a:r>
              <a:rPr lang="en-GB" sz="1600" dirty="0"/>
              <a:t>Curley, L. J., Munro, J., &amp; Dror, I. E. (2022). Cognitive and human factors in legal layperson decision making: Sources of bias in juror decision making. </a:t>
            </a:r>
            <a:r>
              <a:rPr lang="en-GB" sz="1600" i="1" dirty="0"/>
              <a:t>Medicine, science, and the law</a:t>
            </a:r>
            <a:r>
              <a:rPr lang="en-GB" sz="1600" dirty="0"/>
              <a:t>, </a:t>
            </a:r>
            <a:r>
              <a:rPr lang="en-GB" sz="1600" i="1" dirty="0"/>
              <a:t>62</a:t>
            </a:r>
            <a:r>
              <a:rPr lang="en-GB" sz="1600" dirty="0"/>
              <a:t>(3), 206–215. </a:t>
            </a:r>
            <a:r>
              <a:rPr lang="en-GB" sz="1600" dirty="0">
                <a:hlinkClick r:id="rId3"/>
              </a:rPr>
              <a:t>https://doi.org/10.1177/00258024221080655</a:t>
            </a:r>
            <a:endParaRPr lang="en-GB" sz="1600" dirty="0"/>
          </a:p>
          <a:p>
            <a:endParaRPr lang="en-GB" sz="1600" dirty="0"/>
          </a:p>
        </p:txBody>
      </p:sp>
      <p:sp>
        <p:nvSpPr>
          <p:cNvPr id="4" name="Speech Bubble: Oval 3">
            <a:extLst>
              <a:ext uri="{FF2B5EF4-FFF2-40B4-BE49-F238E27FC236}">
                <a16:creationId xmlns:a16="http://schemas.microsoft.com/office/drawing/2014/main" id="{AF29298D-FA4C-3155-6535-1BCAE292EA92}"/>
              </a:ext>
            </a:extLst>
          </p:cNvPr>
          <p:cNvSpPr/>
          <p:nvPr/>
        </p:nvSpPr>
        <p:spPr>
          <a:xfrm>
            <a:off x="685800" y="4876800"/>
            <a:ext cx="2057400" cy="1143000"/>
          </a:xfrm>
          <a:prstGeom prst="wedgeEllipseCallout">
            <a:avLst>
              <a:gd name="adj1" fmla="val 68509"/>
              <a:gd name="adj2" fmla="val 51888"/>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Excellent article:</a:t>
            </a:r>
          </a:p>
        </p:txBody>
      </p:sp>
    </p:spTree>
    <p:extLst>
      <p:ext uri="{BB962C8B-B14F-4D97-AF65-F5344CB8AC3E}">
        <p14:creationId xmlns:p14="http://schemas.microsoft.com/office/powerpoint/2010/main" val="64496375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1F5AD0C-6C40-4EDC-AC27-554DBD31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43225" y="568345"/>
            <a:ext cx="5834978" cy="1560716"/>
          </a:xfrm>
        </p:spPr>
        <p:txBody>
          <a:bodyPr>
            <a:normAutofit/>
          </a:bodyPr>
          <a:lstStyle/>
          <a:p>
            <a:r>
              <a:rPr lang="en-GB">
                <a:latin typeface="+mn-lt"/>
              </a:rPr>
              <a:t>In conclusion-</a:t>
            </a:r>
          </a:p>
        </p:txBody>
      </p:sp>
      <p:pic>
        <p:nvPicPr>
          <p:cNvPr id="5" name="Picture 4">
            <a:extLst>
              <a:ext uri="{FF2B5EF4-FFF2-40B4-BE49-F238E27FC236}">
                <a16:creationId xmlns:a16="http://schemas.microsoft.com/office/drawing/2014/main" id="{AED69C95-5F6A-D4FE-0070-1217B1642064}"/>
              </a:ext>
            </a:extLst>
          </p:cNvPr>
          <p:cNvPicPr>
            <a:picLocks noChangeAspect="1"/>
          </p:cNvPicPr>
          <p:nvPr/>
        </p:nvPicPr>
        <p:blipFill rotWithShape="1">
          <a:blip r:embed="rId2"/>
          <a:srcRect l="53629" r="25344"/>
          <a:stretch>
            <a:fillRect/>
          </a:stretch>
        </p:blipFill>
        <p:spPr>
          <a:xfrm>
            <a:off x="20" y="-8545"/>
            <a:ext cx="2568364" cy="6870818"/>
          </a:xfrm>
          <a:prstGeom prst="rect">
            <a:avLst/>
          </a:prstGeom>
        </p:spPr>
      </p:pic>
      <p:cxnSp>
        <p:nvCxnSpPr>
          <p:cNvPr id="21" name="Straight Connector 20">
            <a:extLst>
              <a:ext uri="{FF2B5EF4-FFF2-40B4-BE49-F238E27FC236}">
                <a16:creationId xmlns:a16="http://schemas.microsoft.com/office/drawing/2014/main" id="{364210F7-6160-422F-A7B9-999247A96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43225" y="2176009"/>
            <a:ext cx="583497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943225" y="2438400"/>
            <a:ext cx="5834978" cy="3651504"/>
          </a:xfrm>
        </p:spPr>
        <p:txBody>
          <a:bodyPr>
            <a:normAutofit/>
          </a:bodyPr>
          <a:lstStyle/>
          <a:p>
            <a:r>
              <a:rPr lang="en-GB" dirty="0"/>
              <a:t>Juries are complex and difficult to study.</a:t>
            </a:r>
          </a:p>
          <a:p>
            <a:r>
              <a:rPr lang="en-GB" dirty="0"/>
              <a:t>The system largely ignores many factors such as Victim, Judge and Lawyer characteristics.</a:t>
            </a:r>
          </a:p>
          <a:p>
            <a:r>
              <a:rPr lang="en-GB" dirty="0"/>
              <a:t>You have to consider the influence of the jury upon one another, attitudes, biases, social influence and individual differences.</a:t>
            </a:r>
          </a:p>
          <a:p>
            <a:r>
              <a:rPr lang="en-GB" dirty="0"/>
              <a:t>Many difficulties with studying accurately.</a:t>
            </a:r>
          </a:p>
          <a:p>
            <a:r>
              <a:rPr lang="en-GB" dirty="0"/>
              <a:t>Much criticism around the use of mock juries and students as participants.</a:t>
            </a:r>
          </a:p>
          <a:p>
            <a:r>
              <a:rPr lang="en-GB" dirty="0"/>
              <a:t>Difficult (not possible in the UK) to obtain insight into the real mechanisms at work.</a:t>
            </a:r>
          </a:p>
          <a:p>
            <a:r>
              <a:rPr lang="en-GB" dirty="0">
                <a:solidFill>
                  <a:srgbClr val="0070C0"/>
                </a:solidFill>
              </a:rPr>
              <a:t>Many jurors do not know what to expect or do (Thomas, 2010).</a:t>
            </a:r>
          </a:p>
        </p:txBody>
      </p:sp>
    </p:spTree>
    <p:extLst>
      <p:ext uri="{BB962C8B-B14F-4D97-AF65-F5344CB8AC3E}">
        <p14:creationId xmlns:p14="http://schemas.microsoft.com/office/powerpoint/2010/main" val="650402356"/>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C181C"/>
      </a:dk2>
      <a:lt2>
        <a:srgbClr val="FEFCF7"/>
      </a:lt2>
      <a:accent1>
        <a:srgbClr val="72626E"/>
      </a:accent1>
      <a:accent2>
        <a:srgbClr val="AD8082"/>
      </a:accent2>
      <a:accent3>
        <a:srgbClr val="E9B29A"/>
      </a:accent3>
      <a:accent4>
        <a:srgbClr val="72A59F"/>
      </a:accent4>
      <a:accent5>
        <a:srgbClr val="798375"/>
      </a:accent5>
      <a:accent6>
        <a:srgbClr val="336971"/>
      </a:accent6>
      <a:hlink>
        <a:srgbClr val="72A59F"/>
      </a:hlink>
      <a:folHlink>
        <a:srgbClr val="72626E"/>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0DE630C6-BBA0-46FD-9C6B-084D4C5F4F3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0</TotalTime>
  <Words>6325</Words>
  <Application>Microsoft Office PowerPoint</Application>
  <PresentationFormat>On-screen Show (4:3)</PresentationFormat>
  <Paragraphs>440</Paragraphs>
  <Slides>66</Slides>
  <Notes>12</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66</vt:i4>
      </vt:variant>
    </vt:vector>
  </HeadingPairs>
  <TitlesOfParts>
    <vt:vector size="78" baseType="lpstr">
      <vt:lpstr>Aptos</vt:lpstr>
      <vt:lpstr>Aptos Display</vt:lpstr>
      <vt:lpstr>Arial</vt:lpstr>
      <vt:lpstr>Calibri</vt:lpstr>
      <vt:lpstr>Century Schoolbook</vt:lpstr>
      <vt:lpstr>Corbel</vt:lpstr>
      <vt:lpstr>Tahoma</vt:lpstr>
      <vt:lpstr>Wingdings</vt:lpstr>
      <vt:lpstr>Wingdings 2</vt:lpstr>
      <vt:lpstr>Feathered</vt:lpstr>
      <vt:lpstr>Office Theme</vt:lpstr>
      <vt:lpstr>1_Feathered</vt:lpstr>
      <vt:lpstr> Juries and the Court -  Jury decision making.</vt:lpstr>
      <vt:lpstr> Aims of the lecture:</vt:lpstr>
      <vt:lpstr>                          Juries</vt:lpstr>
      <vt:lpstr>             Juries – decision making</vt:lpstr>
      <vt:lpstr>      Researching juries</vt:lpstr>
      <vt:lpstr>           Selecting jurors</vt:lpstr>
      <vt:lpstr>               Selecting jurors</vt:lpstr>
      <vt:lpstr>               Size of the jury</vt:lpstr>
      <vt:lpstr>Size of the jury</vt:lpstr>
      <vt:lpstr>  More on the jury (Saks &amp; Marti, 1997)</vt:lpstr>
      <vt:lpstr> Voir Dire &amp;  Scientific jury by selection</vt:lpstr>
      <vt:lpstr> Scientific jury selection</vt:lpstr>
      <vt:lpstr>Some… factors influencing decision making processes</vt:lpstr>
      <vt:lpstr>However:</vt:lpstr>
      <vt:lpstr>Pre-trial publicity and juror attitudes</vt:lpstr>
      <vt:lpstr>  Pre-trial publicity…</vt:lpstr>
      <vt:lpstr>And...</vt:lpstr>
      <vt:lpstr>Juror attitudes</vt:lpstr>
      <vt:lpstr>Why the Same Evidence Splits an Insanity-Defence Jury The Clancy murder trial shows why the facts alone may not decide insanity cases. </vt:lpstr>
      <vt:lpstr>Juror Attitudes: Individual Differences (Wood et al., 2017)</vt:lpstr>
      <vt:lpstr>The Role of Moral Disengagement (Wood et al., 2017)</vt:lpstr>
      <vt:lpstr>Nau et al. (2012)</vt:lpstr>
      <vt:lpstr>Previous convictions</vt:lpstr>
      <vt:lpstr>Stages in the jury process</vt:lpstr>
      <vt:lpstr>Order of presentation </vt:lpstr>
      <vt:lpstr>The influence of event order on Juror narratives (Harrison et al., 2024)</vt:lpstr>
      <vt:lpstr> Therefore- Judicial instructions</vt:lpstr>
      <vt:lpstr> Eyewitness confidence </vt:lpstr>
      <vt:lpstr>Expert Witness</vt:lpstr>
      <vt:lpstr>Attribution theories</vt:lpstr>
      <vt:lpstr>Fundamental attribution error (FAE)</vt:lpstr>
      <vt:lpstr>Attribution theories</vt:lpstr>
      <vt:lpstr>Attribution Theories</vt:lpstr>
      <vt:lpstr>How Attribution Theory works in Criminal Trials</vt:lpstr>
      <vt:lpstr>Attribution of blame in rape cases: A review of the impact of rape myth acceptance, gender role conformity and substance use on victim blaming (Grubb &amp; Turner, 2012)</vt:lpstr>
      <vt:lpstr>Overview:  Interpersonal influences on jury decisions</vt:lpstr>
      <vt:lpstr>Interpersonal influences: Leadership</vt:lpstr>
      <vt:lpstr> Interpersonal influences: Leadership</vt:lpstr>
      <vt:lpstr>Foreperson demographics and characteristics</vt:lpstr>
      <vt:lpstr>Gender &amp; SES</vt:lpstr>
      <vt:lpstr>Location at the table</vt:lpstr>
      <vt:lpstr>Interpersonal influences:</vt:lpstr>
      <vt:lpstr>Interpersonal influences:  Majority influence</vt:lpstr>
      <vt:lpstr>Majority influence</vt:lpstr>
      <vt:lpstr> Juries and Social Influence </vt:lpstr>
      <vt:lpstr> Risky Shift OR Group polarisation?</vt:lpstr>
      <vt:lpstr>Group Polarisation</vt:lpstr>
      <vt:lpstr>Conformity and  Majority Influence</vt:lpstr>
      <vt:lpstr>Conformity –  recap of key terms</vt:lpstr>
      <vt:lpstr>Factors affecting conformity- relating to the court scenario</vt:lpstr>
      <vt:lpstr>Conformity &amp; juries</vt:lpstr>
      <vt:lpstr>Group think &amp; Hindsight bias</vt:lpstr>
      <vt:lpstr>Interpersonal influence - Minority influence</vt:lpstr>
      <vt:lpstr>Moscovici’s research </vt:lpstr>
      <vt:lpstr>PowerPoint Presentation</vt:lpstr>
      <vt:lpstr>Recall: Unanimous or majority verdict?</vt:lpstr>
      <vt:lpstr>PowerPoint Presentation</vt:lpstr>
      <vt:lpstr>Effectiveness of juries</vt:lpstr>
      <vt:lpstr>Characteristics of the defendant and interactions with the victim</vt:lpstr>
      <vt:lpstr>Attractiveness</vt:lpstr>
      <vt:lpstr>Gender </vt:lpstr>
      <vt:lpstr>Identification</vt:lpstr>
      <vt:lpstr>The similarity-leniency hypothesis</vt:lpstr>
      <vt:lpstr>                              Age</vt:lpstr>
      <vt:lpstr>Other considerations…</vt:lpstr>
      <vt:lpstr>In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Juries</dc:title>
  <dc:creator>Karen Eaton-Thomas</dc:creator>
  <cp:lastModifiedBy>Karen EatonThomas</cp:lastModifiedBy>
  <cp:revision>76</cp:revision>
  <dcterms:created xsi:type="dcterms:W3CDTF">2006-08-16T00:00:00Z</dcterms:created>
  <dcterms:modified xsi:type="dcterms:W3CDTF">2026-10-08T12:11:45Z</dcterms:modified>
</cp:coreProperties>
</file>