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47"/>
  </p:notesMasterIdLst>
  <p:handoutMasterIdLst>
    <p:handoutMasterId r:id="rId48"/>
  </p:handoutMasterIdLst>
  <p:sldIdLst>
    <p:sldId id="332" r:id="rId2"/>
    <p:sldId id="334" r:id="rId3"/>
    <p:sldId id="335" r:id="rId4"/>
    <p:sldId id="351" r:id="rId5"/>
    <p:sldId id="337" r:id="rId6"/>
    <p:sldId id="258" r:id="rId7"/>
    <p:sldId id="307" r:id="rId8"/>
    <p:sldId id="261" r:id="rId9"/>
    <p:sldId id="262" r:id="rId10"/>
    <p:sldId id="263" r:id="rId11"/>
    <p:sldId id="328" r:id="rId12"/>
    <p:sldId id="311" r:id="rId13"/>
    <p:sldId id="266" r:id="rId14"/>
    <p:sldId id="315" r:id="rId15"/>
    <p:sldId id="269" r:id="rId16"/>
    <p:sldId id="349" r:id="rId17"/>
    <p:sldId id="350" r:id="rId18"/>
    <p:sldId id="260" r:id="rId19"/>
    <p:sldId id="316" r:id="rId20"/>
    <p:sldId id="318" r:id="rId21"/>
    <p:sldId id="270" r:id="rId22"/>
    <p:sldId id="319" r:id="rId23"/>
    <p:sldId id="271" r:id="rId24"/>
    <p:sldId id="338" r:id="rId25"/>
    <p:sldId id="321" r:id="rId26"/>
    <p:sldId id="268" r:id="rId27"/>
    <p:sldId id="322" r:id="rId28"/>
    <p:sldId id="340" r:id="rId29"/>
    <p:sldId id="272" r:id="rId30"/>
    <p:sldId id="274" r:id="rId31"/>
    <p:sldId id="275" r:id="rId32"/>
    <p:sldId id="276" r:id="rId33"/>
    <p:sldId id="277" r:id="rId34"/>
    <p:sldId id="278" r:id="rId35"/>
    <p:sldId id="324" r:id="rId36"/>
    <p:sldId id="346" r:id="rId37"/>
    <p:sldId id="326" r:id="rId38"/>
    <p:sldId id="281" r:id="rId39"/>
    <p:sldId id="282" r:id="rId40"/>
    <p:sldId id="327" r:id="rId41"/>
    <p:sldId id="285" r:id="rId42"/>
    <p:sldId id="342" r:id="rId43"/>
    <p:sldId id="348" r:id="rId44"/>
    <p:sldId id="353" r:id="rId45"/>
    <p:sldId id="344" r:id="rId4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243">
          <p15:clr>
            <a:srgbClr val="A4A3A4"/>
          </p15:clr>
        </p15:guide>
        <p15:guide id="3" orient="horz" pos="4080">
          <p15:clr>
            <a:srgbClr val="A4A3A4"/>
          </p15:clr>
        </p15:guide>
        <p15:guide id="4" orient="horz" pos="1674">
          <p15:clr>
            <a:srgbClr val="A4A3A4"/>
          </p15:clr>
        </p15:guide>
        <p15:guide id="5" orient="horz" pos="2632">
          <p15:clr>
            <a:srgbClr val="A4A3A4"/>
          </p15:clr>
        </p15:guide>
        <p15:guide id="6" orient="horz" pos="586">
          <p15:clr>
            <a:srgbClr val="A4A3A4"/>
          </p15:clr>
        </p15:guide>
        <p15:guide id="7" orient="horz" pos="1296">
          <p15:clr>
            <a:srgbClr val="A4A3A4"/>
          </p15:clr>
        </p15:guide>
        <p15:guide id="8" orient="horz" pos="3858">
          <p15:clr>
            <a:srgbClr val="A4A3A4"/>
          </p15:clr>
        </p15:guide>
        <p15:guide id="9" pos="2880">
          <p15:clr>
            <a:srgbClr val="A4A3A4"/>
          </p15:clr>
        </p15:guide>
        <p15:guide id="10" pos="243">
          <p15:clr>
            <a:srgbClr val="A4A3A4"/>
          </p15:clr>
        </p15:guide>
        <p15:guide id="11" pos="5520">
          <p15:clr>
            <a:srgbClr val="A4A3A4"/>
          </p15:clr>
        </p15:guide>
        <p15:guide id="12" pos="548">
          <p15:clr>
            <a:srgbClr val="A4A3A4"/>
          </p15:clr>
        </p15:guide>
        <p15:guide id="13" pos="768">
          <p15:clr>
            <a:srgbClr val="A4A3A4"/>
          </p15:clr>
        </p15:guide>
        <p15:guide id="14" pos="33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21" autoAdjust="0"/>
  </p:normalViewPr>
  <p:slideViewPr>
    <p:cSldViewPr>
      <p:cViewPr varScale="1">
        <p:scale>
          <a:sx n="53" d="100"/>
          <a:sy n="53" d="100"/>
        </p:scale>
        <p:origin x="1812" y="66"/>
      </p:cViewPr>
      <p:guideLst>
        <p:guide orient="horz" pos="2160"/>
        <p:guide orient="horz" pos="243"/>
        <p:guide orient="horz" pos="4080"/>
        <p:guide orient="horz" pos="1674"/>
        <p:guide orient="horz" pos="2632"/>
        <p:guide orient="horz" pos="586"/>
        <p:guide orient="horz" pos="1296"/>
        <p:guide orient="horz" pos="3858"/>
        <p:guide pos="2880"/>
        <p:guide pos="243"/>
        <p:guide pos="5520"/>
        <p:guide pos="548"/>
        <p:guide pos="768"/>
        <p:guide pos="33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0" d="100"/>
          <a:sy n="70" d="100"/>
        </p:scale>
        <p:origin x="-1782"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6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92163"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92164"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92165"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E52D42A-1ECE-4CC4-A826-054228323576}" type="slidenum">
              <a:rPr lang="en-US"/>
              <a:pPr/>
              <a:t>‹#›</a:t>
            </a:fld>
            <a:endParaRPr lang="en-US"/>
          </a:p>
        </p:txBody>
      </p:sp>
    </p:spTree>
    <p:extLst>
      <p:ext uri="{BB962C8B-B14F-4D97-AF65-F5344CB8AC3E}">
        <p14:creationId xmlns:p14="http://schemas.microsoft.com/office/powerpoint/2010/main" val="17800562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A0837CA9-181D-4FF3-81D8-4EDF36714F1C}" type="slidenum">
              <a:rPr lang="en-GB"/>
              <a:pPr/>
              <a:t>‹#›</a:t>
            </a:fld>
            <a:endParaRPr lang="en-GB"/>
          </a:p>
        </p:txBody>
      </p:sp>
    </p:spTree>
    <p:extLst>
      <p:ext uri="{BB962C8B-B14F-4D97-AF65-F5344CB8AC3E}">
        <p14:creationId xmlns:p14="http://schemas.microsoft.com/office/powerpoint/2010/main" val="55175962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1770510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2468A46-DDEA-43E8-9659-DCB3F63F28E8}" type="slidenum">
              <a:rPr lang="en-GB"/>
              <a:pPr/>
              <a:t>6</a:t>
            </a:fld>
            <a:endParaRPr lang="en-GB" dirty="0"/>
          </a:p>
        </p:txBody>
      </p:sp>
      <p:sp>
        <p:nvSpPr>
          <p:cNvPr id="4301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43011" name="Rectangle 3"/>
          <p:cNvSpPr>
            <a:spLocks noGrp="1" noChangeArrowheads="1"/>
          </p:cNvSpPr>
          <p:nvPr>
            <p:ph type="body" idx="1"/>
          </p:nvPr>
        </p:nvSpPr>
        <p:spPr bwMode="auto">
          <a:xfrm>
            <a:off x="685800" y="4343400"/>
            <a:ext cx="5486400" cy="4114800"/>
          </a:xfrm>
          <a:prstGeom prst="rect">
            <a:avLst/>
          </a:prstGeom>
          <a:solidFill>
            <a:srgbClr val="FFFFFF"/>
          </a:solidFill>
          <a:ln>
            <a:solidFill>
              <a:srgbClr val="000000"/>
            </a:solidFill>
            <a:miter lim="800000"/>
            <a:headEnd/>
            <a:tailEnd/>
          </a:ln>
        </p:spPr>
        <p:txBody>
          <a:bodyPr/>
          <a:lstStyle/>
          <a:p>
            <a:r>
              <a:rPr lang="en-GB" dirty="0" smtClean="0"/>
              <a:t>Or ‘social arrangements for the controlled performance of collective goals’</a:t>
            </a:r>
            <a:r>
              <a:rPr lang="en-GB" baseline="0" dirty="0" smtClean="0"/>
              <a:t> – a means to an end in other words.   They all have some function or other to perform, a reason for being there to do what they do.</a:t>
            </a:r>
          </a:p>
          <a:p>
            <a:endParaRPr lang="en-GB" baseline="0" dirty="0" smtClean="0"/>
          </a:p>
          <a:p>
            <a:r>
              <a:rPr lang="en-GB" baseline="0" dirty="0" smtClean="0"/>
              <a:t>The human element is vital – they are essentially groupings of individuals  coming together to achieve a set of tasks/objectives. </a:t>
            </a:r>
            <a:endParaRPr lang="en-US" dirty="0"/>
          </a:p>
        </p:txBody>
      </p:sp>
    </p:spTree>
    <p:extLst>
      <p:ext uri="{BB962C8B-B14F-4D97-AF65-F5344CB8AC3E}">
        <p14:creationId xmlns:p14="http://schemas.microsoft.com/office/powerpoint/2010/main" val="2019530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Here</a:t>
            </a:r>
            <a:r>
              <a:rPr lang="en-GB" baseline="0" dirty="0" smtClean="0"/>
              <a:t> we have the main elements of all organisations – you see examples of them around this slide.  The integration of people to achieve objectives creates a basic organisation.  This requires a structure to co-ordinate and channel this activity, which is the job of management:</a:t>
            </a:r>
          </a:p>
          <a:p>
            <a:endParaRPr lang="en-GB" baseline="0" dirty="0" smtClean="0"/>
          </a:p>
          <a:p>
            <a:r>
              <a:rPr lang="en-GB" baseline="0" dirty="0" smtClean="0"/>
              <a:t>Direct and control different parts of the organisation to the achievement of common objectives – people and other resources, or the factors of production (for those non-economists amongst you they are land, labour, capital and enterprise).</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7</a:t>
            </a:fld>
            <a:endParaRPr lang="en-GB" dirty="0"/>
          </a:p>
        </p:txBody>
      </p:sp>
    </p:spTree>
    <p:extLst>
      <p:ext uri="{BB962C8B-B14F-4D97-AF65-F5344CB8AC3E}">
        <p14:creationId xmlns:p14="http://schemas.microsoft.com/office/powerpoint/2010/main" val="3437944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Organisations</a:t>
            </a:r>
            <a:r>
              <a:rPr lang="en-GB" baseline="0" dirty="0" smtClean="0"/>
              <a:t> can be formal or informal – it depends how much they’re structured.  Here we have a definition of a formal organisation – we’ll take a look at this type first of all.  </a:t>
            </a:r>
          </a:p>
          <a:p>
            <a:endParaRPr lang="en-GB" baseline="0" dirty="0" smtClean="0"/>
          </a:p>
          <a:p>
            <a:r>
              <a:rPr lang="en-GB" dirty="0" smtClean="0"/>
              <a:t>The organisation has a</a:t>
            </a:r>
            <a:r>
              <a:rPr lang="en-GB" baseline="0" dirty="0" smtClean="0"/>
              <a:t> range of roles and a blueprint for their co-ordination – it’s about the organisation’s activities not its people. </a:t>
            </a:r>
          </a:p>
          <a:p>
            <a:r>
              <a:rPr lang="en-GB" baseline="0" dirty="0" smtClean="0"/>
              <a:t>In this type of organisation you’d expect to see lots of rules and regulations, policies, job descriptions, etc</a:t>
            </a:r>
          </a:p>
          <a:p>
            <a:endParaRPr lang="en-GB" baseline="0" dirty="0" smtClean="0"/>
          </a:p>
          <a:p>
            <a:endParaRPr lang="en-GB" baseline="0" dirty="0" smtClean="0"/>
          </a:p>
          <a:p>
            <a:endParaRPr lang="en-GB" baseline="0" dirty="0" smtClean="0"/>
          </a:p>
          <a:p>
            <a:endParaRPr lang="en-GB" baseline="0" dirty="0" smtClean="0"/>
          </a:p>
          <a:p>
            <a:r>
              <a:rPr lang="en-GB" baseline="0" dirty="0" smtClean="0"/>
              <a:t>Quick question for you: </a:t>
            </a:r>
          </a:p>
          <a:p>
            <a:r>
              <a:rPr lang="en-GB" baseline="0" dirty="0" smtClean="0"/>
              <a:t>Thinking back to last week when we looked at the various approaches to organisation and management, based on what you’ve heard about formal organisations so far, which of the 4 approaches we considered would appear to be the ‘best fit’ for a formal organisation?</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8</a:t>
            </a:fld>
            <a:endParaRPr lang="en-GB" dirty="0"/>
          </a:p>
        </p:txBody>
      </p:sp>
    </p:spTree>
    <p:extLst>
      <p:ext uri="{BB962C8B-B14F-4D97-AF65-F5344CB8AC3E}">
        <p14:creationId xmlns:p14="http://schemas.microsoft.com/office/powerpoint/2010/main" val="761357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part</a:t>
            </a:r>
            <a:r>
              <a:rPr lang="en-GB" baseline="0" dirty="0" smtClean="0"/>
              <a:t> that ‘does’ and the part that helps the part that does get it done – the supervisors, managers, co-ordinators.</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9</a:t>
            </a:fld>
            <a:endParaRPr lang="en-GB" dirty="0"/>
          </a:p>
        </p:txBody>
      </p:sp>
    </p:spTree>
    <p:extLst>
      <p:ext uri="{BB962C8B-B14F-4D97-AF65-F5344CB8AC3E}">
        <p14:creationId xmlns:p14="http://schemas.microsoft.com/office/powerpoint/2010/main" val="3129753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90000"/>
              </a:lnSpc>
            </a:pPr>
            <a:r>
              <a:rPr lang="en-GB" sz="2800" dirty="0" smtClean="0"/>
              <a:t>Five basic components of an organisation are shown on this slide:</a:t>
            </a:r>
          </a:p>
          <a:p>
            <a:pPr>
              <a:lnSpc>
                <a:spcPct val="90000"/>
              </a:lnSpc>
            </a:pPr>
            <a:endParaRPr lang="en-GB" sz="2800" dirty="0" smtClean="0"/>
          </a:p>
          <a:p>
            <a:pPr lvl="1">
              <a:lnSpc>
                <a:spcPct val="90000"/>
              </a:lnSpc>
            </a:pPr>
            <a:r>
              <a:rPr lang="en-GB" sz="2400" dirty="0" smtClean="0"/>
              <a:t>The operational core</a:t>
            </a:r>
          </a:p>
          <a:p>
            <a:pPr lvl="1">
              <a:lnSpc>
                <a:spcPct val="90000"/>
              </a:lnSpc>
            </a:pPr>
            <a:r>
              <a:rPr lang="en-GB" sz="2400" dirty="0" smtClean="0"/>
              <a:t>Operational support</a:t>
            </a:r>
          </a:p>
          <a:p>
            <a:pPr lvl="1">
              <a:lnSpc>
                <a:spcPct val="90000"/>
              </a:lnSpc>
            </a:pPr>
            <a:r>
              <a:rPr lang="en-GB" sz="2400" dirty="0" smtClean="0"/>
              <a:t>Organisational support</a:t>
            </a:r>
          </a:p>
          <a:p>
            <a:pPr lvl="1">
              <a:lnSpc>
                <a:spcPct val="90000"/>
              </a:lnSpc>
            </a:pPr>
            <a:r>
              <a:rPr lang="en-GB" sz="2400" dirty="0" smtClean="0"/>
              <a:t>Top management</a:t>
            </a:r>
          </a:p>
          <a:p>
            <a:pPr lvl="1">
              <a:lnSpc>
                <a:spcPct val="90000"/>
              </a:lnSpc>
            </a:pPr>
            <a:r>
              <a:rPr lang="en-GB" sz="2400" dirty="0" smtClean="0"/>
              <a:t>Middle management</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10</a:t>
            </a:fld>
            <a:endParaRPr lang="en-GB" dirty="0"/>
          </a:p>
        </p:txBody>
      </p:sp>
    </p:spTree>
    <p:extLst>
      <p:ext uri="{BB962C8B-B14F-4D97-AF65-F5344CB8AC3E}">
        <p14:creationId xmlns:p14="http://schemas.microsoft.com/office/powerpoint/2010/main" val="2446674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looked at the first of these in lecture 1 – the</a:t>
            </a:r>
            <a:r>
              <a:rPr lang="en-GB" baseline="0" dirty="0" smtClean="0"/>
              <a:t> profit motive is the distinguishing factor between them.</a:t>
            </a:r>
          </a:p>
          <a:p>
            <a:endParaRPr lang="en-GB" baseline="0" dirty="0" smtClean="0"/>
          </a:p>
          <a:p>
            <a:r>
              <a:rPr lang="en-GB" baseline="0" dirty="0" smtClean="0"/>
              <a:t>Things are changing however and you can get some commercially oriented public sector organisations which need to raise revenue – look what’s happening in higher education with student fees – universities are chasing students.  Charities are also getting involved in the delivery of services formerly undertaken by the public sector – housing associations taking over council housing for example – they charge and need to raise revenue to survive.  This form of classification is not as clear cut as it once was. </a:t>
            </a:r>
          </a:p>
          <a:p>
            <a:endParaRPr lang="en-GB" dirty="0" smtClean="0"/>
          </a:p>
          <a:p>
            <a:r>
              <a:rPr lang="en-GB" dirty="0" smtClean="0"/>
              <a:t>Formal/informal</a:t>
            </a:r>
            <a:r>
              <a:rPr lang="en-GB" baseline="0" dirty="0" smtClean="0"/>
              <a:t> we’ve discussed and will return to.</a:t>
            </a:r>
          </a:p>
          <a:p>
            <a:endParaRPr lang="en-GB" baseline="0" dirty="0" smtClean="0"/>
          </a:p>
          <a:p>
            <a:r>
              <a:rPr lang="en-GB" baseline="0" dirty="0" smtClean="0"/>
              <a:t>Product/Service</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12</a:t>
            </a:fld>
            <a:endParaRPr lang="en-GB" dirty="0"/>
          </a:p>
        </p:txBody>
      </p:sp>
    </p:spTree>
    <p:extLst>
      <p:ext uri="{BB962C8B-B14F-4D97-AF65-F5344CB8AC3E}">
        <p14:creationId xmlns:p14="http://schemas.microsoft.com/office/powerpoint/2010/main" val="1775348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Production organisations</a:t>
            </a:r>
            <a:r>
              <a:rPr lang="en-GB" baseline="0" dirty="0" smtClean="0"/>
              <a:t> make things, tangible goods – what used to be termed ‘manufacturers’.</a:t>
            </a:r>
          </a:p>
          <a:p>
            <a:r>
              <a:rPr lang="en-GB" baseline="0" dirty="0" smtClean="0"/>
              <a:t>Service organisations provide intangibles – now taken over from manufacturing as the main part of the UK economy.</a:t>
            </a:r>
          </a:p>
          <a:p>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13</a:t>
            </a:fld>
            <a:endParaRPr lang="en-GB" dirty="0"/>
          </a:p>
        </p:txBody>
      </p:sp>
    </p:spTree>
    <p:extLst>
      <p:ext uri="{BB962C8B-B14F-4D97-AF65-F5344CB8AC3E}">
        <p14:creationId xmlns:p14="http://schemas.microsoft.com/office/powerpoint/2010/main" val="3912893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looked at the first of these in lecture 1 – the</a:t>
            </a:r>
            <a:r>
              <a:rPr lang="en-GB" baseline="0" dirty="0" smtClean="0"/>
              <a:t> profit motive is the distinguishing factor between them.</a:t>
            </a:r>
          </a:p>
          <a:p>
            <a:endParaRPr lang="en-GB" baseline="0" dirty="0" smtClean="0"/>
          </a:p>
          <a:p>
            <a:r>
              <a:rPr lang="en-GB" baseline="0" dirty="0" smtClean="0"/>
              <a:t>Things are changing however and you can get some commercially oriented public sector organisations which need to raise revenue – look what’s happening in higher education with student fees – universities are chasing students.  Charities are also getting involved in the delivery of services formerly undertaken by the public sector – housing associations taking over council housing for example – they charge and need to raise revenue to survive.  This form of classification is not as clear cut as it once was. </a:t>
            </a:r>
          </a:p>
          <a:p>
            <a:endParaRPr lang="en-GB" dirty="0" smtClean="0"/>
          </a:p>
          <a:p>
            <a:r>
              <a:rPr lang="en-GB" dirty="0" smtClean="0"/>
              <a:t>Formal/informal</a:t>
            </a:r>
            <a:r>
              <a:rPr lang="en-GB" baseline="0" dirty="0" smtClean="0"/>
              <a:t> we’ve discussed and will return to.</a:t>
            </a:r>
          </a:p>
          <a:p>
            <a:endParaRPr lang="en-GB" baseline="0" dirty="0" smtClean="0"/>
          </a:p>
          <a:p>
            <a:r>
              <a:rPr lang="en-GB" baseline="0" dirty="0" smtClean="0"/>
              <a:t>Product/Service</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14</a:t>
            </a:fld>
            <a:endParaRPr lang="en-GB" dirty="0"/>
          </a:p>
        </p:txBody>
      </p:sp>
    </p:spTree>
    <p:extLst>
      <p:ext uri="{BB962C8B-B14F-4D97-AF65-F5344CB8AC3E}">
        <p14:creationId xmlns:p14="http://schemas.microsoft.com/office/powerpoint/2010/main" val="2937455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looks at grouping organisations based on their purpose or goal – why</a:t>
            </a:r>
            <a:r>
              <a:rPr lang="en-GB" baseline="0" dirty="0" smtClean="0"/>
              <a:t> are they there?  </a:t>
            </a:r>
          </a:p>
          <a:p>
            <a:r>
              <a:rPr lang="en-GB" baseline="0" dirty="0" smtClean="0"/>
              <a:t>Businesses trade as economic organisations </a:t>
            </a:r>
          </a:p>
          <a:p>
            <a:r>
              <a:rPr lang="en-GB" baseline="0" dirty="0" smtClean="0"/>
              <a:t>Public service – hospitals, government departments etc</a:t>
            </a:r>
          </a:p>
          <a:p>
            <a:r>
              <a:rPr lang="en-GB" baseline="0" dirty="0" smtClean="0"/>
              <a:t>Protective – police, armed services</a:t>
            </a:r>
          </a:p>
          <a:p>
            <a:r>
              <a:rPr lang="en-GB" baseline="0" dirty="0" smtClean="0"/>
              <a:t>Education – universities </a:t>
            </a:r>
          </a:p>
          <a:p>
            <a:endParaRPr lang="en-GB" baseline="0" dirty="0" smtClean="0"/>
          </a:p>
          <a:p>
            <a:r>
              <a:rPr lang="en-GB" baseline="0" dirty="0" smtClean="0"/>
              <a:t>Problem – can be imprecise and doesn’t allow for activities across more than one sector </a:t>
            </a:r>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15</a:t>
            </a:fld>
            <a:endParaRPr lang="en-GB" dirty="0"/>
          </a:p>
        </p:txBody>
      </p:sp>
    </p:spTree>
    <p:extLst>
      <p:ext uri="{BB962C8B-B14F-4D97-AF65-F5344CB8AC3E}">
        <p14:creationId xmlns:p14="http://schemas.microsoft.com/office/powerpoint/2010/main" val="69100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2 organisations on this slide both of which have structure,</a:t>
            </a:r>
            <a:r>
              <a:rPr lang="en-GB" baseline="0" dirty="0" smtClean="0"/>
              <a:t> organisation and management but who go about things very differently. </a:t>
            </a:r>
          </a:p>
          <a:p>
            <a:r>
              <a:rPr lang="en-GB" baseline="0" dirty="0" smtClean="0"/>
              <a:t>Back to this later. </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18</a:t>
            </a:fld>
            <a:endParaRPr lang="en-GB" dirty="0"/>
          </a:p>
        </p:txBody>
      </p:sp>
    </p:spTree>
    <p:extLst>
      <p:ext uri="{BB962C8B-B14F-4D97-AF65-F5344CB8AC3E}">
        <p14:creationId xmlns:p14="http://schemas.microsoft.com/office/powerpoint/2010/main" val="1052121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looked at the first of these in lecture 1 – the</a:t>
            </a:r>
            <a:r>
              <a:rPr lang="en-GB" baseline="0" dirty="0" smtClean="0"/>
              <a:t> profit motive is the distinguishing factor between them.</a:t>
            </a:r>
          </a:p>
          <a:p>
            <a:endParaRPr lang="en-GB" baseline="0" dirty="0" smtClean="0"/>
          </a:p>
          <a:p>
            <a:r>
              <a:rPr lang="en-GB" baseline="0" dirty="0" smtClean="0"/>
              <a:t>Things are changing however and you can get some commercially oriented public sector organisations which need to raise revenue – look what’s happening in higher education with student fees – universities are chasing students.  Charities are also getting involved in the delivery of services formerly undertaken by the public sector – housing associations taking over council housing for example – they charge and need to raise revenue to survive.  This form of classification is not as clear cut as it once was. </a:t>
            </a:r>
          </a:p>
          <a:p>
            <a:endParaRPr lang="en-GB" dirty="0" smtClean="0"/>
          </a:p>
          <a:p>
            <a:r>
              <a:rPr lang="en-GB" dirty="0" smtClean="0"/>
              <a:t>Formal/informal</a:t>
            </a:r>
            <a:r>
              <a:rPr lang="en-GB" baseline="0" dirty="0" smtClean="0"/>
              <a:t> we’ve discussed and will return to.</a:t>
            </a:r>
          </a:p>
          <a:p>
            <a:endParaRPr lang="en-GB" baseline="0" dirty="0" smtClean="0"/>
          </a:p>
          <a:p>
            <a:r>
              <a:rPr lang="en-GB" baseline="0" dirty="0" smtClean="0"/>
              <a:t>Product/Service</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20</a:t>
            </a:fld>
            <a:endParaRPr lang="en-GB" dirty="0"/>
          </a:p>
        </p:txBody>
      </p:sp>
    </p:spTree>
    <p:extLst>
      <p:ext uri="{BB962C8B-B14F-4D97-AF65-F5344CB8AC3E}">
        <p14:creationId xmlns:p14="http://schemas.microsoft.com/office/powerpoint/2010/main" val="11355123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Who benefits the most from that organisation?  The members</a:t>
            </a:r>
            <a:r>
              <a:rPr lang="en-GB" baseline="0" dirty="0" smtClean="0"/>
              <a:t> themselves, the owners/managers, the clients/users or the public at large?</a:t>
            </a:r>
          </a:p>
          <a:p>
            <a:r>
              <a:rPr lang="en-GB" baseline="0" dirty="0" smtClean="0"/>
              <a:t>The ‘issues’ refer to the key challenge of these organisation types – all quite different priorities and interests.</a:t>
            </a:r>
          </a:p>
          <a:p>
            <a:r>
              <a:rPr lang="en-GB" baseline="0" dirty="0" smtClean="0"/>
              <a:t>One issue with this method is that others may also benefit – everyone will expect their own reward/return for their efforts</a:t>
            </a:r>
          </a:p>
          <a:p>
            <a:endParaRPr lang="en-GB" baseline="0" dirty="0" smtClean="0"/>
          </a:p>
          <a:p>
            <a:endParaRPr lang="en-GB" i="1" baseline="0" dirty="0" smtClean="0"/>
          </a:p>
          <a:p>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21</a:t>
            </a:fld>
            <a:endParaRPr lang="en-GB" dirty="0"/>
          </a:p>
        </p:txBody>
      </p:sp>
    </p:spTree>
    <p:extLst>
      <p:ext uri="{BB962C8B-B14F-4D97-AF65-F5344CB8AC3E}">
        <p14:creationId xmlns:p14="http://schemas.microsoft.com/office/powerpoint/2010/main" val="4044101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looked at the first of these in lecture 1 – the</a:t>
            </a:r>
            <a:r>
              <a:rPr lang="en-GB" baseline="0" dirty="0" smtClean="0"/>
              <a:t> profit motive is the distinguishing factor between them.</a:t>
            </a:r>
          </a:p>
          <a:p>
            <a:endParaRPr lang="en-GB" baseline="0" dirty="0" smtClean="0"/>
          </a:p>
          <a:p>
            <a:r>
              <a:rPr lang="en-GB" baseline="0" dirty="0" smtClean="0"/>
              <a:t>Things are changing however and you can get some commercially oriented public sector organisations which need to raise revenue – look what’s happening in higher education with student fees – universities are chasing students.  Charities are also getting involved in the delivery of services formerly undertaken by the public sector – housing associations taking over council housing for example – they charge and need to raise revenue to survive.  This form of classification is not as clear cut as it once was. </a:t>
            </a:r>
          </a:p>
          <a:p>
            <a:endParaRPr lang="en-GB" dirty="0" smtClean="0"/>
          </a:p>
          <a:p>
            <a:r>
              <a:rPr lang="en-GB" dirty="0" smtClean="0"/>
              <a:t>Formal/informal</a:t>
            </a:r>
            <a:r>
              <a:rPr lang="en-GB" baseline="0" dirty="0" smtClean="0"/>
              <a:t> we’ve discussed and will return to.</a:t>
            </a:r>
          </a:p>
          <a:p>
            <a:endParaRPr lang="en-GB" baseline="0" dirty="0" smtClean="0"/>
          </a:p>
          <a:p>
            <a:r>
              <a:rPr lang="en-GB" baseline="0" dirty="0" smtClean="0"/>
              <a:t>Product/Service</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22</a:t>
            </a:fld>
            <a:endParaRPr lang="en-GB" dirty="0"/>
          </a:p>
        </p:txBody>
      </p:sp>
    </p:spTree>
    <p:extLst>
      <p:ext uri="{BB962C8B-B14F-4D97-AF65-F5344CB8AC3E}">
        <p14:creationId xmlns:p14="http://schemas.microsoft.com/office/powerpoint/2010/main" val="12128233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tricky to do so we need a framework</a:t>
            </a:r>
            <a:r>
              <a:rPr lang="en-GB" baseline="0" dirty="0" smtClean="0"/>
              <a:t> – Katz and Khan gave us the first order function</a:t>
            </a:r>
          </a:p>
          <a:p>
            <a:endParaRPr lang="en-GB" baseline="0" dirty="0" smtClean="0"/>
          </a:p>
          <a:p>
            <a:r>
              <a:rPr lang="en-GB" baseline="0" dirty="0" smtClean="0"/>
              <a:t>So for productive – businesses and public services</a:t>
            </a:r>
          </a:p>
          <a:p>
            <a:r>
              <a:rPr lang="en-GB" baseline="0" dirty="0" smtClean="0"/>
              <a:t>Maintenance – schools, churches – making us better people in the wider social sense</a:t>
            </a:r>
          </a:p>
          <a:p>
            <a:r>
              <a:rPr lang="en-GB" baseline="0" dirty="0" smtClean="0"/>
              <a:t>Adaptive – pushing the boundaries of knowledge – science and technology perhaps</a:t>
            </a:r>
          </a:p>
          <a:p>
            <a:r>
              <a:rPr lang="en-GB" baseline="0" dirty="0" smtClean="0"/>
              <a:t>Managerial – government, pressure groups</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23</a:t>
            </a:fld>
            <a:endParaRPr lang="en-GB" dirty="0"/>
          </a:p>
        </p:txBody>
      </p:sp>
    </p:spTree>
    <p:extLst>
      <p:ext uri="{BB962C8B-B14F-4D97-AF65-F5344CB8AC3E}">
        <p14:creationId xmlns:p14="http://schemas.microsoft.com/office/powerpoint/2010/main" val="23596918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looked at the first of these in lecture 1 – the</a:t>
            </a:r>
            <a:r>
              <a:rPr lang="en-GB" baseline="0" dirty="0" smtClean="0"/>
              <a:t> profit motive is the distinguishing factor between them.</a:t>
            </a:r>
          </a:p>
          <a:p>
            <a:endParaRPr lang="en-GB" baseline="0" dirty="0" smtClean="0"/>
          </a:p>
          <a:p>
            <a:r>
              <a:rPr lang="en-GB" baseline="0" dirty="0" smtClean="0"/>
              <a:t>Things are changing however and you can get some commercially oriented public sector organisations which need to raise revenue – look what’s happening in higher education with student fees – universities are chasing students.  Charities are also getting involved in the delivery of services formerly undertaken by the public sector – housing associations taking over council housing for example – they charge and need to raise revenue to survive.  This form of classification is not as clear cut as it once was. </a:t>
            </a:r>
          </a:p>
          <a:p>
            <a:endParaRPr lang="en-GB" dirty="0" smtClean="0"/>
          </a:p>
          <a:p>
            <a:r>
              <a:rPr lang="en-GB" dirty="0" smtClean="0"/>
              <a:t>Formal/informal</a:t>
            </a:r>
            <a:r>
              <a:rPr lang="en-GB" baseline="0" dirty="0" smtClean="0"/>
              <a:t> we’ve discussed and will return to.</a:t>
            </a:r>
          </a:p>
          <a:p>
            <a:endParaRPr lang="en-GB" baseline="0" dirty="0" smtClean="0"/>
          </a:p>
          <a:p>
            <a:r>
              <a:rPr lang="en-GB" baseline="0" dirty="0" smtClean="0"/>
              <a:t>Product/Service</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25</a:t>
            </a:fld>
            <a:endParaRPr lang="en-GB" dirty="0"/>
          </a:p>
        </p:txBody>
      </p:sp>
    </p:spTree>
    <p:extLst>
      <p:ext uri="{BB962C8B-B14F-4D97-AF65-F5344CB8AC3E}">
        <p14:creationId xmlns:p14="http://schemas.microsoft.com/office/powerpoint/2010/main" val="8514062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a:t>
            </a:r>
            <a:r>
              <a:rPr lang="en-GB" baseline="0" dirty="0" smtClean="0"/>
              <a:t> applies to all of the above – bureaucracy is the dominant type of business organisation with structure important.</a:t>
            </a:r>
          </a:p>
          <a:p>
            <a:endParaRPr lang="en-GB" baseline="0" dirty="0" smtClean="0"/>
          </a:p>
          <a:p>
            <a:r>
              <a:rPr lang="en-GB" baseline="0" dirty="0" smtClean="0"/>
              <a:t>anyone give me a quick examples of each of these?</a:t>
            </a:r>
          </a:p>
          <a:p>
            <a:endParaRPr lang="en-GB" baseline="0" dirty="0" smtClean="0"/>
          </a:p>
          <a:p>
            <a:r>
              <a:rPr lang="en-GB" baseline="0" dirty="0" smtClean="0"/>
              <a:t>Traditional – the Church, the Monarchy</a:t>
            </a:r>
          </a:p>
          <a:p>
            <a:r>
              <a:rPr lang="en-GB" baseline="0" dirty="0" smtClean="0"/>
              <a:t>Charismatic – Virgin, Churchill in WWII</a:t>
            </a:r>
          </a:p>
          <a:p>
            <a:r>
              <a:rPr lang="en-GB" baseline="0" dirty="0" smtClean="0"/>
              <a:t>Bureaucratic -   armed forces, University Vice-Chancellor</a:t>
            </a:r>
          </a:p>
          <a:p>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26</a:t>
            </a:fld>
            <a:endParaRPr lang="en-GB" dirty="0"/>
          </a:p>
        </p:txBody>
      </p:sp>
    </p:spTree>
    <p:extLst>
      <p:ext uri="{BB962C8B-B14F-4D97-AF65-F5344CB8AC3E}">
        <p14:creationId xmlns:p14="http://schemas.microsoft.com/office/powerpoint/2010/main" val="24321812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Differences in scale of operation , activities, etc between organisations but this provides</a:t>
            </a:r>
            <a:r>
              <a:rPr lang="en-GB" baseline="0" dirty="0" smtClean="0"/>
              <a:t> a common framework for organisational analysis.  - we can generalise about them as a result.   We can see one organisation in the context of others which helps us to make comparisons and draw conclusions.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29</a:t>
            </a:fld>
            <a:endParaRPr lang="en-GB" dirty="0"/>
          </a:p>
        </p:txBody>
      </p:sp>
    </p:spTree>
    <p:extLst>
      <p:ext uri="{BB962C8B-B14F-4D97-AF65-F5344CB8AC3E}">
        <p14:creationId xmlns:p14="http://schemas.microsoft.com/office/powerpoint/2010/main" val="15310742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30</a:t>
            </a:fld>
            <a:endParaRPr lang="en-GB" dirty="0"/>
          </a:p>
        </p:txBody>
      </p:sp>
    </p:spTree>
    <p:extLst>
      <p:ext uri="{BB962C8B-B14F-4D97-AF65-F5344CB8AC3E}">
        <p14:creationId xmlns:p14="http://schemas.microsoft.com/office/powerpoint/2010/main" val="26357987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While</a:t>
            </a:r>
            <a:r>
              <a:rPr lang="en-GB" baseline="0" dirty="0" smtClean="0"/>
              <a:t> all of this toing and froing is going on, the organisation continues to influence and be influenced by its environment – business students are doing another module about this so we won’t dwell on it here – Leisure, tourism and sport students will learn some more of this in our tutorials.</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35</a:t>
            </a:fld>
            <a:endParaRPr lang="en-GB" dirty="0"/>
          </a:p>
        </p:txBody>
      </p:sp>
    </p:spTree>
    <p:extLst>
      <p:ext uri="{BB962C8B-B14F-4D97-AF65-F5344CB8AC3E}">
        <p14:creationId xmlns:p14="http://schemas.microsoft.com/office/powerpoint/2010/main" val="35400846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D774995-E8D2-4E59-9D1D-17695BF885AC}" type="slidenum">
              <a:rPr lang="en-GB"/>
              <a:pPr/>
              <a:t>36</a:t>
            </a:fld>
            <a:endParaRPr lang="en-GB"/>
          </a:p>
        </p:txBody>
      </p:sp>
      <p:sp>
        <p:nvSpPr>
          <p:cNvPr id="236546" name="Rectangle 2"/>
          <p:cNvSpPr>
            <a:spLocks noGrp="1" noRot="1" noChangeAspect="1" noChangeArrowheads="1" noTextEdit="1"/>
          </p:cNvSpPr>
          <p:nvPr>
            <p:ph type="sldImg"/>
          </p:nvPr>
        </p:nvSpPr>
        <p:spPr>
          <a:ln/>
        </p:spPr>
      </p:sp>
      <p:sp>
        <p:nvSpPr>
          <p:cNvPr id="236547" name="Rectangle 3"/>
          <p:cNvSpPr>
            <a:spLocks noGrp="1" noChangeArrowheads="1"/>
          </p:cNvSpPr>
          <p:nvPr>
            <p:ph type="body" idx="1"/>
          </p:nvPr>
        </p:nvSpPr>
        <p:spPr/>
        <p:txBody>
          <a:bodyPr/>
          <a:lstStyle/>
          <a:p>
            <a:endParaRPr lang="en-US">
              <a:latin typeface="Arial" charset="0"/>
            </a:endParaRPr>
          </a:p>
        </p:txBody>
      </p:sp>
    </p:spTree>
    <p:extLst>
      <p:ext uri="{BB962C8B-B14F-4D97-AF65-F5344CB8AC3E}">
        <p14:creationId xmlns:p14="http://schemas.microsoft.com/office/powerpoint/2010/main" val="941739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PESTEL analysis, sometimes called a PEST analysis, is a technique</a:t>
            </a:r>
            <a:r>
              <a:rPr lang="en-GB" baseline="0" dirty="0" smtClean="0"/>
              <a:t> we use for analysing the organisational environment.  It looks as the big picture or macro factors which influence and affect the organisation’s operation and performance.  </a:t>
            </a:r>
          </a:p>
          <a:p>
            <a:endParaRPr lang="en-GB" baseline="0" dirty="0" smtClean="0"/>
          </a:p>
          <a:p>
            <a:r>
              <a:rPr lang="en-GB" dirty="0" smtClean="0"/>
              <a:t>e.g. If government policy changed (as it seems to do so frequently these days)</a:t>
            </a:r>
            <a:r>
              <a:rPr lang="en-GB" baseline="0" dirty="0" smtClean="0"/>
              <a:t> what impact would this have on an organisation.  Think about this university when all its income came from the government centrally via a grant – now less does and it is expected to earn the rest from you as fee-paying students providing its revenue.  This has had a huge effect on the university’s organisation and overall management and has required a fundamental reassessment of systems and structures to continue operating in the new world.  </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37</a:t>
            </a:fld>
            <a:endParaRPr lang="en-GB" dirty="0"/>
          </a:p>
        </p:txBody>
      </p:sp>
    </p:spTree>
    <p:extLst>
      <p:ext uri="{BB962C8B-B14F-4D97-AF65-F5344CB8AC3E}">
        <p14:creationId xmlns:p14="http://schemas.microsoft.com/office/powerpoint/2010/main" val="26240091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Another way of doing the analysis is via contingency models – remember</a:t>
            </a:r>
            <a:r>
              <a:rPr lang="en-GB" baseline="0" dirty="0" smtClean="0"/>
              <a:t> in the last lecture we looked at this as the new ‘approach’ of doing things – </a:t>
            </a:r>
          </a:p>
          <a:p>
            <a:r>
              <a:rPr lang="en-GB" baseline="0" dirty="0" smtClean="0"/>
              <a:t>Structures, organisation, people are all very well but contingency models say that there is no one single best way </a:t>
            </a:r>
            <a:r>
              <a:rPr lang="en-GB" baseline="0" dirty="0" err="1" smtClean="0"/>
              <a:t>way</a:t>
            </a:r>
            <a:r>
              <a:rPr lang="en-GB" baseline="0" dirty="0" smtClean="0"/>
              <a:t> of doing things as so many things can affect organisational performance.</a:t>
            </a:r>
          </a:p>
          <a:p>
            <a:endParaRPr lang="en-GB" baseline="0" dirty="0" smtClean="0"/>
          </a:p>
          <a:p>
            <a:r>
              <a:rPr lang="en-GB" baseline="0" dirty="0" smtClean="0"/>
              <a:t>So this is a case of ‘If, then’  - if x exists, do y or what’s most appropriate for those circumstances.  </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38</a:t>
            </a:fld>
            <a:endParaRPr lang="en-GB"/>
          </a:p>
        </p:txBody>
      </p:sp>
    </p:spTree>
    <p:extLst>
      <p:ext uri="{BB962C8B-B14F-4D97-AF65-F5344CB8AC3E}">
        <p14:creationId xmlns:p14="http://schemas.microsoft.com/office/powerpoint/2010/main" val="571735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 far we’ve looked at the formal organisation – the tip of the iceberg</a:t>
            </a:r>
            <a:r>
              <a:rPr lang="en-GB" baseline="0" dirty="0" smtClean="0"/>
              <a:t> we looked at in week 1</a:t>
            </a:r>
          </a:p>
          <a:p>
            <a:endParaRPr lang="en-GB" baseline="0" dirty="0" smtClean="0"/>
          </a:p>
          <a:p>
            <a:r>
              <a:rPr lang="en-GB" baseline="0" dirty="0" smtClean="0"/>
              <a:t>We </a:t>
            </a:r>
            <a:r>
              <a:rPr lang="en-GB" baseline="0" dirty="0" err="1" smtClean="0"/>
              <a:t>musn’t</a:t>
            </a:r>
            <a:r>
              <a:rPr lang="en-GB" baseline="0" dirty="0" smtClean="0"/>
              <a:t> forget the informal side – which comes from people working in the organisation and how they interact with it and one another – their values and needs outside the formal side of things.  </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39</a:t>
            </a:fld>
            <a:endParaRPr lang="en-GB"/>
          </a:p>
        </p:txBody>
      </p:sp>
    </p:spTree>
    <p:extLst>
      <p:ext uri="{BB962C8B-B14F-4D97-AF65-F5344CB8AC3E}">
        <p14:creationId xmlns:p14="http://schemas.microsoft.com/office/powerpoint/2010/main" val="6217855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IT</a:t>
            </a:r>
            <a:r>
              <a:rPr lang="en-GB" baseline="0" dirty="0" smtClean="0"/>
              <a:t> COULD BE ARGUED that the informal organisation is a pressure release valve for people in an organisation – but as we’ve seen it needs to be managed nevertheless. </a:t>
            </a:r>
            <a:endParaRPr lang="en-US" dirty="0"/>
          </a:p>
        </p:txBody>
      </p:sp>
      <p:sp>
        <p:nvSpPr>
          <p:cNvPr id="4" name="Slide Number Placeholder 3"/>
          <p:cNvSpPr>
            <a:spLocks noGrp="1"/>
          </p:cNvSpPr>
          <p:nvPr>
            <p:ph type="sldNum" sz="quarter" idx="10"/>
          </p:nvPr>
        </p:nvSpPr>
        <p:spPr/>
        <p:txBody>
          <a:bodyPr/>
          <a:lstStyle/>
          <a:p>
            <a:fld id="{A0837CA9-181D-4FF3-81D8-4EDF36714F1C}" type="slidenum">
              <a:rPr lang="en-GB" smtClean="0"/>
              <a:pPr/>
              <a:t>41</a:t>
            </a:fld>
            <a:endParaRPr lang="en-GB"/>
          </a:p>
        </p:txBody>
      </p:sp>
    </p:spTree>
    <p:extLst>
      <p:ext uri="{BB962C8B-B14F-4D97-AF65-F5344CB8AC3E}">
        <p14:creationId xmlns:p14="http://schemas.microsoft.com/office/powerpoint/2010/main" val="2426474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B486D1-1ACB-4FDD-B9C4-7A8FE34C903D}" type="slidenum">
              <a:rPr lang="en-GB"/>
              <a:pPr/>
              <a:t>43</a:t>
            </a:fld>
            <a:endParaRPr lang="en-GB"/>
          </a:p>
        </p:txBody>
      </p:sp>
      <p:sp>
        <p:nvSpPr>
          <p:cNvPr id="257026" name="Rectangle 2"/>
          <p:cNvSpPr>
            <a:spLocks noGrp="1" noRot="1" noChangeAspect="1" noChangeArrowheads="1" noTextEdit="1"/>
          </p:cNvSpPr>
          <p:nvPr>
            <p:ph type="sldImg"/>
          </p:nvPr>
        </p:nvSpPr>
        <p:spPr>
          <a:ln/>
        </p:spPr>
      </p:sp>
      <p:sp>
        <p:nvSpPr>
          <p:cNvPr id="257027" name="Rectangle 3"/>
          <p:cNvSpPr>
            <a:spLocks noGrp="1" noChangeArrowheads="1"/>
          </p:cNvSpPr>
          <p:nvPr>
            <p:ph type="body" idx="1"/>
          </p:nvPr>
        </p:nvSpPr>
        <p:spPr/>
        <p:txBody>
          <a:bodyPr/>
          <a:lstStyle/>
          <a:p>
            <a:endParaRPr lang="en-US">
              <a:latin typeface="Arial" charset="0"/>
            </a:endParaRPr>
          </a:p>
        </p:txBody>
      </p:sp>
    </p:spTree>
    <p:extLst>
      <p:ext uri="{BB962C8B-B14F-4D97-AF65-F5344CB8AC3E}">
        <p14:creationId xmlns:p14="http://schemas.microsoft.com/office/powerpoint/2010/main" val="3806926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65F898-29BC-430D-9AD2-8359CB07534D}" type="datetimeFigureOut">
              <a:rPr lang="en-GB" smtClean="0"/>
              <a:t>04/02/2018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4283245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65F898-29BC-430D-9AD2-8359CB07534D}" type="datetimeFigureOut">
              <a:rPr lang="en-GB" smtClean="0"/>
              <a:t>04/02/2018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2328725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E65F898-29BC-430D-9AD2-8359CB07534D}" type="datetimeFigureOut">
              <a:rPr lang="en-GB" smtClean="0"/>
              <a:t>04/02/2018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2646904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E65F898-29BC-430D-9AD2-8359CB07534D}" type="datetimeFigureOut">
              <a:rPr lang="en-GB" smtClean="0"/>
              <a:t>04/02/2018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3874015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E65F898-29BC-430D-9AD2-8359CB07534D}" type="datetimeFigureOut">
              <a:rPr lang="en-GB" smtClean="0"/>
              <a:t>04/02/2018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616772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E65F898-29BC-430D-9AD2-8359CB07534D}" type="datetimeFigureOut">
              <a:rPr lang="en-GB" smtClean="0"/>
              <a:t>04/02/2018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2284164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5F898-29BC-430D-9AD2-8359CB07534D}" type="datetimeFigureOut">
              <a:rPr lang="en-GB" smtClean="0"/>
              <a:t>04/02/2018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31366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65F898-29BC-430D-9AD2-8359CB07534D}" type="datetimeFigureOut">
              <a:rPr lang="en-GB" smtClean="0"/>
              <a:t>04/02/2018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29216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65F898-29BC-430D-9AD2-8359CB07534D}" type="datetimeFigureOut">
              <a:rPr lang="en-GB" smtClean="0"/>
              <a:t>04/02/2018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3689434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65F898-29BC-430D-9AD2-8359CB07534D}" type="datetimeFigureOut">
              <a:rPr lang="en-GB" smtClean="0"/>
              <a:t>04/02/2018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3801814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65F898-29BC-430D-9AD2-8359CB07534D}" type="datetimeFigureOut">
              <a:rPr lang="en-GB" smtClean="0"/>
              <a:t>04/02/2018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9FFDA-EF20-46D8-A93C-3FBFD68C3AC5}" type="slidenum">
              <a:rPr lang="en-GB" smtClean="0"/>
              <a:t>‹#›</a:t>
            </a:fld>
            <a:endParaRPr lang="en-GB"/>
          </a:p>
        </p:txBody>
      </p:sp>
    </p:spTree>
    <p:extLst>
      <p:ext uri="{BB962C8B-B14F-4D97-AF65-F5344CB8AC3E}">
        <p14:creationId xmlns:p14="http://schemas.microsoft.com/office/powerpoint/2010/main" val="2444151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65F898-29BC-430D-9AD2-8359CB07534D}" type="datetimeFigureOut">
              <a:rPr lang="en-GB" smtClean="0"/>
              <a:t>04/02/2018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9FFDA-EF20-46D8-A93C-3FBFD68C3AC5}" type="slidenum">
              <a:rPr lang="en-GB" smtClean="0"/>
              <a:t>‹#›</a:t>
            </a:fld>
            <a:endParaRPr lang="en-GB"/>
          </a:p>
        </p:txBody>
      </p:sp>
      <p:sp>
        <p:nvSpPr>
          <p:cNvPr id="7" name="Text Box 8"/>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algn="ctr" eaLnBrk="0" hangingPunct="0"/>
            <a:r>
              <a:rPr lang="en-GB" sz="800"/>
              <a:t>Slide 3.</a:t>
            </a:r>
            <a:fld id="{09D5028E-A1DC-4194-BD10-2D126E1DD5E2}" type="slidenum">
              <a:rPr lang="en-GB" sz="800"/>
              <a:pPr algn="ctr" eaLnBrk="0" hangingPunct="0"/>
              <a:t>‹#›</a:t>
            </a:fld>
            <a:endParaRPr lang="en-GB" sz="800">
              <a:latin typeface="Times" pitchFamily="18" charset="0"/>
            </a:endParaRPr>
          </a:p>
        </p:txBody>
      </p:sp>
      <p:sp>
        <p:nvSpPr>
          <p:cNvPr id="8" name="Text Box 9"/>
          <p:cNvSpPr txBox="1">
            <a:spLocks noChangeArrowheads="1"/>
          </p:cNvSpPr>
          <p:nvPr userDrawn="1"/>
        </p:nvSpPr>
        <p:spPr bwMode="auto">
          <a:xfrm>
            <a:off x="250825" y="6524625"/>
            <a:ext cx="8642350" cy="188913"/>
          </a:xfrm>
          <a:prstGeom prst="rect">
            <a:avLst/>
          </a:prstGeom>
          <a:noFill/>
          <a:ln w="9525">
            <a:noFill/>
            <a:miter lim="800000"/>
            <a:headEnd/>
            <a:tailEnd/>
          </a:ln>
          <a:effectLst/>
        </p:spPr>
        <p:txBody>
          <a:bodyPr/>
          <a:lstStyle/>
          <a:p>
            <a:pPr algn="r" eaLnBrk="0" hangingPunct="0"/>
            <a:r>
              <a:rPr lang="en-GB" sz="800">
                <a:cs typeface="Times New Roman" charset="0"/>
              </a:rPr>
              <a:t>Mullins, </a:t>
            </a:r>
            <a:r>
              <a:rPr lang="en-GB" sz="800" i="1">
                <a:cs typeface="Times New Roman" charset="0"/>
              </a:rPr>
              <a:t>Management and Organisational Behaviour</a:t>
            </a:r>
            <a:r>
              <a:rPr lang="en-GB" sz="800">
                <a:cs typeface="Times New Roman" charset="0"/>
              </a:rPr>
              <a:t>, 8</a:t>
            </a:r>
            <a:r>
              <a:rPr lang="en-GB" sz="800" baseline="30000">
                <a:cs typeface="Times New Roman" charset="0"/>
              </a:rPr>
              <a:t>th</a:t>
            </a:r>
            <a:r>
              <a:rPr lang="en-GB" sz="800">
                <a:cs typeface="Times New Roman" charset="0"/>
              </a:rPr>
              <a:t> Edition, © Laurie J. Mullins 2007</a:t>
            </a:r>
            <a:r>
              <a:rPr lang="en-US" sz="800"/>
              <a:t> </a:t>
            </a:r>
            <a:endParaRPr lang="en-GB" sz="800"/>
          </a:p>
        </p:txBody>
      </p:sp>
    </p:spTree>
    <p:extLst>
      <p:ext uri="{BB962C8B-B14F-4D97-AF65-F5344CB8AC3E}">
        <p14:creationId xmlns:p14="http://schemas.microsoft.com/office/powerpoint/2010/main" val="23811702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wmf"/><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gif"/><Relationship Id="rId5" Type="http://schemas.openxmlformats.org/officeDocument/2006/relationships/image" Target="../media/image3.wmf"/><Relationship Id="rId4" Type="http://schemas.openxmlformats.org/officeDocument/2006/relationships/image" Target="../media/image2.w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3.jpe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jpeg"/><Relationship Id="rId12" Type="http://schemas.openxmlformats.org/officeDocument/2006/relationships/image" Target="../media/image17.jpeg"/><Relationship Id="rId2" Type="http://schemas.openxmlformats.org/officeDocument/2006/relationships/image" Target="../media/image7.gif"/><Relationship Id="rId1" Type="http://schemas.openxmlformats.org/officeDocument/2006/relationships/slideLayout" Target="../slideLayouts/slideLayout2.xml"/><Relationship Id="rId6" Type="http://schemas.openxmlformats.org/officeDocument/2006/relationships/image" Target="../media/image11.jpeg"/><Relationship Id="rId11" Type="http://schemas.openxmlformats.org/officeDocument/2006/relationships/image" Target="../media/image16.jpeg"/><Relationship Id="rId5" Type="http://schemas.openxmlformats.org/officeDocument/2006/relationships/image" Target="../media/image10.jpeg"/><Relationship Id="rId10" Type="http://schemas.openxmlformats.org/officeDocument/2006/relationships/image" Target="../media/image15.jpeg"/><Relationship Id="rId4" Type="http://schemas.openxmlformats.org/officeDocument/2006/relationships/image" Target="../media/image9.jpe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9.jpeg"/><Relationship Id="rId7" Type="http://schemas.openxmlformats.org/officeDocument/2006/relationships/image" Target="../media/image13.jpeg"/><Relationship Id="rId12" Type="http://schemas.openxmlformats.org/officeDocument/2006/relationships/hyperlink" Target="https://youtu.be/04vJ4RTul7g" TargetMode="Externa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jpeg"/><Relationship Id="rId11" Type="http://schemas.openxmlformats.org/officeDocument/2006/relationships/image" Target="../media/image18.png"/><Relationship Id="rId5" Type="http://schemas.openxmlformats.org/officeDocument/2006/relationships/image" Target="../media/image11.jpeg"/><Relationship Id="rId10" Type="http://schemas.openxmlformats.org/officeDocument/2006/relationships/image" Target="../media/image17.jpeg"/><Relationship Id="rId4" Type="http://schemas.openxmlformats.org/officeDocument/2006/relationships/image" Target="../media/image10.jpeg"/><Relationship Id="rId9" Type="http://schemas.openxmlformats.org/officeDocument/2006/relationships/image" Target="../media/image16.jpeg"/></Relationships>
</file>

<file path=ppt/slides/_rels/slide4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5800" y="1509915"/>
            <a:ext cx="7772400" cy="2123658"/>
          </a:xfrm>
        </p:spPr>
        <p:txBody>
          <a:bodyPr>
            <a:normAutofit/>
          </a:bodyPr>
          <a:lstStyle/>
          <a:p>
            <a:r>
              <a:rPr lang="en-GB" sz="4400" dirty="0" smtClean="0"/>
              <a:t/>
            </a:r>
            <a:br>
              <a:rPr lang="en-GB" sz="4400" dirty="0" smtClean="0"/>
            </a:br>
            <a:r>
              <a:rPr lang="en-GB" sz="4400" b="1" dirty="0" smtClean="0">
                <a:solidFill>
                  <a:srgbClr val="0000FF"/>
                </a:solidFill>
              </a:rPr>
              <a:t>Principles of </a:t>
            </a:r>
            <a:br>
              <a:rPr lang="en-GB" sz="4400" b="1" dirty="0" smtClean="0">
                <a:solidFill>
                  <a:srgbClr val="0000FF"/>
                </a:solidFill>
              </a:rPr>
            </a:br>
            <a:r>
              <a:rPr lang="en-GB" b="1" dirty="0" smtClean="0">
                <a:solidFill>
                  <a:srgbClr val="0000FF"/>
                </a:solidFill>
              </a:rPr>
              <a:t>Managing Organisations</a:t>
            </a:r>
            <a:r>
              <a:rPr lang="en-GB" sz="4400" b="1" dirty="0" smtClean="0">
                <a:solidFill>
                  <a:srgbClr val="0000FF"/>
                </a:solidFill>
              </a:rPr>
              <a:t> </a:t>
            </a:r>
            <a:endParaRPr lang="en-GB" sz="4400" b="1" dirty="0">
              <a:solidFill>
                <a:srgbClr val="0000FF"/>
              </a:solidFill>
            </a:endParaRPr>
          </a:p>
        </p:txBody>
      </p:sp>
      <p:sp>
        <p:nvSpPr>
          <p:cNvPr id="73731" name="Rectangle 3"/>
          <p:cNvSpPr>
            <a:spLocks noGrp="1" noChangeArrowheads="1"/>
          </p:cNvSpPr>
          <p:nvPr>
            <p:ph type="subTitle" idx="1"/>
          </p:nvPr>
        </p:nvSpPr>
        <p:spPr>
          <a:xfrm>
            <a:off x="1371600" y="4214818"/>
            <a:ext cx="6400800" cy="2357568"/>
          </a:xfrm>
        </p:spPr>
        <p:txBody>
          <a:bodyPr wrap="square">
            <a:spAutoFit/>
          </a:bodyPr>
          <a:lstStyle/>
          <a:p>
            <a:r>
              <a:rPr lang="en-GB" b="1" u="sng" dirty="0" smtClean="0">
                <a:solidFill>
                  <a:schemeClr val="tx1"/>
                </a:solidFill>
              </a:rPr>
              <a:t>Lecture 3: </a:t>
            </a:r>
          </a:p>
          <a:p>
            <a:r>
              <a:rPr lang="en-GB" dirty="0" smtClean="0"/>
              <a:t> </a:t>
            </a:r>
            <a:r>
              <a:rPr lang="en-GB" b="1" dirty="0" smtClean="0">
                <a:solidFill>
                  <a:srgbClr val="0000FF"/>
                </a:solidFill>
              </a:rPr>
              <a:t>Introducing </a:t>
            </a:r>
          </a:p>
          <a:p>
            <a:r>
              <a:rPr lang="en-GB" b="1" dirty="0" smtClean="0">
                <a:solidFill>
                  <a:srgbClr val="0000FF"/>
                </a:solidFill>
              </a:rPr>
              <a:t>Organisations</a:t>
            </a:r>
          </a:p>
          <a:p>
            <a:endParaRPr lang="en-GB" dirty="0"/>
          </a:p>
        </p:txBody>
      </p:sp>
      <p:pic>
        <p:nvPicPr>
          <p:cNvPr id="5" name="Picture 2" descr="C:\Program Files (x86)\Microsoft Office\MEDIA\CAGCAT10\j0186348.wmf"/>
          <p:cNvPicPr>
            <a:picLocks noChangeAspect="1" noChangeArrowheads="1"/>
          </p:cNvPicPr>
          <p:nvPr/>
        </p:nvPicPr>
        <p:blipFill>
          <a:blip r:embed="rId3" cstate="print"/>
          <a:srcRect/>
          <a:stretch>
            <a:fillRect/>
          </a:stretch>
        </p:blipFill>
        <p:spPr bwMode="auto">
          <a:xfrm>
            <a:off x="2051720" y="332656"/>
            <a:ext cx="1289304" cy="1810512"/>
          </a:xfrm>
          <a:prstGeom prst="rect">
            <a:avLst/>
          </a:prstGeom>
          <a:noFill/>
        </p:spPr>
      </p:pic>
      <p:pic>
        <p:nvPicPr>
          <p:cNvPr id="3074" name="Picture 2" descr="C:\Program Files (x86)\Microsoft Office\MEDIA\CAGCAT10\j0240719.wmf"/>
          <p:cNvPicPr>
            <a:picLocks noChangeAspect="1" noChangeArrowheads="1"/>
          </p:cNvPicPr>
          <p:nvPr/>
        </p:nvPicPr>
        <p:blipFill>
          <a:blip r:embed="rId4" cstate="print"/>
          <a:srcRect/>
          <a:stretch>
            <a:fillRect/>
          </a:stretch>
        </p:blipFill>
        <p:spPr bwMode="auto">
          <a:xfrm>
            <a:off x="683568" y="332656"/>
            <a:ext cx="1164031" cy="1826971"/>
          </a:xfrm>
          <a:prstGeom prst="rect">
            <a:avLst/>
          </a:prstGeom>
          <a:noFill/>
        </p:spPr>
      </p:pic>
      <p:pic>
        <p:nvPicPr>
          <p:cNvPr id="3075" name="Picture 3" descr="C:\Program Files (x86)\Microsoft Office\MEDIA\CAGCAT10\j0240695.wmf"/>
          <p:cNvPicPr>
            <a:picLocks noChangeAspect="1" noChangeArrowheads="1"/>
          </p:cNvPicPr>
          <p:nvPr/>
        </p:nvPicPr>
        <p:blipFill>
          <a:blip r:embed="rId5" cstate="print"/>
          <a:srcRect/>
          <a:stretch>
            <a:fillRect/>
          </a:stretch>
        </p:blipFill>
        <p:spPr bwMode="auto">
          <a:xfrm>
            <a:off x="6876256" y="4725144"/>
            <a:ext cx="1825625" cy="1462087"/>
          </a:xfrm>
          <a:prstGeom prst="rect">
            <a:avLst/>
          </a:prstGeom>
          <a:noFill/>
        </p:spPr>
      </p:pic>
      <p:pic>
        <p:nvPicPr>
          <p:cNvPr id="1026" name="Picture 2" descr="C:\Program Files (x86)\Microsoft Office\MEDIA\CAGCAT10\j0234687.gif"/>
          <p:cNvPicPr>
            <a:picLocks noChangeAspect="1" noChangeArrowheads="1" noCrop="1"/>
          </p:cNvPicPr>
          <p:nvPr/>
        </p:nvPicPr>
        <p:blipFill>
          <a:blip r:embed="rId6" cstate="print"/>
          <a:srcRect/>
          <a:stretch>
            <a:fillRect/>
          </a:stretch>
        </p:blipFill>
        <p:spPr bwMode="auto">
          <a:xfrm>
            <a:off x="683568" y="4869160"/>
            <a:ext cx="1711137" cy="1008112"/>
          </a:xfrm>
          <a:prstGeom prst="rect">
            <a:avLst/>
          </a:prstGeom>
          <a:noFill/>
        </p:spPr>
      </p:pic>
      <p:pic>
        <p:nvPicPr>
          <p:cNvPr id="2" name="Picture 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329335" y="274328"/>
            <a:ext cx="2564313" cy="85043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358775"/>
            <a:ext cx="8229600" cy="1190625"/>
          </a:xfrm>
        </p:spPr>
        <p:txBody>
          <a:bodyPr>
            <a:normAutofit/>
          </a:bodyPr>
          <a:lstStyle/>
          <a:p>
            <a:pPr algn="l"/>
            <a:r>
              <a:rPr lang="en-GB" sz="3600" dirty="0" smtClean="0">
                <a:solidFill>
                  <a:srgbClr val="0000FF"/>
                </a:solidFill>
              </a:rPr>
              <a:t>Last time</a:t>
            </a:r>
            <a:endParaRPr lang="en-GB" sz="3600" dirty="0">
              <a:solidFill>
                <a:srgbClr val="0000FF"/>
              </a:solidFill>
            </a:endParaRPr>
          </a:p>
        </p:txBody>
      </p:sp>
      <p:sp>
        <p:nvSpPr>
          <p:cNvPr id="66563" name="Rectangle 3"/>
          <p:cNvSpPr>
            <a:spLocks noGrp="1" noChangeArrowheads="1"/>
          </p:cNvSpPr>
          <p:nvPr>
            <p:ph idx="1"/>
          </p:nvPr>
        </p:nvSpPr>
        <p:spPr>
          <a:xfrm>
            <a:off x="434975" y="1412776"/>
            <a:ext cx="8229600" cy="5019774"/>
          </a:xfrm>
        </p:spPr>
        <p:txBody>
          <a:bodyPr>
            <a:normAutofit/>
          </a:bodyPr>
          <a:lstStyle/>
          <a:p>
            <a:r>
              <a:rPr lang="en-GB" sz="2800" dirty="0" smtClean="0"/>
              <a:t>OB theory helps us understand </a:t>
            </a:r>
            <a:r>
              <a:rPr lang="en-GB" sz="2800" dirty="0"/>
              <a:t>management</a:t>
            </a:r>
          </a:p>
          <a:p>
            <a:r>
              <a:rPr lang="en-GB" sz="2800" dirty="0" smtClean="0"/>
              <a:t>Different approaches over time – </a:t>
            </a:r>
            <a:r>
              <a:rPr lang="en-GB" sz="2800" dirty="0" err="1" smtClean="0"/>
              <a:t>Taylorism</a:t>
            </a:r>
            <a:r>
              <a:rPr lang="en-GB" sz="2800" dirty="0" smtClean="0"/>
              <a:t> </a:t>
            </a:r>
            <a:r>
              <a:rPr lang="en-GB" sz="2800" dirty="0" err="1" smtClean="0"/>
              <a:t>etc</a:t>
            </a:r>
            <a:endParaRPr lang="en-GB" sz="2800" dirty="0"/>
          </a:p>
          <a:p>
            <a:r>
              <a:rPr lang="en-GB" sz="2800" dirty="0" smtClean="0"/>
              <a:t>Framework </a:t>
            </a:r>
            <a:r>
              <a:rPr lang="en-GB" sz="2800" dirty="0"/>
              <a:t>for comparisons </a:t>
            </a:r>
          </a:p>
          <a:p>
            <a:r>
              <a:rPr lang="en-GB" sz="2800" dirty="0"/>
              <a:t>Helps </a:t>
            </a:r>
            <a:r>
              <a:rPr lang="en-GB" sz="2800" dirty="0" smtClean="0"/>
              <a:t>us analyse </a:t>
            </a:r>
            <a:r>
              <a:rPr lang="en-GB" sz="2800" dirty="0"/>
              <a:t>and </a:t>
            </a:r>
            <a:r>
              <a:rPr lang="en-GB" sz="2800" dirty="0" smtClean="0"/>
              <a:t>identify problems</a:t>
            </a:r>
            <a:endParaRPr lang="en-GB" sz="2800" dirty="0"/>
          </a:p>
          <a:p>
            <a:r>
              <a:rPr lang="en-GB" sz="2800" dirty="0" smtClean="0"/>
              <a:t>Helps </a:t>
            </a:r>
            <a:r>
              <a:rPr lang="en-GB" sz="2800" dirty="0"/>
              <a:t>managers </a:t>
            </a:r>
            <a:r>
              <a:rPr lang="en-GB" sz="2800" dirty="0" smtClean="0"/>
              <a:t>choose appropriate solutions</a:t>
            </a:r>
          </a:p>
          <a:p>
            <a:r>
              <a:rPr lang="en-GB" sz="2800" dirty="0" smtClean="0"/>
              <a:t>Theories come and go – classics endure</a:t>
            </a:r>
          </a:p>
          <a:p>
            <a:r>
              <a:rPr lang="en-GB" sz="2800" dirty="0" smtClean="0"/>
              <a:t>Give us a a way of looking at something </a:t>
            </a:r>
          </a:p>
          <a:p>
            <a:r>
              <a:rPr lang="en-GB" sz="2800" dirty="0" smtClean="0"/>
              <a:t>Because we want managers and organisations to be more successful</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anim calcmode="lin" valueType="num">
                                      <p:cBhvr additive="base">
                                        <p:cTn id="7" dur="500" fill="hold"/>
                                        <p:tgtEl>
                                          <p:spTgt spid="665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65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6563">
                                            <p:txEl>
                                              <p:pRg st="1" end="1"/>
                                            </p:txEl>
                                          </p:spTgt>
                                        </p:tgtEl>
                                        <p:attrNameLst>
                                          <p:attrName>style.visibility</p:attrName>
                                        </p:attrNameLst>
                                      </p:cBhvr>
                                      <p:to>
                                        <p:strVal val="visible"/>
                                      </p:to>
                                    </p:set>
                                    <p:anim calcmode="lin" valueType="num">
                                      <p:cBhvr additive="base">
                                        <p:cTn id="11" dur="500" fill="hold"/>
                                        <p:tgtEl>
                                          <p:spTgt spid="6656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65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6563">
                                            <p:txEl>
                                              <p:pRg st="2" end="2"/>
                                            </p:txEl>
                                          </p:spTgt>
                                        </p:tgtEl>
                                        <p:attrNameLst>
                                          <p:attrName>style.visibility</p:attrName>
                                        </p:attrNameLst>
                                      </p:cBhvr>
                                      <p:to>
                                        <p:strVal val="visible"/>
                                      </p:to>
                                    </p:set>
                                    <p:anim calcmode="lin" valueType="num">
                                      <p:cBhvr additive="base">
                                        <p:cTn id="15" dur="500" fill="hold"/>
                                        <p:tgtEl>
                                          <p:spTgt spid="6656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656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66563">
                                            <p:txEl>
                                              <p:pRg st="3" end="3"/>
                                            </p:txEl>
                                          </p:spTgt>
                                        </p:tgtEl>
                                        <p:attrNameLst>
                                          <p:attrName>style.visibility</p:attrName>
                                        </p:attrNameLst>
                                      </p:cBhvr>
                                      <p:to>
                                        <p:strVal val="visible"/>
                                      </p:to>
                                    </p:set>
                                    <p:anim calcmode="lin" valueType="num">
                                      <p:cBhvr additive="base">
                                        <p:cTn id="19" dur="500" fill="hold"/>
                                        <p:tgtEl>
                                          <p:spTgt spid="6656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656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66563">
                                            <p:txEl>
                                              <p:pRg st="4" end="4"/>
                                            </p:txEl>
                                          </p:spTgt>
                                        </p:tgtEl>
                                        <p:attrNameLst>
                                          <p:attrName>style.visibility</p:attrName>
                                        </p:attrNameLst>
                                      </p:cBhvr>
                                      <p:to>
                                        <p:strVal val="visible"/>
                                      </p:to>
                                    </p:set>
                                    <p:anim calcmode="lin" valueType="num">
                                      <p:cBhvr additive="base">
                                        <p:cTn id="23" dur="500" fill="hold"/>
                                        <p:tgtEl>
                                          <p:spTgt spid="6656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656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66563">
                                            <p:txEl>
                                              <p:pRg st="5" end="5"/>
                                            </p:txEl>
                                          </p:spTgt>
                                        </p:tgtEl>
                                        <p:attrNameLst>
                                          <p:attrName>style.visibility</p:attrName>
                                        </p:attrNameLst>
                                      </p:cBhvr>
                                      <p:to>
                                        <p:strVal val="visible"/>
                                      </p:to>
                                    </p:set>
                                    <p:anim calcmode="lin" valueType="num">
                                      <p:cBhvr additive="base">
                                        <p:cTn id="27" dur="500" fill="hold"/>
                                        <p:tgtEl>
                                          <p:spTgt spid="6656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656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66563">
                                            <p:txEl>
                                              <p:pRg st="6" end="6"/>
                                            </p:txEl>
                                          </p:spTgt>
                                        </p:tgtEl>
                                        <p:attrNameLst>
                                          <p:attrName>style.visibility</p:attrName>
                                        </p:attrNameLst>
                                      </p:cBhvr>
                                      <p:to>
                                        <p:strVal val="visible"/>
                                      </p:to>
                                    </p:set>
                                    <p:anim calcmode="lin" valueType="num">
                                      <p:cBhvr additive="base">
                                        <p:cTn id="31" dur="500" fill="hold"/>
                                        <p:tgtEl>
                                          <p:spTgt spid="6656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656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66563">
                                            <p:txEl>
                                              <p:pRg st="7" end="7"/>
                                            </p:txEl>
                                          </p:spTgt>
                                        </p:tgtEl>
                                        <p:attrNameLst>
                                          <p:attrName>style.visibility</p:attrName>
                                        </p:attrNameLst>
                                      </p:cBhvr>
                                      <p:to>
                                        <p:strVal val="visible"/>
                                      </p:to>
                                    </p:set>
                                    <p:anim calcmode="lin" valueType="num">
                                      <p:cBhvr additive="base">
                                        <p:cTn id="35" dur="500" fill="hold"/>
                                        <p:tgtEl>
                                          <p:spTgt spid="6656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656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Today’s objectives</a:t>
            </a:r>
            <a:endParaRPr lang="en-GB" dirty="0">
              <a:solidFill>
                <a:srgbClr val="0000FF"/>
              </a:solidFill>
            </a:endParaRPr>
          </a:p>
        </p:txBody>
      </p:sp>
      <p:sp>
        <p:nvSpPr>
          <p:cNvPr id="3" name="Content Placeholder 2"/>
          <p:cNvSpPr>
            <a:spLocks noGrp="1"/>
          </p:cNvSpPr>
          <p:nvPr>
            <p:ph idx="1"/>
          </p:nvPr>
        </p:nvSpPr>
        <p:spPr>
          <a:xfrm>
            <a:off x="457200" y="1600200"/>
            <a:ext cx="8229600" cy="5141168"/>
          </a:xfrm>
        </p:spPr>
        <p:txBody>
          <a:bodyPr>
            <a:noAutofit/>
          </a:bodyPr>
          <a:lstStyle/>
          <a:p>
            <a:pPr marL="457200" indent="-457200">
              <a:buFont typeface="+mj-lt"/>
              <a:buAutoNum type="arabicPeriod"/>
            </a:pPr>
            <a:r>
              <a:rPr lang="en-GB" sz="2800" dirty="0" smtClean="0"/>
              <a:t>To explain what an organisation is and how it is designed</a:t>
            </a:r>
          </a:p>
          <a:p>
            <a:pPr marL="457200" indent="-457200">
              <a:buFont typeface="+mj-lt"/>
              <a:buAutoNum type="arabicPeriod"/>
            </a:pPr>
            <a:endParaRPr lang="en-GB" sz="2800" dirty="0" smtClean="0"/>
          </a:p>
          <a:p>
            <a:pPr marL="457200" indent="-457200">
              <a:buFont typeface="+mj-lt"/>
              <a:buAutoNum type="arabicPeriod"/>
            </a:pPr>
            <a:r>
              <a:rPr lang="en-GB" sz="2800" dirty="0" smtClean="0"/>
              <a:t>To distinguish between the different types</a:t>
            </a:r>
          </a:p>
          <a:p>
            <a:pPr marL="457200" indent="-457200">
              <a:buFont typeface="+mj-lt"/>
              <a:buAutoNum type="arabicPeriod"/>
            </a:pPr>
            <a:endParaRPr lang="en-GB" sz="2800" dirty="0" smtClean="0"/>
          </a:p>
          <a:p>
            <a:pPr marL="457200" indent="-457200">
              <a:buFont typeface="+mj-lt"/>
              <a:buAutoNum type="arabicPeriod"/>
            </a:pPr>
            <a:r>
              <a:rPr lang="en-GB" sz="2800" dirty="0" smtClean="0"/>
              <a:t>To look further at the ‘open systems’ model</a:t>
            </a:r>
          </a:p>
          <a:p>
            <a:pPr marL="457200" indent="-457200">
              <a:buFont typeface="+mj-lt"/>
              <a:buAutoNum type="arabicPeriod"/>
            </a:pPr>
            <a:endParaRPr lang="en-GB" sz="2800" dirty="0" smtClean="0"/>
          </a:p>
          <a:p>
            <a:pPr marL="457200" indent="-457200">
              <a:buFont typeface="+mj-lt"/>
              <a:buAutoNum type="arabicPeriod"/>
            </a:pPr>
            <a:r>
              <a:rPr lang="en-GB" sz="2800" dirty="0" smtClean="0"/>
              <a:t>To explain the ‘informal organisation’</a:t>
            </a:r>
          </a:p>
          <a:p>
            <a:pPr marL="457200" indent="-457200">
              <a:buFont typeface="+mj-lt"/>
              <a:buAutoNum type="arabicPeriod"/>
            </a:pPr>
            <a:endParaRPr lang="en-GB" sz="2800" dirty="0" smtClean="0"/>
          </a:p>
          <a:p>
            <a:pPr marL="457200" indent="-457200">
              <a:buFont typeface="+mj-lt"/>
              <a:buAutoNum type="arabicPeriod"/>
            </a:pPr>
            <a:r>
              <a:rPr lang="en-GB" sz="2800" dirty="0" smtClean="0"/>
              <a:t>To consider the future shape of organisations</a:t>
            </a:r>
            <a:endParaRPr lang="en-GB" sz="2800" dirty="0"/>
          </a:p>
        </p:txBody>
      </p:sp>
      <p:pic>
        <p:nvPicPr>
          <p:cNvPr id="1026" name="Picture 2" descr="C:\Documents and Settings\bus-ad1\Local Settings\Temporary Internet Files\Content.IE5\005XH7UX\MC910217048[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84367" y="58024"/>
            <a:ext cx="1224671" cy="12246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FF"/>
                </a:solidFill>
              </a:rPr>
              <a:t>Organisations</a:t>
            </a:r>
            <a:endParaRPr lang="en-GB" dirty="0">
              <a:solidFill>
                <a:srgbClr val="0000FF"/>
              </a:solidFill>
            </a:endParaRPr>
          </a:p>
        </p:txBody>
      </p:sp>
      <p:pic>
        <p:nvPicPr>
          <p:cNvPr id="4" name="Content Placeholder 3" descr="logo_bp.gif"/>
          <p:cNvPicPr>
            <a:picLocks noGrp="1" noChangeAspect="1"/>
          </p:cNvPicPr>
          <p:nvPr>
            <p:ph idx="1"/>
          </p:nvPr>
        </p:nvPicPr>
        <p:blipFill>
          <a:blip r:embed="rId2"/>
          <a:stretch>
            <a:fillRect/>
          </a:stretch>
        </p:blipFill>
        <p:spPr>
          <a:xfrm>
            <a:off x="5214942" y="1214422"/>
            <a:ext cx="1352556" cy="1470170"/>
          </a:xfrm>
        </p:spPr>
      </p:pic>
      <p:pic>
        <p:nvPicPr>
          <p:cNvPr id="5" name="Picture 4" descr="bbc logo.png"/>
          <p:cNvPicPr>
            <a:picLocks noChangeAspect="1"/>
          </p:cNvPicPr>
          <p:nvPr/>
        </p:nvPicPr>
        <p:blipFill>
          <a:blip r:embed="rId3"/>
          <a:stretch>
            <a:fillRect/>
          </a:stretch>
        </p:blipFill>
        <p:spPr>
          <a:xfrm>
            <a:off x="2999062" y="5599413"/>
            <a:ext cx="2000264" cy="571504"/>
          </a:xfrm>
          <a:prstGeom prst="rect">
            <a:avLst/>
          </a:prstGeom>
        </p:spPr>
      </p:pic>
      <p:pic>
        <p:nvPicPr>
          <p:cNvPr id="6" name="Picture 5" descr="hsbc.jpg"/>
          <p:cNvPicPr>
            <a:picLocks noChangeAspect="1"/>
          </p:cNvPicPr>
          <p:nvPr/>
        </p:nvPicPr>
        <p:blipFill>
          <a:blip r:embed="rId4"/>
          <a:stretch>
            <a:fillRect/>
          </a:stretch>
        </p:blipFill>
        <p:spPr>
          <a:xfrm>
            <a:off x="5316534" y="5500702"/>
            <a:ext cx="3827465" cy="1218665"/>
          </a:xfrm>
          <a:prstGeom prst="rect">
            <a:avLst/>
          </a:prstGeom>
        </p:spPr>
      </p:pic>
      <p:pic>
        <p:nvPicPr>
          <p:cNvPr id="7" name="Picture 6" descr="skoda logo.jpg"/>
          <p:cNvPicPr>
            <a:picLocks noChangeAspect="1"/>
          </p:cNvPicPr>
          <p:nvPr/>
        </p:nvPicPr>
        <p:blipFill>
          <a:blip r:embed="rId5"/>
          <a:stretch>
            <a:fillRect/>
          </a:stretch>
        </p:blipFill>
        <p:spPr>
          <a:xfrm>
            <a:off x="301168" y="3991603"/>
            <a:ext cx="3895725" cy="1171575"/>
          </a:xfrm>
          <a:prstGeom prst="rect">
            <a:avLst/>
          </a:prstGeom>
        </p:spPr>
      </p:pic>
      <p:pic>
        <p:nvPicPr>
          <p:cNvPr id="8" name="Picture 7" descr="jamie15.jpg"/>
          <p:cNvPicPr>
            <a:picLocks noChangeAspect="1"/>
          </p:cNvPicPr>
          <p:nvPr/>
        </p:nvPicPr>
        <p:blipFill>
          <a:blip r:embed="rId6"/>
          <a:stretch>
            <a:fillRect/>
          </a:stretch>
        </p:blipFill>
        <p:spPr>
          <a:xfrm>
            <a:off x="7000892" y="2714620"/>
            <a:ext cx="1785542" cy="2571768"/>
          </a:xfrm>
          <a:prstGeom prst="rect">
            <a:avLst/>
          </a:prstGeom>
        </p:spPr>
      </p:pic>
      <p:pic>
        <p:nvPicPr>
          <p:cNvPr id="9" name="Picture 8" descr="NHS%20Wales%20logo.jpg"/>
          <p:cNvPicPr>
            <a:picLocks noChangeAspect="1"/>
          </p:cNvPicPr>
          <p:nvPr/>
        </p:nvPicPr>
        <p:blipFill>
          <a:blip r:embed="rId7"/>
          <a:stretch>
            <a:fillRect/>
          </a:stretch>
        </p:blipFill>
        <p:spPr>
          <a:xfrm>
            <a:off x="0" y="5143500"/>
            <a:ext cx="2540000" cy="1714500"/>
          </a:xfrm>
          <a:prstGeom prst="rect">
            <a:avLst/>
          </a:prstGeom>
        </p:spPr>
      </p:pic>
      <p:pic>
        <p:nvPicPr>
          <p:cNvPr id="11" name="Picture 10" descr="visit_swansea_bay_lc_swansea.jpg"/>
          <p:cNvPicPr>
            <a:picLocks noChangeAspect="1"/>
          </p:cNvPicPr>
          <p:nvPr/>
        </p:nvPicPr>
        <p:blipFill>
          <a:blip r:embed="rId8"/>
          <a:stretch>
            <a:fillRect/>
          </a:stretch>
        </p:blipFill>
        <p:spPr>
          <a:xfrm>
            <a:off x="3571878" y="2928933"/>
            <a:ext cx="2857500" cy="1323975"/>
          </a:xfrm>
          <a:prstGeom prst="rect">
            <a:avLst/>
          </a:prstGeom>
        </p:spPr>
      </p:pic>
      <p:pic>
        <p:nvPicPr>
          <p:cNvPr id="13" name="Picture 12" descr="logoimage.png"/>
          <p:cNvPicPr>
            <a:picLocks noChangeAspect="1"/>
          </p:cNvPicPr>
          <p:nvPr/>
        </p:nvPicPr>
        <p:blipFill>
          <a:blip r:embed="rId9"/>
          <a:stretch>
            <a:fillRect/>
          </a:stretch>
        </p:blipFill>
        <p:spPr>
          <a:xfrm>
            <a:off x="3357554" y="1357298"/>
            <a:ext cx="1428760" cy="1239102"/>
          </a:xfrm>
          <a:prstGeom prst="rect">
            <a:avLst/>
          </a:prstGeom>
        </p:spPr>
      </p:pic>
      <p:pic>
        <p:nvPicPr>
          <p:cNvPr id="14" name="Picture 13" descr="tesco.jpg"/>
          <p:cNvPicPr>
            <a:picLocks noChangeAspect="1"/>
          </p:cNvPicPr>
          <p:nvPr/>
        </p:nvPicPr>
        <p:blipFill>
          <a:blip r:embed="rId10"/>
          <a:stretch>
            <a:fillRect/>
          </a:stretch>
        </p:blipFill>
        <p:spPr>
          <a:xfrm>
            <a:off x="484301" y="679860"/>
            <a:ext cx="2415212" cy="1354875"/>
          </a:xfrm>
          <a:prstGeom prst="rect">
            <a:avLst/>
          </a:prstGeom>
        </p:spPr>
      </p:pic>
      <p:pic>
        <p:nvPicPr>
          <p:cNvPr id="16" name="Picture 15" descr="football-league-logo.jpg"/>
          <p:cNvPicPr>
            <a:picLocks noChangeAspect="1"/>
          </p:cNvPicPr>
          <p:nvPr/>
        </p:nvPicPr>
        <p:blipFill>
          <a:blip r:embed="rId11"/>
          <a:stretch>
            <a:fillRect/>
          </a:stretch>
        </p:blipFill>
        <p:spPr>
          <a:xfrm>
            <a:off x="6786578" y="696898"/>
            <a:ext cx="2047868" cy="1689491"/>
          </a:xfrm>
          <a:prstGeom prst="rect">
            <a:avLst/>
          </a:prstGeom>
        </p:spPr>
      </p:pic>
      <p:pic>
        <p:nvPicPr>
          <p:cNvPr id="15" name="Picture 14"/>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317290" y="4577390"/>
            <a:ext cx="2469288" cy="519267"/>
          </a:xfrm>
          <a:prstGeom prst="rect">
            <a:avLst/>
          </a:prstGeom>
        </p:spPr>
      </p:pic>
      <p:pic>
        <p:nvPicPr>
          <p:cNvPr id="1026" name="Picture 2"/>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84301" y="2578100"/>
            <a:ext cx="3044107" cy="1012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1" name="Rectangle 5"/>
          <p:cNvSpPr>
            <a:spLocks noGrp="1" noChangeArrowheads="1"/>
          </p:cNvSpPr>
          <p:nvPr>
            <p:ph type="title"/>
          </p:nvPr>
        </p:nvSpPr>
        <p:spPr>
          <a:xfrm>
            <a:off x="642938" y="674757"/>
            <a:ext cx="8283575" cy="707886"/>
          </a:xfrm>
        </p:spPr>
        <p:txBody>
          <a:bodyPr>
            <a:normAutofit fontScale="90000"/>
          </a:bodyPr>
          <a:lstStyle/>
          <a:p>
            <a:pPr algn="l" eaLnBrk="1" hangingPunct="1"/>
            <a:r>
              <a:rPr lang="en-AU" b="1" dirty="0" smtClean="0">
                <a:solidFill>
                  <a:srgbClr val="0000FF"/>
                </a:solidFill>
              </a:rPr>
              <a:t>Why do organisations exist?</a:t>
            </a:r>
          </a:p>
        </p:txBody>
      </p:sp>
      <p:sp>
        <p:nvSpPr>
          <p:cNvPr id="7" name="Rectangle 3"/>
          <p:cNvSpPr>
            <a:spLocks noGrp="1" noChangeArrowheads="1"/>
          </p:cNvSpPr>
          <p:nvPr>
            <p:ph idx="1"/>
          </p:nvPr>
        </p:nvSpPr>
        <p:spPr>
          <a:xfrm>
            <a:off x="571500" y="2347913"/>
            <a:ext cx="8248650" cy="3878262"/>
          </a:xfrm>
        </p:spPr>
        <p:txBody>
          <a:bodyPr/>
          <a:lstStyle/>
          <a:p>
            <a:pPr marL="0" indent="0" eaLnBrk="1" hangingPunct="1">
              <a:buFontTx/>
              <a:buNone/>
              <a:defRPr/>
            </a:pPr>
            <a:r>
              <a:rPr lang="en-AU" dirty="0" smtClean="0"/>
              <a:t>Organisations are mechanisms through which many people combine their efforts and work together to accomplish more than any one person could alone</a:t>
            </a:r>
          </a:p>
        </p:txBody>
      </p:sp>
      <p:sp>
        <p:nvSpPr>
          <p:cNvPr id="12293" name="Footer Placeholder 3"/>
          <p:cNvSpPr>
            <a:spLocks noGrp="1"/>
          </p:cNvSpPr>
          <p:nvPr>
            <p:ph type="ftr" sz="quarter" idx="11"/>
          </p:nvPr>
        </p:nvSpPr>
        <p:spPr>
          <a:xfrm>
            <a:off x="685800" y="6248400"/>
            <a:ext cx="5562600" cy="457200"/>
          </a:xfrm>
          <a:prstGeom prst="rect">
            <a:avLst/>
          </a:prstGeom>
          <a:noFill/>
        </p:spPr>
        <p:txBody>
          <a:bodyPr/>
          <a:lstStyle/>
          <a:p>
            <a:endParaRPr lang="en-GB" dirty="0"/>
          </a:p>
          <a:p>
            <a:endParaRPr lang="en-US" dirty="0"/>
          </a:p>
          <a:p>
            <a:endParaRPr lang="en-US" dirty="0"/>
          </a:p>
        </p:txBody>
      </p:sp>
      <p:sp>
        <p:nvSpPr>
          <p:cNvPr id="12290" name="Slide Number Placeholder 4"/>
          <p:cNvSpPr>
            <a:spLocks noGrp="1"/>
          </p:cNvSpPr>
          <p:nvPr>
            <p:ph type="sldNum" sz="quarter" idx="12"/>
          </p:nvPr>
        </p:nvSpPr>
        <p:spPr>
          <a:xfrm>
            <a:off x="6553200" y="6248400"/>
            <a:ext cx="1905000" cy="457200"/>
          </a:xfrm>
          <a:prstGeom prst="rect">
            <a:avLst/>
          </a:prstGeom>
          <a:noFill/>
        </p:spPr>
        <p:txBody>
          <a:bodyPr/>
          <a:lstStyle/>
          <a:p>
            <a:endParaRPr lang="en-US" dirty="0"/>
          </a:p>
        </p:txBody>
      </p:sp>
    </p:spTree>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68313" y="393700"/>
            <a:ext cx="8229600" cy="701675"/>
          </a:xfrm>
          <a:noFill/>
          <a:ln/>
        </p:spPr>
        <p:txBody>
          <a:bodyPr>
            <a:normAutofit fontScale="90000"/>
          </a:bodyPr>
          <a:lstStyle/>
          <a:p>
            <a:pPr algn="l"/>
            <a:r>
              <a:rPr lang="en-GB" dirty="0">
                <a:solidFill>
                  <a:srgbClr val="0000FF"/>
                </a:solidFill>
              </a:rPr>
              <a:t>Organisations are…</a:t>
            </a:r>
          </a:p>
        </p:txBody>
      </p:sp>
      <p:sp>
        <p:nvSpPr>
          <p:cNvPr id="41987" name="Rectangle 3"/>
          <p:cNvSpPr>
            <a:spLocks noGrp="1" noChangeArrowheads="1"/>
          </p:cNvSpPr>
          <p:nvPr>
            <p:ph idx="1"/>
          </p:nvPr>
        </p:nvSpPr>
        <p:spPr>
          <a:xfrm>
            <a:off x="412750" y="1666875"/>
            <a:ext cx="8229600" cy="4191000"/>
          </a:xfrm>
        </p:spPr>
        <p:txBody>
          <a:bodyPr/>
          <a:lstStyle/>
          <a:p>
            <a:pPr>
              <a:buFontTx/>
              <a:buNone/>
            </a:pPr>
            <a:r>
              <a:rPr lang="en-GB" sz="2800" i="1" dirty="0"/>
              <a:t>‘…social constructs created by groups in society to achieve specific purposes by means of planned and co-ordinated activities. </a:t>
            </a:r>
            <a:endParaRPr lang="en-GB" sz="2800" i="1" dirty="0" smtClean="0"/>
          </a:p>
          <a:p>
            <a:pPr>
              <a:buFontTx/>
              <a:buNone/>
            </a:pPr>
            <a:r>
              <a:rPr lang="en-GB" sz="2800" i="1" dirty="0" smtClean="0"/>
              <a:t>	These </a:t>
            </a:r>
            <a:r>
              <a:rPr lang="en-GB" sz="2800" i="1" dirty="0"/>
              <a:t>activities involve using human resources to act in association with other inanimate resources in order to achieve the aims of the organisation.’ </a:t>
            </a:r>
          </a:p>
          <a:p>
            <a:pPr>
              <a:buFontTx/>
              <a:buNone/>
            </a:pPr>
            <a:endParaRPr lang="en-GB" sz="1800" i="1" dirty="0"/>
          </a:p>
          <a:p>
            <a:pPr>
              <a:buFontTx/>
              <a:buNone/>
            </a:pPr>
            <a:r>
              <a:rPr lang="en-GB" sz="2000" dirty="0" smtClean="0"/>
              <a:t>Farnham </a:t>
            </a:r>
            <a:r>
              <a:rPr lang="en-GB" sz="2000" dirty="0"/>
              <a:t>and Horton</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1987">
                                            <p:txEl>
                                              <p:pRg st="0" end="0"/>
                                            </p:txEl>
                                          </p:spTgt>
                                        </p:tgtEl>
                                        <p:attrNameLst>
                                          <p:attrName>style.visibility</p:attrName>
                                        </p:attrNameLst>
                                      </p:cBhvr>
                                      <p:to>
                                        <p:strVal val="visible"/>
                                      </p:to>
                                    </p:set>
                                    <p:anim calcmode="discrete" valueType="clr">
                                      <p:cBhvr override="childStyle">
                                        <p:cTn id="7" dur="80"/>
                                        <p:tgtEl>
                                          <p:spTgt spid="4198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1987">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41987">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1987">
                                            <p:txEl>
                                              <p:pRg st="1" end="1"/>
                                            </p:txEl>
                                          </p:spTgt>
                                        </p:tgtEl>
                                        <p:attrNameLst>
                                          <p:attrName>style.visibility</p:attrName>
                                        </p:attrNameLst>
                                      </p:cBhvr>
                                      <p:to>
                                        <p:strVal val="visible"/>
                                      </p:to>
                                    </p:set>
                                    <p:anim calcmode="discrete" valueType="clr">
                                      <p:cBhvr override="childStyle">
                                        <p:cTn id="14" dur="80"/>
                                        <p:tgtEl>
                                          <p:spTgt spid="41987">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1987">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41987">
                                            <p:txEl>
                                              <p:pRg st="1" end="1"/>
                                            </p:txEl>
                                          </p:spTgt>
                                        </p:tgtEl>
                                        <p:attrNameLst>
                                          <p:attrName>fill.type</p:attrName>
                                        </p:attrNameLst>
                                      </p:cBhvr>
                                      <p:to>
                                        <p:strVal val="solid"/>
                                      </p:to>
                                    </p:set>
                                  </p:childTnLst>
                                </p:cTn>
                              </p:par>
                              <p:par>
                                <p:cTn id="17" presetID="27" presetClass="entr" presetSubtype="0" fill="hold" nodeType="withEffect">
                                  <p:stCondLst>
                                    <p:cond delay="0"/>
                                  </p:stCondLst>
                                  <p:iterate type="lt">
                                    <p:tmPct val="50000"/>
                                  </p:iterate>
                                  <p:childTnLst>
                                    <p:set>
                                      <p:cBhvr>
                                        <p:cTn id="18" dur="1" fill="hold">
                                          <p:stCondLst>
                                            <p:cond delay="0"/>
                                          </p:stCondLst>
                                        </p:cTn>
                                        <p:tgtEl>
                                          <p:spTgt spid="41987">
                                            <p:txEl>
                                              <p:pRg st="3" end="3"/>
                                            </p:txEl>
                                          </p:spTgt>
                                        </p:tgtEl>
                                        <p:attrNameLst>
                                          <p:attrName>style.visibility</p:attrName>
                                        </p:attrNameLst>
                                      </p:cBhvr>
                                      <p:to>
                                        <p:strVal val="visible"/>
                                      </p:to>
                                    </p:set>
                                    <p:anim calcmode="discrete" valueType="clr">
                                      <p:cBhvr override="childStyle">
                                        <p:cTn id="19" dur="80"/>
                                        <p:tgtEl>
                                          <p:spTgt spid="41987">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41987">
                                            <p:txEl>
                                              <p:pRg st="3" end="3"/>
                                            </p:txEl>
                                          </p:spTgt>
                                        </p:tgtEl>
                                        <p:attrNameLst>
                                          <p:attrName>fillcolor</p:attrName>
                                        </p:attrNameLst>
                                      </p:cBhvr>
                                      <p:tavLst>
                                        <p:tav tm="0">
                                          <p:val>
                                            <p:clrVal>
                                              <a:schemeClr val="accent2"/>
                                            </p:clrVal>
                                          </p:val>
                                        </p:tav>
                                        <p:tav tm="50000">
                                          <p:val>
                                            <p:clrVal>
                                              <a:schemeClr val="hlink"/>
                                            </p:clrVal>
                                          </p:val>
                                        </p:tav>
                                      </p:tavLst>
                                    </p:anim>
                                    <p:set>
                                      <p:cBhvr>
                                        <p:cTn id="21" dur="80"/>
                                        <p:tgtEl>
                                          <p:spTgt spid="41987">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280988" y="5859463"/>
            <a:ext cx="8534400" cy="366712"/>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3.1 </a:t>
            </a:r>
            <a:r>
              <a:rPr lang="en-GB" dirty="0"/>
              <a:t> Common factors in organisations</a:t>
            </a:r>
          </a:p>
        </p:txBody>
      </p:sp>
      <p:pic>
        <p:nvPicPr>
          <p:cNvPr id="4100" name="Picture 4" descr="O:\Graphics\Powerpoint\PE_UK\PE254-Mullins\Final files\GIF\ch03\M03NF001.gif"/>
          <p:cNvPicPr>
            <a:picLocks noChangeAspect="1" noChangeArrowheads="1"/>
          </p:cNvPicPr>
          <p:nvPr/>
        </p:nvPicPr>
        <p:blipFill>
          <a:blip r:embed="rId3" cstate="print"/>
          <a:srcRect/>
          <a:stretch>
            <a:fillRect/>
          </a:stretch>
        </p:blipFill>
        <p:spPr bwMode="auto">
          <a:xfrm>
            <a:off x="1439863" y="360363"/>
            <a:ext cx="6270625" cy="5443537"/>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algn="l"/>
            <a:r>
              <a:rPr lang="en-GB" dirty="0">
                <a:solidFill>
                  <a:srgbClr val="0000FF"/>
                </a:solidFill>
              </a:rPr>
              <a:t>Formal organisations: Schein</a:t>
            </a:r>
          </a:p>
        </p:txBody>
      </p:sp>
      <p:sp>
        <p:nvSpPr>
          <p:cNvPr id="46083" name="Rectangle 3"/>
          <p:cNvSpPr>
            <a:spLocks noGrp="1" noChangeArrowheads="1"/>
          </p:cNvSpPr>
          <p:nvPr>
            <p:ph idx="1"/>
          </p:nvPr>
        </p:nvSpPr>
        <p:spPr>
          <a:xfrm>
            <a:off x="414338" y="1268761"/>
            <a:ext cx="8389937" cy="4315027"/>
          </a:xfrm>
          <a:noFill/>
          <a:ln/>
        </p:spPr>
        <p:txBody>
          <a:bodyPr wrap="square">
            <a:spAutoFit/>
          </a:bodyPr>
          <a:lstStyle/>
          <a:p>
            <a:pPr>
              <a:lnSpc>
                <a:spcPct val="80000"/>
              </a:lnSpc>
              <a:buFontTx/>
              <a:buNone/>
            </a:pPr>
            <a:r>
              <a:rPr lang="en-GB" sz="2800" i="1" dirty="0" smtClean="0"/>
              <a:t>	</a:t>
            </a:r>
            <a:r>
              <a:rPr lang="en-GB" sz="2800" i="1" dirty="0" smtClean="0">
                <a:solidFill>
                  <a:srgbClr val="0070C0"/>
                </a:solidFill>
              </a:rPr>
              <a:t>‘the </a:t>
            </a:r>
            <a:r>
              <a:rPr lang="en-GB" sz="2800" i="1" dirty="0">
                <a:solidFill>
                  <a:srgbClr val="0070C0"/>
                </a:solidFill>
              </a:rPr>
              <a:t>planned co-ordination of the activities of a number of people for the achievement of some common, explicit purpose or goal, through the division of labour and function, and through a hierarchy of authority &amp; responsibility.’ </a:t>
            </a:r>
          </a:p>
          <a:p>
            <a:pPr>
              <a:lnSpc>
                <a:spcPct val="80000"/>
              </a:lnSpc>
              <a:buFontTx/>
              <a:buNone/>
            </a:pPr>
            <a:endParaRPr lang="en-GB" sz="2800" i="1" dirty="0"/>
          </a:p>
          <a:p>
            <a:pPr>
              <a:lnSpc>
                <a:spcPct val="80000"/>
              </a:lnSpc>
            </a:pPr>
            <a:r>
              <a:rPr lang="en-GB" sz="2800" dirty="0"/>
              <a:t>Deliberately planned and created</a:t>
            </a:r>
          </a:p>
          <a:p>
            <a:pPr>
              <a:lnSpc>
                <a:spcPct val="80000"/>
              </a:lnSpc>
            </a:pPr>
            <a:r>
              <a:rPr lang="en-GB" sz="2800" dirty="0"/>
              <a:t>Concerned with the co-ordination of activities</a:t>
            </a:r>
          </a:p>
          <a:p>
            <a:pPr>
              <a:lnSpc>
                <a:spcPct val="80000"/>
              </a:lnSpc>
            </a:pPr>
            <a:r>
              <a:rPr lang="en-GB" sz="2800" dirty="0"/>
              <a:t>Hierarchically structured with stated objectives</a:t>
            </a:r>
          </a:p>
          <a:p>
            <a:pPr>
              <a:lnSpc>
                <a:spcPct val="80000"/>
              </a:lnSpc>
            </a:pPr>
            <a:r>
              <a:rPr lang="en-GB" sz="2800" dirty="0"/>
              <a:t>Based on principles such as specification of tasks and authority/responsibility.</a:t>
            </a:r>
            <a:endParaRPr lang="en-GB"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6083">
                                            <p:txEl>
                                              <p:pRg st="0" end="0"/>
                                            </p:txEl>
                                          </p:spTgt>
                                        </p:tgtEl>
                                        <p:attrNameLst>
                                          <p:attrName>style.visibility</p:attrName>
                                        </p:attrNameLst>
                                      </p:cBhvr>
                                      <p:to>
                                        <p:strVal val="visible"/>
                                      </p:to>
                                    </p:set>
                                    <p:anim calcmode="discrete" valueType="clr">
                                      <p:cBhvr override="childStyle">
                                        <p:cTn id="7" dur="80"/>
                                        <p:tgtEl>
                                          <p:spTgt spid="4608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6083">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46083">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46083">
                                            <p:txEl>
                                              <p:pRg st="4" end="4"/>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460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algn="l"/>
            <a:r>
              <a:rPr lang="en-GB" dirty="0" smtClean="0">
                <a:solidFill>
                  <a:srgbClr val="0000FF"/>
                </a:solidFill>
              </a:rPr>
              <a:t>Inside an organisation</a:t>
            </a:r>
            <a:endParaRPr lang="en-GB" dirty="0">
              <a:solidFill>
                <a:srgbClr val="0000FF"/>
              </a:solidFill>
            </a:endParaRPr>
          </a:p>
        </p:txBody>
      </p:sp>
      <p:sp>
        <p:nvSpPr>
          <p:cNvPr id="47107" name="Rectangle 3"/>
          <p:cNvSpPr>
            <a:spLocks noGrp="1" noChangeArrowheads="1"/>
          </p:cNvSpPr>
          <p:nvPr>
            <p:ph idx="1"/>
          </p:nvPr>
        </p:nvSpPr>
        <p:spPr>
          <a:xfrm>
            <a:off x="436563" y="1556792"/>
            <a:ext cx="8229600" cy="4566196"/>
          </a:xfrm>
        </p:spPr>
        <p:txBody>
          <a:bodyPr/>
          <a:lstStyle/>
          <a:p>
            <a:pPr>
              <a:lnSpc>
                <a:spcPct val="90000"/>
              </a:lnSpc>
            </a:pPr>
            <a:r>
              <a:rPr lang="en-GB" sz="2800" dirty="0"/>
              <a:t>Two </a:t>
            </a:r>
            <a:r>
              <a:rPr lang="en-GB" sz="2800" dirty="0" smtClean="0"/>
              <a:t>‘broad’ components:</a:t>
            </a:r>
          </a:p>
          <a:p>
            <a:pPr>
              <a:lnSpc>
                <a:spcPct val="90000"/>
              </a:lnSpc>
              <a:buNone/>
            </a:pPr>
            <a:endParaRPr lang="en-GB" sz="2800" dirty="0"/>
          </a:p>
          <a:p>
            <a:pPr lvl="1">
              <a:lnSpc>
                <a:spcPct val="90000"/>
              </a:lnSpc>
            </a:pPr>
            <a:r>
              <a:rPr lang="en-GB" sz="3200" dirty="0" smtClean="0"/>
              <a:t> </a:t>
            </a:r>
            <a:r>
              <a:rPr lang="en-GB" sz="3200" dirty="0">
                <a:solidFill>
                  <a:srgbClr val="0000FF"/>
                </a:solidFill>
              </a:rPr>
              <a:t>operating </a:t>
            </a:r>
            <a:r>
              <a:rPr lang="en-GB" sz="3200" dirty="0" smtClean="0"/>
              <a:t>component  </a:t>
            </a:r>
          </a:p>
          <a:p>
            <a:pPr lvl="1">
              <a:lnSpc>
                <a:spcPct val="90000"/>
              </a:lnSpc>
              <a:buNone/>
            </a:pPr>
            <a:r>
              <a:rPr lang="en-GB" sz="3200" dirty="0" smtClean="0"/>
              <a:t>		(workers)</a:t>
            </a:r>
          </a:p>
          <a:p>
            <a:pPr lvl="1">
              <a:lnSpc>
                <a:spcPct val="90000"/>
              </a:lnSpc>
              <a:buNone/>
            </a:pPr>
            <a:endParaRPr lang="en-GB" sz="3200" dirty="0"/>
          </a:p>
          <a:p>
            <a:pPr lvl="1">
              <a:lnSpc>
                <a:spcPct val="90000"/>
              </a:lnSpc>
            </a:pPr>
            <a:r>
              <a:rPr lang="en-GB" sz="3200" dirty="0" smtClean="0"/>
              <a:t> </a:t>
            </a:r>
            <a:r>
              <a:rPr lang="en-GB" sz="3200" dirty="0">
                <a:solidFill>
                  <a:srgbClr val="0000FF"/>
                </a:solidFill>
              </a:rPr>
              <a:t>administrative</a:t>
            </a:r>
            <a:r>
              <a:rPr lang="en-GB" sz="3200" dirty="0"/>
              <a:t> </a:t>
            </a:r>
            <a:r>
              <a:rPr lang="en-GB" sz="3200" dirty="0" smtClean="0"/>
              <a:t>component  </a:t>
            </a:r>
          </a:p>
          <a:p>
            <a:pPr marL="457200" lvl="1" indent="0">
              <a:lnSpc>
                <a:spcPct val="90000"/>
              </a:lnSpc>
              <a:buNone/>
            </a:pPr>
            <a:r>
              <a:rPr lang="en-GB" sz="3200" dirty="0"/>
              <a:t>	</a:t>
            </a:r>
            <a:r>
              <a:rPr lang="en-GB" sz="3200" dirty="0" smtClean="0"/>
              <a:t>(managers)</a:t>
            </a:r>
            <a:endParaRPr lang="en-GB" sz="3200" dirty="0"/>
          </a:p>
          <a:p>
            <a:pPr lvl="1">
              <a:lnSpc>
                <a:spcPct val="90000"/>
              </a:lnSpc>
            </a:pPr>
            <a:endParaRPr lang="en-GB" sz="2400" dirty="0"/>
          </a:p>
          <a:p>
            <a:pPr>
              <a:lnSpc>
                <a:spcPct val="90000"/>
              </a:lnSpc>
              <a:buNone/>
            </a:pPr>
            <a:endParaRPr lang="en-GB" sz="2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378510"/>
            <a:ext cx="8229600" cy="646331"/>
          </a:xfrm>
        </p:spPr>
        <p:txBody>
          <a:bodyPr/>
          <a:lstStyle/>
          <a:p>
            <a:pPr algn="l"/>
            <a:r>
              <a:rPr lang="en-GB" sz="3600" b="1" dirty="0" smtClean="0">
                <a:solidFill>
                  <a:srgbClr val="0000FF"/>
                </a:solidFill>
              </a:rPr>
              <a:t>Activity 1: What do they all do?</a:t>
            </a:r>
            <a:endParaRPr lang="en-GB" sz="3600" b="1" dirty="0">
              <a:solidFill>
                <a:srgbClr val="0000FF"/>
              </a:solidFill>
            </a:endParaRPr>
          </a:p>
        </p:txBody>
      </p:sp>
      <p:sp>
        <p:nvSpPr>
          <p:cNvPr id="48132"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3.3</a:t>
            </a:r>
            <a:r>
              <a:rPr lang="en-GB" dirty="0"/>
              <a:t>  Five basic components of an organisation</a:t>
            </a:r>
          </a:p>
        </p:txBody>
      </p:sp>
      <p:pic>
        <p:nvPicPr>
          <p:cNvPr id="48134" name="Picture 6" descr="F:\Powerpoint\pe_uk\PE105-Mullins\Final_Files\GIF\ch03\C03NF003.gif"/>
          <p:cNvPicPr>
            <a:picLocks noChangeAspect="1" noChangeArrowheads="1"/>
          </p:cNvPicPr>
          <p:nvPr/>
        </p:nvPicPr>
        <p:blipFill>
          <a:blip r:embed="rId3" cstate="print"/>
          <a:srcRect/>
          <a:stretch>
            <a:fillRect/>
          </a:stretch>
        </p:blipFill>
        <p:spPr bwMode="auto">
          <a:xfrm>
            <a:off x="1306513" y="1055688"/>
            <a:ext cx="6540500" cy="478155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8134"/>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35" presetClass="entr" presetSubtype="0" fill="hold" nodeType="clickEffect">
                                  <p:stCondLst>
                                    <p:cond delay="0"/>
                                  </p:stCondLst>
                                  <p:childTnLst>
                                    <p:set>
                                      <p:cBhvr>
                                        <p:cTn id="10" dur="1" fill="hold">
                                          <p:stCondLst>
                                            <p:cond delay="0"/>
                                          </p:stCondLst>
                                        </p:cTn>
                                        <p:tgtEl>
                                          <p:spTgt spid="48134"/>
                                        </p:tgtEl>
                                        <p:attrNameLst>
                                          <p:attrName>style.visibility</p:attrName>
                                        </p:attrNameLst>
                                      </p:cBhvr>
                                      <p:to>
                                        <p:strVal val="visible"/>
                                      </p:to>
                                    </p:set>
                                    <p:animEffect transition="in" filter="fade">
                                      <p:cBhvr>
                                        <p:cTn id="11" dur="2000"/>
                                        <p:tgtEl>
                                          <p:spTgt spid="48134"/>
                                        </p:tgtEl>
                                      </p:cBhvr>
                                    </p:animEffect>
                                    <p:anim calcmode="lin" valueType="num">
                                      <p:cBhvr>
                                        <p:cTn id="12" dur="2000" fill="hold"/>
                                        <p:tgtEl>
                                          <p:spTgt spid="48134"/>
                                        </p:tgtEl>
                                        <p:attrNameLst>
                                          <p:attrName>style.rotation</p:attrName>
                                        </p:attrNameLst>
                                      </p:cBhvr>
                                      <p:tavLst>
                                        <p:tav tm="0">
                                          <p:val>
                                            <p:fltVal val="720"/>
                                          </p:val>
                                        </p:tav>
                                        <p:tav tm="100000">
                                          <p:val>
                                            <p:fltVal val="0"/>
                                          </p:val>
                                        </p:tav>
                                      </p:tavLst>
                                    </p:anim>
                                    <p:anim calcmode="lin" valueType="num">
                                      <p:cBhvr>
                                        <p:cTn id="13" dur="2000" fill="hold"/>
                                        <p:tgtEl>
                                          <p:spTgt spid="48134"/>
                                        </p:tgtEl>
                                        <p:attrNameLst>
                                          <p:attrName>ppt_h</p:attrName>
                                        </p:attrNameLst>
                                      </p:cBhvr>
                                      <p:tavLst>
                                        <p:tav tm="0">
                                          <p:val>
                                            <p:fltVal val="0"/>
                                          </p:val>
                                        </p:tav>
                                        <p:tav tm="100000">
                                          <p:val>
                                            <p:strVal val="#ppt_h"/>
                                          </p:val>
                                        </p:tav>
                                      </p:tavLst>
                                    </p:anim>
                                    <p:anim calcmode="lin" valueType="num">
                                      <p:cBhvr>
                                        <p:cTn id="14" dur="2000" fill="hold"/>
                                        <p:tgtEl>
                                          <p:spTgt spid="48134"/>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9609"/>
            <a:ext cx="8229600" cy="646331"/>
          </a:xfrm>
        </p:spPr>
        <p:txBody>
          <a:bodyPr/>
          <a:lstStyle/>
          <a:p>
            <a:pPr algn="l"/>
            <a:r>
              <a:rPr lang="en-GB" sz="3600" dirty="0" smtClean="0">
                <a:solidFill>
                  <a:srgbClr val="0000FF"/>
                </a:solidFill>
              </a:rPr>
              <a:t>Answer</a:t>
            </a:r>
            <a:endParaRPr lang="en-US" sz="3600" dirty="0">
              <a:solidFill>
                <a:srgbClr val="0000FF"/>
              </a:solidFill>
            </a:endParaRPr>
          </a:p>
        </p:txBody>
      </p:sp>
      <p:sp>
        <p:nvSpPr>
          <p:cNvPr id="3" name="Content Placeholder 2"/>
          <p:cNvSpPr>
            <a:spLocks noGrp="1"/>
          </p:cNvSpPr>
          <p:nvPr>
            <p:ph idx="1"/>
          </p:nvPr>
        </p:nvSpPr>
        <p:spPr>
          <a:xfrm>
            <a:off x="290513" y="1142984"/>
            <a:ext cx="8229600" cy="4983179"/>
          </a:xfrm>
        </p:spPr>
        <p:txBody>
          <a:bodyPr>
            <a:normAutofit lnSpcReduction="10000"/>
          </a:bodyPr>
          <a:lstStyle/>
          <a:p>
            <a:r>
              <a:rPr lang="en-GB" sz="2400" b="1" dirty="0" smtClean="0"/>
              <a:t>Operational Core  </a:t>
            </a:r>
          </a:p>
          <a:p>
            <a:pPr>
              <a:buNone/>
            </a:pPr>
            <a:r>
              <a:rPr lang="en-GB" sz="2400" dirty="0" smtClean="0"/>
              <a:t>	Carrying out daily tasks </a:t>
            </a:r>
            <a:r>
              <a:rPr lang="en-GB" sz="2400" i="1" dirty="0" smtClean="0"/>
              <a:t>e.g. a teacher teaching</a:t>
            </a:r>
            <a:endParaRPr lang="en-GB" sz="2400" b="1" i="1" dirty="0"/>
          </a:p>
          <a:p>
            <a:r>
              <a:rPr lang="en-GB" sz="2400" b="1" dirty="0" smtClean="0"/>
              <a:t>Operational Support </a:t>
            </a:r>
            <a:r>
              <a:rPr lang="en-GB" sz="2400" dirty="0" smtClean="0"/>
              <a:t> </a:t>
            </a:r>
          </a:p>
          <a:p>
            <a:pPr>
              <a:buNone/>
            </a:pPr>
            <a:r>
              <a:rPr lang="en-GB" sz="2400" dirty="0" smtClean="0"/>
              <a:t>	Indirect daily tasks  </a:t>
            </a:r>
            <a:r>
              <a:rPr lang="en-GB" sz="2400" i="1" dirty="0" smtClean="0"/>
              <a:t>e.g. Stores, maintenance</a:t>
            </a:r>
            <a:endParaRPr lang="en-GB" sz="2400" i="1" dirty="0"/>
          </a:p>
          <a:p>
            <a:r>
              <a:rPr lang="en-GB" sz="2400" b="1" dirty="0" smtClean="0"/>
              <a:t>Organisational Support </a:t>
            </a:r>
            <a:r>
              <a:rPr lang="en-GB" sz="2400" dirty="0" smtClean="0"/>
              <a:t> </a:t>
            </a:r>
          </a:p>
          <a:p>
            <a:pPr>
              <a:buNone/>
            </a:pPr>
            <a:r>
              <a:rPr lang="en-GB" sz="2400" dirty="0" smtClean="0"/>
              <a:t>	Whole organisation services  </a:t>
            </a:r>
            <a:r>
              <a:rPr lang="en-GB" sz="2400" i="1" dirty="0" smtClean="0"/>
              <a:t>e.g. HR, catering, office</a:t>
            </a:r>
            <a:endParaRPr lang="en-GB" sz="2400" i="1" dirty="0"/>
          </a:p>
          <a:p>
            <a:r>
              <a:rPr lang="en-GB" sz="2400" b="1" dirty="0" smtClean="0"/>
              <a:t>Top management </a:t>
            </a:r>
          </a:p>
          <a:p>
            <a:pPr>
              <a:buNone/>
            </a:pPr>
            <a:r>
              <a:rPr lang="en-GB" sz="2400" b="1" dirty="0" smtClean="0"/>
              <a:t>	 </a:t>
            </a:r>
            <a:r>
              <a:rPr lang="en-GB" sz="2400" dirty="0" smtClean="0"/>
              <a:t>Broad objectives/policy, Strategy, Overview,</a:t>
            </a:r>
          </a:p>
          <a:p>
            <a:pPr>
              <a:buNone/>
            </a:pPr>
            <a:r>
              <a:rPr lang="en-GB" sz="2400" dirty="0" smtClean="0"/>
              <a:t>	 External relations  </a:t>
            </a:r>
            <a:r>
              <a:rPr lang="en-GB" sz="2400" i="1" dirty="0" smtClean="0"/>
              <a:t>e.g. Chief Executive</a:t>
            </a:r>
          </a:p>
          <a:p>
            <a:r>
              <a:rPr lang="en-GB" sz="2400" b="1" dirty="0" smtClean="0"/>
              <a:t>Middle management  </a:t>
            </a:r>
          </a:p>
          <a:p>
            <a:pPr>
              <a:buNone/>
            </a:pPr>
            <a:r>
              <a:rPr lang="en-GB" sz="2400" dirty="0" smtClean="0"/>
              <a:t>	Co-ordination, integration, links other layers</a:t>
            </a:r>
          </a:p>
          <a:p>
            <a:pPr>
              <a:buNone/>
            </a:pPr>
            <a:r>
              <a:rPr lang="en-GB" sz="2400" i="1" dirty="0" smtClean="0"/>
              <a:t>	e.g. Department or functional Head 	</a:t>
            </a:r>
          </a:p>
          <a:p>
            <a:pPr>
              <a:buNone/>
            </a:pPr>
            <a:endParaRPr lang="en-GB" sz="2400" dirty="0" smtClean="0"/>
          </a:p>
          <a:p>
            <a:pPr>
              <a:buNone/>
            </a:pPr>
            <a:endParaRPr lang="en-US" sz="2400" dirty="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343"/>
            <a:ext cx="8229600" cy="1323439"/>
          </a:xfrm>
        </p:spPr>
        <p:txBody>
          <a:bodyPr>
            <a:normAutofit fontScale="90000"/>
          </a:bodyPr>
          <a:lstStyle/>
          <a:p>
            <a:pPr algn="l"/>
            <a:r>
              <a:rPr lang="en-GB" dirty="0" smtClean="0">
                <a:solidFill>
                  <a:srgbClr val="0000FF"/>
                </a:solidFill>
              </a:rPr>
              <a:t>Some ways of </a:t>
            </a:r>
            <a:br>
              <a:rPr lang="en-GB" dirty="0" smtClean="0">
                <a:solidFill>
                  <a:srgbClr val="0000FF"/>
                </a:solidFill>
              </a:rPr>
            </a:br>
            <a:r>
              <a:rPr lang="en-GB" dirty="0" smtClean="0">
                <a:solidFill>
                  <a:srgbClr val="0000FF"/>
                </a:solidFill>
              </a:rPr>
              <a:t>classifying organisations</a:t>
            </a:r>
            <a:endParaRPr lang="en-US" dirty="0">
              <a:solidFill>
                <a:srgbClr val="0000FF"/>
              </a:solidFill>
            </a:endParaRPr>
          </a:p>
        </p:txBody>
      </p:sp>
      <p:sp>
        <p:nvSpPr>
          <p:cNvPr id="3" name="Content Placeholder 2"/>
          <p:cNvSpPr>
            <a:spLocks noGrp="1"/>
          </p:cNvSpPr>
          <p:nvPr>
            <p:ph idx="1"/>
          </p:nvPr>
        </p:nvSpPr>
        <p:spPr/>
        <p:txBody>
          <a:bodyPr/>
          <a:lstStyle/>
          <a:p>
            <a:endParaRPr lang="en-GB" dirty="0" smtClean="0"/>
          </a:p>
          <a:p>
            <a:r>
              <a:rPr lang="en-GB" dirty="0" smtClean="0"/>
              <a:t>Public/Private/Not-for-Profit</a:t>
            </a:r>
          </a:p>
          <a:p>
            <a:endParaRPr lang="en-GB" dirty="0" smtClean="0"/>
          </a:p>
          <a:p>
            <a:r>
              <a:rPr lang="en-GB" dirty="0" smtClean="0"/>
              <a:t>Formal/Informal</a:t>
            </a:r>
          </a:p>
          <a:p>
            <a:pPr>
              <a:buNone/>
            </a:pPr>
            <a:endParaRPr lang="en-GB" dirty="0" smtClean="0"/>
          </a:p>
          <a:p>
            <a:r>
              <a:rPr lang="en-GB" dirty="0" smtClean="0"/>
              <a:t>Product/Service</a:t>
            </a:r>
          </a:p>
          <a:p>
            <a:endParaRPr lang="en-GB" dirty="0" smtClean="0"/>
          </a:p>
          <a:p>
            <a:endParaRPr lang="en-GB" dirty="0" smtClean="0"/>
          </a:p>
          <a:p>
            <a:endParaRPr lang="en-GB" dirty="0"/>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 presetClass="emph" presetSubtype="2" fill="hold" nodeType="clickEffect">
                                  <p:stCondLst>
                                    <p:cond delay="0"/>
                                  </p:stCondLst>
                                  <p:childTnLst>
                                    <p:anim to="1.5" calcmode="lin" valueType="num">
                                      <p:cBhvr override="childStyle">
                                        <p:cTn id="18" dur="2000" fill="hold"/>
                                        <p:tgtEl>
                                          <p:spTgt spid="3">
                                            <p:txEl>
                                              <p:pRg st="5" end="5"/>
                                            </p:txEl>
                                          </p:spTgt>
                                        </p:tgtEl>
                                        <p:attrNameLst>
                                          <p:attrName>style.fontSize</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304800" y="403225"/>
            <a:ext cx="8593138" cy="701675"/>
          </a:xfrm>
        </p:spPr>
        <p:txBody>
          <a:bodyPr>
            <a:normAutofit fontScale="90000"/>
          </a:bodyPr>
          <a:lstStyle/>
          <a:p>
            <a:pPr algn="l"/>
            <a:r>
              <a:rPr lang="en-GB" dirty="0">
                <a:solidFill>
                  <a:srgbClr val="0000FF"/>
                </a:solidFill>
              </a:rPr>
              <a:t>Production and service organisations</a:t>
            </a:r>
          </a:p>
        </p:txBody>
      </p:sp>
      <p:sp>
        <p:nvSpPr>
          <p:cNvPr id="51203" name="Rectangle 3"/>
          <p:cNvSpPr>
            <a:spLocks noGrp="1" noChangeArrowheads="1"/>
          </p:cNvSpPr>
          <p:nvPr>
            <p:ph sz="half" idx="1"/>
          </p:nvPr>
        </p:nvSpPr>
        <p:spPr>
          <a:xfrm>
            <a:off x="434975" y="1676400"/>
            <a:ext cx="4267200" cy="3851275"/>
          </a:xfrm>
          <a:noFill/>
          <a:ln/>
        </p:spPr>
        <p:txBody>
          <a:bodyPr>
            <a:spAutoFit/>
          </a:bodyPr>
          <a:lstStyle/>
          <a:p>
            <a:pPr>
              <a:buFontTx/>
              <a:buNone/>
            </a:pPr>
            <a:r>
              <a:rPr lang="en-GB" dirty="0">
                <a:solidFill>
                  <a:srgbClr val="0000FF"/>
                </a:solidFill>
              </a:rPr>
              <a:t>Production Organisations</a:t>
            </a:r>
          </a:p>
          <a:p>
            <a:pPr>
              <a:buFontTx/>
              <a:buNone/>
            </a:pPr>
            <a:endParaRPr lang="en-GB" dirty="0"/>
          </a:p>
          <a:p>
            <a:r>
              <a:rPr lang="en-GB" dirty="0"/>
              <a:t>Concerned with tangible goods.</a:t>
            </a:r>
          </a:p>
          <a:p>
            <a:r>
              <a:rPr lang="en-GB" dirty="0"/>
              <a:t>Goods can be stored for future use.</a:t>
            </a:r>
          </a:p>
          <a:p>
            <a:r>
              <a:rPr lang="en-GB" dirty="0" smtClean="0"/>
              <a:t>Goods </a:t>
            </a:r>
            <a:r>
              <a:rPr lang="en-GB" dirty="0"/>
              <a:t>remain with the customer.</a:t>
            </a:r>
          </a:p>
        </p:txBody>
      </p:sp>
      <p:sp>
        <p:nvSpPr>
          <p:cNvPr id="51204" name="Rectangle 4"/>
          <p:cNvSpPr>
            <a:spLocks noGrp="1" noChangeArrowheads="1"/>
          </p:cNvSpPr>
          <p:nvPr>
            <p:ph sz="half" idx="2"/>
          </p:nvPr>
        </p:nvSpPr>
        <p:spPr>
          <a:xfrm>
            <a:off x="4800600" y="1676400"/>
            <a:ext cx="4038600" cy="4278313"/>
          </a:xfrm>
          <a:noFill/>
          <a:ln/>
        </p:spPr>
        <p:txBody>
          <a:bodyPr>
            <a:spAutoFit/>
          </a:bodyPr>
          <a:lstStyle/>
          <a:p>
            <a:pPr>
              <a:buFontTx/>
              <a:buNone/>
            </a:pPr>
            <a:r>
              <a:rPr lang="en-GB" dirty="0">
                <a:solidFill>
                  <a:srgbClr val="0000FF"/>
                </a:solidFill>
              </a:rPr>
              <a:t>Service Organisations</a:t>
            </a:r>
          </a:p>
          <a:p>
            <a:pPr>
              <a:buFontTx/>
              <a:buNone/>
            </a:pPr>
            <a:endParaRPr lang="en-GB" dirty="0"/>
          </a:p>
          <a:p>
            <a:r>
              <a:rPr lang="en-GB" dirty="0"/>
              <a:t>Concerned with intangible services.</a:t>
            </a:r>
          </a:p>
          <a:p>
            <a:r>
              <a:rPr lang="en-GB" dirty="0"/>
              <a:t>Services cannot be stored.</a:t>
            </a:r>
          </a:p>
          <a:p>
            <a:r>
              <a:rPr lang="en-GB" dirty="0"/>
              <a:t>Services are consumed at the moment of delivery.</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0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0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04">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0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Ways of classifying organisations</a:t>
            </a:r>
            <a:endParaRPr lang="en-US" dirty="0">
              <a:solidFill>
                <a:srgbClr val="0000FF"/>
              </a:solidFill>
            </a:endParaRPr>
          </a:p>
        </p:txBody>
      </p:sp>
      <p:sp>
        <p:nvSpPr>
          <p:cNvPr id="3" name="Content Placeholder 2"/>
          <p:cNvSpPr>
            <a:spLocks noGrp="1"/>
          </p:cNvSpPr>
          <p:nvPr>
            <p:ph idx="1"/>
          </p:nvPr>
        </p:nvSpPr>
        <p:spPr/>
        <p:txBody>
          <a:bodyPr/>
          <a:lstStyle/>
          <a:p>
            <a:r>
              <a:rPr lang="en-GB" dirty="0" smtClean="0"/>
              <a:t>Public/Private/Not-for-Profit</a:t>
            </a:r>
          </a:p>
          <a:p>
            <a:r>
              <a:rPr lang="en-GB" dirty="0" smtClean="0"/>
              <a:t>Formal/Informal</a:t>
            </a:r>
          </a:p>
          <a:p>
            <a:r>
              <a:rPr lang="en-GB" dirty="0" smtClean="0"/>
              <a:t>Product/Service</a:t>
            </a:r>
          </a:p>
          <a:p>
            <a:r>
              <a:rPr lang="en-GB" dirty="0" smtClean="0"/>
              <a:t>By major purpose</a:t>
            </a:r>
          </a:p>
          <a:p>
            <a:endParaRPr lang="en-GB" dirty="0" smtClean="0"/>
          </a:p>
          <a:p>
            <a:endParaRPr lang="en-GB" dirty="0" smtClean="0"/>
          </a:p>
          <a:p>
            <a:endParaRPr lang="en-GB"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mph" presetSubtype="2" fill="hold" nodeType="clickEffect">
                                  <p:stCondLst>
                                    <p:cond delay="0"/>
                                  </p:stCondLst>
                                  <p:childTnLst>
                                    <p:anim to="1.5" calcmode="lin" valueType="num">
                                      <p:cBhvr override="childStyle">
                                        <p:cTn id="6" dur="2000" fill="hold"/>
                                        <p:tgtEl>
                                          <p:spTgt spid="3">
                                            <p:txEl>
                                              <p:pRg st="3" end="3"/>
                                            </p:txEl>
                                          </p:spTgt>
                                        </p:tgtEl>
                                        <p:attrNameLst>
                                          <p:attrName>style.fontSize</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algn="l"/>
            <a:r>
              <a:rPr lang="en-GB" dirty="0">
                <a:solidFill>
                  <a:srgbClr val="0000FF"/>
                </a:solidFill>
              </a:rPr>
              <a:t>Classification by major purpose</a:t>
            </a:r>
          </a:p>
        </p:txBody>
      </p:sp>
      <p:sp>
        <p:nvSpPr>
          <p:cNvPr id="54275" name="Rectangle 3"/>
          <p:cNvSpPr>
            <a:spLocks noGrp="1" noChangeArrowheads="1"/>
          </p:cNvSpPr>
          <p:nvPr>
            <p:ph sz="half" idx="1"/>
          </p:nvPr>
        </p:nvSpPr>
        <p:spPr>
          <a:xfrm>
            <a:off x="423863" y="1658938"/>
            <a:ext cx="4038600" cy="2570162"/>
          </a:xfrm>
          <a:noFill/>
          <a:ln/>
        </p:spPr>
        <p:txBody>
          <a:bodyPr>
            <a:spAutoFit/>
          </a:bodyPr>
          <a:lstStyle/>
          <a:p>
            <a:r>
              <a:rPr lang="en-GB" dirty="0" smtClean="0"/>
              <a:t>Economic/Business</a:t>
            </a:r>
            <a:endParaRPr lang="en-GB" dirty="0"/>
          </a:p>
          <a:p>
            <a:r>
              <a:rPr lang="en-GB" dirty="0"/>
              <a:t>Protective</a:t>
            </a:r>
          </a:p>
          <a:p>
            <a:r>
              <a:rPr lang="en-GB" dirty="0" smtClean="0"/>
              <a:t>Social/Associative</a:t>
            </a:r>
            <a:endParaRPr lang="en-GB" dirty="0"/>
          </a:p>
          <a:p>
            <a:r>
              <a:rPr lang="en-GB" dirty="0"/>
              <a:t>Public service</a:t>
            </a:r>
          </a:p>
          <a:p>
            <a:r>
              <a:rPr lang="en-GB" dirty="0"/>
              <a:t>Religious</a:t>
            </a:r>
          </a:p>
        </p:txBody>
      </p:sp>
      <p:sp>
        <p:nvSpPr>
          <p:cNvPr id="54276" name="Rectangle 4"/>
          <p:cNvSpPr>
            <a:spLocks noGrp="1" noChangeArrowheads="1"/>
          </p:cNvSpPr>
          <p:nvPr>
            <p:ph sz="half" idx="2"/>
          </p:nvPr>
        </p:nvSpPr>
        <p:spPr>
          <a:xfrm>
            <a:off x="4603750" y="1665288"/>
            <a:ext cx="4038600" cy="2057400"/>
          </a:xfrm>
        </p:spPr>
        <p:txBody>
          <a:bodyPr>
            <a:spAutoFit/>
          </a:bodyPr>
          <a:lstStyle/>
          <a:p>
            <a:r>
              <a:rPr lang="en-GB" dirty="0"/>
              <a:t>Political</a:t>
            </a:r>
          </a:p>
          <a:p>
            <a:r>
              <a:rPr lang="en-GB" dirty="0"/>
              <a:t>Educational</a:t>
            </a:r>
          </a:p>
          <a:p>
            <a:r>
              <a:rPr lang="en-GB" dirty="0" smtClean="0"/>
              <a:t>Protective/Military</a:t>
            </a:r>
            <a:endParaRPr lang="en-GB" dirty="0"/>
          </a:p>
          <a:p>
            <a:r>
              <a:rPr lang="en-GB" dirty="0" smtClean="0"/>
              <a:t>Voluntary/Charity</a:t>
            </a:r>
            <a:endParaRPr lang="en-GB" dirty="0"/>
          </a:p>
        </p:txBody>
      </p:sp>
      <p:sp>
        <p:nvSpPr>
          <p:cNvPr id="54277" name="Text Box 5"/>
          <p:cNvSpPr txBox="1">
            <a:spLocks noChangeArrowheads="1"/>
          </p:cNvSpPr>
          <p:nvPr/>
        </p:nvSpPr>
        <p:spPr bwMode="auto">
          <a:xfrm>
            <a:off x="757238" y="4437112"/>
            <a:ext cx="7777162" cy="1569660"/>
          </a:xfrm>
          <a:prstGeom prst="rect">
            <a:avLst/>
          </a:prstGeom>
          <a:noFill/>
          <a:ln w="9525">
            <a:noFill/>
            <a:miter lim="800000"/>
            <a:headEnd/>
            <a:tailEnd/>
          </a:ln>
          <a:effectLst/>
        </p:spPr>
        <p:txBody>
          <a:bodyPr wrap="square">
            <a:spAutoFit/>
          </a:bodyPr>
          <a:lstStyle/>
          <a:p>
            <a:r>
              <a:rPr lang="en-GB" sz="2400" dirty="0" smtClean="0"/>
              <a:t>Examples?</a:t>
            </a:r>
          </a:p>
          <a:p>
            <a:r>
              <a:rPr lang="en-GB" sz="2400" dirty="0" smtClean="0"/>
              <a:t>Many organisations are </a:t>
            </a:r>
            <a:r>
              <a:rPr lang="en-GB" sz="2400" dirty="0"/>
              <a:t>‘multi-purpose’, </a:t>
            </a:r>
            <a:r>
              <a:rPr lang="en-GB" sz="2400" dirty="0" smtClean="0"/>
              <a:t>with </a:t>
            </a:r>
            <a:r>
              <a:rPr lang="en-GB" sz="2400" dirty="0"/>
              <a:t>more than one </a:t>
            </a:r>
            <a:r>
              <a:rPr lang="en-GB" sz="2400" dirty="0" smtClean="0"/>
              <a:t>goal</a:t>
            </a:r>
          </a:p>
          <a:p>
            <a:r>
              <a:rPr lang="en-GB" sz="2400" dirty="0" smtClean="0"/>
              <a:t>Often possible to </a:t>
            </a:r>
            <a:r>
              <a:rPr lang="en-GB" sz="2400" dirty="0"/>
              <a:t>identify a single </a:t>
            </a:r>
            <a:r>
              <a:rPr lang="en-GB" sz="2400" dirty="0" smtClean="0"/>
              <a:t>main </a:t>
            </a:r>
            <a:r>
              <a:rPr lang="en-GB" sz="2400" dirty="0"/>
              <a:t>goal.</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Effect transition="in" filter="checkerboard(across)">
                                      <p:cBhvr>
                                        <p:cTn id="7" dur="500"/>
                                        <p:tgtEl>
                                          <p:spTgt spid="54275">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54275">
                                            <p:txEl>
                                              <p:pRg st="1" end="1"/>
                                            </p:txEl>
                                          </p:spTgt>
                                        </p:tgtEl>
                                        <p:attrNameLst>
                                          <p:attrName>style.visibility</p:attrName>
                                        </p:attrNameLst>
                                      </p:cBhvr>
                                      <p:to>
                                        <p:strVal val="visible"/>
                                      </p:to>
                                    </p:set>
                                    <p:animEffect transition="in" filter="checkerboard(across)">
                                      <p:cBhvr>
                                        <p:cTn id="10" dur="500"/>
                                        <p:tgtEl>
                                          <p:spTgt spid="54275">
                                            <p:txEl>
                                              <p:pRg st="1" end="1"/>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54275">
                                            <p:txEl>
                                              <p:pRg st="2" end="2"/>
                                            </p:txEl>
                                          </p:spTgt>
                                        </p:tgtEl>
                                        <p:attrNameLst>
                                          <p:attrName>style.visibility</p:attrName>
                                        </p:attrNameLst>
                                      </p:cBhvr>
                                      <p:to>
                                        <p:strVal val="visible"/>
                                      </p:to>
                                    </p:set>
                                    <p:animEffect transition="in" filter="checkerboard(across)">
                                      <p:cBhvr>
                                        <p:cTn id="13" dur="500"/>
                                        <p:tgtEl>
                                          <p:spTgt spid="54275">
                                            <p:txEl>
                                              <p:pRg st="2" end="2"/>
                                            </p:txEl>
                                          </p:spTgt>
                                        </p:tgtEl>
                                      </p:cBhvr>
                                    </p:animEffect>
                                  </p:childTnLst>
                                </p:cTn>
                              </p:par>
                              <p:par>
                                <p:cTn id="14" presetID="5" presetClass="entr" presetSubtype="10" fill="hold" nodeType="withEffect">
                                  <p:stCondLst>
                                    <p:cond delay="0"/>
                                  </p:stCondLst>
                                  <p:childTnLst>
                                    <p:set>
                                      <p:cBhvr>
                                        <p:cTn id="15" dur="1" fill="hold">
                                          <p:stCondLst>
                                            <p:cond delay="0"/>
                                          </p:stCondLst>
                                        </p:cTn>
                                        <p:tgtEl>
                                          <p:spTgt spid="54275">
                                            <p:txEl>
                                              <p:pRg st="3" end="3"/>
                                            </p:txEl>
                                          </p:spTgt>
                                        </p:tgtEl>
                                        <p:attrNameLst>
                                          <p:attrName>style.visibility</p:attrName>
                                        </p:attrNameLst>
                                      </p:cBhvr>
                                      <p:to>
                                        <p:strVal val="visible"/>
                                      </p:to>
                                    </p:set>
                                    <p:animEffect transition="in" filter="checkerboard(across)">
                                      <p:cBhvr>
                                        <p:cTn id="16" dur="500"/>
                                        <p:tgtEl>
                                          <p:spTgt spid="54275">
                                            <p:txEl>
                                              <p:pRg st="3" end="3"/>
                                            </p:txEl>
                                          </p:spTgt>
                                        </p:tgtEl>
                                      </p:cBhvr>
                                    </p:animEffect>
                                  </p:childTnLst>
                                </p:cTn>
                              </p:par>
                              <p:par>
                                <p:cTn id="17" presetID="5" presetClass="entr" presetSubtype="10" fill="hold" nodeType="withEffect">
                                  <p:stCondLst>
                                    <p:cond delay="0"/>
                                  </p:stCondLst>
                                  <p:childTnLst>
                                    <p:set>
                                      <p:cBhvr>
                                        <p:cTn id="18" dur="1" fill="hold">
                                          <p:stCondLst>
                                            <p:cond delay="0"/>
                                          </p:stCondLst>
                                        </p:cTn>
                                        <p:tgtEl>
                                          <p:spTgt spid="54275">
                                            <p:txEl>
                                              <p:pRg st="4" end="4"/>
                                            </p:txEl>
                                          </p:spTgt>
                                        </p:tgtEl>
                                        <p:attrNameLst>
                                          <p:attrName>style.visibility</p:attrName>
                                        </p:attrNameLst>
                                      </p:cBhvr>
                                      <p:to>
                                        <p:strVal val="visible"/>
                                      </p:to>
                                    </p:set>
                                    <p:animEffect transition="in" filter="checkerboard(across)">
                                      <p:cBhvr>
                                        <p:cTn id="19" dur="500"/>
                                        <p:tgtEl>
                                          <p:spTgt spid="5427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5" presetClass="entr" presetSubtype="10" fill="hold" nodeType="clickEffect">
                                  <p:stCondLst>
                                    <p:cond delay="0"/>
                                  </p:stCondLst>
                                  <p:childTnLst>
                                    <p:set>
                                      <p:cBhvr>
                                        <p:cTn id="23" dur="1" fill="hold">
                                          <p:stCondLst>
                                            <p:cond delay="0"/>
                                          </p:stCondLst>
                                        </p:cTn>
                                        <p:tgtEl>
                                          <p:spTgt spid="54276">
                                            <p:txEl>
                                              <p:pRg st="0" end="0"/>
                                            </p:txEl>
                                          </p:spTgt>
                                        </p:tgtEl>
                                        <p:attrNameLst>
                                          <p:attrName>style.visibility</p:attrName>
                                        </p:attrNameLst>
                                      </p:cBhvr>
                                      <p:to>
                                        <p:strVal val="visible"/>
                                      </p:to>
                                    </p:set>
                                    <p:animEffect transition="in" filter="checkerboard(across)">
                                      <p:cBhvr>
                                        <p:cTn id="24" dur="500"/>
                                        <p:tgtEl>
                                          <p:spTgt spid="54276">
                                            <p:txEl>
                                              <p:pRg st="0" end="0"/>
                                            </p:txEl>
                                          </p:spTgt>
                                        </p:tgtEl>
                                      </p:cBhvr>
                                    </p:animEffect>
                                  </p:childTnLst>
                                </p:cTn>
                              </p:par>
                              <p:par>
                                <p:cTn id="25" presetID="5" presetClass="entr" presetSubtype="10" fill="hold" nodeType="withEffect">
                                  <p:stCondLst>
                                    <p:cond delay="0"/>
                                  </p:stCondLst>
                                  <p:childTnLst>
                                    <p:set>
                                      <p:cBhvr>
                                        <p:cTn id="26" dur="1" fill="hold">
                                          <p:stCondLst>
                                            <p:cond delay="0"/>
                                          </p:stCondLst>
                                        </p:cTn>
                                        <p:tgtEl>
                                          <p:spTgt spid="54276">
                                            <p:txEl>
                                              <p:pRg st="1" end="1"/>
                                            </p:txEl>
                                          </p:spTgt>
                                        </p:tgtEl>
                                        <p:attrNameLst>
                                          <p:attrName>style.visibility</p:attrName>
                                        </p:attrNameLst>
                                      </p:cBhvr>
                                      <p:to>
                                        <p:strVal val="visible"/>
                                      </p:to>
                                    </p:set>
                                    <p:animEffect transition="in" filter="checkerboard(across)">
                                      <p:cBhvr>
                                        <p:cTn id="27" dur="500"/>
                                        <p:tgtEl>
                                          <p:spTgt spid="54276">
                                            <p:txEl>
                                              <p:pRg st="1" end="1"/>
                                            </p:txEl>
                                          </p:spTgt>
                                        </p:tgtEl>
                                      </p:cBhvr>
                                    </p:animEffect>
                                  </p:childTnLst>
                                </p:cTn>
                              </p:par>
                              <p:par>
                                <p:cTn id="28" presetID="5" presetClass="entr" presetSubtype="10" fill="hold" nodeType="withEffect">
                                  <p:stCondLst>
                                    <p:cond delay="0"/>
                                  </p:stCondLst>
                                  <p:childTnLst>
                                    <p:set>
                                      <p:cBhvr>
                                        <p:cTn id="29" dur="1" fill="hold">
                                          <p:stCondLst>
                                            <p:cond delay="0"/>
                                          </p:stCondLst>
                                        </p:cTn>
                                        <p:tgtEl>
                                          <p:spTgt spid="54276">
                                            <p:txEl>
                                              <p:pRg st="2" end="2"/>
                                            </p:txEl>
                                          </p:spTgt>
                                        </p:tgtEl>
                                        <p:attrNameLst>
                                          <p:attrName>style.visibility</p:attrName>
                                        </p:attrNameLst>
                                      </p:cBhvr>
                                      <p:to>
                                        <p:strVal val="visible"/>
                                      </p:to>
                                    </p:set>
                                    <p:animEffect transition="in" filter="checkerboard(across)">
                                      <p:cBhvr>
                                        <p:cTn id="30" dur="500"/>
                                        <p:tgtEl>
                                          <p:spTgt spid="54276">
                                            <p:txEl>
                                              <p:pRg st="2" end="2"/>
                                            </p:txEl>
                                          </p:spTgt>
                                        </p:tgtEl>
                                      </p:cBhvr>
                                    </p:animEffect>
                                  </p:childTnLst>
                                </p:cTn>
                              </p:par>
                              <p:par>
                                <p:cTn id="31" presetID="5" presetClass="entr" presetSubtype="10" fill="hold" nodeType="withEffect">
                                  <p:stCondLst>
                                    <p:cond delay="0"/>
                                  </p:stCondLst>
                                  <p:childTnLst>
                                    <p:set>
                                      <p:cBhvr>
                                        <p:cTn id="32" dur="1" fill="hold">
                                          <p:stCondLst>
                                            <p:cond delay="0"/>
                                          </p:stCondLst>
                                        </p:cTn>
                                        <p:tgtEl>
                                          <p:spTgt spid="54276">
                                            <p:txEl>
                                              <p:pRg st="3" end="3"/>
                                            </p:txEl>
                                          </p:spTgt>
                                        </p:tgtEl>
                                        <p:attrNameLst>
                                          <p:attrName>style.visibility</p:attrName>
                                        </p:attrNameLst>
                                      </p:cBhvr>
                                      <p:to>
                                        <p:strVal val="visible"/>
                                      </p:to>
                                    </p:set>
                                    <p:animEffect transition="in" filter="checkerboard(across)">
                                      <p:cBhvr>
                                        <p:cTn id="33" dur="500"/>
                                        <p:tgtEl>
                                          <p:spTgt spid="54276">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4" presetClass="entr" presetSubtype="0" accel="100000" fill="hold" nodeType="clickEffect">
                                  <p:stCondLst>
                                    <p:cond delay="0"/>
                                  </p:stCondLst>
                                  <p:childTnLst>
                                    <p:set>
                                      <p:cBhvr>
                                        <p:cTn id="37" dur="1" fill="hold">
                                          <p:stCondLst>
                                            <p:cond delay="0"/>
                                          </p:stCondLst>
                                        </p:cTn>
                                        <p:tgtEl>
                                          <p:spTgt spid="54277">
                                            <p:txEl>
                                              <p:pRg st="0" end="0"/>
                                            </p:txEl>
                                          </p:spTgt>
                                        </p:tgtEl>
                                        <p:attrNameLst>
                                          <p:attrName>style.visibility</p:attrName>
                                        </p:attrNameLst>
                                      </p:cBhvr>
                                      <p:to>
                                        <p:strVal val="visible"/>
                                      </p:to>
                                    </p:set>
                                    <p:anim calcmode="lin" valueType="num">
                                      <p:cBhvr>
                                        <p:cTn id="38" dur="500" fill="hold"/>
                                        <p:tgtEl>
                                          <p:spTgt spid="54277">
                                            <p:txEl>
                                              <p:pRg st="0" end="0"/>
                                            </p:txEl>
                                          </p:spTgt>
                                        </p:tgtEl>
                                        <p:attrNameLst>
                                          <p:attrName>ppt_w</p:attrName>
                                        </p:attrNameLst>
                                      </p:cBhvr>
                                      <p:tavLst>
                                        <p:tav tm="0">
                                          <p:val>
                                            <p:strVal val="#ppt_w*0.05"/>
                                          </p:val>
                                        </p:tav>
                                        <p:tav tm="100000">
                                          <p:val>
                                            <p:strVal val="#ppt_w"/>
                                          </p:val>
                                        </p:tav>
                                      </p:tavLst>
                                    </p:anim>
                                    <p:anim calcmode="lin" valueType="num">
                                      <p:cBhvr>
                                        <p:cTn id="39" dur="500" fill="hold"/>
                                        <p:tgtEl>
                                          <p:spTgt spid="54277">
                                            <p:txEl>
                                              <p:pRg st="0" end="0"/>
                                            </p:txEl>
                                          </p:spTgt>
                                        </p:tgtEl>
                                        <p:attrNameLst>
                                          <p:attrName>ppt_h</p:attrName>
                                        </p:attrNameLst>
                                      </p:cBhvr>
                                      <p:tavLst>
                                        <p:tav tm="0">
                                          <p:val>
                                            <p:strVal val="#ppt_h"/>
                                          </p:val>
                                        </p:tav>
                                        <p:tav tm="100000">
                                          <p:val>
                                            <p:strVal val="#ppt_h"/>
                                          </p:val>
                                        </p:tav>
                                      </p:tavLst>
                                    </p:anim>
                                    <p:anim calcmode="lin" valueType="num">
                                      <p:cBhvr>
                                        <p:cTn id="40" dur="500" fill="hold"/>
                                        <p:tgtEl>
                                          <p:spTgt spid="54277">
                                            <p:txEl>
                                              <p:pRg st="0" end="0"/>
                                            </p:txEl>
                                          </p:spTgt>
                                        </p:tgtEl>
                                        <p:attrNameLst>
                                          <p:attrName>ppt_x</p:attrName>
                                        </p:attrNameLst>
                                      </p:cBhvr>
                                      <p:tavLst>
                                        <p:tav tm="0">
                                          <p:val>
                                            <p:strVal val="#ppt_x-.2"/>
                                          </p:val>
                                        </p:tav>
                                        <p:tav tm="100000">
                                          <p:val>
                                            <p:strVal val="#ppt_x"/>
                                          </p:val>
                                        </p:tav>
                                      </p:tavLst>
                                    </p:anim>
                                    <p:anim calcmode="lin" valueType="num">
                                      <p:cBhvr>
                                        <p:cTn id="41" dur="500" fill="hold"/>
                                        <p:tgtEl>
                                          <p:spTgt spid="54277">
                                            <p:txEl>
                                              <p:pRg st="0" end="0"/>
                                            </p:txEl>
                                          </p:spTgt>
                                        </p:tgtEl>
                                        <p:attrNameLst>
                                          <p:attrName>ppt_y</p:attrName>
                                        </p:attrNameLst>
                                      </p:cBhvr>
                                      <p:tavLst>
                                        <p:tav tm="0">
                                          <p:val>
                                            <p:strVal val="#ppt_y"/>
                                          </p:val>
                                        </p:tav>
                                        <p:tav tm="100000">
                                          <p:val>
                                            <p:strVal val="#ppt_y"/>
                                          </p:val>
                                        </p:tav>
                                      </p:tavLst>
                                    </p:anim>
                                    <p:animEffect transition="in" filter="fade">
                                      <p:cBhvr>
                                        <p:cTn id="42" dur="500"/>
                                        <p:tgtEl>
                                          <p:spTgt spid="54277">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4" presetClass="entr" presetSubtype="0" accel="100000" fill="hold" nodeType="clickEffect">
                                  <p:stCondLst>
                                    <p:cond delay="0"/>
                                  </p:stCondLst>
                                  <p:childTnLst>
                                    <p:set>
                                      <p:cBhvr>
                                        <p:cTn id="46" dur="1" fill="hold">
                                          <p:stCondLst>
                                            <p:cond delay="0"/>
                                          </p:stCondLst>
                                        </p:cTn>
                                        <p:tgtEl>
                                          <p:spTgt spid="54277">
                                            <p:txEl>
                                              <p:pRg st="1" end="1"/>
                                            </p:txEl>
                                          </p:spTgt>
                                        </p:tgtEl>
                                        <p:attrNameLst>
                                          <p:attrName>style.visibility</p:attrName>
                                        </p:attrNameLst>
                                      </p:cBhvr>
                                      <p:to>
                                        <p:strVal val="visible"/>
                                      </p:to>
                                    </p:set>
                                    <p:anim calcmode="lin" valueType="num">
                                      <p:cBhvr>
                                        <p:cTn id="47" dur="500" fill="hold"/>
                                        <p:tgtEl>
                                          <p:spTgt spid="54277">
                                            <p:txEl>
                                              <p:pRg st="1" end="1"/>
                                            </p:txEl>
                                          </p:spTgt>
                                        </p:tgtEl>
                                        <p:attrNameLst>
                                          <p:attrName>ppt_w</p:attrName>
                                        </p:attrNameLst>
                                      </p:cBhvr>
                                      <p:tavLst>
                                        <p:tav tm="0">
                                          <p:val>
                                            <p:strVal val="#ppt_w*0.05"/>
                                          </p:val>
                                        </p:tav>
                                        <p:tav tm="100000">
                                          <p:val>
                                            <p:strVal val="#ppt_w"/>
                                          </p:val>
                                        </p:tav>
                                      </p:tavLst>
                                    </p:anim>
                                    <p:anim calcmode="lin" valueType="num">
                                      <p:cBhvr>
                                        <p:cTn id="48" dur="500" fill="hold"/>
                                        <p:tgtEl>
                                          <p:spTgt spid="54277">
                                            <p:txEl>
                                              <p:pRg st="1" end="1"/>
                                            </p:txEl>
                                          </p:spTgt>
                                        </p:tgtEl>
                                        <p:attrNameLst>
                                          <p:attrName>ppt_h</p:attrName>
                                        </p:attrNameLst>
                                      </p:cBhvr>
                                      <p:tavLst>
                                        <p:tav tm="0">
                                          <p:val>
                                            <p:strVal val="#ppt_h"/>
                                          </p:val>
                                        </p:tav>
                                        <p:tav tm="100000">
                                          <p:val>
                                            <p:strVal val="#ppt_h"/>
                                          </p:val>
                                        </p:tav>
                                      </p:tavLst>
                                    </p:anim>
                                    <p:anim calcmode="lin" valueType="num">
                                      <p:cBhvr>
                                        <p:cTn id="49" dur="500" fill="hold"/>
                                        <p:tgtEl>
                                          <p:spTgt spid="54277">
                                            <p:txEl>
                                              <p:pRg st="1" end="1"/>
                                            </p:txEl>
                                          </p:spTgt>
                                        </p:tgtEl>
                                        <p:attrNameLst>
                                          <p:attrName>ppt_x</p:attrName>
                                        </p:attrNameLst>
                                      </p:cBhvr>
                                      <p:tavLst>
                                        <p:tav tm="0">
                                          <p:val>
                                            <p:strVal val="#ppt_x-.2"/>
                                          </p:val>
                                        </p:tav>
                                        <p:tav tm="100000">
                                          <p:val>
                                            <p:strVal val="#ppt_x"/>
                                          </p:val>
                                        </p:tav>
                                      </p:tavLst>
                                    </p:anim>
                                    <p:anim calcmode="lin" valueType="num">
                                      <p:cBhvr>
                                        <p:cTn id="50" dur="500" fill="hold"/>
                                        <p:tgtEl>
                                          <p:spTgt spid="54277">
                                            <p:txEl>
                                              <p:pRg st="1" end="1"/>
                                            </p:txEl>
                                          </p:spTgt>
                                        </p:tgtEl>
                                        <p:attrNameLst>
                                          <p:attrName>ppt_y</p:attrName>
                                        </p:attrNameLst>
                                      </p:cBhvr>
                                      <p:tavLst>
                                        <p:tav tm="0">
                                          <p:val>
                                            <p:strVal val="#ppt_y"/>
                                          </p:val>
                                        </p:tav>
                                        <p:tav tm="100000">
                                          <p:val>
                                            <p:strVal val="#ppt_y"/>
                                          </p:val>
                                        </p:tav>
                                      </p:tavLst>
                                    </p:anim>
                                    <p:animEffect transition="in" filter="fade">
                                      <p:cBhvr>
                                        <p:cTn id="51" dur="500"/>
                                        <p:tgtEl>
                                          <p:spTgt spid="54277">
                                            <p:txEl>
                                              <p:pRg st="1" end="1"/>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4" presetClass="entr" presetSubtype="0" accel="100000" fill="hold" nodeType="clickEffect">
                                  <p:stCondLst>
                                    <p:cond delay="0"/>
                                  </p:stCondLst>
                                  <p:childTnLst>
                                    <p:set>
                                      <p:cBhvr>
                                        <p:cTn id="55" dur="1" fill="hold">
                                          <p:stCondLst>
                                            <p:cond delay="0"/>
                                          </p:stCondLst>
                                        </p:cTn>
                                        <p:tgtEl>
                                          <p:spTgt spid="54277">
                                            <p:txEl>
                                              <p:pRg st="2" end="2"/>
                                            </p:txEl>
                                          </p:spTgt>
                                        </p:tgtEl>
                                        <p:attrNameLst>
                                          <p:attrName>style.visibility</p:attrName>
                                        </p:attrNameLst>
                                      </p:cBhvr>
                                      <p:to>
                                        <p:strVal val="visible"/>
                                      </p:to>
                                    </p:set>
                                    <p:anim calcmode="lin" valueType="num">
                                      <p:cBhvr>
                                        <p:cTn id="56" dur="500" fill="hold"/>
                                        <p:tgtEl>
                                          <p:spTgt spid="54277">
                                            <p:txEl>
                                              <p:pRg st="2" end="2"/>
                                            </p:txEl>
                                          </p:spTgt>
                                        </p:tgtEl>
                                        <p:attrNameLst>
                                          <p:attrName>ppt_w</p:attrName>
                                        </p:attrNameLst>
                                      </p:cBhvr>
                                      <p:tavLst>
                                        <p:tav tm="0">
                                          <p:val>
                                            <p:strVal val="#ppt_w*0.05"/>
                                          </p:val>
                                        </p:tav>
                                        <p:tav tm="100000">
                                          <p:val>
                                            <p:strVal val="#ppt_w"/>
                                          </p:val>
                                        </p:tav>
                                      </p:tavLst>
                                    </p:anim>
                                    <p:anim calcmode="lin" valueType="num">
                                      <p:cBhvr>
                                        <p:cTn id="57" dur="500" fill="hold"/>
                                        <p:tgtEl>
                                          <p:spTgt spid="54277">
                                            <p:txEl>
                                              <p:pRg st="2" end="2"/>
                                            </p:txEl>
                                          </p:spTgt>
                                        </p:tgtEl>
                                        <p:attrNameLst>
                                          <p:attrName>ppt_h</p:attrName>
                                        </p:attrNameLst>
                                      </p:cBhvr>
                                      <p:tavLst>
                                        <p:tav tm="0">
                                          <p:val>
                                            <p:strVal val="#ppt_h"/>
                                          </p:val>
                                        </p:tav>
                                        <p:tav tm="100000">
                                          <p:val>
                                            <p:strVal val="#ppt_h"/>
                                          </p:val>
                                        </p:tav>
                                      </p:tavLst>
                                    </p:anim>
                                    <p:anim calcmode="lin" valueType="num">
                                      <p:cBhvr>
                                        <p:cTn id="58" dur="500" fill="hold"/>
                                        <p:tgtEl>
                                          <p:spTgt spid="54277">
                                            <p:txEl>
                                              <p:pRg st="2" end="2"/>
                                            </p:txEl>
                                          </p:spTgt>
                                        </p:tgtEl>
                                        <p:attrNameLst>
                                          <p:attrName>ppt_x</p:attrName>
                                        </p:attrNameLst>
                                      </p:cBhvr>
                                      <p:tavLst>
                                        <p:tav tm="0">
                                          <p:val>
                                            <p:strVal val="#ppt_x-.2"/>
                                          </p:val>
                                        </p:tav>
                                        <p:tav tm="100000">
                                          <p:val>
                                            <p:strVal val="#ppt_x"/>
                                          </p:val>
                                        </p:tav>
                                      </p:tavLst>
                                    </p:anim>
                                    <p:anim calcmode="lin" valueType="num">
                                      <p:cBhvr>
                                        <p:cTn id="59" dur="500" fill="hold"/>
                                        <p:tgtEl>
                                          <p:spTgt spid="54277">
                                            <p:txEl>
                                              <p:pRg st="2" end="2"/>
                                            </p:txEl>
                                          </p:spTgt>
                                        </p:tgtEl>
                                        <p:attrNameLst>
                                          <p:attrName>ppt_y</p:attrName>
                                        </p:attrNameLst>
                                      </p:cBhvr>
                                      <p:tavLst>
                                        <p:tav tm="0">
                                          <p:val>
                                            <p:strVal val="#ppt_y"/>
                                          </p:val>
                                        </p:tav>
                                        <p:tav tm="100000">
                                          <p:val>
                                            <p:strVal val="#ppt_y"/>
                                          </p:val>
                                        </p:tav>
                                      </p:tavLst>
                                    </p:anim>
                                    <p:animEffect transition="in" filter="fade">
                                      <p:cBhvr>
                                        <p:cTn id="60" dur="500"/>
                                        <p:tgtEl>
                                          <p:spTgt spid="5427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Social Enterprise Organisations</a:t>
            </a:r>
            <a:endParaRPr lang="en-GB" dirty="0">
              <a:solidFill>
                <a:srgbClr val="0000FF"/>
              </a:solidFill>
            </a:endParaRPr>
          </a:p>
        </p:txBody>
      </p:sp>
      <p:sp>
        <p:nvSpPr>
          <p:cNvPr id="3" name="Content Placeholder 2"/>
          <p:cNvSpPr>
            <a:spLocks noGrp="1"/>
          </p:cNvSpPr>
          <p:nvPr>
            <p:ph sz="half" idx="1"/>
          </p:nvPr>
        </p:nvSpPr>
        <p:spPr/>
        <p:txBody>
          <a:bodyPr/>
          <a:lstStyle/>
          <a:p>
            <a:r>
              <a:rPr lang="en-GB" dirty="0" smtClean="0"/>
              <a:t>Set up in response to social or environmental concerns </a:t>
            </a:r>
          </a:p>
          <a:p>
            <a:r>
              <a:rPr lang="en-GB" dirty="0" smtClean="0"/>
              <a:t>Bring together aspects of both the private and public sectors</a:t>
            </a:r>
          </a:p>
        </p:txBody>
      </p:sp>
      <p:pic>
        <p:nvPicPr>
          <p:cNvPr id="4"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793593" y="2132856"/>
            <a:ext cx="1692078" cy="2437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5043165"/>
            <a:ext cx="3847232" cy="809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cove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Social Enterprise model</a:t>
            </a:r>
            <a:endParaRPr lang="en-GB" dirty="0">
              <a:solidFill>
                <a:srgbClr val="0000FF"/>
              </a:solidFill>
            </a:endParaRPr>
          </a:p>
        </p:txBody>
      </p:sp>
      <p:sp>
        <p:nvSpPr>
          <p:cNvPr id="3" name="Content Placeholder 2"/>
          <p:cNvSpPr>
            <a:spLocks noGrp="1"/>
          </p:cNvSpPr>
          <p:nvPr>
            <p:ph sz="half" idx="1"/>
          </p:nvPr>
        </p:nvSpPr>
        <p:spPr/>
        <p:txBody>
          <a:bodyPr>
            <a:normAutofit lnSpcReduction="10000"/>
          </a:bodyPr>
          <a:lstStyle/>
          <a:p>
            <a:r>
              <a:rPr lang="en-GB" dirty="0" smtClean="0"/>
              <a:t>Companies with a different purpose</a:t>
            </a:r>
          </a:p>
          <a:p>
            <a:r>
              <a:rPr lang="en-GB" dirty="0" smtClean="0"/>
              <a:t>Concerned with the community in general not shareholder value or specific public interest</a:t>
            </a:r>
          </a:p>
          <a:p>
            <a:r>
              <a:rPr lang="en-GB" dirty="0" smtClean="0"/>
              <a:t>Not charities but promote well being of society		</a:t>
            </a:r>
          </a:p>
          <a:p>
            <a:endParaRPr lang="en-GB" dirty="0"/>
          </a:p>
        </p:txBody>
      </p:sp>
      <p:sp>
        <p:nvSpPr>
          <p:cNvPr id="4" name="Content Placeholder 3"/>
          <p:cNvSpPr>
            <a:spLocks noGrp="1"/>
          </p:cNvSpPr>
          <p:nvPr>
            <p:ph sz="half" idx="2"/>
          </p:nvPr>
        </p:nvSpPr>
        <p:spPr/>
        <p:txBody>
          <a:bodyPr>
            <a:normAutofit lnSpcReduction="10000"/>
          </a:bodyPr>
          <a:lstStyle/>
          <a:p>
            <a:r>
              <a:rPr lang="en-GB" u="sng" dirty="0" smtClean="0"/>
              <a:t>Triple bottom line:</a:t>
            </a:r>
          </a:p>
          <a:p>
            <a:pPr>
              <a:buNone/>
            </a:pPr>
            <a:r>
              <a:rPr lang="en-GB" dirty="0" smtClean="0"/>
              <a:t>	social, environmental and financial</a:t>
            </a:r>
          </a:p>
          <a:p>
            <a:r>
              <a:rPr lang="en-GB" dirty="0" smtClean="0"/>
              <a:t>Main purpose: social</a:t>
            </a:r>
          </a:p>
          <a:p>
            <a:r>
              <a:rPr lang="en-GB" dirty="0" smtClean="0"/>
              <a:t>Create social value</a:t>
            </a:r>
          </a:p>
          <a:p>
            <a:r>
              <a:rPr lang="en-GB" dirty="0" smtClean="0"/>
              <a:t>Surplus not profit</a:t>
            </a:r>
          </a:p>
          <a:p>
            <a:r>
              <a:rPr lang="en-GB" dirty="0" smtClean="0"/>
              <a:t>Reinvested</a:t>
            </a:r>
          </a:p>
          <a:p>
            <a:r>
              <a:rPr lang="en-GB" dirty="0" smtClean="0"/>
              <a:t>Big Issue, Fifteen, Cafe Direct</a:t>
            </a:r>
          </a:p>
          <a:p>
            <a:pPr>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304800"/>
            <a:ext cx="8229600" cy="641350"/>
          </a:xfrm>
        </p:spPr>
        <p:txBody>
          <a:bodyPr/>
          <a:lstStyle/>
          <a:p>
            <a:pPr algn="l"/>
            <a:r>
              <a:rPr lang="en-GB" sz="3600" dirty="0">
                <a:solidFill>
                  <a:srgbClr val="0000FF"/>
                </a:solidFill>
              </a:rPr>
              <a:t>The nature of organisations</a:t>
            </a:r>
          </a:p>
        </p:txBody>
      </p:sp>
      <p:sp>
        <p:nvSpPr>
          <p:cNvPr id="45060"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3.2</a:t>
            </a:r>
            <a:r>
              <a:rPr lang="en-GB" dirty="0"/>
              <a:t>  The nature of organisations</a:t>
            </a:r>
          </a:p>
        </p:txBody>
      </p:sp>
      <p:pic>
        <p:nvPicPr>
          <p:cNvPr id="45062" name="Picture 6" descr="F:\Powerpoint\pe_uk\PE105-Mullins\Final_Files\GIF\ch03\C03NF002.gif"/>
          <p:cNvPicPr>
            <a:picLocks noChangeAspect="1" noChangeArrowheads="1"/>
          </p:cNvPicPr>
          <p:nvPr/>
        </p:nvPicPr>
        <p:blipFill>
          <a:blip r:embed="rId3" cstate="print"/>
          <a:srcRect/>
          <a:stretch>
            <a:fillRect/>
          </a:stretch>
        </p:blipFill>
        <p:spPr bwMode="auto">
          <a:xfrm>
            <a:off x="566738" y="968375"/>
            <a:ext cx="8002587" cy="4868863"/>
          </a:xfrm>
          <a:prstGeom prst="rect">
            <a:avLst/>
          </a:prstGeom>
          <a:noFill/>
        </p:spPr>
      </p:pic>
    </p:spTree>
  </p:cSld>
  <p:clrMapOvr>
    <a:masterClrMapping/>
  </p:clrMapOvr>
  <p:transition spd="slow">
    <p:wheel spokes="1"/>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Activity 2</a:t>
            </a:r>
            <a:endParaRPr lang="en-US" dirty="0">
              <a:solidFill>
                <a:srgbClr val="0000FF"/>
              </a:solidFill>
            </a:endParaRPr>
          </a:p>
        </p:txBody>
      </p:sp>
      <p:sp>
        <p:nvSpPr>
          <p:cNvPr id="3" name="Content Placeholder 2"/>
          <p:cNvSpPr>
            <a:spLocks noGrp="1"/>
          </p:cNvSpPr>
          <p:nvPr>
            <p:ph sz="half" idx="1"/>
          </p:nvPr>
        </p:nvSpPr>
        <p:spPr/>
        <p:txBody>
          <a:bodyPr/>
          <a:lstStyle/>
          <a:p>
            <a:r>
              <a:rPr lang="en-GB" sz="4000" dirty="0" smtClean="0"/>
              <a:t>What’s the main purpose of a prison?</a:t>
            </a:r>
          </a:p>
          <a:p>
            <a:endParaRPr lang="en-GB" dirty="0"/>
          </a:p>
          <a:p>
            <a:pPr>
              <a:buNone/>
            </a:pPr>
            <a:endParaRPr lang="en-US" dirty="0"/>
          </a:p>
        </p:txBody>
      </p:sp>
      <p:sp>
        <p:nvSpPr>
          <p:cNvPr id="4" name="Content Placeholder 3"/>
          <p:cNvSpPr>
            <a:spLocks noGrp="1"/>
          </p:cNvSpPr>
          <p:nvPr>
            <p:ph sz="half" idx="2"/>
          </p:nvPr>
        </p:nvSpPr>
        <p:spPr/>
        <p:txBody>
          <a:bodyPr>
            <a:normAutofit/>
          </a:bodyPr>
          <a:lstStyle/>
          <a:p>
            <a:r>
              <a:rPr lang="en-GB" sz="4000" dirty="0" smtClean="0"/>
              <a:t>Corrective</a:t>
            </a:r>
          </a:p>
          <a:p>
            <a:r>
              <a:rPr lang="en-GB" sz="4000" dirty="0" smtClean="0"/>
              <a:t>Protective</a:t>
            </a:r>
          </a:p>
          <a:p>
            <a:r>
              <a:rPr lang="en-GB" sz="4000" dirty="0" smtClean="0"/>
              <a:t>Penal</a:t>
            </a:r>
          </a:p>
          <a:p>
            <a:r>
              <a:rPr lang="en-GB" sz="4000" dirty="0" smtClean="0"/>
              <a:t>Educational</a:t>
            </a:r>
            <a:endParaRPr lang="en-US" sz="4000" dirty="0"/>
          </a:p>
        </p:txBody>
      </p:sp>
      <p:sp>
        <p:nvSpPr>
          <p:cNvPr id="5" name="Lock"/>
          <p:cNvSpPr>
            <a:spLocks noEditPoints="1" noChangeArrowheads="1"/>
          </p:cNvSpPr>
          <p:nvPr/>
        </p:nvSpPr>
        <p:spPr bwMode="auto">
          <a:xfrm>
            <a:off x="323528" y="3792644"/>
            <a:ext cx="1872208" cy="232410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pic>
        <p:nvPicPr>
          <p:cNvPr id="1026" name="Picture 2" descr="C:\Users\bus-ad1\AppData\Local\Microsoft\Windows\Temporary Internet Files\Content.IE5\5LS0LQCI\3557791151_885f645d7e_z[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3792644"/>
            <a:ext cx="2085696" cy="278092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bus-ad1\AppData\Local\Microsoft\Windows\Temporary Internet Files\Content.IE5\Q0NO155Y\5595214723_7f9a881825_z[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088" y="4653136"/>
            <a:ext cx="2551832" cy="16985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Ways of classifying organisations</a:t>
            </a:r>
            <a:endParaRPr lang="en-US" dirty="0">
              <a:solidFill>
                <a:srgbClr val="0000FF"/>
              </a:solidFill>
            </a:endParaRPr>
          </a:p>
        </p:txBody>
      </p:sp>
      <p:sp>
        <p:nvSpPr>
          <p:cNvPr id="3" name="Content Placeholder 2"/>
          <p:cNvSpPr>
            <a:spLocks noGrp="1"/>
          </p:cNvSpPr>
          <p:nvPr>
            <p:ph idx="1"/>
          </p:nvPr>
        </p:nvSpPr>
        <p:spPr/>
        <p:txBody>
          <a:bodyPr/>
          <a:lstStyle/>
          <a:p>
            <a:r>
              <a:rPr lang="en-GB" sz="3600" dirty="0" smtClean="0"/>
              <a:t>Public/Private/Not-for-Profit</a:t>
            </a:r>
          </a:p>
          <a:p>
            <a:r>
              <a:rPr lang="en-GB" sz="3600" dirty="0" smtClean="0"/>
              <a:t>Formal/Informal</a:t>
            </a:r>
          </a:p>
          <a:p>
            <a:r>
              <a:rPr lang="en-GB" sz="3600" dirty="0" smtClean="0"/>
              <a:t>Product/Service</a:t>
            </a:r>
          </a:p>
          <a:p>
            <a:r>
              <a:rPr lang="en-GB" sz="3600" dirty="0" smtClean="0"/>
              <a:t>By major purpose</a:t>
            </a:r>
          </a:p>
          <a:p>
            <a:r>
              <a:rPr lang="en-GB" sz="3600" dirty="0" smtClean="0"/>
              <a:t>By prime beneficiary</a:t>
            </a:r>
          </a:p>
          <a:p>
            <a:endParaRPr lang="en-GB" dirty="0" smtClean="0"/>
          </a:p>
          <a:p>
            <a:endParaRPr lang="en-GB" dirty="0" smtClean="0"/>
          </a:p>
          <a:p>
            <a:endParaRPr lang="en-GB"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mph" presetSubtype="2" fill="hold" nodeType="clickEffect">
                                  <p:stCondLst>
                                    <p:cond delay="0"/>
                                  </p:stCondLst>
                                  <p:childTnLst>
                                    <p:anim to="1.5" calcmode="lin" valueType="num">
                                      <p:cBhvr override="childStyle">
                                        <p:cTn id="6" dur="2000" fill="hold"/>
                                        <p:tgtEl>
                                          <p:spTgt spid="3">
                                            <p:txEl>
                                              <p:pRg st="4" end="4"/>
                                            </p:txEl>
                                          </p:spTgt>
                                        </p:tgtEl>
                                        <p:attrNameLst>
                                          <p:attrName>style.fontSize</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461675"/>
            <a:ext cx="8229600" cy="584775"/>
          </a:xfrm>
        </p:spPr>
        <p:txBody>
          <a:bodyPr/>
          <a:lstStyle/>
          <a:p>
            <a:pPr algn="l"/>
            <a:r>
              <a:rPr lang="en-GB" sz="3200" b="1" dirty="0" smtClean="0">
                <a:solidFill>
                  <a:srgbClr val="0000FF"/>
                </a:solidFill>
              </a:rPr>
              <a:t>So who </a:t>
            </a:r>
            <a:r>
              <a:rPr lang="en-GB" sz="3200" b="1" u="sng" dirty="0" smtClean="0">
                <a:solidFill>
                  <a:srgbClr val="0000FF"/>
                </a:solidFill>
              </a:rPr>
              <a:t>benefits</a:t>
            </a:r>
            <a:r>
              <a:rPr lang="en-GB" sz="3200" b="1" dirty="0" smtClean="0">
                <a:solidFill>
                  <a:srgbClr val="0000FF"/>
                </a:solidFill>
              </a:rPr>
              <a:t> from the organisation?</a:t>
            </a:r>
            <a:endParaRPr lang="en-GB" sz="3200" b="1" dirty="0">
              <a:solidFill>
                <a:srgbClr val="0000FF"/>
              </a:solidFill>
            </a:endParaRPr>
          </a:p>
        </p:txBody>
      </p:sp>
      <p:sp>
        <p:nvSpPr>
          <p:cNvPr id="55299" name="Rectangle 3"/>
          <p:cNvSpPr>
            <a:spLocks noGrp="1" noChangeArrowheads="1"/>
          </p:cNvSpPr>
          <p:nvPr>
            <p:ph idx="1"/>
          </p:nvPr>
        </p:nvSpPr>
        <p:spPr>
          <a:xfrm>
            <a:off x="423863" y="1196752"/>
            <a:ext cx="8229600" cy="7245060"/>
          </a:xfrm>
        </p:spPr>
        <p:txBody>
          <a:bodyPr wrap="square">
            <a:spAutoFit/>
          </a:bodyPr>
          <a:lstStyle/>
          <a:p>
            <a:r>
              <a:rPr lang="en-GB" sz="2800" dirty="0" smtClean="0">
                <a:solidFill>
                  <a:srgbClr val="0000FF"/>
                </a:solidFill>
              </a:rPr>
              <a:t>Businesses </a:t>
            </a:r>
            <a:r>
              <a:rPr lang="en-GB" sz="2800" dirty="0" smtClean="0"/>
              <a:t>	– </a:t>
            </a:r>
            <a:r>
              <a:rPr lang="en-GB" sz="2800" dirty="0"/>
              <a:t>owners</a:t>
            </a:r>
          </a:p>
          <a:p>
            <a:pPr>
              <a:buNone/>
            </a:pPr>
            <a:r>
              <a:rPr lang="en-GB" sz="2800" dirty="0" smtClean="0"/>
              <a:t>	</a:t>
            </a:r>
            <a:r>
              <a:rPr lang="en-GB" sz="2800" i="1" dirty="0" smtClean="0"/>
              <a:t>Issue: maximising efficiency and profits</a:t>
            </a:r>
          </a:p>
          <a:p>
            <a:pPr>
              <a:buNone/>
            </a:pPr>
            <a:endParaRPr lang="en-GB" sz="2800" dirty="0"/>
          </a:p>
          <a:p>
            <a:r>
              <a:rPr lang="en-GB" sz="2800" dirty="0">
                <a:solidFill>
                  <a:srgbClr val="0000FF"/>
                </a:solidFill>
              </a:rPr>
              <a:t>Service organisations </a:t>
            </a:r>
            <a:r>
              <a:rPr lang="en-GB" sz="2800" dirty="0"/>
              <a:t>– client group</a:t>
            </a:r>
          </a:p>
          <a:p>
            <a:pPr>
              <a:buNone/>
            </a:pPr>
            <a:r>
              <a:rPr lang="en-GB" sz="2800" dirty="0" smtClean="0"/>
              <a:t>	</a:t>
            </a:r>
            <a:r>
              <a:rPr lang="en-GB" sz="2800" i="1" dirty="0" smtClean="0"/>
              <a:t>Issue: conflict – service v admin procedures</a:t>
            </a:r>
          </a:p>
          <a:p>
            <a:pPr>
              <a:buNone/>
            </a:pPr>
            <a:endParaRPr lang="en-GB" sz="2800" i="1" dirty="0" smtClean="0"/>
          </a:p>
          <a:p>
            <a:r>
              <a:rPr lang="en-GB" sz="2800" dirty="0" smtClean="0">
                <a:solidFill>
                  <a:srgbClr val="0000FF"/>
                </a:solidFill>
              </a:rPr>
              <a:t>Mutual-benefit associations  </a:t>
            </a:r>
            <a:r>
              <a:rPr lang="en-GB" sz="2800" dirty="0" smtClean="0"/>
              <a:t>– the membership</a:t>
            </a:r>
          </a:p>
          <a:p>
            <a:pPr>
              <a:buNone/>
            </a:pPr>
            <a:r>
              <a:rPr lang="en-GB" sz="2800" i="1" dirty="0" smtClean="0"/>
              <a:t>	Issue: participation &amp; democratic control</a:t>
            </a:r>
          </a:p>
          <a:p>
            <a:pPr>
              <a:buNone/>
            </a:pPr>
            <a:endParaRPr lang="en-GB" sz="2800" dirty="0"/>
          </a:p>
          <a:p>
            <a:r>
              <a:rPr lang="en-GB" sz="2800" dirty="0">
                <a:solidFill>
                  <a:srgbClr val="0000FF"/>
                </a:solidFill>
              </a:rPr>
              <a:t>Commonweal organisations </a:t>
            </a:r>
            <a:r>
              <a:rPr lang="en-GB" sz="2800" dirty="0"/>
              <a:t>– public at </a:t>
            </a:r>
            <a:r>
              <a:rPr lang="en-GB" sz="2800" dirty="0" smtClean="0"/>
              <a:t>large</a:t>
            </a:r>
          </a:p>
          <a:p>
            <a:pPr>
              <a:buNone/>
            </a:pPr>
            <a:r>
              <a:rPr lang="en-GB" sz="2800" dirty="0"/>
              <a:t>	</a:t>
            </a:r>
            <a:r>
              <a:rPr lang="en-GB" sz="2800" i="1" dirty="0" smtClean="0"/>
              <a:t>Issue: public accountability         </a:t>
            </a:r>
            <a:r>
              <a:rPr lang="en-GB" sz="1800" dirty="0" err="1" smtClean="0"/>
              <a:t>Blau</a:t>
            </a:r>
            <a:r>
              <a:rPr lang="en-GB" sz="1800" dirty="0" smtClean="0"/>
              <a:t> &amp; Scott (1966)</a:t>
            </a:r>
          </a:p>
          <a:p>
            <a:pPr>
              <a:buNone/>
            </a:pPr>
            <a:endParaRPr lang="en-GB" sz="2800" dirty="0" smtClean="0"/>
          </a:p>
          <a:p>
            <a:pPr>
              <a:buNone/>
            </a:pPr>
            <a:endParaRPr lang="en-GB" sz="2800" dirty="0"/>
          </a:p>
          <a:p>
            <a:pPr>
              <a:buNone/>
            </a:pP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52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52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9" presetClass="entr" presetSubtype="0" fill="hold" nodeType="clickEffect">
                                  <p:stCondLst>
                                    <p:cond delay="0"/>
                                  </p:stCondLst>
                                  <p:childTnLst>
                                    <p:set>
                                      <p:cBhvr>
                                        <p:cTn id="18" dur="1" fill="hold">
                                          <p:stCondLst>
                                            <p:cond delay="0"/>
                                          </p:stCondLst>
                                        </p:cTn>
                                        <p:tgtEl>
                                          <p:spTgt spid="55299">
                                            <p:txEl>
                                              <p:pRg st="1" end="1"/>
                                            </p:txEl>
                                          </p:spTgt>
                                        </p:tgtEl>
                                        <p:attrNameLst>
                                          <p:attrName>style.visibility</p:attrName>
                                        </p:attrNameLst>
                                      </p:cBhvr>
                                      <p:to>
                                        <p:strVal val="visible"/>
                                      </p:to>
                                    </p:set>
                                    <p:anim calcmode="lin" valueType="num">
                                      <p:cBhvr>
                                        <p:cTn id="19" dur="1000" fill="hold"/>
                                        <p:tgtEl>
                                          <p:spTgt spid="55299">
                                            <p:txEl>
                                              <p:pRg st="1" end="1"/>
                                            </p:txEl>
                                          </p:spTgt>
                                        </p:tgtEl>
                                        <p:attrNameLst>
                                          <p:attrName>ppt_x</p:attrName>
                                        </p:attrNameLst>
                                      </p:cBhvr>
                                      <p:tavLst>
                                        <p:tav tm="0">
                                          <p:val>
                                            <p:strVal val="#ppt_x-.2"/>
                                          </p:val>
                                        </p:tav>
                                        <p:tav tm="100000">
                                          <p:val>
                                            <p:strVal val="#ppt_x"/>
                                          </p:val>
                                        </p:tav>
                                      </p:tavLst>
                                    </p:anim>
                                    <p:anim calcmode="lin" valueType="num">
                                      <p:cBhvr>
                                        <p:cTn id="20" dur="1000" fill="hold"/>
                                        <p:tgtEl>
                                          <p:spTgt spid="55299">
                                            <p:txEl>
                                              <p:pRg st="1" end="1"/>
                                            </p:txEl>
                                          </p:spTgt>
                                        </p:tgtEl>
                                        <p:attrNameLst>
                                          <p:attrName>ppt_y</p:attrName>
                                        </p:attrNameLst>
                                      </p:cBhvr>
                                      <p:tavLst>
                                        <p:tav tm="0">
                                          <p:val>
                                            <p:strVal val="#ppt_y"/>
                                          </p:val>
                                        </p:tav>
                                        <p:tav tm="100000">
                                          <p:val>
                                            <p:strVal val="#ppt_y"/>
                                          </p:val>
                                        </p:tav>
                                      </p:tavLst>
                                    </p:anim>
                                    <p:animEffect transition="in" filter="wipe(right)" prLst="gradientSize: 0.1">
                                      <p:cBhvr>
                                        <p:cTn id="21" dur="1000"/>
                                        <p:tgtEl>
                                          <p:spTgt spid="55299">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55299">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55299">
                                            <p:txEl>
                                              <p:pRg st="3" end="3"/>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55299">
                                            <p:txEl>
                                              <p:pRg st="4" end="4"/>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29" presetClass="entr" presetSubtype="0" fill="hold" nodeType="clickEffect">
                                  <p:stCondLst>
                                    <p:cond delay="0"/>
                                  </p:stCondLst>
                                  <p:childTnLst>
                                    <p:set>
                                      <p:cBhvr>
                                        <p:cTn id="37" dur="1" fill="hold">
                                          <p:stCondLst>
                                            <p:cond delay="0"/>
                                          </p:stCondLst>
                                        </p:cTn>
                                        <p:tgtEl>
                                          <p:spTgt spid="55299">
                                            <p:txEl>
                                              <p:pRg st="4" end="4"/>
                                            </p:txEl>
                                          </p:spTgt>
                                        </p:tgtEl>
                                        <p:attrNameLst>
                                          <p:attrName>style.visibility</p:attrName>
                                        </p:attrNameLst>
                                      </p:cBhvr>
                                      <p:to>
                                        <p:strVal val="visible"/>
                                      </p:to>
                                    </p:set>
                                    <p:anim calcmode="lin" valueType="num">
                                      <p:cBhvr>
                                        <p:cTn id="38" dur="1000" fill="hold"/>
                                        <p:tgtEl>
                                          <p:spTgt spid="55299">
                                            <p:txEl>
                                              <p:pRg st="4" end="4"/>
                                            </p:txEl>
                                          </p:spTgt>
                                        </p:tgtEl>
                                        <p:attrNameLst>
                                          <p:attrName>ppt_x</p:attrName>
                                        </p:attrNameLst>
                                      </p:cBhvr>
                                      <p:tavLst>
                                        <p:tav tm="0">
                                          <p:val>
                                            <p:strVal val="#ppt_x-.2"/>
                                          </p:val>
                                        </p:tav>
                                        <p:tav tm="100000">
                                          <p:val>
                                            <p:strVal val="#ppt_x"/>
                                          </p:val>
                                        </p:tav>
                                      </p:tavLst>
                                    </p:anim>
                                    <p:anim calcmode="lin" valueType="num">
                                      <p:cBhvr>
                                        <p:cTn id="39" dur="1000" fill="hold"/>
                                        <p:tgtEl>
                                          <p:spTgt spid="55299">
                                            <p:txEl>
                                              <p:pRg st="4" end="4"/>
                                            </p:txEl>
                                          </p:spTgt>
                                        </p:tgtEl>
                                        <p:attrNameLst>
                                          <p:attrName>ppt_y</p:attrName>
                                        </p:attrNameLst>
                                      </p:cBhvr>
                                      <p:tavLst>
                                        <p:tav tm="0">
                                          <p:val>
                                            <p:strVal val="#ppt_y"/>
                                          </p:val>
                                        </p:tav>
                                        <p:tav tm="100000">
                                          <p:val>
                                            <p:strVal val="#ppt_y"/>
                                          </p:val>
                                        </p:tav>
                                      </p:tavLst>
                                    </p:anim>
                                    <p:animEffect transition="in" filter="wipe(right)" prLst="gradientSize: 0.1">
                                      <p:cBhvr>
                                        <p:cTn id="40" dur="1000"/>
                                        <p:tgtEl>
                                          <p:spTgt spid="55299">
                                            <p:txEl>
                                              <p:pRg st="4" end="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55299">
                                            <p:txEl>
                                              <p:pRg st="6" end="6"/>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55299">
                                            <p:txEl>
                                              <p:pRg st="6" end="6"/>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55299">
                                            <p:txEl>
                                              <p:pRg st="7" end="7"/>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29" presetClass="entr" presetSubtype="0" fill="hold" nodeType="clickEffect">
                                  <p:stCondLst>
                                    <p:cond delay="0"/>
                                  </p:stCondLst>
                                  <p:childTnLst>
                                    <p:set>
                                      <p:cBhvr>
                                        <p:cTn id="56" dur="1" fill="hold">
                                          <p:stCondLst>
                                            <p:cond delay="0"/>
                                          </p:stCondLst>
                                        </p:cTn>
                                        <p:tgtEl>
                                          <p:spTgt spid="55299">
                                            <p:txEl>
                                              <p:pRg st="7" end="7"/>
                                            </p:txEl>
                                          </p:spTgt>
                                        </p:tgtEl>
                                        <p:attrNameLst>
                                          <p:attrName>style.visibility</p:attrName>
                                        </p:attrNameLst>
                                      </p:cBhvr>
                                      <p:to>
                                        <p:strVal val="visible"/>
                                      </p:to>
                                    </p:set>
                                    <p:anim calcmode="lin" valueType="num">
                                      <p:cBhvr>
                                        <p:cTn id="57" dur="1000" fill="hold"/>
                                        <p:tgtEl>
                                          <p:spTgt spid="55299">
                                            <p:txEl>
                                              <p:pRg st="7" end="7"/>
                                            </p:txEl>
                                          </p:spTgt>
                                        </p:tgtEl>
                                        <p:attrNameLst>
                                          <p:attrName>ppt_x</p:attrName>
                                        </p:attrNameLst>
                                      </p:cBhvr>
                                      <p:tavLst>
                                        <p:tav tm="0">
                                          <p:val>
                                            <p:strVal val="#ppt_x-.2"/>
                                          </p:val>
                                        </p:tav>
                                        <p:tav tm="100000">
                                          <p:val>
                                            <p:strVal val="#ppt_x"/>
                                          </p:val>
                                        </p:tav>
                                      </p:tavLst>
                                    </p:anim>
                                    <p:anim calcmode="lin" valueType="num">
                                      <p:cBhvr>
                                        <p:cTn id="58" dur="1000" fill="hold"/>
                                        <p:tgtEl>
                                          <p:spTgt spid="55299">
                                            <p:txEl>
                                              <p:pRg st="7" end="7"/>
                                            </p:txEl>
                                          </p:spTgt>
                                        </p:tgtEl>
                                        <p:attrNameLst>
                                          <p:attrName>ppt_y</p:attrName>
                                        </p:attrNameLst>
                                      </p:cBhvr>
                                      <p:tavLst>
                                        <p:tav tm="0">
                                          <p:val>
                                            <p:strVal val="#ppt_y"/>
                                          </p:val>
                                        </p:tav>
                                        <p:tav tm="100000">
                                          <p:val>
                                            <p:strVal val="#ppt_y"/>
                                          </p:val>
                                        </p:tav>
                                      </p:tavLst>
                                    </p:anim>
                                    <p:animEffect transition="in" filter="wipe(right)" prLst="gradientSize: 0.1">
                                      <p:cBhvr>
                                        <p:cTn id="59" dur="1000"/>
                                        <p:tgtEl>
                                          <p:spTgt spid="55299">
                                            <p:txEl>
                                              <p:pRg st="7" end="7"/>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nodeType="clickEffect">
                                  <p:stCondLst>
                                    <p:cond delay="0"/>
                                  </p:stCondLst>
                                  <p:childTnLst>
                                    <p:set>
                                      <p:cBhvr>
                                        <p:cTn id="63" dur="1" fill="hold">
                                          <p:stCondLst>
                                            <p:cond delay="0"/>
                                          </p:stCondLst>
                                        </p:cTn>
                                        <p:tgtEl>
                                          <p:spTgt spid="55299">
                                            <p:txEl>
                                              <p:pRg st="9" end="9"/>
                                            </p:txEl>
                                          </p:spTgt>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55299">
                                            <p:txEl>
                                              <p:pRg st="9" end="9"/>
                                            </p:txEl>
                                          </p:spTgt>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nodeType="clickEffect">
                                  <p:stCondLst>
                                    <p:cond delay="0"/>
                                  </p:stCondLst>
                                  <p:childTnLst>
                                    <p:set>
                                      <p:cBhvr>
                                        <p:cTn id="71" dur="1" fill="hold">
                                          <p:stCondLst>
                                            <p:cond delay="0"/>
                                          </p:stCondLst>
                                        </p:cTn>
                                        <p:tgtEl>
                                          <p:spTgt spid="55299">
                                            <p:txEl>
                                              <p:pRg st="10" end="10"/>
                                            </p:txEl>
                                          </p:spTgt>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29" presetClass="entr" presetSubtype="0" fill="hold" nodeType="clickEffect">
                                  <p:stCondLst>
                                    <p:cond delay="0"/>
                                  </p:stCondLst>
                                  <p:childTnLst>
                                    <p:set>
                                      <p:cBhvr>
                                        <p:cTn id="75" dur="1" fill="hold">
                                          <p:stCondLst>
                                            <p:cond delay="0"/>
                                          </p:stCondLst>
                                        </p:cTn>
                                        <p:tgtEl>
                                          <p:spTgt spid="55299">
                                            <p:txEl>
                                              <p:pRg st="10" end="10"/>
                                            </p:txEl>
                                          </p:spTgt>
                                        </p:tgtEl>
                                        <p:attrNameLst>
                                          <p:attrName>style.visibility</p:attrName>
                                        </p:attrNameLst>
                                      </p:cBhvr>
                                      <p:to>
                                        <p:strVal val="visible"/>
                                      </p:to>
                                    </p:set>
                                    <p:anim calcmode="lin" valueType="num">
                                      <p:cBhvr>
                                        <p:cTn id="76" dur="1000" fill="hold"/>
                                        <p:tgtEl>
                                          <p:spTgt spid="55299">
                                            <p:txEl>
                                              <p:pRg st="10" end="10"/>
                                            </p:txEl>
                                          </p:spTgt>
                                        </p:tgtEl>
                                        <p:attrNameLst>
                                          <p:attrName>ppt_x</p:attrName>
                                        </p:attrNameLst>
                                      </p:cBhvr>
                                      <p:tavLst>
                                        <p:tav tm="0">
                                          <p:val>
                                            <p:strVal val="#ppt_x-.2"/>
                                          </p:val>
                                        </p:tav>
                                        <p:tav tm="100000">
                                          <p:val>
                                            <p:strVal val="#ppt_x"/>
                                          </p:val>
                                        </p:tav>
                                      </p:tavLst>
                                    </p:anim>
                                    <p:anim calcmode="lin" valueType="num">
                                      <p:cBhvr>
                                        <p:cTn id="77" dur="1000" fill="hold"/>
                                        <p:tgtEl>
                                          <p:spTgt spid="55299">
                                            <p:txEl>
                                              <p:pRg st="10" end="10"/>
                                            </p:txEl>
                                          </p:spTgt>
                                        </p:tgtEl>
                                        <p:attrNameLst>
                                          <p:attrName>ppt_y</p:attrName>
                                        </p:attrNameLst>
                                      </p:cBhvr>
                                      <p:tavLst>
                                        <p:tav tm="0">
                                          <p:val>
                                            <p:strVal val="#ppt_y"/>
                                          </p:val>
                                        </p:tav>
                                        <p:tav tm="100000">
                                          <p:val>
                                            <p:strVal val="#ppt_y"/>
                                          </p:val>
                                        </p:tav>
                                      </p:tavLst>
                                    </p:anim>
                                    <p:animEffect transition="in" filter="wipe(right)" prLst="gradientSize: 0.1">
                                      <p:cBhvr>
                                        <p:cTn id="78" dur="1000"/>
                                        <p:tgtEl>
                                          <p:spTgt spid="5529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Ways of classifying organisations</a:t>
            </a:r>
            <a:endParaRPr lang="en-US" dirty="0">
              <a:solidFill>
                <a:srgbClr val="0000FF"/>
              </a:solidFill>
            </a:endParaRPr>
          </a:p>
        </p:txBody>
      </p:sp>
      <p:sp>
        <p:nvSpPr>
          <p:cNvPr id="3" name="Content Placeholder 2"/>
          <p:cNvSpPr>
            <a:spLocks noGrp="1"/>
          </p:cNvSpPr>
          <p:nvPr>
            <p:ph idx="1"/>
          </p:nvPr>
        </p:nvSpPr>
        <p:spPr/>
        <p:txBody>
          <a:bodyPr/>
          <a:lstStyle/>
          <a:p>
            <a:r>
              <a:rPr lang="en-GB" sz="3600" dirty="0" smtClean="0"/>
              <a:t>Public/Private/Not-for-Profit</a:t>
            </a:r>
          </a:p>
          <a:p>
            <a:r>
              <a:rPr lang="en-GB" sz="3600" dirty="0" smtClean="0"/>
              <a:t>Formal/Informal</a:t>
            </a:r>
          </a:p>
          <a:p>
            <a:r>
              <a:rPr lang="en-GB" sz="3600" dirty="0" smtClean="0"/>
              <a:t>Product/Service</a:t>
            </a:r>
          </a:p>
          <a:p>
            <a:r>
              <a:rPr lang="en-GB" sz="3600" dirty="0" smtClean="0"/>
              <a:t>By major purpose</a:t>
            </a:r>
          </a:p>
          <a:p>
            <a:r>
              <a:rPr lang="en-GB" sz="3600" dirty="0" smtClean="0"/>
              <a:t>By prime beneficiary</a:t>
            </a:r>
          </a:p>
          <a:p>
            <a:r>
              <a:rPr lang="en-GB" sz="3600" dirty="0" smtClean="0"/>
              <a:t>By primary activity</a:t>
            </a:r>
          </a:p>
          <a:p>
            <a:endParaRPr lang="en-GB" dirty="0" smtClean="0"/>
          </a:p>
          <a:p>
            <a:endParaRPr lang="en-GB" dirty="0" smtClean="0"/>
          </a:p>
          <a:p>
            <a:endParaRPr lang="en-GB"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mph" presetSubtype="2" fill="hold" nodeType="clickEffect">
                                  <p:stCondLst>
                                    <p:cond delay="0"/>
                                  </p:stCondLst>
                                  <p:childTnLst>
                                    <p:anim to="1.5" calcmode="lin" valueType="num">
                                      <p:cBhvr override="childStyle">
                                        <p:cTn id="6" dur="2000" fill="hold"/>
                                        <p:tgtEl>
                                          <p:spTgt spid="3">
                                            <p:txEl>
                                              <p:pRg st="5" end="5"/>
                                            </p:txEl>
                                          </p:spTgt>
                                        </p:tgtEl>
                                        <p:attrNameLst>
                                          <p:attrName>style.fontSize</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algn="l"/>
            <a:r>
              <a:rPr lang="en-GB" dirty="0">
                <a:solidFill>
                  <a:srgbClr val="0000FF"/>
                </a:solidFill>
              </a:rPr>
              <a:t>Classification by primary activity</a:t>
            </a:r>
          </a:p>
        </p:txBody>
      </p:sp>
      <p:sp>
        <p:nvSpPr>
          <p:cNvPr id="56323" name="Rectangle 3"/>
          <p:cNvSpPr>
            <a:spLocks noGrp="1" noChangeArrowheads="1"/>
          </p:cNvSpPr>
          <p:nvPr>
            <p:ph idx="1"/>
          </p:nvPr>
        </p:nvSpPr>
        <p:spPr>
          <a:xfrm>
            <a:off x="414338" y="2492897"/>
            <a:ext cx="7859712" cy="3985692"/>
          </a:xfrm>
        </p:spPr>
        <p:txBody>
          <a:bodyPr/>
          <a:lstStyle/>
          <a:p>
            <a:pPr>
              <a:lnSpc>
                <a:spcPct val="80000"/>
              </a:lnSpc>
            </a:pPr>
            <a:r>
              <a:rPr lang="en-GB" sz="2800" dirty="0" smtClean="0">
                <a:solidFill>
                  <a:srgbClr val="0000FF"/>
                </a:solidFill>
              </a:rPr>
              <a:t>Productive or Economic</a:t>
            </a:r>
            <a:endParaRPr lang="en-GB" sz="2800" dirty="0">
              <a:solidFill>
                <a:srgbClr val="0000FF"/>
              </a:solidFill>
            </a:endParaRPr>
          </a:p>
          <a:p>
            <a:pPr lvl="1">
              <a:lnSpc>
                <a:spcPct val="80000"/>
              </a:lnSpc>
            </a:pPr>
            <a:r>
              <a:rPr lang="en-GB" sz="2400" dirty="0"/>
              <a:t>Concerned with wealth </a:t>
            </a:r>
            <a:r>
              <a:rPr lang="en-GB" sz="2400" dirty="0" smtClean="0"/>
              <a:t>creation, public service </a:t>
            </a:r>
            <a:endParaRPr lang="en-GB" sz="2400" dirty="0"/>
          </a:p>
          <a:p>
            <a:pPr>
              <a:lnSpc>
                <a:spcPct val="80000"/>
              </a:lnSpc>
            </a:pPr>
            <a:r>
              <a:rPr lang="en-GB" sz="2800" dirty="0">
                <a:solidFill>
                  <a:srgbClr val="0000FF"/>
                </a:solidFill>
              </a:rPr>
              <a:t>Maintenance</a:t>
            </a:r>
          </a:p>
          <a:p>
            <a:pPr lvl="1">
              <a:lnSpc>
                <a:spcPct val="80000"/>
              </a:lnSpc>
            </a:pPr>
            <a:r>
              <a:rPr lang="en-GB" sz="2400" dirty="0"/>
              <a:t>Concerned with </a:t>
            </a:r>
            <a:r>
              <a:rPr lang="en-GB" sz="2400" dirty="0" smtClean="0"/>
              <a:t>socialisation of people</a:t>
            </a:r>
            <a:endParaRPr lang="en-GB" sz="2400" dirty="0"/>
          </a:p>
          <a:p>
            <a:pPr>
              <a:lnSpc>
                <a:spcPct val="80000"/>
              </a:lnSpc>
            </a:pPr>
            <a:r>
              <a:rPr lang="en-GB" sz="2800" dirty="0">
                <a:solidFill>
                  <a:srgbClr val="0000FF"/>
                </a:solidFill>
              </a:rPr>
              <a:t>Adaptive</a:t>
            </a:r>
          </a:p>
          <a:p>
            <a:pPr lvl="1">
              <a:lnSpc>
                <a:spcPct val="80000"/>
              </a:lnSpc>
            </a:pPr>
            <a:r>
              <a:rPr lang="en-GB" sz="2400" dirty="0"/>
              <a:t>Concerned with research and the pursuit of </a:t>
            </a:r>
            <a:r>
              <a:rPr lang="en-GB" sz="2400" dirty="0" smtClean="0"/>
              <a:t>knowledge, theory testing </a:t>
            </a:r>
            <a:endParaRPr lang="en-GB" sz="2400" dirty="0"/>
          </a:p>
          <a:p>
            <a:pPr>
              <a:lnSpc>
                <a:spcPct val="80000"/>
              </a:lnSpc>
            </a:pPr>
            <a:r>
              <a:rPr lang="en-GB" sz="2800" dirty="0">
                <a:solidFill>
                  <a:srgbClr val="0000FF"/>
                </a:solidFill>
              </a:rPr>
              <a:t>Managerial or political</a:t>
            </a:r>
          </a:p>
          <a:p>
            <a:pPr lvl="1">
              <a:lnSpc>
                <a:spcPct val="80000"/>
              </a:lnSpc>
            </a:pPr>
            <a:r>
              <a:rPr lang="en-GB" sz="2400" dirty="0"/>
              <a:t>Concerned with social </a:t>
            </a:r>
            <a:r>
              <a:rPr lang="en-GB" sz="2400" dirty="0" smtClean="0"/>
              <a:t>order, control</a:t>
            </a:r>
            <a:r>
              <a:rPr lang="en-GB" sz="2400" dirty="0"/>
              <a:t/>
            </a:r>
            <a:br>
              <a:rPr lang="en-GB" sz="2400" dirty="0"/>
            </a:br>
            <a:r>
              <a:rPr lang="en-GB" sz="2400" dirty="0"/>
              <a:t>						</a:t>
            </a:r>
            <a:r>
              <a:rPr lang="en-GB" sz="1800" dirty="0"/>
              <a:t>Katz &amp; </a:t>
            </a:r>
            <a:r>
              <a:rPr lang="en-GB" sz="1800" dirty="0" smtClean="0"/>
              <a:t>Khan (1978)</a:t>
            </a:r>
            <a:endParaRPr lang="en-GB" sz="2400" dirty="0"/>
          </a:p>
        </p:txBody>
      </p:sp>
      <p:sp>
        <p:nvSpPr>
          <p:cNvPr id="56324" name="Rectangle 4"/>
          <p:cNvSpPr>
            <a:spLocks noChangeArrowheads="1"/>
          </p:cNvSpPr>
          <p:nvPr/>
        </p:nvSpPr>
        <p:spPr bwMode="auto">
          <a:xfrm>
            <a:off x="446088" y="1268760"/>
            <a:ext cx="7704137" cy="954107"/>
          </a:xfrm>
          <a:prstGeom prst="rect">
            <a:avLst/>
          </a:prstGeom>
          <a:noFill/>
          <a:ln w="9525">
            <a:noFill/>
            <a:miter lim="800000"/>
            <a:headEnd/>
            <a:tailEnd/>
          </a:ln>
          <a:effectLst/>
        </p:spPr>
        <p:txBody>
          <a:bodyPr wrap="square">
            <a:spAutoFit/>
          </a:bodyPr>
          <a:lstStyle/>
          <a:p>
            <a:r>
              <a:rPr lang="en-GB" sz="2800" dirty="0" smtClean="0"/>
              <a:t>The </a:t>
            </a:r>
            <a:r>
              <a:rPr lang="en-GB" sz="2800" dirty="0">
                <a:solidFill>
                  <a:srgbClr val="C00000"/>
                </a:solidFill>
              </a:rPr>
              <a:t>‘first order’</a:t>
            </a:r>
            <a:r>
              <a:rPr lang="en-GB" sz="2800" dirty="0"/>
              <a:t> function of the organisation determines the classification:</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...then by secondary activity</a:t>
            </a:r>
            <a:endParaRPr lang="en-GB" dirty="0">
              <a:solidFill>
                <a:srgbClr val="0000FF"/>
              </a:solidFill>
            </a:endParaRPr>
          </a:p>
        </p:txBody>
      </p:sp>
      <p:sp>
        <p:nvSpPr>
          <p:cNvPr id="3" name="Content Placeholder 2"/>
          <p:cNvSpPr>
            <a:spLocks noGrp="1"/>
          </p:cNvSpPr>
          <p:nvPr>
            <p:ph idx="1"/>
          </p:nvPr>
        </p:nvSpPr>
        <p:spPr/>
        <p:txBody>
          <a:bodyPr/>
          <a:lstStyle/>
          <a:p>
            <a:pPr>
              <a:buNone/>
            </a:pPr>
            <a:r>
              <a:rPr lang="en-GB" sz="3600" dirty="0" smtClean="0"/>
              <a:t>Are they</a:t>
            </a:r>
          </a:p>
          <a:p>
            <a:pPr>
              <a:buNone/>
            </a:pPr>
            <a:r>
              <a:rPr lang="en-GB" sz="3600" dirty="0" smtClean="0">
                <a:solidFill>
                  <a:srgbClr val="0000FF"/>
                </a:solidFill>
              </a:rPr>
              <a:t>Object</a:t>
            </a:r>
            <a:r>
              <a:rPr lang="en-GB" sz="3600" dirty="0" smtClean="0">
                <a:solidFill>
                  <a:schemeClr val="accent2"/>
                </a:solidFill>
              </a:rPr>
              <a:t> </a:t>
            </a:r>
            <a:r>
              <a:rPr lang="en-GB" sz="3600" dirty="0" smtClean="0"/>
              <a:t>or </a:t>
            </a:r>
            <a:r>
              <a:rPr lang="en-GB" sz="3600" dirty="0" smtClean="0">
                <a:solidFill>
                  <a:srgbClr val="0000FF"/>
                </a:solidFill>
              </a:rPr>
              <a:t>People</a:t>
            </a:r>
            <a:r>
              <a:rPr lang="en-GB" sz="3600" dirty="0" smtClean="0"/>
              <a:t> moulding organisations?</a:t>
            </a:r>
          </a:p>
          <a:p>
            <a:pPr>
              <a:buNone/>
            </a:pPr>
            <a:endParaRPr lang="en-GB" sz="3600" dirty="0" smtClean="0"/>
          </a:p>
          <a:p>
            <a:pPr>
              <a:buNone/>
            </a:pPr>
            <a:r>
              <a:rPr lang="en-GB" sz="3600" dirty="0" smtClean="0"/>
              <a:t>If people, do they:</a:t>
            </a:r>
          </a:p>
          <a:p>
            <a:pPr>
              <a:buNone/>
            </a:pPr>
            <a:r>
              <a:rPr lang="en-GB" sz="3600" dirty="0" smtClean="0"/>
              <a:t>People </a:t>
            </a:r>
            <a:r>
              <a:rPr lang="en-GB" sz="3600" dirty="0" smtClean="0">
                <a:solidFill>
                  <a:srgbClr val="0000FF"/>
                </a:solidFill>
              </a:rPr>
              <a:t>process </a:t>
            </a:r>
            <a:r>
              <a:rPr lang="en-GB" sz="3600" dirty="0" smtClean="0"/>
              <a:t>or people </a:t>
            </a:r>
            <a:r>
              <a:rPr lang="en-GB" sz="3600" dirty="0" smtClean="0">
                <a:solidFill>
                  <a:srgbClr val="0000FF"/>
                </a:solidFill>
              </a:rPr>
              <a:t>change</a:t>
            </a:r>
            <a:r>
              <a:rPr lang="en-GB" sz="3600" dirty="0" smtClean="0"/>
              <a:t>?</a:t>
            </a:r>
          </a:p>
          <a:p>
            <a:pPr>
              <a:buNone/>
            </a:pPr>
            <a:endParaRPr lang="en-GB" dirty="0" smtClean="0"/>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Ways of classifying organisations</a:t>
            </a:r>
            <a:endParaRPr lang="en-US" dirty="0">
              <a:solidFill>
                <a:srgbClr val="0000FF"/>
              </a:solidFill>
            </a:endParaRPr>
          </a:p>
        </p:txBody>
      </p:sp>
      <p:sp>
        <p:nvSpPr>
          <p:cNvPr id="3" name="Content Placeholder 2"/>
          <p:cNvSpPr>
            <a:spLocks noGrp="1"/>
          </p:cNvSpPr>
          <p:nvPr>
            <p:ph idx="1"/>
          </p:nvPr>
        </p:nvSpPr>
        <p:spPr/>
        <p:txBody>
          <a:bodyPr>
            <a:normAutofit lnSpcReduction="10000"/>
          </a:bodyPr>
          <a:lstStyle/>
          <a:p>
            <a:r>
              <a:rPr lang="en-GB" sz="3600" dirty="0" smtClean="0"/>
              <a:t>By legal status/ownership:</a:t>
            </a:r>
          </a:p>
          <a:p>
            <a:pPr>
              <a:buNone/>
            </a:pPr>
            <a:r>
              <a:rPr lang="en-GB" sz="3600" dirty="0" smtClean="0"/>
              <a:t>		Public/Private/Not-for-Profit</a:t>
            </a:r>
          </a:p>
          <a:p>
            <a:r>
              <a:rPr lang="en-GB" sz="3600" dirty="0" smtClean="0"/>
              <a:t>Formal/Informal</a:t>
            </a:r>
          </a:p>
          <a:p>
            <a:r>
              <a:rPr lang="en-GB" sz="3600" dirty="0" smtClean="0"/>
              <a:t>Product/Service</a:t>
            </a:r>
          </a:p>
          <a:p>
            <a:r>
              <a:rPr lang="en-GB" sz="3600" dirty="0" smtClean="0"/>
              <a:t>By major purpose</a:t>
            </a:r>
          </a:p>
          <a:p>
            <a:r>
              <a:rPr lang="en-GB" sz="3600" dirty="0" smtClean="0"/>
              <a:t>By prime beneficiary</a:t>
            </a:r>
          </a:p>
          <a:p>
            <a:r>
              <a:rPr lang="en-GB" sz="3600" dirty="0" smtClean="0"/>
              <a:t>By primary activity</a:t>
            </a:r>
          </a:p>
          <a:p>
            <a:pPr>
              <a:buNone/>
            </a:pPr>
            <a:endParaRPr lang="en-GB" dirty="0" smtClean="0"/>
          </a:p>
          <a:p>
            <a:endParaRPr lang="en-GB" dirty="0" smtClean="0"/>
          </a:p>
          <a:p>
            <a:endParaRPr lang="en-GB" dirty="0" smtClean="0"/>
          </a:p>
          <a:p>
            <a:endParaRPr lang="en-GB" dirty="0"/>
          </a:p>
          <a:p>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461675"/>
            <a:ext cx="8229600" cy="584775"/>
          </a:xfrm>
        </p:spPr>
        <p:txBody>
          <a:bodyPr/>
          <a:lstStyle/>
          <a:p>
            <a:pPr algn="l"/>
            <a:r>
              <a:rPr lang="en-GB" sz="3200" b="1" dirty="0">
                <a:solidFill>
                  <a:srgbClr val="0000FF"/>
                </a:solidFill>
              </a:rPr>
              <a:t>Authority in </a:t>
            </a:r>
            <a:r>
              <a:rPr lang="en-GB" sz="3200" b="1" dirty="0" smtClean="0">
                <a:solidFill>
                  <a:srgbClr val="0000FF"/>
                </a:solidFill>
              </a:rPr>
              <a:t>organisations (Weber)</a:t>
            </a:r>
            <a:endParaRPr lang="en-GB" sz="3200" b="1" dirty="0">
              <a:solidFill>
                <a:srgbClr val="0000FF"/>
              </a:solidFill>
            </a:endParaRPr>
          </a:p>
        </p:txBody>
      </p:sp>
      <p:sp>
        <p:nvSpPr>
          <p:cNvPr id="53251" name="Rectangle 3"/>
          <p:cNvSpPr>
            <a:spLocks noGrp="1" noChangeArrowheads="1"/>
          </p:cNvSpPr>
          <p:nvPr>
            <p:ph idx="1"/>
          </p:nvPr>
        </p:nvSpPr>
        <p:spPr>
          <a:xfrm>
            <a:off x="434975" y="1196752"/>
            <a:ext cx="8229600" cy="5661248"/>
          </a:xfrm>
        </p:spPr>
        <p:txBody>
          <a:bodyPr/>
          <a:lstStyle/>
          <a:p>
            <a:pPr>
              <a:lnSpc>
                <a:spcPct val="90000"/>
              </a:lnSpc>
            </a:pPr>
            <a:r>
              <a:rPr lang="en-GB" sz="2400" b="1" dirty="0">
                <a:solidFill>
                  <a:srgbClr val="0000FF"/>
                </a:solidFill>
              </a:rPr>
              <a:t>Traditional organisations</a:t>
            </a:r>
          </a:p>
          <a:p>
            <a:pPr marL="785813" lvl="1" indent="-328613">
              <a:lnSpc>
                <a:spcPct val="90000"/>
              </a:lnSpc>
            </a:pPr>
            <a:r>
              <a:rPr lang="en-GB" sz="2400" dirty="0"/>
              <a:t>Authority derived from custom and tradition</a:t>
            </a:r>
          </a:p>
          <a:p>
            <a:pPr marL="785813" lvl="1" indent="-328613">
              <a:lnSpc>
                <a:spcPct val="90000"/>
              </a:lnSpc>
            </a:pPr>
            <a:r>
              <a:rPr lang="en-GB" sz="2400" dirty="0"/>
              <a:t>The ‘right to rule</a:t>
            </a:r>
            <a:r>
              <a:rPr lang="en-GB" sz="2400" dirty="0" smtClean="0"/>
              <a:t>’</a:t>
            </a:r>
          </a:p>
          <a:p>
            <a:pPr marL="785813" lvl="1" indent="-328613">
              <a:lnSpc>
                <a:spcPct val="90000"/>
              </a:lnSpc>
              <a:buNone/>
            </a:pPr>
            <a:r>
              <a:rPr lang="en-GB" sz="2400" dirty="0" smtClean="0"/>
              <a:t>e.g. Pope/King</a:t>
            </a:r>
          </a:p>
          <a:p>
            <a:pPr marL="785813" lvl="1" indent="-328613">
              <a:lnSpc>
                <a:spcPct val="90000"/>
              </a:lnSpc>
              <a:buNone/>
            </a:pPr>
            <a:endParaRPr lang="en-GB" dirty="0"/>
          </a:p>
          <a:p>
            <a:pPr>
              <a:lnSpc>
                <a:spcPct val="90000"/>
              </a:lnSpc>
            </a:pPr>
            <a:r>
              <a:rPr lang="en-GB" sz="2400" b="1" dirty="0">
                <a:solidFill>
                  <a:srgbClr val="0000FF"/>
                </a:solidFill>
              </a:rPr>
              <a:t>Charismatic organisations</a:t>
            </a:r>
          </a:p>
          <a:p>
            <a:pPr marL="785813" lvl="1" indent="-328613">
              <a:lnSpc>
                <a:spcPct val="90000"/>
              </a:lnSpc>
            </a:pPr>
            <a:r>
              <a:rPr lang="en-GB" sz="2400" dirty="0"/>
              <a:t>Authority derived from belief in the personal qualities of the </a:t>
            </a:r>
            <a:r>
              <a:rPr lang="en-GB" sz="2400" dirty="0" smtClean="0"/>
              <a:t>leader</a:t>
            </a:r>
          </a:p>
          <a:p>
            <a:pPr marL="785813" lvl="1" indent="-328613">
              <a:lnSpc>
                <a:spcPct val="90000"/>
              </a:lnSpc>
              <a:buNone/>
            </a:pPr>
            <a:r>
              <a:rPr lang="en-GB" sz="2400" dirty="0" smtClean="0"/>
              <a:t>e.g. Churchill, Jobs, Branson, Harriet Green?</a:t>
            </a:r>
          </a:p>
          <a:p>
            <a:pPr marL="785813" lvl="1" indent="-328613">
              <a:lnSpc>
                <a:spcPct val="90000"/>
              </a:lnSpc>
              <a:buNone/>
            </a:pPr>
            <a:endParaRPr lang="en-GB" sz="2400" dirty="0"/>
          </a:p>
          <a:p>
            <a:pPr>
              <a:lnSpc>
                <a:spcPct val="90000"/>
              </a:lnSpc>
            </a:pPr>
            <a:r>
              <a:rPr lang="en-GB" sz="2400" b="1" dirty="0">
                <a:solidFill>
                  <a:srgbClr val="0000FF"/>
                </a:solidFill>
              </a:rPr>
              <a:t>Bureaucratic organisations</a:t>
            </a:r>
          </a:p>
          <a:p>
            <a:pPr marL="785813" lvl="1" indent="-328613">
              <a:lnSpc>
                <a:spcPct val="90000"/>
              </a:lnSpc>
            </a:pPr>
            <a:r>
              <a:rPr lang="en-GB" sz="2400" dirty="0"/>
              <a:t>Authority derives from the acceptance of rules</a:t>
            </a:r>
          </a:p>
          <a:p>
            <a:pPr marL="785813" lvl="1" indent="-328613">
              <a:lnSpc>
                <a:spcPct val="90000"/>
              </a:lnSpc>
            </a:pPr>
            <a:r>
              <a:rPr lang="en-GB" sz="2400" dirty="0"/>
              <a:t>‘Legal-rational’ authority based on </a:t>
            </a:r>
            <a:r>
              <a:rPr lang="en-GB" sz="2400" dirty="0" smtClean="0"/>
              <a:t>position</a:t>
            </a:r>
          </a:p>
          <a:p>
            <a:pPr marL="785813" lvl="1" indent="-328613">
              <a:lnSpc>
                <a:spcPct val="90000"/>
              </a:lnSpc>
              <a:buNone/>
            </a:pPr>
            <a:r>
              <a:rPr lang="en-GB" sz="2400" dirty="0" smtClean="0"/>
              <a:t>e.g. Army, Govt ministers, Vice Chancellor</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Effect transition="in" filter="blinds(horizontal)">
                                      <p:cBhvr>
                                        <p:cTn id="7" dur="500"/>
                                        <p:tgtEl>
                                          <p:spTgt spid="53251">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3251">
                                            <p:txEl>
                                              <p:pRg st="1" end="1"/>
                                            </p:txEl>
                                          </p:spTgt>
                                        </p:tgtEl>
                                        <p:attrNameLst>
                                          <p:attrName>style.visibility</p:attrName>
                                        </p:attrNameLst>
                                      </p:cBhvr>
                                      <p:to>
                                        <p:strVal val="visible"/>
                                      </p:to>
                                    </p:set>
                                    <p:animEffect transition="in" filter="blinds(horizontal)">
                                      <p:cBhvr>
                                        <p:cTn id="10" dur="500"/>
                                        <p:tgtEl>
                                          <p:spTgt spid="53251">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3251">
                                            <p:txEl>
                                              <p:pRg st="2" end="2"/>
                                            </p:txEl>
                                          </p:spTgt>
                                        </p:tgtEl>
                                        <p:attrNameLst>
                                          <p:attrName>style.visibility</p:attrName>
                                        </p:attrNameLst>
                                      </p:cBhvr>
                                      <p:to>
                                        <p:strVal val="visible"/>
                                      </p:to>
                                    </p:set>
                                    <p:animEffect transition="in" filter="blinds(horizontal)">
                                      <p:cBhvr>
                                        <p:cTn id="13" dur="500"/>
                                        <p:tgtEl>
                                          <p:spTgt spid="53251">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3251">
                                            <p:txEl>
                                              <p:pRg st="3" end="3"/>
                                            </p:txEl>
                                          </p:spTgt>
                                        </p:tgtEl>
                                        <p:attrNameLst>
                                          <p:attrName>style.visibility</p:attrName>
                                        </p:attrNameLst>
                                      </p:cBhvr>
                                      <p:to>
                                        <p:strVal val="visible"/>
                                      </p:to>
                                    </p:set>
                                    <p:animEffect transition="in" filter="blinds(horizontal)">
                                      <p:cBhvr>
                                        <p:cTn id="16" dur="500"/>
                                        <p:tgtEl>
                                          <p:spTgt spid="53251">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53251">
                                            <p:txEl>
                                              <p:pRg st="5" end="5"/>
                                            </p:txEl>
                                          </p:spTgt>
                                        </p:tgtEl>
                                        <p:attrNameLst>
                                          <p:attrName>style.visibility</p:attrName>
                                        </p:attrNameLst>
                                      </p:cBhvr>
                                      <p:to>
                                        <p:strVal val="visible"/>
                                      </p:to>
                                    </p:set>
                                    <p:animEffect transition="in" filter="blinds(horizontal)">
                                      <p:cBhvr>
                                        <p:cTn id="21" dur="500"/>
                                        <p:tgtEl>
                                          <p:spTgt spid="53251">
                                            <p:txEl>
                                              <p:pRg st="5" end="5"/>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53251">
                                            <p:txEl>
                                              <p:pRg st="6" end="6"/>
                                            </p:txEl>
                                          </p:spTgt>
                                        </p:tgtEl>
                                        <p:attrNameLst>
                                          <p:attrName>style.visibility</p:attrName>
                                        </p:attrNameLst>
                                      </p:cBhvr>
                                      <p:to>
                                        <p:strVal val="visible"/>
                                      </p:to>
                                    </p:set>
                                    <p:animEffect transition="in" filter="blinds(horizontal)">
                                      <p:cBhvr>
                                        <p:cTn id="24" dur="500"/>
                                        <p:tgtEl>
                                          <p:spTgt spid="53251">
                                            <p:txEl>
                                              <p:pRg st="6" end="6"/>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53251">
                                            <p:txEl>
                                              <p:pRg st="7" end="7"/>
                                            </p:txEl>
                                          </p:spTgt>
                                        </p:tgtEl>
                                        <p:attrNameLst>
                                          <p:attrName>style.visibility</p:attrName>
                                        </p:attrNameLst>
                                      </p:cBhvr>
                                      <p:to>
                                        <p:strVal val="visible"/>
                                      </p:to>
                                    </p:set>
                                    <p:animEffect transition="in" filter="blinds(horizontal)">
                                      <p:cBhvr>
                                        <p:cTn id="27" dur="500"/>
                                        <p:tgtEl>
                                          <p:spTgt spid="53251">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53251">
                                            <p:txEl>
                                              <p:pRg st="9" end="9"/>
                                            </p:txEl>
                                          </p:spTgt>
                                        </p:tgtEl>
                                        <p:attrNameLst>
                                          <p:attrName>style.visibility</p:attrName>
                                        </p:attrNameLst>
                                      </p:cBhvr>
                                      <p:to>
                                        <p:strVal val="visible"/>
                                      </p:to>
                                    </p:set>
                                    <p:animEffect transition="in" filter="blinds(horizontal)">
                                      <p:cBhvr>
                                        <p:cTn id="32" dur="500"/>
                                        <p:tgtEl>
                                          <p:spTgt spid="53251">
                                            <p:txEl>
                                              <p:pRg st="9" end="9"/>
                                            </p:txEl>
                                          </p:spTgt>
                                        </p:tgtEl>
                                      </p:cBhvr>
                                    </p:animEffect>
                                  </p:childTnLst>
                                </p:cTn>
                              </p:par>
                              <p:par>
                                <p:cTn id="33" presetID="3" presetClass="entr" presetSubtype="10" fill="hold" nodeType="withEffect">
                                  <p:stCondLst>
                                    <p:cond delay="0"/>
                                  </p:stCondLst>
                                  <p:childTnLst>
                                    <p:set>
                                      <p:cBhvr>
                                        <p:cTn id="34" dur="1" fill="hold">
                                          <p:stCondLst>
                                            <p:cond delay="0"/>
                                          </p:stCondLst>
                                        </p:cTn>
                                        <p:tgtEl>
                                          <p:spTgt spid="53251">
                                            <p:txEl>
                                              <p:pRg st="10" end="10"/>
                                            </p:txEl>
                                          </p:spTgt>
                                        </p:tgtEl>
                                        <p:attrNameLst>
                                          <p:attrName>style.visibility</p:attrName>
                                        </p:attrNameLst>
                                      </p:cBhvr>
                                      <p:to>
                                        <p:strVal val="visible"/>
                                      </p:to>
                                    </p:set>
                                    <p:animEffect transition="in" filter="blinds(horizontal)">
                                      <p:cBhvr>
                                        <p:cTn id="35" dur="500"/>
                                        <p:tgtEl>
                                          <p:spTgt spid="53251">
                                            <p:txEl>
                                              <p:pRg st="10" end="10"/>
                                            </p:txEl>
                                          </p:spTgt>
                                        </p:tgtEl>
                                      </p:cBhvr>
                                    </p:animEffect>
                                  </p:childTnLst>
                                </p:cTn>
                              </p:par>
                              <p:par>
                                <p:cTn id="36" presetID="3" presetClass="entr" presetSubtype="10" fill="hold" nodeType="withEffect">
                                  <p:stCondLst>
                                    <p:cond delay="0"/>
                                  </p:stCondLst>
                                  <p:childTnLst>
                                    <p:set>
                                      <p:cBhvr>
                                        <p:cTn id="37" dur="1" fill="hold">
                                          <p:stCondLst>
                                            <p:cond delay="0"/>
                                          </p:stCondLst>
                                        </p:cTn>
                                        <p:tgtEl>
                                          <p:spTgt spid="53251">
                                            <p:txEl>
                                              <p:pRg st="11" end="11"/>
                                            </p:txEl>
                                          </p:spTgt>
                                        </p:tgtEl>
                                        <p:attrNameLst>
                                          <p:attrName>style.visibility</p:attrName>
                                        </p:attrNameLst>
                                      </p:cBhvr>
                                      <p:to>
                                        <p:strVal val="visible"/>
                                      </p:to>
                                    </p:set>
                                    <p:animEffect transition="in" filter="blinds(horizontal)">
                                      <p:cBhvr>
                                        <p:cTn id="38" dur="500"/>
                                        <p:tgtEl>
                                          <p:spTgt spid="53251">
                                            <p:txEl>
                                              <p:pRg st="11" end="11"/>
                                            </p:txEl>
                                          </p:spTgt>
                                        </p:tgtEl>
                                      </p:cBhvr>
                                    </p:animEffect>
                                  </p:childTnLst>
                                </p:cTn>
                              </p:par>
                              <p:par>
                                <p:cTn id="39" presetID="3" presetClass="entr" presetSubtype="10" fill="hold" nodeType="withEffect">
                                  <p:stCondLst>
                                    <p:cond delay="0"/>
                                  </p:stCondLst>
                                  <p:childTnLst>
                                    <p:set>
                                      <p:cBhvr>
                                        <p:cTn id="40" dur="1" fill="hold">
                                          <p:stCondLst>
                                            <p:cond delay="0"/>
                                          </p:stCondLst>
                                        </p:cTn>
                                        <p:tgtEl>
                                          <p:spTgt spid="53251">
                                            <p:txEl>
                                              <p:pRg st="12" end="12"/>
                                            </p:txEl>
                                          </p:spTgt>
                                        </p:tgtEl>
                                        <p:attrNameLst>
                                          <p:attrName>style.visibility</p:attrName>
                                        </p:attrNameLst>
                                      </p:cBhvr>
                                      <p:to>
                                        <p:strVal val="visible"/>
                                      </p:to>
                                    </p:set>
                                    <p:animEffect transition="in" filter="blinds(horizontal)">
                                      <p:cBhvr>
                                        <p:cTn id="41" dur="500"/>
                                        <p:tgtEl>
                                          <p:spTgt spid="53251">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Open Systems Approach</a:t>
            </a:r>
            <a:endParaRPr lang="en-US" dirty="0">
              <a:solidFill>
                <a:srgbClr val="0000FF"/>
              </a:solidFill>
            </a:endParaRPr>
          </a:p>
        </p:txBody>
      </p:sp>
      <p:sp>
        <p:nvSpPr>
          <p:cNvPr id="3" name="Content Placeholder 2"/>
          <p:cNvSpPr>
            <a:spLocks noGrp="1"/>
          </p:cNvSpPr>
          <p:nvPr>
            <p:ph idx="1"/>
          </p:nvPr>
        </p:nvSpPr>
        <p:spPr/>
        <p:txBody>
          <a:bodyPr/>
          <a:lstStyle/>
          <a:p>
            <a:r>
              <a:rPr lang="en-GB" dirty="0" smtClean="0"/>
              <a:t>Sees the organisation as a ‘system’</a:t>
            </a:r>
          </a:p>
          <a:p>
            <a:r>
              <a:rPr lang="en-GB" dirty="0" smtClean="0"/>
              <a:t>Inputs</a:t>
            </a:r>
            <a:endParaRPr lang="en-GB" dirty="0"/>
          </a:p>
          <a:p>
            <a:r>
              <a:rPr lang="en-GB" dirty="0" smtClean="0"/>
              <a:t>Outputs</a:t>
            </a:r>
          </a:p>
          <a:p>
            <a:r>
              <a:rPr lang="en-GB" dirty="0" smtClean="0"/>
              <a:t>Open: connected to and interactive with the environment</a:t>
            </a:r>
            <a:endParaRPr lang="en-US"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a:xfrm>
            <a:off x="285750" y="366981"/>
            <a:ext cx="8640763" cy="1323439"/>
          </a:xfrm>
        </p:spPr>
        <p:txBody>
          <a:bodyPr>
            <a:normAutofit fontScale="90000"/>
          </a:bodyPr>
          <a:lstStyle/>
          <a:p>
            <a:pPr eaLnBrk="1" hangingPunct="1">
              <a:defRPr/>
            </a:pPr>
            <a:r>
              <a:rPr lang="en-AU" b="1" dirty="0" smtClean="0">
                <a:solidFill>
                  <a:srgbClr val="0000FF"/>
                </a:solidFill>
              </a:rPr>
              <a:t>How an organisation operates as an open system</a:t>
            </a:r>
          </a:p>
        </p:txBody>
      </p:sp>
      <p:sp>
        <p:nvSpPr>
          <p:cNvPr id="14341" name="Footer Placeholder 3"/>
          <p:cNvSpPr>
            <a:spLocks noGrp="1"/>
          </p:cNvSpPr>
          <p:nvPr>
            <p:ph type="ftr" sz="quarter" idx="11"/>
          </p:nvPr>
        </p:nvSpPr>
        <p:spPr>
          <a:xfrm>
            <a:off x="685800" y="6248400"/>
            <a:ext cx="5562600" cy="457200"/>
          </a:xfrm>
          <a:prstGeom prst="rect">
            <a:avLst/>
          </a:prstGeom>
          <a:noFill/>
        </p:spPr>
        <p:txBody>
          <a:bodyPr/>
          <a:lstStyle/>
          <a:p>
            <a:r>
              <a:rPr lang="en-GB"/>
              <a:t>© 2011 John Wiley &amp; Sons Ltd.</a:t>
            </a:r>
          </a:p>
          <a:p>
            <a:r>
              <a:rPr lang="en-GB"/>
              <a:t>www.wileyeurope.com/college/french</a:t>
            </a:r>
          </a:p>
          <a:p>
            <a:endParaRPr lang="en-GB"/>
          </a:p>
          <a:p>
            <a:endParaRPr lang="en-US"/>
          </a:p>
          <a:p>
            <a:endParaRPr lang="en-US"/>
          </a:p>
        </p:txBody>
      </p:sp>
      <p:sp>
        <p:nvSpPr>
          <p:cNvPr id="14338" name="Slide Number Placeholder 4"/>
          <p:cNvSpPr>
            <a:spLocks noGrp="1"/>
          </p:cNvSpPr>
          <p:nvPr>
            <p:ph type="sldNum" sz="quarter" idx="12"/>
          </p:nvPr>
        </p:nvSpPr>
        <p:spPr>
          <a:xfrm>
            <a:off x="6553200" y="6248400"/>
            <a:ext cx="1905000" cy="457200"/>
          </a:xfrm>
          <a:prstGeom prst="rect">
            <a:avLst/>
          </a:prstGeom>
          <a:noFill/>
        </p:spPr>
        <p:txBody>
          <a:bodyPr/>
          <a:lstStyle/>
          <a:p>
            <a:endParaRPr lang="en-US" dirty="0"/>
          </a:p>
        </p:txBody>
      </p:sp>
      <p:pic>
        <p:nvPicPr>
          <p:cNvPr id="7" name="Picture 5"/>
          <p:cNvPicPr>
            <a:picLocks noChangeAspect="1" noChangeArrowheads="1"/>
          </p:cNvPicPr>
          <p:nvPr/>
        </p:nvPicPr>
        <p:blipFill>
          <a:blip r:embed="rId2" cstate="print"/>
          <a:srcRect/>
          <a:stretch>
            <a:fillRect/>
          </a:stretch>
        </p:blipFill>
        <p:spPr bwMode="auto">
          <a:xfrm>
            <a:off x="1003300" y="1731963"/>
            <a:ext cx="7354888" cy="4411662"/>
          </a:xfrm>
          <a:prstGeom prst="rect">
            <a:avLst/>
          </a:prstGeom>
          <a:noFill/>
          <a:ln w="9525">
            <a:solidFill>
              <a:schemeClr val="accent2">
                <a:lumMod val="75000"/>
              </a:schemeClr>
            </a:solid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9"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strips(upLeft)">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57200" y="471488"/>
            <a:ext cx="8229600" cy="609600"/>
          </a:xfrm>
        </p:spPr>
        <p:txBody>
          <a:bodyPr/>
          <a:lstStyle/>
          <a:p>
            <a:pPr algn="l"/>
            <a:r>
              <a:rPr lang="en-GB" sz="3400" dirty="0">
                <a:solidFill>
                  <a:srgbClr val="002060"/>
                </a:solidFill>
              </a:rPr>
              <a:t>The open systems model of organisations</a:t>
            </a:r>
          </a:p>
        </p:txBody>
      </p:sp>
      <p:sp>
        <p:nvSpPr>
          <p:cNvPr id="57348"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3.4</a:t>
            </a:r>
            <a:r>
              <a:rPr lang="en-GB" dirty="0"/>
              <a:t>  The open systems model of organisations</a:t>
            </a:r>
          </a:p>
        </p:txBody>
      </p:sp>
      <p:pic>
        <p:nvPicPr>
          <p:cNvPr id="57350" name="Picture 6" descr="F:\Powerpoint\pe_uk\PE105-Mullins\Final_Files\GIF\ch03\C03NF004.gif"/>
          <p:cNvPicPr>
            <a:picLocks noChangeAspect="1" noChangeArrowheads="1"/>
          </p:cNvPicPr>
          <p:nvPr/>
        </p:nvPicPr>
        <p:blipFill>
          <a:blip r:embed="rId3" cstate="print"/>
          <a:srcRect/>
          <a:stretch>
            <a:fillRect/>
          </a:stretch>
        </p:blipFill>
        <p:spPr bwMode="auto">
          <a:xfrm>
            <a:off x="396875" y="1493838"/>
            <a:ext cx="8347075" cy="387032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346075" y="444500"/>
            <a:ext cx="8461375" cy="641350"/>
          </a:xfrm>
        </p:spPr>
        <p:txBody>
          <a:bodyPr/>
          <a:lstStyle/>
          <a:p>
            <a:r>
              <a:rPr lang="en-GB" sz="3600" dirty="0"/>
              <a:t>The open systems model – inputs</a:t>
            </a:r>
          </a:p>
        </p:txBody>
      </p:sp>
      <p:sp>
        <p:nvSpPr>
          <p:cNvPr id="59396"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3.5</a:t>
            </a:r>
            <a:r>
              <a:rPr lang="en-GB" dirty="0"/>
              <a:t>  An example of the open systems model (Continued)</a:t>
            </a:r>
          </a:p>
        </p:txBody>
      </p:sp>
      <p:pic>
        <p:nvPicPr>
          <p:cNvPr id="59398" name="Picture 6" descr="F:\Powerpoint\pe_uk\PE105-Mullins\Final_Files\GIF\ch03\C03NF005B.gif"/>
          <p:cNvPicPr>
            <a:picLocks noChangeAspect="1" noChangeArrowheads="1"/>
          </p:cNvPicPr>
          <p:nvPr/>
        </p:nvPicPr>
        <p:blipFill>
          <a:blip r:embed="rId3" cstate="print"/>
          <a:srcRect/>
          <a:stretch>
            <a:fillRect/>
          </a:stretch>
        </p:blipFill>
        <p:spPr bwMode="auto">
          <a:xfrm>
            <a:off x="2876550" y="1441450"/>
            <a:ext cx="3390900" cy="41275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66700"/>
            <a:ext cx="8229600" cy="1190625"/>
          </a:xfrm>
        </p:spPr>
        <p:txBody>
          <a:bodyPr/>
          <a:lstStyle/>
          <a:p>
            <a:r>
              <a:rPr lang="en-GB" sz="3600" dirty="0"/>
              <a:t>The open systems</a:t>
            </a:r>
            <a:br>
              <a:rPr lang="en-GB" sz="3600" dirty="0"/>
            </a:br>
            <a:r>
              <a:rPr lang="en-GB" sz="3600" dirty="0"/>
              <a:t>model – transformation process</a:t>
            </a:r>
          </a:p>
        </p:txBody>
      </p:sp>
      <p:sp>
        <p:nvSpPr>
          <p:cNvPr id="60420"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3.5</a:t>
            </a:r>
            <a:r>
              <a:rPr lang="en-GB" dirty="0"/>
              <a:t>  An example of the open systems model (Continued)</a:t>
            </a:r>
          </a:p>
        </p:txBody>
      </p:sp>
      <p:pic>
        <p:nvPicPr>
          <p:cNvPr id="60422" name="Picture 6" descr="F:\Powerpoint\pe_uk\PE105-Mullins\Final_Files\GIF\ch03\C03NF005C.gif"/>
          <p:cNvPicPr>
            <a:picLocks noChangeAspect="1" noChangeArrowheads="1"/>
          </p:cNvPicPr>
          <p:nvPr/>
        </p:nvPicPr>
        <p:blipFill>
          <a:blip r:embed="rId2" cstate="print"/>
          <a:srcRect/>
          <a:stretch>
            <a:fillRect/>
          </a:stretch>
        </p:blipFill>
        <p:spPr bwMode="auto">
          <a:xfrm>
            <a:off x="3214688" y="1470025"/>
            <a:ext cx="2714625" cy="435292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169863" y="304800"/>
            <a:ext cx="8516937" cy="641350"/>
          </a:xfrm>
        </p:spPr>
        <p:txBody>
          <a:bodyPr/>
          <a:lstStyle/>
          <a:p>
            <a:r>
              <a:rPr lang="en-GB" sz="3600" dirty="0"/>
              <a:t>The open systems model – outputs</a:t>
            </a:r>
          </a:p>
        </p:txBody>
      </p:sp>
      <p:sp>
        <p:nvSpPr>
          <p:cNvPr id="61444"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3.5</a:t>
            </a:r>
            <a:r>
              <a:rPr lang="en-GB" dirty="0"/>
              <a:t>  An example of the open systems model (Continued)</a:t>
            </a:r>
          </a:p>
        </p:txBody>
      </p:sp>
      <p:pic>
        <p:nvPicPr>
          <p:cNvPr id="61446" name="Picture 6" descr="F:\Powerpoint\pe_uk\PE105-Mullins\Final_Files\GIF\ch03\C03NF005D.gif"/>
          <p:cNvPicPr>
            <a:picLocks noChangeAspect="1" noChangeArrowheads="1"/>
          </p:cNvPicPr>
          <p:nvPr/>
        </p:nvPicPr>
        <p:blipFill>
          <a:blip r:embed="rId2" cstate="print"/>
          <a:srcRect/>
          <a:stretch>
            <a:fillRect/>
          </a:stretch>
        </p:blipFill>
        <p:spPr bwMode="auto">
          <a:xfrm>
            <a:off x="2813050" y="1017588"/>
            <a:ext cx="3517900" cy="482282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14338" y="381000"/>
            <a:ext cx="8326437" cy="549275"/>
          </a:xfrm>
          <a:noFill/>
          <a:ln/>
        </p:spPr>
        <p:txBody>
          <a:bodyPr/>
          <a:lstStyle/>
          <a:p>
            <a:r>
              <a:rPr lang="en-GB" sz="3000" dirty="0"/>
              <a:t>The open systems model – organisational goals</a:t>
            </a:r>
          </a:p>
        </p:txBody>
      </p:sp>
      <p:sp>
        <p:nvSpPr>
          <p:cNvPr id="62468"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3.5</a:t>
            </a:r>
            <a:r>
              <a:rPr lang="en-GB" dirty="0"/>
              <a:t>  An example of the open systems model (Continued)</a:t>
            </a:r>
          </a:p>
        </p:txBody>
      </p:sp>
      <p:pic>
        <p:nvPicPr>
          <p:cNvPr id="62470" name="Picture 6" descr="F:\Powerpoint\pe_uk\PE105-Mullins\Final_Files\GIF\ch03\C03NF005E.gif"/>
          <p:cNvPicPr>
            <a:picLocks noChangeAspect="1" noChangeArrowheads="1"/>
          </p:cNvPicPr>
          <p:nvPr/>
        </p:nvPicPr>
        <p:blipFill>
          <a:blip r:embed="rId2" cstate="print"/>
          <a:srcRect/>
          <a:stretch>
            <a:fillRect/>
          </a:stretch>
        </p:blipFill>
        <p:spPr bwMode="auto">
          <a:xfrm>
            <a:off x="2963863" y="1054100"/>
            <a:ext cx="3216275" cy="475297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457200" y="268288"/>
            <a:ext cx="8229600" cy="1127125"/>
          </a:xfrm>
        </p:spPr>
        <p:txBody>
          <a:bodyPr>
            <a:normAutofit fontScale="90000"/>
          </a:bodyPr>
          <a:lstStyle/>
          <a:p>
            <a:r>
              <a:rPr lang="en-GB" sz="3400" dirty="0"/>
              <a:t>The open systems</a:t>
            </a:r>
            <a:br>
              <a:rPr lang="en-GB" sz="3400" dirty="0"/>
            </a:br>
            <a:r>
              <a:rPr lang="en-GB" sz="3400" dirty="0"/>
              <a:t>model – measures of achievement</a:t>
            </a:r>
          </a:p>
        </p:txBody>
      </p:sp>
      <p:sp>
        <p:nvSpPr>
          <p:cNvPr id="63492"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3.5</a:t>
            </a:r>
            <a:r>
              <a:rPr lang="en-GB" dirty="0"/>
              <a:t>  An example of the open systems model (Continued)</a:t>
            </a:r>
          </a:p>
        </p:txBody>
      </p:sp>
      <p:pic>
        <p:nvPicPr>
          <p:cNvPr id="63494" name="Picture 6" descr="F:\Powerpoint\pe_uk\PE105-Mullins\Final_Files\GIF\ch03\C03NF005F.gif"/>
          <p:cNvPicPr>
            <a:picLocks noChangeAspect="1" noChangeArrowheads="1"/>
          </p:cNvPicPr>
          <p:nvPr/>
        </p:nvPicPr>
        <p:blipFill>
          <a:blip r:embed="rId2" cstate="print"/>
          <a:srcRect/>
          <a:stretch>
            <a:fillRect/>
          </a:stretch>
        </p:blipFill>
        <p:spPr bwMode="auto">
          <a:xfrm>
            <a:off x="879475" y="1419225"/>
            <a:ext cx="7385050" cy="43053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280988" y="5859463"/>
            <a:ext cx="8534400" cy="366712"/>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3.6 </a:t>
            </a:r>
            <a:r>
              <a:rPr lang="en-GB" dirty="0"/>
              <a:t> Environmental influences on the organisation</a:t>
            </a:r>
          </a:p>
        </p:txBody>
      </p:sp>
      <p:pic>
        <p:nvPicPr>
          <p:cNvPr id="17411" name="Picture 3" descr="O:\Graphics\Powerpoint\PE_UK\PE254-Mullins\Final files\GIF\ch03\M03NF006.gif"/>
          <p:cNvPicPr>
            <a:picLocks noChangeAspect="1" noChangeArrowheads="1"/>
          </p:cNvPicPr>
          <p:nvPr/>
        </p:nvPicPr>
        <p:blipFill>
          <a:blip r:embed="rId3" cstate="print"/>
          <a:srcRect/>
          <a:stretch>
            <a:fillRect/>
          </a:stretch>
        </p:blipFill>
        <p:spPr bwMode="auto">
          <a:xfrm>
            <a:off x="344488" y="457200"/>
            <a:ext cx="8461375" cy="53752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animEffect transition="in" filter="checkerboard(across)">
                                      <p:cBhvr>
                                        <p:cTn id="7" dur="500"/>
                                        <p:tgtEl>
                                          <p:spTgt spid="17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22" name="Text Box 2"/>
          <p:cNvSpPr txBox="1">
            <a:spLocks noChangeArrowheads="1"/>
          </p:cNvSpPr>
          <p:nvPr/>
        </p:nvSpPr>
        <p:spPr bwMode="auto">
          <a:xfrm>
            <a:off x="309563" y="5907088"/>
            <a:ext cx="8534400" cy="366712"/>
          </a:xfrm>
          <a:prstGeom prst="rect">
            <a:avLst/>
          </a:prstGeom>
          <a:noFill/>
          <a:ln w="9525">
            <a:noFill/>
            <a:miter lim="800000"/>
            <a:headEnd/>
            <a:tailEnd/>
          </a:ln>
          <a:effectLst/>
        </p:spPr>
        <p:txBody>
          <a:bodyPr>
            <a:spAutoFit/>
          </a:bodyPr>
          <a:lstStyle/>
          <a:p>
            <a:pPr>
              <a:spcBef>
                <a:spcPct val="50000"/>
              </a:spcBef>
            </a:pPr>
            <a:r>
              <a:rPr lang="en-GB" sz="1200" dirty="0">
                <a:latin typeface="Arial" charset="0"/>
              </a:rPr>
              <a:t>Figure 2.1</a:t>
            </a:r>
            <a:r>
              <a:rPr lang="en-GB" sz="1800" dirty="0">
                <a:latin typeface="Arial" charset="0"/>
              </a:rPr>
              <a:t>  Contextual influences on </a:t>
            </a:r>
            <a:r>
              <a:rPr lang="en-GB" sz="1800" dirty="0" smtClean="0">
                <a:latin typeface="Arial" charset="0"/>
              </a:rPr>
              <a:t>organisations  </a:t>
            </a:r>
            <a:r>
              <a:rPr lang="en-GB" sz="1800" dirty="0" err="1" smtClean="0">
                <a:latin typeface="Arial" charset="0"/>
              </a:rPr>
              <a:t>Rollinson</a:t>
            </a:r>
            <a:r>
              <a:rPr lang="en-GB" sz="1800" dirty="0" smtClean="0">
                <a:latin typeface="Arial" charset="0"/>
              </a:rPr>
              <a:t> (2008)</a:t>
            </a:r>
            <a:endParaRPr lang="en-GB" sz="1800" dirty="0">
              <a:latin typeface="Arial" charset="0"/>
            </a:endParaRPr>
          </a:p>
        </p:txBody>
      </p:sp>
      <p:pic>
        <p:nvPicPr>
          <p:cNvPr id="235523" name="Picture 3" descr="C02NF001"/>
          <p:cNvPicPr>
            <a:picLocks noChangeAspect="1" noChangeArrowheads="1"/>
          </p:cNvPicPr>
          <p:nvPr/>
        </p:nvPicPr>
        <p:blipFill>
          <a:blip r:embed="rId3" cstate="print"/>
          <a:srcRect/>
          <a:stretch>
            <a:fillRect/>
          </a:stretch>
        </p:blipFill>
        <p:spPr bwMode="auto">
          <a:xfrm>
            <a:off x="1033463" y="549275"/>
            <a:ext cx="7038975" cy="5135563"/>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35523"/>
                                        </p:tgtEl>
                                        <p:attrNameLst>
                                          <p:attrName>style.visibility</p:attrName>
                                        </p:attrNameLst>
                                      </p:cBhvr>
                                      <p:to>
                                        <p:strVal val="visible"/>
                                      </p:to>
                                    </p:set>
                                    <p:animEffect transition="in" filter="checkerboard(across)">
                                      <p:cBhvr>
                                        <p:cTn id="7" dur="500"/>
                                        <p:tgtEl>
                                          <p:spTgt spid="2355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280988" y="5859463"/>
            <a:ext cx="8534400" cy="550862"/>
          </a:xfrm>
          <a:prstGeom prst="rect">
            <a:avLst/>
          </a:prstGeom>
          <a:noFill/>
          <a:ln w="9525">
            <a:noFill/>
            <a:miter lim="800000"/>
            <a:headEnd/>
            <a:tailEnd/>
          </a:ln>
          <a:effectLst/>
        </p:spPr>
        <p:txBody>
          <a:bodyPr>
            <a:spAutoFit/>
          </a:bodyPr>
          <a:lstStyle/>
          <a:p>
            <a:pPr eaLnBrk="0" hangingPunct="0">
              <a:spcBef>
                <a:spcPct val="50000"/>
              </a:spcBef>
            </a:pPr>
            <a:r>
              <a:rPr lang="en-GB" sz="1200" dirty="0"/>
              <a:t>Figure 3.7 </a:t>
            </a:r>
            <a:r>
              <a:rPr lang="en-GB" dirty="0"/>
              <a:t> Checklist for a PESTEL analysis</a:t>
            </a:r>
          </a:p>
          <a:p>
            <a:pPr eaLnBrk="0" hangingPunct="0">
              <a:spcBef>
                <a:spcPct val="50000"/>
              </a:spcBef>
            </a:pPr>
            <a:r>
              <a:rPr lang="en-GB" sz="800" i="1" dirty="0"/>
              <a:t>Source</a:t>
            </a:r>
            <a:r>
              <a:rPr lang="en-GB" sz="800" dirty="0"/>
              <a:t>: Lynch, R. </a:t>
            </a:r>
            <a:r>
              <a:rPr lang="en-GB" sz="800" i="1" dirty="0"/>
              <a:t>Corporate Strategy</a:t>
            </a:r>
            <a:r>
              <a:rPr lang="en-GB" sz="800" dirty="0"/>
              <a:t>, fourth edition, Financial Times Prentice Hall (2006), p. 84. Reprinted by permission of Pearson Education Ltd.</a:t>
            </a:r>
          </a:p>
        </p:txBody>
      </p:sp>
      <p:pic>
        <p:nvPicPr>
          <p:cNvPr id="18435" name="Picture 3" descr="O:\Graphics\Powerpoint\PE_UK\PE254-Mullins\Final files\GIF\ch03\M03NF007.gif"/>
          <p:cNvPicPr>
            <a:picLocks noChangeAspect="1" noChangeArrowheads="1"/>
          </p:cNvPicPr>
          <p:nvPr/>
        </p:nvPicPr>
        <p:blipFill>
          <a:blip r:embed="rId3" cstate="print"/>
          <a:srcRect/>
          <a:stretch>
            <a:fillRect/>
          </a:stretch>
        </p:blipFill>
        <p:spPr bwMode="auto">
          <a:xfrm>
            <a:off x="1990725" y="104775"/>
            <a:ext cx="5157788" cy="577532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300038" y="387419"/>
            <a:ext cx="8582025" cy="707886"/>
          </a:xfrm>
        </p:spPr>
        <p:txBody>
          <a:bodyPr>
            <a:normAutofit fontScale="90000"/>
          </a:bodyPr>
          <a:lstStyle/>
          <a:p>
            <a:pPr algn="l"/>
            <a:r>
              <a:rPr lang="en-GB" dirty="0">
                <a:solidFill>
                  <a:srgbClr val="0000FF"/>
                </a:solidFill>
              </a:rPr>
              <a:t>Contingency </a:t>
            </a:r>
            <a:r>
              <a:rPr lang="en-GB" dirty="0" smtClean="0">
                <a:solidFill>
                  <a:srgbClr val="0000FF"/>
                </a:solidFill>
              </a:rPr>
              <a:t>approach to organising</a:t>
            </a:r>
            <a:endParaRPr lang="en-GB" dirty="0">
              <a:solidFill>
                <a:srgbClr val="0000FF"/>
              </a:solidFill>
            </a:endParaRPr>
          </a:p>
        </p:txBody>
      </p:sp>
      <p:sp>
        <p:nvSpPr>
          <p:cNvPr id="66563" name="Rectangle 3"/>
          <p:cNvSpPr>
            <a:spLocks noGrp="1" noChangeArrowheads="1"/>
          </p:cNvSpPr>
          <p:nvPr>
            <p:ph idx="1"/>
          </p:nvPr>
        </p:nvSpPr>
        <p:spPr>
          <a:xfrm>
            <a:off x="425450" y="1268761"/>
            <a:ext cx="8229600" cy="4924078"/>
          </a:xfrm>
        </p:spPr>
        <p:txBody>
          <a:bodyPr>
            <a:normAutofit lnSpcReduction="10000"/>
          </a:bodyPr>
          <a:lstStyle/>
          <a:p>
            <a:pPr>
              <a:lnSpc>
                <a:spcPct val="90000"/>
              </a:lnSpc>
              <a:buFontTx/>
              <a:buNone/>
            </a:pPr>
            <a:r>
              <a:rPr lang="en-GB" dirty="0" smtClean="0"/>
              <a:t>	</a:t>
            </a:r>
            <a:endParaRPr lang="en-GB" dirty="0"/>
          </a:p>
          <a:p>
            <a:pPr marL="796925" lvl="1" indent="-339725">
              <a:lnSpc>
                <a:spcPct val="90000"/>
              </a:lnSpc>
            </a:pPr>
            <a:r>
              <a:rPr lang="en-GB" sz="3600" dirty="0"/>
              <a:t>Adopts an if–then approach</a:t>
            </a:r>
            <a:r>
              <a:rPr lang="en-GB" sz="3600" dirty="0" smtClean="0"/>
              <a:t>.</a:t>
            </a:r>
          </a:p>
          <a:p>
            <a:pPr marL="796925" lvl="1" indent="-339725">
              <a:lnSpc>
                <a:spcPct val="90000"/>
              </a:lnSpc>
              <a:buNone/>
            </a:pPr>
            <a:endParaRPr lang="en-GB" sz="3600" dirty="0"/>
          </a:p>
          <a:p>
            <a:pPr marL="796925" lvl="1" indent="-339725">
              <a:lnSpc>
                <a:spcPct val="90000"/>
              </a:lnSpc>
            </a:pPr>
            <a:r>
              <a:rPr lang="en-GB" sz="3600" dirty="0"/>
              <a:t>A number of situational factors influence organisational performance</a:t>
            </a:r>
            <a:r>
              <a:rPr lang="en-GB" sz="3600" dirty="0" smtClean="0"/>
              <a:t>.</a:t>
            </a:r>
          </a:p>
          <a:p>
            <a:pPr marL="796925" lvl="1" indent="-339725">
              <a:lnSpc>
                <a:spcPct val="90000"/>
              </a:lnSpc>
              <a:buNone/>
            </a:pPr>
            <a:endParaRPr lang="en-GB" sz="3600" dirty="0"/>
          </a:p>
          <a:p>
            <a:pPr marL="796925" lvl="1" indent="-339725">
              <a:lnSpc>
                <a:spcPct val="90000"/>
              </a:lnSpc>
            </a:pPr>
            <a:r>
              <a:rPr lang="en-GB" sz="3600" dirty="0"/>
              <a:t>If certain situational factors exist, then certain organisational and managerial variables are most appropriate.</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312937"/>
            <a:ext cx="8229600" cy="615553"/>
          </a:xfrm>
        </p:spPr>
        <p:txBody>
          <a:bodyPr/>
          <a:lstStyle/>
          <a:p>
            <a:pPr algn="l"/>
            <a:r>
              <a:rPr lang="en-GB" sz="3400" b="1" dirty="0">
                <a:solidFill>
                  <a:srgbClr val="0000FF"/>
                </a:solidFill>
              </a:rPr>
              <a:t>The formal and informal organisation</a:t>
            </a:r>
          </a:p>
        </p:txBody>
      </p:sp>
      <p:sp>
        <p:nvSpPr>
          <p:cNvPr id="67588" name="Text Box 4"/>
          <p:cNvSpPr txBox="1">
            <a:spLocks noChangeArrowheads="1"/>
          </p:cNvSpPr>
          <p:nvPr/>
        </p:nvSpPr>
        <p:spPr bwMode="auto">
          <a:xfrm>
            <a:off x="323850" y="5857875"/>
            <a:ext cx="8534400" cy="673100"/>
          </a:xfrm>
          <a:prstGeom prst="rect">
            <a:avLst/>
          </a:prstGeom>
          <a:noFill/>
          <a:ln w="9525">
            <a:noFill/>
            <a:miter lim="800000"/>
            <a:headEnd/>
            <a:tailEnd/>
          </a:ln>
          <a:effectLst/>
        </p:spPr>
        <p:txBody>
          <a:bodyPr>
            <a:spAutoFit/>
          </a:bodyPr>
          <a:lstStyle/>
          <a:p>
            <a:pPr eaLnBrk="0" hangingPunct="0">
              <a:spcBef>
                <a:spcPct val="50000"/>
              </a:spcBef>
            </a:pPr>
            <a:r>
              <a:rPr lang="en-GB" sz="1200"/>
              <a:t>Figure 3.9</a:t>
            </a:r>
            <a:r>
              <a:rPr lang="en-GB"/>
              <a:t>  Formal and informal organisation</a:t>
            </a:r>
          </a:p>
          <a:p>
            <a:pPr eaLnBrk="0" hangingPunct="0">
              <a:spcBef>
                <a:spcPct val="50000"/>
              </a:spcBef>
            </a:pPr>
            <a:r>
              <a:rPr lang="en-GB" sz="800" i="1"/>
              <a:t>Source</a:t>
            </a:r>
            <a:r>
              <a:rPr lang="en-GB" sz="800"/>
              <a:t>: Lysons, K., ‘Organisational analysis’, supplement to </a:t>
            </a:r>
            <a:r>
              <a:rPr lang="en-GB" sz="800" i="1"/>
              <a:t>Manager, The British Journal of Administrative Management</a:t>
            </a:r>
            <a:r>
              <a:rPr lang="en-GB" sz="800"/>
              <a:t>, no. 18, March/April (1997).</a:t>
            </a:r>
            <a:br>
              <a:rPr lang="en-GB" sz="800"/>
            </a:br>
            <a:r>
              <a:rPr lang="en-GB" sz="800"/>
              <a:t>Reproduced with permission of The Institute of Administrative Management</a:t>
            </a:r>
          </a:p>
        </p:txBody>
      </p:sp>
      <p:pic>
        <p:nvPicPr>
          <p:cNvPr id="67590" name="Picture 6" descr="F:\Powerpoint\pe_uk\PE105-Mullins\Final_Files\GIF\ch03\C03NF009.gif"/>
          <p:cNvPicPr>
            <a:picLocks noChangeAspect="1" noChangeArrowheads="1"/>
          </p:cNvPicPr>
          <p:nvPr/>
        </p:nvPicPr>
        <p:blipFill>
          <a:blip r:embed="rId3" cstate="print"/>
          <a:srcRect/>
          <a:stretch>
            <a:fillRect/>
          </a:stretch>
        </p:blipFill>
        <p:spPr bwMode="auto">
          <a:xfrm>
            <a:off x="1565275" y="944563"/>
            <a:ext cx="6013450" cy="49022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6759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The informal organisation</a:t>
            </a:r>
            <a:endParaRPr lang="en-US" dirty="0">
              <a:solidFill>
                <a:srgbClr val="0000FF"/>
              </a:solidFill>
            </a:endParaRPr>
          </a:p>
        </p:txBody>
      </p:sp>
      <p:sp>
        <p:nvSpPr>
          <p:cNvPr id="3" name="Content Placeholder 2"/>
          <p:cNvSpPr>
            <a:spLocks noGrp="1"/>
          </p:cNvSpPr>
          <p:nvPr>
            <p:ph idx="1"/>
          </p:nvPr>
        </p:nvSpPr>
        <p:spPr>
          <a:xfrm>
            <a:off x="457200" y="1600200"/>
            <a:ext cx="8229600" cy="5141168"/>
          </a:xfrm>
        </p:spPr>
        <p:txBody>
          <a:bodyPr>
            <a:noAutofit/>
          </a:bodyPr>
          <a:lstStyle/>
          <a:p>
            <a:r>
              <a:rPr lang="en-GB" sz="3600" dirty="0" smtClean="0"/>
              <a:t>Social groups/cliques</a:t>
            </a:r>
          </a:p>
          <a:p>
            <a:r>
              <a:rPr lang="en-GB" sz="3600" dirty="0" smtClean="0"/>
              <a:t>Informal/unwritten rules: ‘how we do things around here’</a:t>
            </a:r>
          </a:p>
          <a:p>
            <a:r>
              <a:rPr lang="en-GB" sz="3600" dirty="0" smtClean="0"/>
              <a:t>Informal communication: the ‘grapevine’ – faster but often less accurate</a:t>
            </a:r>
          </a:p>
          <a:p>
            <a:r>
              <a:rPr lang="en-GB" sz="3600" dirty="0" smtClean="0"/>
              <a:t>Co-exists with formal structure </a:t>
            </a:r>
          </a:p>
          <a:p>
            <a:r>
              <a:rPr lang="en-GB" sz="3600" dirty="0" smtClean="0"/>
              <a:t>Can be beneficial and negative</a:t>
            </a:r>
          </a:p>
          <a:p>
            <a:r>
              <a:rPr lang="en-GB" sz="3600" dirty="0" smtClean="0"/>
              <a:t>Managerially challenging</a:t>
            </a:r>
            <a:endParaRPr lang="en-US"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289193"/>
            <a:ext cx="8229600" cy="1323439"/>
          </a:xfrm>
          <a:noFill/>
          <a:ln/>
        </p:spPr>
        <p:txBody>
          <a:bodyPr>
            <a:normAutofit fontScale="90000"/>
          </a:bodyPr>
          <a:lstStyle/>
          <a:p>
            <a:pPr algn="l"/>
            <a:r>
              <a:rPr lang="en-GB" dirty="0" smtClean="0">
                <a:solidFill>
                  <a:srgbClr val="0000FF"/>
                </a:solidFill>
              </a:rPr>
              <a:t>People and organisations </a:t>
            </a:r>
            <a:br>
              <a:rPr lang="en-GB" dirty="0" smtClean="0">
                <a:solidFill>
                  <a:srgbClr val="0000FF"/>
                </a:solidFill>
              </a:rPr>
            </a:br>
            <a:r>
              <a:rPr lang="en-GB" dirty="0" smtClean="0">
                <a:solidFill>
                  <a:srgbClr val="0000FF"/>
                </a:solidFill>
              </a:rPr>
              <a:t>have a relationship</a:t>
            </a:r>
            <a:endParaRPr lang="en-GB" dirty="0">
              <a:solidFill>
                <a:srgbClr val="0000FF"/>
              </a:solidFill>
            </a:endParaRPr>
          </a:p>
        </p:txBody>
      </p:sp>
      <p:sp>
        <p:nvSpPr>
          <p:cNvPr id="70659" name="Rectangle 3"/>
          <p:cNvSpPr>
            <a:spLocks noGrp="1" noChangeArrowheads="1"/>
          </p:cNvSpPr>
          <p:nvPr>
            <p:ph idx="1"/>
          </p:nvPr>
        </p:nvSpPr>
        <p:spPr>
          <a:xfrm>
            <a:off x="457200" y="1772816"/>
            <a:ext cx="8229600" cy="4377159"/>
          </a:xfrm>
        </p:spPr>
        <p:txBody>
          <a:bodyPr>
            <a:normAutofit fontScale="92500" lnSpcReduction="10000"/>
          </a:bodyPr>
          <a:lstStyle/>
          <a:p>
            <a:pPr>
              <a:lnSpc>
                <a:spcPct val="90000"/>
              </a:lnSpc>
              <a:buFontTx/>
              <a:buNone/>
            </a:pPr>
            <a:r>
              <a:rPr lang="en-GB" sz="2400" dirty="0" smtClean="0"/>
              <a:t>	‘</a:t>
            </a:r>
            <a:r>
              <a:rPr lang="en-GB" sz="2400" i="1" dirty="0"/>
              <a:t>People modify the working of the formal organisation, but their behaviour is also influenced by it. It may make demands on them, which they find an undue strain so that they seek ways of modifying these pressures. </a:t>
            </a:r>
            <a:endParaRPr lang="en-GB" sz="2400" i="1" dirty="0" smtClean="0"/>
          </a:p>
          <a:p>
            <a:pPr>
              <a:lnSpc>
                <a:spcPct val="90000"/>
              </a:lnSpc>
              <a:buFontTx/>
              <a:buNone/>
            </a:pPr>
            <a:endParaRPr lang="en-GB" sz="2400" i="1" dirty="0" smtClean="0"/>
          </a:p>
          <a:p>
            <a:pPr>
              <a:lnSpc>
                <a:spcPct val="90000"/>
              </a:lnSpc>
              <a:buFontTx/>
              <a:buNone/>
            </a:pPr>
            <a:r>
              <a:rPr lang="en-GB" sz="2400" i="1" dirty="0" smtClean="0"/>
              <a:t>	The </a:t>
            </a:r>
            <a:r>
              <a:rPr lang="en-GB" sz="2400" i="1" dirty="0"/>
              <a:t>method of work </a:t>
            </a:r>
            <a:r>
              <a:rPr lang="en-GB" sz="2400" i="1" dirty="0" smtClean="0"/>
              <a:t>organisation </a:t>
            </a:r>
            <a:r>
              <a:rPr lang="en-GB" sz="2400" i="1" dirty="0"/>
              <a:t>can determine how people relate to one another, which may affect both their productivity and their morale. </a:t>
            </a:r>
            <a:endParaRPr lang="en-GB" sz="2400" i="1" dirty="0" smtClean="0"/>
          </a:p>
          <a:p>
            <a:pPr>
              <a:lnSpc>
                <a:spcPct val="90000"/>
              </a:lnSpc>
              <a:buFontTx/>
              <a:buNone/>
            </a:pPr>
            <a:endParaRPr lang="en-GB" sz="2400" i="1" dirty="0" smtClean="0"/>
          </a:p>
          <a:p>
            <a:pPr>
              <a:lnSpc>
                <a:spcPct val="90000"/>
              </a:lnSpc>
              <a:buFontTx/>
              <a:buNone/>
            </a:pPr>
            <a:r>
              <a:rPr lang="en-GB" sz="2400" i="1" dirty="0" smtClean="0"/>
              <a:t>	Managers</a:t>
            </a:r>
            <a:r>
              <a:rPr lang="en-GB" sz="2400" i="1" dirty="0"/>
              <a:t>, therefore, need to be conscious of the ways in which methods of work </a:t>
            </a:r>
            <a:r>
              <a:rPr lang="en-GB" sz="2400" i="1" dirty="0" smtClean="0"/>
              <a:t>organisation </a:t>
            </a:r>
            <a:r>
              <a:rPr lang="en-GB" sz="2400" i="1" dirty="0"/>
              <a:t>may influence people’s attitudes and actions.’</a:t>
            </a:r>
            <a:endParaRPr lang="en-GB" sz="2400" dirty="0"/>
          </a:p>
          <a:p>
            <a:pPr>
              <a:lnSpc>
                <a:spcPct val="80000"/>
              </a:lnSpc>
              <a:buFontTx/>
              <a:buNone/>
            </a:pPr>
            <a:endParaRPr lang="en-GB" sz="2400" dirty="0"/>
          </a:p>
          <a:p>
            <a:pPr>
              <a:lnSpc>
                <a:spcPct val="80000"/>
              </a:lnSpc>
              <a:buFontTx/>
              <a:buNone/>
            </a:pPr>
            <a:r>
              <a:rPr lang="en-GB" sz="2400" dirty="0"/>
              <a:t>Stewart</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70659">
                                            <p:txEl>
                                              <p:pRg st="0" end="0"/>
                                            </p:txEl>
                                          </p:spTgt>
                                        </p:tgtEl>
                                        <p:attrNameLst>
                                          <p:attrName>style.visibility</p:attrName>
                                        </p:attrNameLst>
                                      </p:cBhvr>
                                      <p:to>
                                        <p:strVal val="visible"/>
                                      </p:to>
                                    </p:set>
                                    <p:anim calcmode="discrete" valueType="clr">
                                      <p:cBhvr override="childStyle">
                                        <p:cTn id="7" dur="80"/>
                                        <p:tgtEl>
                                          <p:spTgt spid="70659">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70659">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70659">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70659">
                                            <p:txEl>
                                              <p:pRg st="2" end="2"/>
                                            </p:txEl>
                                          </p:spTgt>
                                        </p:tgtEl>
                                        <p:attrNameLst>
                                          <p:attrName>style.visibility</p:attrName>
                                        </p:attrNameLst>
                                      </p:cBhvr>
                                      <p:to>
                                        <p:strVal val="visible"/>
                                      </p:to>
                                    </p:set>
                                    <p:anim calcmode="discrete" valueType="clr">
                                      <p:cBhvr override="childStyle">
                                        <p:cTn id="14" dur="80"/>
                                        <p:tgtEl>
                                          <p:spTgt spid="70659">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70659">
                                            <p:txEl>
                                              <p:pRg st="2" end="2"/>
                                            </p:txEl>
                                          </p:spTgt>
                                        </p:tgtEl>
                                        <p:attrNameLst>
                                          <p:attrName>fillcolor</p:attrName>
                                        </p:attrNameLst>
                                      </p:cBhvr>
                                      <p:tavLst>
                                        <p:tav tm="0">
                                          <p:val>
                                            <p:clrVal>
                                              <a:schemeClr val="accent2"/>
                                            </p:clrVal>
                                          </p:val>
                                        </p:tav>
                                        <p:tav tm="50000">
                                          <p:val>
                                            <p:clrVal>
                                              <a:schemeClr val="hlink"/>
                                            </p:clrVal>
                                          </p:val>
                                        </p:tav>
                                      </p:tavLst>
                                    </p:anim>
                                    <p:set>
                                      <p:cBhvr>
                                        <p:cTn id="16" dur="80"/>
                                        <p:tgtEl>
                                          <p:spTgt spid="70659">
                                            <p:txEl>
                                              <p:pRg st="2" end="2"/>
                                            </p:txEl>
                                          </p:spTgt>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27" presetClass="entr" presetSubtype="0" fill="hold" nodeType="clickEffect">
                                  <p:stCondLst>
                                    <p:cond delay="0"/>
                                  </p:stCondLst>
                                  <p:iterate type="lt">
                                    <p:tmPct val="50000"/>
                                  </p:iterate>
                                  <p:childTnLst>
                                    <p:set>
                                      <p:cBhvr>
                                        <p:cTn id="20" dur="1" fill="hold">
                                          <p:stCondLst>
                                            <p:cond delay="0"/>
                                          </p:stCondLst>
                                        </p:cTn>
                                        <p:tgtEl>
                                          <p:spTgt spid="70659">
                                            <p:txEl>
                                              <p:pRg st="4" end="4"/>
                                            </p:txEl>
                                          </p:spTgt>
                                        </p:tgtEl>
                                        <p:attrNameLst>
                                          <p:attrName>style.visibility</p:attrName>
                                        </p:attrNameLst>
                                      </p:cBhvr>
                                      <p:to>
                                        <p:strVal val="visible"/>
                                      </p:to>
                                    </p:set>
                                    <p:anim calcmode="discrete" valueType="clr">
                                      <p:cBhvr override="childStyle">
                                        <p:cTn id="21" dur="80"/>
                                        <p:tgtEl>
                                          <p:spTgt spid="70659">
                                            <p:txEl>
                                              <p:pRg st="4" end="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70659">
                                            <p:txEl>
                                              <p:pRg st="4" end="4"/>
                                            </p:txEl>
                                          </p:spTgt>
                                        </p:tgtEl>
                                        <p:attrNameLst>
                                          <p:attrName>fillcolor</p:attrName>
                                        </p:attrNameLst>
                                      </p:cBhvr>
                                      <p:tavLst>
                                        <p:tav tm="0">
                                          <p:val>
                                            <p:clrVal>
                                              <a:schemeClr val="accent2"/>
                                            </p:clrVal>
                                          </p:val>
                                        </p:tav>
                                        <p:tav tm="50000">
                                          <p:val>
                                            <p:clrVal>
                                              <a:schemeClr val="hlink"/>
                                            </p:clrVal>
                                          </p:val>
                                        </p:tav>
                                      </p:tavLst>
                                    </p:anim>
                                    <p:set>
                                      <p:cBhvr>
                                        <p:cTn id="23" dur="80"/>
                                        <p:tgtEl>
                                          <p:spTgt spid="70659">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algn="l"/>
            <a:r>
              <a:rPr lang="en-GB" dirty="0">
                <a:solidFill>
                  <a:srgbClr val="0000FF"/>
                </a:solidFill>
              </a:rPr>
              <a:t>Organisations of the future</a:t>
            </a:r>
          </a:p>
        </p:txBody>
      </p:sp>
      <p:sp>
        <p:nvSpPr>
          <p:cNvPr id="77827" name="Rectangle 3"/>
          <p:cNvSpPr>
            <a:spLocks noGrp="1" noChangeArrowheads="1"/>
          </p:cNvSpPr>
          <p:nvPr>
            <p:ph idx="1"/>
          </p:nvPr>
        </p:nvSpPr>
        <p:spPr>
          <a:xfrm>
            <a:off x="423863" y="1268760"/>
            <a:ext cx="8229600" cy="4935190"/>
          </a:xfrm>
        </p:spPr>
        <p:txBody>
          <a:bodyPr>
            <a:normAutofit fontScale="92500" lnSpcReduction="10000"/>
          </a:bodyPr>
          <a:lstStyle/>
          <a:p>
            <a:pPr>
              <a:buFontTx/>
              <a:buNone/>
            </a:pPr>
            <a:r>
              <a:rPr lang="en-GB" dirty="0"/>
              <a:t>‘</a:t>
            </a:r>
            <a:r>
              <a:rPr lang="en-GB" i="1" dirty="0"/>
              <a:t>The essence of </a:t>
            </a:r>
            <a:r>
              <a:rPr lang="en-GB" i="1" dirty="0" smtClean="0"/>
              <a:t>organisations </a:t>
            </a:r>
            <a:r>
              <a:rPr lang="en-GB" i="1" dirty="0"/>
              <a:t>has shifted and will continue to shift from focusing on structure to capability. </a:t>
            </a:r>
            <a:endParaRPr lang="en-GB" i="1" dirty="0" smtClean="0"/>
          </a:p>
          <a:p>
            <a:pPr>
              <a:buFontTx/>
              <a:buNone/>
            </a:pPr>
            <a:r>
              <a:rPr lang="en-GB" i="1" dirty="0" smtClean="0"/>
              <a:t>Capability </a:t>
            </a:r>
            <a:r>
              <a:rPr lang="en-GB" i="1" dirty="0"/>
              <a:t>represents what the </a:t>
            </a:r>
            <a:r>
              <a:rPr lang="en-GB" i="1" dirty="0" smtClean="0"/>
              <a:t>organisation </a:t>
            </a:r>
            <a:r>
              <a:rPr lang="en-GB" i="1" dirty="0"/>
              <a:t>is able to do and how it does it rather than the more visible picture of who reports to whom and which rules govern work…. </a:t>
            </a:r>
            <a:endParaRPr lang="en-GB" i="1" dirty="0" smtClean="0"/>
          </a:p>
          <a:p>
            <a:pPr>
              <a:buFontTx/>
              <a:buNone/>
            </a:pPr>
            <a:r>
              <a:rPr lang="en-GB" i="1" dirty="0" smtClean="0"/>
              <a:t>Organisations </a:t>
            </a:r>
            <a:r>
              <a:rPr lang="en-GB" i="1" dirty="0"/>
              <a:t>will operate in the future to identify and nurture a handful of critical capabilities.’</a:t>
            </a:r>
          </a:p>
          <a:p>
            <a:pPr>
              <a:buFontTx/>
              <a:buNone/>
            </a:pPr>
            <a:endParaRPr lang="en-GB" i="1" dirty="0"/>
          </a:p>
          <a:p>
            <a:pPr>
              <a:buFontTx/>
              <a:buNone/>
            </a:pPr>
            <a:r>
              <a:rPr lang="en-GB" sz="2000" dirty="0"/>
              <a:t>Ulrich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77827">
                                            <p:txEl>
                                              <p:pRg st="0" end="0"/>
                                            </p:txEl>
                                          </p:spTgt>
                                        </p:tgtEl>
                                        <p:attrNameLst>
                                          <p:attrName>style.visibility</p:attrName>
                                        </p:attrNameLst>
                                      </p:cBhvr>
                                      <p:to>
                                        <p:strVal val="visible"/>
                                      </p:to>
                                    </p:set>
                                    <p:anim calcmode="discrete" valueType="clr">
                                      <p:cBhvr override="childStyle">
                                        <p:cTn id="7" dur="80"/>
                                        <p:tgtEl>
                                          <p:spTgt spid="7782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77827">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77827">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77827">
                                            <p:txEl>
                                              <p:pRg st="1" end="1"/>
                                            </p:txEl>
                                          </p:spTgt>
                                        </p:tgtEl>
                                        <p:attrNameLst>
                                          <p:attrName>style.visibility</p:attrName>
                                        </p:attrNameLst>
                                      </p:cBhvr>
                                      <p:to>
                                        <p:strVal val="visible"/>
                                      </p:to>
                                    </p:set>
                                    <p:anim calcmode="discrete" valueType="clr">
                                      <p:cBhvr override="childStyle">
                                        <p:cTn id="14" dur="80"/>
                                        <p:tgtEl>
                                          <p:spTgt spid="77827">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77827">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77827">
                                            <p:txEl>
                                              <p:pRg st="1" end="1"/>
                                            </p:txEl>
                                          </p:spTgt>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27" presetClass="entr" presetSubtype="0" fill="hold" nodeType="clickEffect">
                                  <p:stCondLst>
                                    <p:cond delay="0"/>
                                  </p:stCondLst>
                                  <p:iterate type="lt">
                                    <p:tmPct val="50000"/>
                                  </p:iterate>
                                  <p:childTnLst>
                                    <p:set>
                                      <p:cBhvr>
                                        <p:cTn id="20" dur="1" fill="hold">
                                          <p:stCondLst>
                                            <p:cond delay="0"/>
                                          </p:stCondLst>
                                        </p:cTn>
                                        <p:tgtEl>
                                          <p:spTgt spid="77827">
                                            <p:txEl>
                                              <p:pRg st="2" end="2"/>
                                            </p:txEl>
                                          </p:spTgt>
                                        </p:tgtEl>
                                        <p:attrNameLst>
                                          <p:attrName>style.visibility</p:attrName>
                                        </p:attrNameLst>
                                      </p:cBhvr>
                                      <p:to>
                                        <p:strVal val="visible"/>
                                      </p:to>
                                    </p:set>
                                    <p:anim calcmode="discrete" valueType="clr">
                                      <p:cBhvr override="childStyle">
                                        <p:cTn id="21" dur="80"/>
                                        <p:tgtEl>
                                          <p:spTgt spid="77827">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77827">
                                            <p:txEl>
                                              <p:pRg st="2" end="2"/>
                                            </p:txEl>
                                          </p:spTgt>
                                        </p:tgtEl>
                                        <p:attrNameLst>
                                          <p:attrName>fillcolor</p:attrName>
                                        </p:attrNameLst>
                                      </p:cBhvr>
                                      <p:tavLst>
                                        <p:tav tm="0">
                                          <p:val>
                                            <p:clrVal>
                                              <a:schemeClr val="accent2"/>
                                            </p:clrVal>
                                          </p:val>
                                        </p:tav>
                                        <p:tav tm="50000">
                                          <p:val>
                                            <p:clrVal>
                                              <a:schemeClr val="hlink"/>
                                            </p:clrVal>
                                          </p:val>
                                        </p:tav>
                                      </p:tavLst>
                                    </p:anim>
                                    <p:set>
                                      <p:cBhvr>
                                        <p:cTn id="23" dur="80"/>
                                        <p:tgtEl>
                                          <p:spTgt spid="77827">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02" name="Text Box 2"/>
          <p:cNvSpPr txBox="1">
            <a:spLocks noChangeArrowheads="1"/>
          </p:cNvSpPr>
          <p:nvPr/>
        </p:nvSpPr>
        <p:spPr bwMode="auto">
          <a:xfrm>
            <a:off x="309563" y="5907088"/>
            <a:ext cx="8534400" cy="366712"/>
          </a:xfrm>
          <a:prstGeom prst="rect">
            <a:avLst/>
          </a:prstGeom>
          <a:noFill/>
          <a:ln w="9525">
            <a:noFill/>
            <a:miter lim="800000"/>
            <a:headEnd/>
            <a:tailEnd/>
          </a:ln>
          <a:effectLst/>
        </p:spPr>
        <p:txBody>
          <a:bodyPr>
            <a:spAutoFit/>
          </a:bodyPr>
          <a:lstStyle/>
          <a:p>
            <a:pPr>
              <a:spcBef>
                <a:spcPct val="50000"/>
              </a:spcBef>
            </a:pPr>
            <a:r>
              <a:rPr lang="en-GB" sz="1200" dirty="0">
                <a:latin typeface="Arial" charset="0"/>
              </a:rPr>
              <a:t>Figure 2.4</a:t>
            </a:r>
            <a:r>
              <a:rPr lang="en-GB" sz="1800" dirty="0">
                <a:latin typeface="Arial" charset="0"/>
              </a:rPr>
              <a:t>  </a:t>
            </a:r>
            <a:r>
              <a:rPr lang="en-US" sz="1800" dirty="0">
                <a:latin typeface="Arial" charset="0"/>
              </a:rPr>
              <a:t>Areas of social responsibility for </a:t>
            </a:r>
            <a:r>
              <a:rPr lang="en-US" sz="1800" dirty="0" err="1" smtClean="0">
                <a:latin typeface="Arial" charset="0"/>
              </a:rPr>
              <a:t>organisations</a:t>
            </a:r>
            <a:r>
              <a:rPr lang="en-US" sz="1800" dirty="0" smtClean="0">
                <a:latin typeface="Arial" charset="0"/>
              </a:rPr>
              <a:t>  </a:t>
            </a:r>
            <a:r>
              <a:rPr lang="en-US" sz="1800" dirty="0" err="1" smtClean="0">
                <a:latin typeface="Arial" charset="0"/>
              </a:rPr>
              <a:t>Rollinson</a:t>
            </a:r>
            <a:r>
              <a:rPr lang="en-US" sz="1800" dirty="0" smtClean="0">
                <a:latin typeface="Arial" charset="0"/>
              </a:rPr>
              <a:t> (2008)</a:t>
            </a:r>
            <a:endParaRPr lang="en-GB" sz="1800" dirty="0">
              <a:latin typeface="Arial" charset="0"/>
            </a:endParaRPr>
          </a:p>
        </p:txBody>
      </p:sp>
      <p:pic>
        <p:nvPicPr>
          <p:cNvPr id="256003" name="Picture 3" descr="C02NF004"/>
          <p:cNvPicPr>
            <a:picLocks noChangeAspect="1" noChangeArrowheads="1"/>
          </p:cNvPicPr>
          <p:nvPr/>
        </p:nvPicPr>
        <p:blipFill>
          <a:blip r:embed="rId3" cstate="print"/>
          <a:srcRect/>
          <a:stretch>
            <a:fillRect/>
          </a:stretch>
        </p:blipFill>
        <p:spPr bwMode="auto">
          <a:xfrm>
            <a:off x="1255713" y="377825"/>
            <a:ext cx="6629400" cy="5346700"/>
          </a:xfrm>
          <a:prstGeom prst="rect">
            <a:avLst/>
          </a:prstGeom>
          <a:noFill/>
        </p:spPr>
      </p:pic>
    </p:spTree>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FF"/>
                </a:solidFill>
              </a:rPr>
              <a:t>Organisations</a:t>
            </a:r>
            <a:endParaRPr lang="en-GB" dirty="0">
              <a:solidFill>
                <a:srgbClr val="0000FF"/>
              </a:solidFill>
            </a:endParaRPr>
          </a:p>
        </p:txBody>
      </p:sp>
      <p:pic>
        <p:nvPicPr>
          <p:cNvPr id="5" name="Picture 4" descr="bbc logo.png"/>
          <p:cNvPicPr>
            <a:picLocks noChangeAspect="1"/>
          </p:cNvPicPr>
          <p:nvPr/>
        </p:nvPicPr>
        <p:blipFill>
          <a:blip r:embed="rId2"/>
          <a:stretch>
            <a:fillRect/>
          </a:stretch>
        </p:blipFill>
        <p:spPr>
          <a:xfrm>
            <a:off x="2999062" y="5599413"/>
            <a:ext cx="2000264" cy="571504"/>
          </a:xfrm>
          <a:prstGeom prst="rect">
            <a:avLst/>
          </a:prstGeom>
        </p:spPr>
      </p:pic>
      <p:pic>
        <p:nvPicPr>
          <p:cNvPr id="6" name="Picture 5" descr="hsbc.jpg"/>
          <p:cNvPicPr>
            <a:picLocks noChangeAspect="1"/>
          </p:cNvPicPr>
          <p:nvPr/>
        </p:nvPicPr>
        <p:blipFill>
          <a:blip r:embed="rId3"/>
          <a:stretch>
            <a:fillRect/>
          </a:stretch>
        </p:blipFill>
        <p:spPr>
          <a:xfrm>
            <a:off x="5316534" y="5500702"/>
            <a:ext cx="3827465" cy="1218665"/>
          </a:xfrm>
          <a:prstGeom prst="rect">
            <a:avLst/>
          </a:prstGeom>
        </p:spPr>
      </p:pic>
      <p:pic>
        <p:nvPicPr>
          <p:cNvPr id="7" name="Picture 6" descr="skoda logo.jpg"/>
          <p:cNvPicPr>
            <a:picLocks noChangeAspect="1"/>
          </p:cNvPicPr>
          <p:nvPr/>
        </p:nvPicPr>
        <p:blipFill>
          <a:blip r:embed="rId4"/>
          <a:stretch>
            <a:fillRect/>
          </a:stretch>
        </p:blipFill>
        <p:spPr>
          <a:xfrm>
            <a:off x="301168" y="3991603"/>
            <a:ext cx="3895725" cy="1171575"/>
          </a:xfrm>
          <a:prstGeom prst="rect">
            <a:avLst/>
          </a:prstGeom>
        </p:spPr>
      </p:pic>
      <p:pic>
        <p:nvPicPr>
          <p:cNvPr id="8" name="Picture 7" descr="jamie15.jpg"/>
          <p:cNvPicPr>
            <a:picLocks noChangeAspect="1"/>
          </p:cNvPicPr>
          <p:nvPr/>
        </p:nvPicPr>
        <p:blipFill>
          <a:blip r:embed="rId5"/>
          <a:stretch>
            <a:fillRect/>
          </a:stretch>
        </p:blipFill>
        <p:spPr>
          <a:xfrm>
            <a:off x="7000892" y="2714620"/>
            <a:ext cx="1785542" cy="2571768"/>
          </a:xfrm>
          <a:prstGeom prst="rect">
            <a:avLst/>
          </a:prstGeom>
        </p:spPr>
      </p:pic>
      <p:pic>
        <p:nvPicPr>
          <p:cNvPr id="9" name="Picture 8" descr="NHS%20Wales%20logo.jpg"/>
          <p:cNvPicPr>
            <a:picLocks noChangeAspect="1"/>
          </p:cNvPicPr>
          <p:nvPr/>
        </p:nvPicPr>
        <p:blipFill>
          <a:blip r:embed="rId6"/>
          <a:stretch>
            <a:fillRect/>
          </a:stretch>
        </p:blipFill>
        <p:spPr>
          <a:xfrm>
            <a:off x="0" y="5143500"/>
            <a:ext cx="2540000" cy="1714500"/>
          </a:xfrm>
          <a:prstGeom prst="rect">
            <a:avLst/>
          </a:prstGeom>
        </p:spPr>
      </p:pic>
      <p:pic>
        <p:nvPicPr>
          <p:cNvPr id="11" name="Picture 10" descr="visit_swansea_bay_lc_swansea.jpg"/>
          <p:cNvPicPr>
            <a:picLocks noChangeAspect="1"/>
          </p:cNvPicPr>
          <p:nvPr/>
        </p:nvPicPr>
        <p:blipFill>
          <a:blip r:embed="rId7"/>
          <a:stretch>
            <a:fillRect/>
          </a:stretch>
        </p:blipFill>
        <p:spPr>
          <a:xfrm>
            <a:off x="3571878" y="2928933"/>
            <a:ext cx="2857500" cy="1323975"/>
          </a:xfrm>
          <a:prstGeom prst="rect">
            <a:avLst/>
          </a:prstGeom>
        </p:spPr>
      </p:pic>
      <p:pic>
        <p:nvPicPr>
          <p:cNvPr id="14" name="Picture 13" descr="tesco.jpg"/>
          <p:cNvPicPr>
            <a:picLocks noChangeAspect="1"/>
          </p:cNvPicPr>
          <p:nvPr/>
        </p:nvPicPr>
        <p:blipFill>
          <a:blip r:embed="rId8"/>
          <a:stretch>
            <a:fillRect/>
          </a:stretch>
        </p:blipFill>
        <p:spPr>
          <a:xfrm>
            <a:off x="290647" y="62763"/>
            <a:ext cx="2415212" cy="1354875"/>
          </a:xfrm>
          <a:prstGeom prst="rect">
            <a:avLst/>
          </a:prstGeom>
        </p:spPr>
      </p:pic>
      <p:pic>
        <p:nvPicPr>
          <p:cNvPr id="16" name="Picture 15" descr="football-league-logo.jpg"/>
          <p:cNvPicPr>
            <a:picLocks noChangeAspect="1"/>
          </p:cNvPicPr>
          <p:nvPr/>
        </p:nvPicPr>
        <p:blipFill>
          <a:blip r:embed="rId9"/>
          <a:stretch>
            <a:fillRect/>
          </a:stretch>
        </p:blipFill>
        <p:spPr>
          <a:xfrm>
            <a:off x="6786578" y="696898"/>
            <a:ext cx="2047868" cy="1689491"/>
          </a:xfrm>
          <a:prstGeom prst="rect">
            <a:avLst/>
          </a:prstGeom>
        </p:spPr>
      </p:pic>
      <p:pic>
        <p:nvPicPr>
          <p:cNvPr id="15" name="Picture 1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317290" y="4577390"/>
            <a:ext cx="2469288" cy="519267"/>
          </a:xfrm>
          <a:prstGeom prst="rect">
            <a:avLst/>
          </a:prstGeom>
        </p:spPr>
      </p:pic>
      <p:pic>
        <p:nvPicPr>
          <p:cNvPr id="1026" name="Picture 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84301" y="2578100"/>
            <a:ext cx="3044107" cy="1012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p:txBody>
          <a:bodyPr/>
          <a:lstStyle/>
          <a:p>
            <a:pPr marL="0" indent="0">
              <a:buNone/>
            </a:pPr>
            <a:r>
              <a:rPr lang="en-GB" dirty="0">
                <a:hlinkClick r:id="rId12"/>
              </a:rPr>
              <a:t>https://</a:t>
            </a:r>
            <a:r>
              <a:rPr lang="en-GB" dirty="0" smtClean="0">
                <a:hlinkClick r:id="rId12"/>
              </a:rPr>
              <a:t>youtu.be/04vJ4RTul7g</a:t>
            </a:r>
            <a:endParaRPr lang="en-GB" dirty="0" smtClean="0"/>
          </a:p>
          <a:p>
            <a:endParaRPr lang="en-GB" dirty="0"/>
          </a:p>
        </p:txBody>
      </p:sp>
    </p:spTree>
    <p:extLst>
      <p:ext uri="{BB962C8B-B14F-4D97-AF65-F5344CB8AC3E}">
        <p14:creationId xmlns:p14="http://schemas.microsoft.com/office/powerpoint/2010/main" val="105687972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Today’s objectives</a:t>
            </a:r>
            <a:endParaRPr lang="en-GB" dirty="0">
              <a:solidFill>
                <a:srgbClr val="0000FF"/>
              </a:solidFill>
            </a:endParaRPr>
          </a:p>
        </p:txBody>
      </p:sp>
      <p:sp>
        <p:nvSpPr>
          <p:cNvPr id="3" name="Content Placeholder 2"/>
          <p:cNvSpPr>
            <a:spLocks noGrp="1"/>
          </p:cNvSpPr>
          <p:nvPr>
            <p:ph idx="1"/>
          </p:nvPr>
        </p:nvSpPr>
        <p:spPr>
          <a:xfrm>
            <a:off x="457200" y="1600200"/>
            <a:ext cx="8229600" cy="4997152"/>
          </a:xfrm>
        </p:spPr>
        <p:txBody>
          <a:bodyPr>
            <a:noAutofit/>
          </a:bodyPr>
          <a:lstStyle/>
          <a:p>
            <a:pPr marL="457200" indent="-457200">
              <a:buFont typeface="+mj-lt"/>
              <a:buAutoNum type="arabicPeriod"/>
            </a:pPr>
            <a:r>
              <a:rPr lang="en-GB" sz="2800" dirty="0" smtClean="0"/>
              <a:t>To explain what an organisation is and how it is designed</a:t>
            </a:r>
          </a:p>
          <a:p>
            <a:pPr marL="457200" indent="-457200">
              <a:buFont typeface="+mj-lt"/>
              <a:buAutoNum type="arabicPeriod"/>
            </a:pPr>
            <a:r>
              <a:rPr lang="en-GB" sz="2800" dirty="0" smtClean="0"/>
              <a:t>To distinguish between the different types</a:t>
            </a:r>
          </a:p>
          <a:p>
            <a:pPr marL="457200" indent="-457200">
              <a:buFont typeface="+mj-lt"/>
              <a:buAutoNum type="arabicPeriod"/>
            </a:pPr>
            <a:r>
              <a:rPr lang="en-GB" sz="2800" dirty="0" smtClean="0"/>
              <a:t>To look further at the ‘open systems’ model</a:t>
            </a:r>
          </a:p>
          <a:p>
            <a:pPr marL="457200" indent="-457200">
              <a:buFont typeface="+mj-lt"/>
              <a:buAutoNum type="arabicPeriod"/>
            </a:pPr>
            <a:r>
              <a:rPr lang="en-GB" sz="2800" dirty="0" smtClean="0"/>
              <a:t>To explain the ‘informal organisation’</a:t>
            </a:r>
          </a:p>
          <a:p>
            <a:pPr marL="457200" indent="-457200">
              <a:buFont typeface="+mj-lt"/>
              <a:buAutoNum type="arabicPeriod"/>
            </a:pPr>
            <a:r>
              <a:rPr lang="en-GB" sz="2800" dirty="0" smtClean="0"/>
              <a:t>To consider the future shape of organisations</a:t>
            </a:r>
          </a:p>
          <a:p>
            <a:pPr marL="457200" indent="-457200">
              <a:buFont typeface="+mj-lt"/>
              <a:buAutoNum type="arabicPeriod"/>
            </a:pPr>
            <a:endParaRPr lang="en-GB" sz="2800" dirty="0"/>
          </a:p>
          <a:p>
            <a:pPr marL="0" indent="0">
              <a:buNone/>
            </a:pPr>
            <a:r>
              <a:rPr lang="en-GB" sz="2800" u="sng" dirty="0" smtClean="0"/>
              <a:t>Next time:</a:t>
            </a:r>
          </a:p>
          <a:p>
            <a:pPr marL="0" indent="0">
              <a:buNone/>
            </a:pPr>
            <a:r>
              <a:rPr lang="en-GB" sz="2800" dirty="0" smtClean="0"/>
              <a:t>Organisational Structure &amp; Design</a:t>
            </a:r>
            <a:endParaRPr lang="en-GB" sz="2800" dirty="0"/>
          </a:p>
        </p:txBody>
      </p:sp>
      <p:pic>
        <p:nvPicPr>
          <p:cNvPr id="4" name="Picture 2" descr="C:\Documents and Settings\bus-ad1\Local Settings\Temporary Internet Files\Content.IE5\005XH7UX\MC910217048[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56376" y="188639"/>
            <a:ext cx="938095" cy="93809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1077</TotalTime>
  <Words>2634</Words>
  <Application>Microsoft Office PowerPoint</Application>
  <PresentationFormat>On-screen Show (4:3)</PresentationFormat>
  <Paragraphs>392</Paragraphs>
  <Slides>45</Slides>
  <Notes>26</Notes>
  <HiddenSlides>8</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Times</vt:lpstr>
      <vt:lpstr>Times New Roman</vt:lpstr>
      <vt:lpstr>Office Theme</vt:lpstr>
      <vt:lpstr> Principles of  Managing Organisations </vt:lpstr>
      <vt:lpstr>Last time</vt:lpstr>
      <vt:lpstr>Today’s objectives</vt:lpstr>
      <vt:lpstr>Organisations</vt:lpstr>
      <vt:lpstr>Why do organisations exist?</vt:lpstr>
      <vt:lpstr>Organisations are…</vt:lpstr>
      <vt:lpstr>PowerPoint Presentation</vt:lpstr>
      <vt:lpstr>Formal organisations: Schein</vt:lpstr>
      <vt:lpstr>Inside an organisation</vt:lpstr>
      <vt:lpstr>Activity 1: What do they all do?</vt:lpstr>
      <vt:lpstr>Answer</vt:lpstr>
      <vt:lpstr>Some ways of  classifying organisations</vt:lpstr>
      <vt:lpstr>Production and service organisations</vt:lpstr>
      <vt:lpstr>Ways of classifying organisations</vt:lpstr>
      <vt:lpstr>Classification by major purpose</vt:lpstr>
      <vt:lpstr>Social Enterprise Organisations</vt:lpstr>
      <vt:lpstr>Social Enterprise model</vt:lpstr>
      <vt:lpstr>The nature of organisations</vt:lpstr>
      <vt:lpstr>Activity 2</vt:lpstr>
      <vt:lpstr>Ways of classifying organisations</vt:lpstr>
      <vt:lpstr>So who benefits from the organisation?</vt:lpstr>
      <vt:lpstr>Ways of classifying organisations</vt:lpstr>
      <vt:lpstr>Classification by primary activity</vt:lpstr>
      <vt:lpstr>...then by secondary activity</vt:lpstr>
      <vt:lpstr>Ways of classifying organisations</vt:lpstr>
      <vt:lpstr>Authority in organisations (Weber)</vt:lpstr>
      <vt:lpstr>Open Systems Approach</vt:lpstr>
      <vt:lpstr>How an organisation operates as an open system</vt:lpstr>
      <vt:lpstr>The open systems model of organisations</vt:lpstr>
      <vt:lpstr>The open systems model – inputs</vt:lpstr>
      <vt:lpstr>The open systems model – transformation process</vt:lpstr>
      <vt:lpstr>The open systems model – outputs</vt:lpstr>
      <vt:lpstr>The open systems model – organisational goals</vt:lpstr>
      <vt:lpstr>The open systems model – measures of achievement</vt:lpstr>
      <vt:lpstr>PowerPoint Presentation</vt:lpstr>
      <vt:lpstr>PowerPoint Presentation</vt:lpstr>
      <vt:lpstr>PowerPoint Presentation</vt:lpstr>
      <vt:lpstr>Contingency approach to organising</vt:lpstr>
      <vt:lpstr>The formal and informal organisation</vt:lpstr>
      <vt:lpstr>The informal organisation</vt:lpstr>
      <vt:lpstr>People and organisations  have a relationship</vt:lpstr>
      <vt:lpstr>Organisations of the future</vt:lpstr>
      <vt:lpstr>PowerPoint Presentation</vt:lpstr>
      <vt:lpstr>Organisations</vt:lpstr>
      <vt:lpstr>Today’s objectives</vt:lpstr>
    </vt:vector>
  </TitlesOfParts>
  <Company>Christy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MD</dc:creator>
  <cp:lastModifiedBy>Suzanne Wells</cp:lastModifiedBy>
  <cp:revision>235</cp:revision>
  <dcterms:created xsi:type="dcterms:W3CDTF">2007-02-22T15:17:11Z</dcterms:created>
  <dcterms:modified xsi:type="dcterms:W3CDTF">2018-02-04T18:37:32Z</dcterms:modified>
</cp:coreProperties>
</file>