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96" r:id="rId1"/>
  </p:sldMasterIdLst>
  <p:notesMasterIdLst>
    <p:notesMasterId r:id="rId12"/>
  </p:notesMasterIdLst>
  <p:handoutMasterIdLst>
    <p:handoutMasterId r:id="rId13"/>
  </p:handoutMasterIdLst>
  <p:sldIdLst>
    <p:sldId id="296" r:id="rId2"/>
    <p:sldId id="292" r:id="rId3"/>
    <p:sldId id="285" r:id="rId4"/>
    <p:sldId id="288" r:id="rId5"/>
    <p:sldId id="289" r:id="rId6"/>
    <p:sldId id="290" r:id="rId7"/>
    <p:sldId id="294" r:id="rId8"/>
    <p:sldId id="293" r:id="rId9"/>
    <p:sldId id="266" r:id="rId10"/>
    <p:sldId id="29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9" autoAdjust="0"/>
    <p:restoredTop sz="90035" autoAdjust="0"/>
  </p:normalViewPr>
  <p:slideViewPr>
    <p:cSldViewPr snapToGrid="0" snapToObjects="1">
      <p:cViewPr varScale="1">
        <p:scale>
          <a:sx n="81" d="100"/>
          <a:sy n="81" d="100"/>
        </p:scale>
        <p:origin x="90" y="2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934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2C45C-CC24-C34C-AF48-301B5806BAF1}" type="datetimeFigureOut">
              <a:rPr lang="en-US" smtClean="0"/>
              <a:pPr/>
              <a:t>9/27/2019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C553EB-9D88-2A44-A7F9-0B55BE430CB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984841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21639E-A4FD-134A-B093-F6E83148E639}" type="datetimeFigureOut">
              <a:rPr lang="en-US" smtClean="0"/>
              <a:pPr/>
              <a:t>9/27/2019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11CED2-DBFE-C341-B544-E65F2DB26ED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995425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2D57B0AA-AC8E-4463-ADAC-E87D09B82E4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789C0F2-17E0-497A-9BBE-0C73201AAFE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7" r:id="rId1"/>
    <p:sldLayoutId id="2147484098" r:id="rId2"/>
    <p:sldLayoutId id="2147484099" r:id="rId3"/>
    <p:sldLayoutId id="2147484100" r:id="rId4"/>
    <p:sldLayoutId id="2147484101" r:id="rId5"/>
    <p:sldLayoutId id="2147484102" r:id="rId6"/>
    <p:sldLayoutId id="2147484103" r:id="rId7"/>
    <p:sldLayoutId id="2147484104" r:id="rId8"/>
    <p:sldLayoutId id="2147484105" r:id="rId9"/>
    <p:sldLayoutId id="2147484106" r:id="rId10"/>
    <p:sldLayoutId id="2147484107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o.com/en-gb/mindstorms/downloads%20and%20download%20the%20EV3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Computational Thinking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177790" cy="2100812"/>
          </a:xfrm>
        </p:spPr>
        <p:txBody>
          <a:bodyPr>
            <a:normAutofit/>
          </a:bodyPr>
          <a:lstStyle/>
          <a:p>
            <a:r>
              <a:rPr lang="en-GB" dirty="0" smtClean="0"/>
              <a:t>ACDA4016</a:t>
            </a:r>
          </a:p>
          <a:p>
            <a:r>
              <a:rPr lang="en-GB" dirty="0" smtClean="0"/>
              <a:t>Lecture 8</a:t>
            </a:r>
          </a:p>
          <a:p>
            <a:r>
              <a:rPr lang="en-GB" dirty="0" smtClean="0"/>
              <a:t>Extending Use Cases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2225297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In this lecture we will</a:t>
            </a:r>
            <a:endParaRPr lang="en-US" sz="2800" dirty="0"/>
          </a:p>
          <a:p>
            <a:pPr lvl="1"/>
            <a:r>
              <a:rPr lang="en-US" sz="2400" dirty="0" smtClean="0"/>
              <a:t>Introduce relationships between use cases</a:t>
            </a:r>
          </a:p>
          <a:p>
            <a:pPr lvl="1"/>
            <a:r>
              <a:rPr lang="en-US" sz="2400" dirty="0" smtClean="0"/>
              <a:t>Define &lt;&lt;extends&gt;&gt; use cases</a:t>
            </a:r>
          </a:p>
          <a:p>
            <a:pPr lvl="1"/>
            <a:r>
              <a:rPr lang="en-US" sz="2400" dirty="0" smtClean="0"/>
              <a:t>Define &lt;&lt;uses&gt;&gt; use cases</a:t>
            </a:r>
          </a:p>
          <a:p>
            <a:pPr lvl="1"/>
            <a:endParaRPr lang="en-US" sz="2400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016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 relationships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Relationships may exist between two use cases rather than between a use case and an actor</a:t>
            </a:r>
          </a:p>
          <a:p>
            <a:pPr lvl="1"/>
            <a:r>
              <a:rPr lang="en-GB" sz="2400" dirty="0" smtClean="0"/>
              <a:t>Uses / Includes</a:t>
            </a:r>
          </a:p>
          <a:p>
            <a:pPr lvl="1"/>
            <a:r>
              <a:rPr lang="en-GB" sz="2400" dirty="0" smtClean="0"/>
              <a:t>Extends</a:t>
            </a:r>
          </a:p>
          <a:p>
            <a:endParaRPr lang="en-GB" sz="2800" dirty="0" smtClean="0"/>
          </a:p>
          <a:p>
            <a:r>
              <a:rPr lang="en-GB" sz="2800" dirty="0" smtClean="0"/>
              <a:t>Often there can be functionality that is common to many use cases, e.g. opening or printing a file</a:t>
            </a:r>
          </a:p>
          <a:p>
            <a:r>
              <a:rPr lang="en-GB" sz="2800" dirty="0" smtClean="0"/>
              <a:t>This functionality is normally placed in a use case of its own and this use case is </a:t>
            </a:r>
            <a:r>
              <a:rPr lang="en-GB" sz="2800" i="1" dirty="0" smtClean="0"/>
              <a:t>used</a:t>
            </a:r>
            <a:r>
              <a:rPr lang="en-GB" sz="2800" b="1" dirty="0"/>
              <a:t> </a:t>
            </a:r>
            <a:r>
              <a:rPr lang="en-GB" sz="2800" dirty="0" smtClean="0"/>
              <a:t>by other use cases</a:t>
            </a:r>
          </a:p>
          <a:p>
            <a:pPr lvl="1"/>
            <a:r>
              <a:rPr lang="en-GB" sz="2400" dirty="0" smtClean="0"/>
              <a:t>This is show by a line with a large hollow triangle at the end closest to the used use case</a:t>
            </a:r>
          </a:p>
          <a:p>
            <a:pPr lvl="1"/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064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 relationships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800" dirty="0" smtClean="0"/>
              <a:t>An </a:t>
            </a:r>
            <a:r>
              <a:rPr lang="en-GB" sz="2800" i="1" dirty="0" smtClean="0"/>
              <a:t>extends</a:t>
            </a:r>
            <a:r>
              <a:rPr lang="en-GB" sz="2800" dirty="0" smtClean="0"/>
              <a:t> relationship is used to show</a:t>
            </a:r>
          </a:p>
          <a:p>
            <a:pPr lvl="1"/>
            <a:r>
              <a:rPr lang="en-GB" sz="2400" dirty="0" smtClean="0"/>
              <a:t>Optional behaviour</a:t>
            </a:r>
          </a:p>
          <a:p>
            <a:pPr lvl="1"/>
            <a:r>
              <a:rPr lang="en-GB" sz="2400" dirty="0" smtClean="0"/>
              <a:t>Behaviour that is only run under certain conditions (such as triggering an alarm)</a:t>
            </a:r>
          </a:p>
          <a:p>
            <a:pPr lvl="1"/>
            <a:r>
              <a:rPr lang="en-GB" sz="2400" dirty="0" smtClean="0"/>
              <a:t>Several different flows which may be run based on actor selection</a:t>
            </a:r>
          </a:p>
          <a:p>
            <a:r>
              <a:rPr lang="en-GB" sz="2800" dirty="0" smtClean="0"/>
              <a:t>An extends relationship is drawn as an arrow with a large hollow triangle at the end closest to the base case</a:t>
            </a:r>
          </a:p>
          <a:p>
            <a:endParaRPr lang="en-GB" sz="2800" dirty="0"/>
          </a:p>
          <a:p>
            <a:r>
              <a:rPr lang="en-GB" sz="2800" dirty="0" smtClean="0"/>
              <a:t>Both of these should be shown on the diagram with the UML stereotype - &lt;&lt;Uses&gt;&gt; or &lt;&lt;Extends&gt;&gt;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51987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Use case diagrams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5</a:t>
            </a:fld>
            <a:endParaRPr lang="en-US" dirty="0"/>
          </a:p>
        </p:txBody>
      </p:sp>
      <p:grpSp>
        <p:nvGrpSpPr>
          <p:cNvPr id="23" name="Group 22"/>
          <p:cNvGrpSpPr/>
          <p:nvPr/>
        </p:nvGrpSpPr>
        <p:grpSpPr>
          <a:xfrm>
            <a:off x="6410625" y="1968905"/>
            <a:ext cx="1853804" cy="660337"/>
            <a:chOff x="2886250" y="5411362"/>
            <a:chExt cx="2842956" cy="925938"/>
          </a:xfrm>
        </p:grpSpPr>
        <p:sp>
          <p:nvSpPr>
            <p:cNvPr id="24" name="Oval 23"/>
            <p:cNvSpPr/>
            <p:nvPr/>
          </p:nvSpPr>
          <p:spPr>
            <a:xfrm>
              <a:off x="2886250" y="5411362"/>
              <a:ext cx="2842956" cy="92593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TextBox 24"/>
            <p:cNvSpPr txBox="1"/>
            <p:nvPr/>
          </p:nvSpPr>
          <p:spPr>
            <a:xfrm flipH="1">
              <a:off x="3467507" y="5620617"/>
              <a:ext cx="1679317" cy="517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i="1" dirty="0" smtClean="0"/>
                <a:t>UC2</a:t>
              </a:r>
              <a:endParaRPr lang="en-GB" i="1" dirty="0"/>
            </a:p>
          </p:txBody>
        </p:sp>
      </p:grpSp>
      <p:grpSp>
        <p:nvGrpSpPr>
          <p:cNvPr id="26" name="Group 25"/>
          <p:cNvGrpSpPr/>
          <p:nvPr/>
        </p:nvGrpSpPr>
        <p:grpSpPr>
          <a:xfrm>
            <a:off x="3133325" y="1941329"/>
            <a:ext cx="1853804" cy="660337"/>
            <a:chOff x="2886250" y="5411362"/>
            <a:chExt cx="2842956" cy="925938"/>
          </a:xfrm>
        </p:grpSpPr>
        <p:sp>
          <p:nvSpPr>
            <p:cNvPr id="27" name="Oval 26"/>
            <p:cNvSpPr/>
            <p:nvPr/>
          </p:nvSpPr>
          <p:spPr>
            <a:xfrm>
              <a:off x="2886250" y="5411362"/>
              <a:ext cx="2842956" cy="92593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TextBox 27"/>
            <p:cNvSpPr txBox="1"/>
            <p:nvPr/>
          </p:nvSpPr>
          <p:spPr>
            <a:xfrm flipH="1">
              <a:off x="3467507" y="5620617"/>
              <a:ext cx="1679317" cy="517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i="1" dirty="0" smtClean="0"/>
                <a:t>UC1</a:t>
              </a:r>
              <a:endParaRPr lang="en-GB" i="1" dirty="0"/>
            </a:p>
          </p:txBody>
        </p:sp>
      </p:grpSp>
      <p:grpSp>
        <p:nvGrpSpPr>
          <p:cNvPr id="29" name="Group 28"/>
          <p:cNvGrpSpPr/>
          <p:nvPr/>
        </p:nvGrpSpPr>
        <p:grpSpPr>
          <a:xfrm>
            <a:off x="3133325" y="4725449"/>
            <a:ext cx="1853804" cy="660337"/>
            <a:chOff x="2886250" y="5411362"/>
            <a:chExt cx="2842956" cy="925938"/>
          </a:xfrm>
        </p:grpSpPr>
        <p:sp>
          <p:nvSpPr>
            <p:cNvPr id="30" name="Oval 29"/>
            <p:cNvSpPr/>
            <p:nvPr/>
          </p:nvSpPr>
          <p:spPr>
            <a:xfrm>
              <a:off x="2886250" y="5411362"/>
              <a:ext cx="2842956" cy="92593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1" name="TextBox 30"/>
            <p:cNvSpPr txBox="1"/>
            <p:nvPr/>
          </p:nvSpPr>
          <p:spPr>
            <a:xfrm flipH="1">
              <a:off x="3467507" y="5620617"/>
              <a:ext cx="1679317" cy="517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i="1" dirty="0" smtClean="0"/>
                <a:t>UC3</a:t>
              </a:r>
              <a:endParaRPr lang="en-GB" i="1" dirty="0"/>
            </a:p>
          </p:txBody>
        </p:sp>
      </p:grpSp>
      <p:grpSp>
        <p:nvGrpSpPr>
          <p:cNvPr id="32" name="Group 31"/>
          <p:cNvGrpSpPr/>
          <p:nvPr/>
        </p:nvGrpSpPr>
        <p:grpSpPr>
          <a:xfrm>
            <a:off x="6386977" y="4725449"/>
            <a:ext cx="1853804" cy="660337"/>
            <a:chOff x="2886250" y="5411362"/>
            <a:chExt cx="2842956" cy="925938"/>
          </a:xfrm>
        </p:grpSpPr>
        <p:sp>
          <p:nvSpPr>
            <p:cNvPr id="33" name="Oval 32"/>
            <p:cNvSpPr/>
            <p:nvPr/>
          </p:nvSpPr>
          <p:spPr>
            <a:xfrm>
              <a:off x="2886250" y="5411362"/>
              <a:ext cx="2842956" cy="925938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TextBox 33"/>
            <p:cNvSpPr txBox="1"/>
            <p:nvPr/>
          </p:nvSpPr>
          <p:spPr>
            <a:xfrm flipH="1">
              <a:off x="3467507" y="5620617"/>
              <a:ext cx="1679317" cy="51788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i="1" dirty="0" smtClean="0"/>
                <a:t>UC4</a:t>
              </a:r>
              <a:endParaRPr lang="en-GB" i="1" dirty="0"/>
            </a:p>
          </p:txBody>
        </p:sp>
      </p:grpSp>
      <p:cxnSp>
        <p:nvCxnSpPr>
          <p:cNvPr id="38" name="Straight Connector 37"/>
          <p:cNvCxnSpPr/>
          <p:nvPr/>
        </p:nvCxnSpPr>
        <p:spPr>
          <a:xfrm flipV="1">
            <a:off x="2381156" y="2459892"/>
            <a:ext cx="909169" cy="616719"/>
          </a:xfrm>
          <a:prstGeom prst="line">
            <a:avLst/>
          </a:prstGeom>
          <a:ln>
            <a:tailEnd type="arrow" w="lg" len="lg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/>
          <p:cNvCxnSpPr/>
          <p:nvPr/>
        </p:nvCxnSpPr>
        <p:spPr>
          <a:xfrm>
            <a:off x="2236844" y="3982763"/>
            <a:ext cx="1053481" cy="89191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Isosceles Triangle 40"/>
          <p:cNvSpPr/>
          <p:nvPr/>
        </p:nvSpPr>
        <p:spPr>
          <a:xfrm rot="16200000">
            <a:off x="4956276" y="2085073"/>
            <a:ext cx="447369" cy="385663"/>
          </a:xfrm>
          <a:prstGeom prst="triangle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3" name="Straight Connector 42"/>
          <p:cNvCxnSpPr>
            <a:stCxn id="41" idx="3"/>
          </p:cNvCxnSpPr>
          <p:nvPr/>
        </p:nvCxnSpPr>
        <p:spPr>
          <a:xfrm>
            <a:off x="5372792" y="2277904"/>
            <a:ext cx="1014185" cy="1651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47" name="Group 46"/>
          <p:cNvGrpSpPr/>
          <p:nvPr/>
        </p:nvGrpSpPr>
        <p:grpSpPr>
          <a:xfrm flipH="1">
            <a:off x="4987129" y="4825503"/>
            <a:ext cx="1399848" cy="447369"/>
            <a:chOff x="4773818" y="3430110"/>
            <a:chExt cx="1399848" cy="447369"/>
          </a:xfrm>
        </p:grpSpPr>
        <p:sp>
          <p:nvSpPr>
            <p:cNvPr id="45" name="Isosceles Triangle 44"/>
            <p:cNvSpPr/>
            <p:nvPr/>
          </p:nvSpPr>
          <p:spPr>
            <a:xfrm rot="16200000">
              <a:off x="4742965" y="3460963"/>
              <a:ext cx="447369" cy="385663"/>
            </a:xfrm>
            <a:prstGeom prst="triangle">
              <a:avLst/>
            </a:prstGeom>
            <a:noFill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6" name="Straight Connector 45"/>
            <p:cNvCxnSpPr>
              <a:stCxn id="45" idx="3"/>
            </p:cNvCxnSpPr>
            <p:nvPr/>
          </p:nvCxnSpPr>
          <p:spPr>
            <a:xfrm>
              <a:off x="5159481" y="3653794"/>
              <a:ext cx="1014185" cy="1651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8" name="TextBox 47"/>
          <p:cNvSpPr txBox="1"/>
          <p:nvPr/>
        </p:nvSpPr>
        <p:spPr>
          <a:xfrm>
            <a:off x="5233517" y="1684888"/>
            <a:ext cx="1564476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&lt;&lt; Extends &gt;&gt;</a:t>
            </a:r>
            <a:endParaRPr lang="en-GB" dirty="0"/>
          </a:p>
        </p:txBody>
      </p:sp>
      <p:sp>
        <p:nvSpPr>
          <p:cNvPr id="49" name="TextBox 48"/>
          <p:cNvSpPr txBox="1"/>
          <p:nvPr/>
        </p:nvSpPr>
        <p:spPr>
          <a:xfrm>
            <a:off x="4880209" y="4458977"/>
            <a:ext cx="1269623" cy="369332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en-GB" dirty="0" smtClean="0"/>
              <a:t>&lt;&lt; Uses &gt;&gt;</a:t>
            </a:r>
            <a:endParaRPr lang="en-GB" dirty="0"/>
          </a:p>
        </p:txBody>
      </p:sp>
      <p:grpSp>
        <p:nvGrpSpPr>
          <p:cNvPr id="35" name="Group 34"/>
          <p:cNvGrpSpPr/>
          <p:nvPr/>
        </p:nvGrpSpPr>
        <p:grpSpPr>
          <a:xfrm>
            <a:off x="1338375" y="2629242"/>
            <a:ext cx="782995" cy="2031745"/>
            <a:chOff x="4239056" y="3116944"/>
            <a:chExt cx="782995" cy="2031745"/>
          </a:xfrm>
        </p:grpSpPr>
        <p:grpSp>
          <p:nvGrpSpPr>
            <p:cNvPr id="36" name="Group 6"/>
            <p:cNvGrpSpPr/>
            <p:nvPr/>
          </p:nvGrpSpPr>
          <p:grpSpPr>
            <a:xfrm>
              <a:off x="4542918" y="3116944"/>
              <a:ext cx="461800" cy="1544043"/>
              <a:chOff x="6046693" y="3679726"/>
              <a:chExt cx="461800" cy="1544043"/>
            </a:xfrm>
          </p:grpSpPr>
          <p:sp>
            <p:nvSpPr>
              <p:cNvPr id="39" name="Oval 38"/>
              <p:cNvSpPr/>
              <p:nvPr/>
            </p:nvSpPr>
            <p:spPr>
              <a:xfrm>
                <a:off x="6061124" y="3679726"/>
                <a:ext cx="447369" cy="447369"/>
              </a:xfrm>
              <a:prstGeom prst="ellipse">
                <a:avLst/>
              </a:prstGeom>
              <a:noFill/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42" name="Straight Connector 41"/>
              <p:cNvCxnSpPr/>
              <p:nvPr/>
            </p:nvCxnSpPr>
            <p:spPr>
              <a:xfrm>
                <a:off x="6277593" y="4127095"/>
                <a:ext cx="0" cy="577183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4" name="Straight Connector 43"/>
              <p:cNvCxnSpPr/>
              <p:nvPr/>
            </p:nvCxnSpPr>
            <p:spPr>
              <a:xfrm>
                <a:off x="6061124" y="4271369"/>
                <a:ext cx="44736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0" name="Straight Connector 49"/>
              <p:cNvCxnSpPr/>
              <p:nvPr/>
            </p:nvCxnSpPr>
            <p:spPr>
              <a:xfrm>
                <a:off x="62775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1" name="Straight Connector 50"/>
              <p:cNvCxnSpPr/>
              <p:nvPr/>
            </p:nvCxnSpPr>
            <p:spPr>
              <a:xfrm flipH="1">
                <a:off x="60466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7" name="TextBox 36"/>
            <p:cNvSpPr txBox="1"/>
            <p:nvPr/>
          </p:nvSpPr>
          <p:spPr>
            <a:xfrm>
              <a:off x="4239056" y="4779357"/>
              <a:ext cx="7829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Actor</a:t>
              </a:r>
              <a:endParaRPr lang="en-GB" i="1" dirty="0"/>
            </a:p>
          </p:txBody>
        </p:sp>
      </p:grpSp>
    </p:spTree>
    <p:extLst>
      <p:ext uri="{BB962C8B-B14F-4D97-AF65-F5344CB8AC3E}">
        <p14:creationId xmlns:p14="http://schemas.microsoft.com/office/powerpoint/2010/main" val="344398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– a game of chess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Draw the use case diagram for</a:t>
            </a:r>
          </a:p>
          <a:p>
            <a:endParaRPr lang="en-GB" sz="2800" dirty="0" smtClean="0"/>
          </a:p>
          <a:p>
            <a:pPr marL="841248" lvl="1" indent="-457200">
              <a:buFont typeface="+mj-lt"/>
              <a:buAutoNum type="alphaLcParenR"/>
            </a:pPr>
            <a:r>
              <a:rPr lang="en-GB" sz="2400" dirty="0" smtClean="0"/>
              <a:t>A player playing a </a:t>
            </a:r>
            <a:r>
              <a:rPr lang="en-GB" sz="2400" dirty="0"/>
              <a:t>game of chess </a:t>
            </a:r>
            <a:r>
              <a:rPr lang="en-GB" sz="2400" dirty="0" smtClean="0"/>
              <a:t>with </a:t>
            </a:r>
            <a:r>
              <a:rPr lang="en-GB" sz="2400" dirty="0"/>
              <a:t>a </a:t>
            </a:r>
            <a:r>
              <a:rPr lang="en-GB" sz="2400" dirty="0" smtClean="0"/>
              <a:t>computer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85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Specialisation and Generalisation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4130040" cy="53092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Actors can be specialised and generalised in a similar way to use cases</a:t>
            </a:r>
          </a:p>
          <a:p>
            <a:r>
              <a:rPr lang="en-GB" dirty="0" smtClean="0"/>
              <a:t>If two actors share some use cases then they can be considered specialisations of a more general actor type</a:t>
            </a:r>
          </a:p>
          <a:p>
            <a:r>
              <a:rPr lang="en-GB" dirty="0" smtClean="0"/>
              <a:t>These are shown using an arrow with an open triangle pointing from the specialised actors to the generalised actor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7</a:t>
            </a:fld>
            <a:endParaRPr lang="en-US" dirty="0"/>
          </a:p>
        </p:txBody>
      </p:sp>
      <p:grpSp>
        <p:nvGrpSpPr>
          <p:cNvPr id="5" name="Group 4"/>
          <p:cNvGrpSpPr/>
          <p:nvPr/>
        </p:nvGrpSpPr>
        <p:grpSpPr>
          <a:xfrm>
            <a:off x="6217980" y="1310461"/>
            <a:ext cx="1569660" cy="2031745"/>
            <a:chOff x="4239056" y="3116944"/>
            <a:chExt cx="1569660" cy="2031745"/>
          </a:xfrm>
        </p:grpSpPr>
        <p:grpSp>
          <p:nvGrpSpPr>
            <p:cNvPr id="6" name="Group 6"/>
            <p:cNvGrpSpPr/>
            <p:nvPr/>
          </p:nvGrpSpPr>
          <p:grpSpPr>
            <a:xfrm>
              <a:off x="4542918" y="3116944"/>
              <a:ext cx="461800" cy="1544043"/>
              <a:chOff x="6046693" y="3679726"/>
              <a:chExt cx="461800" cy="1544043"/>
            </a:xfrm>
          </p:grpSpPr>
          <p:sp>
            <p:nvSpPr>
              <p:cNvPr id="8" name="Oval 7"/>
              <p:cNvSpPr/>
              <p:nvPr/>
            </p:nvSpPr>
            <p:spPr>
              <a:xfrm>
                <a:off x="6061124" y="3679726"/>
                <a:ext cx="447369" cy="447369"/>
              </a:xfrm>
              <a:prstGeom prst="ellipse">
                <a:avLst/>
              </a:prstGeom>
              <a:noFill/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9" name="Straight Connector 8"/>
              <p:cNvCxnSpPr/>
              <p:nvPr/>
            </p:nvCxnSpPr>
            <p:spPr>
              <a:xfrm>
                <a:off x="6277593" y="4127095"/>
                <a:ext cx="0" cy="577183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/>
              <p:cNvCxnSpPr/>
              <p:nvPr/>
            </p:nvCxnSpPr>
            <p:spPr>
              <a:xfrm>
                <a:off x="6061124" y="4271369"/>
                <a:ext cx="44736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/>
              <p:cNvCxnSpPr/>
              <p:nvPr/>
            </p:nvCxnSpPr>
            <p:spPr>
              <a:xfrm>
                <a:off x="62775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 flipH="1">
                <a:off x="60466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TextBox 6"/>
            <p:cNvSpPr txBox="1"/>
            <p:nvPr/>
          </p:nvSpPr>
          <p:spPr>
            <a:xfrm>
              <a:off x="4239056" y="4779357"/>
              <a:ext cx="156966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Generalisation</a:t>
              </a:r>
              <a:endParaRPr lang="en-GB" i="1" dirty="0"/>
            </a:p>
          </p:txBody>
        </p:sp>
      </p:grpSp>
      <p:grpSp>
        <p:nvGrpSpPr>
          <p:cNvPr id="13" name="Group 12"/>
          <p:cNvGrpSpPr/>
          <p:nvPr/>
        </p:nvGrpSpPr>
        <p:grpSpPr>
          <a:xfrm>
            <a:off x="5224061" y="4384930"/>
            <a:ext cx="1665841" cy="2031745"/>
            <a:chOff x="4239056" y="3116944"/>
            <a:chExt cx="1665841" cy="2031745"/>
          </a:xfrm>
        </p:grpSpPr>
        <p:grpSp>
          <p:nvGrpSpPr>
            <p:cNvPr id="14" name="Group 6"/>
            <p:cNvGrpSpPr/>
            <p:nvPr/>
          </p:nvGrpSpPr>
          <p:grpSpPr>
            <a:xfrm>
              <a:off x="4542918" y="3116944"/>
              <a:ext cx="461800" cy="1544043"/>
              <a:chOff x="6046693" y="3679726"/>
              <a:chExt cx="461800" cy="1544043"/>
            </a:xfrm>
          </p:grpSpPr>
          <p:sp>
            <p:nvSpPr>
              <p:cNvPr id="16" name="Oval 15"/>
              <p:cNvSpPr/>
              <p:nvPr/>
            </p:nvSpPr>
            <p:spPr>
              <a:xfrm>
                <a:off x="6061124" y="3679726"/>
                <a:ext cx="447369" cy="447369"/>
              </a:xfrm>
              <a:prstGeom prst="ellipse">
                <a:avLst/>
              </a:prstGeom>
              <a:noFill/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7" name="Straight Connector 16"/>
              <p:cNvCxnSpPr/>
              <p:nvPr/>
            </p:nvCxnSpPr>
            <p:spPr>
              <a:xfrm>
                <a:off x="6277593" y="4127095"/>
                <a:ext cx="0" cy="577183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6061124" y="4271369"/>
                <a:ext cx="44736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Connector 18"/>
              <p:cNvCxnSpPr/>
              <p:nvPr/>
            </p:nvCxnSpPr>
            <p:spPr>
              <a:xfrm>
                <a:off x="62775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/>
              <p:cNvCxnSpPr/>
              <p:nvPr/>
            </p:nvCxnSpPr>
            <p:spPr>
              <a:xfrm flipH="1">
                <a:off x="60466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5" name="TextBox 14"/>
            <p:cNvSpPr txBox="1"/>
            <p:nvPr/>
          </p:nvSpPr>
          <p:spPr>
            <a:xfrm>
              <a:off x="4239056" y="4779357"/>
              <a:ext cx="166584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Specialisation 1</a:t>
              </a:r>
              <a:endParaRPr lang="en-GB" i="1" dirty="0"/>
            </a:p>
          </p:txBody>
        </p:sp>
      </p:grpSp>
      <p:grpSp>
        <p:nvGrpSpPr>
          <p:cNvPr id="21" name="Group 20"/>
          <p:cNvGrpSpPr/>
          <p:nvPr/>
        </p:nvGrpSpPr>
        <p:grpSpPr>
          <a:xfrm>
            <a:off x="7180000" y="4393609"/>
            <a:ext cx="1665841" cy="2031745"/>
            <a:chOff x="4239056" y="3116944"/>
            <a:chExt cx="1665841" cy="2031745"/>
          </a:xfrm>
        </p:grpSpPr>
        <p:grpSp>
          <p:nvGrpSpPr>
            <p:cNvPr id="22" name="Group 6"/>
            <p:cNvGrpSpPr/>
            <p:nvPr/>
          </p:nvGrpSpPr>
          <p:grpSpPr>
            <a:xfrm>
              <a:off x="4542918" y="3116944"/>
              <a:ext cx="461800" cy="1544043"/>
              <a:chOff x="6046693" y="3679726"/>
              <a:chExt cx="461800" cy="1544043"/>
            </a:xfrm>
          </p:grpSpPr>
          <p:sp>
            <p:nvSpPr>
              <p:cNvPr id="24" name="Oval 23"/>
              <p:cNvSpPr/>
              <p:nvPr/>
            </p:nvSpPr>
            <p:spPr>
              <a:xfrm>
                <a:off x="6061124" y="3679726"/>
                <a:ext cx="447369" cy="447369"/>
              </a:xfrm>
              <a:prstGeom prst="ellipse">
                <a:avLst/>
              </a:prstGeom>
              <a:noFill/>
              <a:ln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3">
                <a:schemeClr val="accent1"/>
              </a:fillRef>
              <a:effectRef idx="2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5" name="Straight Connector 24"/>
              <p:cNvCxnSpPr/>
              <p:nvPr/>
            </p:nvCxnSpPr>
            <p:spPr>
              <a:xfrm>
                <a:off x="6277593" y="4127095"/>
                <a:ext cx="0" cy="577183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Straight Connector 25"/>
              <p:cNvCxnSpPr/>
              <p:nvPr/>
            </p:nvCxnSpPr>
            <p:spPr>
              <a:xfrm>
                <a:off x="6061124" y="4271369"/>
                <a:ext cx="447369" cy="0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Straight Connector 26"/>
              <p:cNvCxnSpPr/>
              <p:nvPr/>
            </p:nvCxnSpPr>
            <p:spPr>
              <a:xfrm>
                <a:off x="62775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/>
              <p:cNvCxnSpPr/>
              <p:nvPr/>
            </p:nvCxnSpPr>
            <p:spPr>
              <a:xfrm flipH="1">
                <a:off x="6046693" y="4704278"/>
                <a:ext cx="230900" cy="519491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3" name="TextBox 22"/>
            <p:cNvSpPr txBox="1"/>
            <p:nvPr/>
          </p:nvSpPr>
          <p:spPr>
            <a:xfrm>
              <a:off x="4239056" y="4779357"/>
              <a:ext cx="166584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 smtClean="0"/>
                <a:t>Specialisation 2</a:t>
              </a:r>
              <a:endParaRPr lang="en-GB" i="1" dirty="0"/>
            </a:p>
          </p:txBody>
        </p:sp>
      </p:grpSp>
      <p:sp>
        <p:nvSpPr>
          <p:cNvPr id="29" name="Isosceles Triangle 28"/>
          <p:cNvSpPr/>
          <p:nvPr/>
        </p:nvSpPr>
        <p:spPr>
          <a:xfrm>
            <a:off x="6574777" y="3357446"/>
            <a:ext cx="447369" cy="385663"/>
          </a:xfrm>
          <a:prstGeom prst="triangle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rot="5400000">
            <a:off x="6642700" y="3898077"/>
            <a:ext cx="310731" cy="7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/>
          <p:cNvCxnSpPr/>
          <p:nvPr/>
        </p:nvCxnSpPr>
        <p:spPr>
          <a:xfrm>
            <a:off x="5758823" y="4082880"/>
            <a:ext cx="1955939" cy="158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 rot="5400000">
            <a:off x="7558999" y="4237847"/>
            <a:ext cx="310731" cy="7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/>
          <p:cNvCxnSpPr/>
          <p:nvPr/>
        </p:nvCxnSpPr>
        <p:spPr>
          <a:xfrm rot="5400000">
            <a:off x="5603060" y="4229168"/>
            <a:ext cx="310731" cy="79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 – </a:t>
            </a:r>
            <a:r>
              <a:rPr lang="en-GB" dirty="0" err="1" smtClean="0"/>
              <a:t>Sue’N’Nik’s</a:t>
            </a:r>
            <a:r>
              <a:rPr lang="en-GB" dirty="0" smtClean="0"/>
              <a:t> Coffee Corner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42653"/>
            <a:ext cx="8229600" cy="5362922"/>
          </a:xfrm>
        </p:spPr>
        <p:txBody>
          <a:bodyPr>
            <a:normAutofit/>
          </a:bodyPr>
          <a:lstStyle/>
          <a:p>
            <a:r>
              <a:rPr lang="en-GB" sz="2800" dirty="0" smtClean="0"/>
              <a:t>Draw the extended use case diagram for </a:t>
            </a:r>
            <a:r>
              <a:rPr lang="en-GB" sz="2800" dirty="0" err="1" smtClean="0"/>
              <a:t>Sue’N’Nik’s</a:t>
            </a:r>
            <a:r>
              <a:rPr lang="en-GB" sz="2800" dirty="0" smtClean="0"/>
              <a:t> Coffee Corner showing</a:t>
            </a:r>
          </a:p>
          <a:p>
            <a:endParaRPr lang="en-GB" sz="2800" dirty="0" smtClean="0"/>
          </a:p>
          <a:p>
            <a:pPr marL="1042416" lvl="1" indent="-457200">
              <a:buFont typeface="+mj-lt"/>
              <a:buAutoNum type="alphaLcParenR"/>
            </a:pPr>
            <a:r>
              <a:rPr lang="en-GB" sz="2400" dirty="0" smtClean="0"/>
              <a:t>Ordering snacks and drinks</a:t>
            </a:r>
          </a:p>
          <a:p>
            <a:pPr marL="1042416" lvl="1" indent="-457200">
              <a:buFont typeface="+mj-lt"/>
              <a:buAutoNum type="alphaLcParenR"/>
            </a:pPr>
            <a:endParaRPr lang="en-GB" sz="2400" dirty="0" smtClean="0"/>
          </a:p>
          <a:p>
            <a:pPr marL="1042416" lvl="1" indent="-457200">
              <a:buFont typeface="+mj-lt"/>
              <a:buAutoNum type="alphaLcParenR"/>
            </a:pPr>
            <a:r>
              <a:rPr lang="en-GB" sz="2400" dirty="0" smtClean="0"/>
              <a:t>Ordering a game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856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/>
              <a:t>In this lecture we have</a:t>
            </a:r>
            <a:endParaRPr lang="en-US" sz="2800" dirty="0"/>
          </a:p>
          <a:p>
            <a:pPr lvl="1"/>
            <a:r>
              <a:rPr lang="en-US" sz="2400" dirty="0" smtClean="0"/>
              <a:t>Introduced relationships between use cases</a:t>
            </a:r>
          </a:p>
          <a:p>
            <a:pPr lvl="1"/>
            <a:r>
              <a:rPr lang="en-US" sz="2400" dirty="0" smtClean="0"/>
              <a:t>Defined &lt;&lt;extends&gt;&gt; use cases</a:t>
            </a:r>
          </a:p>
          <a:p>
            <a:pPr lvl="1"/>
            <a:r>
              <a:rPr lang="en-US" sz="2400" smtClean="0"/>
              <a:t>Defined </a:t>
            </a:r>
            <a:r>
              <a:rPr lang="en-US" sz="2400" dirty="0" smtClean="0"/>
              <a:t>&lt;&lt;uses&gt;&gt; use cases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89C0F2-17E0-497A-9BBE-0C73201AAFE3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13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week: Introduction to Lego </a:t>
            </a:r>
            <a:r>
              <a:rPr lang="en-GB" dirty="0" err="1" smtClean="0"/>
              <a:t>Mindstorms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Homework: </a:t>
            </a:r>
            <a:r>
              <a:rPr lang="en-US" dirty="0" smtClean="0"/>
              <a:t>Visit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www.lego.com/en-gb/mindstorms/downloads and download the EV3</a:t>
            </a:r>
            <a:r>
              <a:rPr lang="en-GB" dirty="0" smtClean="0"/>
              <a:t> Programmer app or programming software.</a:t>
            </a:r>
          </a:p>
          <a:p>
            <a:pPr lvl="1"/>
            <a:r>
              <a:rPr lang="en-GB" dirty="0" smtClean="0"/>
              <a:t>Also watch some of the “Learning to program” videos to see what sort of thing we’ll be doing for the remainder of the course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5984</TotalTime>
  <Words>397</Words>
  <Application>Microsoft Office PowerPoint</Application>
  <PresentationFormat>On-screen Show (4:3)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Georgia</vt:lpstr>
      <vt:lpstr>Trebuchet MS</vt:lpstr>
      <vt:lpstr>Wingdings 2</vt:lpstr>
      <vt:lpstr>Nik2013</vt:lpstr>
      <vt:lpstr>Computational Thinking</vt:lpstr>
      <vt:lpstr>Introduction</vt:lpstr>
      <vt:lpstr>Use case relationships</vt:lpstr>
      <vt:lpstr>Use case relationships</vt:lpstr>
      <vt:lpstr>Use case diagrams</vt:lpstr>
      <vt:lpstr>Example – a game of chess</vt:lpstr>
      <vt:lpstr>Specialisation and Generalisation</vt:lpstr>
      <vt:lpstr>Example – Sue’N’Nik’s Coffee Corner</vt:lpstr>
      <vt:lpstr>Summary</vt:lpstr>
      <vt:lpstr>Looking ahead</vt:lpstr>
    </vt:vector>
  </TitlesOfParts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 Case Modelling</dc:title>
  <dc:creator>Nik Whitehead</dc:creator>
  <cp:lastModifiedBy>Nik Whitehead</cp:lastModifiedBy>
  <cp:revision>81</cp:revision>
  <dcterms:created xsi:type="dcterms:W3CDTF">2011-02-01T15:31:17Z</dcterms:created>
  <dcterms:modified xsi:type="dcterms:W3CDTF">2019-09-27T11:48:27Z</dcterms:modified>
</cp:coreProperties>
</file>