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bookmarkIdSeed="2">
  <p:sldMasterIdLst>
    <p:sldMasterId id="2147483649" r:id="rId1"/>
  </p:sldMasterIdLst>
  <p:notesMasterIdLst>
    <p:notesMasterId r:id="rId40"/>
  </p:notesMasterIdLst>
  <p:handoutMasterIdLst>
    <p:handoutMasterId r:id="rId41"/>
  </p:handoutMasterIdLst>
  <p:sldIdLst>
    <p:sldId id="314" r:id="rId2"/>
    <p:sldId id="397" r:id="rId3"/>
    <p:sldId id="462" r:id="rId4"/>
    <p:sldId id="393" r:id="rId5"/>
    <p:sldId id="534" r:id="rId6"/>
    <p:sldId id="424" r:id="rId7"/>
    <p:sldId id="535" r:id="rId8"/>
    <p:sldId id="537" r:id="rId9"/>
    <p:sldId id="427" r:id="rId10"/>
    <p:sldId id="431" r:id="rId11"/>
    <p:sldId id="475" r:id="rId12"/>
    <p:sldId id="477" r:id="rId13"/>
    <p:sldId id="476" r:id="rId14"/>
    <p:sldId id="539" r:id="rId15"/>
    <p:sldId id="461" r:id="rId16"/>
    <p:sldId id="463" r:id="rId17"/>
    <p:sldId id="538" r:id="rId18"/>
    <p:sldId id="466" r:id="rId19"/>
    <p:sldId id="474" r:id="rId20"/>
    <p:sldId id="481" r:id="rId21"/>
    <p:sldId id="482" r:id="rId22"/>
    <p:sldId id="484" r:id="rId23"/>
    <p:sldId id="485" r:id="rId24"/>
    <p:sldId id="489" r:id="rId25"/>
    <p:sldId id="487" r:id="rId26"/>
    <p:sldId id="490" r:id="rId27"/>
    <p:sldId id="540" r:id="rId28"/>
    <p:sldId id="541" r:id="rId29"/>
    <p:sldId id="515" r:id="rId30"/>
    <p:sldId id="547" r:id="rId31"/>
    <p:sldId id="543" r:id="rId32"/>
    <p:sldId id="544" r:id="rId33"/>
    <p:sldId id="531" r:id="rId34"/>
    <p:sldId id="546" r:id="rId35"/>
    <p:sldId id="545" r:id="rId36"/>
    <p:sldId id="526" r:id="rId37"/>
    <p:sldId id="527" r:id="rId38"/>
    <p:sldId id="529" r:id="rId39"/>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p:defaultTextStyle>
  <p:extLst>
    <p:ext uri="{521415D9-36F7-43E2-AB2F-B90AF26B5E84}">
      <p14:sectionLst xmlns:p14="http://schemas.microsoft.com/office/powerpoint/2010/main">
        <p14:section name="Default Section" id="{A40789CF-04C3-4F9F-B261-665585167B4D}">
          <p14:sldIdLst>
            <p14:sldId id="314"/>
            <p14:sldId id="397"/>
          </p14:sldIdLst>
        </p14:section>
        <p14:section name="Untitled Section" id="{F0775640-F074-4B4C-9F63-5684BD74D745}">
          <p14:sldIdLst>
            <p14:sldId id="462"/>
            <p14:sldId id="393"/>
            <p14:sldId id="534"/>
            <p14:sldId id="424"/>
            <p14:sldId id="535"/>
            <p14:sldId id="537"/>
            <p14:sldId id="427"/>
            <p14:sldId id="431"/>
            <p14:sldId id="475"/>
            <p14:sldId id="477"/>
            <p14:sldId id="476"/>
            <p14:sldId id="539"/>
            <p14:sldId id="461"/>
            <p14:sldId id="463"/>
            <p14:sldId id="538"/>
            <p14:sldId id="466"/>
            <p14:sldId id="474"/>
            <p14:sldId id="481"/>
            <p14:sldId id="482"/>
            <p14:sldId id="484"/>
            <p14:sldId id="485"/>
            <p14:sldId id="489"/>
            <p14:sldId id="487"/>
            <p14:sldId id="490"/>
            <p14:sldId id="540"/>
            <p14:sldId id="541"/>
            <p14:sldId id="515"/>
            <p14:sldId id="547"/>
            <p14:sldId id="543"/>
            <p14:sldId id="544"/>
            <p14:sldId id="531"/>
            <p14:sldId id="546"/>
            <p14:sldId id="545"/>
            <p14:sldId id="526"/>
            <p14:sldId id="527"/>
            <p14:sldId id="529"/>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86536" autoAdjust="0"/>
  </p:normalViewPr>
  <p:slideViewPr>
    <p:cSldViewPr snapToGrid="0">
      <p:cViewPr varScale="1">
        <p:scale>
          <a:sx n="67" d="100"/>
          <a:sy n="67" d="100"/>
        </p:scale>
        <p:origin x="1656"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82" d="100"/>
          <a:sy n="82" d="100"/>
        </p:scale>
        <p:origin x="3972" y="72"/>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1" y="0"/>
            <a:ext cx="2979155" cy="473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lgn="l">
              <a:defRPr sz="1200" smtClean="0"/>
            </a:lvl1pPr>
          </a:lstStyle>
          <a:p>
            <a:pPr>
              <a:defRPr/>
            </a:pPr>
            <a:endParaRPr lang="en-US" altLang="en-US"/>
          </a:p>
        </p:txBody>
      </p:sp>
      <p:sp>
        <p:nvSpPr>
          <p:cNvPr id="46083" name="Rectangle 3"/>
          <p:cNvSpPr>
            <a:spLocks noGrp="1" noChangeArrowheads="1"/>
          </p:cNvSpPr>
          <p:nvPr>
            <p:ph type="dt" sz="quarter" idx="1"/>
          </p:nvPr>
        </p:nvSpPr>
        <p:spPr bwMode="auto">
          <a:xfrm>
            <a:off x="3830342" y="0"/>
            <a:ext cx="2979155" cy="473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lgn="r">
              <a:defRPr sz="1200" smtClean="0"/>
            </a:lvl1pPr>
          </a:lstStyle>
          <a:p>
            <a:pPr>
              <a:defRPr/>
            </a:pPr>
            <a:endParaRPr lang="en-US" altLang="en-US"/>
          </a:p>
        </p:txBody>
      </p:sp>
      <p:sp>
        <p:nvSpPr>
          <p:cNvPr id="46084" name="Rectangle 4"/>
          <p:cNvSpPr>
            <a:spLocks noGrp="1" noChangeArrowheads="1"/>
          </p:cNvSpPr>
          <p:nvPr>
            <p:ph type="ftr" sz="quarter" idx="2"/>
          </p:nvPr>
        </p:nvSpPr>
        <p:spPr bwMode="auto">
          <a:xfrm>
            <a:off x="1" y="9466464"/>
            <a:ext cx="2979155" cy="473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bodyPr>
          <a:lstStyle>
            <a:lvl1pPr algn="l">
              <a:defRPr sz="1200" smtClean="0"/>
            </a:lvl1pPr>
          </a:lstStyle>
          <a:p>
            <a:pPr>
              <a:defRPr/>
            </a:pPr>
            <a:endParaRPr lang="en-US" altLang="en-US"/>
          </a:p>
        </p:txBody>
      </p:sp>
      <p:sp>
        <p:nvSpPr>
          <p:cNvPr id="46085" name="Rectangle 5"/>
          <p:cNvSpPr>
            <a:spLocks noGrp="1" noChangeArrowheads="1"/>
          </p:cNvSpPr>
          <p:nvPr>
            <p:ph type="sldNum" sz="quarter" idx="3"/>
          </p:nvPr>
        </p:nvSpPr>
        <p:spPr bwMode="auto">
          <a:xfrm>
            <a:off x="3830342" y="9466464"/>
            <a:ext cx="2979155" cy="473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bodyPr>
          <a:lstStyle>
            <a:lvl1pPr algn="r">
              <a:defRPr sz="1200" smtClean="0"/>
            </a:lvl1pPr>
          </a:lstStyle>
          <a:p>
            <a:pPr>
              <a:defRPr/>
            </a:pPr>
            <a:fld id="{085AE3E6-3B06-4DEE-8B65-79A38B662D6E}" type="slidenum">
              <a:rPr lang="en-US" altLang="en-US"/>
              <a:pPr>
                <a:defRPr/>
              </a:pPr>
              <a:t>‹#›</a:t>
            </a:fld>
            <a:endParaRPr lang="en-US" altLang="en-US"/>
          </a:p>
        </p:txBody>
      </p:sp>
    </p:spTree>
    <p:extLst>
      <p:ext uri="{BB962C8B-B14F-4D97-AF65-F5344CB8AC3E}">
        <p14:creationId xmlns:p14="http://schemas.microsoft.com/office/powerpoint/2010/main" val="40646287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2" y="0"/>
            <a:ext cx="2945167" cy="49633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6515" tIns="48257" rIns="96515" bIns="48257" numCol="1" anchor="ctr" anchorCtr="0" compatLnSpc="1">
            <a:prstTxWarp prst="textNoShape">
              <a:avLst/>
            </a:prstTxWarp>
          </a:bodyPr>
          <a:lstStyle>
            <a:lvl1pPr algn="l" defTabSz="965200">
              <a:defRPr sz="1300" smtClean="0">
                <a:latin typeface="Times New Roman" panose="02020603050405020304" pitchFamily="18" charset="0"/>
              </a:defRPr>
            </a:lvl1pPr>
          </a:lstStyle>
          <a:p>
            <a:pPr>
              <a:defRPr/>
            </a:pPr>
            <a:endParaRPr lang="en-US" altLang="en-US"/>
          </a:p>
        </p:txBody>
      </p:sp>
      <p:sp>
        <p:nvSpPr>
          <p:cNvPr id="6147" name="Rectangle 3"/>
          <p:cNvSpPr>
            <a:spLocks noGrp="1" noChangeArrowheads="1"/>
          </p:cNvSpPr>
          <p:nvPr>
            <p:ph type="dt" idx="1"/>
          </p:nvPr>
        </p:nvSpPr>
        <p:spPr bwMode="auto">
          <a:xfrm>
            <a:off x="3852511" y="0"/>
            <a:ext cx="2945166" cy="49633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6515" tIns="48257" rIns="96515" bIns="48257" numCol="1" anchor="ctr" anchorCtr="0" compatLnSpc="1">
            <a:prstTxWarp prst="textNoShape">
              <a:avLst/>
            </a:prstTxWarp>
          </a:bodyPr>
          <a:lstStyle>
            <a:lvl1pPr algn="r" defTabSz="965200">
              <a:defRPr sz="1300" smtClean="0">
                <a:latin typeface="Times New Roman" panose="02020603050405020304" pitchFamily="18" charset="0"/>
              </a:defRPr>
            </a:lvl1pPr>
          </a:lstStyle>
          <a:p>
            <a:pPr>
              <a:defRPr/>
            </a:pPr>
            <a:endParaRPr lang="en-US" altLang="en-US"/>
          </a:p>
        </p:txBody>
      </p:sp>
      <p:sp>
        <p:nvSpPr>
          <p:cNvPr id="3076"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149" name="Rectangle 5"/>
          <p:cNvSpPr>
            <a:spLocks noGrp="1" noChangeArrowheads="1"/>
          </p:cNvSpPr>
          <p:nvPr>
            <p:ph type="body" sz="quarter" idx="3"/>
          </p:nvPr>
        </p:nvSpPr>
        <p:spPr bwMode="auto">
          <a:xfrm>
            <a:off x="905867" y="4715155"/>
            <a:ext cx="4985947" cy="4466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6515" tIns="48257" rIns="96515" bIns="48257" numCol="1" anchor="ctr"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6150" name="Rectangle 6"/>
          <p:cNvSpPr>
            <a:spLocks noGrp="1" noChangeArrowheads="1"/>
          </p:cNvSpPr>
          <p:nvPr>
            <p:ph type="ftr" sz="quarter" idx="4"/>
          </p:nvPr>
        </p:nvSpPr>
        <p:spPr bwMode="auto">
          <a:xfrm>
            <a:off x="2" y="9430309"/>
            <a:ext cx="2945167" cy="49633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6515" tIns="48257" rIns="96515" bIns="48257" numCol="1" anchor="b" anchorCtr="0" compatLnSpc="1">
            <a:prstTxWarp prst="textNoShape">
              <a:avLst/>
            </a:prstTxWarp>
          </a:bodyPr>
          <a:lstStyle>
            <a:lvl1pPr algn="l" defTabSz="965200">
              <a:defRPr sz="1300" smtClean="0">
                <a:latin typeface="Times New Roman" panose="02020603050405020304" pitchFamily="18" charset="0"/>
              </a:defRPr>
            </a:lvl1pPr>
          </a:lstStyle>
          <a:p>
            <a:pPr>
              <a:defRPr/>
            </a:pPr>
            <a:endParaRPr lang="en-US" altLang="en-US"/>
          </a:p>
        </p:txBody>
      </p:sp>
      <p:sp>
        <p:nvSpPr>
          <p:cNvPr id="6151" name="Rectangle 7"/>
          <p:cNvSpPr>
            <a:spLocks noGrp="1" noChangeArrowheads="1"/>
          </p:cNvSpPr>
          <p:nvPr>
            <p:ph type="sldNum" sz="quarter" idx="5"/>
          </p:nvPr>
        </p:nvSpPr>
        <p:spPr bwMode="auto">
          <a:xfrm>
            <a:off x="3852511" y="9430309"/>
            <a:ext cx="2945166" cy="49633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6515" tIns="48257" rIns="96515" bIns="48257" numCol="1" anchor="b" anchorCtr="0" compatLnSpc="1">
            <a:prstTxWarp prst="textNoShape">
              <a:avLst/>
            </a:prstTxWarp>
          </a:bodyPr>
          <a:lstStyle>
            <a:lvl1pPr algn="r" defTabSz="965200">
              <a:defRPr sz="1300" smtClean="0">
                <a:latin typeface="Times New Roman" panose="02020603050405020304" pitchFamily="18" charset="0"/>
              </a:defRPr>
            </a:lvl1pPr>
          </a:lstStyle>
          <a:p>
            <a:pPr>
              <a:defRPr/>
            </a:pPr>
            <a:fld id="{91D68F69-EA38-4BF2-AACB-9A80CFE5F833}" type="slidenum">
              <a:rPr lang="en-US" altLang="en-US"/>
              <a:pPr>
                <a:defRPr/>
              </a:pPr>
              <a:t>‹#›</a:t>
            </a:fld>
            <a:endParaRPr lang="en-US" altLang="en-US"/>
          </a:p>
        </p:txBody>
      </p:sp>
    </p:spTree>
    <p:extLst>
      <p:ext uri="{BB962C8B-B14F-4D97-AF65-F5344CB8AC3E}">
        <p14:creationId xmlns:p14="http://schemas.microsoft.com/office/powerpoint/2010/main" val="170480367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91D68F69-EA38-4BF2-AACB-9A80CFE5F833}" type="slidenum">
              <a:rPr lang="en-US" altLang="en-US" smtClean="0"/>
              <a:pPr>
                <a:defRPr/>
              </a:pPr>
              <a:t>1</a:t>
            </a:fld>
            <a:endParaRPr lang="en-US" altLang="en-US"/>
          </a:p>
        </p:txBody>
      </p:sp>
    </p:spTree>
    <p:extLst>
      <p:ext uri="{BB962C8B-B14F-4D97-AF65-F5344CB8AC3E}">
        <p14:creationId xmlns:p14="http://schemas.microsoft.com/office/powerpoint/2010/main" val="22783069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91D68F69-EA38-4BF2-AACB-9A80CFE5F833}" type="slidenum">
              <a:rPr lang="en-US" altLang="en-US" smtClean="0"/>
              <a:pPr>
                <a:defRPr/>
              </a:pPr>
              <a:t>2</a:t>
            </a:fld>
            <a:endParaRPr lang="en-US" altLang="en-US"/>
          </a:p>
        </p:txBody>
      </p:sp>
    </p:spTree>
    <p:extLst>
      <p:ext uri="{BB962C8B-B14F-4D97-AF65-F5344CB8AC3E}">
        <p14:creationId xmlns:p14="http://schemas.microsoft.com/office/powerpoint/2010/main" val="4748674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p:cNvSpPr>
            <a:spLocks noGrp="1" noChangeArrowheads="1"/>
          </p:cNvSpPr>
          <p:nvPr>
            <p:ph type="sldNum" sz="quarter" idx="5"/>
          </p:nvPr>
        </p:nvSpPr>
        <p:spPr>
          <a:ln/>
        </p:spPr>
        <p:txBody>
          <a:bodyPr/>
          <a:lstStyle/>
          <a:p>
            <a:fld id="{E6F5A763-9D7A-4489-9970-811EC526C09D}" type="slidenum">
              <a:rPr lang="zh-TW" altLang="en-US"/>
              <a:pPr/>
              <a:t>33</a:t>
            </a:fld>
            <a:endParaRPr lang="zh-TW" altLang="en-US"/>
          </a:p>
        </p:txBody>
      </p:sp>
      <p:sp>
        <p:nvSpPr>
          <p:cNvPr id="121858" name="Rectangle 2"/>
          <p:cNvSpPr>
            <a:spLocks noChangeArrowheads="1"/>
          </p:cNvSpPr>
          <p:nvPr/>
        </p:nvSpPr>
        <p:spPr bwMode="auto">
          <a:xfrm>
            <a:off x="3629946" y="7569"/>
            <a:ext cx="2780958" cy="444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21859" name="Rectangle 3"/>
          <p:cNvSpPr>
            <a:spLocks noChangeArrowheads="1"/>
          </p:cNvSpPr>
          <p:nvPr/>
        </p:nvSpPr>
        <p:spPr bwMode="auto">
          <a:xfrm>
            <a:off x="-29999" y="9009410"/>
            <a:ext cx="2777957" cy="441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21860" name="Rectangle 4"/>
          <p:cNvSpPr>
            <a:spLocks noChangeArrowheads="1"/>
          </p:cNvSpPr>
          <p:nvPr/>
        </p:nvSpPr>
        <p:spPr bwMode="auto">
          <a:xfrm>
            <a:off x="-29999" y="7569"/>
            <a:ext cx="2777957" cy="444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21861" name="Rectangle 5"/>
          <p:cNvSpPr>
            <a:spLocks noGrp="1" noChangeArrowheads="1"/>
          </p:cNvSpPr>
          <p:nvPr>
            <p:ph type="body" idx="1"/>
          </p:nvPr>
        </p:nvSpPr>
        <p:spPr>
          <a:noFill/>
          <a:ln/>
        </p:spPr>
        <p:txBody>
          <a:bodyPr/>
          <a:lstStyle/>
          <a:p>
            <a:pPr marL="296863" lvl="1" indent="-98425">
              <a:buSzPct val="100000"/>
              <a:buFont typeface="Symbol" pitchFamily="18" charset="2"/>
              <a:buChar char="‡"/>
            </a:pPr>
            <a:r>
              <a:rPr lang="en-US" altLang="zh-TW"/>
              <a:t>Lowest register mapped to lowest memory address.</a:t>
            </a:r>
          </a:p>
          <a:p>
            <a:pPr marL="296863" lvl="1" indent="-98425">
              <a:buSzPct val="100000"/>
              <a:buFont typeface="Symbol" pitchFamily="18" charset="2"/>
              <a:buChar char="‡"/>
            </a:pPr>
            <a:r>
              <a:rPr lang="en-US" altLang="zh-TW"/>
              <a:t>‘</a:t>
            </a:r>
            <a:r>
              <a:rPr lang="en-US" altLang="zh-TW" b="1">
                <a:effectLst>
                  <a:outerShdw blurRad="38100" dist="38100" dir="2700000" algn="tl">
                    <a:srgbClr val="C0C0C0"/>
                  </a:outerShdw>
                </a:effectLst>
              </a:rPr>
              <a:t>!</a:t>
            </a:r>
            <a:r>
              <a:rPr lang="en-US" altLang="zh-TW"/>
              <a:t>’ causes stack pointer updated in all these cases.</a:t>
            </a:r>
          </a:p>
        </p:txBody>
      </p:sp>
      <p:sp>
        <p:nvSpPr>
          <p:cNvPr id="121862" name="Rectangle 6"/>
          <p:cNvSpPr>
            <a:spLocks noGrp="1" noRot="1" noChangeAspect="1" noChangeArrowheads="1" noTextEdit="1"/>
          </p:cNvSpPr>
          <p:nvPr>
            <p:ph type="sldImg"/>
          </p:nvPr>
        </p:nvSpPr>
        <p:spPr>
          <a:xfrm>
            <a:off x="825500" y="709613"/>
            <a:ext cx="4732338" cy="3551237"/>
          </a:xfrm>
          <a:ln/>
        </p:spPr>
      </p:sp>
    </p:spTree>
    <p:extLst>
      <p:ext uri="{BB962C8B-B14F-4D97-AF65-F5344CB8AC3E}">
        <p14:creationId xmlns:p14="http://schemas.microsoft.com/office/powerpoint/2010/main" val="23976378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91D68F69-EA38-4BF2-AACB-9A80CFE5F833}" type="slidenum">
              <a:rPr lang="en-US" altLang="en-US" smtClean="0"/>
              <a:pPr>
                <a:defRPr/>
              </a:pPr>
              <a:t>38</a:t>
            </a:fld>
            <a:endParaRPr lang="en-US" altLang="en-US"/>
          </a:p>
        </p:txBody>
      </p:sp>
    </p:spTree>
    <p:extLst>
      <p:ext uri="{BB962C8B-B14F-4D97-AF65-F5344CB8AC3E}">
        <p14:creationId xmlns:p14="http://schemas.microsoft.com/office/powerpoint/2010/main" val="21607795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white">
          <a:xfrm>
            <a:off x="0" y="0"/>
            <a:ext cx="9144000" cy="2540000"/>
          </a:xfrm>
          <a:prstGeom prst="rect">
            <a:avLst/>
          </a:prstGeom>
          <a:gradFill rotWithShape="0">
            <a:gsLst>
              <a:gs pos="0">
                <a:schemeClr val="hlink"/>
              </a:gs>
              <a:gs pos="100000">
                <a:schemeClr val="bg2"/>
              </a:gs>
            </a:gsLst>
            <a:lin ang="540000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endParaRPr lang="en-GB" altLang="en-US"/>
          </a:p>
        </p:txBody>
      </p:sp>
      <p:sp>
        <p:nvSpPr>
          <p:cNvPr id="5" name="Rectangle 3"/>
          <p:cNvSpPr>
            <a:spLocks noChangeArrowheads="1"/>
          </p:cNvSpPr>
          <p:nvPr/>
        </p:nvSpPr>
        <p:spPr bwMode="white">
          <a:xfrm>
            <a:off x="0" y="2540000"/>
            <a:ext cx="9144000" cy="4318000"/>
          </a:xfrm>
          <a:prstGeom prst="rect">
            <a:avLst/>
          </a:prstGeom>
          <a:gradFill rotWithShape="0">
            <a:gsLst>
              <a:gs pos="0">
                <a:schemeClr val="bg2"/>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endParaRPr lang="en-GB" altLang="en-US"/>
          </a:p>
        </p:txBody>
      </p:sp>
      <p:sp>
        <p:nvSpPr>
          <p:cNvPr id="6" name="Rectangle 4"/>
          <p:cNvSpPr>
            <a:spLocks noChangeArrowheads="1"/>
          </p:cNvSpPr>
          <p:nvPr/>
        </p:nvSpPr>
        <p:spPr bwMode="ltGray">
          <a:xfrm flipV="1">
            <a:off x="0" y="2595563"/>
            <a:ext cx="6816725" cy="254000"/>
          </a:xfrm>
          <a:prstGeom prst="rect">
            <a:avLst/>
          </a:prstGeom>
          <a:gradFill rotWithShape="0">
            <a:gsLst>
              <a:gs pos="0">
                <a:schemeClr val="hlink"/>
              </a:gs>
              <a:gs pos="100000">
                <a:schemeClr val="bg2"/>
              </a:gs>
            </a:gsLst>
            <a:lin ang="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endParaRPr lang="en-GB" altLang="en-US"/>
          </a:p>
        </p:txBody>
      </p:sp>
      <p:sp>
        <p:nvSpPr>
          <p:cNvPr id="33797" name="Rectangle 5"/>
          <p:cNvSpPr>
            <a:spLocks noGrp="1" noChangeArrowheads="1"/>
          </p:cNvSpPr>
          <p:nvPr>
            <p:ph type="ctrTitle"/>
          </p:nvPr>
        </p:nvSpPr>
        <p:spPr>
          <a:xfrm>
            <a:off x="1179513" y="182563"/>
            <a:ext cx="7772400" cy="706437"/>
          </a:xfrm>
          <a:extLst>
            <a:ext uri="{AF507438-7753-43E0-B8FC-AC1667EBCBE1}">
              <a14:hiddenEffects xmlns:a14="http://schemas.microsoft.com/office/drawing/2010/main">
                <a:effectLst>
                  <a:outerShdw dist="35921" dir="2700000" algn="ctr" rotWithShape="0">
                    <a:schemeClr val="tx1"/>
                  </a:outerShdw>
                </a:effectLst>
              </a14:hiddenEffects>
            </a:ext>
          </a:extLst>
        </p:spPr>
        <p:txBody>
          <a:bodyPr/>
          <a:lstStyle>
            <a:lvl1pPr>
              <a:defRPr sz="2000" b="0">
                <a:latin typeface="Helvetica-Narrow" pitchFamily="34" charset="0"/>
              </a:defRPr>
            </a:lvl1pPr>
          </a:lstStyle>
          <a:p>
            <a:pPr lvl="0"/>
            <a:r>
              <a:rPr lang="en-US" altLang="en-US" noProof="0" smtClean="0"/>
              <a:t>Click to edit Master title style</a:t>
            </a:r>
          </a:p>
        </p:txBody>
      </p:sp>
      <p:sp>
        <p:nvSpPr>
          <p:cNvPr id="33798" name="Rectangle 6"/>
          <p:cNvSpPr>
            <a:spLocks noGrp="1" noChangeArrowheads="1"/>
          </p:cNvSpPr>
          <p:nvPr>
            <p:ph type="subTitle" idx="1"/>
          </p:nvPr>
        </p:nvSpPr>
        <p:spPr>
          <a:xfrm>
            <a:off x="1371600" y="3886200"/>
            <a:ext cx="6400800" cy="1752600"/>
          </a:xfrm>
        </p:spPr>
        <p:txBody>
          <a:bodyPr/>
          <a:lstStyle>
            <a:lvl1pPr marL="0" indent="0">
              <a:buFont typeface="Monotype Sorts" pitchFamily="2" charset="2"/>
              <a:buNone/>
              <a:defRPr/>
            </a:lvl1pPr>
          </a:lstStyle>
          <a:p>
            <a:pPr lvl="0"/>
            <a:r>
              <a:rPr lang="en-US" altLang="en-US" noProof="0" smtClean="0"/>
              <a:t>Click to edit Master subtitle style</a:t>
            </a:r>
          </a:p>
        </p:txBody>
      </p:sp>
      <p:sp>
        <p:nvSpPr>
          <p:cNvPr id="7" name="Rectangle 7"/>
          <p:cNvSpPr>
            <a:spLocks noGrp="1" noChangeArrowheads="1"/>
          </p:cNvSpPr>
          <p:nvPr>
            <p:ph type="dt" sz="half" idx="10"/>
          </p:nvPr>
        </p:nvSpPr>
        <p:spPr bwMode="auto">
          <a:xfrm>
            <a:off x="685800" y="6248400"/>
            <a:ext cx="1905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l">
              <a:spcBef>
                <a:spcPct val="50000"/>
              </a:spcBef>
              <a:defRPr sz="1400" smtClean="0">
                <a:solidFill>
                  <a:srgbClr val="660066"/>
                </a:solidFill>
                <a:latin typeface="Impact" panose="020B0806030902050204" pitchFamily="34" charset="0"/>
              </a:defRPr>
            </a:lvl1pPr>
          </a:lstStyle>
          <a:p>
            <a:pPr>
              <a:defRPr/>
            </a:pPr>
            <a:endParaRPr lang="en-US" altLang="en-US"/>
          </a:p>
        </p:txBody>
      </p:sp>
      <p:sp>
        <p:nvSpPr>
          <p:cNvPr id="8" name="Rectangle 8"/>
          <p:cNvSpPr>
            <a:spLocks noGrp="1" noChangeArrowheads="1"/>
          </p:cNvSpPr>
          <p:nvPr>
            <p:ph type="ftr" sz="quarter" idx="11"/>
          </p:nvPr>
        </p:nvSpPr>
        <p:spPr>
          <a:xfrm>
            <a:off x="3124200" y="6248400"/>
            <a:ext cx="2895600" cy="457200"/>
          </a:xfrm>
        </p:spPr>
        <p:txBody>
          <a:bodyPr/>
          <a:lstStyle>
            <a:lvl1pPr algn="ctr">
              <a:spcBef>
                <a:spcPct val="50000"/>
              </a:spcBef>
              <a:defRPr sz="1400" smtClean="0">
                <a:solidFill>
                  <a:srgbClr val="660066"/>
                </a:solidFill>
                <a:latin typeface="Impact" panose="020B0806030902050204" pitchFamily="34" charset="0"/>
              </a:defRPr>
            </a:lvl1pPr>
          </a:lstStyle>
          <a:p>
            <a:pPr>
              <a:defRPr/>
            </a:pPr>
            <a:endParaRPr lang="en-US" altLang="en-US"/>
          </a:p>
        </p:txBody>
      </p:sp>
      <p:sp>
        <p:nvSpPr>
          <p:cNvPr id="9" name="Rectangle 9"/>
          <p:cNvSpPr>
            <a:spLocks noGrp="1" noChangeArrowheads="1"/>
          </p:cNvSpPr>
          <p:nvPr>
            <p:ph type="sldNum" sz="quarter" idx="12"/>
          </p:nvPr>
        </p:nvSpPr>
        <p:spPr bwMode="auto">
          <a:xfrm>
            <a:off x="6553200" y="6248400"/>
            <a:ext cx="1905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sz="1400" smtClean="0">
                <a:solidFill>
                  <a:srgbClr val="660066"/>
                </a:solidFill>
                <a:latin typeface="Impact" panose="020B0806030902050204" pitchFamily="34" charset="0"/>
              </a:defRPr>
            </a:lvl1pPr>
          </a:lstStyle>
          <a:p>
            <a:pPr>
              <a:defRPr/>
            </a:pPr>
            <a:fld id="{23E998F6-3482-401C-B7FE-C90059762FA7}" type="slidenum">
              <a:rPr lang="en-US" altLang="en-US"/>
              <a:pPr>
                <a:defRPr/>
              </a:pPr>
              <a:t>‹#›</a:t>
            </a:fld>
            <a:endParaRPr lang="en-US" altLang="en-US"/>
          </a:p>
        </p:txBody>
      </p:sp>
    </p:spTree>
    <p:extLst>
      <p:ext uri="{BB962C8B-B14F-4D97-AF65-F5344CB8AC3E}">
        <p14:creationId xmlns:p14="http://schemas.microsoft.com/office/powerpoint/2010/main" val="301544405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2259016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2827785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047750" y="1724025"/>
            <a:ext cx="343852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38675" y="1724025"/>
            <a:ext cx="343852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1966181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2129313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605257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4222065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181464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25937140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13576223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2275" y="0"/>
            <a:ext cx="2171700" cy="58388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57175" y="0"/>
            <a:ext cx="6362700" cy="58388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31153715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3"/>
          <p:cNvSpPr>
            <a:spLocks noGrp="1" noChangeArrowheads="1"/>
          </p:cNvSpPr>
          <p:nvPr>
            <p:ph type="title"/>
          </p:nvPr>
        </p:nvSpPr>
        <p:spPr bwMode="auto">
          <a:xfrm>
            <a:off x="257175" y="0"/>
            <a:ext cx="8686800" cy="844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8" name="Rectangle 69"/>
          <p:cNvSpPr>
            <a:spLocks noChangeArrowheads="1"/>
          </p:cNvSpPr>
          <p:nvPr/>
        </p:nvSpPr>
        <p:spPr bwMode="auto">
          <a:xfrm>
            <a:off x="7934325" y="6537325"/>
            <a:ext cx="1209675"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r>
              <a:rPr lang="en-US" altLang="en-US" sz="1000"/>
              <a:t>Mike Dacey</a:t>
            </a:r>
            <a:endParaRPr lang="en-US" altLang="en-US" sz="1400">
              <a:latin typeface="Times New Roman" panose="02020603050405020304" pitchFamily="18" charset="0"/>
            </a:endParaRPr>
          </a:p>
        </p:txBody>
      </p:sp>
      <p:sp>
        <p:nvSpPr>
          <p:cNvPr id="1029" name="Text Box 70"/>
          <p:cNvSpPr txBox="1">
            <a:spLocks noChangeArrowheads="1"/>
          </p:cNvSpPr>
          <p:nvPr/>
        </p:nvSpPr>
        <p:spPr bwMode="auto">
          <a:xfrm>
            <a:off x="4268788" y="6546850"/>
            <a:ext cx="339725" cy="2444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pPr>
              <a:spcBef>
                <a:spcPct val="50000"/>
              </a:spcBef>
            </a:pPr>
            <a:fld id="{A8AD1263-4F9C-453B-B47E-27E02C13953D}" type="slidenum">
              <a:rPr lang="en-US" altLang="en-US" sz="1000"/>
              <a:pPr>
                <a:spcBef>
                  <a:spcPct val="50000"/>
                </a:spcBef>
              </a:pPr>
              <a:t>‹#›</a:t>
            </a:fld>
            <a:endParaRPr lang="en-US" altLang="en-US" sz="1000"/>
          </a:p>
        </p:txBody>
      </p:sp>
      <p:sp>
        <p:nvSpPr>
          <p:cNvPr id="32923" name="Rectangle 155"/>
          <p:cNvSpPr>
            <a:spLocks noGrp="1" noChangeArrowheads="1"/>
          </p:cNvSpPr>
          <p:nvPr>
            <p:ph type="ftr" sz="quarter" idx="3"/>
          </p:nvPr>
        </p:nvSpPr>
        <p:spPr bwMode="auto">
          <a:xfrm>
            <a:off x="79375" y="6537325"/>
            <a:ext cx="2895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000" smtClean="0"/>
            </a:lvl1pPr>
          </a:lstStyle>
          <a:p>
            <a:pPr>
              <a:defRPr/>
            </a:pPr>
            <a:r>
              <a:rPr lang="en-US" altLang="en-US" dirty="0" smtClean="0"/>
              <a:t>Critical and RT Application </a:t>
            </a:r>
            <a:r>
              <a:rPr lang="en-US" altLang="en-US" dirty="0" err="1" smtClean="0"/>
              <a:t>Prog</a:t>
            </a:r>
            <a:endParaRPr lang="en-US" altLang="en-US" dirty="0"/>
          </a:p>
        </p:txBody>
      </p:sp>
      <p:sp>
        <p:nvSpPr>
          <p:cNvPr id="1031" name="Freeform 233"/>
          <p:cNvSpPr>
            <a:spLocks/>
          </p:cNvSpPr>
          <p:nvPr/>
        </p:nvSpPr>
        <p:spPr bwMode="auto">
          <a:xfrm>
            <a:off x="930275" y="1852613"/>
            <a:ext cx="34925" cy="17462"/>
          </a:xfrm>
          <a:custGeom>
            <a:avLst/>
            <a:gdLst>
              <a:gd name="T0" fmla="*/ 9284 w 79"/>
              <a:gd name="T1" fmla="*/ 14451 h 29"/>
              <a:gd name="T2" fmla="*/ 11494 w 79"/>
              <a:gd name="T3" fmla="*/ 15053 h 29"/>
              <a:gd name="T4" fmla="*/ 15031 w 79"/>
              <a:gd name="T5" fmla="*/ 15656 h 29"/>
              <a:gd name="T6" fmla="*/ 18568 w 79"/>
              <a:gd name="T7" fmla="*/ 16258 h 29"/>
              <a:gd name="T8" fmla="*/ 22547 w 79"/>
              <a:gd name="T9" fmla="*/ 16860 h 29"/>
              <a:gd name="T10" fmla="*/ 26083 w 79"/>
              <a:gd name="T11" fmla="*/ 17462 h 29"/>
              <a:gd name="T12" fmla="*/ 30062 w 79"/>
              <a:gd name="T13" fmla="*/ 17462 h 29"/>
              <a:gd name="T14" fmla="*/ 31830 w 79"/>
              <a:gd name="T15" fmla="*/ 17462 h 29"/>
              <a:gd name="T16" fmla="*/ 33599 w 79"/>
              <a:gd name="T17" fmla="*/ 16258 h 29"/>
              <a:gd name="T18" fmla="*/ 34483 w 79"/>
              <a:gd name="T19" fmla="*/ 13849 h 29"/>
              <a:gd name="T20" fmla="*/ 34925 w 79"/>
              <a:gd name="T21" fmla="*/ 11441 h 29"/>
              <a:gd name="T22" fmla="*/ 34925 w 79"/>
              <a:gd name="T23" fmla="*/ 9634 h 29"/>
              <a:gd name="T24" fmla="*/ 34925 w 79"/>
              <a:gd name="T25" fmla="*/ 9032 h 29"/>
              <a:gd name="T26" fmla="*/ 32715 w 79"/>
              <a:gd name="T27" fmla="*/ 7828 h 29"/>
              <a:gd name="T28" fmla="*/ 28736 w 79"/>
              <a:gd name="T29" fmla="*/ 6624 h 29"/>
              <a:gd name="T30" fmla="*/ 24315 w 79"/>
              <a:gd name="T31" fmla="*/ 5419 h 29"/>
              <a:gd name="T32" fmla="*/ 20778 w 79"/>
              <a:gd name="T33" fmla="*/ 3613 h 29"/>
              <a:gd name="T34" fmla="*/ 17684 w 79"/>
              <a:gd name="T35" fmla="*/ 1806 h 29"/>
              <a:gd name="T36" fmla="*/ 13705 w 79"/>
              <a:gd name="T37" fmla="*/ 602 h 29"/>
              <a:gd name="T38" fmla="*/ 9284 w 79"/>
              <a:gd name="T39" fmla="*/ 0 h 29"/>
              <a:gd name="T40" fmla="*/ 6631 w 79"/>
              <a:gd name="T41" fmla="*/ 1204 h 29"/>
              <a:gd name="T42" fmla="*/ 3979 w 79"/>
              <a:gd name="T43" fmla="*/ 4817 h 29"/>
              <a:gd name="T44" fmla="*/ 1326 w 79"/>
              <a:gd name="T45" fmla="*/ 7828 h 29"/>
              <a:gd name="T46" fmla="*/ 0 w 79"/>
              <a:gd name="T47" fmla="*/ 10838 h 29"/>
              <a:gd name="T48" fmla="*/ 442 w 79"/>
              <a:gd name="T49" fmla="*/ 12645 h 29"/>
              <a:gd name="T50" fmla="*/ 2210 w 79"/>
              <a:gd name="T51" fmla="*/ 13849 h 29"/>
              <a:gd name="T52" fmla="*/ 4863 w 79"/>
              <a:gd name="T53" fmla="*/ 13849 h 29"/>
              <a:gd name="T54" fmla="*/ 7516 w 79"/>
              <a:gd name="T55" fmla="*/ 14451 h 29"/>
              <a:gd name="T56" fmla="*/ 9284 w 79"/>
              <a:gd name="T57" fmla="*/ 14451 h 2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79" h="29">
                <a:moveTo>
                  <a:pt x="21" y="24"/>
                </a:moveTo>
                <a:lnTo>
                  <a:pt x="26" y="25"/>
                </a:lnTo>
                <a:lnTo>
                  <a:pt x="34" y="26"/>
                </a:lnTo>
                <a:lnTo>
                  <a:pt x="42" y="27"/>
                </a:lnTo>
                <a:lnTo>
                  <a:pt x="51" y="28"/>
                </a:lnTo>
                <a:lnTo>
                  <a:pt x="59" y="29"/>
                </a:lnTo>
                <a:lnTo>
                  <a:pt x="68" y="29"/>
                </a:lnTo>
                <a:lnTo>
                  <a:pt x="72" y="29"/>
                </a:lnTo>
                <a:lnTo>
                  <a:pt x="76" y="27"/>
                </a:lnTo>
                <a:lnTo>
                  <a:pt x="78" y="23"/>
                </a:lnTo>
                <a:lnTo>
                  <a:pt x="79" y="19"/>
                </a:lnTo>
                <a:lnTo>
                  <a:pt x="79" y="16"/>
                </a:lnTo>
                <a:lnTo>
                  <a:pt x="79" y="15"/>
                </a:lnTo>
                <a:lnTo>
                  <a:pt x="74" y="13"/>
                </a:lnTo>
                <a:lnTo>
                  <a:pt x="65" y="11"/>
                </a:lnTo>
                <a:lnTo>
                  <a:pt x="55" y="9"/>
                </a:lnTo>
                <a:lnTo>
                  <a:pt x="47" y="6"/>
                </a:lnTo>
                <a:lnTo>
                  <a:pt x="40" y="3"/>
                </a:lnTo>
                <a:lnTo>
                  <a:pt x="31" y="1"/>
                </a:lnTo>
                <a:lnTo>
                  <a:pt x="21" y="0"/>
                </a:lnTo>
                <a:lnTo>
                  <a:pt x="15" y="2"/>
                </a:lnTo>
                <a:lnTo>
                  <a:pt x="9" y="8"/>
                </a:lnTo>
                <a:lnTo>
                  <a:pt x="3" y="13"/>
                </a:lnTo>
                <a:lnTo>
                  <a:pt x="0" y="18"/>
                </a:lnTo>
                <a:lnTo>
                  <a:pt x="1" y="21"/>
                </a:lnTo>
                <a:lnTo>
                  <a:pt x="5" y="23"/>
                </a:lnTo>
                <a:lnTo>
                  <a:pt x="11" y="23"/>
                </a:lnTo>
                <a:lnTo>
                  <a:pt x="17" y="24"/>
                </a:lnTo>
                <a:lnTo>
                  <a:pt x="21" y="24"/>
                </a:lnTo>
                <a:close/>
              </a:path>
            </a:pathLst>
          </a:custGeom>
          <a:solidFill>
            <a:srgbClr val="284C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32" name="Freeform 234"/>
          <p:cNvSpPr>
            <a:spLocks/>
          </p:cNvSpPr>
          <p:nvPr/>
        </p:nvSpPr>
        <p:spPr bwMode="auto">
          <a:xfrm>
            <a:off x="930275" y="1852613"/>
            <a:ext cx="28575" cy="17462"/>
          </a:xfrm>
          <a:custGeom>
            <a:avLst/>
            <a:gdLst>
              <a:gd name="T0" fmla="*/ 20985 w 64"/>
              <a:gd name="T1" fmla="*/ 3880 h 27"/>
              <a:gd name="T2" fmla="*/ 17859 w 64"/>
              <a:gd name="T3" fmla="*/ 1940 h 27"/>
              <a:gd name="T4" fmla="*/ 13841 w 64"/>
              <a:gd name="T5" fmla="*/ 647 h 27"/>
              <a:gd name="T6" fmla="*/ 9376 w 64"/>
              <a:gd name="T7" fmla="*/ 0 h 27"/>
              <a:gd name="T8" fmla="*/ 6697 w 64"/>
              <a:gd name="T9" fmla="*/ 1293 h 27"/>
              <a:gd name="T10" fmla="*/ 4018 w 64"/>
              <a:gd name="T11" fmla="*/ 5174 h 27"/>
              <a:gd name="T12" fmla="*/ 1339 w 64"/>
              <a:gd name="T13" fmla="*/ 8408 h 27"/>
              <a:gd name="T14" fmla="*/ 0 w 64"/>
              <a:gd name="T15" fmla="*/ 11641 h 27"/>
              <a:gd name="T16" fmla="*/ 446 w 64"/>
              <a:gd name="T17" fmla="*/ 13582 h 27"/>
              <a:gd name="T18" fmla="*/ 2232 w 64"/>
              <a:gd name="T19" fmla="*/ 14875 h 27"/>
              <a:gd name="T20" fmla="*/ 4911 w 64"/>
              <a:gd name="T21" fmla="*/ 14875 h 27"/>
              <a:gd name="T22" fmla="*/ 7590 w 64"/>
              <a:gd name="T23" fmla="*/ 15522 h 27"/>
              <a:gd name="T24" fmla="*/ 9376 w 64"/>
              <a:gd name="T25" fmla="*/ 15522 h 27"/>
              <a:gd name="T26" fmla="*/ 11609 w 64"/>
              <a:gd name="T27" fmla="*/ 16169 h 27"/>
              <a:gd name="T28" fmla="*/ 14288 w 64"/>
              <a:gd name="T29" fmla="*/ 16815 h 27"/>
              <a:gd name="T30" fmla="*/ 17413 w 64"/>
              <a:gd name="T31" fmla="*/ 16815 h 27"/>
              <a:gd name="T32" fmla="*/ 20538 w 64"/>
              <a:gd name="T33" fmla="*/ 17462 h 27"/>
              <a:gd name="T34" fmla="*/ 22771 w 64"/>
              <a:gd name="T35" fmla="*/ 17462 h 27"/>
              <a:gd name="T36" fmla="*/ 25450 w 64"/>
              <a:gd name="T37" fmla="*/ 16815 h 27"/>
              <a:gd name="T38" fmla="*/ 27682 w 64"/>
              <a:gd name="T39" fmla="*/ 16815 h 27"/>
              <a:gd name="T40" fmla="*/ 28575 w 64"/>
              <a:gd name="T41" fmla="*/ 15522 h 27"/>
              <a:gd name="T42" fmla="*/ 28575 w 64"/>
              <a:gd name="T43" fmla="*/ 13582 h 27"/>
              <a:gd name="T44" fmla="*/ 28129 w 64"/>
              <a:gd name="T45" fmla="*/ 10995 h 27"/>
              <a:gd name="T46" fmla="*/ 25450 w 64"/>
              <a:gd name="T47" fmla="*/ 7114 h 27"/>
              <a:gd name="T48" fmla="*/ 20985 w 64"/>
              <a:gd name="T49" fmla="*/ 3880 h 2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64" h="27">
                <a:moveTo>
                  <a:pt x="47" y="6"/>
                </a:moveTo>
                <a:lnTo>
                  <a:pt x="40" y="3"/>
                </a:lnTo>
                <a:lnTo>
                  <a:pt x="31" y="1"/>
                </a:lnTo>
                <a:lnTo>
                  <a:pt x="21" y="0"/>
                </a:lnTo>
                <a:lnTo>
                  <a:pt x="15" y="2"/>
                </a:lnTo>
                <a:lnTo>
                  <a:pt x="9" y="8"/>
                </a:lnTo>
                <a:lnTo>
                  <a:pt x="3" y="13"/>
                </a:lnTo>
                <a:lnTo>
                  <a:pt x="0" y="18"/>
                </a:lnTo>
                <a:lnTo>
                  <a:pt x="1" y="21"/>
                </a:lnTo>
                <a:lnTo>
                  <a:pt x="5" y="23"/>
                </a:lnTo>
                <a:lnTo>
                  <a:pt x="11" y="23"/>
                </a:lnTo>
                <a:lnTo>
                  <a:pt x="17" y="24"/>
                </a:lnTo>
                <a:lnTo>
                  <a:pt x="21" y="24"/>
                </a:lnTo>
                <a:lnTo>
                  <a:pt x="26" y="25"/>
                </a:lnTo>
                <a:lnTo>
                  <a:pt x="32" y="26"/>
                </a:lnTo>
                <a:lnTo>
                  <a:pt x="39" y="26"/>
                </a:lnTo>
                <a:lnTo>
                  <a:pt x="46" y="27"/>
                </a:lnTo>
                <a:lnTo>
                  <a:pt x="51" y="27"/>
                </a:lnTo>
                <a:lnTo>
                  <a:pt x="57" y="26"/>
                </a:lnTo>
                <a:lnTo>
                  <a:pt x="62" y="26"/>
                </a:lnTo>
                <a:lnTo>
                  <a:pt x="64" y="24"/>
                </a:lnTo>
                <a:lnTo>
                  <a:pt x="64" y="21"/>
                </a:lnTo>
                <a:lnTo>
                  <a:pt x="63" y="17"/>
                </a:lnTo>
                <a:lnTo>
                  <a:pt x="57" y="11"/>
                </a:lnTo>
                <a:lnTo>
                  <a:pt x="47" y="6"/>
                </a:lnTo>
                <a:close/>
              </a:path>
            </a:pathLst>
          </a:custGeom>
          <a:solidFill>
            <a:srgbClr val="BFCCD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33" name="Freeform 235"/>
          <p:cNvSpPr>
            <a:spLocks/>
          </p:cNvSpPr>
          <p:nvPr/>
        </p:nvSpPr>
        <p:spPr bwMode="auto">
          <a:xfrm>
            <a:off x="1485900" y="1817688"/>
            <a:ext cx="44450" cy="30162"/>
          </a:xfrm>
          <a:custGeom>
            <a:avLst/>
            <a:gdLst>
              <a:gd name="T0" fmla="*/ 35387 w 103"/>
              <a:gd name="T1" fmla="*/ 29593 h 53"/>
              <a:gd name="T2" fmla="*/ 34093 w 103"/>
              <a:gd name="T3" fmla="*/ 30162 h 53"/>
              <a:gd name="T4" fmla="*/ 31503 w 103"/>
              <a:gd name="T5" fmla="*/ 29593 h 53"/>
              <a:gd name="T6" fmla="*/ 27619 w 103"/>
              <a:gd name="T7" fmla="*/ 29024 h 53"/>
              <a:gd name="T8" fmla="*/ 22872 w 103"/>
              <a:gd name="T9" fmla="*/ 28455 h 53"/>
              <a:gd name="T10" fmla="*/ 18557 w 103"/>
              <a:gd name="T11" fmla="*/ 27317 h 53"/>
              <a:gd name="T12" fmla="*/ 14673 w 103"/>
              <a:gd name="T13" fmla="*/ 25609 h 53"/>
              <a:gd name="T14" fmla="*/ 11652 w 103"/>
              <a:gd name="T15" fmla="*/ 24471 h 53"/>
              <a:gd name="T16" fmla="*/ 9494 w 103"/>
              <a:gd name="T17" fmla="*/ 23333 h 53"/>
              <a:gd name="T18" fmla="*/ 7768 w 103"/>
              <a:gd name="T19" fmla="*/ 21626 h 53"/>
              <a:gd name="T20" fmla="*/ 6042 w 103"/>
              <a:gd name="T21" fmla="*/ 20487 h 53"/>
              <a:gd name="T22" fmla="*/ 3452 w 103"/>
              <a:gd name="T23" fmla="*/ 20487 h 53"/>
              <a:gd name="T24" fmla="*/ 0 w 103"/>
              <a:gd name="T25" fmla="*/ 20487 h 53"/>
              <a:gd name="T26" fmla="*/ 2158 w 103"/>
              <a:gd name="T27" fmla="*/ 19349 h 53"/>
              <a:gd name="T28" fmla="*/ 4316 w 103"/>
              <a:gd name="T29" fmla="*/ 17642 h 53"/>
              <a:gd name="T30" fmla="*/ 5610 w 103"/>
              <a:gd name="T31" fmla="*/ 15935 h 53"/>
              <a:gd name="T32" fmla="*/ 7768 w 103"/>
              <a:gd name="T33" fmla="*/ 13089 h 53"/>
              <a:gd name="T34" fmla="*/ 9494 w 103"/>
              <a:gd name="T35" fmla="*/ 10813 h 53"/>
              <a:gd name="T36" fmla="*/ 12083 w 103"/>
              <a:gd name="T37" fmla="*/ 7967 h 53"/>
              <a:gd name="T38" fmla="*/ 14241 w 103"/>
              <a:gd name="T39" fmla="*/ 5691 h 53"/>
              <a:gd name="T40" fmla="*/ 16399 w 103"/>
              <a:gd name="T41" fmla="*/ 2845 h 53"/>
              <a:gd name="T42" fmla="*/ 18988 w 103"/>
              <a:gd name="T43" fmla="*/ 569 h 53"/>
              <a:gd name="T44" fmla="*/ 22009 w 103"/>
              <a:gd name="T45" fmla="*/ 0 h 53"/>
              <a:gd name="T46" fmla="*/ 24599 w 103"/>
              <a:gd name="T47" fmla="*/ 0 h 53"/>
              <a:gd name="T48" fmla="*/ 27619 w 103"/>
              <a:gd name="T49" fmla="*/ 1707 h 53"/>
              <a:gd name="T50" fmla="*/ 30209 w 103"/>
              <a:gd name="T51" fmla="*/ 2845 h 53"/>
              <a:gd name="T52" fmla="*/ 32367 w 103"/>
              <a:gd name="T53" fmla="*/ 3984 h 53"/>
              <a:gd name="T54" fmla="*/ 34956 w 103"/>
              <a:gd name="T55" fmla="*/ 6260 h 53"/>
              <a:gd name="T56" fmla="*/ 37114 w 103"/>
              <a:gd name="T57" fmla="*/ 7967 h 53"/>
              <a:gd name="T58" fmla="*/ 40134 w 103"/>
              <a:gd name="T59" fmla="*/ 11382 h 53"/>
              <a:gd name="T60" fmla="*/ 42724 w 103"/>
              <a:gd name="T61" fmla="*/ 14796 h 53"/>
              <a:gd name="T62" fmla="*/ 44450 w 103"/>
              <a:gd name="T63" fmla="*/ 17073 h 53"/>
              <a:gd name="T64" fmla="*/ 42292 w 103"/>
              <a:gd name="T65" fmla="*/ 17642 h 53"/>
              <a:gd name="T66" fmla="*/ 38840 w 103"/>
              <a:gd name="T67" fmla="*/ 18780 h 53"/>
              <a:gd name="T68" fmla="*/ 36682 w 103"/>
              <a:gd name="T69" fmla="*/ 19918 h 53"/>
              <a:gd name="T70" fmla="*/ 35387 w 103"/>
              <a:gd name="T71" fmla="*/ 23902 h 53"/>
              <a:gd name="T72" fmla="*/ 35387 w 103"/>
              <a:gd name="T73" fmla="*/ 29593 h 5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03" h="53">
                <a:moveTo>
                  <a:pt x="82" y="52"/>
                </a:moveTo>
                <a:lnTo>
                  <a:pt x="79" y="53"/>
                </a:lnTo>
                <a:lnTo>
                  <a:pt x="73" y="52"/>
                </a:lnTo>
                <a:lnTo>
                  <a:pt x="64" y="51"/>
                </a:lnTo>
                <a:lnTo>
                  <a:pt x="53" y="50"/>
                </a:lnTo>
                <a:lnTo>
                  <a:pt x="43" y="48"/>
                </a:lnTo>
                <a:lnTo>
                  <a:pt x="34" y="45"/>
                </a:lnTo>
                <a:lnTo>
                  <a:pt x="27" y="43"/>
                </a:lnTo>
                <a:lnTo>
                  <a:pt x="22" y="41"/>
                </a:lnTo>
                <a:lnTo>
                  <a:pt x="18" y="38"/>
                </a:lnTo>
                <a:lnTo>
                  <a:pt x="14" y="36"/>
                </a:lnTo>
                <a:lnTo>
                  <a:pt x="8" y="36"/>
                </a:lnTo>
                <a:lnTo>
                  <a:pt x="0" y="36"/>
                </a:lnTo>
                <a:lnTo>
                  <a:pt x="5" y="34"/>
                </a:lnTo>
                <a:lnTo>
                  <a:pt x="10" y="31"/>
                </a:lnTo>
                <a:lnTo>
                  <a:pt x="13" y="28"/>
                </a:lnTo>
                <a:lnTo>
                  <a:pt x="18" y="23"/>
                </a:lnTo>
                <a:lnTo>
                  <a:pt x="22" y="19"/>
                </a:lnTo>
                <a:lnTo>
                  <a:pt x="28" y="14"/>
                </a:lnTo>
                <a:lnTo>
                  <a:pt x="33" y="10"/>
                </a:lnTo>
                <a:lnTo>
                  <a:pt x="38" y="5"/>
                </a:lnTo>
                <a:lnTo>
                  <a:pt x="44" y="1"/>
                </a:lnTo>
                <a:lnTo>
                  <a:pt x="51" y="0"/>
                </a:lnTo>
                <a:lnTo>
                  <a:pt x="57" y="0"/>
                </a:lnTo>
                <a:lnTo>
                  <a:pt x="64" y="3"/>
                </a:lnTo>
                <a:lnTo>
                  <a:pt x="70" y="5"/>
                </a:lnTo>
                <a:lnTo>
                  <a:pt x="75" y="7"/>
                </a:lnTo>
                <a:lnTo>
                  <a:pt x="81" y="11"/>
                </a:lnTo>
                <a:lnTo>
                  <a:pt x="86" y="14"/>
                </a:lnTo>
                <a:lnTo>
                  <a:pt x="93" y="20"/>
                </a:lnTo>
                <a:lnTo>
                  <a:pt x="99" y="26"/>
                </a:lnTo>
                <a:lnTo>
                  <a:pt x="103" y="30"/>
                </a:lnTo>
                <a:lnTo>
                  <a:pt x="98" y="31"/>
                </a:lnTo>
                <a:lnTo>
                  <a:pt x="90" y="33"/>
                </a:lnTo>
                <a:lnTo>
                  <a:pt x="85" y="35"/>
                </a:lnTo>
                <a:lnTo>
                  <a:pt x="82" y="42"/>
                </a:lnTo>
                <a:lnTo>
                  <a:pt x="82" y="52"/>
                </a:lnTo>
                <a:close/>
              </a:path>
            </a:pathLst>
          </a:custGeom>
          <a:solidFill>
            <a:srgbClr val="BFCCD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34" name="Rectangle 312"/>
          <p:cNvSpPr>
            <a:spLocks noGrp="1" noChangeArrowheads="1"/>
          </p:cNvSpPr>
          <p:nvPr>
            <p:ph type="body" idx="1"/>
          </p:nvPr>
        </p:nvSpPr>
        <p:spPr bwMode="auto">
          <a:xfrm>
            <a:off x="1047750" y="1724025"/>
            <a:ext cx="702945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72"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ctr" rtl="0" eaLnBrk="0" fontAlgn="base" hangingPunct="0">
        <a:spcBef>
          <a:spcPct val="0"/>
        </a:spcBef>
        <a:spcAft>
          <a:spcPct val="0"/>
        </a:spcAft>
        <a:defRPr kumimoji="1" sz="3200" b="1" kern="1200">
          <a:solidFill>
            <a:schemeClr val="tx2"/>
          </a:solidFill>
          <a:latin typeface="+mj-lt"/>
          <a:ea typeface="+mj-ea"/>
          <a:cs typeface="+mj-cs"/>
        </a:defRPr>
      </a:lvl1pPr>
      <a:lvl2pPr algn="ctr" rtl="0" eaLnBrk="0" fontAlgn="base" hangingPunct="0">
        <a:spcBef>
          <a:spcPct val="0"/>
        </a:spcBef>
        <a:spcAft>
          <a:spcPct val="0"/>
        </a:spcAft>
        <a:defRPr kumimoji="1" sz="3200" b="1">
          <a:solidFill>
            <a:schemeClr val="tx2"/>
          </a:solidFill>
          <a:latin typeface="Helvetica" panose="020B0604020202020204" pitchFamily="34" charset="0"/>
        </a:defRPr>
      </a:lvl2pPr>
      <a:lvl3pPr algn="ctr" rtl="0" eaLnBrk="0" fontAlgn="base" hangingPunct="0">
        <a:spcBef>
          <a:spcPct val="0"/>
        </a:spcBef>
        <a:spcAft>
          <a:spcPct val="0"/>
        </a:spcAft>
        <a:defRPr kumimoji="1" sz="3200" b="1">
          <a:solidFill>
            <a:schemeClr val="tx2"/>
          </a:solidFill>
          <a:latin typeface="Helvetica" panose="020B0604020202020204" pitchFamily="34" charset="0"/>
        </a:defRPr>
      </a:lvl3pPr>
      <a:lvl4pPr algn="ctr" rtl="0" eaLnBrk="0" fontAlgn="base" hangingPunct="0">
        <a:spcBef>
          <a:spcPct val="0"/>
        </a:spcBef>
        <a:spcAft>
          <a:spcPct val="0"/>
        </a:spcAft>
        <a:defRPr kumimoji="1" sz="3200" b="1">
          <a:solidFill>
            <a:schemeClr val="tx2"/>
          </a:solidFill>
          <a:latin typeface="Helvetica" panose="020B0604020202020204" pitchFamily="34" charset="0"/>
        </a:defRPr>
      </a:lvl4pPr>
      <a:lvl5pPr algn="ctr" rtl="0" eaLnBrk="0" fontAlgn="base" hangingPunct="0">
        <a:spcBef>
          <a:spcPct val="0"/>
        </a:spcBef>
        <a:spcAft>
          <a:spcPct val="0"/>
        </a:spcAft>
        <a:defRPr kumimoji="1" sz="3200" b="1">
          <a:solidFill>
            <a:schemeClr val="tx2"/>
          </a:solidFill>
          <a:latin typeface="Helvetica" panose="020B0604020202020204" pitchFamily="34" charset="0"/>
        </a:defRPr>
      </a:lvl5pPr>
      <a:lvl6pPr marL="457200" algn="ctr" rtl="0" eaLnBrk="0" fontAlgn="base" hangingPunct="0">
        <a:spcBef>
          <a:spcPct val="0"/>
        </a:spcBef>
        <a:spcAft>
          <a:spcPct val="0"/>
        </a:spcAft>
        <a:defRPr kumimoji="1" sz="3200" b="1">
          <a:solidFill>
            <a:schemeClr val="tx2"/>
          </a:solidFill>
          <a:latin typeface="Helvetica" panose="020B0604020202020204" pitchFamily="34" charset="0"/>
        </a:defRPr>
      </a:lvl6pPr>
      <a:lvl7pPr marL="914400" algn="ctr" rtl="0" eaLnBrk="0" fontAlgn="base" hangingPunct="0">
        <a:spcBef>
          <a:spcPct val="0"/>
        </a:spcBef>
        <a:spcAft>
          <a:spcPct val="0"/>
        </a:spcAft>
        <a:defRPr kumimoji="1" sz="3200" b="1">
          <a:solidFill>
            <a:schemeClr val="tx2"/>
          </a:solidFill>
          <a:latin typeface="Helvetica" panose="020B0604020202020204" pitchFamily="34" charset="0"/>
        </a:defRPr>
      </a:lvl7pPr>
      <a:lvl8pPr marL="1371600" algn="ctr" rtl="0" eaLnBrk="0" fontAlgn="base" hangingPunct="0">
        <a:spcBef>
          <a:spcPct val="0"/>
        </a:spcBef>
        <a:spcAft>
          <a:spcPct val="0"/>
        </a:spcAft>
        <a:defRPr kumimoji="1" sz="3200" b="1">
          <a:solidFill>
            <a:schemeClr val="tx2"/>
          </a:solidFill>
          <a:latin typeface="Helvetica" panose="020B0604020202020204" pitchFamily="34" charset="0"/>
        </a:defRPr>
      </a:lvl8pPr>
      <a:lvl9pPr marL="1828800" algn="ctr" rtl="0" eaLnBrk="0" fontAlgn="base" hangingPunct="0">
        <a:spcBef>
          <a:spcPct val="0"/>
        </a:spcBef>
        <a:spcAft>
          <a:spcPct val="0"/>
        </a:spcAft>
        <a:defRPr kumimoji="1" sz="3200" b="1">
          <a:solidFill>
            <a:schemeClr val="tx2"/>
          </a:solidFill>
          <a:latin typeface="Helvetica" panose="020B0604020202020204" pitchFamily="34" charset="0"/>
        </a:defRPr>
      </a:lvl9pPr>
    </p:titleStyle>
    <p:bodyStyle>
      <a:lvl1pPr marL="342900" indent="-342900" algn="l" rtl="0" eaLnBrk="0" fontAlgn="base" hangingPunct="0">
        <a:spcBef>
          <a:spcPct val="20000"/>
        </a:spcBef>
        <a:spcAft>
          <a:spcPct val="0"/>
        </a:spcAft>
        <a:buClr>
          <a:schemeClr val="folHlink"/>
        </a:buClr>
        <a:buSzPct val="90000"/>
        <a:buFont typeface="Monotype Sorts" pitchFamily="2" charset="2"/>
        <a:buChar char="n"/>
        <a:defRPr kumimoji="1" sz="20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90000"/>
        <a:buFont typeface="Monotype Sorts" pitchFamily="2" charset="2"/>
        <a:buChar char="F"/>
        <a:defRPr kumimoji="1" kern="1200">
          <a:solidFill>
            <a:schemeClr val="tx1"/>
          </a:solidFill>
          <a:latin typeface="+mn-lt"/>
          <a:ea typeface="+mn-ea"/>
          <a:cs typeface="+mn-cs"/>
        </a:defRPr>
      </a:lvl2pPr>
      <a:lvl3pPr marL="1143000" indent="-228600" algn="l" rtl="0" eaLnBrk="0" fontAlgn="base" hangingPunct="0">
        <a:spcBef>
          <a:spcPct val="20000"/>
        </a:spcBef>
        <a:spcAft>
          <a:spcPct val="0"/>
        </a:spcAft>
        <a:buClr>
          <a:srgbClr val="33CC33"/>
        </a:buClr>
        <a:buSzPct val="90000"/>
        <a:buFont typeface="Monotype Sorts" pitchFamily="2" charset="2"/>
        <a:buChar char="4"/>
        <a:defRPr kumimoji="1"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hlink"/>
        </a:buClr>
        <a:buChar char="–"/>
        <a:defRPr kumimoji="1"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p:spPr>
        <p:txBody>
          <a:bodyP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pPr algn="l"/>
            <a:r>
              <a:rPr lang="en-US" altLang="en-US"/>
              <a:t>WAN</a:t>
            </a:r>
          </a:p>
        </p:txBody>
      </p:sp>
      <p:sp>
        <p:nvSpPr>
          <p:cNvPr id="5123" name="Rectangle 2"/>
          <p:cNvSpPr>
            <a:spLocks noGrp="1" noChangeArrowheads="1"/>
          </p:cNvSpPr>
          <p:nvPr>
            <p:ph type="title"/>
          </p:nvPr>
        </p:nvSpPr>
        <p:spPr>
          <a:xfrm>
            <a:off x="266700" y="688975"/>
            <a:ext cx="8686800" cy="844550"/>
          </a:xfrm>
        </p:spPr>
        <p:txBody>
          <a:bodyPr/>
          <a:lstStyle/>
          <a:p>
            <a:r>
              <a:rPr lang="en-US" altLang="zh-TW" sz="4000" dirty="0" smtClean="0">
                <a:ea typeface="PMingLiU" pitchFamily="18" charset="-120"/>
              </a:rPr>
              <a:t>HANDOUT:</a:t>
            </a:r>
            <a:br>
              <a:rPr lang="en-US" altLang="zh-TW" sz="4000" dirty="0" smtClean="0">
                <a:ea typeface="PMingLiU" pitchFamily="18" charset="-120"/>
              </a:rPr>
            </a:br>
            <a:r>
              <a:rPr lang="en-US" altLang="zh-TW" sz="4000" dirty="0" smtClean="0">
                <a:ea typeface="PMingLiU" pitchFamily="18" charset="-120"/>
              </a:rPr>
              <a:t>ARM </a:t>
            </a:r>
            <a:r>
              <a:rPr lang="en-US" altLang="zh-TW" sz="4000" dirty="0" smtClean="0">
                <a:ea typeface="PMingLiU" pitchFamily="18" charset="-120"/>
              </a:rPr>
              <a:t>Thumb-16 Assembly</a:t>
            </a:r>
            <a:endParaRPr lang="en-US" altLang="en-US" sz="4000" dirty="0" smtClean="0"/>
          </a:p>
        </p:txBody>
      </p:sp>
      <p:sp>
        <p:nvSpPr>
          <p:cNvPr id="5124" name="Rectangle 3"/>
          <p:cNvSpPr>
            <a:spLocks noGrp="1" noChangeArrowheads="1"/>
          </p:cNvSpPr>
          <p:nvPr>
            <p:ph type="body" idx="1"/>
          </p:nvPr>
        </p:nvSpPr>
        <p:spPr>
          <a:xfrm>
            <a:off x="1036638" y="2103438"/>
            <a:ext cx="7029450" cy="4114800"/>
          </a:xfrm>
        </p:spPr>
        <p:txBody>
          <a:bodyPr/>
          <a:lstStyle/>
          <a:p>
            <a:endParaRPr lang="en-US" altLang="en-US" sz="32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Types</a:t>
            </a:r>
            <a:endParaRPr lang="en-GB" dirty="0"/>
          </a:p>
        </p:txBody>
      </p:sp>
      <p:sp>
        <p:nvSpPr>
          <p:cNvPr id="3" name="Content Placeholder 2"/>
          <p:cNvSpPr>
            <a:spLocks noGrp="1"/>
          </p:cNvSpPr>
          <p:nvPr>
            <p:ph idx="1"/>
          </p:nvPr>
        </p:nvSpPr>
        <p:spPr/>
        <p:txBody>
          <a:bodyPr/>
          <a:lstStyle/>
          <a:p>
            <a:pPr marL="0" indent="0">
              <a:buNone/>
            </a:pPr>
            <a:r>
              <a:rPr lang="en-GB" dirty="0"/>
              <a:t>ARM processors support the </a:t>
            </a:r>
            <a:r>
              <a:rPr lang="en-GB" dirty="0" smtClean="0"/>
              <a:t>following </a:t>
            </a:r>
            <a:r>
              <a:rPr lang="en-GB" dirty="0"/>
              <a:t>data types in </a:t>
            </a:r>
            <a:r>
              <a:rPr lang="en-GB" dirty="0" smtClean="0"/>
              <a:t>memory:</a:t>
            </a:r>
          </a:p>
          <a:p>
            <a:pPr marL="0" indent="0">
              <a:buNone/>
            </a:pPr>
            <a:endParaRPr lang="en-GB" dirty="0" smtClean="0"/>
          </a:p>
          <a:p>
            <a:r>
              <a:rPr lang="en-GB" dirty="0" smtClean="0"/>
              <a:t>Byte 	8 bits</a:t>
            </a:r>
          </a:p>
          <a:p>
            <a:r>
              <a:rPr lang="en-GB" dirty="0" err="1" smtClean="0"/>
              <a:t>Halfword</a:t>
            </a:r>
            <a:r>
              <a:rPr lang="en-GB" dirty="0" smtClean="0"/>
              <a:t> 	16 </a:t>
            </a:r>
            <a:r>
              <a:rPr lang="en-GB" dirty="0"/>
              <a:t>bits</a:t>
            </a:r>
          </a:p>
          <a:p>
            <a:r>
              <a:rPr lang="en-GB" dirty="0"/>
              <a:t>Word </a:t>
            </a:r>
            <a:r>
              <a:rPr lang="en-GB" dirty="0" smtClean="0"/>
              <a:t>	32 </a:t>
            </a:r>
            <a:r>
              <a:rPr lang="en-GB" dirty="0"/>
              <a:t>bits</a:t>
            </a:r>
          </a:p>
          <a:p>
            <a:r>
              <a:rPr lang="en-GB" dirty="0" err="1"/>
              <a:t>Doubleword</a:t>
            </a:r>
            <a:r>
              <a:rPr lang="en-GB" dirty="0"/>
              <a:t> </a:t>
            </a:r>
            <a:r>
              <a:rPr lang="en-GB" dirty="0" smtClean="0"/>
              <a:t>	64 bits</a:t>
            </a:r>
            <a:endParaRPr lang="en-GB" dirty="0"/>
          </a:p>
          <a:p>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spTree>
    <p:extLst>
      <p:ext uri="{BB962C8B-B14F-4D97-AF65-F5344CB8AC3E}">
        <p14:creationId xmlns:p14="http://schemas.microsoft.com/office/powerpoint/2010/main" val="31770042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Thumb 16-bit Instruction Set Encoding</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pic>
        <p:nvPicPr>
          <p:cNvPr id="5" name="Picture 4"/>
          <p:cNvPicPr>
            <a:picLocks noChangeAspect="1"/>
          </p:cNvPicPr>
          <p:nvPr/>
        </p:nvPicPr>
        <p:blipFill>
          <a:blip r:embed="rId2"/>
          <a:stretch>
            <a:fillRect/>
          </a:stretch>
        </p:blipFill>
        <p:spPr>
          <a:xfrm>
            <a:off x="995363" y="994954"/>
            <a:ext cx="5405438" cy="5514385"/>
          </a:xfrm>
          <a:prstGeom prst="rect">
            <a:avLst/>
          </a:prstGeom>
        </p:spPr>
      </p:pic>
    </p:spTree>
    <p:extLst>
      <p:ext uri="{BB962C8B-B14F-4D97-AF65-F5344CB8AC3E}">
        <p14:creationId xmlns:p14="http://schemas.microsoft.com/office/powerpoint/2010/main" val="29927760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Rd: Destination register</a:t>
            </a:r>
          </a:p>
          <a:p>
            <a:r>
              <a:rPr lang="en-GB" dirty="0"/>
              <a:t>Rn</a:t>
            </a:r>
            <a:r>
              <a:rPr lang="en-GB" dirty="0" smtClean="0"/>
              <a:t>: Source OR an </a:t>
            </a:r>
            <a:r>
              <a:rPr lang="en-GB" dirty="0"/>
              <a:t>operand in a register for an arithmetic operation</a:t>
            </a:r>
          </a:p>
          <a:p>
            <a:r>
              <a:rPr lang="en-GB" dirty="0"/>
              <a:t>Rm: An operand in a register for an arithmetic operation.</a:t>
            </a:r>
          </a:p>
          <a:p>
            <a:r>
              <a:rPr lang="en-GB" dirty="0"/>
              <a:t>Ra: A value in a register to be used in an addition or subtraction. Think "</a:t>
            </a:r>
            <a:r>
              <a:rPr lang="en-GB" dirty="0" smtClean="0"/>
              <a:t>accumulator“</a:t>
            </a:r>
          </a:p>
          <a:p>
            <a:endParaRPr lang="en-GB" dirty="0"/>
          </a:p>
          <a:p>
            <a:r>
              <a:rPr lang="en-GB" dirty="0" smtClean="0"/>
              <a:t>Example:</a:t>
            </a:r>
            <a:br>
              <a:rPr lang="en-GB" dirty="0" smtClean="0"/>
            </a:br>
            <a:r>
              <a:rPr lang="en-GB" dirty="0" smtClean="0"/>
              <a:t>add Rd, Rn, Rm is equivalent to Rd = Rn + Rm</a:t>
            </a:r>
            <a:endParaRPr lang="en-GB" dirty="0"/>
          </a:p>
          <a:p>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spTree>
    <p:extLst>
      <p:ext uri="{BB962C8B-B14F-4D97-AF65-F5344CB8AC3E}">
        <p14:creationId xmlns:p14="http://schemas.microsoft.com/office/powerpoint/2010/main" val="41567962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LDR Immediate</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graphicFrame>
        <p:nvGraphicFramePr>
          <p:cNvPr id="6" name="Table 5"/>
          <p:cNvGraphicFramePr>
            <a:graphicFrameLocks noGrp="1"/>
          </p:cNvGraphicFramePr>
          <p:nvPr>
            <p:extLst>
              <p:ext uri="{D42A27DB-BD31-4B8C-83A1-F6EECF244321}">
                <p14:modId xmlns:p14="http://schemas.microsoft.com/office/powerpoint/2010/main" val="2729093176"/>
              </p:ext>
            </p:extLst>
          </p:nvPr>
        </p:nvGraphicFramePr>
        <p:xfrm>
          <a:off x="257175" y="1181100"/>
          <a:ext cx="8477249" cy="1814933"/>
        </p:xfrm>
        <a:graphic>
          <a:graphicData uri="http://schemas.openxmlformats.org/drawingml/2006/table">
            <a:tbl>
              <a:tblPr>
                <a:tableStyleId>{5940675A-B579-460E-94D1-54222C63F5DA}</a:tableStyleId>
              </a:tblPr>
              <a:tblGrid>
                <a:gridCol w="2209800"/>
                <a:gridCol w="609600"/>
                <a:gridCol w="2028825"/>
                <a:gridCol w="1371600"/>
                <a:gridCol w="1276350"/>
                <a:gridCol w="981074"/>
              </a:tblGrid>
              <a:tr h="320785">
                <a:tc gridSpan="6">
                  <a:txBody>
                    <a:bodyPr/>
                    <a:lstStyle/>
                    <a:p>
                      <a:pPr algn="l" fontAlgn="t"/>
                      <a:r>
                        <a:rPr lang="en-GB" sz="1400" u="none" strike="noStrike" dirty="0" smtClean="0">
                          <a:effectLst/>
                        </a:rPr>
                        <a:t>LDR</a:t>
                      </a:r>
                      <a:endParaRPr lang="en-GB" sz="1400" b="0" i="0" u="none" strike="noStrike" dirty="0">
                        <a:solidFill>
                          <a:srgbClr val="000000"/>
                        </a:solidFill>
                        <a:effectLst/>
                        <a:latin typeface="Calibri" panose="020F0502020204030204" pitchFamily="34" charset="0"/>
                      </a:endParaRPr>
                    </a:p>
                  </a:txBody>
                  <a:tcPr marL="8700" marR="8700" marT="8700" marB="0" anchor="ctr"/>
                </a:tc>
                <a:tc hMerge="1">
                  <a:txBody>
                    <a:bodyPr/>
                    <a:lstStyle/>
                    <a:p>
                      <a:pPr algn="ctr" fontAlgn="b"/>
                      <a:endParaRPr lang="en-GB" sz="1400" b="0" i="0" u="none" strike="noStrike" dirty="0">
                        <a:solidFill>
                          <a:srgbClr val="000000"/>
                        </a:solidFill>
                        <a:effectLst/>
                        <a:latin typeface="Calibri" panose="020F0502020204030204" pitchFamily="34" charset="0"/>
                      </a:endParaRPr>
                    </a:p>
                  </a:txBody>
                  <a:tcPr marL="8700" marR="8700" marT="8700" marB="0" anchor="b"/>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tc>
              </a:tr>
              <a:tr h="450959">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Clock Cycles</a:t>
                      </a:r>
                      <a:endParaRPr lang="en-GB" sz="1400" b="0" i="0" u="none" strike="noStrike" dirty="0">
                        <a:solidFill>
                          <a:srgbClr val="000000"/>
                        </a:solidFill>
                        <a:effectLst/>
                        <a:latin typeface="Calibri" panose="020F0502020204030204" pitchFamily="34" charset="0"/>
                      </a:endParaRPr>
                    </a:p>
                  </a:txBody>
                  <a:tcPr marL="8700" marR="8700" marT="8700" marB="0" anchor="b">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a:effectLst/>
                        </a:rPr>
                        <a:t>Examples</a:t>
                      </a:r>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dirty="0">
                          <a:effectLst/>
                        </a:rPr>
                        <a:t>Equivalent</a:t>
                      </a:r>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r>
              <a:tr h="371256">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671933">
                <a:tc>
                  <a:txBody>
                    <a:bodyPr/>
                    <a:lstStyle/>
                    <a:p>
                      <a:pPr algn="l" fontAlgn="t"/>
                      <a:r>
                        <a:rPr lang="en-GB" sz="1800" u="none" strike="noStrike" dirty="0" err="1" smtClean="0">
                          <a:effectLst/>
                        </a:rPr>
                        <a:t>ldr</a:t>
                      </a:r>
                      <a:r>
                        <a:rPr lang="en-GB" sz="1800" u="none" strike="noStrike" dirty="0" smtClean="0">
                          <a:effectLst/>
                        </a:rPr>
                        <a:t> Rd</a:t>
                      </a:r>
                      <a:r>
                        <a:rPr lang="en-GB" sz="1800" u="none" strike="noStrike" dirty="0">
                          <a:effectLst/>
                        </a:rPr>
                        <a:t>, </a:t>
                      </a:r>
                      <a:r>
                        <a:rPr lang="en-GB" sz="1800" u="none" strike="noStrike" dirty="0" smtClean="0">
                          <a:effectLst/>
                        </a:rPr>
                        <a:t>=&lt;</a:t>
                      </a:r>
                      <a:r>
                        <a:rPr lang="en-GB" sz="1800" u="none" strike="noStrike" dirty="0" err="1">
                          <a:effectLst/>
                        </a:rPr>
                        <a:t>imm</a:t>
                      </a:r>
                      <a:r>
                        <a:rPr lang="en-GB" sz="1800" u="none" strike="noStrike" dirty="0">
                          <a:effectLst/>
                        </a:rPr>
                        <a:t>&gt;</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fontAlgn="t"/>
                      <a:r>
                        <a:rPr lang="en-GB" sz="1400" u="none" strike="noStrike" dirty="0">
                          <a:effectLst/>
                        </a:rPr>
                        <a:t>1</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Load</a:t>
                      </a:r>
                      <a:r>
                        <a:rPr lang="en-GB" sz="1400" u="none" strike="noStrike" baseline="0" dirty="0" smtClean="0">
                          <a:effectLst/>
                        </a:rPr>
                        <a:t> </a:t>
                      </a:r>
                      <a:r>
                        <a:rPr lang="en-GB" sz="1400" u="none" strike="noStrike" dirty="0" smtClean="0">
                          <a:effectLst/>
                        </a:rPr>
                        <a:t>an immediate </a:t>
                      </a:r>
                      <a:r>
                        <a:rPr lang="en-GB" sz="1400" u="none" strike="noStrike" dirty="0">
                          <a:effectLst/>
                        </a:rPr>
                        <a:t>value to a </a:t>
                      </a:r>
                      <a:r>
                        <a:rPr lang="en-GB" sz="1400" u="none" strike="noStrike" dirty="0" smtClean="0">
                          <a:effectLst/>
                        </a:rPr>
                        <a:t>register</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a:t>
                      </a:r>
                      <a:r>
                        <a:rPr lang="en-GB" sz="1400" u="none" strike="noStrike" dirty="0" err="1" smtClean="0">
                          <a:effectLst/>
                        </a:rPr>
                        <a:t>imm</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ldr r0</a:t>
                      </a:r>
                      <a:r>
                        <a:rPr lang="pt-BR" sz="1400" u="none" strike="noStrike" dirty="0">
                          <a:effectLst/>
                        </a:rPr>
                        <a:t>, </a:t>
                      </a:r>
                      <a:r>
                        <a:rPr lang="pt-BR" sz="1400" u="none" strike="noStrike" dirty="0" smtClean="0">
                          <a:effectLst/>
                        </a:rPr>
                        <a:t>=3</a:t>
                      </a:r>
                      <a:r>
                        <a:rPr lang="pt-BR" sz="1400" u="none" strike="noStrike" dirty="0">
                          <a:effectLst/>
                        </a:rPr>
                        <a:t/>
                      </a:r>
                      <a:br>
                        <a:rPr lang="pt-BR" sz="1400" u="none" strike="noStrike" dirty="0">
                          <a:effectLst/>
                        </a:rPr>
                      </a:br>
                      <a:r>
                        <a:rPr lang="pt-BR" sz="1400" u="none" strike="noStrike" dirty="0" smtClean="0">
                          <a:effectLst/>
                        </a:rPr>
                        <a:t>ldr r0</a:t>
                      </a:r>
                      <a:r>
                        <a:rPr lang="pt-BR" sz="1400" u="none" strike="noStrike" dirty="0">
                          <a:effectLst/>
                        </a:rPr>
                        <a:t>, </a:t>
                      </a:r>
                      <a:r>
                        <a:rPr lang="pt-BR" sz="1400" u="none" strike="noStrike" dirty="0" smtClean="0">
                          <a:effectLst/>
                        </a:rPr>
                        <a:t>=0x12</a:t>
                      </a: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r0 = </a:t>
                      </a:r>
                      <a:r>
                        <a:rPr lang="en-GB" sz="1400" u="none" strike="noStrike" dirty="0" smtClean="0">
                          <a:effectLst/>
                        </a:rPr>
                        <a:t>3</a:t>
                      </a:r>
                    </a:p>
                    <a:p>
                      <a:pPr marL="0" marR="0" indent="0" algn="l" defTabSz="914400" rtl="0" eaLnBrk="1" fontAlgn="t" latinLnBrk="0" hangingPunct="1">
                        <a:lnSpc>
                          <a:spcPct val="100000"/>
                        </a:lnSpc>
                        <a:spcBef>
                          <a:spcPts val="0"/>
                        </a:spcBef>
                        <a:spcAft>
                          <a:spcPts val="0"/>
                        </a:spcAft>
                        <a:buClrTx/>
                        <a:buSzTx/>
                        <a:buFontTx/>
                        <a:buNone/>
                        <a:tabLst/>
                        <a:defRPr/>
                      </a:pPr>
                      <a:r>
                        <a:rPr lang="en-GB" sz="1400" u="none" strike="noStrike" dirty="0" smtClean="0">
                          <a:effectLst/>
                        </a:rPr>
                        <a:t>r0 = 0x12</a:t>
                      </a:r>
                    </a:p>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r>
            </a:tbl>
          </a:graphicData>
        </a:graphic>
      </p:graphicFrame>
      <p:sp>
        <p:nvSpPr>
          <p:cNvPr id="8" name="TextBox 7"/>
          <p:cNvSpPr txBox="1"/>
          <p:nvPr/>
        </p:nvSpPr>
        <p:spPr>
          <a:xfrm>
            <a:off x="5886450" y="5476101"/>
            <a:ext cx="2819400" cy="923330"/>
          </a:xfrm>
          <a:prstGeom prst="rect">
            <a:avLst/>
          </a:prstGeom>
          <a:noFill/>
        </p:spPr>
        <p:txBody>
          <a:bodyPr wrap="square" rtlCol="0">
            <a:spAutoFit/>
          </a:bodyPr>
          <a:lstStyle/>
          <a:p>
            <a:r>
              <a:rPr lang="en-GB" dirty="0" smtClean="0"/>
              <a:t>For Thumb, Rd, Rn and Rm = r0 to r7 (the Lo registers)</a:t>
            </a:r>
            <a:endParaRPr lang="en-GB" dirty="0"/>
          </a:p>
        </p:txBody>
      </p:sp>
    </p:spTree>
    <p:extLst>
      <p:ext uri="{BB962C8B-B14F-4D97-AF65-F5344CB8AC3E}">
        <p14:creationId xmlns:p14="http://schemas.microsoft.com/office/powerpoint/2010/main" val="41448813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Literal Pool</a:t>
            </a:r>
            <a:endParaRPr lang="en-GB" dirty="0"/>
          </a:p>
        </p:txBody>
      </p:sp>
      <p:sp>
        <p:nvSpPr>
          <p:cNvPr id="3" name="Content Placeholder 2"/>
          <p:cNvSpPr>
            <a:spLocks noGrp="1"/>
          </p:cNvSpPr>
          <p:nvPr>
            <p:ph idx="1"/>
          </p:nvPr>
        </p:nvSpPr>
        <p:spPr>
          <a:xfrm>
            <a:off x="1047750" y="923925"/>
            <a:ext cx="7029450" cy="4914900"/>
          </a:xfrm>
        </p:spPr>
        <p:txBody>
          <a:bodyPr/>
          <a:lstStyle/>
          <a:p>
            <a:r>
              <a:rPr lang="en-GB" dirty="0" smtClean="0"/>
              <a:t>When using LDR immediate, the assembler places the large values in a literal pool</a:t>
            </a:r>
          </a:p>
          <a:p>
            <a:pPr lvl="1"/>
            <a:r>
              <a:rPr lang="en-GB" dirty="0" smtClean="0"/>
              <a:t>By default this follows the “.end” directive</a:t>
            </a:r>
          </a:p>
          <a:p>
            <a:pPr lvl="1"/>
            <a:r>
              <a:rPr lang="en-GB" dirty="0" smtClean="0"/>
              <a:t>Alternatively place an </a:t>
            </a:r>
            <a:r>
              <a:rPr lang="en-GB" b="1" dirty="0" smtClean="0"/>
              <a:t>LTORG</a:t>
            </a:r>
            <a:r>
              <a:rPr lang="en-GB" dirty="0" smtClean="0"/>
              <a:t> assembler directive near the code using the LDR instruction (there is a 4Kbyte (or 1Kbyte for Thumb) distance limit)</a:t>
            </a:r>
          </a:p>
          <a:p>
            <a:r>
              <a:rPr lang="en-GB" dirty="0" smtClean="0"/>
              <a:t>For example: </a:t>
            </a:r>
            <a:br>
              <a:rPr lang="en-GB" dirty="0" smtClean="0"/>
            </a:br>
            <a:r>
              <a:rPr lang="en-GB" dirty="0" err="1" smtClean="0"/>
              <a:t>ldr</a:t>
            </a:r>
            <a:r>
              <a:rPr lang="en-GB" dirty="0" smtClean="0"/>
              <a:t> </a:t>
            </a:r>
            <a:r>
              <a:rPr lang="en-GB" dirty="0"/>
              <a:t>r0, =</a:t>
            </a:r>
            <a:r>
              <a:rPr lang="en-GB" dirty="0" smtClean="0"/>
              <a:t>0x1234567</a:t>
            </a:r>
            <a:br>
              <a:rPr lang="en-GB" dirty="0" smtClean="0"/>
            </a:br>
            <a:r>
              <a:rPr lang="en-GB" dirty="0" err="1" smtClean="0"/>
              <a:t>ldr</a:t>
            </a:r>
            <a:r>
              <a:rPr lang="en-GB" dirty="0" smtClean="0"/>
              <a:t> r1, =0x1345567</a:t>
            </a:r>
            <a:br>
              <a:rPr lang="en-GB" dirty="0" smtClean="0"/>
            </a:br>
            <a:r>
              <a:rPr lang="en-GB" dirty="0" smtClean="0"/>
              <a:t>in </a:t>
            </a:r>
            <a:r>
              <a:rPr lang="en-GB" dirty="0" err="1" smtClean="0"/>
              <a:t>psuedocode</a:t>
            </a:r>
            <a:r>
              <a:rPr lang="en-GB" dirty="0" smtClean="0"/>
              <a:t> looks like this:</a:t>
            </a:r>
          </a:p>
          <a:p>
            <a:pPr marL="0" indent="0">
              <a:buNone/>
            </a:pPr>
            <a:r>
              <a:rPr lang="en-GB" dirty="0"/>
              <a:t>	</a:t>
            </a:r>
            <a:r>
              <a:rPr lang="en-GB" dirty="0" err="1" smtClean="0"/>
              <a:t>ldr</a:t>
            </a:r>
            <a:r>
              <a:rPr lang="en-GB" dirty="0" smtClean="0"/>
              <a:t> r0, [literal pool + 0]</a:t>
            </a:r>
          </a:p>
          <a:p>
            <a:pPr marL="0" indent="0">
              <a:buNone/>
            </a:pPr>
            <a:r>
              <a:rPr lang="en-GB" dirty="0"/>
              <a:t>	</a:t>
            </a:r>
            <a:r>
              <a:rPr lang="en-GB" dirty="0" err="1"/>
              <a:t>ldr</a:t>
            </a:r>
            <a:r>
              <a:rPr lang="en-GB" dirty="0"/>
              <a:t> </a:t>
            </a:r>
            <a:r>
              <a:rPr lang="en-GB" dirty="0" smtClean="0"/>
              <a:t>r1, </a:t>
            </a:r>
            <a:r>
              <a:rPr lang="en-GB" dirty="0"/>
              <a:t>[literal pool + 4</a:t>
            </a:r>
            <a:r>
              <a:rPr lang="en-GB" dirty="0" smtClean="0"/>
              <a:t>]  // Skip first 4 bytes(32-bits)</a:t>
            </a:r>
            <a:br>
              <a:rPr lang="en-GB" dirty="0" smtClean="0"/>
            </a:br>
            <a:r>
              <a:rPr lang="en-GB" dirty="0" smtClean="0"/>
              <a:t/>
            </a:r>
            <a:br>
              <a:rPr lang="en-GB" dirty="0" smtClean="0"/>
            </a:br>
            <a:r>
              <a:rPr lang="en-GB" dirty="0" smtClean="0"/>
              <a:t>	literal pool:</a:t>
            </a:r>
            <a:br>
              <a:rPr lang="en-GB" dirty="0" smtClean="0"/>
            </a:br>
            <a:r>
              <a:rPr lang="en-GB" dirty="0" smtClean="0"/>
              <a:t>		.word: 0x1234567	// 32-bit values</a:t>
            </a:r>
            <a:br>
              <a:rPr lang="en-GB" dirty="0" smtClean="0"/>
            </a:br>
            <a:r>
              <a:rPr lang="en-GB" dirty="0" smtClean="0"/>
              <a:t>		.word: 0x1345567	// stored in memory</a:t>
            </a:r>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sp>
        <p:nvSpPr>
          <p:cNvPr id="5" name="TextBox 4"/>
          <p:cNvSpPr txBox="1"/>
          <p:nvPr/>
        </p:nvSpPr>
        <p:spPr>
          <a:xfrm>
            <a:off x="6219825" y="2648634"/>
            <a:ext cx="1857375" cy="1754326"/>
          </a:xfrm>
          <a:prstGeom prst="rect">
            <a:avLst/>
          </a:prstGeom>
          <a:noFill/>
          <a:ln w="15875">
            <a:solidFill>
              <a:srgbClr val="000000"/>
            </a:solidFill>
          </a:ln>
        </p:spPr>
        <p:txBody>
          <a:bodyPr wrap="square" rtlCol="0">
            <a:spAutoFit/>
          </a:bodyPr>
          <a:lstStyle/>
          <a:p>
            <a:r>
              <a:rPr lang="en-GB" dirty="0" smtClean="0"/>
              <a:t>Actually it uses offset addressing from PC, hence the offset limit when placing pool</a:t>
            </a:r>
            <a:endParaRPr lang="en-GB" dirty="0"/>
          </a:p>
        </p:txBody>
      </p:sp>
      <p:cxnSp>
        <p:nvCxnSpPr>
          <p:cNvPr id="7" name="Straight Arrow Connector 6"/>
          <p:cNvCxnSpPr/>
          <p:nvPr/>
        </p:nvCxnSpPr>
        <p:spPr bwMode="auto">
          <a:xfrm flipH="1">
            <a:off x="4600575" y="3381375"/>
            <a:ext cx="1619250" cy="866775"/>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3454724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MOV</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graphicFrame>
        <p:nvGraphicFramePr>
          <p:cNvPr id="5" name="Table 4"/>
          <p:cNvGraphicFramePr>
            <a:graphicFrameLocks noGrp="1"/>
          </p:cNvGraphicFramePr>
          <p:nvPr>
            <p:extLst/>
          </p:nvPr>
        </p:nvGraphicFramePr>
        <p:xfrm>
          <a:off x="342901" y="1285875"/>
          <a:ext cx="8477249" cy="2677073"/>
        </p:xfrm>
        <a:graphic>
          <a:graphicData uri="http://schemas.openxmlformats.org/drawingml/2006/table">
            <a:tbl>
              <a:tblPr>
                <a:tableStyleId>{5940675A-B579-460E-94D1-54222C63F5DA}</a:tableStyleId>
              </a:tblPr>
              <a:tblGrid>
                <a:gridCol w="1857375"/>
                <a:gridCol w="647700"/>
                <a:gridCol w="2343150"/>
                <a:gridCol w="1371600"/>
                <a:gridCol w="1276350"/>
                <a:gridCol w="981074"/>
              </a:tblGrid>
              <a:tr h="320785">
                <a:tc gridSpan="6">
                  <a:txBody>
                    <a:bodyPr/>
                    <a:lstStyle/>
                    <a:p>
                      <a:pPr algn="l" fontAlgn="t"/>
                      <a:r>
                        <a:rPr lang="en-GB" sz="1400" u="none" strike="noStrike" dirty="0" smtClean="0">
                          <a:effectLst/>
                        </a:rPr>
                        <a:t>MOV -- Move Value to Register</a:t>
                      </a:r>
                      <a:endParaRPr lang="en-GB" sz="1400" b="0" i="0" u="none" strike="noStrike" dirty="0">
                        <a:solidFill>
                          <a:srgbClr val="000000"/>
                        </a:solidFill>
                        <a:effectLst/>
                        <a:latin typeface="Calibri" panose="020F0502020204030204" pitchFamily="34" charset="0"/>
                      </a:endParaRPr>
                    </a:p>
                  </a:txBody>
                  <a:tcPr marL="8700" marR="8700" marT="8700" marB="0" anchor="ctr"/>
                </a:tc>
                <a:tc hMerge="1">
                  <a:txBody>
                    <a:bodyPr/>
                    <a:lstStyle/>
                    <a:p>
                      <a:pPr algn="ctr" fontAlgn="b"/>
                      <a:endParaRPr lang="en-GB" sz="1400" b="0" i="0" u="none" strike="noStrike" dirty="0">
                        <a:solidFill>
                          <a:srgbClr val="000000"/>
                        </a:solidFill>
                        <a:effectLst/>
                        <a:latin typeface="Calibri" panose="020F0502020204030204" pitchFamily="34" charset="0"/>
                      </a:endParaRPr>
                    </a:p>
                  </a:txBody>
                  <a:tcPr marL="8700" marR="8700" marT="8700" marB="0" anchor="b"/>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tc>
              </a:tr>
              <a:tr h="450959">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Clock Cycles</a:t>
                      </a:r>
                      <a:endParaRPr lang="en-GB" sz="1400" b="0" i="0" u="none" strike="noStrike" dirty="0">
                        <a:solidFill>
                          <a:srgbClr val="000000"/>
                        </a:solidFill>
                        <a:effectLst/>
                        <a:latin typeface="Calibri" panose="020F0502020204030204" pitchFamily="34" charset="0"/>
                      </a:endParaRPr>
                    </a:p>
                  </a:txBody>
                  <a:tcPr marL="8700" marR="8700" marT="8700" marB="0" anchor="b">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a:effectLst/>
                        </a:rPr>
                        <a:t>Examples</a:t>
                      </a:r>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dirty="0">
                          <a:effectLst/>
                        </a:rPr>
                        <a:t>Equivalent</a:t>
                      </a:r>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r>
              <a:tr h="371256">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671933">
                <a:tc>
                  <a:txBody>
                    <a:bodyPr/>
                    <a:lstStyle/>
                    <a:p>
                      <a:pPr algn="l" fontAlgn="t"/>
                      <a:r>
                        <a:rPr lang="en-GB" sz="1800" u="none" strike="noStrike" dirty="0" err="1" smtClean="0">
                          <a:effectLst/>
                        </a:rPr>
                        <a:t>mov</a:t>
                      </a:r>
                      <a:r>
                        <a:rPr lang="en-GB" sz="1800" u="none" strike="noStrike" dirty="0" smtClean="0">
                          <a:effectLst/>
                        </a:rPr>
                        <a:t> Rd</a:t>
                      </a:r>
                      <a:r>
                        <a:rPr lang="en-GB" sz="1800" u="none" strike="noStrike" dirty="0">
                          <a:effectLst/>
                        </a:rPr>
                        <a:t>, #&lt;</a:t>
                      </a:r>
                      <a:r>
                        <a:rPr lang="en-GB" sz="1800" u="none" strike="noStrike" dirty="0" err="1">
                          <a:effectLst/>
                        </a:rPr>
                        <a:t>imm</a:t>
                      </a:r>
                      <a:r>
                        <a:rPr lang="en-GB" sz="1800" u="none" strike="noStrike" dirty="0">
                          <a:effectLst/>
                        </a:rPr>
                        <a:t>&gt;</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Copy an </a:t>
                      </a:r>
                      <a:r>
                        <a:rPr lang="en-GB" sz="1400" u="none" strike="noStrike" dirty="0">
                          <a:effectLst/>
                        </a:rPr>
                        <a:t>8-bit immediate value to a </a:t>
                      </a:r>
                      <a:r>
                        <a:rPr lang="en-GB" sz="1400" u="none" strike="noStrike" dirty="0" smtClean="0">
                          <a:effectLst/>
                        </a:rPr>
                        <a:t>register</a:t>
                      </a:r>
                      <a:br>
                        <a:rPr lang="en-GB" sz="1400" u="none" strike="noStrike" dirty="0" smtClean="0">
                          <a:effectLst/>
                        </a:rPr>
                      </a:br>
                      <a:r>
                        <a:rPr lang="en-GB" sz="1400" b="1" u="none" strike="noStrike" dirty="0" smtClean="0">
                          <a:solidFill>
                            <a:srgbClr val="FF0000"/>
                          </a:solidFill>
                          <a:effectLst/>
                        </a:rPr>
                        <a:t>Max immediate</a:t>
                      </a:r>
                      <a:r>
                        <a:rPr lang="en-GB" sz="1400" b="1" u="none" strike="noStrike" baseline="0" dirty="0" smtClean="0">
                          <a:solidFill>
                            <a:srgbClr val="FF0000"/>
                          </a:solidFill>
                          <a:effectLst/>
                        </a:rPr>
                        <a:t> </a:t>
                      </a:r>
                      <a:r>
                        <a:rPr lang="en-GB" sz="1400" b="1" u="none" strike="noStrike" dirty="0" smtClean="0">
                          <a:solidFill>
                            <a:srgbClr val="FF0000"/>
                          </a:solidFill>
                          <a:effectLst/>
                        </a:rPr>
                        <a:t>value is 255 (Thumb limit)</a:t>
                      </a:r>
                      <a:endParaRPr lang="en-GB" sz="1400" b="1" i="0" u="none" strike="noStrike" dirty="0">
                        <a:solidFill>
                          <a:srgbClr val="FF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en-GB" sz="1400" u="none" strike="noStrike" dirty="0" smtClean="0">
                          <a:effectLst/>
                        </a:rPr>
                        <a:t>Rd = </a:t>
                      </a:r>
                      <a:r>
                        <a:rPr lang="en-GB" sz="1400" u="none" strike="noStrike" dirty="0" err="1" smtClean="0">
                          <a:effectLst/>
                        </a:rPr>
                        <a:t>imm</a:t>
                      </a:r>
                      <a:endParaRPr lang="en-GB" sz="1400" b="0" i="0" u="none" strike="noStrike" dirty="0" smtClean="0">
                        <a:solidFill>
                          <a:srgbClr val="000000"/>
                        </a:solidFill>
                        <a:effectLst/>
                        <a:latin typeface="Calibri" panose="020F0502020204030204" pitchFamily="34" charset="0"/>
                      </a:endParaRPr>
                    </a:p>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mov r0</a:t>
                      </a:r>
                      <a:r>
                        <a:rPr lang="pt-BR" sz="1400" u="none" strike="noStrike" dirty="0">
                          <a:effectLst/>
                        </a:rPr>
                        <a:t>, #3</a:t>
                      </a:r>
                      <a:br>
                        <a:rPr lang="pt-BR" sz="1400" u="none" strike="noStrike" dirty="0">
                          <a:effectLst/>
                        </a:rPr>
                      </a:br>
                      <a:r>
                        <a:rPr lang="pt-BR" sz="1400" u="none" strike="noStrike" dirty="0" smtClean="0">
                          <a:effectLst/>
                        </a:rPr>
                        <a:t>mov r0</a:t>
                      </a:r>
                      <a:r>
                        <a:rPr lang="pt-BR" sz="1400" u="none" strike="noStrike" dirty="0">
                          <a:effectLst/>
                        </a:rPr>
                        <a:t>, #0x12</a:t>
                      </a: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r0 = </a:t>
                      </a:r>
                      <a:r>
                        <a:rPr lang="en-GB" sz="1400" u="none" strike="noStrike" dirty="0" smtClean="0">
                          <a:effectLst/>
                        </a:rPr>
                        <a:t>3</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r>
              <a:tr h="671933">
                <a:tc>
                  <a:txBody>
                    <a:bodyPr/>
                    <a:lstStyle/>
                    <a:p>
                      <a:pPr algn="l" fontAlgn="t"/>
                      <a:r>
                        <a:rPr lang="en-GB" sz="1800" u="none" strike="noStrike" dirty="0" err="1" smtClean="0">
                          <a:effectLst/>
                        </a:rPr>
                        <a:t>mov</a:t>
                      </a:r>
                      <a:r>
                        <a:rPr lang="en-GB" sz="1800" u="none" strike="noStrike" dirty="0" smtClean="0">
                          <a:effectLst/>
                        </a:rPr>
                        <a:t> Rd</a:t>
                      </a:r>
                      <a:r>
                        <a:rPr lang="en-GB" sz="1800" u="none" strike="noStrike" dirty="0">
                          <a:effectLst/>
                        </a:rPr>
                        <a:t>, </a:t>
                      </a:r>
                      <a:r>
                        <a:rPr lang="en-GB" sz="1800" u="none" strike="noStrike" dirty="0" err="1" smtClean="0">
                          <a:effectLst/>
                        </a:rPr>
                        <a:t>Rs</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Copy contents of source</a:t>
                      </a:r>
                      <a:r>
                        <a:rPr lang="en-GB" sz="1400" u="none" strike="noStrike" baseline="0" dirty="0" smtClean="0">
                          <a:effectLst/>
                        </a:rPr>
                        <a:t> register into </a:t>
                      </a:r>
                      <a:r>
                        <a:rPr lang="en-GB" sz="1400" u="none" strike="noStrike" dirty="0" smtClean="0">
                          <a:effectLst/>
                        </a:rPr>
                        <a:t>destination register</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a:t>
                      </a:r>
                      <a:r>
                        <a:rPr lang="en-GB" sz="1400" u="none" strike="noStrike" dirty="0" err="1" smtClean="0">
                          <a:effectLst/>
                        </a:rPr>
                        <a:t>Rs</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mov </a:t>
                      </a:r>
                      <a:r>
                        <a:rPr lang="en-GB" sz="1400" u="none" strike="noStrike" dirty="0" smtClean="0">
                          <a:effectLst/>
                        </a:rPr>
                        <a:t>r0</a:t>
                      </a:r>
                      <a:r>
                        <a:rPr lang="en-GB" sz="1400" u="none" strike="noStrike" dirty="0">
                          <a:effectLst/>
                        </a:rPr>
                        <a:t>, r1</a:t>
                      </a:r>
                      <a:br>
                        <a:rPr lang="en-GB" sz="1400" u="none" strike="noStrike" dirty="0">
                          <a:effectLst/>
                        </a:rPr>
                      </a:b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r0 = </a:t>
                      </a:r>
                      <a:r>
                        <a:rPr lang="en-GB" sz="1400" u="none" strike="noStrike" dirty="0" smtClean="0">
                          <a:effectLst/>
                        </a:rPr>
                        <a:t>r1</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
        <p:nvSpPr>
          <p:cNvPr id="6" name="TextBox 5"/>
          <p:cNvSpPr txBox="1"/>
          <p:nvPr/>
        </p:nvSpPr>
        <p:spPr>
          <a:xfrm>
            <a:off x="5905500" y="5495151"/>
            <a:ext cx="2819400" cy="646331"/>
          </a:xfrm>
          <a:prstGeom prst="rect">
            <a:avLst/>
          </a:prstGeom>
          <a:noFill/>
        </p:spPr>
        <p:txBody>
          <a:bodyPr wrap="square" rtlCol="0">
            <a:spAutoFit/>
          </a:bodyPr>
          <a:lstStyle/>
          <a:p>
            <a:r>
              <a:rPr lang="en-GB" dirty="0" smtClean="0"/>
              <a:t>For Thumb, Rd and </a:t>
            </a:r>
            <a:r>
              <a:rPr lang="en-GB" dirty="0" err="1" smtClean="0"/>
              <a:t>Rs</a:t>
            </a:r>
            <a:r>
              <a:rPr lang="en-GB" dirty="0" smtClean="0"/>
              <a:t> = r0 to r7 (the Lo registers)</a:t>
            </a:r>
            <a:endParaRPr lang="en-GB" dirty="0"/>
          </a:p>
        </p:txBody>
      </p:sp>
    </p:spTree>
    <p:extLst>
      <p:ext uri="{BB962C8B-B14F-4D97-AF65-F5344CB8AC3E}">
        <p14:creationId xmlns:p14="http://schemas.microsoft.com/office/powerpoint/2010/main" val="27672340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LDR vs MOV</a:t>
            </a:r>
            <a:endParaRPr lang="en-GB" dirty="0"/>
          </a:p>
        </p:txBody>
      </p:sp>
      <p:sp>
        <p:nvSpPr>
          <p:cNvPr id="3" name="Content Placeholder 2"/>
          <p:cNvSpPr>
            <a:spLocks noGrp="1"/>
          </p:cNvSpPr>
          <p:nvPr>
            <p:ph idx="1"/>
          </p:nvPr>
        </p:nvSpPr>
        <p:spPr/>
        <p:txBody>
          <a:bodyPr/>
          <a:lstStyle/>
          <a:p>
            <a:r>
              <a:rPr lang="en-GB" dirty="0" smtClean="0"/>
              <a:t>Actually LDR is a pseudo-instruction provided by the assembler</a:t>
            </a:r>
          </a:p>
          <a:p>
            <a:pPr lvl="1"/>
            <a:r>
              <a:rPr lang="en-GB" dirty="0" smtClean="0"/>
              <a:t>The assembler actually converts it into one or more assembler instructions, although eventually it boils down to a </a:t>
            </a:r>
            <a:r>
              <a:rPr lang="en-GB" b="1" dirty="0" err="1" smtClean="0"/>
              <a:t>mov</a:t>
            </a:r>
            <a:r>
              <a:rPr lang="en-GB" b="1" dirty="0" smtClean="0"/>
              <a:t> </a:t>
            </a:r>
            <a:r>
              <a:rPr lang="en-GB" dirty="0" smtClean="0"/>
              <a:t>instruction</a:t>
            </a:r>
          </a:p>
          <a:p>
            <a:r>
              <a:rPr lang="en-GB" dirty="0" smtClean="0"/>
              <a:t>Use LDR to load immediate values into registers instead of MOV</a:t>
            </a:r>
          </a:p>
          <a:p>
            <a:r>
              <a:rPr lang="en-GB" dirty="0"/>
              <a:t>Use </a:t>
            </a:r>
            <a:r>
              <a:rPr lang="en-GB" dirty="0" smtClean="0"/>
              <a:t>LDR when </a:t>
            </a:r>
            <a:r>
              <a:rPr lang="en-GB" dirty="0"/>
              <a:t>reading data from </a:t>
            </a:r>
            <a:r>
              <a:rPr lang="en-GB" dirty="0" smtClean="0"/>
              <a:t>memory (See later notes)</a:t>
            </a:r>
          </a:p>
          <a:p>
            <a:r>
              <a:rPr lang="en-GB" dirty="0" smtClean="0"/>
              <a:t>Use MOV copy the value from one register to another</a:t>
            </a:r>
          </a:p>
          <a:p>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spTree>
    <p:extLst>
      <p:ext uri="{BB962C8B-B14F-4D97-AF65-F5344CB8AC3E}">
        <p14:creationId xmlns:p14="http://schemas.microsoft.com/office/powerpoint/2010/main" val="19442133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Add/Subtract</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graphicFrame>
        <p:nvGraphicFramePr>
          <p:cNvPr id="6" name="Table 5"/>
          <p:cNvGraphicFramePr>
            <a:graphicFrameLocks noGrp="1"/>
          </p:cNvGraphicFramePr>
          <p:nvPr>
            <p:extLst>
              <p:ext uri="{D42A27DB-BD31-4B8C-83A1-F6EECF244321}">
                <p14:modId xmlns:p14="http://schemas.microsoft.com/office/powerpoint/2010/main" val="4025086047"/>
              </p:ext>
            </p:extLst>
          </p:nvPr>
        </p:nvGraphicFramePr>
        <p:xfrm>
          <a:off x="257175" y="1181100"/>
          <a:ext cx="8477249" cy="4637866"/>
        </p:xfrm>
        <a:graphic>
          <a:graphicData uri="http://schemas.openxmlformats.org/drawingml/2006/table">
            <a:tbl>
              <a:tblPr>
                <a:tableStyleId>{5940675A-B579-460E-94D1-54222C63F5DA}</a:tableStyleId>
              </a:tblPr>
              <a:tblGrid>
                <a:gridCol w="2209800"/>
                <a:gridCol w="609600"/>
                <a:gridCol w="2028825"/>
                <a:gridCol w="1371600"/>
                <a:gridCol w="1276350"/>
                <a:gridCol w="981074"/>
              </a:tblGrid>
              <a:tr h="320785">
                <a:tc gridSpan="6">
                  <a:txBody>
                    <a:bodyPr/>
                    <a:lstStyle/>
                    <a:p>
                      <a:pPr algn="l" fontAlgn="t"/>
                      <a:r>
                        <a:rPr lang="en-GB" sz="1400" u="none" strike="noStrike" dirty="0" smtClean="0">
                          <a:effectLst/>
                        </a:rPr>
                        <a:t>ADD</a:t>
                      </a:r>
                      <a:endParaRPr lang="en-GB" sz="1400" b="0" i="0" u="none" strike="noStrike" dirty="0">
                        <a:solidFill>
                          <a:srgbClr val="000000"/>
                        </a:solidFill>
                        <a:effectLst/>
                        <a:latin typeface="Calibri" panose="020F0502020204030204" pitchFamily="34" charset="0"/>
                      </a:endParaRPr>
                    </a:p>
                  </a:txBody>
                  <a:tcPr marL="8700" marR="8700" marT="8700" marB="0" anchor="ctr"/>
                </a:tc>
                <a:tc hMerge="1">
                  <a:txBody>
                    <a:bodyPr/>
                    <a:lstStyle/>
                    <a:p>
                      <a:pPr algn="ctr" fontAlgn="b"/>
                      <a:endParaRPr lang="en-GB" sz="1400" b="0" i="0" u="none" strike="noStrike" dirty="0">
                        <a:solidFill>
                          <a:srgbClr val="000000"/>
                        </a:solidFill>
                        <a:effectLst/>
                        <a:latin typeface="Calibri" panose="020F0502020204030204" pitchFamily="34" charset="0"/>
                      </a:endParaRPr>
                    </a:p>
                  </a:txBody>
                  <a:tcPr marL="8700" marR="8700" marT="8700" marB="0" anchor="b"/>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tc>
              </a:tr>
              <a:tr h="450959">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Clock Cycles</a:t>
                      </a:r>
                      <a:endParaRPr lang="en-GB" sz="1400" b="0" i="0" u="none" strike="noStrike" dirty="0">
                        <a:solidFill>
                          <a:srgbClr val="000000"/>
                        </a:solidFill>
                        <a:effectLst/>
                        <a:latin typeface="Calibri" panose="020F0502020204030204" pitchFamily="34" charset="0"/>
                      </a:endParaRPr>
                    </a:p>
                  </a:txBody>
                  <a:tcPr marL="8700" marR="8700" marT="8700" marB="0" anchor="b">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a:effectLst/>
                        </a:rPr>
                        <a:t>Examples</a:t>
                      </a:r>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dirty="0">
                          <a:effectLst/>
                        </a:rPr>
                        <a:t>Equivalent</a:t>
                      </a:r>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r>
              <a:tr h="371256">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671933">
                <a:tc>
                  <a:txBody>
                    <a:bodyPr/>
                    <a:lstStyle/>
                    <a:p>
                      <a:pPr algn="l" fontAlgn="t"/>
                      <a:r>
                        <a:rPr lang="en-GB" sz="1800" u="none" strike="noStrike" dirty="0">
                          <a:effectLst/>
                        </a:rPr>
                        <a:t>add Rd, #&lt;</a:t>
                      </a:r>
                      <a:r>
                        <a:rPr lang="en-GB" sz="1800" u="none" strike="noStrike" dirty="0" err="1">
                          <a:effectLst/>
                        </a:rPr>
                        <a:t>imm</a:t>
                      </a:r>
                      <a:r>
                        <a:rPr lang="en-GB" sz="1800" u="none" strike="noStrike" dirty="0">
                          <a:effectLst/>
                        </a:rPr>
                        <a:t>&gt;</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Add an 8-bit immediate value to a </a:t>
                      </a:r>
                      <a:r>
                        <a:rPr lang="en-GB" sz="1400" u="none" strike="noStrike" dirty="0" smtClean="0">
                          <a:effectLst/>
                        </a:rPr>
                        <a:t>register</a:t>
                      </a:r>
                      <a:br>
                        <a:rPr lang="en-GB" sz="1400" u="none" strike="noStrike" dirty="0" smtClean="0">
                          <a:effectLst/>
                        </a:rPr>
                      </a:br>
                      <a:r>
                        <a:rPr lang="en-GB" sz="1400" u="none" strike="noStrike" dirty="0" smtClean="0">
                          <a:effectLst/>
                        </a:rPr>
                        <a:t>Max immediate</a:t>
                      </a:r>
                      <a:r>
                        <a:rPr lang="en-GB" sz="1400" u="none" strike="noStrike" baseline="0" dirty="0" smtClean="0">
                          <a:effectLst/>
                        </a:rPr>
                        <a:t> </a:t>
                      </a:r>
                      <a:r>
                        <a:rPr lang="en-GB" sz="1400" u="none" strike="noStrike" dirty="0" smtClean="0">
                          <a:effectLst/>
                        </a:rPr>
                        <a:t>value is 255 (Thumb limit)</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Rd + </a:t>
                      </a:r>
                      <a:r>
                        <a:rPr lang="en-GB" sz="1400" u="none" strike="noStrike" dirty="0" err="1">
                          <a:effectLst/>
                        </a:rPr>
                        <a:t>imm</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pt-BR" sz="1400" u="none" strike="noStrike">
                          <a:effectLst/>
                        </a:rPr>
                        <a:t>add r0, #3</a:t>
                      </a:r>
                      <a:br>
                        <a:rPr lang="pt-BR" sz="1400" u="none" strike="noStrike">
                          <a:effectLst/>
                        </a:rPr>
                      </a:br>
                      <a:r>
                        <a:rPr lang="pt-BR" sz="1400" u="none" strike="noStrike">
                          <a:effectLst/>
                        </a:rPr>
                        <a:t>add r0, #0x12</a:t>
                      </a:r>
                      <a:endParaRPr lang="pt-BR"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r0 = r0 + 3</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r>
              <a:tr h="671933">
                <a:tc>
                  <a:txBody>
                    <a:bodyPr/>
                    <a:lstStyle/>
                    <a:p>
                      <a:pPr algn="l" fontAlgn="t"/>
                      <a:r>
                        <a:rPr lang="en-GB" sz="1800" u="none" strike="noStrike">
                          <a:effectLst/>
                        </a:rPr>
                        <a:t>add Rd, Rn</a:t>
                      </a:r>
                      <a:endParaRPr lang="en-GB" sz="18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Add two registers together and store result in first register</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a:effectLst/>
                        </a:rPr>
                        <a:t>Rd = Rd + Rn</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a:effectLst/>
                        </a:rPr>
                        <a:t>add r0, r1</a:t>
                      </a:r>
                      <a:br>
                        <a:rPr lang="en-GB" sz="1400" u="none" strike="noStrike">
                          <a:effectLst/>
                        </a:rPr>
                      </a:b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a:effectLst/>
                        </a:rPr>
                        <a:t>r0 = r0 + r1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671933">
                <a:tc>
                  <a:txBody>
                    <a:bodyPr/>
                    <a:lstStyle/>
                    <a:p>
                      <a:pPr algn="l" fontAlgn="t"/>
                      <a:r>
                        <a:rPr lang="en-GB" sz="1800" u="none" strike="noStrike">
                          <a:effectLst/>
                        </a:rPr>
                        <a:t>add Rd, Rn, Rm</a:t>
                      </a:r>
                      <a:endParaRPr lang="en-GB" sz="18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Add two registers together and store result in third register</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Rn + Rm</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add r0, r1, </a:t>
                      </a:r>
                      <a:r>
                        <a:rPr lang="en-GB" sz="1400" u="none" strike="noStrike" dirty="0" smtClean="0">
                          <a:effectLst/>
                        </a:rPr>
                        <a:t>r2</a:t>
                      </a:r>
                      <a:br>
                        <a:rPr lang="en-GB" sz="1400" u="none" strike="noStrike" dirty="0" smtClean="0">
                          <a:effectLst/>
                        </a:rPr>
                      </a:br>
                      <a:r>
                        <a:rPr lang="en-GB" sz="1400" u="none" strike="noStrike" dirty="0" smtClean="0">
                          <a:effectLst/>
                        </a:rPr>
                        <a:t>add r0,</a:t>
                      </a:r>
                      <a:r>
                        <a:rPr lang="en-GB" sz="1400" u="none" strike="noStrike" baseline="0" dirty="0" smtClean="0">
                          <a:effectLst/>
                        </a:rPr>
                        <a:t> r0, r1</a:t>
                      </a:r>
                      <a:r>
                        <a:rPr lang="en-GB" sz="1400" u="none" strike="noStrike" dirty="0">
                          <a:effectLst/>
                        </a:rPr>
                        <a:t/>
                      </a:r>
                      <a:br>
                        <a:rPr lang="en-GB" sz="1400" u="none" strike="noStrike" dirty="0">
                          <a:effectLst/>
                        </a:rPr>
                      </a:b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r0 = r1 + </a:t>
                      </a:r>
                      <a:r>
                        <a:rPr lang="en-GB" sz="1400" u="none" strike="noStrike" dirty="0" smtClean="0">
                          <a:effectLst/>
                        </a:rPr>
                        <a:t>r2</a:t>
                      </a:r>
                      <a:br>
                        <a:rPr lang="en-GB" sz="1400" u="none" strike="noStrike" dirty="0" smtClean="0">
                          <a:effectLst/>
                        </a:rPr>
                      </a:br>
                      <a:r>
                        <a:rPr lang="en-GB" sz="1400" u="none" strike="noStrike" dirty="0" smtClean="0">
                          <a:effectLst/>
                        </a:rPr>
                        <a:t>r0</a:t>
                      </a:r>
                      <a:r>
                        <a:rPr lang="en-GB" sz="1400" u="none" strike="noStrike" baseline="0" dirty="0" smtClean="0">
                          <a:effectLst/>
                        </a:rPr>
                        <a:t> = r0 + r1</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671933">
                <a:tc>
                  <a:txBody>
                    <a:bodyPr/>
                    <a:lstStyle/>
                    <a:p>
                      <a:pPr algn="l" fontAlgn="t"/>
                      <a:r>
                        <a:rPr lang="en-GB" sz="1800" u="none" strike="noStrike" dirty="0">
                          <a:effectLst/>
                        </a:rPr>
                        <a:t>add Rd, Rn, #&lt;</a:t>
                      </a:r>
                      <a:r>
                        <a:rPr lang="en-GB" sz="1800" u="none" strike="noStrike" dirty="0" err="1">
                          <a:effectLst/>
                        </a:rPr>
                        <a:t>imm</a:t>
                      </a:r>
                      <a:r>
                        <a:rPr lang="en-GB" sz="1800" u="none" strike="noStrike" dirty="0">
                          <a:effectLst/>
                        </a:rPr>
                        <a:t>&gt;</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dirty="0">
                          <a:effectLst/>
                        </a:rPr>
                        <a:t>1</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en-GB" sz="1400" u="none" strike="noStrike" dirty="0">
                          <a:effectLst/>
                        </a:rPr>
                        <a:t>Add register and </a:t>
                      </a:r>
                      <a:r>
                        <a:rPr lang="en-GB" sz="1400" u="none" strike="noStrike" dirty="0" smtClean="0">
                          <a:effectLst/>
                        </a:rPr>
                        <a:t>3-bit immediate </a:t>
                      </a:r>
                      <a:r>
                        <a:rPr lang="en-GB" sz="1400" u="none" strike="noStrike" dirty="0">
                          <a:effectLst/>
                        </a:rPr>
                        <a:t>and store result in second </a:t>
                      </a:r>
                      <a:r>
                        <a:rPr lang="en-GB" sz="1400" u="none" strike="noStrike" dirty="0" smtClean="0">
                          <a:effectLst/>
                        </a:rPr>
                        <a:t>register</a:t>
                      </a:r>
                      <a:br>
                        <a:rPr lang="en-GB" sz="1400" u="none" strike="noStrike" dirty="0" smtClean="0">
                          <a:effectLst/>
                        </a:rPr>
                      </a:br>
                      <a:r>
                        <a:rPr lang="en-GB" sz="1400" u="none" strike="noStrike" dirty="0" smtClean="0">
                          <a:effectLst/>
                        </a:rPr>
                        <a:t>Max</a:t>
                      </a:r>
                      <a:r>
                        <a:rPr lang="en-GB" sz="1400" u="none" strike="noStrike" baseline="0" dirty="0" smtClean="0">
                          <a:effectLst/>
                        </a:rPr>
                        <a:t> </a:t>
                      </a:r>
                      <a:r>
                        <a:rPr lang="en-GB" sz="1400" u="none" strike="noStrike" dirty="0" smtClean="0">
                          <a:effectLst/>
                        </a:rPr>
                        <a:t>immediate</a:t>
                      </a:r>
                      <a:r>
                        <a:rPr lang="en-GB" sz="1400" u="none" strike="noStrike" baseline="0" dirty="0" smtClean="0">
                          <a:effectLst/>
                        </a:rPr>
                        <a:t> value is 7 </a:t>
                      </a:r>
                      <a:r>
                        <a:rPr lang="en-GB" sz="1400" u="none" strike="noStrike" dirty="0" smtClean="0">
                          <a:effectLst/>
                        </a:rPr>
                        <a:t>Thumb limit)</a:t>
                      </a:r>
                      <a:endParaRPr lang="en-GB" sz="1400" b="0" i="0" u="none" strike="noStrike" dirty="0" smtClean="0">
                        <a:solidFill>
                          <a:srgbClr val="000000"/>
                        </a:solidFill>
                        <a:effectLst/>
                        <a:latin typeface="Calibri" panose="020F0502020204030204" pitchFamily="34" charset="0"/>
                      </a:endParaRPr>
                    </a:p>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Rn + </a:t>
                      </a:r>
                      <a:r>
                        <a:rPr lang="en-GB" sz="1400" u="none" strike="noStrike" dirty="0" err="1">
                          <a:effectLst/>
                        </a:rPr>
                        <a:t>imm</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add r0, r1, #2</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r0 = r1 + 2</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
        <p:nvSpPr>
          <p:cNvPr id="7" name="TextBox 6"/>
          <p:cNvSpPr txBox="1"/>
          <p:nvPr/>
        </p:nvSpPr>
        <p:spPr>
          <a:xfrm>
            <a:off x="733425" y="5953125"/>
            <a:ext cx="3724096" cy="369332"/>
          </a:xfrm>
          <a:prstGeom prst="rect">
            <a:avLst/>
          </a:prstGeom>
          <a:noFill/>
          <a:ln>
            <a:solidFill>
              <a:schemeClr val="tx1"/>
            </a:solidFill>
          </a:ln>
        </p:spPr>
        <p:txBody>
          <a:bodyPr wrap="none" rtlCol="0">
            <a:spAutoFit/>
          </a:bodyPr>
          <a:lstStyle/>
          <a:p>
            <a:r>
              <a:rPr lang="en-GB" dirty="0" smtClean="0"/>
              <a:t>Subtract is identical e.g. sub r0, #3</a:t>
            </a:r>
            <a:endParaRPr lang="en-GB" dirty="0"/>
          </a:p>
        </p:txBody>
      </p:sp>
      <p:sp>
        <p:nvSpPr>
          <p:cNvPr id="8" name="TextBox 7"/>
          <p:cNvSpPr txBox="1"/>
          <p:nvPr/>
        </p:nvSpPr>
        <p:spPr>
          <a:xfrm>
            <a:off x="5886450" y="5476101"/>
            <a:ext cx="2819400" cy="923330"/>
          </a:xfrm>
          <a:prstGeom prst="rect">
            <a:avLst/>
          </a:prstGeom>
          <a:noFill/>
        </p:spPr>
        <p:txBody>
          <a:bodyPr wrap="square" rtlCol="0">
            <a:spAutoFit/>
          </a:bodyPr>
          <a:lstStyle/>
          <a:p>
            <a:r>
              <a:rPr lang="en-GB" dirty="0" smtClean="0"/>
              <a:t>For Thumb, Rd, Rn and Rm = r0 to r7 (the Lo registers)</a:t>
            </a:r>
            <a:endParaRPr lang="en-GB" dirty="0"/>
          </a:p>
        </p:txBody>
      </p:sp>
    </p:spTree>
    <p:extLst>
      <p:ext uri="{BB962C8B-B14F-4D97-AF65-F5344CB8AC3E}">
        <p14:creationId xmlns:p14="http://schemas.microsoft.com/office/powerpoint/2010/main" val="2263620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Mutliply</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graphicFrame>
        <p:nvGraphicFramePr>
          <p:cNvPr id="5" name="Table 4"/>
          <p:cNvGraphicFramePr>
            <a:graphicFrameLocks noGrp="1"/>
          </p:cNvGraphicFramePr>
          <p:nvPr>
            <p:extLst>
              <p:ext uri="{D42A27DB-BD31-4B8C-83A1-F6EECF244321}">
                <p14:modId xmlns:p14="http://schemas.microsoft.com/office/powerpoint/2010/main" val="4200804660"/>
              </p:ext>
            </p:extLst>
          </p:nvPr>
        </p:nvGraphicFramePr>
        <p:xfrm>
          <a:off x="257175" y="1181100"/>
          <a:ext cx="8477249" cy="2486866"/>
        </p:xfrm>
        <a:graphic>
          <a:graphicData uri="http://schemas.openxmlformats.org/drawingml/2006/table">
            <a:tbl>
              <a:tblPr>
                <a:tableStyleId>{5940675A-B579-460E-94D1-54222C63F5DA}</a:tableStyleId>
              </a:tblPr>
              <a:tblGrid>
                <a:gridCol w="1857375"/>
                <a:gridCol w="647700"/>
                <a:gridCol w="2343150"/>
                <a:gridCol w="1371600"/>
                <a:gridCol w="1276350"/>
                <a:gridCol w="981074"/>
              </a:tblGrid>
              <a:tr h="320785">
                <a:tc gridSpan="6">
                  <a:txBody>
                    <a:bodyPr/>
                    <a:lstStyle/>
                    <a:p>
                      <a:pPr algn="l" fontAlgn="t"/>
                      <a:r>
                        <a:rPr lang="en-GB" sz="1400" b="0" i="0" u="none" strike="noStrike" dirty="0" smtClean="0">
                          <a:solidFill>
                            <a:schemeClr val="tx1"/>
                          </a:solidFill>
                          <a:effectLst/>
                          <a:latin typeface="+mn-lt"/>
                        </a:rPr>
                        <a:t>MUL</a:t>
                      </a:r>
                      <a:r>
                        <a:rPr lang="en-GB" sz="1400" b="0" i="0" u="none" strike="noStrike" baseline="0" dirty="0" smtClean="0">
                          <a:solidFill>
                            <a:schemeClr val="tx1"/>
                          </a:solidFill>
                          <a:effectLst/>
                          <a:latin typeface="+mn-lt"/>
                        </a:rPr>
                        <a:t> -- Multiply</a:t>
                      </a:r>
                      <a:endParaRPr lang="en-GB" sz="1400" b="0" i="0" u="none" strike="noStrike" dirty="0">
                        <a:solidFill>
                          <a:srgbClr val="000000"/>
                        </a:solidFill>
                        <a:effectLst/>
                        <a:latin typeface="Calibri" panose="020F0502020204030204" pitchFamily="34" charset="0"/>
                      </a:endParaRPr>
                    </a:p>
                  </a:txBody>
                  <a:tcPr marL="8700" marR="8700" marT="8700" marB="0" anchor="ctr"/>
                </a:tc>
                <a:tc hMerge="1">
                  <a:txBody>
                    <a:bodyPr/>
                    <a:lstStyle/>
                    <a:p>
                      <a:pPr algn="ctr" fontAlgn="b"/>
                      <a:endParaRPr lang="en-GB" sz="1400" b="0" i="0" u="none" strike="noStrike" dirty="0">
                        <a:solidFill>
                          <a:srgbClr val="000000"/>
                        </a:solidFill>
                        <a:effectLst/>
                        <a:latin typeface="Calibri" panose="020F0502020204030204" pitchFamily="34" charset="0"/>
                      </a:endParaRPr>
                    </a:p>
                  </a:txBody>
                  <a:tcPr marL="8700" marR="8700" marT="8700" marB="0" anchor="b"/>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tc>
              </a:tr>
              <a:tr h="450959">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Clock Cycles</a:t>
                      </a:r>
                      <a:endParaRPr lang="en-GB" sz="1400" b="0" i="0" u="none" strike="noStrike" dirty="0">
                        <a:solidFill>
                          <a:srgbClr val="000000"/>
                        </a:solidFill>
                        <a:effectLst/>
                        <a:latin typeface="Calibri" panose="020F0502020204030204" pitchFamily="34" charset="0"/>
                      </a:endParaRPr>
                    </a:p>
                  </a:txBody>
                  <a:tcPr marL="8700" marR="8700" marT="8700" marB="0" anchor="b">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a:effectLst/>
                        </a:rPr>
                        <a:t>Examples</a:t>
                      </a:r>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dirty="0">
                          <a:effectLst/>
                        </a:rPr>
                        <a:t>Equivalent</a:t>
                      </a:r>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r>
              <a:tr h="371256">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671933">
                <a:tc>
                  <a:txBody>
                    <a:bodyPr/>
                    <a:lstStyle/>
                    <a:p>
                      <a:pPr algn="l" fontAlgn="t"/>
                      <a:r>
                        <a:rPr lang="en-GB" sz="1800" b="0" i="0" u="none" strike="noStrike" dirty="0" err="1">
                          <a:solidFill>
                            <a:schemeClr val="tx1"/>
                          </a:solidFill>
                          <a:effectLst/>
                          <a:latin typeface="+mn-lt"/>
                        </a:rPr>
                        <a:t>mul</a:t>
                      </a:r>
                      <a:r>
                        <a:rPr lang="en-GB" sz="1800" b="0" i="0" u="none" strike="noStrike" dirty="0">
                          <a:solidFill>
                            <a:schemeClr val="tx1"/>
                          </a:solidFill>
                          <a:effectLst/>
                          <a:latin typeface="+mn-lt"/>
                        </a:rPr>
                        <a:t> Rd, Rn</a:t>
                      </a:r>
                    </a:p>
                  </a:txBody>
                  <a:tcPr marL="9525" marR="9525" marT="9525"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fontAlgn="t"/>
                      <a:r>
                        <a:rPr lang="en-GB" sz="1400" b="0" i="0" u="none" strike="noStrike" dirty="0" smtClean="0">
                          <a:solidFill>
                            <a:schemeClr val="tx1"/>
                          </a:solidFill>
                          <a:effectLst/>
                          <a:latin typeface="+mn-lt"/>
                        </a:rPr>
                        <a:t>1</a:t>
                      </a:r>
                      <a:r>
                        <a:rPr lang="en-GB" sz="1400" b="0" i="0" u="none" strike="noStrike" baseline="0" dirty="0" smtClean="0">
                          <a:solidFill>
                            <a:schemeClr val="tx1"/>
                          </a:solidFill>
                          <a:effectLst/>
                          <a:latin typeface="+mn-lt"/>
                        </a:rPr>
                        <a:t> or 32</a:t>
                      </a:r>
                      <a:endParaRPr lang="en-GB" sz="1400" b="0" i="0" u="none" strike="noStrike" dirty="0">
                        <a:solidFill>
                          <a:schemeClr val="tx1"/>
                        </a:solidFill>
                        <a:effectLst/>
                        <a:latin typeface="+mn-lt"/>
                      </a:endParaRPr>
                    </a:p>
                  </a:txBody>
                  <a:tcPr marL="9525" marR="9525" marT="9525"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en-GB" sz="1400" b="0" i="0" u="none" strike="noStrike" dirty="0">
                          <a:solidFill>
                            <a:schemeClr val="tx1"/>
                          </a:solidFill>
                          <a:effectLst/>
                          <a:latin typeface="+mn-lt"/>
                        </a:rPr>
                        <a:t>Multiply two registers and store result in the first one</a:t>
                      </a:r>
                    </a:p>
                  </a:txBody>
                  <a:tcPr marL="9525" marR="9525" marT="9525"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en-GB" sz="1400" b="0" i="0" u="none" strike="noStrike">
                          <a:solidFill>
                            <a:schemeClr val="tx1"/>
                          </a:solidFill>
                          <a:effectLst/>
                          <a:latin typeface="+mn-lt"/>
                        </a:rPr>
                        <a:t>Rd = Rd * Rn</a:t>
                      </a:r>
                    </a:p>
                  </a:txBody>
                  <a:tcPr marL="9525" marR="9525" marT="9525"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en-GB" sz="1400" b="0" i="0" u="none" strike="noStrike">
                          <a:solidFill>
                            <a:schemeClr val="tx1"/>
                          </a:solidFill>
                          <a:effectLst/>
                          <a:latin typeface="+mn-lt"/>
                        </a:rPr>
                        <a:t>mul r0, r1</a:t>
                      </a:r>
                    </a:p>
                  </a:txBody>
                  <a:tcPr marL="9525" marR="9525" marT="9525"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en-GB" sz="1400" b="0" i="0" u="none" strike="noStrike" dirty="0">
                          <a:solidFill>
                            <a:schemeClr val="tx1"/>
                          </a:solidFill>
                          <a:effectLst/>
                          <a:latin typeface="+mn-lt"/>
                        </a:rPr>
                        <a:t>r0 = r0 * r1</a:t>
                      </a:r>
                    </a:p>
                  </a:txBody>
                  <a:tcPr marL="9525" marR="9525" marT="9525"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r>
              <a:tr h="671933">
                <a:tc>
                  <a:txBody>
                    <a:bodyPr/>
                    <a:lstStyle/>
                    <a:p>
                      <a:pPr algn="l" fontAlgn="t"/>
                      <a:r>
                        <a:rPr lang="en-GB" sz="1800" b="0" i="0" u="none" strike="noStrike" dirty="0" err="1" smtClean="0">
                          <a:solidFill>
                            <a:schemeClr val="tx1"/>
                          </a:solidFill>
                          <a:effectLst/>
                          <a:latin typeface="+mn-lt"/>
                        </a:rPr>
                        <a:t>mul</a:t>
                      </a:r>
                      <a:r>
                        <a:rPr lang="en-GB" sz="1800" b="0" i="0" u="none" strike="noStrike" dirty="0" smtClean="0">
                          <a:solidFill>
                            <a:schemeClr val="tx1"/>
                          </a:solidFill>
                          <a:effectLst/>
                          <a:latin typeface="+mn-lt"/>
                        </a:rPr>
                        <a:t> Rd, Rn, Rd</a:t>
                      </a:r>
                      <a:endParaRPr lang="en-GB" sz="1800" b="0" i="0" u="none" strike="noStrike" dirty="0">
                        <a:solidFill>
                          <a:schemeClr val="tx1"/>
                        </a:solidFill>
                        <a:effectLst/>
                        <a:latin typeface="+mn-lt"/>
                      </a:endParaRPr>
                    </a:p>
                  </a:txBody>
                  <a:tcPr marL="9525" marR="9525" marT="9525"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fontAlgn="t"/>
                      <a:r>
                        <a:rPr lang="en-GB" sz="1400" b="0" i="0" u="none" strike="noStrike" dirty="0" smtClean="0">
                          <a:solidFill>
                            <a:schemeClr val="tx1"/>
                          </a:solidFill>
                          <a:effectLst/>
                          <a:latin typeface="+mn-lt"/>
                        </a:rPr>
                        <a:t>1 or 32</a:t>
                      </a:r>
                      <a:endParaRPr lang="en-GB" sz="1400" b="0" i="0" u="none" strike="noStrike" dirty="0">
                        <a:solidFill>
                          <a:schemeClr val="tx1"/>
                        </a:solidFill>
                        <a:effectLst/>
                        <a:latin typeface="+mn-lt"/>
                      </a:endParaRPr>
                    </a:p>
                  </a:txBody>
                  <a:tcPr marL="9525" marR="9525" marT="9525"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en-GB" sz="1400" b="0" i="0" u="none" strike="noStrike" dirty="0" smtClean="0">
                          <a:solidFill>
                            <a:schemeClr val="tx1"/>
                          </a:solidFill>
                          <a:effectLst/>
                          <a:latin typeface="+mn-lt"/>
                        </a:rPr>
                        <a:t>Multiply two registers and store result in the second one</a:t>
                      </a:r>
                    </a:p>
                    <a:p>
                      <a:pPr algn="l" fontAlgn="t"/>
                      <a:endParaRPr lang="en-GB" sz="1400" b="0" i="0" u="none" strike="noStrike" dirty="0">
                        <a:solidFill>
                          <a:schemeClr val="tx1"/>
                        </a:solidFill>
                        <a:effectLst/>
                        <a:latin typeface="+mn-lt"/>
                      </a:endParaRPr>
                    </a:p>
                  </a:txBody>
                  <a:tcPr marL="9525" marR="9525" marT="9525"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en-GB" sz="1400" b="0" i="0" u="none" strike="noStrike" dirty="0" smtClean="0">
                          <a:solidFill>
                            <a:schemeClr val="tx1"/>
                          </a:solidFill>
                          <a:effectLst/>
                          <a:latin typeface="+mn-lt"/>
                        </a:rPr>
                        <a:t>Rd = Rn * Rd</a:t>
                      </a:r>
                      <a:endParaRPr lang="en-GB" sz="1400" b="0" i="0" u="none" strike="noStrike" dirty="0">
                        <a:solidFill>
                          <a:schemeClr val="tx1"/>
                        </a:solidFill>
                        <a:effectLst/>
                        <a:latin typeface="+mn-lt"/>
                      </a:endParaRPr>
                    </a:p>
                  </a:txBody>
                  <a:tcPr marL="9525" marR="9525" marT="9525"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en-GB" sz="1400" b="0" i="0" u="none" strike="noStrike" dirty="0" err="1">
                          <a:solidFill>
                            <a:schemeClr val="tx1"/>
                          </a:solidFill>
                          <a:effectLst/>
                          <a:latin typeface="+mn-lt"/>
                        </a:rPr>
                        <a:t>mul</a:t>
                      </a:r>
                      <a:r>
                        <a:rPr lang="en-GB" sz="1400" b="0" i="0" u="none" strike="noStrike" dirty="0">
                          <a:solidFill>
                            <a:schemeClr val="tx1"/>
                          </a:solidFill>
                          <a:effectLst/>
                          <a:latin typeface="+mn-lt"/>
                        </a:rPr>
                        <a:t> </a:t>
                      </a:r>
                      <a:r>
                        <a:rPr lang="en-GB" sz="1400" b="0" i="0" u="none" strike="noStrike" dirty="0" smtClean="0">
                          <a:solidFill>
                            <a:schemeClr val="tx1"/>
                          </a:solidFill>
                          <a:effectLst/>
                          <a:latin typeface="+mn-lt"/>
                        </a:rPr>
                        <a:t>r1, r0, r1</a:t>
                      </a:r>
                      <a:endParaRPr lang="en-GB" sz="1400" b="0" i="0" u="none" strike="noStrike" dirty="0">
                        <a:solidFill>
                          <a:schemeClr val="tx1"/>
                        </a:solidFill>
                        <a:effectLst/>
                        <a:latin typeface="+mn-lt"/>
                      </a:endParaRPr>
                    </a:p>
                  </a:txBody>
                  <a:tcPr marL="9525" marR="9525" marT="9525"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en-GB" sz="1400" b="0" i="0" u="none" strike="noStrike" dirty="0" smtClean="0">
                          <a:solidFill>
                            <a:schemeClr val="tx1"/>
                          </a:solidFill>
                          <a:effectLst/>
                          <a:latin typeface="+mn-lt"/>
                        </a:rPr>
                        <a:t>r1 </a:t>
                      </a:r>
                      <a:r>
                        <a:rPr lang="en-GB" sz="1400" b="0" i="0" u="none" strike="noStrike" dirty="0">
                          <a:solidFill>
                            <a:schemeClr val="tx1"/>
                          </a:solidFill>
                          <a:effectLst/>
                          <a:latin typeface="+mn-lt"/>
                        </a:rPr>
                        <a:t>= r0 * r1</a:t>
                      </a:r>
                    </a:p>
                  </a:txBody>
                  <a:tcPr marL="9525" marR="9525" marT="9525"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r>
            </a:tbl>
          </a:graphicData>
        </a:graphic>
      </p:graphicFrame>
      <p:sp>
        <p:nvSpPr>
          <p:cNvPr id="7" name="TextBox 6"/>
          <p:cNvSpPr txBox="1"/>
          <p:nvPr/>
        </p:nvSpPr>
        <p:spPr>
          <a:xfrm>
            <a:off x="1527175" y="3762375"/>
            <a:ext cx="4801314" cy="369332"/>
          </a:xfrm>
          <a:prstGeom prst="rect">
            <a:avLst/>
          </a:prstGeom>
          <a:noFill/>
        </p:spPr>
        <p:txBody>
          <a:bodyPr wrap="none" rtlCol="0">
            <a:spAutoFit/>
          </a:bodyPr>
          <a:lstStyle/>
          <a:p>
            <a:r>
              <a:rPr lang="en-GB" dirty="0" smtClean="0"/>
              <a:t>Thumb Does Not Provide a Divide Instruction</a:t>
            </a:r>
            <a:endParaRPr lang="en-GB" dirty="0"/>
          </a:p>
        </p:txBody>
      </p:sp>
      <p:sp>
        <p:nvSpPr>
          <p:cNvPr id="8" name="TextBox 7"/>
          <p:cNvSpPr txBox="1"/>
          <p:nvPr/>
        </p:nvSpPr>
        <p:spPr>
          <a:xfrm>
            <a:off x="5905500" y="5495151"/>
            <a:ext cx="2819400" cy="923330"/>
          </a:xfrm>
          <a:prstGeom prst="rect">
            <a:avLst/>
          </a:prstGeom>
          <a:noFill/>
        </p:spPr>
        <p:txBody>
          <a:bodyPr wrap="square" rtlCol="0">
            <a:spAutoFit/>
          </a:bodyPr>
          <a:lstStyle/>
          <a:p>
            <a:r>
              <a:rPr lang="en-GB" dirty="0" smtClean="0"/>
              <a:t>For Thumb, Rd, Rn and Rm = r0 to r7 (the Lo registers)</a:t>
            </a:r>
            <a:endParaRPr lang="en-GB" dirty="0"/>
          </a:p>
        </p:txBody>
      </p:sp>
    </p:spTree>
    <p:extLst>
      <p:ext uri="{BB962C8B-B14F-4D97-AF65-F5344CB8AC3E}">
        <p14:creationId xmlns:p14="http://schemas.microsoft.com/office/powerpoint/2010/main" val="22833231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Left Shift Operations</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graphicFrame>
        <p:nvGraphicFramePr>
          <p:cNvPr id="6" name="Table 5"/>
          <p:cNvGraphicFramePr>
            <a:graphicFrameLocks noGrp="1"/>
          </p:cNvGraphicFramePr>
          <p:nvPr>
            <p:extLst>
              <p:ext uri="{D42A27DB-BD31-4B8C-83A1-F6EECF244321}">
                <p14:modId xmlns:p14="http://schemas.microsoft.com/office/powerpoint/2010/main" val="3297614618"/>
              </p:ext>
            </p:extLst>
          </p:nvPr>
        </p:nvGraphicFramePr>
        <p:xfrm>
          <a:off x="257175" y="885825"/>
          <a:ext cx="8686799" cy="3260175"/>
        </p:xfrm>
        <a:graphic>
          <a:graphicData uri="http://schemas.openxmlformats.org/drawingml/2006/table">
            <a:tbl>
              <a:tblPr>
                <a:tableStyleId>{5940675A-B579-460E-94D1-54222C63F5DA}</a:tableStyleId>
              </a:tblPr>
              <a:tblGrid>
                <a:gridCol w="2560784"/>
                <a:gridCol w="706423"/>
                <a:gridCol w="2657343"/>
                <a:gridCol w="1457325"/>
                <a:gridCol w="1304924"/>
              </a:tblGrid>
              <a:tr h="312276">
                <a:tc gridSpan="5">
                  <a:txBody>
                    <a:bodyPr/>
                    <a:lstStyle/>
                    <a:p>
                      <a:pPr algn="l" fontAlgn="t"/>
                      <a:r>
                        <a:rPr lang="en-GB" sz="1400" u="none" strike="noStrike" dirty="0" smtClean="0">
                          <a:effectLst/>
                        </a:rPr>
                        <a:t>LEFT SHIFT</a:t>
                      </a:r>
                      <a:endParaRPr lang="en-GB" sz="1400" b="0" i="0" u="none" strike="noStrike" dirty="0">
                        <a:solidFill>
                          <a:srgbClr val="000000"/>
                        </a:solidFill>
                        <a:effectLst/>
                        <a:latin typeface="Calibri" panose="020F0502020204030204" pitchFamily="34" charset="0"/>
                      </a:endParaRPr>
                    </a:p>
                  </a:txBody>
                  <a:tcPr marL="8700" marR="8700" marT="8700" marB="0" anchor="ctr"/>
                </a:tc>
                <a:tc hMerge="1">
                  <a:txBody>
                    <a:bodyPr/>
                    <a:lstStyle/>
                    <a:p>
                      <a:pPr algn="ctr" fontAlgn="b"/>
                      <a:endParaRPr lang="en-GB" sz="1400" b="0" i="0" u="none" strike="noStrike" dirty="0">
                        <a:solidFill>
                          <a:srgbClr val="000000"/>
                        </a:solidFill>
                        <a:effectLst/>
                        <a:latin typeface="Calibri" panose="020F0502020204030204" pitchFamily="34" charset="0"/>
                      </a:endParaRPr>
                    </a:p>
                  </a:txBody>
                  <a:tcPr marL="8700" marR="8700" marT="8700" marB="0" anchor="b"/>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tc>
              </a:tr>
              <a:tr h="438998">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Clock Cycles</a:t>
                      </a:r>
                      <a:endParaRPr lang="en-GB" sz="1400" b="0" i="0" u="none" strike="noStrike" dirty="0">
                        <a:solidFill>
                          <a:srgbClr val="000000"/>
                        </a:solidFill>
                        <a:effectLst/>
                        <a:latin typeface="Calibri" panose="020F0502020204030204" pitchFamily="34" charset="0"/>
                      </a:endParaRPr>
                    </a:p>
                  </a:txBody>
                  <a:tcPr marL="8700" marR="8700" marT="8700" marB="0" anchor="b">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a:effectLst/>
                        </a:rPr>
                        <a:t>Examples</a:t>
                      </a:r>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r>
              <a:tr h="361409">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839272">
                <a:tc>
                  <a:txBody>
                    <a:bodyPr/>
                    <a:lstStyle/>
                    <a:p>
                      <a:pPr algn="l" fontAlgn="t"/>
                      <a:r>
                        <a:rPr lang="en-GB" sz="1800" u="none" strike="noStrike" dirty="0" err="1" smtClean="0">
                          <a:effectLst/>
                        </a:rPr>
                        <a:t>ls</a:t>
                      </a:r>
                      <a:r>
                        <a:rPr lang="en-GB" sz="1800" b="1" u="none" strike="noStrike" dirty="0" err="1" smtClean="0">
                          <a:effectLst/>
                        </a:rPr>
                        <a:t>l</a:t>
                      </a:r>
                      <a:r>
                        <a:rPr lang="en-GB" sz="1800" u="none" strike="noStrike" dirty="0" smtClean="0">
                          <a:effectLst/>
                        </a:rPr>
                        <a:t> Rd,</a:t>
                      </a:r>
                      <a:r>
                        <a:rPr lang="en-GB" sz="1800" u="none" strike="noStrike" baseline="0" dirty="0" smtClean="0">
                          <a:effectLst/>
                        </a:rPr>
                        <a:t> </a:t>
                      </a:r>
                      <a:r>
                        <a:rPr lang="en-GB" sz="1800" u="none" strike="noStrike" dirty="0" smtClean="0">
                          <a:effectLst/>
                        </a:rPr>
                        <a:t>#&lt;shift&gt;</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Left shift the contents of register by the shift length (0 to 31). </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a:t>
                      </a:r>
                      <a:r>
                        <a:rPr lang="en-GB" sz="1400" u="none" strike="noStrike" dirty="0" smtClean="0">
                          <a:effectLst/>
                        </a:rPr>
                        <a:t>Rd &lt;&lt; shift</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lsl r0, #3</a:t>
                      </a: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r>
              <a:tr h="654110">
                <a:tc>
                  <a:txBody>
                    <a:bodyPr/>
                    <a:lstStyle/>
                    <a:p>
                      <a:pPr algn="l" fontAlgn="t"/>
                      <a:r>
                        <a:rPr lang="en-GB" sz="1800" u="none" strike="noStrike" dirty="0" err="1" smtClean="0">
                          <a:effectLst/>
                        </a:rPr>
                        <a:t>ls</a:t>
                      </a:r>
                      <a:r>
                        <a:rPr lang="en-GB" sz="1800" b="1" u="none" strike="noStrike" dirty="0" err="1" smtClean="0">
                          <a:effectLst/>
                        </a:rPr>
                        <a:t>l</a:t>
                      </a:r>
                      <a:r>
                        <a:rPr lang="en-GB" sz="1800" u="none" strike="noStrike" dirty="0" smtClean="0">
                          <a:effectLst/>
                        </a:rPr>
                        <a:t> Rd</a:t>
                      </a:r>
                      <a:r>
                        <a:rPr lang="en-GB" sz="1800" u="none" strike="noStrike" dirty="0">
                          <a:effectLst/>
                        </a:rPr>
                        <a:t>, </a:t>
                      </a:r>
                      <a:r>
                        <a:rPr lang="en-GB" sz="1800" u="none" strike="noStrike" dirty="0" smtClean="0">
                          <a:effectLst/>
                        </a:rPr>
                        <a:t>Rm, #&lt;shift&gt;</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Left shift the contents of register by the shift length (0 to 31) and store result in first register. </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a:t>
                      </a:r>
                      <a:r>
                        <a:rPr lang="en-GB" sz="1400" u="none" strike="noStrike" dirty="0" smtClean="0">
                          <a:effectLst/>
                        </a:rPr>
                        <a:t>Rm &lt;&lt; shift</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lsl r0</a:t>
                      </a:r>
                      <a:r>
                        <a:rPr lang="pt-BR" sz="1400" u="none" strike="noStrike" dirty="0">
                          <a:effectLst/>
                        </a:rPr>
                        <a:t>, </a:t>
                      </a:r>
                      <a:r>
                        <a:rPr lang="pt-BR" sz="1400" u="none" strike="noStrike" dirty="0" smtClean="0">
                          <a:effectLst/>
                        </a:rPr>
                        <a:t>r1, #3</a:t>
                      </a: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654110">
                <a:tc>
                  <a:txBody>
                    <a:bodyPr/>
                    <a:lstStyle/>
                    <a:p>
                      <a:pPr algn="l" fontAlgn="t"/>
                      <a:r>
                        <a:rPr lang="en-GB" sz="1800" u="none" strike="noStrike" dirty="0" err="1" smtClean="0">
                          <a:effectLst/>
                        </a:rPr>
                        <a:t>ls</a:t>
                      </a:r>
                      <a:r>
                        <a:rPr lang="en-GB" sz="1800" b="1" u="none" strike="noStrike" dirty="0" err="1" smtClean="0">
                          <a:effectLst/>
                        </a:rPr>
                        <a:t>l</a:t>
                      </a:r>
                      <a:r>
                        <a:rPr lang="en-GB" sz="1800" u="none" strike="noStrike" dirty="0" smtClean="0">
                          <a:effectLst/>
                        </a:rPr>
                        <a:t> Rd</a:t>
                      </a:r>
                      <a:r>
                        <a:rPr lang="en-GB" sz="1800" u="none" strike="noStrike" dirty="0">
                          <a:effectLst/>
                        </a:rPr>
                        <a:t>, </a:t>
                      </a:r>
                      <a:r>
                        <a:rPr lang="en-GB" sz="1800" u="none" strike="noStrike" dirty="0" err="1" smtClean="0">
                          <a:effectLst/>
                        </a:rPr>
                        <a:t>Rs</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Left shift the contents of register by the shift length contained in the register </a:t>
                      </a:r>
                      <a:r>
                        <a:rPr lang="en-GB" sz="1400" u="none" strike="noStrike" dirty="0" err="1" smtClean="0">
                          <a:effectLst/>
                        </a:rPr>
                        <a:t>Rs</a:t>
                      </a:r>
                      <a:r>
                        <a:rPr lang="en-GB" sz="1400" u="none" strike="noStrike" dirty="0" smtClean="0">
                          <a:effectLst/>
                        </a:rPr>
                        <a:t> (0 to 31). </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a:t>
                      </a:r>
                      <a:r>
                        <a:rPr lang="en-GB" sz="1400" u="none" strike="noStrike" dirty="0" smtClean="0">
                          <a:effectLst/>
                        </a:rPr>
                        <a:t>Rm &lt;&lt; </a:t>
                      </a:r>
                      <a:r>
                        <a:rPr lang="en-GB" sz="1400" u="none" strike="noStrike" dirty="0" err="1" smtClean="0">
                          <a:effectLst/>
                        </a:rPr>
                        <a:t>Rs</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lsl r0</a:t>
                      </a:r>
                      <a:r>
                        <a:rPr lang="pt-BR" sz="1400" u="none" strike="noStrike" dirty="0">
                          <a:effectLst/>
                        </a:rPr>
                        <a:t>, </a:t>
                      </a:r>
                      <a:r>
                        <a:rPr lang="pt-BR" sz="1400" u="none" strike="noStrike" dirty="0" smtClean="0">
                          <a:effectLst/>
                        </a:rPr>
                        <a:t>r1</a:t>
                      </a: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
        <p:nvSpPr>
          <p:cNvPr id="8" name="TextBox 7"/>
          <p:cNvSpPr txBox="1"/>
          <p:nvPr/>
        </p:nvSpPr>
        <p:spPr>
          <a:xfrm>
            <a:off x="5886450" y="5476101"/>
            <a:ext cx="2819400" cy="923330"/>
          </a:xfrm>
          <a:prstGeom prst="rect">
            <a:avLst/>
          </a:prstGeom>
          <a:noFill/>
        </p:spPr>
        <p:txBody>
          <a:bodyPr wrap="square" rtlCol="0">
            <a:spAutoFit/>
          </a:bodyPr>
          <a:lstStyle/>
          <a:p>
            <a:r>
              <a:rPr lang="en-GB" dirty="0" smtClean="0"/>
              <a:t>For Thumb, Rd, Rn and Rm = r0 to r7 (the Lo registers)</a:t>
            </a:r>
            <a:endParaRPr lang="en-GB" dirty="0"/>
          </a:p>
        </p:txBody>
      </p:sp>
    </p:spTree>
    <p:extLst>
      <p:ext uri="{BB962C8B-B14F-4D97-AF65-F5344CB8AC3E}">
        <p14:creationId xmlns:p14="http://schemas.microsoft.com/office/powerpoint/2010/main" val="16031076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Right Shift Operations</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graphicFrame>
        <p:nvGraphicFramePr>
          <p:cNvPr id="6" name="Table 5"/>
          <p:cNvGraphicFramePr>
            <a:graphicFrameLocks noGrp="1"/>
          </p:cNvGraphicFramePr>
          <p:nvPr>
            <p:extLst>
              <p:ext uri="{D42A27DB-BD31-4B8C-83A1-F6EECF244321}">
                <p14:modId xmlns:p14="http://schemas.microsoft.com/office/powerpoint/2010/main" val="3445307148"/>
              </p:ext>
            </p:extLst>
          </p:nvPr>
        </p:nvGraphicFramePr>
        <p:xfrm>
          <a:off x="257175" y="885825"/>
          <a:ext cx="8686799" cy="3533193"/>
        </p:xfrm>
        <a:graphic>
          <a:graphicData uri="http://schemas.openxmlformats.org/drawingml/2006/table">
            <a:tbl>
              <a:tblPr>
                <a:tableStyleId>{5940675A-B579-460E-94D1-54222C63F5DA}</a:tableStyleId>
              </a:tblPr>
              <a:tblGrid>
                <a:gridCol w="2560784"/>
                <a:gridCol w="706423"/>
                <a:gridCol w="2657343"/>
                <a:gridCol w="1457325"/>
                <a:gridCol w="1304924"/>
              </a:tblGrid>
              <a:tr h="312276">
                <a:tc gridSpan="5">
                  <a:txBody>
                    <a:bodyPr/>
                    <a:lstStyle/>
                    <a:p>
                      <a:pPr algn="l" fontAlgn="t"/>
                      <a:r>
                        <a:rPr lang="en-GB" sz="1400" u="none" strike="noStrike" dirty="0" smtClean="0">
                          <a:effectLst/>
                        </a:rPr>
                        <a:t>SHIFT/ROTATE</a:t>
                      </a:r>
                      <a:endParaRPr lang="en-GB" sz="1400" b="0" i="0" u="none" strike="noStrike" dirty="0">
                        <a:solidFill>
                          <a:srgbClr val="000000"/>
                        </a:solidFill>
                        <a:effectLst/>
                        <a:latin typeface="Calibri" panose="020F0502020204030204" pitchFamily="34" charset="0"/>
                      </a:endParaRPr>
                    </a:p>
                  </a:txBody>
                  <a:tcPr marL="8700" marR="8700" marT="8700" marB="0" anchor="ctr"/>
                </a:tc>
                <a:tc hMerge="1">
                  <a:txBody>
                    <a:bodyPr/>
                    <a:lstStyle/>
                    <a:p>
                      <a:pPr algn="ctr" fontAlgn="b"/>
                      <a:endParaRPr lang="en-GB" sz="1400" b="0" i="0" u="none" strike="noStrike" dirty="0">
                        <a:solidFill>
                          <a:srgbClr val="000000"/>
                        </a:solidFill>
                        <a:effectLst/>
                        <a:latin typeface="Calibri" panose="020F0502020204030204" pitchFamily="34" charset="0"/>
                      </a:endParaRPr>
                    </a:p>
                  </a:txBody>
                  <a:tcPr marL="8700" marR="8700" marT="8700" marB="0" anchor="b"/>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tc>
              </a:tr>
              <a:tr h="438998">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Clock Cycles</a:t>
                      </a:r>
                      <a:endParaRPr lang="en-GB" sz="1400" b="0" i="0" u="none" strike="noStrike" dirty="0">
                        <a:solidFill>
                          <a:srgbClr val="000000"/>
                        </a:solidFill>
                        <a:effectLst/>
                        <a:latin typeface="Calibri" panose="020F0502020204030204" pitchFamily="34" charset="0"/>
                      </a:endParaRPr>
                    </a:p>
                  </a:txBody>
                  <a:tcPr marL="8700" marR="8700" marT="8700" marB="0" anchor="b">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a:effectLst/>
                        </a:rPr>
                        <a:t>Examples</a:t>
                      </a:r>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r>
              <a:tr h="361409">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654110">
                <a:tc>
                  <a:txBody>
                    <a:bodyPr/>
                    <a:lstStyle/>
                    <a:p>
                      <a:pPr algn="l" fontAlgn="t"/>
                      <a:r>
                        <a:rPr lang="en-GB" sz="1800" u="none" strike="noStrike" dirty="0" err="1" smtClean="0">
                          <a:effectLst/>
                        </a:rPr>
                        <a:t>ls</a:t>
                      </a:r>
                      <a:r>
                        <a:rPr lang="en-GB" sz="1800" b="1" u="none" strike="noStrike" dirty="0" err="1" smtClean="0">
                          <a:effectLst/>
                        </a:rPr>
                        <a:t>r</a:t>
                      </a:r>
                      <a:r>
                        <a:rPr lang="en-GB" sz="1800" u="none" strike="noStrike" dirty="0" smtClean="0">
                          <a:effectLst/>
                        </a:rPr>
                        <a:t> Rd,</a:t>
                      </a:r>
                      <a:r>
                        <a:rPr lang="en-GB" sz="1800" u="none" strike="noStrike" baseline="0" dirty="0" smtClean="0">
                          <a:effectLst/>
                        </a:rPr>
                        <a:t> </a:t>
                      </a:r>
                      <a:r>
                        <a:rPr lang="en-GB" sz="1800" u="none" strike="noStrike" dirty="0" smtClean="0">
                          <a:effectLst/>
                        </a:rPr>
                        <a:t>#&lt;shift&gt;</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Right shift the contents of register by the shift length (1 to 32). </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a:t>
                      </a:r>
                      <a:r>
                        <a:rPr lang="en-GB" sz="1400" u="none" strike="noStrike" dirty="0" smtClean="0">
                          <a:effectLst/>
                        </a:rPr>
                        <a:t>Rd &gt;&gt; shift</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lsr r0, #3</a:t>
                      </a: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883200">
                <a:tc>
                  <a:txBody>
                    <a:bodyPr/>
                    <a:lstStyle/>
                    <a:p>
                      <a:pPr algn="l" fontAlgn="t"/>
                      <a:r>
                        <a:rPr lang="en-GB" sz="1800" u="none" strike="noStrike" dirty="0" err="1" smtClean="0">
                          <a:effectLst/>
                        </a:rPr>
                        <a:t>ls</a:t>
                      </a:r>
                      <a:r>
                        <a:rPr lang="en-GB" sz="1800" b="1" u="none" strike="noStrike" dirty="0" err="1" smtClean="0">
                          <a:effectLst/>
                        </a:rPr>
                        <a:t>r</a:t>
                      </a:r>
                      <a:r>
                        <a:rPr lang="en-GB" sz="1800" u="none" strike="noStrike" dirty="0" smtClean="0">
                          <a:effectLst/>
                        </a:rPr>
                        <a:t> Rd</a:t>
                      </a:r>
                      <a:r>
                        <a:rPr lang="en-GB" sz="1800" u="none" strike="noStrike" dirty="0">
                          <a:effectLst/>
                        </a:rPr>
                        <a:t>, </a:t>
                      </a:r>
                      <a:r>
                        <a:rPr lang="en-GB" sz="1800" u="none" strike="noStrike" dirty="0" smtClean="0">
                          <a:effectLst/>
                        </a:rPr>
                        <a:t>Rm, #&lt;shift&gt;</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Right shift the contents of register by the shift length (1 to 32) and store result in first register. </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a:t>
                      </a:r>
                      <a:r>
                        <a:rPr lang="en-GB" sz="1400" u="none" strike="noStrike" dirty="0" smtClean="0">
                          <a:effectLst/>
                        </a:rPr>
                        <a:t>Rm &gt;&gt; shift</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lsr r0</a:t>
                      </a:r>
                      <a:r>
                        <a:rPr lang="pt-BR" sz="1400" u="none" strike="noStrike" dirty="0">
                          <a:effectLst/>
                        </a:rPr>
                        <a:t>, </a:t>
                      </a:r>
                      <a:r>
                        <a:rPr lang="pt-BR" sz="1400" u="none" strike="noStrike" dirty="0" smtClean="0">
                          <a:effectLst/>
                        </a:rPr>
                        <a:t>r1, #3</a:t>
                      </a: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883200">
                <a:tc>
                  <a:txBody>
                    <a:bodyPr/>
                    <a:lstStyle/>
                    <a:p>
                      <a:pPr algn="l" fontAlgn="t"/>
                      <a:r>
                        <a:rPr lang="en-GB" sz="1800" u="none" strike="noStrike" dirty="0" err="1" smtClean="0">
                          <a:effectLst/>
                        </a:rPr>
                        <a:t>ls</a:t>
                      </a:r>
                      <a:r>
                        <a:rPr lang="en-GB" sz="1800" b="1" u="none" strike="noStrike" dirty="0" err="1" smtClean="0">
                          <a:effectLst/>
                        </a:rPr>
                        <a:t>r</a:t>
                      </a:r>
                      <a:r>
                        <a:rPr lang="en-GB" sz="1800" u="none" strike="noStrike" dirty="0" smtClean="0">
                          <a:effectLst/>
                        </a:rPr>
                        <a:t> Rd</a:t>
                      </a:r>
                      <a:r>
                        <a:rPr lang="en-GB" sz="1800" u="none" strike="noStrike" dirty="0">
                          <a:effectLst/>
                        </a:rPr>
                        <a:t>, </a:t>
                      </a:r>
                      <a:r>
                        <a:rPr lang="en-GB" sz="1800" u="none" strike="noStrike" dirty="0" err="1" smtClean="0">
                          <a:effectLst/>
                        </a:rPr>
                        <a:t>Rs</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err="1" smtClean="0">
                          <a:effectLst/>
                        </a:rPr>
                        <a:t>Rightshift</a:t>
                      </a:r>
                      <a:r>
                        <a:rPr lang="en-GB" sz="1400" u="none" strike="noStrike" dirty="0" smtClean="0">
                          <a:effectLst/>
                        </a:rPr>
                        <a:t> the contents of register by the shift length contained in the register </a:t>
                      </a:r>
                      <a:r>
                        <a:rPr lang="en-GB" sz="1400" u="none" strike="noStrike" dirty="0" err="1" smtClean="0">
                          <a:effectLst/>
                        </a:rPr>
                        <a:t>Rs</a:t>
                      </a:r>
                      <a:r>
                        <a:rPr lang="en-GB" sz="1400" u="none" strike="noStrike" dirty="0" smtClean="0">
                          <a:effectLst/>
                        </a:rPr>
                        <a:t> (0 to 31). </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a:t>
                      </a:r>
                      <a:r>
                        <a:rPr lang="en-GB" sz="1400" u="none" strike="noStrike" dirty="0" smtClean="0">
                          <a:effectLst/>
                        </a:rPr>
                        <a:t>Rm &gt;&gt; </a:t>
                      </a:r>
                      <a:r>
                        <a:rPr lang="en-GB" sz="1400" u="none" strike="noStrike" dirty="0" err="1" smtClean="0">
                          <a:effectLst/>
                        </a:rPr>
                        <a:t>Rs</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lsr r0</a:t>
                      </a:r>
                      <a:r>
                        <a:rPr lang="pt-BR" sz="1400" u="none" strike="noStrike" dirty="0">
                          <a:effectLst/>
                        </a:rPr>
                        <a:t>, </a:t>
                      </a:r>
                      <a:r>
                        <a:rPr lang="pt-BR" sz="1400" u="none" strike="noStrike" dirty="0" smtClean="0">
                          <a:effectLst/>
                        </a:rPr>
                        <a:t>r1</a:t>
                      </a: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
        <p:nvSpPr>
          <p:cNvPr id="8" name="TextBox 7"/>
          <p:cNvSpPr txBox="1"/>
          <p:nvPr/>
        </p:nvSpPr>
        <p:spPr>
          <a:xfrm>
            <a:off x="5886450" y="5476101"/>
            <a:ext cx="2819400" cy="923330"/>
          </a:xfrm>
          <a:prstGeom prst="rect">
            <a:avLst/>
          </a:prstGeom>
          <a:noFill/>
        </p:spPr>
        <p:txBody>
          <a:bodyPr wrap="square" rtlCol="0">
            <a:spAutoFit/>
          </a:bodyPr>
          <a:lstStyle/>
          <a:p>
            <a:r>
              <a:rPr lang="en-GB" dirty="0" smtClean="0"/>
              <a:t>For Thumb, Rd, Rn and Rm = r0 to r7 (the Lo registers)</a:t>
            </a:r>
            <a:endParaRPr lang="en-GB" dirty="0"/>
          </a:p>
        </p:txBody>
      </p:sp>
    </p:spTree>
    <p:extLst>
      <p:ext uri="{BB962C8B-B14F-4D97-AF65-F5344CB8AC3E}">
        <p14:creationId xmlns:p14="http://schemas.microsoft.com/office/powerpoint/2010/main" val="1960837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Rotate Right Operation</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graphicFrame>
        <p:nvGraphicFramePr>
          <p:cNvPr id="6" name="Table 5"/>
          <p:cNvGraphicFramePr>
            <a:graphicFrameLocks noGrp="1"/>
          </p:cNvGraphicFramePr>
          <p:nvPr>
            <p:extLst>
              <p:ext uri="{D42A27DB-BD31-4B8C-83A1-F6EECF244321}">
                <p14:modId xmlns:p14="http://schemas.microsoft.com/office/powerpoint/2010/main" val="1967080132"/>
              </p:ext>
            </p:extLst>
          </p:nvPr>
        </p:nvGraphicFramePr>
        <p:xfrm>
          <a:off x="257175" y="885825"/>
          <a:ext cx="8686799" cy="1995883"/>
        </p:xfrm>
        <a:graphic>
          <a:graphicData uri="http://schemas.openxmlformats.org/drawingml/2006/table">
            <a:tbl>
              <a:tblPr>
                <a:tableStyleId>{5940675A-B579-460E-94D1-54222C63F5DA}</a:tableStyleId>
              </a:tblPr>
              <a:tblGrid>
                <a:gridCol w="2560784"/>
                <a:gridCol w="706423"/>
                <a:gridCol w="2657343"/>
                <a:gridCol w="1457325"/>
                <a:gridCol w="1304924"/>
              </a:tblGrid>
              <a:tr h="312276">
                <a:tc gridSpan="5">
                  <a:txBody>
                    <a:bodyPr/>
                    <a:lstStyle/>
                    <a:p>
                      <a:pPr algn="l" fontAlgn="t"/>
                      <a:r>
                        <a:rPr lang="en-GB" sz="1400" u="none" strike="noStrike" dirty="0" smtClean="0">
                          <a:effectLst/>
                        </a:rPr>
                        <a:t>SHIFT/ROTATE</a:t>
                      </a:r>
                      <a:endParaRPr lang="en-GB" sz="1400" b="0" i="0" u="none" strike="noStrike" dirty="0">
                        <a:solidFill>
                          <a:srgbClr val="000000"/>
                        </a:solidFill>
                        <a:effectLst/>
                        <a:latin typeface="Calibri" panose="020F0502020204030204" pitchFamily="34" charset="0"/>
                      </a:endParaRPr>
                    </a:p>
                  </a:txBody>
                  <a:tcPr marL="8700" marR="8700" marT="8700" marB="0" anchor="ctr"/>
                </a:tc>
                <a:tc hMerge="1">
                  <a:txBody>
                    <a:bodyPr/>
                    <a:lstStyle/>
                    <a:p>
                      <a:pPr algn="ctr" fontAlgn="b"/>
                      <a:endParaRPr lang="en-GB" sz="1400" b="0" i="0" u="none" strike="noStrike" dirty="0">
                        <a:solidFill>
                          <a:srgbClr val="000000"/>
                        </a:solidFill>
                        <a:effectLst/>
                        <a:latin typeface="Calibri" panose="020F0502020204030204" pitchFamily="34" charset="0"/>
                      </a:endParaRPr>
                    </a:p>
                  </a:txBody>
                  <a:tcPr marL="8700" marR="8700" marT="8700" marB="0" anchor="b"/>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tc>
              </a:tr>
              <a:tr h="438998">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Clock Cycles</a:t>
                      </a:r>
                      <a:endParaRPr lang="en-GB" sz="1400" b="0" i="0" u="none" strike="noStrike" dirty="0">
                        <a:solidFill>
                          <a:srgbClr val="000000"/>
                        </a:solidFill>
                        <a:effectLst/>
                        <a:latin typeface="Calibri" panose="020F0502020204030204" pitchFamily="34" charset="0"/>
                      </a:endParaRPr>
                    </a:p>
                  </a:txBody>
                  <a:tcPr marL="8700" marR="8700" marT="8700" marB="0" anchor="b">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a:effectLst/>
                        </a:rPr>
                        <a:t>Examples</a:t>
                      </a:r>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r>
              <a:tr h="361409">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883200">
                <a:tc>
                  <a:txBody>
                    <a:bodyPr/>
                    <a:lstStyle/>
                    <a:p>
                      <a:pPr algn="l" fontAlgn="t"/>
                      <a:r>
                        <a:rPr lang="en-GB" sz="1800" u="none" strike="noStrike" dirty="0" err="1" smtClean="0">
                          <a:effectLst/>
                        </a:rPr>
                        <a:t>ror</a:t>
                      </a:r>
                      <a:r>
                        <a:rPr lang="en-GB" sz="1800" u="none" strike="noStrike" dirty="0" smtClean="0">
                          <a:effectLst/>
                        </a:rPr>
                        <a:t> Rd</a:t>
                      </a:r>
                      <a:r>
                        <a:rPr lang="en-GB" sz="1800" u="none" strike="noStrike" dirty="0">
                          <a:effectLst/>
                        </a:rPr>
                        <a:t>, </a:t>
                      </a:r>
                      <a:r>
                        <a:rPr lang="en-GB" sz="1800" u="none" strike="noStrike" dirty="0" err="1" smtClean="0">
                          <a:effectLst/>
                        </a:rPr>
                        <a:t>Rs</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Rotate</a:t>
                      </a:r>
                      <a:r>
                        <a:rPr lang="en-GB" sz="1400" u="none" strike="noStrike" baseline="0" dirty="0" smtClean="0">
                          <a:effectLst/>
                        </a:rPr>
                        <a:t> </a:t>
                      </a:r>
                      <a:r>
                        <a:rPr lang="en-GB" sz="1400" u="none" strike="noStrike" dirty="0" err="1" smtClean="0">
                          <a:effectLst/>
                        </a:rPr>
                        <a:t>ight</a:t>
                      </a:r>
                      <a:r>
                        <a:rPr lang="en-GB" sz="1400" u="none" strike="noStrike" dirty="0" smtClean="0">
                          <a:effectLst/>
                        </a:rPr>
                        <a:t> the contents of register by the shift length (1 to 31) and store result in first register. </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a:t>
                      </a:r>
                      <a:r>
                        <a:rPr lang="en-GB" sz="1400" u="none" strike="noStrike" dirty="0" smtClean="0">
                          <a:effectLst/>
                        </a:rPr>
                        <a:t>Rm &lt;&lt; </a:t>
                      </a:r>
                      <a:r>
                        <a:rPr lang="en-GB" sz="1400" u="none" strike="noStrike" dirty="0" err="1" smtClean="0">
                          <a:effectLst/>
                        </a:rPr>
                        <a:t>Rs</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en-GB" sz="1400" u="none" strike="noStrike" dirty="0" err="1" smtClean="0">
                          <a:effectLst/>
                        </a:rPr>
                        <a:t>ror</a:t>
                      </a:r>
                      <a:r>
                        <a:rPr lang="en-GB" sz="1400" u="none" strike="noStrike" dirty="0" smtClean="0">
                          <a:effectLst/>
                        </a:rPr>
                        <a:t> r0, r1</a:t>
                      </a:r>
                      <a:endParaRPr lang="en-GB" sz="1400" b="0" i="0" u="none" strike="noStrike" dirty="0" smtClean="0">
                        <a:solidFill>
                          <a:srgbClr val="000000"/>
                        </a:solidFill>
                        <a:effectLst/>
                        <a:latin typeface="Calibri" panose="020F0502020204030204" pitchFamily="34" charset="0"/>
                      </a:endParaRPr>
                    </a:p>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
        <p:nvSpPr>
          <p:cNvPr id="8" name="TextBox 7"/>
          <p:cNvSpPr txBox="1"/>
          <p:nvPr/>
        </p:nvSpPr>
        <p:spPr>
          <a:xfrm>
            <a:off x="5886450" y="5476101"/>
            <a:ext cx="2819400" cy="923330"/>
          </a:xfrm>
          <a:prstGeom prst="rect">
            <a:avLst/>
          </a:prstGeom>
          <a:noFill/>
        </p:spPr>
        <p:txBody>
          <a:bodyPr wrap="square" rtlCol="0">
            <a:spAutoFit/>
          </a:bodyPr>
          <a:lstStyle/>
          <a:p>
            <a:r>
              <a:rPr lang="en-GB" dirty="0" smtClean="0"/>
              <a:t>For Thumb, Rd, Rn and Rm = r0 to r7 (the Lo registers)</a:t>
            </a:r>
            <a:endParaRPr lang="en-GB" dirty="0"/>
          </a:p>
        </p:txBody>
      </p:sp>
    </p:spTree>
    <p:extLst>
      <p:ext uri="{BB962C8B-B14F-4D97-AF65-F5344CB8AC3E}">
        <p14:creationId xmlns:p14="http://schemas.microsoft.com/office/powerpoint/2010/main" val="111428069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Labels</a:t>
            </a:r>
            <a:endParaRPr lang="en-GB" dirty="0"/>
          </a:p>
        </p:txBody>
      </p:sp>
      <p:sp>
        <p:nvSpPr>
          <p:cNvPr id="3" name="Content Placeholder 2"/>
          <p:cNvSpPr>
            <a:spLocks noGrp="1"/>
          </p:cNvSpPr>
          <p:nvPr>
            <p:ph idx="1"/>
          </p:nvPr>
        </p:nvSpPr>
        <p:spPr/>
        <p:txBody>
          <a:bodyPr/>
          <a:lstStyle/>
          <a:p>
            <a:r>
              <a:rPr lang="en-GB" dirty="0" smtClean="0"/>
              <a:t>To avoid using memory addresses, especially when referring to lines of code, we use a text label</a:t>
            </a:r>
          </a:p>
          <a:p>
            <a:endParaRPr lang="en-GB" dirty="0"/>
          </a:p>
          <a:p>
            <a:endParaRPr lang="en-GB" dirty="0" smtClean="0"/>
          </a:p>
          <a:p>
            <a:endParaRPr lang="en-GB" dirty="0"/>
          </a:p>
          <a:p>
            <a:endParaRPr lang="en-GB" dirty="0" smtClean="0"/>
          </a:p>
          <a:p>
            <a:endParaRPr lang="en-GB" dirty="0"/>
          </a:p>
          <a:p>
            <a:r>
              <a:rPr lang="en-GB" dirty="0" smtClean="0"/>
              <a:t>The linker will calculate the correct address for each label during the linking process</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sp>
        <p:nvSpPr>
          <p:cNvPr id="5" name="TextBox 4"/>
          <p:cNvSpPr txBox="1"/>
          <p:nvPr/>
        </p:nvSpPr>
        <p:spPr>
          <a:xfrm>
            <a:off x="2181225" y="2721441"/>
            <a:ext cx="3518912" cy="646331"/>
          </a:xfrm>
          <a:prstGeom prst="rect">
            <a:avLst/>
          </a:prstGeom>
          <a:noFill/>
        </p:spPr>
        <p:txBody>
          <a:bodyPr wrap="none" rtlCol="0">
            <a:spAutoFit/>
          </a:bodyPr>
          <a:lstStyle/>
          <a:p>
            <a:r>
              <a:rPr lang="en-GB" b="1" dirty="0"/>
              <a:t>loop</a:t>
            </a:r>
            <a:r>
              <a:rPr lang="en-GB" dirty="0"/>
              <a:t>:</a:t>
            </a:r>
          </a:p>
          <a:p>
            <a:r>
              <a:rPr lang="en-GB" dirty="0" smtClean="0"/>
              <a:t>	b loop	// </a:t>
            </a:r>
            <a:r>
              <a:rPr lang="en-GB" dirty="0"/>
              <a:t>Loop forever</a:t>
            </a:r>
          </a:p>
        </p:txBody>
      </p:sp>
      <p:sp>
        <p:nvSpPr>
          <p:cNvPr id="6" name="Arc 5"/>
          <p:cNvSpPr/>
          <p:nvPr/>
        </p:nvSpPr>
        <p:spPr bwMode="auto">
          <a:xfrm flipV="1">
            <a:off x="1914525" y="2838449"/>
            <a:ext cx="1647826" cy="743634"/>
          </a:xfrm>
          <a:prstGeom prst="arc">
            <a:avLst>
              <a:gd name="adj1" fmla="val 9203407"/>
              <a:gd name="adj2" fmla="val 21008052"/>
            </a:avLst>
          </a:prstGeom>
          <a:noFill/>
          <a:ln w="25400" cap="flat" cmpd="sng" algn="ctr">
            <a:solidFill>
              <a:schemeClr val="tx1"/>
            </a:solidFill>
            <a:prstDash val="solid"/>
            <a:round/>
            <a:headEnd type="triangle" w="med" len="med"/>
            <a:tailEnd type="none" w="lg" len="lg"/>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Tree>
    <p:extLst>
      <p:ext uri="{BB962C8B-B14F-4D97-AF65-F5344CB8AC3E}">
        <p14:creationId xmlns:p14="http://schemas.microsoft.com/office/powerpoint/2010/main" val="28803393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Unconditional Branching</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graphicFrame>
        <p:nvGraphicFramePr>
          <p:cNvPr id="5" name="Table 4"/>
          <p:cNvGraphicFramePr>
            <a:graphicFrameLocks noGrp="1"/>
          </p:cNvGraphicFramePr>
          <p:nvPr>
            <p:extLst>
              <p:ext uri="{D42A27DB-BD31-4B8C-83A1-F6EECF244321}">
                <p14:modId xmlns:p14="http://schemas.microsoft.com/office/powerpoint/2010/main" val="4045889057"/>
              </p:ext>
            </p:extLst>
          </p:nvPr>
        </p:nvGraphicFramePr>
        <p:xfrm>
          <a:off x="552449" y="1885950"/>
          <a:ext cx="7781925" cy="1924051"/>
        </p:xfrm>
        <a:graphic>
          <a:graphicData uri="http://schemas.openxmlformats.org/drawingml/2006/table">
            <a:tbl>
              <a:tblPr>
                <a:tableStyleId>{5940675A-B579-460E-94D1-54222C63F5DA}</a:tableStyleId>
              </a:tblPr>
              <a:tblGrid>
                <a:gridCol w="2383409"/>
                <a:gridCol w="813295"/>
                <a:gridCol w="3194572"/>
                <a:gridCol w="1390649"/>
              </a:tblGrid>
              <a:tr h="286096">
                <a:tc gridSpan="3">
                  <a:txBody>
                    <a:bodyPr/>
                    <a:lstStyle/>
                    <a:p>
                      <a:pPr algn="l" fontAlgn="t"/>
                      <a:r>
                        <a:rPr lang="en-GB" sz="1400" u="none" strike="noStrike" dirty="0" smtClean="0">
                          <a:effectLst/>
                        </a:rPr>
                        <a:t>BRANCH – Jump</a:t>
                      </a:r>
                      <a:r>
                        <a:rPr lang="en-GB" sz="1400" u="none" strike="noStrike" baseline="0" dirty="0" smtClean="0">
                          <a:effectLst/>
                        </a:rPr>
                        <a:t> to a specific location</a:t>
                      </a:r>
                      <a:endParaRPr lang="en-GB" sz="1400" b="0" i="0" u="none" strike="noStrike" dirty="0">
                        <a:solidFill>
                          <a:srgbClr val="000000"/>
                        </a:solidFill>
                        <a:effectLst/>
                        <a:latin typeface="Calibri" panose="020F0502020204030204" pitchFamily="34" charset="0"/>
                      </a:endParaRPr>
                    </a:p>
                  </a:txBody>
                  <a:tcPr marL="8700" marR="8700" marT="8700" marB="0" anchor="ctr"/>
                </a:tc>
                <a:tc hMerge="1">
                  <a:txBody>
                    <a:bodyPr/>
                    <a:lstStyle/>
                    <a:p>
                      <a:pPr algn="ctr" fontAlgn="b"/>
                      <a:endParaRPr lang="en-GB" sz="1400" b="0" i="0" u="none" strike="noStrike" dirty="0">
                        <a:solidFill>
                          <a:srgbClr val="000000"/>
                        </a:solidFill>
                        <a:effectLst/>
                        <a:latin typeface="Calibri" panose="020F0502020204030204" pitchFamily="34" charset="0"/>
                      </a:endParaRPr>
                    </a:p>
                  </a:txBody>
                  <a:tcPr marL="8700" marR="8700" marT="8700" marB="0" anchor="b"/>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a:txBody>
                    <a:bodyPr/>
                    <a:lstStyle/>
                    <a:p>
                      <a:endParaRPr lang="en-GB" dirty="0"/>
                    </a:p>
                  </a:txBody>
                  <a:tcPr marL="8700" marR="8700" marT="8700" marB="0" anchor="ctr"/>
                </a:tc>
              </a:tr>
              <a:tr h="440152">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Clock Cycles</a:t>
                      </a:r>
                      <a:endParaRPr lang="en-GB" sz="1400" b="0" i="0" u="none" strike="noStrike" dirty="0">
                        <a:solidFill>
                          <a:srgbClr val="000000"/>
                        </a:solidFill>
                        <a:effectLst/>
                        <a:latin typeface="Calibri" panose="020F0502020204030204" pitchFamily="34" charset="0"/>
                      </a:endParaRPr>
                    </a:p>
                  </a:txBody>
                  <a:tcPr marL="8700" marR="8700" marT="8700" marB="0" anchor="b">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dirty="0" smtClean="0">
                          <a:effectLst/>
                        </a:rPr>
                        <a:t>Examples</a:t>
                      </a:r>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r>
              <a:tr h="326294">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871509">
                <a:tc>
                  <a:txBody>
                    <a:bodyPr/>
                    <a:lstStyle/>
                    <a:p>
                      <a:pPr algn="l" fontAlgn="t"/>
                      <a:r>
                        <a:rPr lang="en-GB" sz="1400" u="none" strike="noStrike" dirty="0" smtClean="0">
                          <a:effectLst/>
                        </a:rPr>
                        <a:t>b</a:t>
                      </a:r>
                      <a:r>
                        <a:rPr lang="en-GB" sz="1400" u="none" strike="noStrike" baseline="0" dirty="0" smtClean="0">
                          <a:effectLst/>
                        </a:rPr>
                        <a:t> </a:t>
                      </a:r>
                      <a:r>
                        <a:rPr lang="en-GB" sz="1400" u="none" strike="noStrike" dirty="0" smtClean="0">
                          <a:effectLst/>
                        </a:rPr>
                        <a:t>label</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fontAlgn="t"/>
                      <a:r>
                        <a:rPr lang="en-GB" sz="1400" u="none" strike="noStrike" dirty="0">
                          <a:effectLst/>
                        </a:rPr>
                        <a:t>1</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en-GB" sz="1400" b="0" i="0" u="none" strike="noStrike" dirty="0" smtClean="0">
                          <a:solidFill>
                            <a:schemeClr val="tx1"/>
                          </a:solidFill>
                          <a:effectLst/>
                          <a:latin typeface="+mn-lt"/>
                        </a:rPr>
                        <a:t>Always</a:t>
                      </a:r>
                      <a:r>
                        <a:rPr lang="en-GB" sz="1400" b="0" i="0" u="none" strike="noStrike" baseline="0" dirty="0" smtClean="0">
                          <a:solidFill>
                            <a:schemeClr val="tx1"/>
                          </a:solidFill>
                          <a:effectLst/>
                          <a:latin typeface="+mn-lt"/>
                        </a:rPr>
                        <a:t> branch to the address specified by the label</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en-GB" sz="1400" b="0" i="0" u="none" strike="noStrike" dirty="0" smtClean="0">
                          <a:solidFill>
                            <a:schemeClr val="tx1"/>
                          </a:solidFill>
                          <a:effectLst/>
                          <a:latin typeface="+mn-lt"/>
                        </a:rPr>
                        <a:t>forever:</a:t>
                      </a:r>
                      <a:br>
                        <a:rPr lang="en-GB" sz="1400" b="0" i="0" u="none" strike="noStrike" dirty="0" smtClean="0">
                          <a:solidFill>
                            <a:schemeClr val="tx1"/>
                          </a:solidFill>
                          <a:effectLst/>
                          <a:latin typeface="+mn-lt"/>
                        </a:rPr>
                      </a:br>
                      <a:r>
                        <a:rPr lang="en-GB" sz="1400" b="0" i="0" u="none" strike="noStrike" dirty="0" smtClean="0">
                          <a:solidFill>
                            <a:schemeClr val="tx1"/>
                          </a:solidFill>
                          <a:effectLst/>
                          <a:latin typeface="+mn-lt"/>
                        </a:rPr>
                        <a:t>     b forever</a:t>
                      </a:r>
                      <a:endParaRPr lang="en-GB" sz="1400" b="0" i="0" u="none" strike="noStrike" dirty="0" smtClean="0">
                        <a:solidFill>
                          <a:srgbClr val="000000"/>
                        </a:solidFill>
                        <a:effectLst/>
                        <a:latin typeface="Calibri" panose="020F0502020204030204" pitchFamily="34" charset="0"/>
                      </a:endParaRPr>
                    </a:p>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val="15688443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Conditional Branching</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graphicFrame>
        <p:nvGraphicFramePr>
          <p:cNvPr id="5" name="Table 4"/>
          <p:cNvGraphicFramePr>
            <a:graphicFrameLocks noGrp="1"/>
          </p:cNvGraphicFramePr>
          <p:nvPr>
            <p:extLst>
              <p:ext uri="{D42A27DB-BD31-4B8C-83A1-F6EECF244321}">
                <p14:modId xmlns:p14="http://schemas.microsoft.com/office/powerpoint/2010/main" val="395281327"/>
              </p:ext>
            </p:extLst>
          </p:nvPr>
        </p:nvGraphicFramePr>
        <p:xfrm>
          <a:off x="257174" y="742950"/>
          <a:ext cx="8220075" cy="6239610"/>
        </p:xfrm>
        <a:graphic>
          <a:graphicData uri="http://schemas.openxmlformats.org/drawingml/2006/table">
            <a:tbl>
              <a:tblPr>
                <a:tableStyleId>{5940675A-B579-460E-94D1-54222C63F5DA}</a:tableStyleId>
              </a:tblPr>
              <a:tblGrid>
                <a:gridCol w="2009776"/>
                <a:gridCol w="685800"/>
                <a:gridCol w="3009900"/>
                <a:gridCol w="1658075"/>
                <a:gridCol w="856524"/>
              </a:tblGrid>
              <a:tr h="278904">
                <a:tc gridSpan="5">
                  <a:txBody>
                    <a:bodyPr/>
                    <a:lstStyle/>
                    <a:p>
                      <a:pPr algn="l" fontAlgn="t"/>
                      <a:r>
                        <a:rPr lang="en-GB" sz="1400" u="none" strike="noStrike" dirty="0" smtClean="0">
                          <a:effectLst/>
                        </a:rPr>
                        <a:t>BRANCH – Jump</a:t>
                      </a:r>
                      <a:r>
                        <a:rPr lang="en-GB" sz="1400" u="none" strike="noStrike" baseline="0" dirty="0" smtClean="0">
                          <a:effectLst/>
                        </a:rPr>
                        <a:t> to a specific location</a:t>
                      </a:r>
                      <a:endParaRPr lang="en-GB" sz="1400" b="0" i="0" u="none" strike="noStrike" dirty="0">
                        <a:solidFill>
                          <a:srgbClr val="000000"/>
                        </a:solidFill>
                        <a:effectLst/>
                        <a:latin typeface="Calibri" panose="020F0502020204030204" pitchFamily="34" charset="0"/>
                      </a:endParaRPr>
                    </a:p>
                  </a:txBody>
                  <a:tcPr marL="8700" marR="8700" marT="8700" marB="0" anchor="ctr"/>
                </a:tc>
                <a:tc hMerge="1">
                  <a:txBody>
                    <a:bodyPr/>
                    <a:lstStyle/>
                    <a:p>
                      <a:pPr algn="ctr" fontAlgn="b"/>
                      <a:endParaRPr lang="en-GB" sz="1400" b="0" i="0" u="none" strike="noStrike" dirty="0">
                        <a:solidFill>
                          <a:srgbClr val="000000"/>
                        </a:solidFill>
                        <a:effectLst/>
                        <a:latin typeface="Calibri" panose="020F0502020204030204" pitchFamily="34" charset="0"/>
                      </a:endParaRPr>
                    </a:p>
                  </a:txBody>
                  <a:tcPr marL="8700" marR="8700" marT="8700" marB="0" anchor="b"/>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nchor="ctr"/>
                </a:tc>
                <a:tc hMerge="1">
                  <a:txBody>
                    <a:bodyPr/>
                    <a:lstStyle/>
                    <a:p>
                      <a:endParaRPr lang="en-GB"/>
                    </a:p>
                  </a:txBody>
                  <a:tcPr/>
                </a:tc>
              </a:tr>
              <a:tr h="392083">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Clock Cycles</a:t>
                      </a:r>
                      <a:endParaRPr lang="en-GB" sz="1400" b="0" i="0" u="none" strike="noStrike" dirty="0">
                        <a:solidFill>
                          <a:srgbClr val="000000"/>
                        </a:solidFill>
                        <a:effectLst/>
                        <a:latin typeface="Calibri" panose="020F0502020204030204" pitchFamily="34" charset="0"/>
                      </a:endParaRPr>
                    </a:p>
                  </a:txBody>
                  <a:tcPr marL="8700" marR="8700" marT="8700" marB="0" anchor="b">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dirty="0" smtClean="0">
                          <a:effectLst/>
                        </a:rPr>
                        <a:t>Status Flag</a:t>
                      </a:r>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dirty="0" smtClean="0">
                          <a:effectLst/>
                        </a:rPr>
                        <a:t>Examples</a:t>
                      </a:r>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r>
              <a:tr h="322786">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584207">
                <a:tc>
                  <a:txBody>
                    <a:bodyPr/>
                    <a:lstStyle/>
                    <a:p>
                      <a:pPr algn="l" fontAlgn="t"/>
                      <a:r>
                        <a:rPr lang="en-GB" sz="1800" u="none" strike="noStrike" dirty="0" err="1" smtClean="0">
                          <a:effectLst/>
                        </a:rPr>
                        <a:t>beq</a:t>
                      </a:r>
                      <a:r>
                        <a:rPr lang="en-GB" sz="1800" u="none" strike="noStrike" baseline="0" dirty="0" smtClean="0">
                          <a:effectLst/>
                        </a:rPr>
                        <a:t> label</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b="1" u="none" strike="noStrike" dirty="0" smtClean="0">
                          <a:effectLst/>
                        </a:rPr>
                        <a:t>Branch when equal </a:t>
                      </a:r>
                      <a:r>
                        <a:rPr lang="en-GB" sz="1400" u="none" strike="noStrike" dirty="0" smtClean="0">
                          <a:effectLst/>
                        </a:rPr>
                        <a:t>to the address specified by the label when </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b="0" i="0" u="none" strike="noStrike" dirty="0" smtClean="0">
                          <a:solidFill>
                            <a:schemeClr val="tx1"/>
                          </a:solidFill>
                          <a:effectLst/>
                          <a:latin typeface="+mn-lt"/>
                        </a:rPr>
                        <a:t>Z set</a:t>
                      </a:r>
                      <a:r>
                        <a:rPr lang="en-GB" sz="1400" u="none" strike="noStrike" dirty="0">
                          <a:effectLst/>
                        </a:rPr>
                        <a:t/>
                      </a:r>
                      <a:br>
                        <a:rPr lang="en-GB" sz="1400" u="none" strike="noStrike" dirty="0">
                          <a:effectLst/>
                        </a:rPr>
                      </a:b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en-GB" sz="1400" b="0" i="0" u="none" strike="noStrike" dirty="0" smtClean="0">
                          <a:solidFill>
                            <a:schemeClr val="tx1"/>
                          </a:solidFill>
                          <a:effectLst/>
                          <a:latin typeface="+mn-lt"/>
                        </a:rPr>
                        <a:t>==</a:t>
                      </a:r>
                      <a:endParaRPr lang="en-GB" sz="1400" b="0" i="0" u="none" strike="noStrike" dirty="0" smtClean="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631218">
                <a:tc>
                  <a:txBody>
                    <a:bodyPr/>
                    <a:lstStyle/>
                    <a:p>
                      <a:pPr algn="l" fontAlgn="t"/>
                      <a:r>
                        <a:rPr lang="en-GB" sz="1800" u="none" strike="noStrike" dirty="0" err="1" smtClean="0">
                          <a:effectLst/>
                        </a:rPr>
                        <a:t>bne</a:t>
                      </a:r>
                      <a:r>
                        <a:rPr lang="en-GB" sz="1800" u="none" strike="noStrike" baseline="0" dirty="0" smtClean="0">
                          <a:effectLst/>
                        </a:rPr>
                        <a:t> label</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b="1" u="none" strike="noStrike" dirty="0" smtClean="0">
                          <a:effectLst/>
                        </a:rPr>
                        <a:t>Branch when not equal </a:t>
                      </a:r>
                      <a:r>
                        <a:rPr lang="en-GB" sz="1400" u="none" strike="noStrike" dirty="0" smtClean="0">
                          <a:effectLst/>
                        </a:rPr>
                        <a:t>to the address specified by the label when </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b="0" i="0" u="none" strike="noStrike" dirty="0" smtClean="0">
                          <a:solidFill>
                            <a:schemeClr val="tx1"/>
                          </a:solidFill>
                          <a:effectLst/>
                          <a:latin typeface="+mn-lt"/>
                        </a:rPr>
                        <a:t>Z clear</a:t>
                      </a:r>
                      <a:r>
                        <a:rPr lang="en-GB" sz="1400" u="none" strike="noStrike" dirty="0">
                          <a:effectLst/>
                        </a:rPr>
                        <a:t/>
                      </a:r>
                      <a:br>
                        <a:rPr lang="en-GB" sz="1400" u="none" strike="noStrike" dirty="0">
                          <a:effectLst/>
                        </a:rPr>
                      </a:b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en-GB" sz="1400" b="0" i="0" u="none" strike="noStrike" dirty="0" smtClean="0">
                          <a:solidFill>
                            <a:schemeClr val="tx1"/>
                          </a:solidFill>
                          <a:effectLst/>
                          <a:latin typeface="+mn-lt"/>
                        </a:rPr>
                        <a:t>!=</a:t>
                      </a:r>
                      <a:endParaRPr lang="en-GB" sz="1400" b="0" i="0" u="none" strike="noStrike" dirty="0" smtClean="0">
                        <a:solidFill>
                          <a:srgbClr val="000000"/>
                        </a:solidFill>
                        <a:effectLst/>
                        <a:latin typeface="Calibri" panose="020F0502020204030204" pitchFamily="34" charset="0"/>
                      </a:endParaRPr>
                    </a:p>
                    <a:p>
                      <a:pPr algn="ctr"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560295">
                <a:tc>
                  <a:txBody>
                    <a:bodyPr/>
                    <a:lstStyle/>
                    <a:p>
                      <a:pPr algn="l" fontAlgn="t"/>
                      <a:r>
                        <a:rPr lang="en-GB" sz="1800" u="none" strike="noStrike" dirty="0" err="1" smtClean="0">
                          <a:effectLst/>
                        </a:rPr>
                        <a:t>bgt</a:t>
                      </a:r>
                      <a:r>
                        <a:rPr lang="en-GB" sz="1800" u="none" strike="noStrike" baseline="0" dirty="0" smtClean="0">
                          <a:effectLst/>
                        </a:rPr>
                        <a:t> label</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b="1" u="none" strike="noStrike" dirty="0" smtClean="0">
                          <a:effectLst/>
                        </a:rPr>
                        <a:t>Branch when greater</a:t>
                      </a:r>
                      <a:r>
                        <a:rPr lang="en-GB" sz="1400" b="1" u="none" strike="noStrike" baseline="0" dirty="0" smtClean="0">
                          <a:effectLst/>
                        </a:rPr>
                        <a:t> than </a:t>
                      </a:r>
                      <a:r>
                        <a:rPr lang="en-GB" sz="1400" u="none" strike="noStrike" dirty="0" smtClean="0">
                          <a:effectLst/>
                        </a:rPr>
                        <a:t>to the address specified by the label when </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b="0" i="0" u="none" strike="noStrike" dirty="0" smtClean="0">
                          <a:solidFill>
                            <a:schemeClr val="tx1"/>
                          </a:solidFill>
                          <a:effectLst/>
                          <a:latin typeface="+mn-lt"/>
                        </a:rPr>
                        <a:t>Z clear, N and V the same</a:t>
                      </a:r>
                      <a:r>
                        <a:rPr lang="en-GB" sz="1400" u="none" strike="noStrike" dirty="0">
                          <a:effectLst/>
                        </a:rPr>
                        <a:t/>
                      </a:r>
                      <a:br>
                        <a:rPr lang="en-GB" sz="1400" u="none" strike="noStrike" dirty="0">
                          <a:effectLst/>
                        </a:rPr>
                      </a:b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en-GB" sz="1400" b="0" i="0" u="none" strike="noStrike" dirty="0" smtClean="0">
                          <a:solidFill>
                            <a:schemeClr val="tx1"/>
                          </a:solidFill>
                          <a:effectLst/>
                          <a:latin typeface="+mn-lt"/>
                        </a:rPr>
                        <a:t>&gt;</a:t>
                      </a:r>
                      <a:endParaRPr lang="en-GB" sz="1400" b="0" i="0" u="none" strike="noStrike" dirty="0" smtClean="0">
                        <a:solidFill>
                          <a:srgbClr val="000000"/>
                        </a:solidFill>
                        <a:effectLst/>
                        <a:latin typeface="Calibri" panose="020F0502020204030204" pitchFamily="34" charset="0"/>
                      </a:endParaRPr>
                    </a:p>
                    <a:p>
                      <a:pPr algn="ctr"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560295">
                <a:tc>
                  <a:txBody>
                    <a:bodyPr/>
                    <a:lstStyle/>
                    <a:p>
                      <a:pPr algn="l" fontAlgn="t"/>
                      <a:r>
                        <a:rPr lang="en-GB" sz="1800" u="none" strike="noStrike" dirty="0" err="1" smtClean="0">
                          <a:effectLst/>
                        </a:rPr>
                        <a:t>bge</a:t>
                      </a:r>
                      <a:r>
                        <a:rPr lang="en-GB" sz="1800" u="none" strike="noStrike" baseline="0" dirty="0" smtClean="0">
                          <a:effectLst/>
                        </a:rPr>
                        <a:t> label</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b="1" u="none" strike="noStrike" dirty="0" smtClean="0">
                          <a:effectLst/>
                        </a:rPr>
                        <a:t>Branch when greater </a:t>
                      </a:r>
                      <a:r>
                        <a:rPr lang="en-GB" sz="1400" b="1" u="none" strike="noStrike" baseline="0" dirty="0" smtClean="0">
                          <a:effectLst/>
                        </a:rPr>
                        <a:t>than or equal </a:t>
                      </a:r>
                      <a:r>
                        <a:rPr lang="en-GB" sz="1400" u="none" strike="noStrike" dirty="0" smtClean="0">
                          <a:effectLst/>
                        </a:rPr>
                        <a:t>to the address specified by the label when </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b="0" i="0" u="none" strike="noStrike" dirty="0" smtClean="0">
                          <a:solidFill>
                            <a:schemeClr val="tx1"/>
                          </a:solidFill>
                          <a:effectLst/>
                          <a:latin typeface="+mn-lt"/>
                        </a:rPr>
                        <a:t>N</a:t>
                      </a:r>
                      <a:r>
                        <a:rPr lang="en-GB" sz="1400" b="0" i="0" u="none" strike="noStrike" baseline="0" dirty="0" smtClean="0">
                          <a:solidFill>
                            <a:schemeClr val="tx1"/>
                          </a:solidFill>
                          <a:effectLst/>
                          <a:latin typeface="+mn-lt"/>
                        </a:rPr>
                        <a:t> and V the same</a:t>
                      </a:r>
                      <a:r>
                        <a:rPr lang="en-GB" sz="1400" u="none" strike="noStrike" dirty="0">
                          <a:effectLst/>
                        </a:rPr>
                        <a:t/>
                      </a:r>
                      <a:br>
                        <a:rPr lang="en-GB" sz="1400" u="none" strike="noStrike" dirty="0">
                          <a:effectLst/>
                        </a:rPr>
                      </a:b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en-GB" sz="1400" b="0" i="0" u="none" strike="noStrike" dirty="0" smtClean="0">
                          <a:solidFill>
                            <a:schemeClr val="tx1"/>
                          </a:solidFill>
                          <a:effectLst/>
                          <a:latin typeface="+mn-lt"/>
                        </a:rPr>
                        <a:t>&gt;=</a:t>
                      </a:r>
                      <a:endParaRPr lang="en-GB" sz="1400" b="0" i="0" u="none" strike="noStrike" dirty="0" smtClean="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560295">
                <a:tc>
                  <a:txBody>
                    <a:bodyPr/>
                    <a:lstStyle/>
                    <a:p>
                      <a:pPr algn="l" fontAlgn="t"/>
                      <a:r>
                        <a:rPr lang="en-GB" sz="1800" u="none" strike="noStrike" dirty="0" err="1" smtClean="0">
                          <a:effectLst/>
                        </a:rPr>
                        <a:t>blt</a:t>
                      </a:r>
                      <a:r>
                        <a:rPr lang="en-GB" sz="1800" u="none" strike="noStrike" baseline="0" dirty="0" smtClean="0">
                          <a:effectLst/>
                        </a:rPr>
                        <a:t> label</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b="1" u="none" strike="noStrike" dirty="0" smtClean="0">
                          <a:effectLst/>
                        </a:rPr>
                        <a:t>Branch when less</a:t>
                      </a:r>
                      <a:r>
                        <a:rPr lang="en-GB" sz="1400" b="1" u="none" strike="noStrike" baseline="0" dirty="0" smtClean="0">
                          <a:effectLst/>
                        </a:rPr>
                        <a:t> than </a:t>
                      </a:r>
                      <a:r>
                        <a:rPr lang="en-GB" sz="1400" u="none" strike="noStrike" dirty="0" smtClean="0">
                          <a:effectLst/>
                        </a:rPr>
                        <a:t>to the address specified by the label when </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b="0" i="0" u="none" strike="noStrike" dirty="0" smtClean="0">
                          <a:solidFill>
                            <a:schemeClr val="tx1"/>
                          </a:solidFill>
                          <a:effectLst/>
                          <a:latin typeface="+mn-lt"/>
                        </a:rPr>
                        <a:t>N</a:t>
                      </a:r>
                      <a:r>
                        <a:rPr lang="en-GB" sz="1400" b="0" i="0" u="none" strike="noStrike" baseline="0" dirty="0" smtClean="0">
                          <a:solidFill>
                            <a:schemeClr val="tx1"/>
                          </a:solidFill>
                          <a:effectLst/>
                          <a:latin typeface="+mn-lt"/>
                        </a:rPr>
                        <a:t> and V differ</a:t>
                      </a:r>
                      <a:r>
                        <a:rPr lang="en-GB" sz="1400" u="none" strike="noStrike" dirty="0">
                          <a:effectLst/>
                        </a:rPr>
                        <a:t/>
                      </a:r>
                      <a:br>
                        <a:rPr lang="en-GB" sz="1400" u="none" strike="noStrike" dirty="0">
                          <a:effectLst/>
                        </a:rPr>
                      </a:b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en-GB" sz="1400" b="0" i="0" u="none" strike="noStrike" dirty="0" smtClean="0">
                          <a:solidFill>
                            <a:schemeClr val="tx1"/>
                          </a:solidFill>
                          <a:effectLst/>
                          <a:latin typeface="+mn-lt"/>
                        </a:rPr>
                        <a:t>&lt;</a:t>
                      </a:r>
                      <a:endParaRPr lang="en-GB" sz="1400" b="0" i="0" u="none" strike="noStrike" dirty="0" smtClean="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560295">
                <a:tc>
                  <a:txBody>
                    <a:bodyPr/>
                    <a:lstStyle/>
                    <a:p>
                      <a:pPr algn="l" fontAlgn="t"/>
                      <a:r>
                        <a:rPr lang="en-GB" sz="1800" u="none" strike="noStrike" dirty="0" err="1" smtClean="0">
                          <a:effectLst/>
                        </a:rPr>
                        <a:t>ble</a:t>
                      </a:r>
                      <a:r>
                        <a:rPr lang="en-GB" sz="1800" u="none" strike="noStrike" baseline="0" dirty="0" smtClean="0">
                          <a:effectLst/>
                        </a:rPr>
                        <a:t> label</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b="1" u="none" strike="noStrike" dirty="0" smtClean="0">
                          <a:effectLst/>
                        </a:rPr>
                        <a:t>Branch when less</a:t>
                      </a:r>
                      <a:r>
                        <a:rPr lang="en-GB" sz="1400" b="1" u="none" strike="noStrike" baseline="0" dirty="0" smtClean="0">
                          <a:effectLst/>
                        </a:rPr>
                        <a:t> than or equal </a:t>
                      </a:r>
                      <a:r>
                        <a:rPr lang="en-GB" sz="1400" u="none" strike="noStrike" dirty="0" smtClean="0">
                          <a:effectLst/>
                        </a:rPr>
                        <a:t>to the address specified by the label when </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b="0" i="0" u="none" strike="noStrike" dirty="0" smtClean="0">
                          <a:solidFill>
                            <a:schemeClr val="tx1"/>
                          </a:solidFill>
                          <a:effectLst/>
                          <a:latin typeface="+mn-lt"/>
                        </a:rPr>
                        <a:t>Z</a:t>
                      </a:r>
                      <a:r>
                        <a:rPr lang="en-GB" sz="1400" b="0" i="0" u="none" strike="noStrike" baseline="0" dirty="0" smtClean="0">
                          <a:solidFill>
                            <a:schemeClr val="tx1"/>
                          </a:solidFill>
                          <a:effectLst/>
                          <a:latin typeface="+mn-lt"/>
                        </a:rPr>
                        <a:t> set, N and V differ</a:t>
                      </a:r>
                      <a:r>
                        <a:rPr lang="en-GB" sz="1400" u="none" strike="noStrike" dirty="0">
                          <a:effectLst/>
                        </a:rPr>
                        <a:t/>
                      </a:r>
                      <a:br>
                        <a:rPr lang="en-GB" sz="1400" u="none" strike="noStrike" dirty="0">
                          <a:effectLst/>
                        </a:rPr>
                      </a:b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en-GB" sz="1400" b="0" i="0" u="none" strike="noStrike" dirty="0" smtClean="0">
                          <a:solidFill>
                            <a:schemeClr val="tx1"/>
                          </a:solidFill>
                          <a:effectLst/>
                          <a:latin typeface="+mn-lt"/>
                        </a:rPr>
                        <a:t>&lt;=</a:t>
                      </a:r>
                      <a:endParaRPr lang="en-GB" sz="1400" b="0" i="0" u="none" strike="noStrike" dirty="0" smtClean="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560295">
                <a:tc>
                  <a:txBody>
                    <a:bodyPr/>
                    <a:lstStyle/>
                    <a:p>
                      <a:pPr algn="l" fontAlgn="t"/>
                      <a:r>
                        <a:rPr lang="en-GB" sz="1800" u="none" strike="noStrike" dirty="0" err="1" smtClean="0">
                          <a:effectLst/>
                        </a:rPr>
                        <a:t>bcs</a:t>
                      </a:r>
                      <a:r>
                        <a:rPr lang="en-GB" sz="1800" u="none" strike="noStrike" baseline="0" dirty="0" smtClean="0">
                          <a:effectLst/>
                        </a:rPr>
                        <a:t> label</a:t>
                      </a:r>
                      <a:br>
                        <a:rPr lang="en-GB" sz="1800" u="none" strike="noStrike" baseline="0" dirty="0" smtClean="0">
                          <a:effectLst/>
                        </a:rPr>
                      </a:br>
                      <a:r>
                        <a:rPr lang="en-GB" sz="1800" u="none" strike="noStrike" baseline="0" dirty="0" err="1" smtClean="0">
                          <a:effectLst/>
                        </a:rPr>
                        <a:t>bvs</a:t>
                      </a:r>
                      <a:r>
                        <a:rPr lang="en-GB" sz="1800" u="none" strike="noStrike" baseline="0" dirty="0" smtClean="0">
                          <a:effectLst/>
                        </a:rPr>
                        <a:t> label</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b="1" u="none" strike="noStrike" dirty="0" smtClean="0">
                          <a:effectLst/>
                        </a:rPr>
                        <a:t>Branch when carry/overflow</a:t>
                      </a:r>
                      <a:r>
                        <a:rPr lang="en-GB" sz="1400" b="1" u="none" strike="noStrike" baseline="0" dirty="0" smtClean="0">
                          <a:effectLst/>
                        </a:rPr>
                        <a:t> set </a:t>
                      </a:r>
                      <a:r>
                        <a:rPr lang="en-GB" sz="1400" u="none" strike="noStrike" dirty="0" smtClean="0">
                          <a:effectLst/>
                        </a:rPr>
                        <a:t>to the address specified by the label when </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b="0" i="0" u="none" strike="noStrike" dirty="0" smtClean="0">
                          <a:solidFill>
                            <a:schemeClr val="tx1"/>
                          </a:solidFill>
                          <a:effectLst/>
                          <a:latin typeface="+mn-lt"/>
                        </a:rPr>
                        <a:t>C set </a:t>
                      </a:r>
                    </a:p>
                    <a:p>
                      <a:pPr algn="ctr" fontAlgn="t"/>
                      <a:r>
                        <a:rPr lang="en-GB" sz="1400" b="0" i="0" u="none" strike="noStrike" dirty="0" smtClean="0">
                          <a:solidFill>
                            <a:schemeClr val="tx1"/>
                          </a:solidFill>
                          <a:effectLst/>
                          <a:latin typeface="+mn-lt"/>
                        </a:rPr>
                        <a:t>V set</a:t>
                      </a:r>
                      <a:r>
                        <a:rPr lang="en-GB" sz="1400" u="none" strike="noStrike" dirty="0">
                          <a:effectLst/>
                        </a:rPr>
                        <a:t/>
                      </a:r>
                      <a:br>
                        <a:rPr lang="en-GB" sz="1400" u="none" strike="noStrike" dirty="0">
                          <a:effectLst/>
                        </a:rPr>
                      </a:b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en-GB" sz="1400" b="0" i="0" u="none" strike="noStrike" dirty="0" smtClean="0">
                          <a:solidFill>
                            <a:schemeClr val="tx1"/>
                          </a:solidFill>
                          <a:effectLst/>
                          <a:latin typeface="+mn-lt"/>
                        </a:rPr>
                        <a:t> </a:t>
                      </a:r>
                      <a:endParaRPr lang="en-GB" sz="1400" b="0" i="0" u="none" strike="noStrike" dirty="0" smtClean="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560295">
                <a:tc>
                  <a:txBody>
                    <a:bodyPr/>
                    <a:lstStyle/>
                    <a:p>
                      <a:pPr algn="l" fontAlgn="t"/>
                      <a:r>
                        <a:rPr lang="en-GB" sz="1800" u="none" strike="noStrike" dirty="0" smtClean="0">
                          <a:effectLst/>
                        </a:rPr>
                        <a:t>bcc</a:t>
                      </a:r>
                      <a:r>
                        <a:rPr lang="en-GB" sz="1800" u="none" strike="noStrike" baseline="0" dirty="0" smtClean="0">
                          <a:effectLst/>
                        </a:rPr>
                        <a:t> label</a:t>
                      </a:r>
                    </a:p>
                    <a:p>
                      <a:pPr algn="l" fontAlgn="t"/>
                      <a:r>
                        <a:rPr lang="en-GB" sz="1800" u="none" strike="noStrike" baseline="0" dirty="0" err="1" smtClean="0">
                          <a:effectLst/>
                        </a:rPr>
                        <a:t>bvc</a:t>
                      </a:r>
                      <a:r>
                        <a:rPr lang="en-GB" sz="1800" u="none" strike="noStrike" baseline="0" dirty="0" smtClean="0">
                          <a:effectLst/>
                        </a:rPr>
                        <a:t> label</a:t>
                      </a:r>
                    </a:p>
                    <a:p>
                      <a:pPr algn="l" fontAlgn="t"/>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b="1" u="none" strike="noStrike" dirty="0" smtClean="0">
                          <a:effectLst/>
                        </a:rPr>
                        <a:t>Branch when carry/overflow clear </a:t>
                      </a:r>
                      <a:r>
                        <a:rPr lang="en-GB" sz="1400" u="none" strike="noStrike" dirty="0" smtClean="0">
                          <a:effectLst/>
                        </a:rPr>
                        <a:t>to the address specified by the label when </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b="0" i="0" u="none" strike="noStrike" dirty="0" smtClean="0">
                          <a:solidFill>
                            <a:schemeClr val="tx1"/>
                          </a:solidFill>
                          <a:effectLst/>
                          <a:latin typeface="+mn-lt"/>
                        </a:rPr>
                        <a:t>C clear</a:t>
                      </a:r>
                    </a:p>
                    <a:p>
                      <a:pPr algn="ctr" fontAlgn="t"/>
                      <a:r>
                        <a:rPr lang="en-GB" sz="1400" b="0" i="0" u="none" strike="noStrike" dirty="0" smtClean="0">
                          <a:solidFill>
                            <a:schemeClr val="tx1"/>
                          </a:solidFill>
                          <a:effectLst/>
                          <a:latin typeface="+mn-lt"/>
                        </a:rPr>
                        <a:t>V clear</a:t>
                      </a:r>
                      <a:r>
                        <a:rPr lang="en-GB" sz="1400" u="none" strike="noStrike" dirty="0">
                          <a:effectLst/>
                        </a:rPr>
                        <a:t/>
                      </a:r>
                      <a:br>
                        <a:rPr lang="en-GB" sz="1400" u="none" strike="noStrike" dirty="0">
                          <a:effectLst/>
                        </a:rPr>
                      </a:b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endParaRPr lang="en-GB" sz="1400" b="0" i="0" u="none" strike="noStrike" dirty="0" smtClean="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val="13050698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dirty="0">
                <a:ea typeface="PMingLiU" pitchFamily="18" charset="-120"/>
              </a:rPr>
              <a:t>Condition Flags</a:t>
            </a:r>
            <a:endParaRPr lang="en-GB" dirty="0"/>
          </a:p>
        </p:txBody>
      </p:sp>
      <p:sp>
        <p:nvSpPr>
          <p:cNvPr id="3" name="Footer Placeholder 2"/>
          <p:cNvSpPr>
            <a:spLocks noGrp="1"/>
          </p:cNvSpPr>
          <p:nvPr>
            <p:ph type="ftr" sz="quarter" idx="10"/>
          </p:nvPr>
        </p:nvSpPr>
        <p:spPr/>
        <p:txBody>
          <a:bodyPr/>
          <a:lstStyle/>
          <a:p>
            <a:pPr>
              <a:defRPr/>
            </a:pPr>
            <a:r>
              <a:rPr lang="en-US" altLang="en-US" smtClean="0"/>
              <a:t>WAN</a:t>
            </a:r>
            <a:endParaRPr lang="en-US" altLang="en-US"/>
          </a:p>
        </p:txBody>
      </p:sp>
      <p:graphicFrame>
        <p:nvGraphicFramePr>
          <p:cNvPr id="4" name="Table 3"/>
          <p:cNvGraphicFramePr>
            <a:graphicFrameLocks noGrp="1"/>
          </p:cNvGraphicFramePr>
          <p:nvPr>
            <p:extLst>
              <p:ext uri="{D42A27DB-BD31-4B8C-83A1-F6EECF244321}">
                <p14:modId xmlns:p14="http://schemas.microsoft.com/office/powerpoint/2010/main" val="2215062490"/>
              </p:ext>
            </p:extLst>
          </p:nvPr>
        </p:nvGraphicFramePr>
        <p:xfrm>
          <a:off x="742951" y="1143000"/>
          <a:ext cx="7896224" cy="4297680"/>
        </p:xfrm>
        <a:graphic>
          <a:graphicData uri="http://schemas.openxmlformats.org/drawingml/2006/table">
            <a:tbl>
              <a:tblPr firstRow="1" bandRow="1">
                <a:tableStyleId>{5940675A-B579-460E-94D1-54222C63F5DA}</a:tableStyleId>
              </a:tblPr>
              <a:tblGrid>
                <a:gridCol w="1362074"/>
                <a:gridCol w="2324100"/>
                <a:gridCol w="4210050"/>
              </a:tblGrid>
              <a:tr h="160655">
                <a:tc>
                  <a:txBody>
                    <a:bodyPr/>
                    <a:lstStyle/>
                    <a:p>
                      <a:r>
                        <a:rPr lang="en-GB" dirty="0" smtClean="0"/>
                        <a:t>Flag</a:t>
                      </a:r>
                      <a:endParaRPr lang="en-GB" dirty="0"/>
                    </a:p>
                  </a:txBody>
                  <a:tcPr/>
                </a:tc>
                <a:tc>
                  <a:txBody>
                    <a:bodyPr/>
                    <a:lstStyle/>
                    <a:p>
                      <a:r>
                        <a:rPr lang="en-US" altLang="zh-TW" sz="1800" dirty="0" smtClean="0">
                          <a:ea typeface="PMingLiU" pitchFamily="18" charset="-120"/>
                        </a:rPr>
                        <a:t>Logical Instruction</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dirty="0" smtClean="0">
                          <a:ea typeface="PMingLiU" pitchFamily="18" charset="-120"/>
                        </a:rPr>
                        <a:t>Arithmetic Instruction</a:t>
                      </a:r>
                      <a:endParaRPr lang="en-GB" dirty="0"/>
                    </a:p>
                  </a:txBody>
                  <a:tcPr/>
                </a:tc>
              </a:tr>
              <a:tr h="370840">
                <a:tc>
                  <a:txBody>
                    <a:bodyPr/>
                    <a:lstStyle/>
                    <a:p>
                      <a:r>
                        <a:rPr lang="en-GB" dirty="0" smtClean="0"/>
                        <a:t>Negative</a:t>
                      </a:r>
                      <a:br>
                        <a:rPr lang="en-GB" dirty="0" smtClean="0"/>
                      </a:br>
                      <a:r>
                        <a:rPr lang="en-GB" dirty="0" smtClean="0"/>
                        <a:t>(N=1)</a:t>
                      </a:r>
                      <a:endParaRPr lang="en-GB" dirty="0"/>
                    </a:p>
                  </a:txBody>
                  <a:tcPr/>
                </a:tc>
                <a:tc>
                  <a:txBody>
                    <a:bodyPr/>
                    <a:lstStyle/>
                    <a:p>
                      <a:r>
                        <a:rPr lang="en-US" altLang="zh-TW" sz="1800" dirty="0" smtClean="0">
                          <a:ea typeface="PMingLiU" pitchFamily="18" charset="-120"/>
                        </a:rPr>
                        <a:t>No meaning</a:t>
                      </a:r>
                      <a:endParaRPr lang="en-GB" dirty="0"/>
                    </a:p>
                  </a:txBody>
                  <a:tcPr/>
                </a:tc>
                <a:tc>
                  <a:txBody>
                    <a:bodyPr/>
                    <a:lstStyle/>
                    <a:p>
                      <a:r>
                        <a:rPr lang="en-US" altLang="zh-TW" sz="1800" dirty="0" smtClean="0">
                          <a:ea typeface="PMingLiU" pitchFamily="18" charset="-120"/>
                        </a:rPr>
                        <a:t>Bit 31 of the result has been set.</a:t>
                      </a:r>
                      <a:br>
                        <a:rPr lang="en-US" altLang="zh-TW" sz="1800" dirty="0" smtClean="0">
                          <a:ea typeface="PMingLiU" pitchFamily="18" charset="-120"/>
                        </a:rPr>
                      </a:br>
                      <a:r>
                        <a:rPr lang="en-US" altLang="zh-TW" sz="1800" dirty="0" smtClean="0">
                          <a:ea typeface="PMingLiU" pitchFamily="18" charset="-120"/>
                        </a:rPr>
                        <a:t>Indicates a negative number in signed operations</a:t>
                      </a:r>
                      <a:endParaRPr lang="en-GB" dirty="0"/>
                    </a:p>
                  </a:txBody>
                  <a:tcPr/>
                </a:tc>
              </a:tr>
              <a:tr h="370840">
                <a:tc>
                  <a:txBody>
                    <a:bodyPr/>
                    <a:lstStyle/>
                    <a:p>
                      <a:r>
                        <a:rPr lang="en-GB" dirty="0" smtClean="0"/>
                        <a:t>Zero</a:t>
                      </a:r>
                      <a:br>
                        <a:rPr lang="en-GB" dirty="0" smtClean="0"/>
                      </a:br>
                      <a:r>
                        <a:rPr lang="en-GB" dirty="0" smtClean="0"/>
                        <a:t>(Z</a:t>
                      </a:r>
                      <a:r>
                        <a:rPr lang="en-GB" baseline="0" dirty="0" smtClean="0"/>
                        <a:t> = 1)</a:t>
                      </a:r>
                      <a:endParaRPr lang="en-GB" dirty="0"/>
                    </a:p>
                  </a:txBody>
                  <a:tcPr/>
                </a:tc>
                <a:tc>
                  <a:txBody>
                    <a:bodyPr/>
                    <a:lstStyle/>
                    <a:p>
                      <a:r>
                        <a:rPr lang="en-US" altLang="zh-TW" sz="1800" dirty="0" smtClean="0">
                          <a:ea typeface="PMingLiU" pitchFamily="18" charset="-120"/>
                        </a:rPr>
                        <a:t>Result is all zeroes</a:t>
                      </a:r>
                      <a:endParaRPr lang="en-GB" dirty="0"/>
                    </a:p>
                  </a:txBody>
                  <a:tcPr/>
                </a:tc>
                <a:tc>
                  <a:txBody>
                    <a:bodyPr/>
                    <a:lstStyle/>
                    <a:p>
                      <a:r>
                        <a:rPr lang="en-US" altLang="zh-TW" sz="1800" dirty="0" smtClean="0">
                          <a:ea typeface="PMingLiU" pitchFamily="18" charset="-120"/>
                        </a:rPr>
                        <a:t>Result of operation was zero</a:t>
                      </a:r>
                      <a:endParaRPr lang="en-GB" dirty="0"/>
                    </a:p>
                  </a:txBody>
                  <a:tcPr/>
                </a:tc>
              </a:tr>
              <a:tr h="370840">
                <a:tc>
                  <a:txBody>
                    <a:bodyPr/>
                    <a:lstStyle/>
                    <a:p>
                      <a:r>
                        <a:rPr lang="en-GB" dirty="0" smtClean="0"/>
                        <a:t>Carry</a:t>
                      </a:r>
                      <a:br>
                        <a:rPr lang="en-GB" dirty="0" smtClean="0"/>
                      </a:br>
                      <a:r>
                        <a:rPr lang="en-GB" dirty="0" smtClean="0"/>
                        <a:t>(C</a:t>
                      </a:r>
                      <a:r>
                        <a:rPr lang="en-GB" baseline="0" dirty="0" smtClean="0"/>
                        <a:t> = 1)</a:t>
                      </a:r>
                      <a:endParaRPr lang="en-GB" dirty="0" smtClean="0"/>
                    </a:p>
                  </a:txBody>
                  <a:tcPr/>
                </a:tc>
                <a:tc>
                  <a:txBody>
                    <a:bodyPr/>
                    <a:lstStyle/>
                    <a:p>
                      <a:r>
                        <a:rPr lang="en-US" altLang="zh-TW" sz="1800" dirty="0" smtClean="0">
                          <a:ea typeface="PMingLiU" pitchFamily="18" charset="-120"/>
                        </a:rPr>
                        <a:t>After Shift operation ‘1’ was left in carry flag</a:t>
                      </a:r>
                      <a:endParaRPr lang="en-GB" dirty="0"/>
                    </a:p>
                  </a:txBody>
                  <a:tcPr/>
                </a:tc>
                <a:tc>
                  <a:txBody>
                    <a:bodyPr/>
                    <a:lstStyle/>
                    <a:p>
                      <a:r>
                        <a:rPr lang="en-US" altLang="zh-TW" sz="1800" dirty="0" smtClean="0">
                          <a:ea typeface="PMingLiU" pitchFamily="18" charset="-120"/>
                        </a:rPr>
                        <a:t>Result was greater than 32 bits.</a:t>
                      </a:r>
                    </a:p>
                    <a:p>
                      <a:r>
                        <a:rPr lang="en-GB" dirty="0" smtClean="0"/>
                        <a:t>Operation results in a carry, or when a subtraction results in no borrow</a:t>
                      </a:r>
                      <a:endParaRPr lang="en-GB" dirty="0"/>
                    </a:p>
                  </a:txBody>
                  <a:tcPr/>
                </a:tc>
              </a:tr>
              <a:tr h="370840">
                <a:tc>
                  <a:txBody>
                    <a:bodyPr/>
                    <a:lstStyle/>
                    <a:p>
                      <a:r>
                        <a:rPr lang="en-US" altLang="zh-TW" sz="1800" dirty="0" err="1" smtClean="0">
                          <a:ea typeface="PMingLiU" pitchFamily="18" charset="-120"/>
                        </a:rPr>
                        <a:t>oVerflow</a:t>
                      </a:r>
                      <a:r>
                        <a:rPr lang="en-US" altLang="zh-TW" sz="1800" dirty="0" smtClean="0">
                          <a:ea typeface="PMingLiU" pitchFamily="18" charset="-120"/>
                        </a:rPr>
                        <a:t/>
                      </a:r>
                      <a:br>
                        <a:rPr lang="en-US" altLang="zh-TW" sz="1800" dirty="0" smtClean="0">
                          <a:ea typeface="PMingLiU" pitchFamily="18" charset="-120"/>
                        </a:rPr>
                      </a:br>
                      <a:r>
                        <a:rPr lang="en-US" altLang="zh-TW" sz="1800" dirty="0" smtClean="0">
                          <a:ea typeface="PMingLiU" pitchFamily="18" charset="-120"/>
                        </a:rPr>
                        <a:t>(V = 1)</a:t>
                      </a:r>
                      <a:endParaRPr lang="en-GB" dirty="0"/>
                    </a:p>
                  </a:txBody>
                  <a:tcPr/>
                </a:tc>
                <a:tc>
                  <a:txBody>
                    <a:bodyPr/>
                    <a:lstStyle/>
                    <a:p>
                      <a:r>
                        <a:rPr lang="en-US" altLang="zh-TW" sz="1800" dirty="0" smtClean="0">
                          <a:ea typeface="PMingLiU" pitchFamily="18" charset="-120"/>
                        </a:rPr>
                        <a:t>No meaning</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dirty="0" smtClean="0">
                          <a:ea typeface="PMingLiU" pitchFamily="18" charset="-120"/>
                        </a:rPr>
                        <a:t>Result was greater than 31 bits</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Operation causes an overflow (or an underflow). May </a:t>
                      </a:r>
                      <a:r>
                        <a:rPr lang="en-GB" dirty="0" err="1" smtClean="0"/>
                        <a:t>i</a:t>
                      </a:r>
                      <a:r>
                        <a:rPr lang="en-US" altLang="zh-TW" sz="1800" dirty="0" err="1" smtClean="0">
                          <a:ea typeface="PMingLiU" pitchFamily="18" charset="-120"/>
                        </a:rPr>
                        <a:t>ndicate</a:t>
                      </a:r>
                      <a:r>
                        <a:rPr lang="en-US" altLang="zh-TW" sz="1800" dirty="0" smtClean="0">
                          <a:ea typeface="PMingLiU" pitchFamily="18" charset="-120"/>
                        </a:rPr>
                        <a:t> a possible corruption of the sign bit in signed numbers</a:t>
                      </a:r>
                    </a:p>
                  </a:txBody>
                  <a:tcPr/>
                </a:tc>
              </a:tr>
            </a:tbl>
          </a:graphicData>
        </a:graphic>
      </p:graphicFrame>
    </p:spTree>
    <p:extLst>
      <p:ext uri="{BB962C8B-B14F-4D97-AF65-F5344CB8AC3E}">
        <p14:creationId xmlns:p14="http://schemas.microsoft.com/office/powerpoint/2010/main" val="40582557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Comparing Values </a:t>
            </a:r>
            <a:br>
              <a:rPr lang="en-GB" dirty="0" smtClean="0"/>
            </a:br>
            <a:r>
              <a:rPr lang="en-GB" dirty="0" smtClean="0"/>
              <a:t>(Are they the same?)</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graphicFrame>
        <p:nvGraphicFramePr>
          <p:cNvPr id="5" name="Table 4"/>
          <p:cNvGraphicFramePr>
            <a:graphicFrameLocks noGrp="1"/>
          </p:cNvGraphicFramePr>
          <p:nvPr>
            <p:extLst>
              <p:ext uri="{D42A27DB-BD31-4B8C-83A1-F6EECF244321}">
                <p14:modId xmlns:p14="http://schemas.microsoft.com/office/powerpoint/2010/main" val="1830753025"/>
              </p:ext>
            </p:extLst>
          </p:nvPr>
        </p:nvGraphicFramePr>
        <p:xfrm>
          <a:off x="1581150" y="1571625"/>
          <a:ext cx="6124576" cy="3158799"/>
        </p:xfrm>
        <a:graphic>
          <a:graphicData uri="http://schemas.openxmlformats.org/drawingml/2006/table">
            <a:tbl>
              <a:tblPr>
                <a:tableStyleId>{5940675A-B579-460E-94D1-54222C63F5DA}</a:tableStyleId>
              </a:tblPr>
              <a:tblGrid>
                <a:gridCol w="2209800"/>
                <a:gridCol w="609600"/>
                <a:gridCol w="2028826"/>
                <a:gridCol w="1276350"/>
              </a:tblGrid>
              <a:tr h="320785">
                <a:tc gridSpan="3">
                  <a:txBody>
                    <a:bodyPr/>
                    <a:lstStyle/>
                    <a:p>
                      <a:pPr algn="l" fontAlgn="t"/>
                      <a:r>
                        <a:rPr lang="en-GB" sz="1400" u="none" strike="noStrike" dirty="0" smtClean="0">
                          <a:effectLst/>
                        </a:rPr>
                        <a:t>COMPARE POSITIVE</a:t>
                      </a:r>
                      <a:r>
                        <a:rPr lang="en-GB" sz="1400" u="none" strike="noStrike" baseline="0" dirty="0" smtClean="0">
                          <a:effectLst/>
                        </a:rPr>
                        <a:t>/NEGATIVE VALUES</a:t>
                      </a:r>
                      <a:endParaRPr lang="en-GB" sz="1400" b="0" i="0" u="none" strike="noStrike" dirty="0">
                        <a:solidFill>
                          <a:srgbClr val="000000"/>
                        </a:solidFill>
                        <a:effectLst/>
                        <a:latin typeface="Calibri" panose="020F0502020204030204" pitchFamily="34" charset="0"/>
                      </a:endParaRPr>
                    </a:p>
                  </a:txBody>
                  <a:tcPr marL="8700" marR="8700" marT="8700" marB="0" anchor="ctr"/>
                </a:tc>
                <a:tc hMerge="1">
                  <a:txBody>
                    <a:bodyPr/>
                    <a:lstStyle/>
                    <a:p>
                      <a:pPr algn="ctr" fontAlgn="b"/>
                      <a:endParaRPr lang="en-GB" sz="1400" b="0" i="0" u="none" strike="noStrike" dirty="0">
                        <a:solidFill>
                          <a:srgbClr val="000000"/>
                        </a:solidFill>
                        <a:effectLst/>
                        <a:latin typeface="Calibri" panose="020F0502020204030204" pitchFamily="34" charset="0"/>
                      </a:endParaRPr>
                    </a:p>
                  </a:txBody>
                  <a:tcPr marL="8700" marR="8700" marT="8700" marB="0" anchor="b"/>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nchor="ctr"/>
                </a:tc>
              </a:tr>
              <a:tr h="450959">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Clock Cycles</a:t>
                      </a:r>
                      <a:endParaRPr lang="en-GB" sz="1400" b="0" i="0" u="none" strike="noStrike" dirty="0">
                        <a:solidFill>
                          <a:srgbClr val="000000"/>
                        </a:solidFill>
                        <a:effectLst/>
                        <a:latin typeface="Calibri" panose="020F0502020204030204" pitchFamily="34" charset="0"/>
                      </a:endParaRPr>
                    </a:p>
                  </a:txBody>
                  <a:tcPr marL="8700" marR="8700" marT="8700" marB="0" anchor="b">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dirty="0" smtClean="0">
                          <a:effectLst/>
                        </a:rPr>
                        <a:t>Status Flags Set</a:t>
                      </a:r>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r>
              <a:tr h="371256">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671933">
                <a:tc>
                  <a:txBody>
                    <a:bodyPr/>
                    <a:lstStyle/>
                    <a:p>
                      <a:pPr algn="l" fontAlgn="t"/>
                      <a:r>
                        <a:rPr lang="en-GB" sz="1800" u="none" strike="noStrike" dirty="0" err="1" smtClean="0">
                          <a:effectLst/>
                        </a:rPr>
                        <a:t>cmp</a:t>
                      </a:r>
                      <a:r>
                        <a:rPr lang="en-GB" sz="1800" u="none" strike="noStrike" dirty="0" smtClean="0">
                          <a:effectLst/>
                        </a:rPr>
                        <a:t> Rn, </a:t>
                      </a:r>
                      <a:r>
                        <a:rPr lang="en-GB" sz="1800" u="none" strike="noStrike" dirty="0">
                          <a:effectLst/>
                        </a:rPr>
                        <a:t>#&lt;</a:t>
                      </a:r>
                      <a:r>
                        <a:rPr lang="en-GB" sz="1800" u="none" strike="noStrike" dirty="0" err="1">
                          <a:effectLst/>
                        </a:rPr>
                        <a:t>imm</a:t>
                      </a:r>
                      <a:r>
                        <a:rPr lang="en-GB" sz="1800" u="none" strike="noStrike" dirty="0">
                          <a:effectLst/>
                        </a:rPr>
                        <a:t>&gt;</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Compare the register</a:t>
                      </a:r>
                      <a:r>
                        <a:rPr lang="en-GB" sz="1400" u="none" strike="noStrike" baseline="0" dirty="0" smtClean="0">
                          <a:effectLst/>
                        </a:rPr>
                        <a:t> value with the 8-bit  immediate value</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rowSpan="3">
                  <a:txBody>
                    <a:bodyPr/>
                    <a:lstStyle/>
                    <a:p>
                      <a:pPr algn="l" fontAlgn="t"/>
                      <a:r>
                        <a:rPr lang="pt-BR" sz="1400" u="none" strike="noStrike" dirty="0" smtClean="0">
                          <a:effectLst/>
                        </a:rPr>
                        <a:t>N, Z, C, V</a:t>
                      </a: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r>
              <a:tr h="671933">
                <a:tc>
                  <a:txBody>
                    <a:bodyPr/>
                    <a:lstStyle/>
                    <a:p>
                      <a:pPr algn="l" fontAlgn="t"/>
                      <a:r>
                        <a:rPr lang="en-GB" sz="1800" u="none" strike="noStrike" dirty="0" err="1" smtClean="0">
                          <a:effectLst/>
                        </a:rPr>
                        <a:t>cmp</a:t>
                      </a:r>
                      <a:r>
                        <a:rPr lang="en-GB" sz="1800" u="none" strike="noStrike" dirty="0" smtClean="0">
                          <a:effectLst/>
                        </a:rPr>
                        <a:t> Rn, Rm</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Compare the register</a:t>
                      </a:r>
                      <a:r>
                        <a:rPr lang="en-GB" sz="1400" u="none" strike="noStrike" baseline="0" dirty="0" smtClean="0">
                          <a:effectLst/>
                        </a:rPr>
                        <a:t> values</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v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671933">
                <a:tc>
                  <a:txBody>
                    <a:bodyPr/>
                    <a:lstStyle/>
                    <a:p>
                      <a:pPr algn="l" fontAlgn="t"/>
                      <a:r>
                        <a:rPr lang="en-GB" sz="1800" u="none" strike="noStrike" dirty="0" err="1" smtClean="0">
                          <a:effectLst/>
                        </a:rPr>
                        <a:t>cmn</a:t>
                      </a:r>
                      <a:r>
                        <a:rPr lang="en-GB" sz="1800" u="none" strike="noStrike" dirty="0" smtClean="0">
                          <a:effectLst/>
                        </a:rPr>
                        <a:t> Rn, Rm</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a:effectLst/>
                        </a:rPr>
                        <a:t>1</a:t>
                      </a:r>
                      <a:endParaRPr lang="en-GB" sz="1400" b="0" i="0" u="none" strike="noStrike">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Compare the register</a:t>
                      </a:r>
                      <a:r>
                        <a:rPr lang="en-GB" sz="1400" u="none" strike="noStrike" baseline="0" dirty="0" smtClean="0">
                          <a:effectLst/>
                        </a:rPr>
                        <a:t> values assuming values are negative</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v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
        <p:nvSpPr>
          <p:cNvPr id="6" name="TextBox 5"/>
          <p:cNvSpPr txBox="1"/>
          <p:nvPr/>
        </p:nvSpPr>
        <p:spPr>
          <a:xfrm>
            <a:off x="5905500" y="5495151"/>
            <a:ext cx="2819400" cy="646331"/>
          </a:xfrm>
          <a:prstGeom prst="rect">
            <a:avLst/>
          </a:prstGeom>
          <a:noFill/>
        </p:spPr>
        <p:txBody>
          <a:bodyPr wrap="square" rtlCol="0">
            <a:spAutoFit/>
          </a:bodyPr>
          <a:lstStyle/>
          <a:p>
            <a:r>
              <a:rPr lang="en-GB" dirty="0" smtClean="0"/>
              <a:t>For Thumb, Rn and Rm = r0 to r7 (the Lo registers)</a:t>
            </a:r>
            <a:endParaRPr lang="en-GB" dirty="0"/>
          </a:p>
        </p:txBody>
      </p:sp>
    </p:spTree>
    <p:extLst>
      <p:ext uri="{BB962C8B-B14F-4D97-AF65-F5344CB8AC3E}">
        <p14:creationId xmlns:p14="http://schemas.microsoft.com/office/powerpoint/2010/main" val="12466524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Loading Value/Address into Register</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graphicFrame>
        <p:nvGraphicFramePr>
          <p:cNvPr id="5" name="Table 4"/>
          <p:cNvGraphicFramePr>
            <a:graphicFrameLocks noGrp="1"/>
          </p:cNvGraphicFramePr>
          <p:nvPr>
            <p:extLst>
              <p:ext uri="{D42A27DB-BD31-4B8C-83A1-F6EECF244321}">
                <p14:modId xmlns:p14="http://schemas.microsoft.com/office/powerpoint/2010/main" val="2309606568"/>
              </p:ext>
            </p:extLst>
          </p:nvPr>
        </p:nvGraphicFramePr>
        <p:xfrm>
          <a:off x="257175" y="971550"/>
          <a:ext cx="8515352" cy="3720720"/>
        </p:xfrm>
        <a:graphic>
          <a:graphicData uri="http://schemas.openxmlformats.org/drawingml/2006/table">
            <a:tbl>
              <a:tblPr>
                <a:tableStyleId>{5940675A-B579-460E-94D1-54222C63F5DA}</a:tableStyleId>
              </a:tblPr>
              <a:tblGrid>
                <a:gridCol w="2510243"/>
                <a:gridCol w="692481"/>
                <a:gridCol w="2436076"/>
                <a:gridCol w="1426670"/>
                <a:gridCol w="1449882"/>
              </a:tblGrid>
              <a:tr h="320785">
                <a:tc gridSpan="5">
                  <a:txBody>
                    <a:bodyPr/>
                    <a:lstStyle/>
                    <a:p>
                      <a:pPr algn="l" fontAlgn="t"/>
                      <a:r>
                        <a:rPr lang="en-GB" sz="1400" u="none" strike="noStrike" dirty="0" smtClean="0">
                          <a:effectLst/>
                        </a:rPr>
                        <a:t>LOAD – Load Value/Address into Register</a:t>
                      </a:r>
                      <a:endParaRPr lang="en-GB" sz="1400" b="0" i="0" u="none" strike="noStrike" dirty="0">
                        <a:solidFill>
                          <a:srgbClr val="000000"/>
                        </a:solidFill>
                        <a:effectLst/>
                        <a:latin typeface="Calibri" panose="020F0502020204030204" pitchFamily="34" charset="0"/>
                      </a:endParaRPr>
                    </a:p>
                  </a:txBody>
                  <a:tcPr marL="8700" marR="8700" marT="8700" marB="0" anchor="ctr"/>
                </a:tc>
                <a:tc hMerge="1">
                  <a:txBody>
                    <a:bodyPr/>
                    <a:lstStyle/>
                    <a:p>
                      <a:pPr algn="ctr" fontAlgn="b"/>
                      <a:endParaRPr lang="en-GB" sz="1400" b="0" i="0" u="none" strike="noStrike" dirty="0">
                        <a:solidFill>
                          <a:srgbClr val="000000"/>
                        </a:solidFill>
                        <a:effectLst/>
                        <a:latin typeface="Calibri" panose="020F0502020204030204" pitchFamily="34" charset="0"/>
                      </a:endParaRPr>
                    </a:p>
                  </a:txBody>
                  <a:tcPr marL="8700" marR="8700" marT="8700" marB="0" anchor="b"/>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tc>
              </a:tr>
              <a:tr h="450959">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Clock Cycles</a:t>
                      </a:r>
                      <a:endParaRPr lang="en-GB" sz="1400" b="0" i="0" u="none" strike="noStrike" dirty="0">
                        <a:solidFill>
                          <a:srgbClr val="000000"/>
                        </a:solidFill>
                        <a:effectLst/>
                        <a:latin typeface="Calibri" panose="020F0502020204030204" pitchFamily="34" charset="0"/>
                      </a:endParaRPr>
                    </a:p>
                  </a:txBody>
                  <a:tcPr marL="8700" marR="8700" marT="8700" marB="0" anchor="b">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dirty="0">
                          <a:effectLst/>
                        </a:rPr>
                        <a:t>Examples</a:t>
                      </a:r>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r>
              <a:tr h="371256">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671933">
                <a:tc>
                  <a:txBody>
                    <a:bodyPr/>
                    <a:lstStyle/>
                    <a:p>
                      <a:pPr algn="l" fontAlgn="t"/>
                      <a:r>
                        <a:rPr lang="en-GB" sz="1800" u="none" strike="noStrike" dirty="0" err="1" smtClean="0">
                          <a:effectLst/>
                        </a:rPr>
                        <a:t>ldr</a:t>
                      </a:r>
                      <a:r>
                        <a:rPr lang="en-GB" sz="1800" u="none" strike="noStrike" dirty="0" smtClean="0">
                          <a:effectLst/>
                        </a:rPr>
                        <a:t> Rd</a:t>
                      </a:r>
                      <a:r>
                        <a:rPr lang="en-GB" sz="1800" u="none" strike="noStrike" dirty="0">
                          <a:effectLst/>
                        </a:rPr>
                        <a:t>, </a:t>
                      </a:r>
                      <a:r>
                        <a:rPr lang="en-GB" sz="1800" u="none" strike="noStrike" dirty="0" smtClean="0">
                          <a:effectLst/>
                        </a:rPr>
                        <a:t>=&lt;</a:t>
                      </a:r>
                      <a:r>
                        <a:rPr lang="en-GB" sz="1800" u="none" strike="noStrike" dirty="0" err="1" smtClean="0">
                          <a:effectLst/>
                        </a:rPr>
                        <a:t>imm</a:t>
                      </a:r>
                      <a:r>
                        <a:rPr lang="en-GB" sz="1800" u="none" strike="noStrike" dirty="0" smtClean="0">
                          <a:effectLst/>
                        </a:rPr>
                        <a:t>&gt;</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dirty="0" smtClean="0">
                          <a:effectLst/>
                        </a:rPr>
                        <a:t>1 or</a:t>
                      </a:r>
                      <a:r>
                        <a:rPr lang="en-GB" sz="1400" u="none" strike="noStrike" baseline="0" dirty="0" smtClean="0">
                          <a:effectLst/>
                        </a:rPr>
                        <a:t> 2</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Load</a:t>
                      </a:r>
                      <a:r>
                        <a:rPr lang="en-GB" sz="1400" u="none" strike="noStrike" baseline="0" dirty="0" smtClean="0">
                          <a:effectLst/>
                        </a:rPr>
                        <a:t> immediate value into register (see previous notes, also see literal pool). </a:t>
                      </a:r>
                      <a:r>
                        <a:rPr lang="en-GB" sz="1400" b="1" u="none" strike="noStrike" baseline="0" dirty="0" smtClean="0">
                          <a:effectLst/>
                        </a:rPr>
                        <a:t>The equals operator tells the assembler this is a value not an address</a:t>
                      </a:r>
                      <a:r>
                        <a:rPr lang="en-GB" sz="1400" b="1" i="0" u="none" strike="noStrike" baseline="0" dirty="0" smtClean="0">
                          <a:solidFill>
                            <a:srgbClr val="000000"/>
                          </a:solidFill>
                          <a:effectLst/>
                          <a:latin typeface="Calibri" panose="020F0502020204030204" pitchFamily="34" charset="0"/>
                        </a:rPr>
                        <a:t>.</a:t>
                      </a:r>
                      <a:endParaRPr lang="en-GB" sz="1400" b="1" u="none" strike="noStrike" baseline="0" dirty="0" smtClean="0">
                        <a:effectLst/>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a:t>
                      </a:r>
                      <a:r>
                        <a:rPr lang="en-GB" sz="1400" u="none" strike="noStrike" dirty="0" smtClean="0">
                          <a:effectLst/>
                        </a:rPr>
                        <a:t>0x252626</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ldr r0, =0x62727</a:t>
                      </a:r>
                      <a:r>
                        <a:rPr lang="pt-BR" sz="1400" u="none" strike="noStrike" dirty="0">
                          <a:effectLst/>
                        </a:rPr>
                        <a:t/>
                      </a:r>
                      <a:br>
                        <a:rPr lang="pt-BR" sz="1400" u="none" strike="noStrike" dirty="0">
                          <a:effectLst/>
                        </a:rPr>
                      </a:b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671933">
                <a:tc>
                  <a:txBody>
                    <a:bodyPr/>
                    <a:lstStyle/>
                    <a:p>
                      <a:pPr algn="l" fontAlgn="t"/>
                      <a:r>
                        <a:rPr lang="en-GB" sz="1800" u="none" strike="noStrike" dirty="0" err="1" smtClean="0">
                          <a:effectLst/>
                        </a:rPr>
                        <a:t>ldr</a:t>
                      </a:r>
                      <a:r>
                        <a:rPr lang="en-GB" sz="1800" u="none" strike="noStrike" dirty="0" smtClean="0">
                          <a:effectLst/>
                        </a:rPr>
                        <a:t> Rd</a:t>
                      </a:r>
                      <a:r>
                        <a:rPr lang="en-GB" sz="1800" u="none" strike="noStrike" dirty="0">
                          <a:effectLst/>
                        </a:rPr>
                        <a:t>, </a:t>
                      </a:r>
                      <a:r>
                        <a:rPr lang="en-GB" sz="1800" u="none" strike="noStrike" dirty="0" smtClean="0">
                          <a:effectLst/>
                        </a:rPr>
                        <a:t>=label</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dirty="0" smtClean="0">
                          <a:effectLst/>
                        </a:rPr>
                        <a:t>1 or</a:t>
                      </a:r>
                      <a:r>
                        <a:rPr lang="en-GB" sz="1400" u="none" strike="noStrike" baseline="0" dirty="0" smtClean="0">
                          <a:effectLst/>
                        </a:rPr>
                        <a:t> 2</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Load</a:t>
                      </a:r>
                      <a:r>
                        <a:rPr lang="en-GB" sz="1400" u="none" strike="noStrike" baseline="0" dirty="0" smtClean="0">
                          <a:effectLst/>
                        </a:rPr>
                        <a:t> the address of the labelled memory into the register. The assembler actually calculates offset from this instruction to the memory i.e. the </a:t>
                      </a:r>
                      <a:r>
                        <a:rPr lang="en-GB" sz="1400" b="1" u="none" strike="noStrike" baseline="0" dirty="0" smtClean="0">
                          <a:effectLst/>
                        </a:rPr>
                        <a:t>PC relative address</a:t>
                      </a:r>
                      <a:endParaRPr lang="en-GB" sz="1400" b="1"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a:t>
                      </a:r>
                      <a:r>
                        <a:rPr lang="en-GB" sz="1400" u="none" strike="noStrike" dirty="0" err="1" smtClean="0">
                          <a:effectLst/>
                        </a:rPr>
                        <a:t>addr</a:t>
                      </a:r>
                      <a:r>
                        <a:rPr lang="en-GB" sz="1400" u="none" strike="noStrike" dirty="0" smtClean="0">
                          <a:effectLst/>
                        </a:rPr>
                        <a:t>(label)</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ldr r0, =label</a:t>
                      </a:r>
                      <a:r>
                        <a:rPr lang="pt-BR" sz="1400" u="none" strike="noStrike" dirty="0">
                          <a:effectLst/>
                        </a:rPr>
                        <a:t/>
                      </a:r>
                      <a:br>
                        <a:rPr lang="pt-BR" sz="1400" u="none" strike="noStrike" dirty="0">
                          <a:effectLst/>
                        </a:rPr>
                      </a:b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
        <p:nvSpPr>
          <p:cNvPr id="6" name="TextBox 5"/>
          <p:cNvSpPr txBox="1"/>
          <p:nvPr/>
        </p:nvSpPr>
        <p:spPr>
          <a:xfrm>
            <a:off x="5886450" y="5476101"/>
            <a:ext cx="2819400" cy="646331"/>
          </a:xfrm>
          <a:prstGeom prst="rect">
            <a:avLst/>
          </a:prstGeom>
          <a:noFill/>
        </p:spPr>
        <p:txBody>
          <a:bodyPr wrap="square" rtlCol="0">
            <a:spAutoFit/>
          </a:bodyPr>
          <a:lstStyle/>
          <a:p>
            <a:r>
              <a:rPr lang="en-GB" dirty="0" smtClean="0"/>
              <a:t>For Thumb, Rd = r0 to r7 (the Lo registers)</a:t>
            </a:r>
            <a:endParaRPr lang="en-GB" dirty="0"/>
          </a:p>
        </p:txBody>
      </p:sp>
      <p:sp>
        <p:nvSpPr>
          <p:cNvPr id="8" name="Freeform 7"/>
          <p:cNvSpPr/>
          <p:nvPr/>
        </p:nvSpPr>
        <p:spPr bwMode="auto">
          <a:xfrm>
            <a:off x="5772150" y="2295525"/>
            <a:ext cx="2174749" cy="638175"/>
          </a:xfrm>
          <a:custGeom>
            <a:avLst/>
            <a:gdLst>
              <a:gd name="connsiteX0" fmla="*/ 0 w 2174749"/>
              <a:gd name="connsiteY0" fmla="*/ 638175 h 638175"/>
              <a:gd name="connsiteX1" fmla="*/ 1304925 w 2174749"/>
              <a:gd name="connsiteY1" fmla="*/ 628650 h 638175"/>
              <a:gd name="connsiteX2" fmla="*/ 2095500 w 2174749"/>
              <a:gd name="connsiteY2" fmla="*/ 504825 h 638175"/>
              <a:gd name="connsiteX3" fmla="*/ 2105025 w 2174749"/>
              <a:gd name="connsiteY3" fmla="*/ 0 h 638175"/>
            </a:gdLst>
            <a:ahLst/>
            <a:cxnLst>
              <a:cxn ang="0">
                <a:pos x="connsiteX0" y="connsiteY0"/>
              </a:cxn>
              <a:cxn ang="0">
                <a:pos x="connsiteX1" y="connsiteY1"/>
              </a:cxn>
              <a:cxn ang="0">
                <a:pos x="connsiteX2" y="connsiteY2"/>
              </a:cxn>
              <a:cxn ang="0">
                <a:pos x="connsiteX3" y="connsiteY3"/>
              </a:cxn>
            </a:cxnLst>
            <a:rect l="l" t="t" r="r" b="b"/>
            <a:pathLst>
              <a:path w="2174749" h="638175">
                <a:moveTo>
                  <a:pt x="0" y="638175"/>
                </a:moveTo>
                <a:lnTo>
                  <a:pt x="1304925" y="628650"/>
                </a:lnTo>
                <a:cubicBezTo>
                  <a:pt x="1654175" y="606425"/>
                  <a:pt x="1962150" y="609600"/>
                  <a:pt x="2095500" y="504825"/>
                </a:cubicBezTo>
                <a:cubicBezTo>
                  <a:pt x="2228850" y="400050"/>
                  <a:pt x="2166937" y="200025"/>
                  <a:pt x="2105025" y="0"/>
                </a:cubicBezTo>
              </a:path>
            </a:pathLst>
          </a:custGeom>
          <a:noFill/>
          <a:ln w="25400" cap="flat" cmpd="sng" algn="ctr">
            <a:solidFill>
              <a:schemeClr val="tx1"/>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Tree>
    <p:extLst>
      <p:ext uri="{BB962C8B-B14F-4D97-AF65-F5344CB8AC3E}">
        <p14:creationId xmlns:p14="http://schemas.microsoft.com/office/powerpoint/2010/main" val="42351308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Loading Value into Register from Memory</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graphicFrame>
        <p:nvGraphicFramePr>
          <p:cNvPr id="5" name="Table 4"/>
          <p:cNvGraphicFramePr>
            <a:graphicFrameLocks noGrp="1"/>
          </p:cNvGraphicFramePr>
          <p:nvPr>
            <p:extLst>
              <p:ext uri="{D42A27DB-BD31-4B8C-83A1-F6EECF244321}">
                <p14:modId xmlns:p14="http://schemas.microsoft.com/office/powerpoint/2010/main" val="2106494780"/>
              </p:ext>
            </p:extLst>
          </p:nvPr>
        </p:nvGraphicFramePr>
        <p:xfrm>
          <a:off x="257175" y="971550"/>
          <a:ext cx="8658225" cy="3965933"/>
        </p:xfrm>
        <a:graphic>
          <a:graphicData uri="http://schemas.openxmlformats.org/drawingml/2006/table">
            <a:tbl>
              <a:tblPr>
                <a:tableStyleId>{5940675A-B579-460E-94D1-54222C63F5DA}</a:tableStyleId>
              </a:tblPr>
              <a:tblGrid>
                <a:gridCol w="2209800"/>
                <a:gridCol w="809625"/>
                <a:gridCol w="2895600"/>
                <a:gridCol w="1333500"/>
                <a:gridCol w="1409700"/>
              </a:tblGrid>
              <a:tr h="320785">
                <a:tc gridSpan="5">
                  <a:txBody>
                    <a:bodyPr/>
                    <a:lstStyle/>
                    <a:p>
                      <a:pPr algn="l" fontAlgn="t"/>
                      <a:r>
                        <a:rPr lang="en-GB" sz="1400" u="none" strike="noStrike" dirty="0" smtClean="0">
                          <a:effectLst/>
                        </a:rPr>
                        <a:t>LOAD – Load Register From</a:t>
                      </a:r>
                      <a:r>
                        <a:rPr lang="en-GB" sz="1400" u="none" strike="noStrike" baseline="0" dirty="0" smtClean="0">
                          <a:effectLst/>
                        </a:rPr>
                        <a:t> Memory</a:t>
                      </a:r>
                      <a:endParaRPr lang="en-GB" sz="1400" b="0" i="0" u="none" strike="noStrike" dirty="0">
                        <a:solidFill>
                          <a:srgbClr val="000000"/>
                        </a:solidFill>
                        <a:effectLst/>
                        <a:latin typeface="Calibri" panose="020F0502020204030204" pitchFamily="34" charset="0"/>
                      </a:endParaRPr>
                    </a:p>
                  </a:txBody>
                  <a:tcPr marL="8700" marR="8700" marT="8700" marB="0" anchor="ctr"/>
                </a:tc>
                <a:tc hMerge="1">
                  <a:txBody>
                    <a:bodyPr/>
                    <a:lstStyle/>
                    <a:p>
                      <a:pPr algn="ctr" fontAlgn="b"/>
                      <a:endParaRPr lang="en-GB" sz="1400" b="0" i="0" u="none" strike="noStrike" dirty="0">
                        <a:solidFill>
                          <a:srgbClr val="000000"/>
                        </a:solidFill>
                        <a:effectLst/>
                        <a:latin typeface="Calibri" panose="020F0502020204030204" pitchFamily="34" charset="0"/>
                      </a:endParaRPr>
                    </a:p>
                  </a:txBody>
                  <a:tcPr marL="8700" marR="8700" marT="8700" marB="0" anchor="b"/>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tc>
              </a:tr>
              <a:tr h="450959">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Clock Cycles</a:t>
                      </a:r>
                      <a:endParaRPr lang="en-GB" sz="1400" b="0" i="0" u="none" strike="noStrike" dirty="0">
                        <a:solidFill>
                          <a:srgbClr val="000000"/>
                        </a:solidFill>
                        <a:effectLst/>
                        <a:latin typeface="Calibri" panose="020F0502020204030204" pitchFamily="34" charset="0"/>
                      </a:endParaRPr>
                    </a:p>
                  </a:txBody>
                  <a:tcPr marL="8700" marR="8700" marT="8700" marB="0" anchor="b">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dirty="0">
                          <a:effectLst/>
                        </a:rPr>
                        <a:t>Examples</a:t>
                      </a:r>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r>
              <a:tr h="371256">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671933">
                <a:tc>
                  <a:txBody>
                    <a:bodyPr/>
                    <a:lstStyle/>
                    <a:p>
                      <a:pPr algn="l" fontAlgn="t"/>
                      <a:r>
                        <a:rPr lang="en-GB" sz="1800" u="none" strike="noStrike" dirty="0" err="1" smtClean="0">
                          <a:effectLst/>
                        </a:rPr>
                        <a:t>ldr</a:t>
                      </a:r>
                      <a:r>
                        <a:rPr lang="en-GB" sz="1800" u="none" strike="noStrike" dirty="0" smtClean="0">
                          <a:effectLst/>
                        </a:rPr>
                        <a:t> Rd</a:t>
                      </a:r>
                      <a:r>
                        <a:rPr lang="en-GB" sz="1800" u="none" strike="noStrike" dirty="0">
                          <a:effectLst/>
                        </a:rPr>
                        <a:t>, </a:t>
                      </a:r>
                      <a:r>
                        <a:rPr lang="en-GB" sz="1800" u="none" strike="noStrike" dirty="0" smtClean="0">
                          <a:effectLst/>
                        </a:rPr>
                        <a:t>[</a:t>
                      </a:r>
                      <a:r>
                        <a:rPr lang="en-GB" sz="1800" u="none" strike="noStrike" dirty="0" err="1" smtClean="0">
                          <a:effectLst/>
                        </a:rPr>
                        <a:t>Rs</a:t>
                      </a:r>
                      <a:r>
                        <a:rPr lang="en-GB" sz="1800" u="none" strike="noStrike" dirty="0" smtClean="0">
                          <a:effectLst/>
                        </a:rPr>
                        <a:t>]</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dirty="0" smtClean="0">
                          <a:effectLst/>
                        </a:rPr>
                        <a:t>1 or</a:t>
                      </a:r>
                      <a:r>
                        <a:rPr lang="en-GB" sz="1400" u="none" strike="noStrike" baseline="0" dirty="0" smtClean="0">
                          <a:effectLst/>
                        </a:rPr>
                        <a:t> 2</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INDIRECT ADDRESSING</a:t>
                      </a:r>
                    </a:p>
                    <a:p>
                      <a:pPr algn="l" fontAlgn="t"/>
                      <a:r>
                        <a:rPr lang="en-GB" sz="1400" u="none" strike="noStrike" dirty="0" smtClean="0">
                          <a:effectLst/>
                        </a:rPr>
                        <a:t>Load</a:t>
                      </a:r>
                      <a:r>
                        <a:rPr lang="en-GB" sz="1400" u="none" strike="noStrike" baseline="0" dirty="0" smtClean="0">
                          <a:effectLst/>
                        </a:rPr>
                        <a:t> value from memory at address specified by </a:t>
                      </a:r>
                      <a:r>
                        <a:rPr lang="en-GB" sz="1400" u="none" strike="noStrike" baseline="0" dirty="0" err="1" smtClean="0">
                          <a:effectLst/>
                        </a:rPr>
                        <a:t>Rs</a:t>
                      </a:r>
                      <a:r>
                        <a:rPr lang="en-GB" sz="1400" u="none" strike="noStrike" baseline="0" dirty="0" smtClean="0">
                          <a:effectLst/>
                        </a:rPr>
                        <a:t> into the register Rd</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a:t>
                      </a:r>
                      <a:r>
                        <a:rPr lang="en-GB" sz="1400" u="none" strike="noStrike" dirty="0" smtClean="0">
                          <a:effectLst/>
                        </a:rPr>
                        <a:t>[</a:t>
                      </a:r>
                      <a:r>
                        <a:rPr lang="en-GB" sz="1400" u="none" strike="noStrike" dirty="0" err="1" smtClean="0">
                          <a:effectLst/>
                        </a:rPr>
                        <a:t>Rs</a:t>
                      </a:r>
                      <a:r>
                        <a:rPr lang="en-GB" sz="1400" u="none" strike="noStrike" dirty="0" smtClean="0">
                          <a:effectLst/>
                        </a:rPr>
                        <a:t>]</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ldr r0, [r1]</a:t>
                      </a:r>
                      <a:r>
                        <a:rPr lang="pt-BR" sz="1400" u="none" strike="noStrike" dirty="0">
                          <a:effectLst/>
                        </a:rPr>
                        <a:t/>
                      </a:r>
                      <a:br>
                        <a:rPr lang="pt-BR" sz="1400" u="none" strike="noStrike" dirty="0">
                          <a:effectLst/>
                        </a:rPr>
                      </a:b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671933">
                <a:tc>
                  <a:txBody>
                    <a:bodyPr/>
                    <a:lstStyle/>
                    <a:p>
                      <a:pPr algn="l" fontAlgn="t"/>
                      <a:r>
                        <a:rPr lang="en-GB" sz="1800" u="none" strike="noStrike" dirty="0" err="1" smtClean="0">
                          <a:effectLst/>
                        </a:rPr>
                        <a:t>ldr</a:t>
                      </a:r>
                      <a:r>
                        <a:rPr lang="en-GB" sz="1800" u="none" strike="noStrike" dirty="0" smtClean="0">
                          <a:effectLst/>
                        </a:rPr>
                        <a:t> Rd</a:t>
                      </a:r>
                      <a:r>
                        <a:rPr lang="en-GB" sz="1800" u="none" strike="noStrike" dirty="0">
                          <a:effectLst/>
                        </a:rPr>
                        <a:t>, </a:t>
                      </a:r>
                      <a:r>
                        <a:rPr lang="en-GB" sz="1800" u="none" strike="noStrike" dirty="0" smtClean="0">
                          <a:effectLst/>
                        </a:rPr>
                        <a:t>[</a:t>
                      </a:r>
                      <a:r>
                        <a:rPr lang="en-GB" sz="1800" u="none" strike="noStrike" dirty="0" err="1" smtClean="0">
                          <a:effectLst/>
                        </a:rPr>
                        <a:t>Rs</a:t>
                      </a:r>
                      <a:r>
                        <a:rPr lang="en-GB" sz="1800" u="none" strike="noStrike" dirty="0" smtClean="0">
                          <a:effectLst/>
                        </a:rPr>
                        <a:t>, &lt;offset&gt;]</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dirty="0" smtClean="0">
                          <a:effectLst/>
                        </a:rPr>
                        <a:t>1 or</a:t>
                      </a:r>
                      <a:r>
                        <a:rPr lang="en-GB" sz="1400" u="none" strike="noStrike" baseline="0" dirty="0" smtClean="0">
                          <a:effectLst/>
                        </a:rPr>
                        <a:t> 2</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INDIRECT OFFSET ADDRESSING</a:t>
                      </a:r>
                    </a:p>
                    <a:p>
                      <a:pPr algn="l" fontAlgn="t"/>
                      <a:r>
                        <a:rPr lang="en-GB" sz="1400" u="none" strike="noStrike" dirty="0" smtClean="0">
                          <a:effectLst/>
                        </a:rPr>
                        <a:t>Load</a:t>
                      </a:r>
                      <a:r>
                        <a:rPr lang="en-GB" sz="1400" u="none" strike="noStrike" baseline="0" dirty="0" smtClean="0">
                          <a:effectLst/>
                        </a:rPr>
                        <a:t> value from memory at address specified by </a:t>
                      </a:r>
                      <a:r>
                        <a:rPr lang="en-GB" sz="1400" u="none" strike="noStrike" baseline="0" dirty="0" err="1" smtClean="0">
                          <a:effectLst/>
                        </a:rPr>
                        <a:t>Rs</a:t>
                      </a:r>
                      <a:r>
                        <a:rPr lang="en-GB" sz="1400" u="none" strike="noStrike" baseline="0" dirty="0" smtClean="0">
                          <a:effectLst/>
                        </a:rPr>
                        <a:t> (plus an 5-bit </a:t>
                      </a:r>
                      <a:r>
                        <a:rPr lang="en-GB" sz="1400" b="1" u="sng" strike="noStrike" baseline="0" dirty="0" smtClean="0">
                          <a:effectLst/>
                        </a:rPr>
                        <a:t>positive</a:t>
                      </a:r>
                      <a:r>
                        <a:rPr lang="en-GB" sz="1400" u="none" strike="noStrike" baseline="0" dirty="0" smtClean="0">
                          <a:effectLst/>
                        </a:rPr>
                        <a:t> offset 1-31) into the register Rd</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a:t>
                      </a:r>
                      <a:r>
                        <a:rPr lang="en-GB" sz="1400" u="none" strike="noStrike" dirty="0" smtClean="0">
                          <a:effectLst/>
                        </a:rPr>
                        <a:t>[</a:t>
                      </a:r>
                      <a:r>
                        <a:rPr lang="en-GB" sz="1400" u="none" strike="noStrike" dirty="0" err="1" smtClean="0">
                          <a:effectLst/>
                        </a:rPr>
                        <a:t>Rs</a:t>
                      </a:r>
                      <a:r>
                        <a:rPr lang="en-GB" sz="1400" u="none" strike="noStrike" baseline="0" dirty="0" smtClean="0">
                          <a:effectLst/>
                        </a:rPr>
                        <a:t> + 3</a:t>
                      </a:r>
                      <a:r>
                        <a:rPr lang="en-GB" sz="1400" u="none" strike="noStrike" dirty="0" smtClean="0">
                          <a:effectLst/>
                        </a:rPr>
                        <a:t>]</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ldr r0, [r1, #3]</a:t>
                      </a:r>
                      <a:r>
                        <a:rPr lang="pt-BR" sz="1400" u="none" strike="noStrike" dirty="0">
                          <a:effectLst/>
                        </a:rPr>
                        <a:t/>
                      </a:r>
                      <a:br>
                        <a:rPr lang="pt-BR" sz="1400" u="none" strike="noStrike" dirty="0">
                          <a:effectLst/>
                        </a:rPr>
                      </a:b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671933">
                <a:tc>
                  <a:txBody>
                    <a:bodyPr/>
                    <a:lstStyle/>
                    <a:p>
                      <a:pPr algn="l" fontAlgn="t"/>
                      <a:r>
                        <a:rPr lang="en-GB" sz="1800" u="none" strike="noStrike" dirty="0" err="1" smtClean="0">
                          <a:effectLst/>
                        </a:rPr>
                        <a:t>ldr</a:t>
                      </a:r>
                      <a:r>
                        <a:rPr lang="en-GB" sz="1800" u="none" strike="noStrike" dirty="0" smtClean="0">
                          <a:effectLst/>
                        </a:rPr>
                        <a:t> Rd</a:t>
                      </a:r>
                      <a:r>
                        <a:rPr lang="en-GB" sz="1800" u="none" strike="noStrike" dirty="0">
                          <a:effectLst/>
                        </a:rPr>
                        <a:t>, </a:t>
                      </a:r>
                      <a:r>
                        <a:rPr lang="en-GB" sz="1800" u="none" strike="noStrike" dirty="0" smtClean="0">
                          <a:effectLst/>
                        </a:rPr>
                        <a:t>[</a:t>
                      </a:r>
                      <a:r>
                        <a:rPr lang="en-GB" sz="1800" u="none" strike="noStrike" dirty="0" err="1" smtClean="0">
                          <a:effectLst/>
                        </a:rPr>
                        <a:t>Rs</a:t>
                      </a:r>
                      <a:r>
                        <a:rPr lang="en-GB" sz="1800" u="none" strike="noStrike" dirty="0" smtClean="0">
                          <a:effectLst/>
                        </a:rPr>
                        <a:t>, Rn]</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dirty="0" smtClean="0">
                          <a:effectLst/>
                        </a:rPr>
                        <a:t>1 or</a:t>
                      </a:r>
                      <a:r>
                        <a:rPr lang="en-GB" sz="1400" u="none" strike="noStrike" baseline="0" dirty="0" smtClean="0">
                          <a:effectLst/>
                        </a:rPr>
                        <a:t> 2</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INDIRECT REGISTER</a:t>
                      </a:r>
                      <a:r>
                        <a:rPr lang="en-GB" sz="1400" u="none" strike="noStrike" baseline="0" dirty="0" smtClean="0">
                          <a:effectLst/>
                        </a:rPr>
                        <a:t> </a:t>
                      </a:r>
                      <a:r>
                        <a:rPr lang="en-GB" sz="1400" u="none" strike="noStrike" dirty="0" smtClean="0">
                          <a:effectLst/>
                        </a:rPr>
                        <a:t>OFFSET ADDRESSING</a:t>
                      </a:r>
                    </a:p>
                    <a:p>
                      <a:pPr algn="l" fontAlgn="t"/>
                      <a:r>
                        <a:rPr lang="en-GB" sz="1400" u="none" strike="noStrike" dirty="0" smtClean="0">
                          <a:effectLst/>
                        </a:rPr>
                        <a:t>Load</a:t>
                      </a:r>
                      <a:r>
                        <a:rPr lang="en-GB" sz="1400" u="none" strike="noStrike" baseline="0" dirty="0" smtClean="0">
                          <a:effectLst/>
                        </a:rPr>
                        <a:t> value from memory at address specified by </a:t>
                      </a:r>
                      <a:r>
                        <a:rPr lang="en-GB" sz="1400" u="none" strike="noStrike" baseline="0" dirty="0" err="1" smtClean="0">
                          <a:effectLst/>
                        </a:rPr>
                        <a:t>Rs</a:t>
                      </a:r>
                      <a:r>
                        <a:rPr lang="en-GB" sz="1400" u="none" strike="noStrike" baseline="0" dirty="0" smtClean="0">
                          <a:effectLst/>
                        </a:rPr>
                        <a:t> (plus offset specified in register Rn) into the register Rd</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a:t>
                      </a:r>
                      <a:r>
                        <a:rPr lang="en-GB" sz="1400" u="none" strike="noStrike" dirty="0" smtClean="0">
                          <a:effectLst/>
                        </a:rPr>
                        <a:t>[</a:t>
                      </a:r>
                      <a:r>
                        <a:rPr lang="en-GB" sz="1400" u="none" strike="noStrike" dirty="0" err="1" smtClean="0">
                          <a:effectLst/>
                        </a:rPr>
                        <a:t>Rs</a:t>
                      </a:r>
                      <a:r>
                        <a:rPr lang="en-GB" sz="1400" u="none" strike="noStrike" baseline="0" dirty="0" smtClean="0">
                          <a:effectLst/>
                        </a:rPr>
                        <a:t> + Rn</a:t>
                      </a:r>
                      <a:r>
                        <a:rPr lang="en-GB" sz="1400" u="none" strike="noStrike" dirty="0" smtClean="0">
                          <a:effectLst/>
                        </a:rPr>
                        <a:t>]</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ldr r0, [r1,</a:t>
                      </a:r>
                      <a:r>
                        <a:rPr lang="pt-BR" sz="1400" u="none" strike="noStrike" baseline="0" dirty="0" smtClean="0">
                          <a:effectLst/>
                        </a:rPr>
                        <a:t> r2</a:t>
                      </a:r>
                      <a:r>
                        <a:rPr lang="pt-BR" sz="1400" u="none" strike="noStrike" dirty="0" smtClean="0">
                          <a:effectLst/>
                        </a:rPr>
                        <a:t>]</a:t>
                      </a:r>
                      <a:r>
                        <a:rPr lang="pt-BR" sz="1400" u="none" strike="noStrike" dirty="0">
                          <a:effectLst/>
                        </a:rPr>
                        <a:t/>
                      </a:r>
                      <a:br>
                        <a:rPr lang="pt-BR" sz="1400" u="none" strike="noStrike" dirty="0">
                          <a:effectLst/>
                        </a:rPr>
                      </a:b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
        <p:nvSpPr>
          <p:cNvPr id="6" name="TextBox 5"/>
          <p:cNvSpPr txBox="1"/>
          <p:nvPr/>
        </p:nvSpPr>
        <p:spPr>
          <a:xfrm>
            <a:off x="5886450" y="5476101"/>
            <a:ext cx="2819400" cy="923330"/>
          </a:xfrm>
          <a:prstGeom prst="rect">
            <a:avLst/>
          </a:prstGeom>
          <a:noFill/>
        </p:spPr>
        <p:txBody>
          <a:bodyPr wrap="square" rtlCol="0">
            <a:spAutoFit/>
          </a:bodyPr>
          <a:lstStyle/>
          <a:p>
            <a:r>
              <a:rPr lang="en-GB" dirty="0" smtClean="0"/>
              <a:t>For Thumb, Rd, </a:t>
            </a:r>
            <a:r>
              <a:rPr lang="en-GB" dirty="0" err="1" smtClean="0"/>
              <a:t>Rs</a:t>
            </a:r>
            <a:r>
              <a:rPr lang="en-GB" dirty="0" smtClean="0"/>
              <a:t> and Rn = r0 to r7 (the Lo registers)</a:t>
            </a:r>
            <a:endParaRPr lang="en-GB" dirty="0"/>
          </a:p>
        </p:txBody>
      </p:sp>
      <p:sp>
        <p:nvSpPr>
          <p:cNvPr id="7" name="TextBox 6"/>
          <p:cNvSpPr txBox="1"/>
          <p:nvPr/>
        </p:nvSpPr>
        <p:spPr>
          <a:xfrm>
            <a:off x="476250" y="5106769"/>
            <a:ext cx="4194418" cy="369332"/>
          </a:xfrm>
          <a:prstGeom prst="rect">
            <a:avLst/>
          </a:prstGeom>
          <a:noFill/>
        </p:spPr>
        <p:txBody>
          <a:bodyPr wrap="none" rtlCol="0">
            <a:spAutoFit/>
          </a:bodyPr>
          <a:lstStyle/>
          <a:p>
            <a:r>
              <a:rPr lang="en-GB" dirty="0" smtClean="0"/>
              <a:t>Word addresses must be 32-bit aligned</a:t>
            </a:r>
            <a:endParaRPr lang="en-GB" dirty="0"/>
          </a:p>
        </p:txBody>
      </p:sp>
      <p:sp>
        <p:nvSpPr>
          <p:cNvPr id="9" name="TextBox 8"/>
          <p:cNvSpPr txBox="1"/>
          <p:nvPr/>
        </p:nvSpPr>
        <p:spPr>
          <a:xfrm>
            <a:off x="476250" y="5637381"/>
            <a:ext cx="3784113" cy="646331"/>
          </a:xfrm>
          <a:prstGeom prst="rect">
            <a:avLst/>
          </a:prstGeom>
          <a:noFill/>
        </p:spPr>
        <p:txBody>
          <a:bodyPr wrap="none" rtlCol="0">
            <a:spAutoFit/>
          </a:bodyPr>
          <a:lstStyle/>
          <a:p>
            <a:r>
              <a:rPr lang="en-GB" dirty="0" smtClean="0"/>
              <a:t>NO DIRECT ADDRESSING MODE</a:t>
            </a:r>
          </a:p>
          <a:p>
            <a:r>
              <a:rPr lang="en-GB" dirty="0" smtClean="0"/>
              <a:t>i.e. </a:t>
            </a:r>
            <a:r>
              <a:rPr lang="en-GB" dirty="0" err="1" smtClean="0"/>
              <a:t>ldr</a:t>
            </a:r>
            <a:r>
              <a:rPr lang="en-GB" dirty="0" smtClean="0"/>
              <a:t> Rd, [label] </a:t>
            </a:r>
            <a:r>
              <a:rPr lang="en-GB" dirty="0" smtClean="0">
                <a:sym typeface="Wingdings" panose="05000000000000000000" pitchFamily="2" charset="2"/>
              </a:rPr>
              <a:t> doesn’t work</a:t>
            </a:r>
            <a:endParaRPr lang="en-GB" dirty="0"/>
          </a:p>
        </p:txBody>
      </p:sp>
    </p:spTree>
    <p:extLst>
      <p:ext uri="{BB962C8B-B14F-4D97-AF65-F5344CB8AC3E}">
        <p14:creationId xmlns:p14="http://schemas.microsoft.com/office/powerpoint/2010/main" val="35909250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Loading Value into Register from Memory</a:t>
            </a:r>
            <a:br>
              <a:rPr lang="en-GB" dirty="0" smtClean="0"/>
            </a:br>
            <a:r>
              <a:rPr lang="en-GB" dirty="0" smtClean="0"/>
              <a:t>(</a:t>
            </a:r>
            <a:r>
              <a:rPr lang="en-GB" dirty="0" err="1" smtClean="0"/>
              <a:t>Halfword</a:t>
            </a:r>
            <a:r>
              <a:rPr lang="en-GB" dirty="0" smtClean="0"/>
              <a:t> and Byte)</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graphicFrame>
        <p:nvGraphicFramePr>
          <p:cNvPr id="5" name="Table 4"/>
          <p:cNvGraphicFramePr>
            <a:graphicFrameLocks noGrp="1"/>
          </p:cNvGraphicFramePr>
          <p:nvPr>
            <p:extLst>
              <p:ext uri="{D42A27DB-BD31-4B8C-83A1-F6EECF244321}">
                <p14:modId xmlns:p14="http://schemas.microsoft.com/office/powerpoint/2010/main" val="3529927519"/>
              </p:ext>
            </p:extLst>
          </p:nvPr>
        </p:nvGraphicFramePr>
        <p:xfrm>
          <a:off x="152400" y="971550"/>
          <a:ext cx="8763000" cy="4369500"/>
        </p:xfrm>
        <a:graphic>
          <a:graphicData uri="http://schemas.openxmlformats.org/drawingml/2006/table">
            <a:tbl>
              <a:tblPr>
                <a:tableStyleId>{5940675A-B579-460E-94D1-54222C63F5DA}</a:tableStyleId>
              </a:tblPr>
              <a:tblGrid>
                <a:gridCol w="2314575"/>
                <a:gridCol w="809625"/>
                <a:gridCol w="2895600"/>
                <a:gridCol w="1333500"/>
                <a:gridCol w="1409700"/>
              </a:tblGrid>
              <a:tr h="320785">
                <a:tc gridSpan="5">
                  <a:txBody>
                    <a:bodyPr/>
                    <a:lstStyle/>
                    <a:p>
                      <a:pPr algn="l" fontAlgn="t"/>
                      <a:r>
                        <a:rPr lang="en-GB" sz="1400" u="none" strike="noStrike" dirty="0" smtClean="0">
                          <a:effectLst/>
                        </a:rPr>
                        <a:t>LOAD – Load Register From</a:t>
                      </a:r>
                      <a:r>
                        <a:rPr lang="en-GB" sz="1400" u="none" strike="noStrike" baseline="0" dirty="0" smtClean="0">
                          <a:effectLst/>
                        </a:rPr>
                        <a:t> Memory</a:t>
                      </a:r>
                      <a:endParaRPr lang="en-GB" sz="1400" b="0" i="0" u="none" strike="noStrike" dirty="0">
                        <a:solidFill>
                          <a:srgbClr val="000000"/>
                        </a:solidFill>
                        <a:effectLst/>
                        <a:latin typeface="Calibri" panose="020F0502020204030204" pitchFamily="34" charset="0"/>
                      </a:endParaRPr>
                    </a:p>
                  </a:txBody>
                  <a:tcPr marL="8700" marR="8700" marT="8700" marB="0" anchor="ctr"/>
                </a:tc>
                <a:tc hMerge="1">
                  <a:txBody>
                    <a:bodyPr/>
                    <a:lstStyle/>
                    <a:p>
                      <a:pPr algn="ctr" fontAlgn="b"/>
                      <a:endParaRPr lang="en-GB" sz="1400" b="0" i="0" u="none" strike="noStrike" dirty="0">
                        <a:solidFill>
                          <a:srgbClr val="000000"/>
                        </a:solidFill>
                        <a:effectLst/>
                        <a:latin typeface="Calibri" panose="020F0502020204030204" pitchFamily="34" charset="0"/>
                      </a:endParaRPr>
                    </a:p>
                  </a:txBody>
                  <a:tcPr marL="8700" marR="8700" marT="8700" marB="0" anchor="b"/>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tc>
              </a:tr>
              <a:tr h="450959">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Clock Cycles</a:t>
                      </a:r>
                      <a:endParaRPr lang="en-GB" sz="1400" b="0" i="0" u="none" strike="noStrike" dirty="0">
                        <a:solidFill>
                          <a:srgbClr val="000000"/>
                        </a:solidFill>
                        <a:effectLst/>
                        <a:latin typeface="Calibri" panose="020F0502020204030204" pitchFamily="34" charset="0"/>
                      </a:endParaRPr>
                    </a:p>
                  </a:txBody>
                  <a:tcPr marL="8700" marR="8700" marT="8700" marB="0" anchor="b">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dirty="0">
                          <a:effectLst/>
                        </a:rPr>
                        <a:t>Examples</a:t>
                      </a:r>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r>
              <a:tr h="371256">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671933">
                <a:tc>
                  <a:txBody>
                    <a:bodyPr/>
                    <a:lstStyle/>
                    <a:p>
                      <a:pPr algn="l" fontAlgn="t"/>
                      <a:r>
                        <a:rPr lang="en-GB" sz="1800" u="none" strike="noStrike" dirty="0" err="1" smtClean="0">
                          <a:effectLst/>
                        </a:rPr>
                        <a:t>ldrb</a:t>
                      </a:r>
                      <a:r>
                        <a:rPr lang="en-GB" sz="1800" u="none" strike="noStrike" dirty="0" smtClean="0">
                          <a:effectLst/>
                        </a:rPr>
                        <a:t> Rd</a:t>
                      </a:r>
                      <a:r>
                        <a:rPr lang="en-GB" sz="1800" u="none" strike="noStrike" dirty="0">
                          <a:effectLst/>
                        </a:rPr>
                        <a:t>, </a:t>
                      </a:r>
                      <a:r>
                        <a:rPr lang="en-GB" sz="1800" u="none" strike="noStrike" dirty="0" smtClean="0">
                          <a:effectLst/>
                        </a:rPr>
                        <a:t>[</a:t>
                      </a:r>
                      <a:r>
                        <a:rPr lang="en-GB" sz="1800" u="none" strike="noStrike" dirty="0" err="1" smtClean="0">
                          <a:effectLst/>
                        </a:rPr>
                        <a:t>Rs</a:t>
                      </a:r>
                      <a:r>
                        <a:rPr lang="en-GB" sz="1800" u="none" strike="noStrike" dirty="0" smtClean="0">
                          <a:effectLst/>
                        </a:rPr>
                        <a:t>]</a:t>
                      </a:r>
                    </a:p>
                    <a:p>
                      <a:pPr marL="0" marR="0" indent="0" algn="l" defTabSz="914400" rtl="0" eaLnBrk="1" fontAlgn="t" latinLnBrk="0" hangingPunct="1">
                        <a:lnSpc>
                          <a:spcPct val="100000"/>
                        </a:lnSpc>
                        <a:spcBef>
                          <a:spcPts val="0"/>
                        </a:spcBef>
                        <a:spcAft>
                          <a:spcPts val="0"/>
                        </a:spcAft>
                        <a:buClrTx/>
                        <a:buSzTx/>
                        <a:buFontTx/>
                        <a:buNone/>
                        <a:tabLst/>
                        <a:defRPr/>
                      </a:pPr>
                      <a:r>
                        <a:rPr lang="en-GB" sz="1800" u="none" strike="noStrike" dirty="0" err="1" smtClean="0">
                          <a:effectLst/>
                        </a:rPr>
                        <a:t>ldrh</a:t>
                      </a:r>
                      <a:r>
                        <a:rPr lang="en-GB" sz="1800" u="none" strike="noStrike" dirty="0" smtClean="0">
                          <a:effectLst/>
                        </a:rPr>
                        <a:t> Rd, [</a:t>
                      </a:r>
                      <a:r>
                        <a:rPr lang="en-GB" sz="1800" u="none" strike="noStrike" dirty="0" err="1" smtClean="0">
                          <a:effectLst/>
                        </a:rPr>
                        <a:t>Rs</a:t>
                      </a:r>
                      <a:r>
                        <a:rPr lang="en-GB" sz="1800" u="none" strike="noStrike" dirty="0" smtClean="0">
                          <a:effectLst/>
                        </a:rPr>
                        <a:t>]</a:t>
                      </a:r>
                    </a:p>
                    <a:p>
                      <a:pPr algn="l" fontAlgn="t"/>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dirty="0" smtClean="0">
                          <a:effectLst/>
                        </a:rPr>
                        <a:t>1 or</a:t>
                      </a:r>
                      <a:r>
                        <a:rPr lang="en-GB" sz="1400" u="none" strike="noStrike" baseline="0" dirty="0" smtClean="0">
                          <a:effectLst/>
                        </a:rPr>
                        <a:t> 2</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INDIRECT ADDRESSING</a:t>
                      </a:r>
                    </a:p>
                    <a:p>
                      <a:pPr algn="l" fontAlgn="t"/>
                      <a:r>
                        <a:rPr lang="en-GB" sz="1400" u="none" strike="noStrike" dirty="0" smtClean="0">
                          <a:effectLst/>
                        </a:rPr>
                        <a:t>Load</a:t>
                      </a:r>
                      <a:r>
                        <a:rPr lang="en-GB" sz="1400" u="none" strike="noStrike" baseline="0" dirty="0" smtClean="0">
                          <a:effectLst/>
                        </a:rPr>
                        <a:t> byte/</a:t>
                      </a:r>
                      <a:r>
                        <a:rPr lang="en-GB" sz="1400" u="none" strike="noStrike" baseline="0" dirty="0" err="1" smtClean="0">
                          <a:effectLst/>
                        </a:rPr>
                        <a:t>halfword</a:t>
                      </a:r>
                      <a:r>
                        <a:rPr lang="en-GB" sz="1400" u="none" strike="noStrike" baseline="0" dirty="0" smtClean="0">
                          <a:effectLst/>
                        </a:rPr>
                        <a:t> value from memory at address specified by </a:t>
                      </a:r>
                      <a:r>
                        <a:rPr lang="en-GB" sz="1400" u="none" strike="noStrike" baseline="0" dirty="0" err="1" smtClean="0">
                          <a:effectLst/>
                        </a:rPr>
                        <a:t>Rs</a:t>
                      </a:r>
                      <a:r>
                        <a:rPr lang="en-GB" sz="1400" u="none" strike="noStrike" baseline="0" dirty="0" smtClean="0">
                          <a:effectLst/>
                        </a:rPr>
                        <a:t> into the register Rd</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a:t>
                      </a:r>
                      <a:r>
                        <a:rPr lang="en-GB" sz="1400" u="none" strike="noStrike" dirty="0" smtClean="0">
                          <a:effectLst/>
                        </a:rPr>
                        <a:t>[</a:t>
                      </a:r>
                      <a:r>
                        <a:rPr lang="en-GB" sz="1400" u="none" strike="noStrike" dirty="0" err="1" smtClean="0">
                          <a:effectLst/>
                        </a:rPr>
                        <a:t>Rs</a:t>
                      </a:r>
                      <a:r>
                        <a:rPr lang="en-GB" sz="1400" u="none" strike="noStrike" dirty="0" smtClean="0">
                          <a:effectLst/>
                        </a:rPr>
                        <a:t>]</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ldrb r0, [r1]</a:t>
                      </a:r>
                    </a:p>
                    <a:p>
                      <a:pPr algn="l" fontAlgn="t"/>
                      <a:r>
                        <a:rPr lang="pt-BR" sz="1400" u="none" strike="noStrike" dirty="0" smtClean="0">
                          <a:effectLst/>
                        </a:rPr>
                        <a:t>ldrh r0, [r1]</a:t>
                      </a:r>
                      <a:r>
                        <a:rPr lang="pt-BR" sz="1400" u="none" strike="noStrike" dirty="0">
                          <a:effectLst/>
                        </a:rPr>
                        <a:t/>
                      </a:r>
                      <a:br>
                        <a:rPr lang="pt-BR" sz="1400" u="none" strike="noStrike" dirty="0">
                          <a:effectLst/>
                        </a:rPr>
                      </a:b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671933">
                <a:tc>
                  <a:txBody>
                    <a:bodyPr/>
                    <a:lstStyle/>
                    <a:p>
                      <a:pPr algn="l" fontAlgn="t"/>
                      <a:r>
                        <a:rPr lang="en-GB" sz="1800" u="none" strike="noStrike" dirty="0" err="1" smtClean="0">
                          <a:effectLst/>
                        </a:rPr>
                        <a:t>ldrb</a:t>
                      </a:r>
                      <a:r>
                        <a:rPr lang="en-GB" sz="1800" u="none" strike="noStrike" dirty="0" smtClean="0">
                          <a:effectLst/>
                        </a:rPr>
                        <a:t> Rd</a:t>
                      </a:r>
                      <a:r>
                        <a:rPr lang="en-GB" sz="1800" u="none" strike="noStrike" dirty="0">
                          <a:effectLst/>
                        </a:rPr>
                        <a:t>, </a:t>
                      </a:r>
                      <a:r>
                        <a:rPr lang="en-GB" sz="1800" u="none" strike="noStrike" dirty="0" smtClean="0">
                          <a:effectLst/>
                        </a:rPr>
                        <a:t>[</a:t>
                      </a:r>
                      <a:r>
                        <a:rPr lang="en-GB" sz="1800" u="none" strike="noStrike" dirty="0" err="1" smtClean="0">
                          <a:effectLst/>
                        </a:rPr>
                        <a:t>Rs</a:t>
                      </a:r>
                      <a:r>
                        <a:rPr lang="en-GB" sz="1800" u="none" strike="noStrike" dirty="0" smtClean="0">
                          <a:effectLst/>
                        </a:rPr>
                        <a:t>, &lt;offset&gt;]</a:t>
                      </a:r>
                    </a:p>
                    <a:p>
                      <a:pPr marL="0" marR="0" indent="0" algn="l" defTabSz="914400" rtl="0" eaLnBrk="1" fontAlgn="t" latinLnBrk="0" hangingPunct="1">
                        <a:lnSpc>
                          <a:spcPct val="100000"/>
                        </a:lnSpc>
                        <a:spcBef>
                          <a:spcPts val="0"/>
                        </a:spcBef>
                        <a:spcAft>
                          <a:spcPts val="0"/>
                        </a:spcAft>
                        <a:buClrTx/>
                        <a:buSzTx/>
                        <a:buFontTx/>
                        <a:buNone/>
                        <a:tabLst/>
                        <a:defRPr/>
                      </a:pPr>
                      <a:r>
                        <a:rPr lang="en-GB" sz="1800" u="none" strike="noStrike" dirty="0" err="1" smtClean="0">
                          <a:effectLst/>
                        </a:rPr>
                        <a:t>ldrh</a:t>
                      </a:r>
                      <a:r>
                        <a:rPr lang="en-GB" sz="1800" u="none" strike="noStrike" dirty="0" smtClean="0">
                          <a:effectLst/>
                        </a:rPr>
                        <a:t> Rd, [</a:t>
                      </a:r>
                      <a:r>
                        <a:rPr lang="en-GB" sz="1800" u="none" strike="noStrike" dirty="0" err="1" smtClean="0">
                          <a:effectLst/>
                        </a:rPr>
                        <a:t>Rs</a:t>
                      </a:r>
                      <a:r>
                        <a:rPr lang="en-GB" sz="1800" u="none" strike="noStrike" dirty="0" smtClean="0">
                          <a:effectLst/>
                        </a:rPr>
                        <a:t>, &lt;offset&gt;]</a:t>
                      </a:r>
                      <a:endParaRPr lang="en-GB" sz="1800" b="0" i="0" u="none" strike="noStrike" dirty="0" smtClean="0">
                        <a:solidFill>
                          <a:srgbClr val="000000"/>
                        </a:solidFill>
                        <a:effectLst/>
                        <a:latin typeface="Calibri" panose="020F0502020204030204" pitchFamily="34" charset="0"/>
                      </a:endParaRPr>
                    </a:p>
                    <a:p>
                      <a:pPr algn="l" fontAlgn="t"/>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dirty="0" smtClean="0">
                          <a:effectLst/>
                        </a:rPr>
                        <a:t>1 or</a:t>
                      </a:r>
                      <a:r>
                        <a:rPr lang="en-GB" sz="1400" u="none" strike="noStrike" baseline="0" dirty="0" smtClean="0">
                          <a:effectLst/>
                        </a:rPr>
                        <a:t> 2</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INDIRECT OFFSET ADDRESSING</a:t>
                      </a:r>
                    </a:p>
                    <a:p>
                      <a:pPr algn="l" fontAlgn="t"/>
                      <a:r>
                        <a:rPr lang="en-GB" sz="1400" u="none" strike="noStrike" dirty="0" smtClean="0">
                          <a:effectLst/>
                        </a:rPr>
                        <a:t>Load</a:t>
                      </a:r>
                      <a:r>
                        <a:rPr lang="en-GB" sz="1400" u="none" strike="noStrike" baseline="0" dirty="0" smtClean="0">
                          <a:effectLst/>
                        </a:rPr>
                        <a:t> byte/</a:t>
                      </a:r>
                      <a:r>
                        <a:rPr lang="en-GB" sz="1400" u="none" strike="noStrike" baseline="0" dirty="0" err="1" smtClean="0">
                          <a:effectLst/>
                        </a:rPr>
                        <a:t>halfword</a:t>
                      </a:r>
                      <a:r>
                        <a:rPr lang="en-GB" sz="1400" u="none" strike="noStrike" baseline="0" dirty="0" smtClean="0">
                          <a:effectLst/>
                        </a:rPr>
                        <a:t> value from memory at address specified by </a:t>
                      </a:r>
                      <a:r>
                        <a:rPr lang="en-GB" sz="1400" u="none" strike="noStrike" baseline="0" dirty="0" err="1" smtClean="0">
                          <a:effectLst/>
                        </a:rPr>
                        <a:t>Rs</a:t>
                      </a:r>
                      <a:r>
                        <a:rPr lang="en-GB" sz="1400" u="none" strike="noStrike" baseline="0" dirty="0" smtClean="0">
                          <a:effectLst/>
                        </a:rPr>
                        <a:t> (plus an 8-bit offset) into the register Rd</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a:t>
                      </a:r>
                      <a:r>
                        <a:rPr lang="en-GB" sz="1400" u="none" strike="noStrike" dirty="0" smtClean="0">
                          <a:effectLst/>
                        </a:rPr>
                        <a:t>[</a:t>
                      </a:r>
                      <a:r>
                        <a:rPr lang="en-GB" sz="1400" u="none" strike="noStrike" dirty="0" err="1" smtClean="0">
                          <a:effectLst/>
                        </a:rPr>
                        <a:t>Rs</a:t>
                      </a:r>
                      <a:r>
                        <a:rPr lang="en-GB" sz="1400" u="none" strike="noStrike" baseline="0" dirty="0" smtClean="0">
                          <a:effectLst/>
                        </a:rPr>
                        <a:t> + 3</a:t>
                      </a:r>
                      <a:r>
                        <a:rPr lang="en-GB" sz="1400" u="none" strike="noStrike" dirty="0" smtClean="0">
                          <a:effectLst/>
                        </a:rPr>
                        <a:t>]</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pt-BR" sz="1400" u="none" strike="noStrike" dirty="0" smtClean="0">
                          <a:effectLst/>
                        </a:rPr>
                        <a:t>ldrb r0, [r1, #3]</a:t>
                      </a:r>
                      <a:r>
                        <a:rPr lang="pt-BR" sz="1400" u="none" strike="noStrike" dirty="0">
                          <a:effectLst/>
                        </a:rPr>
                        <a:t/>
                      </a:r>
                      <a:br>
                        <a:rPr lang="pt-BR" sz="1400" u="none" strike="noStrike" dirty="0">
                          <a:effectLst/>
                        </a:rPr>
                      </a:br>
                      <a:r>
                        <a:rPr lang="pt-BR" sz="1400" u="none" strike="noStrike" dirty="0" smtClean="0">
                          <a:effectLst/>
                        </a:rPr>
                        <a:t>ldrh r0, [r1, #4]</a:t>
                      </a:r>
                      <a:br>
                        <a:rPr lang="pt-BR" sz="1400" u="none" strike="noStrike" dirty="0" smtClean="0">
                          <a:effectLst/>
                        </a:rPr>
                      </a:br>
                      <a:endParaRPr lang="pt-BR" sz="1400" b="0" i="0" u="none" strike="noStrike" dirty="0" smtClean="0">
                        <a:solidFill>
                          <a:srgbClr val="000000"/>
                        </a:solidFill>
                        <a:effectLst/>
                        <a:latin typeface="Calibri" panose="020F0502020204030204" pitchFamily="34" charset="0"/>
                      </a:endParaRPr>
                    </a:p>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671933">
                <a:tc>
                  <a:txBody>
                    <a:bodyPr/>
                    <a:lstStyle/>
                    <a:p>
                      <a:pPr algn="l" fontAlgn="t"/>
                      <a:r>
                        <a:rPr lang="en-GB" sz="1800" u="none" strike="noStrike" dirty="0" err="1" smtClean="0">
                          <a:effectLst/>
                        </a:rPr>
                        <a:t>ldrb</a:t>
                      </a:r>
                      <a:r>
                        <a:rPr lang="en-GB" sz="1800" u="none" strike="noStrike" dirty="0" smtClean="0">
                          <a:effectLst/>
                        </a:rPr>
                        <a:t> Rd</a:t>
                      </a:r>
                      <a:r>
                        <a:rPr lang="en-GB" sz="1800" u="none" strike="noStrike" dirty="0">
                          <a:effectLst/>
                        </a:rPr>
                        <a:t>, </a:t>
                      </a:r>
                      <a:r>
                        <a:rPr lang="en-GB" sz="1800" u="none" strike="noStrike" dirty="0" smtClean="0">
                          <a:effectLst/>
                        </a:rPr>
                        <a:t>[</a:t>
                      </a:r>
                      <a:r>
                        <a:rPr lang="en-GB" sz="1800" u="none" strike="noStrike" dirty="0" err="1" smtClean="0">
                          <a:effectLst/>
                        </a:rPr>
                        <a:t>Rs</a:t>
                      </a:r>
                      <a:r>
                        <a:rPr lang="en-GB" sz="1800" u="none" strike="noStrike" dirty="0" smtClean="0">
                          <a:effectLst/>
                        </a:rPr>
                        <a:t>, Rn]</a:t>
                      </a:r>
                    </a:p>
                    <a:p>
                      <a:pPr marL="0" marR="0" indent="0" algn="l" defTabSz="914400" rtl="0" eaLnBrk="1" fontAlgn="t" latinLnBrk="0" hangingPunct="1">
                        <a:lnSpc>
                          <a:spcPct val="100000"/>
                        </a:lnSpc>
                        <a:spcBef>
                          <a:spcPts val="0"/>
                        </a:spcBef>
                        <a:spcAft>
                          <a:spcPts val="0"/>
                        </a:spcAft>
                        <a:buClrTx/>
                        <a:buSzTx/>
                        <a:buFontTx/>
                        <a:buNone/>
                        <a:tabLst/>
                        <a:defRPr/>
                      </a:pPr>
                      <a:r>
                        <a:rPr lang="en-GB" sz="1800" u="none" strike="noStrike" dirty="0" err="1" smtClean="0">
                          <a:effectLst/>
                        </a:rPr>
                        <a:t>ldrh</a:t>
                      </a:r>
                      <a:r>
                        <a:rPr lang="en-GB" sz="1800" u="none" strike="noStrike" dirty="0" smtClean="0">
                          <a:effectLst/>
                        </a:rPr>
                        <a:t> Rd, [</a:t>
                      </a:r>
                      <a:r>
                        <a:rPr lang="en-GB" sz="1800" u="none" strike="noStrike" dirty="0" err="1" smtClean="0">
                          <a:effectLst/>
                        </a:rPr>
                        <a:t>Rs</a:t>
                      </a:r>
                      <a:r>
                        <a:rPr lang="en-GB" sz="1800" u="none" strike="noStrike" dirty="0" smtClean="0">
                          <a:effectLst/>
                        </a:rPr>
                        <a:t>, Rn]</a:t>
                      </a:r>
                      <a:endParaRPr lang="en-GB" sz="1800" b="0" i="0" u="none" strike="noStrike" dirty="0" smtClean="0">
                        <a:solidFill>
                          <a:srgbClr val="000000"/>
                        </a:solidFill>
                        <a:effectLst/>
                        <a:latin typeface="Calibri" panose="020F0502020204030204" pitchFamily="34" charset="0"/>
                      </a:endParaRPr>
                    </a:p>
                    <a:p>
                      <a:pPr algn="l" fontAlgn="t"/>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dirty="0" smtClean="0">
                          <a:effectLst/>
                        </a:rPr>
                        <a:t>1 or</a:t>
                      </a:r>
                      <a:r>
                        <a:rPr lang="en-GB" sz="1400" u="none" strike="noStrike" baseline="0" dirty="0" smtClean="0">
                          <a:effectLst/>
                        </a:rPr>
                        <a:t> 2</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INDIRECT REGISTER</a:t>
                      </a:r>
                      <a:r>
                        <a:rPr lang="en-GB" sz="1400" u="none" strike="noStrike" baseline="0" dirty="0" smtClean="0">
                          <a:effectLst/>
                        </a:rPr>
                        <a:t> </a:t>
                      </a:r>
                      <a:r>
                        <a:rPr lang="en-GB" sz="1400" u="none" strike="noStrike" dirty="0" smtClean="0">
                          <a:effectLst/>
                        </a:rPr>
                        <a:t>OFFSET ADDRESSING</a:t>
                      </a:r>
                    </a:p>
                    <a:p>
                      <a:pPr algn="l" fontAlgn="t"/>
                      <a:r>
                        <a:rPr lang="en-GB" sz="1400" u="none" strike="noStrike" dirty="0" smtClean="0">
                          <a:effectLst/>
                        </a:rPr>
                        <a:t>Load</a:t>
                      </a:r>
                      <a:r>
                        <a:rPr lang="en-GB" sz="1400" u="none" strike="noStrike" baseline="0" dirty="0" smtClean="0">
                          <a:effectLst/>
                        </a:rPr>
                        <a:t> byte/</a:t>
                      </a:r>
                      <a:r>
                        <a:rPr lang="en-GB" sz="1400" u="none" strike="noStrike" baseline="0" dirty="0" err="1" smtClean="0">
                          <a:effectLst/>
                        </a:rPr>
                        <a:t>halfword</a:t>
                      </a:r>
                      <a:r>
                        <a:rPr lang="en-GB" sz="1400" u="none" strike="noStrike" baseline="0" dirty="0" smtClean="0">
                          <a:effectLst/>
                        </a:rPr>
                        <a:t> value from memory at address specified by </a:t>
                      </a:r>
                      <a:r>
                        <a:rPr lang="en-GB" sz="1400" u="none" strike="noStrike" baseline="0" dirty="0" err="1" smtClean="0">
                          <a:effectLst/>
                        </a:rPr>
                        <a:t>Rs</a:t>
                      </a:r>
                      <a:r>
                        <a:rPr lang="en-GB" sz="1400" u="none" strike="noStrike" baseline="0" dirty="0" smtClean="0">
                          <a:effectLst/>
                        </a:rPr>
                        <a:t> (plus offset specified in register Rn) into the register Rd</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a:t>
                      </a:r>
                      <a:r>
                        <a:rPr lang="en-GB" sz="1400" u="none" strike="noStrike" dirty="0" smtClean="0">
                          <a:effectLst/>
                        </a:rPr>
                        <a:t>[</a:t>
                      </a:r>
                      <a:r>
                        <a:rPr lang="en-GB" sz="1400" u="none" strike="noStrike" dirty="0" err="1" smtClean="0">
                          <a:effectLst/>
                        </a:rPr>
                        <a:t>Rs</a:t>
                      </a:r>
                      <a:r>
                        <a:rPr lang="en-GB" sz="1400" u="none" strike="noStrike" baseline="0" dirty="0" smtClean="0">
                          <a:effectLst/>
                        </a:rPr>
                        <a:t> + Rn</a:t>
                      </a:r>
                      <a:r>
                        <a:rPr lang="en-GB" sz="1400" u="none" strike="noStrike" dirty="0" smtClean="0">
                          <a:effectLst/>
                        </a:rPr>
                        <a:t>]</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ldrb r0, [r1,</a:t>
                      </a:r>
                      <a:r>
                        <a:rPr lang="pt-BR" sz="1400" u="none" strike="noStrike" baseline="0" dirty="0" smtClean="0">
                          <a:effectLst/>
                        </a:rPr>
                        <a:t> r2</a:t>
                      </a:r>
                      <a:r>
                        <a:rPr lang="pt-BR" sz="1400" u="none" strike="noStrike" dirty="0" smtClean="0">
                          <a:effectLst/>
                        </a:rPr>
                        <a:t>]</a:t>
                      </a:r>
                    </a:p>
                    <a:p>
                      <a:pPr algn="l" fontAlgn="t"/>
                      <a:r>
                        <a:rPr lang="pt-BR" sz="1400" u="none" strike="noStrike" dirty="0" smtClean="0">
                          <a:effectLst/>
                        </a:rPr>
                        <a:t>ldrh r0, [r1,</a:t>
                      </a:r>
                      <a:r>
                        <a:rPr lang="pt-BR" sz="1400" u="none" strike="noStrike" baseline="0" dirty="0" smtClean="0">
                          <a:effectLst/>
                        </a:rPr>
                        <a:t> r2</a:t>
                      </a:r>
                      <a:r>
                        <a:rPr lang="pt-BR" sz="1400" u="none" strike="noStrike" dirty="0" smtClean="0">
                          <a:effectLst/>
                        </a:rPr>
                        <a:t>]</a:t>
                      </a:r>
                      <a:r>
                        <a:rPr lang="pt-BR" sz="1400" u="none" strike="noStrike" dirty="0">
                          <a:effectLst/>
                        </a:rPr>
                        <a:t/>
                      </a:r>
                      <a:br>
                        <a:rPr lang="pt-BR" sz="1400" u="none" strike="noStrike" dirty="0">
                          <a:effectLst/>
                        </a:rPr>
                      </a:b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
        <p:nvSpPr>
          <p:cNvPr id="6" name="TextBox 5"/>
          <p:cNvSpPr txBox="1"/>
          <p:nvPr/>
        </p:nvSpPr>
        <p:spPr>
          <a:xfrm>
            <a:off x="5886450" y="5476101"/>
            <a:ext cx="2819400" cy="923330"/>
          </a:xfrm>
          <a:prstGeom prst="rect">
            <a:avLst/>
          </a:prstGeom>
          <a:noFill/>
        </p:spPr>
        <p:txBody>
          <a:bodyPr wrap="square" rtlCol="0">
            <a:spAutoFit/>
          </a:bodyPr>
          <a:lstStyle/>
          <a:p>
            <a:r>
              <a:rPr lang="en-GB" dirty="0" smtClean="0"/>
              <a:t>For Thumb, Rd, </a:t>
            </a:r>
            <a:r>
              <a:rPr lang="en-GB" dirty="0" err="1" smtClean="0"/>
              <a:t>Rs</a:t>
            </a:r>
            <a:r>
              <a:rPr lang="en-GB" dirty="0" smtClean="0"/>
              <a:t> and Rn = r0 to r7 (the Lo registers)</a:t>
            </a:r>
            <a:endParaRPr lang="en-GB" dirty="0"/>
          </a:p>
        </p:txBody>
      </p:sp>
      <p:sp>
        <p:nvSpPr>
          <p:cNvPr id="3" name="TextBox 2"/>
          <p:cNvSpPr txBox="1"/>
          <p:nvPr/>
        </p:nvSpPr>
        <p:spPr>
          <a:xfrm>
            <a:off x="523875" y="5819775"/>
            <a:ext cx="4557658" cy="369332"/>
          </a:xfrm>
          <a:prstGeom prst="rect">
            <a:avLst/>
          </a:prstGeom>
          <a:noFill/>
        </p:spPr>
        <p:txBody>
          <a:bodyPr wrap="none" rtlCol="0">
            <a:spAutoFit/>
          </a:bodyPr>
          <a:lstStyle/>
          <a:p>
            <a:r>
              <a:rPr lang="en-GB" dirty="0" err="1" smtClean="0"/>
              <a:t>Halfword</a:t>
            </a:r>
            <a:r>
              <a:rPr lang="en-GB" dirty="0" smtClean="0"/>
              <a:t> addresses must be 16-bit aligned</a:t>
            </a:r>
            <a:endParaRPr lang="en-GB" dirty="0"/>
          </a:p>
        </p:txBody>
      </p:sp>
    </p:spTree>
    <p:extLst>
      <p:ext uri="{BB962C8B-B14F-4D97-AF65-F5344CB8AC3E}">
        <p14:creationId xmlns:p14="http://schemas.microsoft.com/office/powerpoint/2010/main" val="31245773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Loading Signed Value into Register from Memory (</a:t>
            </a:r>
            <a:r>
              <a:rPr lang="en-GB" dirty="0" err="1" smtClean="0"/>
              <a:t>Halfword</a:t>
            </a:r>
            <a:r>
              <a:rPr lang="en-GB" dirty="0" smtClean="0"/>
              <a:t> and Byte)</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graphicFrame>
        <p:nvGraphicFramePr>
          <p:cNvPr id="5" name="Table 4"/>
          <p:cNvGraphicFramePr>
            <a:graphicFrameLocks noGrp="1"/>
          </p:cNvGraphicFramePr>
          <p:nvPr>
            <p:extLst>
              <p:ext uri="{D42A27DB-BD31-4B8C-83A1-F6EECF244321}">
                <p14:modId xmlns:p14="http://schemas.microsoft.com/office/powerpoint/2010/main" val="3877391064"/>
              </p:ext>
            </p:extLst>
          </p:nvPr>
        </p:nvGraphicFramePr>
        <p:xfrm>
          <a:off x="257175" y="971550"/>
          <a:ext cx="8658225" cy="3294000"/>
        </p:xfrm>
        <a:graphic>
          <a:graphicData uri="http://schemas.openxmlformats.org/drawingml/2006/table">
            <a:tbl>
              <a:tblPr>
                <a:tableStyleId>{5940675A-B579-460E-94D1-54222C63F5DA}</a:tableStyleId>
              </a:tblPr>
              <a:tblGrid>
                <a:gridCol w="2209800"/>
                <a:gridCol w="809625"/>
                <a:gridCol w="2895600"/>
                <a:gridCol w="1333500"/>
                <a:gridCol w="1409700"/>
              </a:tblGrid>
              <a:tr h="320785">
                <a:tc gridSpan="5">
                  <a:txBody>
                    <a:bodyPr/>
                    <a:lstStyle/>
                    <a:p>
                      <a:pPr algn="l" fontAlgn="t"/>
                      <a:r>
                        <a:rPr lang="en-GB" sz="1400" u="none" strike="noStrike" dirty="0" smtClean="0">
                          <a:effectLst/>
                        </a:rPr>
                        <a:t>LOAD – Load Register From</a:t>
                      </a:r>
                      <a:r>
                        <a:rPr lang="en-GB" sz="1400" u="none" strike="noStrike" baseline="0" dirty="0" smtClean="0">
                          <a:effectLst/>
                        </a:rPr>
                        <a:t> Memory</a:t>
                      </a:r>
                      <a:endParaRPr lang="en-GB" sz="1400" b="0" i="0" u="none" strike="noStrike" dirty="0">
                        <a:solidFill>
                          <a:srgbClr val="000000"/>
                        </a:solidFill>
                        <a:effectLst/>
                        <a:latin typeface="Calibri" panose="020F0502020204030204" pitchFamily="34" charset="0"/>
                      </a:endParaRPr>
                    </a:p>
                  </a:txBody>
                  <a:tcPr marL="8700" marR="8700" marT="8700" marB="0" anchor="ctr"/>
                </a:tc>
                <a:tc hMerge="1">
                  <a:txBody>
                    <a:bodyPr/>
                    <a:lstStyle/>
                    <a:p>
                      <a:pPr algn="ctr" fontAlgn="b"/>
                      <a:endParaRPr lang="en-GB" sz="1400" b="0" i="0" u="none" strike="noStrike" dirty="0">
                        <a:solidFill>
                          <a:srgbClr val="000000"/>
                        </a:solidFill>
                        <a:effectLst/>
                        <a:latin typeface="Calibri" panose="020F0502020204030204" pitchFamily="34" charset="0"/>
                      </a:endParaRPr>
                    </a:p>
                  </a:txBody>
                  <a:tcPr marL="8700" marR="8700" marT="8700" marB="0" anchor="b"/>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tc>
              </a:tr>
              <a:tr h="450959">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Clock Cycles</a:t>
                      </a:r>
                      <a:endParaRPr lang="en-GB" sz="1400" b="0" i="0" u="none" strike="noStrike" dirty="0">
                        <a:solidFill>
                          <a:srgbClr val="000000"/>
                        </a:solidFill>
                        <a:effectLst/>
                        <a:latin typeface="Calibri" panose="020F0502020204030204" pitchFamily="34" charset="0"/>
                      </a:endParaRPr>
                    </a:p>
                  </a:txBody>
                  <a:tcPr marL="8700" marR="8700" marT="8700" marB="0" anchor="b">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dirty="0">
                          <a:effectLst/>
                        </a:rPr>
                        <a:t>Examples</a:t>
                      </a:r>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r>
              <a:tr h="371256">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671933">
                <a:tc>
                  <a:txBody>
                    <a:bodyPr/>
                    <a:lstStyle/>
                    <a:p>
                      <a:pPr algn="l" fontAlgn="t"/>
                      <a:r>
                        <a:rPr lang="en-GB" sz="1800" u="none" strike="noStrike" dirty="0" err="1" smtClean="0">
                          <a:effectLst/>
                        </a:rPr>
                        <a:t>ldrsb</a:t>
                      </a:r>
                      <a:r>
                        <a:rPr lang="en-GB" sz="1800" u="none" strike="noStrike" dirty="0" smtClean="0">
                          <a:effectLst/>
                        </a:rPr>
                        <a:t> Rd</a:t>
                      </a:r>
                      <a:r>
                        <a:rPr lang="en-GB" sz="1800" u="none" strike="noStrike" dirty="0">
                          <a:effectLst/>
                        </a:rPr>
                        <a:t>, </a:t>
                      </a:r>
                      <a:r>
                        <a:rPr lang="en-GB" sz="1800" u="none" strike="noStrike" dirty="0" smtClean="0">
                          <a:effectLst/>
                        </a:rPr>
                        <a:t>[</a:t>
                      </a:r>
                      <a:r>
                        <a:rPr lang="en-GB" sz="1800" u="none" strike="noStrike" dirty="0" err="1" smtClean="0">
                          <a:effectLst/>
                        </a:rPr>
                        <a:t>Rs</a:t>
                      </a:r>
                      <a:r>
                        <a:rPr lang="en-GB" sz="1800" u="none" strike="noStrike" dirty="0" smtClean="0">
                          <a:effectLst/>
                        </a:rPr>
                        <a:t>]</a:t>
                      </a:r>
                    </a:p>
                    <a:p>
                      <a:pPr marL="0" marR="0" indent="0" algn="l" defTabSz="914400" rtl="0" eaLnBrk="1" fontAlgn="t" latinLnBrk="0" hangingPunct="1">
                        <a:lnSpc>
                          <a:spcPct val="100000"/>
                        </a:lnSpc>
                        <a:spcBef>
                          <a:spcPts val="0"/>
                        </a:spcBef>
                        <a:spcAft>
                          <a:spcPts val="0"/>
                        </a:spcAft>
                        <a:buClrTx/>
                        <a:buSzTx/>
                        <a:buFontTx/>
                        <a:buNone/>
                        <a:tabLst/>
                        <a:defRPr/>
                      </a:pPr>
                      <a:r>
                        <a:rPr lang="en-GB" sz="1800" u="none" strike="noStrike" dirty="0" err="1" smtClean="0">
                          <a:effectLst/>
                        </a:rPr>
                        <a:t>ldrsh</a:t>
                      </a:r>
                      <a:r>
                        <a:rPr lang="en-GB" sz="1800" u="none" strike="noStrike" dirty="0" smtClean="0">
                          <a:effectLst/>
                        </a:rPr>
                        <a:t> Rd, [</a:t>
                      </a:r>
                      <a:r>
                        <a:rPr lang="en-GB" sz="1800" u="none" strike="noStrike" dirty="0" err="1" smtClean="0">
                          <a:effectLst/>
                        </a:rPr>
                        <a:t>Rs</a:t>
                      </a:r>
                      <a:r>
                        <a:rPr lang="en-GB" sz="1800" u="none" strike="noStrike" dirty="0" smtClean="0">
                          <a:effectLst/>
                        </a:rPr>
                        <a:t>]</a:t>
                      </a:r>
                    </a:p>
                    <a:p>
                      <a:pPr algn="l" fontAlgn="t"/>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dirty="0" smtClean="0">
                          <a:effectLst/>
                        </a:rPr>
                        <a:t>1 or</a:t>
                      </a:r>
                      <a:r>
                        <a:rPr lang="en-GB" sz="1400" u="none" strike="noStrike" baseline="0" dirty="0" smtClean="0">
                          <a:effectLst/>
                        </a:rPr>
                        <a:t> 2</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INDIRECT ADDRESSING</a:t>
                      </a:r>
                    </a:p>
                    <a:p>
                      <a:pPr algn="l" fontAlgn="t"/>
                      <a:r>
                        <a:rPr lang="en-GB" sz="1400" u="none" strike="noStrike" dirty="0" smtClean="0">
                          <a:effectLst/>
                        </a:rPr>
                        <a:t>Load</a:t>
                      </a:r>
                      <a:r>
                        <a:rPr lang="en-GB" sz="1400" u="none" strike="noStrike" baseline="0" dirty="0" smtClean="0">
                          <a:effectLst/>
                        </a:rPr>
                        <a:t> </a:t>
                      </a:r>
                      <a:r>
                        <a:rPr lang="en-GB" sz="1400" b="1" u="none" strike="noStrike" baseline="0" dirty="0" smtClean="0">
                          <a:effectLst/>
                        </a:rPr>
                        <a:t>signed</a:t>
                      </a:r>
                      <a:r>
                        <a:rPr lang="en-GB" sz="1400" u="none" strike="noStrike" baseline="0" dirty="0" smtClean="0">
                          <a:effectLst/>
                        </a:rPr>
                        <a:t> byte/</a:t>
                      </a:r>
                      <a:r>
                        <a:rPr lang="en-GB" sz="1400" u="none" strike="noStrike" baseline="0" dirty="0" err="1" smtClean="0">
                          <a:effectLst/>
                        </a:rPr>
                        <a:t>halfword</a:t>
                      </a:r>
                      <a:r>
                        <a:rPr lang="en-GB" sz="1400" u="none" strike="noStrike" baseline="0" dirty="0" smtClean="0">
                          <a:effectLst/>
                        </a:rPr>
                        <a:t> value from memory at address specified by </a:t>
                      </a:r>
                      <a:r>
                        <a:rPr lang="en-GB" sz="1400" u="none" strike="noStrike" baseline="0" dirty="0" err="1" smtClean="0">
                          <a:effectLst/>
                        </a:rPr>
                        <a:t>Rs</a:t>
                      </a:r>
                      <a:r>
                        <a:rPr lang="en-GB" sz="1400" u="none" strike="noStrike" baseline="0" dirty="0" smtClean="0">
                          <a:effectLst/>
                        </a:rPr>
                        <a:t> into the register Rd</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a:t>
                      </a:r>
                      <a:r>
                        <a:rPr lang="en-GB" sz="1400" u="none" strike="noStrike" dirty="0" smtClean="0">
                          <a:effectLst/>
                        </a:rPr>
                        <a:t>[</a:t>
                      </a:r>
                      <a:r>
                        <a:rPr lang="en-GB" sz="1400" u="none" strike="noStrike" dirty="0" err="1" smtClean="0">
                          <a:effectLst/>
                        </a:rPr>
                        <a:t>Rs</a:t>
                      </a:r>
                      <a:r>
                        <a:rPr lang="en-GB" sz="1400" u="none" strike="noStrike" dirty="0" smtClean="0">
                          <a:effectLst/>
                        </a:rPr>
                        <a:t>]</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ldrsb r0, [r1]</a:t>
                      </a:r>
                    </a:p>
                    <a:p>
                      <a:pPr algn="l" fontAlgn="t"/>
                      <a:r>
                        <a:rPr lang="pt-BR" sz="1400" u="none" strike="noStrike" dirty="0" smtClean="0">
                          <a:effectLst/>
                        </a:rPr>
                        <a:t>ldrsh r0, [r1]</a:t>
                      </a:r>
                      <a:r>
                        <a:rPr lang="pt-BR" sz="1400" u="none" strike="noStrike" dirty="0">
                          <a:effectLst/>
                        </a:rPr>
                        <a:t/>
                      </a:r>
                      <a:br>
                        <a:rPr lang="pt-BR" sz="1400" u="none" strike="noStrike" dirty="0">
                          <a:effectLst/>
                        </a:rPr>
                      </a:b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671933">
                <a:tc>
                  <a:txBody>
                    <a:bodyPr/>
                    <a:lstStyle/>
                    <a:p>
                      <a:pPr algn="l" fontAlgn="t"/>
                      <a:r>
                        <a:rPr lang="en-GB" sz="1800" u="none" strike="noStrike" dirty="0" err="1" smtClean="0">
                          <a:effectLst/>
                        </a:rPr>
                        <a:t>ldrsb</a:t>
                      </a:r>
                      <a:r>
                        <a:rPr lang="en-GB" sz="1800" u="none" strike="noStrike" dirty="0" smtClean="0">
                          <a:effectLst/>
                        </a:rPr>
                        <a:t> Rd</a:t>
                      </a:r>
                      <a:r>
                        <a:rPr lang="en-GB" sz="1800" u="none" strike="noStrike" dirty="0">
                          <a:effectLst/>
                        </a:rPr>
                        <a:t>, </a:t>
                      </a:r>
                      <a:r>
                        <a:rPr lang="en-GB" sz="1800" u="none" strike="noStrike" dirty="0" smtClean="0">
                          <a:effectLst/>
                        </a:rPr>
                        <a:t>[</a:t>
                      </a:r>
                      <a:r>
                        <a:rPr lang="en-GB" sz="1800" u="none" strike="noStrike" dirty="0" err="1" smtClean="0">
                          <a:effectLst/>
                        </a:rPr>
                        <a:t>Rs</a:t>
                      </a:r>
                      <a:r>
                        <a:rPr lang="en-GB" sz="1800" u="none" strike="noStrike" dirty="0" smtClean="0">
                          <a:effectLst/>
                        </a:rPr>
                        <a:t>, Rn]</a:t>
                      </a:r>
                    </a:p>
                    <a:p>
                      <a:pPr marL="0" marR="0" indent="0" algn="l" defTabSz="914400" rtl="0" eaLnBrk="1" fontAlgn="t" latinLnBrk="0" hangingPunct="1">
                        <a:lnSpc>
                          <a:spcPct val="100000"/>
                        </a:lnSpc>
                        <a:spcBef>
                          <a:spcPts val="0"/>
                        </a:spcBef>
                        <a:spcAft>
                          <a:spcPts val="0"/>
                        </a:spcAft>
                        <a:buClrTx/>
                        <a:buSzTx/>
                        <a:buFontTx/>
                        <a:buNone/>
                        <a:tabLst/>
                        <a:defRPr/>
                      </a:pPr>
                      <a:r>
                        <a:rPr lang="en-GB" sz="1800" u="none" strike="noStrike" dirty="0" err="1" smtClean="0">
                          <a:effectLst/>
                        </a:rPr>
                        <a:t>ldrsh</a:t>
                      </a:r>
                      <a:r>
                        <a:rPr lang="en-GB" sz="1800" u="none" strike="noStrike" dirty="0" smtClean="0">
                          <a:effectLst/>
                        </a:rPr>
                        <a:t> Rd, [</a:t>
                      </a:r>
                      <a:r>
                        <a:rPr lang="en-GB" sz="1800" u="none" strike="noStrike" dirty="0" err="1" smtClean="0">
                          <a:effectLst/>
                        </a:rPr>
                        <a:t>Rs</a:t>
                      </a:r>
                      <a:r>
                        <a:rPr lang="en-GB" sz="1800" u="none" strike="noStrike" dirty="0" smtClean="0">
                          <a:effectLst/>
                        </a:rPr>
                        <a:t>, Rn]</a:t>
                      </a:r>
                      <a:endParaRPr lang="en-GB" sz="1800" b="0" i="0" u="none" strike="noStrike" dirty="0" smtClean="0">
                        <a:solidFill>
                          <a:srgbClr val="000000"/>
                        </a:solidFill>
                        <a:effectLst/>
                        <a:latin typeface="Calibri" panose="020F0502020204030204" pitchFamily="34" charset="0"/>
                      </a:endParaRPr>
                    </a:p>
                    <a:p>
                      <a:pPr algn="l" fontAlgn="t"/>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dirty="0" smtClean="0">
                          <a:effectLst/>
                        </a:rPr>
                        <a:t>1 or</a:t>
                      </a:r>
                      <a:r>
                        <a:rPr lang="en-GB" sz="1400" u="none" strike="noStrike" baseline="0" dirty="0" smtClean="0">
                          <a:effectLst/>
                        </a:rPr>
                        <a:t> 2</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INDIRECT REGISTER</a:t>
                      </a:r>
                      <a:r>
                        <a:rPr lang="en-GB" sz="1400" u="none" strike="noStrike" baseline="0" dirty="0" smtClean="0">
                          <a:effectLst/>
                        </a:rPr>
                        <a:t> </a:t>
                      </a:r>
                      <a:r>
                        <a:rPr lang="en-GB" sz="1400" u="none" strike="noStrike" dirty="0" smtClean="0">
                          <a:effectLst/>
                        </a:rPr>
                        <a:t>OFFSET ADDRESSING</a:t>
                      </a:r>
                    </a:p>
                    <a:p>
                      <a:pPr algn="l" fontAlgn="t"/>
                      <a:r>
                        <a:rPr lang="en-GB" sz="1400" u="none" strike="noStrike" dirty="0" smtClean="0">
                          <a:effectLst/>
                        </a:rPr>
                        <a:t>Load</a:t>
                      </a:r>
                      <a:r>
                        <a:rPr lang="en-GB" sz="1400" u="none" strike="noStrike" baseline="0" dirty="0" smtClean="0">
                          <a:effectLst/>
                        </a:rPr>
                        <a:t> </a:t>
                      </a:r>
                      <a:r>
                        <a:rPr lang="en-GB" sz="1400" b="1" u="none" strike="noStrike" baseline="0" dirty="0" smtClean="0">
                          <a:effectLst/>
                        </a:rPr>
                        <a:t>signed</a:t>
                      </a:r>
                      <a:r>
                        <a:rPr lang="en-GB" sz="1400" u="none" strike="noStrike" baseline="0" dirty="0" smtClean="0">
                          <a:effectLst/>
                        </a:rPr>
                        <a:t> byte/</a:t>
                      </a:r>
                      <a:r>
                        <a:rPr lang="en-GB" sz="1400" u="none" strike="noStrike" baseline="0" dirty="0" err="1" smtClean="0">
                          <a:effectLst/>
                        </a:rPr>
                        <a:t>halfword</a:t>
                      </a:r>
                      <a:r>
                        <a:rPr lang="en-GB" sz="1400" u="none" strike="noStrike" baseline="0" dirty="0" smtClean="0">
                          <a:effectLst/>
                        </a:rPr>
                        <a:t> value from memory at address specified by </a:t>
                      </a:r>
                      <a:r>
                        <a:rPr lang="en-GB" sz="1400" u="none" strike="noStrike" baseline="0" dirty="0" err="1" smtClean="0">
                          <a:effectLst/>
                        </a:rPr>
                        <a:t>Rs</a:t>
                      </a:r>
                      <a:r>
                        <a:rPr lang="en-GB" sz="1400" u="none" strike="noStrike" baseline="0" dirty="0" smtClean="0">
                          <a:effectLst/>
                        </a:rPr>
                        <a:t> (plus offset specified in register Rn) into the register Rd</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a:effectLst/>
                        </a:rPr>
                        <a:t>Rd = </a:t>
                      </a:r>
                      <a:r>
                        <a:rPr lang="en-GB" sz="1400" u="none" strike="noStrike" dirty="0" smtClean="0">
                          <a:effectLst/>
                        </a:rPr>
                        <a:t>[</a:t>
                      </a:r>
                      <a:r>
                        <a:rPr lang="en-GB" sz="1400" u="none" strike="noStrike" dirty="0" err="1" smtClean="0">
                          <a:effectLst/>
                        </a:rPr>
                        <a:t>Rs</a:t>
                      </a:r>
                      <a:r>
                        <a:rPr lang="en-GB" sz="1400" u="none" strike="noStrike" baseline="0" dirty="0" smtClean="0">
                          <a:effectLst/>
                        </a:rPr>
                        <a:t> + Rn</a:t>
                      </a:r>
                      <a:r>
                        <a:rPr lang="en-GB" sz="1400" u="none" strike="noStrike" dirty="0" smtClean="0">
                          <a:effectLst/>
                        </a:rPr>
                        <a:t>]</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ldrsb r0, [r1,</a:t>
                      </a:r>
                      <a:r>
                        <a:rPr lang="pt-BR" sz="1400" u="none" strike="noStrike" baseline="0" dirty="0" smtClean="0">
                          <a:effectLst/>
                        </a:rPr>
                        <a:t> r2</a:t>
                      </a:r>
                      <a:r>
                        <a:rPr lang="pt-BR" sz="1400" u="none" strike="noStrike" dirty="0" smtClean="0">
                          <a:effectLst/>
                        </a:rPr>
                        <a:t>]</a:t>
                      </a:r>
                    </a:p>
                    <a:p>
                      <a:pPr algn="l" fontAlgn="t"/>
                      <a:r>
                        <a:rPr lang="pt-BR" sz="1400" u="none" strike="noStrike" dirty="0" smtClean="0">
                          <a:effectLst/>
                        </a:rPr>
                        <a:t>ldrsh r0, [r1,</a:t>
                      </a:r>
                      <a:r>
                        <a:rPr lang="pt-BR" sz="1400" u="none" strike="noStrike" baseline="0" dirty="0" smtClean="0">
                          <a:effectLst/>
                        </a:rPr>
                        <a:t> r2</a:t>
                      </a:r>
                      <a:r>
                        <a:rPr lang="pt-BR" sz="1400" u="none" strike="noStrike" dirty="0" smtClean="0">
                          <a:effectLst/>
                        </a:rPr>
                        <a:t>]</a:t>
                      </a:r>
                      <a:r>
                        <a:rPr lang="pt-BR" sz="1400" u="none" strike="noStrike" dirty="0">
                          <a:effectLst/>
                        </a:rPr>
                        <a:t/>
                      </a:r>
                      <a:br>
                        <a:rPr lang="pt-BR" sz="1400" u="none" strike="noStrike" dirty="0">
                          <a:effectLst/>
                        </a:rPr>
                      </a:b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
        <p:nvSpPr>
          <p:cNvPr id="6" name="TextBox 5"/>
          <p:cNvSpPr txBox="1"/>
          <p:nvPr/>
        </p:nvSpPr>
        <p:spPr>
          <a:xfrm>
            <a:off x="5886450" y="5476101"/>
            <a:ext cx="2819400" cy="923330"/>
          </a:xfrm>
          <a:prstGeom prst="rect">
            <a:avLst/>
          </a:prstGeom>
          <a:noFill/>
        </p:spPr>
        <p:txBody>
          <a:bodyPr wrap="square" rtlCol="0">
            <a:spAutoFit/>
          </a:bodyPr>
          <a:lstStyle/>
          <a:p>
            <a:r>
              <a:rPr lang="en-GB" dirty="0" smtClean="0"/>
              <a:t>For Thumb, Rd, </a:t>
            </a:r>
            <a:r>
              <a:rPr lang="en-GB" dirty="0" err="1" smtClean="0"/>
              <a:t>Rs</a:t>
            </a:r>
            <a:r>
              <a:rPr lang="en-GB" dirty="0" smtClean="0"/>
              <a:t> and Rn = r0 to r7 (the Lo registers)</a:t>
            </a:r>
            <a:endParaRPr lang="en-GB" dirty="0"/>
          </a:p>
        </p:txBody>
      </p:sp>
      <p:sp>
        <p:nvSpPr>
          <p:cNvPr id="3" name="TextBox 2"/>
          <p:cNvSpPr txBox="1"/>
          <p:nvPr/>
        </p:nvSpPr>
        <p:spPr>
          <a:xfrm>
            <a:off x="523875" y="5819775"/>
            <a:ext cx="4557658" cy="369332"/>
          </a:xfrm>
          <a:prstGeom prst="rect">
            <a:avLst/>
          </a:prstGeom>
          <a:noFill/>
        </p:spPr>
        <p:txBody>
          <a:bodyPr wrap="none" rtlCol="0">
            <a:spAutoFit/>
          </a:bodyPr>
          <a:lstStyle/>
          <a:p>
            <a:r>
              <a:rPr lang="en-GB" dirty="0" err="1" smtClean="0"/>
              <a:t>Halfword</a:t>
            </a:r>
            <a:r>
              <a:rPr lang="en-GB" dirty="0" smtClean="0"/>
              <a:t> addresses must be 16-bit aligned</a:t>
            </a:r>
            <a:endParaRPr lang="en-GB" dirty="0"/>
          </a:p>
        </p:txBody>
      </p:sp>
    </p:spTree>
    <p:extLst>
      <p:ext uri="{BB962C8B-B14F-4D97-AF65-F5344CB8AC3E}">
        <p14:creationId xmlns:p14="http://schemas.microsoft.com/office/powerpoint/2010/main" val="106340784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Store Register Value In Memory</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graphicFrame>
        <p:nvGraphicFramePr>
          <p:cNvPr id="5" name="Table 4"/>
          <p:cNvGraphicFramePr>
            <a:graphicFrameLocks noGrp="1"/>
          </p:cNvGraphicFramePr>
          <p:nvPr>
            <p:extLst>
              <p:ext uri="{D42A27DB-BD31-4B8C-83A1-F6EECF244321}">
                <p14:modId xmlns:p14="http://schemas.microsoft.com/office/powerpoint/2010/main" val="631943297"/>
              </p:ext>
            </p:extLst>
          </p:nvPr>
        </p:nvGraphicFramePr>
        <p:xfrm>
          <a:off x="257175" y="971550"/>
          <a:ext cx="8658225" cy="3942780"/>
        </p:xfrm>
        <a:graphic>
          <a:graphicData uri="http://schemas.openxmlformats.org/drawingml/2006/table">
            <a:tbl>
              <a:tblPr>
                <a:tableStyleId>{5940675A-B579-460E-94D1-54222C63F5DA}</a:tableStyleId>
              </a:tblPr>
              <a:tblGrid>
                <a:gridCol w="2209800"/>
                <a:gridCol w="809625"/>
                <a:gridCol w="2895600"/>
                <a:gridCol w="1333500"/>
                <a:gridCol w="1409700"/>
              </a:tblGrid>
              <a:tr h="320785">
                <a:tc gridSpan="5">
                  <a:txBody>
                    <a:bodyPr/>
                    <a:lstStyle/>
                    <a:p>
                      <a:pPr algn="l" fontAlgn="t"/>
                      <a:r>
                        <a:rPr lang="en-GB" sz="1400" u="none" strike="noStrike" dirty="0" smtClean="0">
                          <a:effectLst/>
                        </a:rPr>
                        <a:t>STORE– Store Register Into </a:t>
                      </a:r>
                      <a:r>
                        <a:rPr lang="en-GB" sz="1400" u="none" strike="noStrike" baseline="0" dirty="0" smtClean="0">
                          <a:effectLst/>
                        </a:rPr>
                        <a:t>Memory</a:t>
                      </a:r>
                      <a:endParaRPr lang="en-GB" sz="1400" b="0" i="0" u="none" strike="noStrike" dirty="0">
                        <a:solidFill>
                          <a:srgbClr val="000000"/>
                        </a:solidFill>
                        <a:effectLst/>
                        <a:latin typeface="Calibri" panose="020F0502020204030204" pitchFamily="34" charset="0"/>
                      </a:endParaRPr>
                    </a:p>
                  </a:txBody>
                  <a:tcPr marL="8700" marR="8700" marT="8700" marB="0" anchor="ctr"/>
                </a:tc>
                <a:tc hMerge="1">
                  <a:txBody>
                    <a:bodyPr/>
                    <a:lstStyle/>
                    <a:p>
                      <a:pPr algn="ctr" fontAlgn="b"/>
                      <a:endParaRPr lang="en-GB" sz="1400" b="0" i="0" u="none" strike="noStrike" dirty="0">
                        <a:solidFill>
                          <a:srgbClr val="000000"/>
                        </a:solidFill>
                        <a:effectLst/>
                        <a:latin typeface="Calibri" panose="020F0502020204030204" pitchFamily="34" charset="0"/>
                      </a:endParaRPr>
                    </a:p>
                  </a:txBody>
                  <a:tcPr marL="8700" marR="8700" marT="8700" marB="0" anchor="b"/>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tc>
              </a:tr>
              <a:tr h="450959">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Clock Cycles</a:t>
                      </a:r>
                      <a:endParaRPr lang="en-GB" sz="1400" b="0" i="0" u="none" strike="noStrike" dirty="0">
                        <a:solidFill>
                          <a:srgbClr val="000000"/>
                        </a:solidFill>
                        <a:effectLst/>
                        <a:latin typeface="Calibri" panose="020F0502020204030204" pitchFamily="34" charset="0"/>
                      </a:endParaRPr>
                    </a:p>
                  </a:txBody>
                  <a:tcPr marL="8700" marR="8700" marT="8700" marB="0" anchor="b">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dirty="0">
                          <a:effectLst/>
                        </a:rPr>
                        <a:t>Examples</a:t>
                      </a:r>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r>
              <a:tr h="371256">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671933">
                <a:tc>
                  <a:txBody>
                    <a:bodyPr/>
                    <a:lstStyle/>
                    <a:p>
                      <a:pPr algn="l" fontAlgn="t"/>
                      <a:r>
                        <a:rPr lang="en-GB" sz="1800" u="none" strike="noStrike" dirty="0" err="1" smtClean="0">
                          <a:effectLst/>
                        </a:rPr>
                        <a:t>str</a:t>
                      </a:r>
                      <a:r>
                        <a:rPr lang="en-GB" sz="1800" u="none" strike="noStrike" dirty="0" smtClean="0">
                          <a:effectLst/>
                        </a:rPr>
                        <a:t> </a:t>
                      </a:r>
                      <a:r>
                        <a:rPr lang="en-GB" sz="1800" u="none" strike="noStrike" dirty="0" err="1" smtClean="0">
                          <a:effectLst/>
                        </a:rPr>
                        <a:t>Rs</a:t>
                      </a:r>
                      <a:r>
                        <a:rPr lang="en-GB" sz="1800" u="none" strike="noStrike" dirty="0" smtClean="0">
                          <a:effectLst/>
                        </a:rPr>
                        <a:t>, [Rd]</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dirty="0" smtClean="0">
                          <a:effectLst/>
                        </a:rPr>
                        <a:t>1 or</a:t>
                      </a:r>
                      <a:r>
                        <a:rPr lang="en-GB" sz="1400" u="none" strike="noStrike" baseline="0" dirty="0" smtClean="0">
                          <a:effectLst/>
                        </a:rPr>
                        <a:t> 2</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INDIRECT ADDRESSING</a:t>
                      </a:r>
                    </a:p>
                    <a:p>
                      <a:pPr algn="l" fontAlgn="t"/>
                      <a:r>
                        <a:rPr lang="en-GB" sz="1400" u="none" strike="noStrike" dirty="0" smtClean="0">
                          <a:effectLst/>
                        </a:rPr>
                        <a:t>Store</a:t>
                      </a:r>
                      <a:r>
                        <a:rPr lang="en-GB" sz="1400" u="none" strike="noStrike" baseline="0" dirty="0" smtClean="0">
                          <a:effectLst/>
                        </a:rPr>
                        <a:t> value in R from memory at address specified by </a:t>
                      </a:r>
                      <a:r>
                        <a:rPr lang="en-GB" sz="1400" u="none" strike="noStrike" baseline="0" dirty="0" err="1" smtClean="0">
                          <a:effectLst/>
                        </a:rPr>
                        <a:t>Rs</a:t>
                      </a:r>
                      <a:r>
                        <a:rPr lang="en-GB" sz="1400" u="none" strike="noStrike" baseline="0" dirty="0" smtClean="0">
                          <a:effectLst/>
                        </a:rPr>
                        <a:t> into the register Rd</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[Rd[ </a:t>
                      </a:r>
                      <a:r>
                        <a:rPr lang="en-GB" sz="1400" u="none" strike="noStrike" dirty="0">
                          <a:effectLst/>
                        </a:rPr>
                        <a:t>= </a:t>
                      </a:r>
                      <a:r>
                        <a:rPr lang="en-GB" sz="1400" u="none" strike="noStrike" dirty="0" err="1" smtClean="0">
                          <a:effectLst/>
                        </a:rPr>
                        <a:t>Rs</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str r0, [r1]</a:t>
                      </a:r>
                      <a:r>
                        <a:rPr lang="pt-BR" sz="1400" u="none" strike="noStrike" dirty="0">
                          <a:effectLst/>
                        </a:rPr>
                        <a:t/>
                      </a:r>
                      <a:br>
                        <a:rPr lang="pt-BR" sz="1400" u="none" strike="noStrike" dirty="0">
                          <a:effectLst/>
                        </a:rPr>
                      </a:b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671933">
                <a:tc>
                  <a:txBody>
                    <a:bodyPr/>
                    <a:lstStyle/>
                    <a:p>
                      <a:pPr algn="l" fontAlgn="t"/>
                      <a:r>
                        <a:rPr lang="en-GB" sz="1800" u="none" strike="noStrike" dirty="0" err="1" smtClean="0">
                          <a:effectLst/>
                        </a:rPr>
                        <a:t>str</a:t>
                      </a:r>
                      <a:r>
                        <a:rPr lang="en-GB" sz="1800" u="none" strike="noStrike" dirty="0" smtClean="0">
                          <a:effectLst/>
                        </a:rPr>
                        <a:t> </a:t>
                      </a:r>
                      <a:r>
                        <a:rPr lang="en-GB" sz="1800" u="none" strike="noStrike" dirty="0" err="1" smtClean="0">
                          <a:effectLst/>
                        </a:rPr>
                        <a:t>Rs</a:t>
                      </a:r>
                      <a:r>
                        <a:rPr lang="en-GB" sz="1800" u="none" strike="noStrike" dirty="0" smtClean="0">
                          <a:effectLst/>
                        </a:rPr>
                        <a:t>, [Rd, &lt;offset&gt;]</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dirty="0" smtClean="0">
                          <a:effectLst/>
                        </a:rPr>
                        <a:t>1 or</a:t>
                      </a:r>
                      <a:r>
                        <a:rPr lang="en-GB" sz="1400" u="none" strike="noStrike" baseline="0" dirty="0" smtClean="0">
                          <a:effectLst/>
                        </a:rPr>
                        <a:t> 2</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INDIRECT OFFSET ADDRESSING</a:t>
                      </a:r>
                    </a:p>
                    <a:p>
                      <a:pPr algn="l" fontAlgn="t"/>
                      <a:r>
                        <a:rPr lang="en-GB" sz="1400" u="none" strike="noStrike" dirty="0" smtClean="0">
                          <a:effectLst/>
                        </a:rPr>
                        <a:t>Load</a:t>
                      </a:r>
                      <a:r>
                        <a:rPr lang="en-GB" sz="1400" u="none" strike="noStrike" baseline="0" dirty="0" smtClean="0">
                          <a:effectLst/>
                        </a:rPr>
                        <a:t> value from memory at address specified by </a:t>
                      </a:r>
                      <a:r>
                        <a:rPr lang="en-GB" sz="1400" u="none" strike="noStrike" baseline="0" dirty="0" err="1" smtClean="0">
                          <a:effectLst/>
                        </a:rPr>
                        <a:t>Rs</a:t>
                      </a:r>
                      <a:r>
                        <a:rPr lang="en-GB" sz="1400" u="none" strike="noStrike" baseline="0" dirty="0" smtClean="0">
                          <a:effectLst/>
                        </a:rPr>
                        <a:t> (plus an 8-bit offset) into the register Rd</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a:t>
                      </a:r>
                      <a:r>
                        <a:rPr lang="en-GB" sz="1400" u="none" strike="noStrike" dirty="0" err="1" smtClean="0">
                          <a:effectLst/>
                        </a:rPr>
                        <a:t>Rs</a:t>
                      </a:r>
                      <a:r>
                        <a:rPr lang="en-GB" sz="1400" u="none" strike="noStrike" baseline="0" dirty="0" smtClean="0">
                          <a:effectLst/>
                        </a:rPr>
                        <a:t> + 3</a:t>
                      </a:r>
                      <a:r>
                        <a:rPr lang="en-GB" sz="1400" u="none" strike="noStrike" dirty="0" smtClean="0">
                          <a:effectLst/>
                        </a:rPr>
                        <a:t>] = </a:t>
                      </a:r>
                      <a:r>
                        <a:rPr lang="en-GB" sz="1400" u="none" strike="noStrike" dirty="0" err="1" smtClean="0">
                          <a:effectLst/>
                        </a:rPr>
                        <a:t>Rs</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str r0, [r1, #3]</a:t>
                      </a:r>
                      <a:r>
                        <a:rPr lang="pt-BR" sz="1400" u="none" strike="noStrike" dirty="0">
                          <a:effectLst/>
                        </a:rPr>
                        <a:t/>
                      </a:r>
                      <a:br>
                        <a:rPr lang="pt-BR" sz="1400" u="none" strike="noStrike" dirty="0">
                          <a:effectLst/>
                        </a:rPr>
                      </a:b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671933">
                <a:tc>
                  <a:txBody>
                    <a:bodyPr/>
                    <a:lstStyle/>
                    <a:p>
                      <a:pPr algn="l" fontAlgn="t"/>
                      <a:r>
                        <a:rPr lang="en-GB" sz="1800" u="none" strike="noStrike" dirty="0" err="1" smtClean="0">
                          <a:effectLst/>
                        </a:rPr>
                        <a:t>str</a:t>
                      </a:r>
                      <a:r>
                        <a:rPr lang="en-GB" sz="1800" u="none" strike="noStrike" dirty="0" smtClean="0">
                          <a:effectLst/>
                        </a:rPr>
                        <a:t> </a:t>
                      </a:r>
                      <a:r>
                        <a:rPr lang="en-GB" sz="1800" u="none" strike="noStrike" dirty="0" err="1" smtClean="0">
                          <a:effectLst/>
                        </a:rPr>
                        <a:t>Rs</a:t>
                      </a:r>
                      <a:r>
                        <a:rPr lang="en-GB" sz="1800" u="none" strike="noStrike" dirty="0" smtClean="0">
                          <a:effectLst/>
                        </a:rPr>
                        <a:t>, [Rd, Rn]</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dirty="0" smtClean="0">
                          <a:effectLst/>
                        </a:rPr>
                        <a:t>1 or</a:t>
                      </a:r>
                      <a:r>
                        <a:rPr lang="en-GB" sz="1400" u="none" strike="noStrike" baseline="0" dirty="0" smtClean="0">
                          <a:effectLst/>
                        </a:rPr>
                        <a:t> 2</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INDIRECT REGISTER</a:t>
                      </a:r>
                      <a:r>
                        <a:rPr lang="en-GB" sz="1400" u="none" strike="noStrike" baseline="0" dirty="0" smtClean="0">
                          <a:effectLst/>
                        </a:rPr>
                        <a:t> </a:t>
                      </a:r>
                      <a:r>
                        <a:rPr lang="en-GB" sz="1400" u="none" strike="noStrike" dirty="0" smtClean="0">
                          <a:effectLst/>
                        </a:rPr>
                        <a:t>OFFSET ADDRESSING</a:t>
                      </a:r>
                    </a:p>
                    <a:p>
                      <a:pPr algn="l" fontAlgn="t"/>
                      <a:r>
                        <a:rPr lang="en-GB" sz="1400" u="none" strike="noStrike" dirty="0" smtClean="0">
                          <a:effectLst/>
                        </a:rPr>
                        <a:t>Load</a:t>
                      </a:r>
                      <a:r>
                        <a:rPr lang="en-GB" sz="1400" u="none" strike="noStrike" baseline="0" dirty="0" smtClean="0">
                          <a:effectLst/>
                        </a:rPr>
                        <a:t> value from memory at address specified by </a:t>
                      </a:r>
                      <a:r>
                        <a:rPr lang="en-GB" sz="1400" u="none" strike="noStrike" baseline="0" dirty="0" err="1" smtClean="0">
                          <a:effectLst/>
                        </a:rPr>
                        <a:t>Rs</a:t>
                      </a:r>
                      <a:r>
                        <a:rPr lang="en-GB" sz="1400" u="none" strike="noStrike" baseline="0" dirty="0" smtClean="0">
                          <a:effectLst/>
                        </a:rPr>
                        <a:t> (plus offset specified in register Rn) into the register Rd</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a:t>
                      </a:r>
                      <a:r>
                        <a:rPr lang="en-GB" sz="1400" u="none" strike="noStrike" dirty="0" err="1" smtClean="0">
                          <a:effectLst/>
                        </a:rPr>
                        <a:t>Rs</a:t>
                      </a:r>
                      <a:r>
                        <a:rPr lang="en-GB" sz="1400" u="none" strike="noStrike" baseline="0" dirty="0" smtClean="0">
                          <a:effectLst/>
                        </a:rPr>
                        <a:t> + Rn</a:t>
                      </a:r>
                      <a:r>
                        <a:rPr lang="en-GB" sz="1400" u="none" strike="noStrike" dirty="0" smtClean="0">
                          <a:effectLst/>
                        </a:rPr>
                        <a:t>] = Rd</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str r0, [r1,</a:t>
                      </a:r>
                      <a:r>
                        <a:rPr lang="pt-BR" sz="1400" u="none" strike="noStrike" baseline="0" dirty="0" smtClean="0">
                          <a:effectLst/>
                        </a:rPr>
                        <a:t> r2</a:t>
                      </a:r>
                      <a:r>
                        <a:rPr lang="pt-BR" sz="1400" u="none" strike="noStrike" dirty="0" smtClean="0">
                          <a:effectLst/>
                        </a:rPr>
                        <a:t>]</a:t>
                      </a:r>
                      <a:r>
                        <a:rPr lang="pt-BR" sz="1400" u="none" strike="noStrike" dirty="0">
                          <a:effectLst/>
                        </a:rPr>
                        <a:t/>
                      </a:r>
                      <a:br>
                        <a:rPr lang="pt-BR" sz="1400" u="none" strike="noStrike" dirty="0">
                          <a:effectLst/>
                        </a:rPr>
                      </a:b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
        <p:nvSpPr>
          <p:cNvPr id="6" name="TextBox 5"/>
          <p:cNvSpPr txBox="1"/>
          <p:nvPr/>
        </p:nvSpPr>
        <p:spPr>
          <a:xfrm>
            <a:off x="5886450" y="5476101"/>
            <a:ext cx="2819400" cy="646331"/>
          </a:xfrm>
          <a:prstGeom prst="rect">
            <a:avLst/>
          </a:prstGeom>
          <a:noFill/>
        </p:spPr>
        <p:txBody>
          <a:bodyPr wrap="square" rtlCol="0">
            <a:spAutoFit/>
          </a:bodyPr>
          <a:lstStyle/>
          <a:p>
            <a:r>
              <a:rPr lang="en-GB" dirty="0" smtClean="0"/>
              <a:t>For Thumb, </a:t>
            </a:r>
            <a:r>
              <a:rPr lang="en-GB" dirty="0" err="1" smtClean="0"/>
              <a:t>Rs</a:t>
            </a:r>
            <a:r>
              <a:rPr lang="en-GB" dirty="0" smtClean="0"/>
              <a:t> and Rd = r0 to r7 (the Lo registers)</a:t>
            </a:r>
            <a:endParaRPr lang="en-GB" dirty="0"/>
          </a:p>
        </p:txBody>
      </p:sp>
      <p:sp>
        <p:nvSpPr>
          <p:cNvPr id="7" name="TextBox 6"/>
          <p:cNvSpPr txBox="1"/>
          <p:nvPr/>
        </p:nvSpPr>
        <p:spPr>
          <a:xfrm>
            <a:off x="406157" y="4996934"/>
            <a:ext cx="4194418" cy="369332"/>
          </a:xfrm>
          <a:prstGeom prst="rect">
            <a:avLst/>
          </a:prstGeom>
          <a:noFill/>
        </p:spPr>
        <p:txBody>
          <a:bodyPr wrap="none" rtlCol="0">
            <a:spAutoFit/>
          </a:bodyPr>
          <a:lstStyle/>
          <a:p>
            <a:r>
              <a:rPr lang="en-GB" dirty="0" smtClean="0"/>
              <a:t>Word addresses must be 32-bit aligned</a:t>
            </a:r>
            <a:endParaRPr lang="en-GB" dirty="0"/>
          </a:p>
        </p:txBody>
      </p:sp>
      <p:sp>
        <p:nvSpPr>
          <p:cNvPr id="3" name="TextBox 2"/>
          <p:cNvSpPr txBox="1"/>
          <p:nvPr/>
        </p:nvSpPr>
        <p:spPr>
          <a:xfrm>
            <a:off x="406157" y="5375791"/>
            <a:ext cx="4699243" cy="1200329"/>
          </a:xfrm>
          <a:prstGeom prst="rect">
            <a:avLst/>
          </a:prstGeom>
          <a:solidFill>
            <a:schemeClr val="bg1"/>
          </a:solidFill>
          <a:ln w="25400">
            <a:solidFill>
              <a:schemeClr val="tx1"/>
            </a:solidFill>
          </a:ln>
        </p:spPr>
        <p:txBody>
          <a:bodyPr wrap="square" rtlCol="0">
            <a:spAutoFit/>
          </a:bodyPr>
          <a:lstStyle/>
          <a:p>
            <a:r>
              <a:rPr lang="en-GB" dirty="0" smtClean="0"/>
              <a:t>Versions are also available for storing bytes and </a:t>
            </a:r>
            <a:r>
              <a:rPr lang="en-GB" dirty="0" err="1" smtClean="0"/>
              <a:t>halfwords</a:t>
            </a:r>
            <a:endParaRPr lang="en-GB" dirty="0" smtClean="0"/>
          </a:p>
          <a:p>
            <a:r>
              <a:rPr lang="en-GB" dirty="0" err="1" smtClean="0"/>
              <a:t>strb</a:t>
            </a:r>
            <a:r>
              <a:rPr lang="en-GB" dirty="0" smtClean="0"/>
              <a:t> </a:t>
            </a:r>
            <a:r>
              <a:rPr lang="en-GB" dirty="0" err="1" smtClean="0"/>
              <a:t>Rs</a:t>
            </a:r>
            <a:r>
              <a:rPr lang="en-GB" dirty="0" smtClean="0"/>
              <a:t>, [Rd], </a:t>
            </a:r>
            <a:r>
              <a:rPr lang="en-GB" dirty="0" err="1" smtClean="0"/>
              <a:t>etc</a:t>
            </a:r>
            <a:r>
              <a:rPr lang="en-GB" dirty="0" smtClean="0"/>
              <a:t>		</a:t>
            </a:r>
            <a:r>
              <a:rPr lang="en-GB" dirty="0" smtClean="0">
                <a:sym typeface="Wingdings" panose="05000000000000000000" pitchFamily="2" charset="2"/>
              </a:rPr>
              <a:t>store byte</a:t>
            </a:r>
            <a:endParaRPr lang="en-GB" dirty="0" smtClean="0"/>
          </a:p>
          <a:p>
            <a:r>
              <a:rPr lang="en-GB" dirty="0" err="1" smtClean="0"/>
              <a:t>strh</a:t>
            </a:r>
            <a:r>
              <a:rPr lang="en-GB" dirty="0" smtClean="0"/>
              <a:t> Rx, [Rd], </a:t>
            </a:r>
            <a:r>
              <a:rPr lang="en-GB" dirty="0" err="1" smtClean="0"/>
              <a:t>etc</a:t>
            </a:r>
            <a:r>
              <a:rPr lang="en-GB" dirty="0" smtClean="0"/>
              <a:t>		</a:t>
            </a:r>
            <a:r>
              <a:rPr lang="en-GB" dirty="0" smtClean="0">
                <a:sym typeface="Wingdings" panose="05000000000000000000" pitchFamily="2" charset="2"/>
              </a:rPr>
              <a:t> store </a:t>
            </a:r>
            <a:r>
              <a:rPr lang="en-GB" dirty="0" err="1" smtClean="0">
                <a:sym typeface="Wingdings" panose="05000000000000000000" pitchFamily="2" charset="2"/>
              </a:rPr>
              <a:t>halfword</a:t>
            </a:r>
            <a:endParaRPr lang="en-GB" dirty="0"/>
          </a:p>
        </p:txBody>
      </p:sp>
    </p:spTree>
    <p:extLst>
      <p:ext uri="{BB962C8B-B14F-4D97-AF65-F5344CB8AC3E}">
        <p14:creationId xmlns:p14="http://schemas.microsoft.com/office/powerpoint/2010/main" val="24536123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Variables</a:t>
            </a:r>
            <a:endParaRPr lang="en-GB" dirty="0"/>
          </a:p>
        </p:txBody>
      </p:sp>
      <p:sp>
        <p:nvSpPr>
          <p:cNvPr id="3" name="Content Placeholder 2"/>
          <p:cNvSpPr>
            <a:spLocks noGrp="1"/>
          </p:cNvSpPr>
          <p:nvPr>
            <p:ph idx="1"/>
          </p:nvPr>
        </p:nvSpPr>
        <p:spPr>
          <a:xfrm>
            <a:off x="485775" y="1057274"/>
            <a:ext cx="4962525" cy="5355312"/>
          </a:xfrm>
          <a:ln>
            <a:solidFill>
              <a:schemeClr val="tx1"/>
            </a:solidFill>
          </a:ln>
        </p:spPr>
        <p:txBody>
          <a:bodyPr/>
          <a:lstStyle/>
          <a:p>
            <a:r>
              <a:rPr lang="en-GB" dirty="0" smtClean="0"/>
              <a:t>Example:</a:t>
            </a:r>
          </a:p>
          <a:p>
            <a:pPr marL="0" indent="0">
              <a:buNone/>
            </a:pPr>
            <a:r>
              <a:rPr lang="en-GB" dirty="0"/>
              <a:t>	</a:t>
            </a:r>
            <a:r>
              <a:rPr lang="en-GB" dirty="0" err="1" smtClean="0"/>
              <a:t>int</a:t>
            </a:r>
            <a:r>
              <a:rPr lang="en-GB" dirty="0" smtClean="0"/>
              <a:t> number1 = 22;</a:t>
            </a:r>
          </a:p>
          <a:p>
            <a:pPr marL="0" indent="0">
              <a:buNone/>
            </a:pPr>
            <a:r>
              <a:rPr lang="en-GB" dirty="0"/>
              <a:t>	</a:t>
            </a:r>
            <a:r>
              <a:rPr lang="en-GB" dirty="0" err="1" smtClean="0"/>
              <a:t>int</a:t>
            </a:r>
            <a:r>
              <a:rPr lang="en-GB" dirty="0" smtClean="0"/>
              <a:t> number2 = 33;</a:t>
            </a:r>
          </a:p>
          <a:p>
            <a:pPr marL="0" indent="0">
              <a:buNone/>
            </a:pPr>
            <a:r>
              <a:rPr lang="en-GB" dirty="0"/>
              <a:t>	</a:t>
            </a:r>
            <a:r>
              <a:rPr lang="en-GB" dirty="0" err="1" smtClean="0"/>
              <a:t>int</a:t>
            </a:r>
            <a:r>
              <a:rPr lang="en-GB" dirty="0" smtClean="0"/>
              <a:t> result;</a:t>
            </a:r>
          </a:p>
          <a:p>
            <a:pPr marL="0" indent="0">
              <a:buNone/>
            </a:pPr>
            <a:endParaRPr lang="en-GB" dirty="0"/>
          </a:p>
          <a:p>
            <a:pPr marL="0" indent="0">
              <a:buNone/>
            </a:pPr>
            <a:r>
              <a:rPr lang="en-GB" dirty="0" smtClean="0"/>
              <a:t>	…. Some other code …..</a:t>
            </a:r>
          </a:p>
          <a:p>
            <a:pPr marL="0" indent="0">
              <a:buNone/>
            </a:pPr>
            <a:endParaRPr lang="en-GB" dirty="0"/>
          </a:p>
          <a:p>
            <a:pPr marL="0" indent="0">
              <a:buNone/>
            </a:pPr>
            <a:r>
              <a:rPr lang="en-GB" dirty="0" smtClean="0"/>
              <a:t>	result = number1 + number2;</a:t>
            </a:r>
          </a:p>
          <a:p>
            <a:pPr marL="0" indent="0">
              <a:buNone/>
            </a:pPr>
            <a:endParaRPr lang="en-GB" dirty="0" smtClean="0"/>
          </a:p>
          <a:p>
            <a:pPr marL="0" indent="0">
              <a:buNone/>
            </a:pPr>
            <a:r>
              <a:rPr lang="en-GB" dirty="0" smtClean="0"/>
              <a:t>		number1 </a:t>
            </a:r>
            <a:r>
              <a:rPr lang="en-GB" dirty="0"/>
              <a:t>+ number2</a:t>
            </a:r>
          </a:p>
          <a:p>
            <a:pPr marL="0" indent="0">
              <a:buNone/>
            </a:pPr>
            <a:endParaRPr lang="en-GB" dirty="0" smtClean="0"/>
          </a:p>
          <a:p>
            <a:pPr marL="0" indent="0">
              <a:buNone/>
            </a:pPr>
            <a:r>
              <a:rPr lang="en-GB" dirty="0" smtClean="0"/>
              <a:t>	result = 		  r3</a:t>
            </a:r>
          </a:p>
          <a:p>
            <a:pPr marL="0" indent="0">
              <a:buNone/>
            </a:pPr>
            <a:endParaRPr lang="en-GB" dirty="0"/>
          </a:p>
          <a:p>
            <a:pPr marL="0" indent="0">
              <a:buNone/>
            </a:pPr>
            <a:r>
              <a:rPr lang="en-GB" dirty="0" smtClean="0"/>
              <a:t>		        [r0]</a:t>
            </a:r>
            <a:endParaRPr lang="en-GB" dirty="0"/>
          </a:p>
          <a:p>
            <a:pPr marL="0" indent="0">
              <a:buNone/>
            </a:pP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sp>
        <p:nvSpPr>
          <p:cNvPr id="6" name="TextBox 5"/>
          <p:cNvSpPr txBox="1"/>
          <p:nvPr/>
        </p:nvSpPr>
        <p:spPr>
          <a:xfrm>
            <a:off x="5695949" y="1057274"/>
            <a:ext cx="3019425" cy="5355312"/>
          </a:xfrm>
          <a:prstGeom prst="rect">
            <a:avLst/>
          </a:prstGeom>
          <a:noFill/>
          <a:ln>
            <a:solidFill>
              <a:schemeClr val="tx1"/>
            </a:solidFill>
          </a:ln>
        </p:spPr>
        <p:txBody>
          <a:bodyPr wrap="square" rtlCol="0">
            <a:spAutoFit/>
          </a:bodyPr>
          <a:lstStyle/>
          <a:p>
            <a:pPr marL="0" indent="0">
              <a:buNone/>
            </a:pPr>
            <a:r>
              <a:rPr lang="en-GB" dirty="0" smtClean="0"/>
              <a:t>.section .data</a:t>
            </a:r>
            <a:endParaRPr lang="en-GB" dirty="0"/>
          </a:p>
          <a:p>
            <a:pPr marL="0" indent="0">
              <a:buNone/>
            </a:pPr>
            <a:r>
              <a:rPr lang="en-GB" dirty="0"/>
              <a:t>        number1: space 4</a:t>
            </a:r>
          </a:p>
          <a:p>
            <a:pPr marL="0" indent="0">
              <a:buNone/>
            </a:pPr>
            <a:r>
              <a:rPr lang="en-GB" dirty="0"/>
              <a:t>        number2: space 4</a:t>
            </a:r>
          </a:p>
          <a:p>
            <a:pPr marL="0" indent="0">
              <a:buNone/>
            </a:pPr>
            <a:r>
              <a:rPr lang="en-GB" dirty="0"/>
              <a:t>        result: space </a:t>
            </a:r>
            <a:r>
              <a:rPr lang="en-GB" dirty="0" smtClean="0"/>
              <a:t>4</a:t>
            </a:r>
            <a:endParaRPr lang="en-GB" dirty="0"/>
          </a:p>
          <a:p>
            <a:pPr marL="0" indent="0">
              <a:buNone/>
            </a:pPr>
            <a:r>
              <a:rPr lang="en-GB" dirty="0" smtClean="0"/>
              <a:t>.section .text</a:t>
            </a:r>
            <a:endParaRPr lang="en-GB" dirty="0"/>
          </a:p>
          <a:p>
            <a:pPr marL="0" indent="0">
              <a:buNone/>
            </a:pPr>
            <a:r>
              <a:rPr lang="en-GB" dirty="0"/>
              <a:t>       </a:t>
            </a:r>
            <a:r>
              <a:rPr lang="en-GB" dirty="0" err="1"/>
              <a:t>ldr</a:t>
            </a:r>
            <a:r>
              <a:rPr lang="en-GB" dirty="0"/>
              <a:t> r0, </a:t>
            </a:r>
            <a:r>
              <a:rPr lang="en-GB" dirty="0" smtClean="0"/>
              <a:t>=result</a:t>
            </a:r>
            <a:endParaRPr lang="en-GB" dirty="0"/>
          </a:p>
          <a:p>
            <a:pPr marL="0" indent="0">
              <a:buNone/>
            </a:pPr>
            <a:r>
              <a:rPr lang="en-GB" dirty="0" smtClean="0"/>
              <a:t>       </a:t>
            </a:r>
            <a:r>
              <a:rPr lang="en-GB" dirty="0" err="1" smtClean="0"/>
              <a:t>ldr</a:t>
            </a:r>
            <a:r>
              <a:rPr lang="en-GB" dirty="0" smtClean="0"/>
              <a:t> r1, =number1</a:t>
            </a:r>
          </a:p>
          <a:p>
            <a:pPr marL="0" indent="0">
              <a:buNone/>
            </a:pPr>
            <a:r>
              <a:rPr lang="en-GB" dirty="0" smtClean="0"/>
              <a:t>       </a:t>
            </a:r>
            <a:r>
              <a:rPr lang="en-GB" dirty="0" err="1" smtClean="0"/>
              <a:t>ldr</a:t>
            </a:r>
            <a:r>
              <a:rPr lang="en-GB" dirty="0" smtClean="0"/>
              <a:t> r3, =#22</a:t>
            </a:r>
          </a:p>
          <a:p>
            <a:pPr marL="0" indent="0">
              <a:buNone/>
            </a:pPr>
            <a:r>
              <a:rPr lang="en-GB" dirty="0" smtClean="0"/>
              <a:t>       </a:t>
            </a:r>
            <a:r>
              <a:rPr lang="en-GB" dirty="0" err="1"/>
              <a:t>str</a:t>
            </a:r>
            <a:r>
              <a:rPr lang="en-GB" dirty="0"/>
              <a:t> r3, [r1</a:t>
            </a:r>
            <a:r>
              <a:rPr lang="en-GB" dirty="0" smtClean="0"/>
              <a:t>]</a:t>
            </a:r>
          </a:p>
          <a:p>
            <a:pPr marL="0" indent="0">
              <a:buNone/>
            </a:pPr>
            <a:endParaRPr lang="en-GB" dirty="0"/>
          </a:p>
          <a:p>
            <a:pPr marL="0" indent="0">
              <a:buNone/>
            </a:pPr>
            <a:r>
              <a:rPr lang="en-GB" dirty="0"/>
              <a:t>       </a:t>
            </a:r>
            <a:r>
              <a:rPr lang="en-GB" dirty="0" err="1"/>
              <a:t>ldr</a:t>
            </a:r>
            <a:r>
              <a:rPr lang="en-GB" dirty="0"/>
              <a:t> r2, </a:t>
            </a:r>
            <a:r>
              <a:rPr lang="en-GB" dirty="0" smtClean="0"/>
              <a:t>=number2</a:t>
            </a:r>
          </a:p>
          <a:p>
            <a:pPr marL="0" indent="0">
              <a:buNone/>
            </a:pPr>
            <a:r>
              <a:rPr lang="en-GB" dirty="0"/>
              <a:t> </a:t>
            </a:r>
            <a:r>
              <a:rPr lang="en-GB" dirty="0" smtClean="0"/>
              <a:t>      </a:t>
            </a:r>
            <a:r>
              <a:rPr lang="en-GB" dirty="0" err="1" smtClean="0"/>
              <a:t>ldr</a:t>
            </a:r>
            <a:r>
              <a:rPr lang="en-GB" dirty="0" smtClean="0"/>
              <a:t> </a:t>
            </a:r>
            <a:r>
              <a:rPr lang="en-GB" dirty="0"/>
              <a:t>r3, </a:t>
            </a:r>
            <a:r>
              <a:rPr lang="en-GB" dirty="0" smtClean="0"/>
              <a:t>=#33</a:t>
            </a:r>
            <a:endParaRPr lang="en-GB" dirty="0"/>
          </a:p>
          <a:p>
            <a:pPr marL="0" indent="0">
              <a:buNone/>
            </a:pPr>
            <a:r>
              <a:rPr lang="en-GB" dirty="0"/>
              <a:t>       </a:t>
            </a:r>
            <a:r>
              <a:rPr lang="en-GB" dirty="0" err="1"/>
              <a:t>str</a:t>
            </a:r>
            <a:r>
              <a:rPr lang="en-GB" dirty="0"/>
              <a:t> r3, [</a:t>
            </a:r>
            <a:r>
              <a:rPr lang="en-GB" dirty="0" smtClean="0"/>
              <a:t>r2]</a:t>
            </a:r>
          </a:p>
          <a:p>
            <a:pPr marL="0" indent="0">
              <a:buNone/>
            </a:pPr>
            <a:endParaRPr lang="en-GB" dirty="0"/>
          </a:p>
          <a:p>
            <a:pPr marL="0" indent="0">
              <a:buNone/>
            </a:pPr>
            <a:r>
              <a:rPr lang="en-GB" dirty="0" smtClean="0"/>
              <a:t>       … Some other code ….</a:t>
            </a:r>
            <a:endParaRPr lang="en-GB" dirty="0"/>
          </a:p>
          <a:p>
            <a:pPr marL="0" indent="0">
              <a:buNone/>
            </a:pPr>
            <a:r>
              <a:rPr lang="en-GB" dirty="0"/>
              <a:t>       </a:t>
            </a:r>
            <a:r>
              <a:rPr lang="en-GB" dirty="0" err="1"/>
              <a:t>ldr</a:t>
            </a:r>
            <a:r>
              <a:rPr lang="en-GB" dirty="0"/>
              <a:t> r1, [r1]</a:t>
            </a:r>
          </a:p>
          <a:p>
            <a:pPr marL="0" indent="0">
              <a:buNone/>
            </a:pPr>
            <a:r>
              <a:rPr lang="en-GB" dirty="0"/>
              <a:t>       </a:t>
            </a:r>
            <a:r>
              <a:rPr lang="en-GB" dirty="0" err="1"/>
              <a:t>ldr</a:t>
            </a:r>
            <a:r>
              <a:rPr lang="en-GB" dirty="0"/>
              <a:t> r2, [r2</a:t>
            </a:r>
            <a:r>
              <a:rPr lang="en-GB" dirty="0" smtClean="0"/>
              <a:t>]</a:t>
            </a:r>
            <a:endParaRPr lang="en-GB" dirty="0"/>
          </a:p>
          <a:p>
            <a:pPr marL="0" indent="0">
              <a:buNone/>
            </a:pPr>
            <a:r>
              <a:rPr lang="en-GB" dirty="0"/>
              <a:t>       add r3, r1, r2</a:t>
            </a:r>
            <a:br>
              <a:rPr lang="en-GB" dirty="0"/>
            </a:br>
            <a:r>
              <a:rPr lang="en-GB" dirty="0"/>
              <a:t>       </a:t>
            </a:r>
            <a:r>
              <a:rPr lang="en-GB" dirty="0" err="1"/>
              <a:t>str</a:t>
            </a:r>
            <a:r>
              <a:rPr lang="en-GB" dirty="0"/>
              <a:t> r3, [r0</a:t>
            </a:r>
            <a:r>
              <a:rPr lang="en-GB" dirty="0" smtClean="0"/>
              <a:t>]</a:t>
            </a:r>
            <a:endParaRPr lang="en-GB" dirty="0"/>
          </a:p>
        </p:txBody>
      </p:sp>
      <p:cxnSp>
        <p:nvCxnSpPr>
          <p:cNvPr id="8" name="Straight Arrow Connector 7"/>
          <p:cNvCxnSpPr/>
          <p:nvPr/>
        </p:nvCxnSpPr>
        <p:spPr bwMode="auto">
          <a:xfrm>
            <a:off x="3552825" y="1609725"/>
            <a:ext cx="2314575" cy="1543050"/>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Left Brace 8"/>
          <p:cNvSpPr/>
          <p:nvPr/>
        </p:nvSpPr>
        <p:spPr bwMode="auto">
          <a:xfrm>
            <a:off x="5867400" y="2800350"/>
            <a:ext cx="295274" cy="762000"/>
          </a:xfrm>
          <a:prstGeom prst="leftBrace">
            <a:avLst/>
          </a:prstGeom>
          <a:noFill/>
          <a:ln w="2540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
        <p:nvSpPr>
          <p:cNvPr id="10" name="Left Brace 9"/>
          <p:cNvSpPr/>
          <p:nvPr/>
        </p:nvSpPr>
        <p:spPr bwMode="auto">
          <a:xfrm>
            <a:off x="5881687" y="3868280"/>
            <a:ext cx="295274" cy="762000"/>
          </a:xfrm>
          <a:prstGeom prst="leftBrace">
            <a:avLst/>
          </a:prstGeom>
          <a:noFill/>
          <a:ln w="2540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
        <p:nvSpPr>
          <p:cNvPr id="11" name="Left Brace 10"/>
          <p:cNvSpPr/>
          <p:nvPr/>
        </p:nvSpPr>
        <p:spPr bwMode="auto">
          <a:xfrm rot="16200000">
            <a:off x="3412897" y="3728351"/>
            <a:ext cx="295274" cy="2308682"/>
          </a:xfrm>
          <a:prstGeom prst="leftBrace">
            <a:avLst/>
          </a:prstGeom>
          <a:noFill/>
          <a:ln w="2540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cxnSp>
        <p:nvCxnSpPr>
          <p:cNvPr id="14" name="Straight Arrow Connector 13"/>
          <p:cNvCxnSpPr/>
          <p:nvPr/>
        </p:nvCxnSpPr>
        <p:spPr bwMode="auto">
          <a:xfrm>
            <a:off x="3581400" y="2047875"/>
            <a:ext cx="2286000" cy="2066925"/>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Arrow Connector 15"/>
          <p:cNvCxnSpPr/>
          <p:nvPr/>
        </p:nvCxnSpPr>
        <p:spPr bwMode="auto">
          <a:xfrm>
            <a:off x="2974975" y="4234428"/>
            <a:ext cx="3140074" cy="1137672"/>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Left Brace 16"/>
          <p:cNvSpPr/>
          <p:nvPr/>
        </p:nvSpPr>
        <p:spPr bwMode="auto">
          <a:xfrm rot="16200000">
            <a:off x="2736340" y="3541767"/>
            <a:ext cx="295274" cy="1090047"/>
          </a:xfrm>
          <a:prstGeom prst="leftBrace">
            <a:avLst/>
          </a:prstGeom>
          <a:noFill/>
          <a:ln w="2540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
        <p:nvSpPr>
          <p:cNvPr id="18" name="Left Brace 17"/>
          <p:cNvSpPr/>
          <p:nvPr/>
        </p:nvSpPr>
        <p:spPr bwMode="auto">
          <a:xfrm rot="16200000">
            <a:off x="4032024" y="3541768"/>
            <a:ext cx="295274" cy="1090047"/>
          </a:xfrm>
          <a:prstGeom prst="leftBrace">
            <a:avLst/>
          </a:prstGeom>
          <a:noFill/>
          <a:ln w="2540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
        <p:nvSpPr>
          <p:cNvPr id="19" name="Left Brace 18"/>
          <p:cNvSpPr/>
          <p:nvPr/>
        </p:nvSpPr>
        <p:spPr bwMode="auto">
          <a:xfrm rot="16200000">
            <a:off x="2964939" y="4007361"/>
            <a:ext cx="276225" cy="3234303"/>
          </a:xfrm>
          <a:prstGeom prst="leftBrace">
            <a:avLst/>
          </a:prstGeom>
          <a:noFill/>
          <a:ln w="2540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cxnSp>
        <p:nvCxnSpPr>
          <p:cNvPr id="23" name="Straight Arrow Connector 22"/>
          <p:cNvCxnSpPr/>
          <p:nvPr/>
        </p:nvCxnSpPr>
        <p:spPr bwMode="auto">
          <a:xfrm>
            <a:off x="4314825" y="4234428"/>
            <a:ext cx="1862136" cy="1394847"/>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 name="Straight Arrow Connector 24"/>
          <p:cNvCxnSpPr/>
          <p:nvPr/>
        </p:nvCxnSpPr>
        <p:spPr bwMode="auto">
          <a:xfrm>
            <a:off x="3714750" y="5030329"/>
            <a:ext cx="2400299" cy="827547"/>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 name="Straight Arrow Connector 27"/>
          <p:cNvCxnSpPr/>
          <p:nvPr/>
        </p:nvCxnSpPr>
        <p:spPr bwMode="auto">
          <a:xfrm>
            <a:off x="3305175" y="5841999"/>
            <a:ext cx="2779147" cy="368301"/>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28871402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Array (Equivalent)</a:t>
            </a:r>
            <a:endParaRPr lang="en-GB" dirty="0"/>
          </a:p>
        </p:txBody>
      </p:sp>
      <p:sp>
        <p:nvSpPr>
          <p:cNvPr id="3" name="Content Placeholder 2"/>
          <p:cNvSpPr>
            <a:spLocks noGrp="1"/>
          </p:cNvSpPr>
          <p:nvPr>
            <p:ph idx="1"/>
          </p:nvPr>
        </p:nvSpPr>
        <p:spPr>
          <a:xfrm>
            <a:off x="1047750" y="1724025"/>
            <a:ext cx="7086600" cy="4114800"/>
          </a:xfrm>
        </p:spPr>
        <p:txBody>
          <a:bodyPr/>
          <a:lstStyle/>
          <a:p>
            <a:r>
              <a:rPr lang="en-GB" dirty="0" smtClean="0"/>
              <a:t>An array in a higher level language is just a block of space</a:t>
            </a:r>
          </a:p>
          <a:p>
            <a:endParaRPr lang="en-GB" dirty="0"/>
          </a:p>
          <a:p>
            <a:pPr marL="0" indent="0">
              <a:buNone/>
            </a:pPr>
            <a:r>
              <a:rPr lang="en-GB" dirty="0" smtClean="0"/>
              <a:t>.section .data</a:t>
            </a:r>
          </a:p>
          <a:p>
            <a:pPr marL="0" indent="0">
              <a:buNone/>
            </a:pPr>
            <a:r>
              <a:rPr lang="en-GB" dirty="0"/>
              <a:t>array: .space 4 * </a:t>
            </a:r>
            <a:r>
              <a:rPr lang="en-GB" dirty="0" smtClean="0"/>
              <a:t>10	</a:t>
            </a:r>
            <a:r>
              <a:rPr lang="en-GB" dirty="0" smtClean="0">
                <a:sym typeface="Wingdings" panose="05000000000000000000" pitchFamily="2" charset="2"/>
              </a:rPr>
              <a:t> an array of 10 words </a:t>
            </a:r>
            <a:br>
              <a:rPr lang="en-GB" dirty="0" smtClean="0">
                <a:sym typeface="Wingdings" panose="05000000000000000000" pitchFamily="2" charset="2"/>
              </a:rPr>
            </a:br>
            <a:r>
              <a:rPr lang="en-GB" dirty="0" smtClean="0">
                <a:sym typeface="Wingdings" panose="05000000000000000000" pitchFamily="2" charset="2"/>
              </a:rPr>
              <a:t>			(4 bytes each, 32-bits)</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sp>
        <p:nvSpPr>
          <p:cNvPr id="5" name="TextBox 4"/>
          <p:cNvSpPr txBox="1"/>
          <p:nvPr/>
        </p:nvSpPr>
        <p:spPr>
          <a:xfrm>
            <a:off x="371475" y="4000500"/>
            <a:ext cx="671979" cy="369332"/>
          </a:xfrm>
          <a:prstGeom prst="rect">
            <a:avLst/>
          </a:prstGeom>
          <a:noFill/>
        </p:spPr>
        <p:txBody>
          <a:bodyPr wrap="none" rtlCol="0">
            <a:spAutoFit/>
          </a:bodyPr>
          <a:lstStyle/>
          <a:p>
            <a:r>
              <a:rPr lang="en-GB" dirty="0" smtClean="0"/>
              <a:t>label</a:t>
            </a:r>
            <a:endParaRPr lang="en-GB" dirty="0"/>
          </a:p>
        </p:txBody>
      </p:sp>
      <p:cxnSp>
        <p:nvCxnSpPr>
          <p:cNvPr id="7" name="Straight Arrow Connector 6"/>
          <p:cNvCxnSpPr>
            <a:stCxn id="3" idx="1"/>
          </p:cNvCxnSpPr>
          <p:nvPr/>
        </p:nvCxnSpPr>
        <p:spPr bwMode="auto">
          <a:xfrm flipV="1">
            <a:off x="1047750" y="3228975"/>
            <a:ext cx="295275" cy="552450"/>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15701427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Fill array</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sp>
        <p:nvSpPr>
          <p:cNvPr id="5" name="TextBox 4"/>
          <p:cNvSpPr txBox="1"/>
          <p:nvPr/>
        </p:nvSpPr>
        <p:spPr>
          <a:xfrm>
            <a:off x="1905000" y="1438275"/>
            <a:ext cx="5591595" cy="3693319"/>
          </a:xfrm>
          <a:prstGeom prst="rect">
            <a:avLst/>
          </a:prstGeom>
          <a:noFill/>
        </p:spPr>
        <p:txBody>
          <a:bodyPr wrap="none" rtlCol="0">
            <a:spAutoFit/>
          </a:bodyPr>
          <a:lstStyle/>
          <a:p>
            <a:r>
              <a:rPr lang="en-GB" dirty="0"/>
              <a:t>	</a:t>
            </a:r>
            <a:r>
              <a:rPr lang="en-GB" dirty="0" err="1"/>
              <a:t>ldr</a:t>
            </a:r>
            <a:r>
              <a:rPr lang="en-GB" dirty="0"/>
              <a:t> r1, =</a:t>
            </a:r>
            <a:r>
              <a:rPr lang="en-GB" dirty="0" smtClean="0"/>
              <a:t>array</a:t>
            </a:r>
          </a:p>
          <a:p>
            <a:endParaRPr lang="en-GB" dirty="0"/>
          </a:p>
          <a:p>
            <a:r>
              <a:rPr lang="pt-BR" dirty="0"/>
              <a:t>	ldr r0, =#0	</a:t>
            </a:r>
            <a:r>
              <a:rPr lang="pt-BR" dirty="0">
                <a:sym typeface="Wingdings" panose="05000000000000000000" pitchFamily="2" charset="2"/>
              </a:rPr>
              <a:t></a:t>
            </a:r>
            <a:r>
              <a:rPr lang="pt-BR" dirty="0"/>
              <a:t> Initialise index</a:t>
            </a:r>
          </a:p>
          <a:p>
            <a:r>
              <a:rPr lang="pt-BR" dirty="0"/>
              <a:t>	b exitloopbody:</a:t>
            </a:r>
          </a:p>
          <a:p>
            <a:r>
              <a:rPr lang="pt-BR" dirty="0"/>
              <a:t>loopbody:</a:t>
            </a:r>
          </a:p>
          <a:p>
            <a:r>
              <a:rPr lang="en-GB" dirty="0"/>
              <a:t>	</a:t>
            </a:r>
            <a:r>
              <a:rPr lang="en-GB" dirty="0" err="1"/>
              <a:t>ldr</a:t>
            </a:r>
            <a:r>
              <a:rPr lang="en-GB" dirty="0"/>
              <a:t> r2, =#0</a:t>
            </a:r>
          </a:p>
          <a:p>
            <a:r>
              <a:rPr lang="en-GB" dirty="0"/>
              <a:t>	</a:t>
            </a:r>
            <a:r>
              <a:rPr lang="en-GB" dirty="0" err="1"/>
              <a:t>str</a:t>
            </a:r>
            <a:r>
              <a:rPr lang="en-GB" dirty="0"/>
              <a:t> r2, [r1]  	</a:t>
            </a:r>
            <a:r>
              <a:rPr lang="en-GB" dirty="0">
                <a:sym typeface="Wingdings" panose="05000000000000000000" pitchFamily="2" charset="2"/>
              </a:rPr>
              <a:t> Set array element to 0</a:t>
            </a:r>
            <a:endParaRPr lang="en-GB" dirty="0"/>
          </a:p>
          <a:p>
            <a:r>
              <a:rPr lang="en-GB" dirty="0"/>
              <a:t>	add r1, #4	</a:t>
            </a:r>
            <a:r>
              <a:rPr lang="en-GB" dirty="0">
                <a:sym typeface="Wingdings" panose="05000000000000000000" pitchFamily="2" charset="2"/>
              </a:rPr>
              <a:t> </a:t>
            </a:r>
            <a:r>
              <a:rPr lang="en-GB" dirty="0"/>
              <a:t>Move to next array </a:t>
            </a:r>
            <a:r>
              <a:rPr lang="en-GB" dirty="0" err="1"/>
              <a:t>pos</a:t>
            </a:r>
            <a:endParaRPr lang="en-GB" dirty="0"/>
          </a:p>
          <a:p>
            <a:endParaRPr lang="en-GB" dirty="0"/>
          </a:p>
          <a:p>
            <a:r>
              <a:rPr lang="en-GB" dirty="0"/>
              <a:t>	add r0, #1	</a:t>
            </a:r>
            <a:r>
              <a:rPr lang="en-GB" dirty="0">
                <a:sym typeface="Wingdings" panose="05000000000000000000" pitchFamily="2" charset="2"/>
              </a:rPr>
              <a:t></a:t>
            </a:r>
            <a:r>
              <a:rPr lang="en-GB" dirty="0"/>
              <a:t>Increment index</a:t>
            </a:r>
          </a:p>
          <a:p>
            <a:r>
              <a:rPr lang="en-GB" dirty="0" err="1"/>
              <a:t>exitloopbody</a:t>
            </a:r>
            <a:r>
              <a:rPr lang="en-GB" dirty="0"/>
              <a:t>:</a:t>
            </a:r>
          </a:p>
          <a:p>
            <a:r>
              <a:rPr lang="pt-BR" dirty="0"/>
              <a:t> 	cmp r0, #10	</a:t>
            </a:r>
            <a:r>
              <a:rPr lang="pt-BR" dirty="0">
                <a:sym typeface="Wingdings" panose="05000000000000000000" pitchFamily="2" charset="2"/>
              </a:rPr>
              <a:t> </a:t>
            </a:r>
            <a:r>
              <a:rPr lang="pt-BR" dirty="0"/>
              <a:t>index &lt; 10</a:t>
            </a:r>
          </a:p>
          <a:p>
            <a:r>
              <a:rPr lang="en-GB" dirty="0"/>
              <a:t>      	</a:t>
            </a:r>
            <a:r>
              <a:rPr lang="en-GB" dirty="0" err="1"/>
              <a:t>blt</a:t>
            </a:r>
            <a:r>
              <a:rPr lang="en-GB" dirty="0"/>
              <a:t> </a:t>
            </a:r>
            <a:r>
              <a:rPr lang="en-GB" dirty="0" err="1"/>
              <a:t>loopbody</a:t>
            </a:r>
            <a:endParaRPr lang="en-GB" dirty="0"/>
          </a:p>
        </p:txBody>
      </p:sp>
    </p:spTree>
    <p:extLst>
      <p:ext uri="{BB962C8B-B14F-4D97-AF65-F5344CB8AC3E}">
        <p14:creationId xmlns:p14="http://schemas.microsoft.com/office/powerpoint/2010/main" val="244563822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Call Function</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graphicFrame>
        <p:nvGraphicFramePr>
          <p:cNvPr id="5" name="Table 4"/>
          <p:cNvGraphicFramePr>
            <a:graphicFrameLocks noGrp="1"/>
          </p:cNvGraphicFramePr>
          <p:nvPr>
            <p:extLst>
              <p:ext uri="{D42A27DB-BD31-4B8C-83A1-F6EECF244321}">
                <p14:modId xmlns:p14="http://schemas.microsoft.com/office/powerpoint/2010/main" val="3172217524"/>
              </p:ext>
            </p:extLst>
          </p:nvPr>
        </p:nvGraphicFramePr>
        <p:xfrm>
          <a:off x="257175" y="971550"/>
          <a:ext cx="8658225" cy="1814933"/>
        </p:xfrm>
        <a:graphic>
          <a:graphicData uri="http://schemas.openxmlformats.org/drawingml/2006/table">
            <a:tbl>
              <a:tblPr>
                <a:tableStyleId>{5940675A-B579-460E-94D1-54222C63F5DA}</a:tableStyleId>
              </a:tblPr>
              <a:tblGrid>
                <a:gridCol w="2209800"/>
                <a:gridCol w="809625"/>
                <a:gridCol w="2895600"/>
                <a:gridCol w="1333500"/>
                <a:gridCol w="1409700"/>
              </a:tblGrid>
              <a:tr h="320785">
                <a:tc gridSpan="5">
                  <a:txBody>
                    <a:bodyPr/>
                    <a:lstStyle/>
                    <a:p>
                      <a:pPr algn="l" fontAlgn="t"/>
                      <a:r>
                        <a:rPr lang="en-GB" sz="1400" u="none" strike="noStrike" dirty="0" smtClean="0">
                          <a:effectLst/>
                        </a:rPr>
                        <a:t>BL– Long Branch with Link</a:t>
                      </a:r>
                      <a:endParaRPr lang="en-GB" sz="1400" b="0" i="0" u="none" strike="noStrike" dirty="0">
                        <a:solidFill>
                          <a:srgbClr val="000000"/>
                        </a:solidFill>
                        <a:effectLst/>
                        <a:latin typeface="Calibri" panose="020F0502020204030204" pitchFamily="34" charset="0"/>
                      </a:endParaRPr>
                    </a:p>
                  </a:txBody>
                  <a:tcPr marL="8700" marR="8700" marT="8700" marB="0" anchor="ctr"/>
                </a:tc>
                <a:tc hMerge="1">
                  <a:txBody>
                    <a:bodyPr/>
                    <a:lstStyle/>
                    <a:p>
                      <a:pPr algn="ctr" fontAlgn="b"/>
                      <a:endParaRPr lang="en-GB" sz="1400" b="0" i="0" u="none" strike="noStrike" dirty="0">
                        <a:solidFill>
                          <a:srgbClr val="000000"/>
                        </a:solidFill>
                        <a:effectLst/>
                        <a:latin typeface="Calibri" panose="020F0502020204030204" pitchFamily="34" charset="0"/>
                      </a:endParaRPr>
                    </a:p>
                  </a:txBody>
                  <a:tcPr marL="8700" marR="8700" marT="8700" marB="0" anchor="b"/>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tc>
              </a:tr>
              <a:tr h="450959">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Clock Cycles</a:t>
                      </a:r>
                      <a:endParaRPr lang="en-GB" sz="1400" b="0" i="0" u="none" strike="noStrike" dirty="0">
                        <a:solidFill>
                          <a:srgbClr val="000000"/>
                        </a:solidFill>
                        <a:effectLst/>
                        <a:latin typeface="Calibri" panose="020F0502020204030204" pitchFamily="34" charset="0"/>
                      </a:endParaRPr>
                    </a:p>
                  </a:txBody>
                  <a:tcPr marL="8700" marR="8700" marT="8700" marB="0" anchor="b">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dirty="0">
                          <a:effectLst/>
                        </a:rPr>
                        <a:t>Examples</a:t>
                      </a:r>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r>
              <a:tr h="371256">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671933">
                <a:tc>
                  <a:txBody>
                    <a:bodyPr/>
                    <a:lstStyle/>
                    <a:p>
                      <a:pPr algn="l" fontAlgn="t"/>
                      <a:r>
                        <a:rPr lang="en-GB" sz="1800" u="none" strike="noStrike" dirty="0" err="1" smtClean="0">
                          <a:effectLst/>
                        </a:rPr>
                        <a:t>bl</a:t>
                      </a:r>
                      <a:r>
                        <a:rPr lang="en-GB" sz="1800" u="none" strike="noStrike" dirty="0" smtClean="0">
                          <a:effectLst/>
                        </a:rPr>
                        <a:t> label</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u="none" strike="noStrike" dirty="0" smtClean="0">
                          <a:effectLst/>
                        </a:rPr>
                        <a:t>3</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Branch to label. The contents of the program counter(PC) register is placed in the link</a:t>
                      </a:r>
                      <a:r>
                        <a:rPr lang="en-GB" sz="1400" u="none" strike="noStrike" baseline="0" dirty="0" smtClean="0">
                          <a:effectLst/>
                        </a:rPr>
                        <a:t> register (LR)</a:t>
                      </a:r>
                      <a:r>
                        <a:rPr lang="en-GB" sz="1400" u="none" strike="noStrike" dirty="0" smtClean="0">
                          <a:effectLst/>
                        </a:rPr>
                        <a:t> .</a:t>
                      </a:r>
                      <a:r>
                        <a:rPr lang="en-GB" sz="1400" b="0" i="0" u="none" strike="noStrike" baseline="0" dirty="0" smtClean="0">
                          <a:solidFill>
                            <a:srgbClr val="000000"/>
                          </a:solidFill>
                          <a:effectLst/>
                          <a:latin typeface="Calibri" panose="020F0502020204030204" pitchFamily="34" charset="0"/>
                        </a:rPr>
                        <a:t> </a:t>
                      </a:r>
                      <a:endParaRPr lang="en-GB" sz="1400" u="none" strike="noStrike" dirty="0" smtClean="0">
                        <a:effectLst/>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bl label</a:t>
                      </a:r>
                      <a:r>
                        <a:rPr lang="pt-BR" sz="1400" u="none" strike="noStrike" dirty="0">
                          <a:effectLst/>
                        </a:rPr>
                        <a:t/>
                      </a:r>
                      <a:br>
                        <a:rPr lang="pt-BR" sz="1400" u="none" strike="noStrike" dirty="0">
                          <a:effectLst/>
                        </a:rPr>
                      </a:b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
        <p:nvSpPr>
          <p:cNvPr id="6" name="TextBox 5"/>
          <p:cNvSpPr txBox="1"/>
          <p:nvPr/>
        </p:nvSpPr>
        <p:spPr>
          <a:xfrm>
            <a:off x="5886450" y="5476101"/>
            <a:ext cx="2819400" cy="923330"/>
          </a:xfrm>
          <a:prstGeom prst="rect">
            <a:avLst/>
          </a:prstGeom>
          <a:noFill/>
        </p:spPr>
        <p:txBody>
          <a:bodyPr wrap="square" rtlCol="0">
            <a:spAutoFit/>
          </a:bodyPr>
          <a:lstStyle/>
          <a:p>
            <a:r>
              <a:rPr lang="en-GB" dirty="0" smtClean="0"/>
              <a:t>For Thumb, Rd, </a:t>
            </a:r>
            <a:r>
              <a:rPr lang="en-GB" dirty="0" err="1" smtClean="0"/>
              <a:t>Rs</a:t>
            </a:r>
            <a:r>
              <a:rPr lang="en-GB" dirty="0" smtClean="0"/>
              <a:t> and Rn = r0 to r7 (the Lo registers)</a:t>
            </a:r>
            <a:endParaRPr lang="en-GB" dirty="0"/>
          </a:p>
        </p:txBody>
      </p:sp>
    </p:spTree>
    <p:extLst>
      <p:ext uri="{BB962C8B-B14F-4D97-AF65-F5344CB8AC3E}">
        <p14:creationId xmlns:p14="http://schemas.microsoft.com/office/powerpoint/2010/main" val="30635038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dirty="0" smtClean="0">
                <a:ea typeface="PMingLiU" pitchFamily="18" charset="-120"/>
              </a:rPr>
              <a:t>PC and LR</a:t>
            </a:r>
            <a:endParaRPr lang="en-GB" dirty="0"/>
          </a:p>
        </p:txBody>
      </p:sp>
      <p:sp>
        <p:nvSpPr>
          <p:cNvPr id="3" name="Content Placeholder 2"/>
          <p:cNvSpPr>
            <a:spLocks noGrp="1"/>
          </p:cNvSpPr>
          <p:nvPr>
            <p:ph idx="1"/>
          </p:nvPr>
        </p:nvSpPr>
        <p:spPr/>
        <p:txBody>
          <a:bodyPr/>
          <a:lstStyle/>
          <a:p>
            <a:pPr defTabSz="943052"/>
            <a:r>
              <a:rPr lang="en-US" altLang="zh-TW" dirty="0" smtClean="0">
                <a:ea typeface="PMingLiU" pitchFamily="18" charset="-120"/>
              </a:rPr>
              <a:t>R15 is the Program </a:t>
            </a:r>
            <a:r>
              <a:rPr lang="en-US" altLang="zh-TW" dirty="0">
                <a:ea typeface="PMingLiU" pitchFamily="18" charset="-120"/>
              </a:rPr>
              <a:t>C</a:t>
            </a:r>
            <a:r>
              <a:rPr lang="en-US" altLang="zh-TW" dirty="0" smtClean="0">
                <a:ea typeface="PMingLiU" pitchFamily="18" charset="-120"/>
              </a:rPr>
              <a:t>ounter (PC)</a:t>
            </a:r>
          </a:p>
          <a:p>
            <a:pPr defTabSz="943052"/>
            <a:r>
              <a:rPr lang="en-US" altLang="zh-TW" dirty="0" smtClean="0">
                <a:ea typeface="PMingLiU" pitchFamily="18" charset="-120"/>
              </a:rPr>
              <a:t>R14 </a:t>
            </a:r>
            <a:r>
              <a:rPr lang="en-US" altLang="zh-TW" dirty="0">
                <a:ea typeface="PMingLiU" pitchFamily="18" charset="-120"/>
              </a:rPr>
              <a:t>is used as the subroutine </a:t>
            </a:r>
            <a:r>
              <a:rPr lang="en-US" altLang="zh-TW" dirty="0" smtClean="0">
                <a:ea typeface="PMingLiU" pitchFamily="18" charset="-120"/>
              </a:rPr>
              <a:t>Link Register </a:t>
            </a:r>
            <a:r>
              <a:rPr lang="en-US" altLang="zh-TW" dirty="0">
                <a:ea typeface="PMingLiU" pitchFamily="18" charset="-120"/>
              </a:rPr>
              <a:t>(LR) and stores the return address when Branch with Link operations are performed, calculated from the PC</a:t>
            </a:r>
            <a:r>
              <a:rPr lang="en-US" altLang="zh-TW" dirty="0" smtClean="0">
                <a:ea typeface="PMingLiU" pitchFamily="18" charset="-120"/>
              </a:rPr>
              <a:t>.</a:t>
            </a:r>
          </a:p>
          <a:p>
            <a:pPr defTabSz="943052"/>
            <a:endParaRPr lang="en-US" altLang="zh-TW" dirty="0">
              <a:ea typeface="PMingLiU" pitchFamily="18" charset="-120"/>
            </a:endParaRPr>
          </a:p>
          <a:p>
            <a:pPr defTabSz="943052"/>
            <a:r>
              <a:rPr lang="en-US" altLang="zh-TW" dirty="0">
                <a:ea typeface="PMingLiU" pitchFamily="18" charset="-120"/>
              </a:rPr>
              <a:t>Thus to return from a linked </a:t>
            </a:r>
            <a:r>
              <a:rPr lang="en-US" altLang="zh-TW" dirty="0" smtClean="0">
                <a:ea typeface="PMingLiU" pitchFamily="18" charset="-120"/>
              </a:rPr>
              <a:t>branch (i.e. function call), use either:</a:t>
            </a:r>
            <a:endParaRPr lang="en-US" altLang="zh-TW" dirty="0">
              <a:ea typeface="PMingLiU" pitchFamily="18" charset="-120"/>
            </a:endParaRPr>
          </a:p>
          <a:p>
            <a:pPr marL="706892" lvl="1" indent="-236160" defTabSz="943052"/>
            <a:r>
              <a:rPr lang="en-US" altLang="zh-TW" dirty="0" err="1" smtClean="0">
                <a:latin typeface="Courier New" pitchFamily="49" charset="0"/>
                <a:ea typeface="PMingLiU" pitchFamily="18" charset="-120"/>
              </a:rPr>
              <a:t>mov</a:t>
            </a:r>
            <a:r>
              <a:rPr lang="en-US" altLang="zh-TW" dirty="0" smtClean="0">
                <a:latin typeface="Courier New" pitchFamily="49" charset="0"/>
                <a:ea typeface="PMingLiU" pitchFamily="18" charset="-120"/>
              </a:rPr>
              <a:t> </a:t>
            </a:r>
            <a:r>
              <a:rPr lang="en-US" altLang="zh-TW" dirty="0">
                <a:latin typeface="Courier New" pitchFamily="49" charset="0"/>
                <a:ea typeface="PMingLiU" pitchFamily="18" charset="-120"/>
              </a:rPr>
              <a:t>r15,r14</a:t>
            </a:r>
          </a:p>
          <a:p>
            <a:pPr defTabSz="943052">
              <a:buNone/>
            </a:pPr>
            <a:r>
              <a:rPr lang="en-US" altLang="zh-TW" dirty="0">
                <a:ea typeface="PMingLiU" pitchFamily="18" charset="-120"/>
              </a:rPr>
              <a:t>	or</a:t>
            </a:r>
          </a:p>
          <a:p>
            <a:pPr marL="706892" lvl="1" indent="-236160" defTabSz="943052"/>
            <a:r>
              <a:rPr lang="en-US" altLang="zh-TW" dirty="0" err="1" smtClean="0">
                <a:latin typeface="Courier New" pitchFamily="49" charset="0"/>
                <a:ea typeface="PMingLiU" pitchFamily="18" charset="-120"/>
              </a:rPr>
              <a:t>mov</a:t>
            </a:r>
            <a:r>
              <a:rPr lang="en-US" altLang="zh-TW" dirty="0" smtClean="0">
                <a:latin typeface="Courier New" pitchFamily="49" charset="0"/>
                <a:ea typeface="PMingLiU" pitchFamily="18" charset="-120"/>
              </a:rPr>
              <a:t> </a:t>
            </a:r>
            <a:r>
              <a:rPr lang="en-US" altLang="zh-TW" dirty="0" err="1">
                <a:latin typeface="Courier New" pitchFamily="49" charset="0"/>
                <a:ea typeface="PMingLiU" pitchFamily="18" charset="-120"/>
              </a:rPr>
              <a:t>pc,lr</a:t>
            </a:r>
            <a:endParaRPr lang="en-US" altLang="zh-TW" dirty="0">
              <a:latin typeface="Courier New" pitchFamily="49" charset="0"/>
              <a:ea typeface="PMingLiU" pitchFamily="18" charset="-120"/>
            </a:endParaRPr>
          </a:p>
          <a:p>
            <a:endParaRPr lang="en-GB" dirty="0" smtClean="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sp>
        <p:nvSpPr>
          <p:cNvPr id="5" name="TextBox 4"/>
          <p:cNvSpPr txBox="1"/>
          <p:nvPr/>
        </p:nvSpPr>
        <p:spPr>
          <a:xfrm>
            <a:off x="4343400" y="5218578"/>
            <a:ext cx="3733800" cy="646331"/>
          </a:xfrm>
          <a:prstGeom prst="rect">
            <a:avLst/>
          </a:prstGeom>
          <a:noFill/>
          <a:ln w="38100">
            <a:solidFill>
              <a:schemeClr val="tx1"/>
            </a:solidFill>
            <a:prstDash val="sysDash"/>
          </a:ln>
        </p:spPr>
        <p:txBody>
          <a:bodyPr wrap="square" rtlCol="0">
            <a:spAutoFit/>
          </a:bodyPr>
          <a:lstStyle/>
          <a:p>
            <a:r>
              <a:rPr lang="en-GB" dirty="0" smtClean="0"/>
              <a:t>pc 	= Program Counter (r15)</a:t>
            </a:r>
          </a:p>
          <a:p>
            <a:r>
              <a:rPr lang="en-GB" dirty="0" err="1" smtClean="0"/>
              <a:t>lr</a:t>
            </a:r>
            <a:r>
              <a:rPr lang="en-GB" dirty="0"/>
              <a:t>	</a:t>
            </a:r>
            <a:r>
              <a:rPr lang="en-GB" dirty="0" smtClean="0"/>
              <a:t>= Link Register (r14)</a:t>
            </a:r>
            <a:endParaRPr lang="en-GB" dirty="0"/>
          </a:p>
        </p:txBody>
      </p:sp>
    </p:spTree>
    <p:extLst>
      <p:ext uri="{BB962C8B-B14F-4D97-AF65-F5344CB8AC3E}">
        <p14:creationId xmlns:p14="http://schemas.microsoft.com/office/powerpoint/2010/main" val="287997679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Function/Subroutine Calls</a:t>
            </a:r>
            <a:endParaRPr lang="en-GB" dirty="0"/>
          </a:p>
        </p:txBody>
      </p:sp>
      <p:sp>
        <p:nvSpPr>
          <p:cNvPr id="3" name="Content Placeholder 2"/>
          <p:cNvSpPr>
            <a:spLocks noGrp="1"/>
          </p:cNvSpPr>
          <p:nvPr>
            <p:ph idx="1"/>
          </p:nvPr>
        </p:nvSpPr>
        <p:spPr>
          <a:xfrm>
            <a:off x="1047750" y="1240393"/>
            <a:ext cx="7029450" cy="4598432"/>
          </a:xfrm>
        </p:spPr>
        <p:txBody>
          <a:bodyPr/>
          <a:lstStyle/>
          <a:p>
            <a:r>
              <a:rPr lang="en-GB" dirty="0" smtClean="0"/>
              <a:t>Functions are just blocks of code that we branch to, but with one big difference. The return address following the branch “call” is automatically placed in the ARM processor link register (r14)</a:t>
            </a:r>
          </a:p>
          <a:p>
            <a:r>
              <a:rPr lang="en-GB" dirty="0" smtClean="0"/>
              <a:t>A branch and link (BL) instruction is required to achieve this</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sp>
        <p:nvSpPr>
          <p:cNvPr id="5" name="TextBox 4"/>
          <p:cNvSpPr txBox="1"/>
          <p:nvPr/>
        </p:nvSpPr>
        <p:spPr>
          <a:xfrm>
            <a:off x="3238500" y="3524250"/>
            <a:ext cx="2877711" cy="2031325"/>
          </a:xfrm>
          <a:prstGeom prst="rect">
            <a:avLst/>
          </a:prstGeom>
          <a:noFill/>
        </p:spPr>
        <p:txBody>
          <a:bodyPr wrap="none" rtlCol="0">
            <a:spAutoFit/>
          </a:bodyPr>
          <a:lstStyle/>
          <a:p>
            <a:r>
              <a:rPr lang="en-GB" dirty="0" smtClean="0"/>
              <a:t>    </a:t>
            </a:r>
            <a:r>
              <a:rPr lang="en-GB" dirty="0"/>
              <a:t>…. More Code ….</a:t>
            </a:r>
            <a:br>
              <a:rPr lang="en-GB" dirty="0"/>
            </a:br>
            <a:r>
              <a:rPr lang="en-GB" dirty="0" smtClean="0"/>
              <a:t>    </a:t>
            </a:r>
            <a:r>
              <a:rPr lang="en-GB" dirty="0" err="1" smtClean="0"/>
              <a:t>bl</a:t>
            </a:r>
            <a:r>
              <a:rPr lang="en-GB" dirty="0" smtClean="0"/>
              <a:t> function</a:t>
            </a:r>
          </a:p>
          <a:p>
            <a:r>
              <a:rPr lang="en-GB" dirty="0" smtClean="0"/>
              <a:t>    …. More Code ….</a:t>
            </a:r>
          </a:p>
          <a:p>
            <a:r>
              <a:rPr lang="en-GB" dirty="0" smtClean="0"/>
              <a:t/>
            </a:r>
            <a:br>
              <a:rPr lang="en-GB" dirty="0" smtClean="0"/>
            </a:br>
            <a:r>
              <a:rPr lang="en-GB" dirty="0" smtClean="0"/>
              <a:t>function:</a:t>
            </a:r>
          </a:p>
          <a:p>
            <a:r>
              <a:rPr lang="en-GB" dirty="0"/>
              <a:t> </a:t>
            </a:r>
            <a:r>
              <a:rPr lang="en-GB" dirty="0" smtClean="0"/>
              <a:t>    …. Body of function ….</a:t>
            </a:r>
          </a:p>
          <a:p>
            <a:r>
              <a:rPr lang="en-GB" dirty="0"/>
              <a:t> </a:t>
            </a:r>
            <a:r>
              <a:rPr lang="en-GB" dirty="0" smtClean="0"/>
              <a:t>    </a:t>
            </a:r>
            <a:r>
              <a:rPr lang="en-GB" dirty="0" err="1" smtClean="0"/>
              <a:t>mov</a:t>
            </a:r>
            <a:r>
              <a:rPr lang="en-GB" dirty="0" smtClean="0"/>
              <a:t> pc, </a:t>
            </a:r>
            <a:r>
              <a:rPr lang="en-GB" dirty="0" err="1" smtClean="0"/>
              <a:t>lr</a:t>
            </a:r>
            <a:endParaRPr lang="en-GB" dirty="0"/>
          </a:p>
        </p:txBody>
      </p:sp>
      <p:sp>
        <p:nvSpPr>
          <p:cNvPr id="6" name="TextBox 5"/>
          <p:cNvSpPr txBox="1"/>
          <p:nvPr/>
        </p:nvSpPr>
        <p:spPr>
          <a:xfrm>
            <a:off x="1047750" y="5381625"/>
            <a:ext cx="671979" cy="369332"/>
          </a:xfrm>
          <a:prstGeom prst="rect">
            <a:avLst/>
          </a:prstGeom>
          <a:noFill/>
        </p:spPr>
        <p:txBody>
          <a:bodyPr wrap="none" rtlCol="0">
            <a:spAutoFit/>
          </a:bodyPr>
          <a:lstStyle/>
          <a:p>
            <a:r>
              <a:rPr lang="en-GB" dirty="0" smtClean="0"/>
              <a:t>label</a:t>
            </a:r>
            <a:endParaRPr lang="en-GB" dirty="0"/>
          </a:p>
        </p:txBody>
      </p:sp>
      <p:cxnSp>
        <p:nvCxnSpPr>
          <p:cNvPr id="8" name="Straight Arrow Connector 7"/>
          <p:cNvCxnSpPr/>
          <p:nvPr/>
        </p:nvCxnSpPr>
        <p:spPr bwMode="auto">
          <a:xfrm flipV="1">
            <a:off x="1885950" y="4943475"/>
            <a:ext cx="1352550" cy="669409"/>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TextBox 8"/>
          <p:cNvSpPr txBox="1"/>
          <p:nvPr/>
        </p:nvSpPr>
        <p:spPr>
          <a:xfrm>
            <a:off x="619125" y="3524250"/>
            <a:ext cx="2031325" cy="646331"/>
          </a:xfrm>
          <a:prstGeom prst="rect">
            <a:avLst/>
          </a:prstGeom>
          <a:noFill/>
        </p:spPr>
        <p:txBody>
          <a:bodyPr wrap="none" rtlCol="0">
            <a:spAutoFit/>
          </a:bodyPr>
          <a:lstStyle/>
          <a:p>
            <a:pPr algn="ctr"/>
            <a:r>
              <a:rPr lang="en-GB" dirty="0" smtClean="0"/>
              <a:t>Branch instruction</a:t>
            </a:r>
            <a:br>
              <a:rPr lang="en-GB" dirty="0" smtClean="0"/>
            </a:br>
            <a:r>
              <a:rPr lang="en-GB" dirty="0" smtClean="0"/>
              <a:t>“call”</a:t>
            </a:r>
            <a:endParaRPr lang="en-GB" dirty="0"/>
          </a:p>
        </p:txBody>
      </p:sp>
      <p:cxnSp>
        <p:nvCxnSpPr>
          <p:cNvPr id="11" name="Straight Arrow Connector 10"/>
          <p:cNvCxnSpPr/>
          <p:nvPr/>
        </p:nvCxnSpPr>
        <p:spPr bwMode="auto">
          <a:xfrm>
            <a:off x="2257425" y="3924300"/>
            <a:ext cx="1219200" cy="85725"/>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 name="TextBox 11"/>
          <p:cNvSpPr txBox="1"/>
          <p:nvPr/>
        </p:nvSpPr>
        <p:spPr>
          <a:xfrm>
            <a:off x="6038850" y="5555575"/>
            <a:ext cx="2100255" cy="646331"/>
          </a:xfrm>
          <a:prstGeom prst="rect">
            <a:avLst/>
          </a:prstGeom>
          <a:noFill/>
        </p:spPr>
        <p:txBody>
          <a:bodyPr wrap="none" rtlCol="0">
            <a:spAutoFit/>
          </a:bodyPr>
          <a:lstStyle/>
          <a:p>
            <a:r>
              <a:rPr lang="en-GB" dirty="0" smtClean="0"/>
              <a:t>Simple Return</a:t>
            </a:r>
            <a:br>
              <a:rPr lang="en-GB" dirty="0" smtClean="0"/>
            </a:br>
            <a:r>
              <a:rPr lang="en-GB" dirty="0" smtClean="0"/>
              <a:t>(usually use “pop”)</a:t>
            </a:r>
            <a:endParaRPr lang="en-GB" dirty="0"/>
          </a:p>
        </p:txBody>
      </p:sp>
      <p:cxnSp>
        <p:nvCxnSpPr>
          <p:cNvPr id="14" name="Straight Arrow Connector 13"/>
          <p:cNvCxnSpPr/>
          <p:nvPr/>
        </p:nvCxnSpPr>
        <p:spPr bwMode="auto">
          <a:xfrm flipH="1" flipV="1">
            <a:off x="4800600" y="5448300"/>
            <a:ext cx="1238250" cy="302657"/>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98307345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Passing Arguments to a Function and Returning Results</a:t>
            </a:r>
            <a:endParaRPr lang="en-GB" dirty="0"/>
          </a:p>
        </p:txBody>
      </p:sp>
      <p:sp>
        <p:nvSpPr>
          <p:cNvPr id="3" name="Content Placeholder 2"/>
          <p:cNvSpPr>
            <a:spLocks noGrp="1"/>
          </p:cNvSpPr>
          <p:nvPr>
            <p:ph idx="1"/>
          </p:nvPr>
        </p:nvSpPr>
        <p:spPr/>
        <p:txBody>
          <a:bodyPr/>
          <a:lstStyle/>
          <a:p>
            <a:r>
              <a:rPr lang="en-GB" dirty="0" smtClean="0"/>
              <a:t>First four arguments should be passed into the function in registers r0, r1, r2 and r3</a:t>
            </a:r>
          </a:p>
          <a:p>
            <a:r>
              <a:rPr lang="en-GB" dirty="0" smtClean="0"/>
              <a:t>Any </a:t>
            </a:r>
            <a:r>
              <a:rPr lang="en-GB" u="sng" dirty="0" smtClean="0"/>
              <a:t>additional</a:t>
            </a:r>
            <a:r>
              <a:rPr lang="en-GB" dirty="0" smtClean="0"/>
              <a:t> arguments to be passed into the function should be pushed onto the stack</a:t>
            </a:r>
          </a:p>
          <a:p>
            <a:r>
              <a:rPr lang="en-GB" dirty="0" smtClean="0"/>
              <a:t>Result should be returned in r0</a:t>
            </a:r>
          </a:p>
          <a:p>
            <a:r>
              <a:rPr lang="en-GB" dirty="0" smtClean="0"/>
              <a:t>In function use r0, r1, r2, and r3 as you wish</a:t>
            </a:r>
          </a:p>
          <a:p>
            <a:pPr lvl="1"/>
            <a:r>
              <a:rPr lang="en-GB" dirty="0" smtClean="0"/>
              <a:t>If you need more registers then push the register values onto the stack first but </a:t>
            </a:r>
            <a:r>
              <a:rPr lang="en-GB" u="sng" dirty="0" smtClean="0"/>
              <a:t>remember</a:t>
            </a:r>
            <a:r>
              <a:rPr lang="en-GB" dirty="0" smtClean="0"/>
              <a:t> to pop them off again before returning</a:t>
            </a:r>
          </a:p>
          <a:p>
            <a:endParaRPr lang="en-GB" dirty="0" smtClean="0"/>
          </a:p>
          <a:p>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spTree>
    <p:extLst>
      <p:ext uri="{BB962C8B-B14F-4D97-AF65-F5344CB8AC3E}">
        <p14:creationId xmlns:p14="http://schemas.microsoft.com/office/powerpoint/2010/main" val="14242709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PUSH</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graphicFrame>
        <p:nvGraphicFramePr>
          <p:cNvPr id="5" name="Table 4"/>
          <p:cNvGraphicFramePr>
            <a:graphicFrameLocks noGrp="1"/>
          </p:cNvGraphicFramePr>
          <p:nvPr>
            <p:extLst>
              <p:ext uri="{D42A27DB-BD31-4B8C-83A1-F6EECF244321}">
                <p14:modId xmlns:p14="http://schemas.microsoft.com/office/powerpoint/2010/main" val="3975316944"/>
              </p:ext>
            </p:extLst>
          </p:nvPr>
        </p:nvGraphicFramePr>
        <p:xfrm>
          <a:off x="257175" y="971550"/>
          <a:ext cx="8658225" cy="2653920"/>
        </p:xfrm>
        <a:graphic>
          <a:graphicData uri="http://schemas.openxmlformats.org/drawingml/2006/table">
            <a:tbl>
              <a:tblPr>
                <a:tableStyleId>{5940675A-B579-460E-94D1-54222C63F5DA}</a:tableStyleId>
              </a:tblPr>
              <a:tblGrid>
                <a:gridCol w="2209800"/>
                <a:gridCol w="809625"/>
                <a:gridCol w="2895600"/>
                <a:gridCol w="1333500"/>
                <a:gridCol w="1409700"/>
              </a:tblGrid>
              <a:tr h="320785">
                <a:tc gridSpan="5">
                  <a:txBody>
                    <a:bodyPr/>
                    <a:lstStyle/>
                    <a:p>
                      <a:pPr algn="l" fontAlgn="t"/>
                      <a:r>
                        <a:rPr lang="en-GB" sz="1400" u="none" strike="noStrike" dirty="0" smtClean="0">
                          <a:effectLst/>
                        </a:rPr>
                        <a:t>PUSH – Push Register</a:t>
                      </a:r>
                      <a:r>
                        <a:rPr lang="en-GB" sz="1400" u="none" strike="noStrike" baseline="0" dirty="0" smtClean="0">
                          <a:effectLst/>
                        </a:rPr>
                        <a:t> Values Onto Stack</a:t>
                      </a:r>
                      <a:endParaRPr lang="en-GB" sz="1400" b="0" i="0" u="none" strike="noStrike" dirty="0">
                        <a:solidFill>
                          <a:srgbClr val="000000"/>
                        </a:solidFill>
                        <a:effectLst/>
                        <a:latin typeface="Calibri" panose="020F0502020204030204" pitchFamily="34" charset="0"/>
                      </a:endParaRPr>
                    </a:p>
                  </a:txBody>
                  <a:tcPr marL="8700" marR="8700" marT="8700" marB="0" anchor="ctr"/>
                </a:tc>
                <a:tc hMerge="1">
                  <a:txBody>
                    <a:bodyPr/>
                    <a:lstStyle/>
                    <a:p>
                      <a:pPr algn="ctr" fontAlgn="b"/>
                      <a:endParaRPr lang="en-GB" sz="1400" b="0" i="0" u="none" strike="noStrike" dirty="0">
                        <a:solidFill>
                          <a:srgbClr val="000000"/>
                        </a:solidFill>
                        <a:effectLst/>
                        <a:latin typeface="Calibri" panose="020F0502020204030204" pitchFamily="34" charset="0"/>
                      </a:endParaRPr>
                    </a:p>
                  </a:txBody>
                  <a:tcPr marL="8700" marR="8700" marT="8700" marB="0" anchor="b"/>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tc>
              </a:tr>
              <a:tr h="450959">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Clock Cycles</a:t>
                      </a:r>
                      <a:endParaRPr lang="en-GB" sz="1400" b="0" i="0" u="none" strike="noStrike" dirty="0">
                        <a:solidFill>
                          <a:srgbClr val="000000"/>
                        </a:solidFill>
                        <a:effectLst/>
                        <a:latin typeface="Calibri" panose="020F0502020204030204" pitchFamily="34" charset="0"/>
                      </a:endParaRPr>
                    </a:p>
                  </a:txBody>
                  <a:tcPr marL="8700" marR="8700" marT="8700" marB="0" anchor="b">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dirty="0">
                          <a:effectLst/>
                        </a:rPr>
                        <a:t>Examples</a:t>
                      </a:r>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r>
              <a:tr h="371256">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600075">
                <a:tc>
                  <a:txBody>
                    <a:bodyPr/>
                    <a:lstStyle/>
                    <a:p>
                      <a:pPr algn="l" fontAlgn="t"/>
                      <a:r>
                        <a:rPr lang="en-GB" sz="1800" u="none" strike="noStrike" dirty="0" smtClean="0">
                          <a:effectLst/>
                        </a:rPr>
                        <a:t>push { &lt;</a:t>
                      </a:r>
                      <a:r>
                        <a:rPr lang="en-GB" sz="1800" u="none" strike="noStrike" dirty="0" err="1" smtClean="0">
                          <a:effectLst/>
                        </a:rPr>
                        <a:t>reglist</a:t>
                      </a:r>
                      <a:r>
                        <a:rPr lang="en-GB" sz="1800" u="none" strike="noStrike" dirty="0" smtClean="0">
                          <a:effectLst/>
                        </a:rPr>
                        <a:t>&gt; }</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b="0" i="0" u="none" strike="noStrike" dirty="0" smtClean="0">
                          <a:solidFill>
                            <a:schemeClr val="tx1"/>
                          </a:solidFill>
                          <a:effectLst/>
                          <a:latin typeface="+mn-lt"/>
                        </a:rPr>
                        <a:t>1+N</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Push the</a:t>
                      </a:r>
                      <a:r>
                        <a:rPr lang="en-GB" sz="1400" u="none" strike="noStrike" baseline="0" dirty="0" smtClean="0">
                          <a:effectLst/>
                        </a:rPr>
                        <a:t> contents of each register in the list onto the stack</a:t>
                      </a:r>
                      <a:endParaRPr lang="en-GB" sz="1400" u="none" strike="noStrike" dirty="0" smtClean="0">
                        <a:effectLst/>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push { r0</a:t>
                      </a:r>
                      <a:r>
                        <a:rPr lang="pt-BR" sz="1400" u="none" strike="noStrike" baseline="0" dirty="0" smtClean="0">
                          <a:effectLst/>
                        </a:rPr>
                        <a:t> }</a:t>
                      </a:r>
                      <a:br>
                        <a:rPr lang="pt-BR" sz="1400" u="none" strike="noStrike" baseline="0" dirty="0" smtClean="0">
                          <a:effectLst/>
                        </a:rPr>
                      </a:br>
                      <a:r>
                        <a:rPr lang="pt-BR" sz="1400" u="none" strike="noStrike" baseline="0" dirty="0" smtClean="0">
                          <a:effectLst/>
                        </a:rPr>
                        <a:t>push { r0, r1, r2 }</a:t>
                      </a:r>
                      <a:br>
                        <a:rPr lang="pt-BR" sz="1400" u="none" strike="noStrike" baseline="0" dirty="0" smtClean="0">
                          <a:effectLst/>
                        </a:rPr>
                      </a:br>
                      <a:r>
                        <a:rPr lang="pt-BR" sz="1400" u="none" strike="noStrike" baseline="0" dirty="0" smtClean="0">
                          <a:effectLst/>
                        </a:rPr>
                        <a:t>push { r0 - r2, r7 }</a:t>
                      </a: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335967">
                <a:tc>
                  <a:txBody>
                    <a:bodyPr/>
                    <a:lstStyle/>
                    <a:p>
                      <a:pPr algn="l" fontAlgn="t"/>
                      <a:r>
                        <a:rPr lang="en-GB" sz="1800" u="none" strike="noStrike" dirty="0" smtClean="0">
                          <a:effectLst/>
                        </a:rPr>
                        <a:t>push { &lt;</a:t>
                      </a:r>
                      <a:r>
                        <a:rPr lang="en-GB" sz="1800" u="none" strike="noStrike" dirty="0" err="1" smtClean="0">
                          <a:effectLst/>
                        </a:rPr>
                        <a:t>reglist</a:t>
                      </a:r>
                      <a:r>
                        <a:rPr lang="en-GB" sz="1800" u="none" strike="noStrike" dirty="0" smtClean="0">
                          <a:effectLst/>
                        </a:rPr>
                        <a:t>&gt;, </a:t>
                      </a:r>
                      <a:r>
                        <a:rPr lang="en-GB" sz="1800" u="none" strike="noStrike" dirty="0" err="1" smtClean="0">
                          <a:effectLst/>
                        </a:rPr>
                        <a:t>lr</a:t>
                      </a:r>
                      <a:r>
                        <a:rPr lang="en-GB" sz="1800" u="none" strike="noStrike" dirty="0" smtClean="0">
                          <a:effectLst/>
                        </a:rPr>
                        <a:t> }</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b="0" i="0" u="none" strike="noStrike" dirty="0" smtClean="0">
                          <a:solidFill>
                            <a:schemeClr val="tx1"/>
                          </a:solidFill>
                          <a:effectLst/>
                          <a:latin typeface="+mn-lt"/>
                        </a:rPr>
                        <a:t>1+N</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Push with</a:t>
                      </a:r>
                      <a:r>
                        <a:rPr lang="en-GB" sz="1400" u="none" strike="noStrike" baseline="0" dirty="0" smtClean="0">
                          <a:effectLst/>
                        </a:rPr>
                        <a:t> link register.</a:t>
                      </a:r>
                      <a:br>
                        <a:rPr lang="en-GB" sz="1400" u="none" strike="noStrike" baseline="0" dirty="0" smtClean="0">
                          <a:effectLst/>
                        </a:rPr>
                      </a:br>
                      <a:r>
                        <a:rPr lang="en-GB" sz="1400" u="none" strike="noStrike" dirty="0" smtClean="0">
                          <a:effectLst/>
                        </a:rPr>
                        <a:t>Push the</a:t>
                      </a:r>
                      <a:r>
                        <a:rPr lang="en-GB" sz="1400" u="none" strike="noStrike" baseline="0" dirty="0" smtClean="0">
                          <a:effectLst/>
                        </a:rPr>
                        <a:t> contents of each register in the list onto the stack </a:t>
                      </a:r>
                      <a:r>
                        <a:rPr lang="en-GB" sz="1400" b="1" u="sng" strike="noStrike" baseline="0" dirty="0" smtClean="0">
                          <a:effectLst/>
                        </a:rPr>
                        <a:t>with contents of link register</a:t>
                      </a:r>
                      <a:endParaRPr lang="en-GB" sz="1400" b="1" u="sng" strike="noStrike" dirty="0" smtClean="0">
                        <a:effectLst/>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push { lr</a:t>
                      </a:r>
                      <a:r>
                        <a:rPr lang="pt-BR" sz="1400" u="none" strike="noStrike" baseline="0" dirty="0" smtClean="0">
                          <a:effectLst/>
                        </a:rPr>
                        <a:t> }</a:t>
                      </a:r>
                      <a:br>
                        <a:rPr lang="pt-BR" sz="1400" u="none" strike="noStrike" baseline="0" dirty="0" smtClean="0">
                          <a:effectLst/>
                        </a:rPr>
                      </a:br>
                      <a:r>
                        <a:rPr lang="pt-BR" sz="1400" u="none" strike="noStrike" baseline="0" dirty="0" smtClean="0">
                          <a:effectLst/>
                        </a:rPr>
                        <a:t>push { r0, r1, lr }</a:t>
                      </a: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
        <p:nvSpPr>
          <p:cNvPr id="6" name="TextBox 5"/>
          <p:cNvSpPr txBox="1"/>
          <p:nvPr/>
        </p:nvSpPr>
        <p:spPr>
          <a:xfrm>
            <a:off x="5886450" y="5476101"/>
            <a:ext cx="2819400" cy="923330"/>
          </a:xfrm>
          <a:prstGeom prst="rect">
            <a:avLst/>
          </a:prstGeom>
          <a:noFill/>
        </p:spPr>
        <p:txBody>
          <a:bodyPr wrap="square" rtlCol="0">
            <a:spAutoFit/>
          </a:bodyPr>
          <a:lstStyle/>
          <a:p>
            <a:r>
              <a:rPr lang="en-GB" dirty="0" smtClean="0"/>
              <a:t>For Thumb, Rd, </a:t>
            </a:r>
            <a:r>
              <a:rPr lang="en-GB" dirty="0" err="1" smtClean="0"/>
              <a:t>Rs</a:t>
            </a:r>
            <a:r>
              <a:rPr lang="en-GB" dirty="0" smtClean="0"/>
              <a:t> and Rn = r0 to r7 (the Lo registers)</a:t>
            </a:r>
            <a:endParaRPr lang="en-GB" dirty="0"/>
          </a:p>
        </p:txBody>
      </p:sp>
      <p:sp>
        <p:nvSpPr>
          <p:cNvPr id="7" name="TextBox 6"/>
          <p:cNvSpPr txBox="1"/>
          <p:nvPr/>
        </p:nvSpPr>
        <p:spPr>
          <a:xfrm>
            <a:off x="257175" y="3933825"/>
            <a:ext cx="3943350" cy="923330"/>
          </a:xfrm>
          <a:prstGeom prst="rect">
            <a:avLst/>
          </a:prstGeom>
          <a:noFill/>
        </p:spPr>
        <p:txBody>
          <a:bodyPr wrap="square" rtlCol="0">
            <a:spAutoFit/>
          </a:bodyPr>
          <a:lstStyle/>
          <a:p>
            <a:r>
              <a:rPr lang="en-GB" dirty="0" smtClean="0"/>
              <a:t>&lt;</a:t>
            </a:r>
            <a:r>
              <a:rPr lang="en-GB" dirty="0" err="1" smtClean="0"/>
              <a:t>reglist</a:t>
            </a:r>
            <a:r>
              <a:rPr lang="en-GB" dirty="0" smtClean="0"/>
              <a:t>&gt; = comma separated list of registers which may include a range e.g. r0-r5</a:t>
            </a:r>
            <a:endParaRPr lang="en-GB" dirty="0"/>
          </a:p>
        </p:txBody>
      </p:sp>
    </p:spTree>
    <p:extLst>
      <p:ext uri="{BB962C8B-B14F-4D97-AF65-F5344CB8AC3E}">
        <p14:creationId xmlns:p14="http://schemas.microsoft.com/office/powerpoint/2010/main" val="38417558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POP</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graphicFrame>
        <p:nvGraphicFramePr>
          <p:cNvPr id="5" name="Table 4"/>
          <p:cNvGraphicFramePr>
            <a:graphicFrameLocks noGrp="1"/>
          </p:cNvGraphicFramePr>
          <p:nvPr>
            <p:extLst>
              <p:ext uri="{D42A27DB-BD31-4B8C-83A1-F6EECF244321}">
                <p14:modId xmlns:p14="http://schemas.microsoft.com/office/powerpoint/2010/main" val="111263766"/>
              </p:ext>
            </p:extLst>
          </p:nvPr>
        </p:nvGraphicFramePr>
        <p:xfrm>
          <a:off x="257175" y="971550"/>
          <a:ext cx="8658225" cy="2913825"/>
        </p:xfrm>
        <a:graphic>
          <a:graphicData uri="http://schemas.openxmlformats.org/drawingml/2006/table">
            <a:tbl>
              <a:tblPr>
                <a:tableStyleId>{5940675A-B579-460E-94D1-54222C63F5DA}</a:tableStyleId>
              </a:tblPr>
              <a:tblGrid>
                <a:gridCol w="2209800"/>
                <a:gridCol w="809625"/>
                <a:gridCol w="2895600"/>
                <a:gridCol w="1333500"/>
                <a:gridCol w="1409700"/>
              </a:tblGrid>
              <a:tr h="320785">
                <a:tc gridSpan="5">
                  <a:txBody>
                    <a:bodyPr/>
                    <a:lstStyle/>
                    <a:p>
                      <a:pPr algn="l" fontAlgn="t"/>
                      <a:r>
                        <a:rPr lang="en-GB" sz="1400" u="none" strike="noStrike" dirty="0" smtClean="0">
                          <a:effectLst/>
                        </a:rPr>
                        <a:t>POP – Pop Register</a:t>
                      </a:r>
                      <a:r>
                        <a:rPr lang="en-GB" sz="1400" u="none" strike="noStrike" baseline="0" dirty="0" smtClean="0">
                          <a:effectLst/>
                        </a:rPr>
                        <a:t> Values From the Stack</a:t>
                      </a:r>
                      <a:endParaRPr lang="en-GB" sz="1400" b="0" i="0" u="none" strike="noStrike" dirty="0">
                        <a:solidFill>
                          <a:srgbClr val="000000"/>
                        </a:solidFill>
                        <a:effectLst/>
                        <a:latin typeface="Calibri" panose="020F0502020204030204" pitchFamily="34" charset="0"/>
                      </a:endParaRPr>
                    </a:p>
                  </a:txBody>
                  <a:tcPr marL="8700" marR="8700" marT="8700" marB="0" anchor="ctr"/>
                </a:tc>
                <a:tc hMerge="1">
                  <a:txBody>
                    <a:bodyPr/>
                    <a:lstStyle/>
                    <a:p>
                      <a:pPr algn="ctr" fontAlgn="b"/>
                      <a:endParaRPr lang="en-GB" sz="1400" b="0" i="0" u="none" strike="noStrike" dirty="0">
                        <a:solidFill>
                          <a:srgbClr val="000000"/>
                        </a:solidFill>
                        <a:effectLst/>
                        <a:latin typeface="Calibri" panose="020F0502020204030204" pitchFamily="34" charset="0"/>
                      </a:endParaRPr>
                    </a:p>
                  </a:txBody>
                  <a:tcPr marL="8700" marR="8700" marT="8700" marB="0" anchor="b"/>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tc>
                <a:tc hMerge="1">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tc>
              </a:tr>
              <a:tr h="450959">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Clock Cycles</a:t>
                      </a:r>
                      <a:endParaRPr lang="en-GB" sz="1400" b="0" i="0" u="none" strike="noStrike" dirty="0">
                        <a:solidFill>
                          <a:srgbClr val="000000"/>
                        </a:solidFill>
                        <a:effectLst/>
                        <a:latin typeface="Calibri" panose="020F0502020204030204" pitchFamily="34" charset="0"/>
                      </a:endParaRPr>
                    </a:p>
                  </a:txBody>
                  <a:tcPr marL="8700" marR="8700" marT="8700" marB="0" anchor="b">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l" fontAlgn="t"/>
                      <a:endParaRPr lang="en-GB" sz="1400" b="0" i="0" u="none" strike="noStrike">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c>
                  <a:txBody>
                    <a:bodyPr/>
                    <a:lstStyle/>
                    <a:p>
                      <a:pPr algn="ctr" fontAlgn="t"/>
                      <a:r>
                        <a:rPr lang="en-GB" sz="1400" u="none" strike="noStrike" dirty="0">
                          <a:effectLst/>
                        </a:rPr>
                        <a:t>Examples</a:t>
                      </a:r>
                      <a:endParaRPr lang="en-GB" sz="1400" b="0" i="0" u="none" strike="noStrike" dirty="0">
                        <a:solidFill>
                          <a:srgbClr val="000000"/>
                        </a:solidFill>
                        <a:effectLst/>
                        <a:latin typeface="Calibri" panose="020F0502020204030204" pitchFamily="34" charset="0"/>
                      </a:endParaRPr>
                    </a:p>
                  </a:txBody>
                  <a:tcPr marL="8700" marR="8700" marT="8700" marB="0">
                    <a:lnB w="12700" cap="flat" cmpd="sng" algn="ctr">
                      <a:solidFill>
                        <a:schemeClr val="tx1"/>
                      </a:solidFill>
                      <a:prstDash val="solid"/>
                      <a:round/>
                      <a:headEnd type="none" w="med" len="med"/>
                      <a:tailEnd type="none" w="med" len="med"/>
                    </a:lnB>
                  </a:tcPr>
                </a:tc>
              </a:tr>
              <a:tr h="371256">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t"/>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695325">
                <a:tc>
                  <a:txBody>
                    <a:bodyPr/>
                    <a:lstStyle/>
                    <a:p>
                      <a:pPr algn="l" fontAlgn="t"/>
                      <a:r>
                        <a:rPr lang="en-GB" sz="1800" u="none" strike="noStrike" dirty="0" smtClean="0">
                          <a:effectLst/>
                        </a:rPr>
                        <a:t>pop { &lt;</a:t>
                      </a:r>
                      <a:r>
                        <a:rPr lang="en-GB" sz="1800" u="none" strike="noStrike" dirty="0" err="1" smtClean="0">
                          <a:effectLst/>
                        </a:rPr>
                        <a:t>reglist</a:t>
                      </a:r>
                      <a:r>
                        <a:rPr lang="en-GB" sz="1800" u="none" strike="noStrike" dirty="0" smtClean="0">
                          <a:effectLst/>
                        </a:rPr>
                        <a:t>&gt; }</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b="0" i="0" u="none" strike="noStrike" dirty="0" smtClean="0">
                          <a:solidFill>
                            <a:schemeClr val="tx1"/>
                          </a:solidFill>
                          <a:effectLst/>
                          <a:latin typeface="+mn-lt"/>
                        </a:rPr>
                        <a:t>1+N</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Pop the</a:t>
                      </a:r>
                      <a:r>
                        <a:rPr lang="en-GB" sz="1400" u="none" strike="noStrike" baseline="0" dirty="0" smtClean="0">
                          <a:effectLst/>
                        </a:rPr>
                        <a:t> contents of each register in the list from the stack</a:t>
                      </a:r>
                      <a:endParaRPr lang="en-GB" sz="1400" u="none" strike="noStrike" dirty="0" smtClean="0">
                        <a:effectLst/>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pop { r0</a:t>
                      </a:r>
                      <a:r>
                        <a:rPr lang="pt-BR" sz="1400" u="none" strike="noStrike" baseline="0" dirty="0" smtClean="0">
                          <a:effectLst/>
                        </a:rPr>
                        <a:t> }</a:t>
                      </a:r>
                      <a:br>
                        <a:rPr lang="pt-BR" sz="1400" u="none" strike="noStrike" baseline="0" dirty="0" smtClean="0">
                          <a:effectLst/>
                        </a:rPr>
                      </a:br>
                      <a:r>
                        <a:rPr lang="pt-BR" sz="1400" u="none" strike="noStrike" baseline="0" dirty="0" smtClean="0">
                          <a:effectLst/>
                        </a:rPr>
                        <a:t>pop { r0, r1, r2 }</a:t>
                      </a: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r h="335967">
                <a:tc>
                  <a:txBody>
                    <a:bodyPr/>
                    <a:lstStyle/>
                    <a:p>
                      <a:pPr algn="l" fontAlgn="t"/>
                      <a:r>
                        <a:rPr lang="en-GB" sz="1800" u="none" strike="noStrike" dirty="0" smtClean="0">
                          <a:effectLst/>
                        </a:rPr>
                        <a:t>pop { &lt;</a:t>
                      </a:r>
                      <a:r>
                        <a:rPr lang="en-GB" sz="1800" u="none" strike="noStrike" dirty="0" err="1" smtClean="0">
                          <a:effectLst/>
                        </a:rPr>
                        <a:t>reglist</a:t>
                      </a:r>
                      <a:r>
                        <a:rPr lang="en-GB" sz="1800" u="none" strike="noStrike" dirty="0" smtClean="0">
                          <a:effectLst/>
                        </a:rPr>
                        <a:t>&gt;, pc }</a:t>
                      </a:r>
                      <a:endParaRPr lang="en-GB" sz="18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fontAlgn="t"/>
                      <a:r>
                        <a:rPr lang="en-GB" sz="1400" b="0" i="0" u="none" strike="noStrike" dirty="0" smtClean="0">
                          <a:solidFill>
                            <a:schemeClr val="tx1"/>
                          </a:solidFill>
                          <a:effectLst/>
                          <a:latin typeface="+mn-lt"/>
                        </a:rPr>
                        <a:t>3+N</a:t>
                      </a:r>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en-GB" sz="1400" u="none" strike="noStrike" dirty="0" smtClean="0">
                          <a:effectLst/>
                        </a:rPr>
                        <a:t>Pop and return.</a:t>
                      </a:r>
                      <a:br>
                        <a:rPr lang="en-GB" sz="1400" u="none" strike="noStrike" dirty="0" smtClean="0">
                          <a:effectLst/>
                        </a:rPr>
                      </a:br>
                      <a:r>
                        <a:rPr lang="en-GB" sz="1400" u="none" strike="noStrike" dirty="0" smtClean="0">
                          <a:effectLst/>
                        </a:rPr>
                        <a:t>Pop the</a:t>
                      </a:r>
                      <a:r>
                        <a:rPr lang="en-GB" sz="1400" u="none" strike="noStrike" baseline="0" dirty="0" smtClean="0">
                          <a:effectLst/>
                        </a:rPr>
                        <a:t> contents of each register in the list from the stack </a:t>
                      </a:r>
                      <a:r>
                        <a:rPr lang="en-GB" sz="1400" b="1" u="sng" strike="noStrike" baseline="0" dirty="0" smtClean="0">
                          <a:effectLst/>
                        </a:rPr>
                        <a:t>and the return address into the program counter</a:t>
                      </a:r>
                      <a:endParaRPr lang="en-GB" sz="1400" b="1" u="sng" strike="noStrike" dirty="0" smtClean="0">
                        <a:effectLst/>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endParaRPr lang="en-GB"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fontAlgn="t"/>
                      <a:r>
                        <a:rPr lang="pt-BR" sz="1400" u="none" strike="noStrike" dirty="0" smtClean="0">
                          <a:effectLst/>
                        </a:rPr>
                        <a:t>pop { pc</a:t>
                      </a:r>
                      <a:r>
                        <a:rPr lang="pt-BR" sz="1400" u="none" strike="noStrike" baseline="0" dirty="0" smtClean="0">
                          <a:effectLst/>
                        </a:rPr>
                        <a:t> }</a:t>
                      </a:r>
                      <a:br>
                        <a:rPr lang="pt-BR" sz="1400" u="none" strike="noStrike" baseline="0" dirty="0" smtClean="0">
                          <a:effectLst/>
                        </a:rPr>
                      </a:br>
                      <a:r>
                        <a:rPr lang="pt-BR" sz="1400" u="none" strike="noStrike" baseline="0" dirty="0" smtClean="0">
                          <a:effectLst/>
                        </a:rPr>
                        <a:t>pop { r0, r1, pc }</a:t>
                      </a:r>
                      <a:endParaRPr lang="pt-BR" sz="1400" b="0" i="0" u="none" strike="noStrike" dirty="0">
                        <a:solidFill>
                          <a:srgbClr val="000000"/>
                        </a:solidFill>
                        <a:effectLst/>
                        <a:latin typeface="Calibri" panose="020F0502020204030204" pitchFamily="34" charset="0"/>
                      </a:endParaRPr>
                    </a:p>
                  </a:txBody>
                  <a:tcPr marL="8700" marR="8700" marT="8700" marB="0">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
        <p:nvSpPr>
          <p:cNvPr id="6" name="TextBox 5"/>
          <p:cNvSpPr txBox="1"/>
          <p:nvPr/>
        </p:nvSpPr>
        <p:spPr>
          <a:xfrm>
            <a:off x="5886450" y="5476101"/>
            <a:ext cx="2819400" cy="923330"/>
          </a:xfrm>
          <a:prstGeom prst="rect">
            <a:avLst/>
          </a:prstGeom>
          <a:noFill/>
        </p:spPr>
        <p:txBody>
          <a:bodyPr wrap="square" rtlCol="0">
            <a:spAutoFit/>
          </a:bodyPr>
          <a:lstStyle/>
          <a:p>
            <a:r>
              <a:rPr lang="en-GB" dirty="0" smtClean="0"/>
              <a:t>For Thumb, Rd, </a:t>
            </a:r>
            <a:r>
              <a:rPr lang="en-GB" dirty="0" err="1" smtClean="0"/>
              <a:t>Rs</a:t>
            </a:r>
            <a:r>
              <a:rPr lang="en-GB" dirty="0" smtClean="0"/>
              <a:t> and Rn = r0 to r7 (the Lo registers)</a:t>
            </a:r>
            <a:endParaRPr lang="en-GB" dirty="0"/>
          </a:p>
        </p:txBody>
      </p:sp>
      <p:sp>
        <p:nvSpPr>
          <p:cNvPr id="7" name="TextBox 6"/>
          <p:cNvSpPr txBox="1"/>
          <p:nvPr/>
        </p:nvSpPr>
        <p:spPr>
          <a:xfrm>
            <a:off x="257175" y="4210050"/>
            <a:ext cx="3943350" cy="923330"/>
          </a:xfrm>
          <a:prstGeom prst="rect">
            <a:avLst/>
          </a:prstGeom>
          <a:noFill/>
        </p:spPr>
        <p:txBody>
          <a:bodyPr wrap="square" rtlCol="0">
            <a:spAutoFit/>
          </a:bodyPr>
          <a:lstStyle/>
          <a:p>
            <a:r>
              <a:rPr lang="en-GB" dirty="0" smtClean="0"/>
              <a:t>&lt;</a:t>
            </a:r>
            <a:r>
              <a:rPr lang="en-GB" dirty="0" err="1" smtClean="0"/>
              <a:t>reglist</a:t>
            </a:r>
            <a:r>
              <a:rPr lang="en-GB" dirty="0" smtClean="0"/>
              <a:t>&gt; = comma separated list of registers which may include a range e.g. r0-r5</a:t>
            </a:r>
            <a:endParaRPr lang="en-GB" dirty="0"/>
          </a:p>
        </p:txBody>
      </p:sp>
    </p:spTree>
    <p:extLst>
      <p:ext uri="{BB962C8B-B14F-4D97-AF65-F5344CB8AC3E}">
        <p14:creationId xmlns:p14="http://schemas.microsoft.com/office/powerpoint/2010/main" val="180693738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ChangeArrowheads="1"/>
          </p:cNvSpPr>
          <p:nvPr/>
        </p:nvSpPr>
        <p:spPr bwMode="auto">
          <a:xfrm>
            <a:off x="691190" y="6243188"/>
            <a:ext cx="1902358" cy="456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294" tIns="45647" rIns="91294" bIns="45647" anchor="ctr"/>
          <a:lstStyle/>
          <a:p>
            <a:endParaRPr lang="en-GB"/>
          </a:p>
        </p:txBody>
      </p:sp>
      <p:sp>
        <p:nvSpPr>
          <p:cNvPr id="120835" name="Rectangle 3"/>
          <p:cNvSpPr>
            <a:spLocks noChangeArrowheads="1"/>
          </p:cNvSpPr>
          <p:nvPr/>
        </p:nvSpPr>
        <p:spPr bwMode="auto">
          <a:xfrm>
            <a:off x="3126208" y="6243188"/>
            <a:ext cx="2891584" cy="456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294" tIns="45647" rIns="91294" bIns="45647" anchor="ctr"/>
          <a:lstStyle/>
          <a:p>
            <a:endParaRPr lang="en-GB"/>
          </a:p>
        </p:txBody>
      </p:sp>
      <p:sp>
        <p:nvSpPr>
          <p:cNvPr id="120836" name="Rectangle 4"/>
          <p:cNvSpPr>
            <a:spLocks noChangeArrowheads="1"/>
          </p:cNvSpPr>
          <p:nvPr/>
        </p:nvSpPr>
        <p:spPr bwMode="auto">
          <a:xfrm>
            <a:off x="691190" y="6243188"/>
            <a:ext cx="1902358" cy="456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294" tIns="45647" rIns="91294" bIns="45647" anchor="ctr"/>
          <a:lstStyle/>
          <a:p>
            <a:endParaRPr lang="en-GB"/>
          </a:p>
        </p:txBody>
      </p:sp>
      <p:sp>
        <p:nvSpPr>
          <p:cNvPr id="120837" name="Rectangle 5"/>
          <p:cNvSpPr>
            <a:spLocks noChangeArrowheads="1"/>
          </p:cNvSpPr>
          <p:nvPr/>
        </p:nvSpPr>
        <p:spPr bwMode="auto">
          <a:xfrm>
            <a:off x="3126208" y="6243188"/>
            <a:ext cx="2891584" cy="456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294" tIns="45647" rIns="91294" bIns="45647" anchor="ctr"/>
          <a:lstStyle/>
          <a:p>
            <a:endParaRPr lang="en-GB"/>
          </a:p>
        </p:txBody>
      </p:sp>
      <p:sp>
        <p:nvSpPr>
          <p:cNvPr id="120838" name="Rectangle 6"/>
          <p:cNvSpPr>
            <a:spLocks noGrp="1" noChangeArrowheads="1"/>
          </p:cNvSpPr>
          <p:nvPr>
            <p:ph type="title"/>
          </p:nvPr>
        </p:nvSpPr>
        <p:spPr>
          <a:noFill/>
          <a:ln/>
        </p:spPr>
        <p:txBody>
          <a:bodyPr/>
          <a:lstStyle/>
          <a:p>
            <a:r>
              <a:rPr lang="en-US" altLang="zh-TW" dirty="0" smtClean="0">
                <a:ea typeface="PMingLiU" pitchFamily="18" charset="-120"/>
              </a:rPr>
              <a:t>Full </a:t>
            </a:r>
            <a:r>
              <a:rPr lang="en-US" altLang="zh-TW" smtClean="0">
                <a:ea typeface="PMingLiU" pitchFamily="18" charset="-120"/>
              </a:rPr>
              <a:t>Descending Stack</a:t>
            </a:r>
            <a:endParaRPr lang="en-US" altLang="zh-TW" dirty="0">
              <a:ea typeface="PMingLiU" pitchFamily="18" charset="-120"/>
            </a:endParaRPr>
          </a:p>
        </p:txBody>
      </p:sp>
      <p:cxnSp>
        <p:nvCxnSpPr>
          <p:cNvPr id="3" name="Straight Arrow Connector 2"/>
          <p:cNvCxnSpPr/>
          <p:nvPr/>
        </p:nvCxnSpPr>
        <p:spPr bwMode="auto">
          <a:xfrm flipV="1">
            <a:off x="847725" y="923925"/>
            <a:ext cx="0" cy="4152900"/>
          </a:xfrm>
          <a:prstGeom prst="straightConnector1">
            <a:avLst/>
          </a:prstGeom>
          <a:solidFill>
            <a:schemeClr val="accent1"/>
          </a:solidFill>
          <a:ln w="63500"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 name="TextBox 3"/>
          <p:cNvSpPr txBox="1"/>
          <p:nvPr/>
        </p:nvSpPr>
        <p:spPr>
          <a:xfrm rot="16200000">
            <a:off x="-1029386" y="2767838"/>
            <a:ext cx="3288144" cy="369332"/>
          </a:xfrm>
          <a:prstGeom prst="rect">
            <a:avLst/>
          </a:prstGeom>
          <a:noFill/>
        </p:spPr>
        <p:txBody>
          <a:bodyPr wrap="none" rtlCol="0">
            <a:spAutoFit/>
          </a:bodyPr>
          <a:lstStyle/>
          <a:p>
            <a:r>
              <a:rPr lang="en-GB" dirty="0" smtClean="0"/>
              <a:t>Increasing Memory Addresses</a:t>
            </a:r>
            <a:endParaRPr lang="en-GB" dirty="0"/>
          </a:p>
        </p:txBody>
      </p:sp>
      <p:sp>
        <p:nvSpPr>
          <p:cNvPr id="65" name="TextBox 64"/>
          <p:cNvSpPr txBox="1"/>
          <p:nvPr/>
        </p:nvSpPr>
        <p:spPr>
          <a:xfrm>
            <a:off x="1000125" y="5332063"/>
            <a:ext cx="7511981" cy="923330"/>
          </a:xfrm>
          <a:prstGeom prst="rect">
            <a:avLst/>
          </a:prstGeom>
          <a:noFill/>
        </p:spPr>
        <p:txBody>
          <a:bodyPr wrap="square" rtlCol="0">
            <a:spAutoFit/>
          </a:bodyPr>
          <a:lstStyle/>
          <a:p>
            <a:r>
              <a:rPr lang="en-GB" dirty="0"/>
              <a:t>Registers are </a:t>
            </a:r>
            <a:r>
              <a:rPr lang="en-GB" dirty="0" smtClean="0"/>
              <a:t>ALWAYS stored </a:t>
            </a:r>
            <a:r>
              <a:rPr lang="en-GB" dirty="0"/>
              <a:t>on the stack in numerical order, with the highest </a:t>
            </a:r>
            <a:r>
              <a:rPr lang="en-GB" dirty="0" smtClean="0"/>
              <a:t>register numbers pushed first i.e. lowest </a:t>
            </a:r>
            <a:r>
              <a:rPr lang="en-GB" dirty="0"/>
              <a:t>numbered register at the lowest </a:t>
            </a:r>
            <a:r>
              <a:rPr lang="en-GB" dirty="0" smtClean="0"/>
              <a:t>memory address</a:t>
            </a:r>
            <a:endParaRPr lang="en-GB" dirty="0"/>
          </a:p>
        </p:txBody>
      </p:sp>
      <p:grpSp>
        <p:nvGrpSpPr>
          <p:cNvPr id="17" name="Group 16"/>
          <p:cNvGrpSpPr/>
          <p:nvPr/>
        </p:nvGrpSpPr>
        <p:grpSpPr>
          <a:xfrm>
            <a:off x="1612922" y="727773"/>
            <a:ext cx="3546997" cy="4203854"/>
            <a:chOff x="1612922" y="727773"/>
            <a:chExt cx="3546997" cy="4203854"/>
          </a:xfrm>
        </p:grpSpPr>
        <p:sp>
          <p:nvSpPr>
            <p:cNvPr id="120839" name="Rectangle 7"/>
            <p:cNvSpPr>
              <a:spLocks noChangeArrowheads="1"/>
            </p:cNvSpPr>
            <p:nvPr/>
          </p:nvSpPr>
          <p:spPr bwMode="auto">
            <a:xfrm>
              <a:off x="2240596" y="727773"/>
              <a:ext cx="1998029" cy="52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928" tIns="45964" rIns="91928" bIns="45964">
              <a:spAutoFit/>
            </a:bodyPr>
            <a:lstStyle/>
            <a:p>
              <a:pPr algn="ctr">
                <a:spcBef>
                  <a:spcPct val="50000"/>
                </a:spcBef>
              </a:pPr>
              <a:r>
                <a:rPr lang="en-US" altLang="zh-TW" sz="1400" dirty="0" smtClean="0">
                  <a:latin typeface="Courier New" pitchFamily="49" charset="0"/>
                  <a:ea typeface="PMingLiU" pitchFamily="18" charset="-120"/>
                </a:rPr>
                <a:t>push</a:t>
              </a:r>
              <a:r>
                <a:rPr lang="en-US" altLang="zh-TW" sz="1400" dirty="0">
                  <a:latin typeface="Courier New" pitchFamily="49" charset="0"/>
                  <a:ea typeface="PMingLiU" pitchFamily="18" charset="-120"/>
                </a:rPr>
                <a:t/>
              </a:r>
              <a:br>
                <a:rPr lang="en-US" altLang="zh-TW" sz="1400" dirty="0">
                  <a:latin typeface="Courier New" pitchFamily="49" charset="0"/>
                  <a:ea typeface="PMingLiU" pitchFamily="18" charset="-120"/>
                </a:rPr>
              </a:br>
              <a:r>
                <a:rPr lang="en-US" altLang="zh-TW" sz="1400" dirty="0">
                  <a:latin typeface="Courier New" pitchFamily="49" charset="0"/>
                  <a:ea typeface="PMingLiU" pitchFamily="18" charset="-120"/>
                </a:rPr>
                <a:t>{</a:t>
              </a:r>
              <a:r>
                <a:rPr lang="en-US" altLang="zh-TW" sz="1400" dirty="0" smtClean="0">
                  <a:latin typeface="Courier New" pitchFamily="49" charset="0"/>
                  <a:ea typeface="PMingLiU" pitchFamily="18" charset="-120"/>
                </a:rPr>
                <a:t>r0,r1,r3-r5, </a:t>
              </a:r>
              <a:r>
                <a:rPr lang="en-US" altLang="zh-TW" sz="1400" dirty="0" err="1" smtClean="0">
                  <a:latin typeface="Courier New" pitchFamily="49" charset="0"/>
                  <a:ea typeface="PMingLiU" pitchFamily="18" charset="-120"/>
                </a:rPr>
                <a:t>lr</a:t>
              </a:r>
              <a:r>
                <a:rPr lang="en-US" altLang="zh-TW" sz="1400" dirty="0" smtClean="0">
                  <a:latin typeface="Courier New" pitchFamily="49" charset="0"/>
                  <a:ea typeface="PMingLiU" pitchFamily="18" charset="-120"/>
                </a:rPr>
                <a:t>}</a:t>
              </a:r>
              <a:endParaRPr lang="en-US" altLang="zh-TW" sz="1400" dirty="0">
                <a:latin typeface="Courier New" pitchFamily="49" charset="0"/>
                <a:ea typeface="PMingLiU" pitchFamily="18" charset="-120"/>
              </a:endParaRPr>
            </a:p>
          </p:txBody>
        </p:sp>
        <p:sp>
          <p:nvSpPr>
            <p:cNvPr id="120840" name="Rectangle 8"/>
            <p:cNvSpPr>
              <a:spLocks noChangeArrowheads="1"/>
            </p:cNvSpPr>
            <p:nvPr/>
          </p:nvSpPr>
          <p:spPr bwMode="auto">
            <a:xfrm>
              <a:off x="2803507" y="1833801"/>
              <a:ext cx="881426" cy="269376"/>
            </a:xfrm>
            <a:prstGeom prst="rect">
              <a:avLst/>
            </a:prstGeom>
            <a:pattFill prst="diagBrick">
              <a:fgClr>
                <a:schemeClr val="bg2"/>
              </a:fgClr>
              <a:bgClr>
                <a:schemeClr val="bg1"/>
              </a:bgClr>
            </a:patt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20841" name="Rectangle 9"/>
            <p:cNvSpPr>
              <a:spLocks noChangeArrowheads="1"/>
            </p:cNvSpPr>
            <p:nvPr/>
          </p:nvSpPr>
          <p:spPr bwMode="auto">
            <a:xfrm>
              <a:off x="2803507" y="1550163"/>
              <a:ext cx="881426" cy="270961"/>
            </a:xfrm>
            <a:prstGeom prst="rect">
              <a:avLst/>
            </a:prstGeom>
            <a:pattFill prst="diagBrick">
              <a:fgClr>
                <a:schemeClr val="bg2"/>
              </a:fgClr>
              <a:bgClr>
                <a:schemeClr val="bg1"/>
              </a:bgClr>
            </a:patt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20842" name="Rectangle 10"/>
            <p:cNvSpPr>
              <a:spLocks noChangeArrowheads="1"/>
            </p:cNvSpPr>
            <p:nvPr/>
          </p:nvSpPr>
          <p:spPr bwMode="auto">
            <a:xfrm>
              <a:off x="2803507" y="2399491"/>
              <a:ext cx="881426" cy="269376"/>
            </a:xfrm>
            <a:prstGeom prst="rect">
              <a:avLst/>
            </a:prstGeom>
            <a:pattFill prst="diagBrick">
              <a:fgClr>
                <a:schemeClr val="bg2"/>
              </a:fgClr>
              <a:bgClr>
                <a:schemeClr val="bg1"/>
              </a:bgClr>
            </a:patt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20843" name="Rectangle 11"/>
            <p:cNvSpPr>
              <a:spLocks noChangeArrowheads="1"/>
            </p:cNvSpPr>
            <p:nvPr/>
          </p:nvSpPr>
          <p:spPr bwMode="auto">
            <a:xfrm>
              <a:off x="2803507" y="2115853"/>
              <a:ext cx="881426" cy="270961"/>
            </a:xfrm>
            <a:prstGeom prst="rect">
              <a:avLst/>
            </a:prstGeom>
            <a:pattFill prst="diagBrick">
              <a:fgClr>
                <a:schemeClr val="bg2"/>
              </a:fgClr>
              <a:bgClr>
                <a:schemeClr val="bg1"/>
              </a:bgClr>
            </a:patt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20845" name="Rectangle 13"/>
            <p:cNvSpPr>
              <a:spLocks noChangeArrowheads="1"/>
            </p:cNvSpPr>
            <p:nvPr/>
          </p:nvSpPr>
          <p:spPr bwMode="auto">
            <a:xfrm>
              <a:off x="2803507" y="2681543"/>
              <a:ext cx="881426" cy="270961"/>
            </a:xfrm>
            <a:prstGeom prst="rect">
              <a:avLst/>
            </a:prstGeom>
            <a:pattFill prst="diagBrick">
              <a:fgClr>
                <a:schemeClr val="bg2"/>
              </a:fgClr>
              <a:bgClr>
                <a:schemeClr val="bg1"/>
              </a:bgClr>
            </a:patt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20850" name="Rectangle 18"/>
            <p:cNvSpPr>
              <a:spLocks noChangeArrowheads="1"/>
            </p:cNvSpPr>
            <p:nvPr/>
          </p:nvSpPr>
          <p:spPr bwMode="auto">
            <a:xfrm>
              <a:off x="2803507" y="4662251"/>
              <a:ext cx="881426" cy="269376"/>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20852" name="Rectangle 20"/>
            <p:cNvSpPr>
              <a:spLocks noChangeArrowheads="1"/>
            </p:cNvSpPr>
            <p:nvPr/>
          </p:nvSpPr>
          <p:spPr bwMode="auto">
            <a:xfrm>
              <a:off x="2803507" y="1266526"/>
              <a:ext cx="881426" cy="270961"/>
            </a:xfrm>
            <a:prstGeom prst="rect">
              <a:avLst/>
            </a:prstGeom>
            <a:pattFill prst="diagBrick">
              <a:fgClr>
                <a:schemeClr val="bg2"/>
              </a:fgClr>
              <a:bgClr>
                <a:schemeClr val="bg1"/>
              </a:bgClr>
            </a:patt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20860" name="Rectangle 28"/>
            <p:cNvSpPr>
              <a:spLocks noChangeArrowheads="1"/>
            </p:cNvSpPr>
            <p:nvPr/>
          </p:nvSpPr>
          <p:spPr bwMode="auto">
            <a:xfrm>
              <a:off x="2321578" y="3026979"/>
              <a:ext cx="523148" cy="3121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294" tIns="45647" rIns="91294" bIns="45647" anchor="ctr"/>
            <a:lstStyle/>
            <a:p>
              <a:endParaRPr lang="en-GB"/>
            </a:p>
          </p:txBody>
        </p:sp>
        <p:sp>
          <p:nvSpPr>
            <p:cNvPr id="120861" name="Oval 29"/>
            <p:cNvSpPr>
              <a:spLocks noChangeArrowheads="1"/>
            </p:cNvSpPr>
            <p:nvPr/>
          </p:nvSpPr>
          <p:spPr bwMode="auto">
            <a:xfrm>
              <a:off x="1724025" y="4335830"/>
              <a:ext cx="626087" cy="358112"/>
            </a:xfrm>
            <a:prstGeom prst="ellipse">
              <a:avLst/>
            </a:prstGeom>
            <a:gradFill rotWithShape="0">
              <a:gsLst>
                <a:gs pos="0">
                  <a:srgbClr val="CECECE">
                    <a:gamma/>
                    <a:tint val="0"/>
                    <a:invGamma/>
                  </a:srgbClr>
                </a:gs>
                <a:gs pos="100000">
                  <a:srgbClr val="CECECE"/>
                </a:gs>
              </a:gsLst>
              <a:path path="shape">
                <a:fillToRect l="50000" t="50000" r="50000" b="50000"/>
              </a:path>
            </a:gradFill>
            <a:ln w="12700">
              <a:solidFill>
                <a:schemeClr val="tx1"/>
              </a:solidFill>
              <a:round/>
              <a:headEnd/>
              <a:tailEnd/>
            </a:ln>
            <a:effectLst>
              <a:outerShdw dist="107763" dir="2700000" algn="ctr" rotWithShape="0">
                <a:schemeClr val="bg2"/>
              </a:outerShdw>
            </a:effectLst>
          </p:spPr>
          <p:txBody>
            <a:bodyPr wrap="none" lIns="91294" tIns="45647" rIns="91294" bIns="45647" anchor="ctr"/>
            <a:lstStyle/>
            <a:p>
              <a:endParaRPr lang="en-GB"/>
            </a:p>
          </p:txBody>
        </p:sp>
        <p:sp>
          <p:nvSpPr>
            <p:cNvPr id="120862" name="Rectangle 30"/>
            <p:cNvSpPr>
              <a:spLocks noChangeArrowheads="1"/>
            </p:cNvSpPr>
            <p:nvPr/>
          </p:nvSpPr>
          <p:spPr bwMode="auto">
            <a:xfrm>
              <a:off x="1612922" y="4340530"/>
              <a:ext cx="627674" cy="36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928" tIns="45964" rIns="91928" bIns="45964">
              <a:spAutoFit/>
            </a:bodyPr>
            <a:lstStyle/>
            <a:p>
              <a:pPr algn="r">
                <a:spcBef>
                  <a:spcPct val="50000"/>
                </a:spcBef>
              </a:pPr>
              <a:r>
                <a:rPr lang="en-US" altLang="zh-TW" dirty="0">
                  <a:latin typeface="Times New Roman" pitchFamily="18" charset="0"/>
                  <a:ea typeface="PMingLiU" pitchFamily="18" charset="-120"/>
                </a:rPr>
                <a:t>SP</a:t>
              </a:r>
            </a:p>
          </p:txBody>
        </p:sp>
        <p:sp>
          <p:nvSpPr>
            <p:cNvPr id="120863" name="Line 31"/>
            <p:cNvSpPr>
              <a:spLocks noChangeShapeType="1"/>
            </p:cNvSpPr>
            <p:nvPr/>
          </p:nvSpPr>
          <p:spPr bwMode="auto">
            <a:xfrm>
              <a:off x="2365966" y="4510132"/>
              <a:ext cx="342424" cy="0"/>
            </a:xfrm>
            <a:prstGeom prst="line">
              <a:avLst/>
            </a:prstGeom>
            <a:noFill/>
            <a:ln w="12700">
              <a:solidFill>
                <a:schemeClr val="tx1"/>
              </a:solidFill>
              <a:round/>
              <a:headEnd type="none" w="sm" len="sm"/>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294" tIns="45647" rIns="91294" bIns="45647" anchor="ctr"/>
            <a:lstStyle/>
            <a:p>
              <a:endParaRPr lang="en-GB"/>
            </a:p>
          </p:txBody>
        </p:sp>
        <p:sp>
          <p:nvSpPr>
            <p:cNvPr id="120864" name="Rectangle 32"/>
            <p:cNvSpPr>
              <a:spLocks noChangeArrowheads="1"/>
            </p:cNvSpPr>
            <p:nvPr/>
          </p:nvSpPr>
          <p:spPr bwMode="auto">
            <a:xfrm>
              <a:off x="1647825" y="2646067"/>
              <a:ext cx="827526" cy="308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928" tIns="45964" rIns="91928" bIns="45964">
              <a:spAutoFit/>
            </a:bodyPr>
            <a:lstStyle/>
            <a:p>
              <a:pPr algn="r">
                <a:spcBef>
                  <a:spcPct val="50000"/>
                </a:spcBef>
              </a:pPr>
              <a:r>
                <a:rPr lang="en-US" altLang="zh-TW" sz="1400" dirty="0">
                  <a:ea typeface="PMingLiU" pitchFamily="18" charset="-120"/>
                </a:rPr>
                <a:t>Old SP</a:t>
              </a:r>
            </a:p>
          </p:txBody>
        </p:sp>
        <p:sp>
          <p:nvSpPr>
            <p:cNvPr id="120953" name="Line 121"/>
            <p:cNvSpPr>
              <a:spLocks noChangeShapeType="1"/>
            </p:cNvSpPr>
            <p:nvPr/>
          </p:nvSpPr>
          <p:spPr bwMode="auto">
            <a:xfrm>
              <a:off x="2365966" y="2807692"/>
              <a:ext cx="342424" cy="0"/>
            </a:xfrm>
            <a:prstGeom prst="line">
              <a:avLst/>
            </a:prstGeom>
            <a:noFill/>
            <a:ln w="12700">
              <a:solidFill>
                <a:schemeClr val="tx1"/>
              </a:solidFill>
              <a:round/>
              <a:headEnd type="none" w="sm" len="sm"/>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294" tIns="45647" rIns="91294" bIns="45647"/>
            <a:lstStyle/>
            <a:p>
              <a:endParaRPr lang="en-GB"/>
            </a:p>
          </p:txBody>
        </p:sp>
        <p:grpSp>
          <p:nvGrpSpPr>
            <p:cNvPr id="10" name="Group 9"/>
            <p:cNvGrpSpPr/>
            <p:nvPr/>
          </p:nvGrpSpPr>
          <p:grpSpPr>
            <a:xfrm>
              <a:off x="2774972" y="2913113"/>
              <a:ext cx="931510" cy="1795019"/>
              <a:chOff x="2774972" y="2913113"/>
              <a:chExt cx="931510" cy="1795019"/>
            </a:xfrm>
          </p:grpSpPr>
          <p:sp>
            <p:nvSpPr>
              <p:cNvPr id="120857" name="Rectangle 25"/>
              <p:cNvSpPr>
                <a:spLocks noChangeArrowheads="1"/>
              </p:cNvSpPr>
              <p:nvPr/>
            </p:nvSpPr>
            <p:spPr bwMode="auto">
              <a:xfrm>
                <a:off x="2774972" y="4338928"/>
                <a:ext cx="913132" cy="369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lgn="ctr">
                  <a:spcBef>
                    <a:spcPct val="50000"/>
                  </a:spcBef>
                </a:pPr>
                <a:r>
                  <a:rPr lang="en-US" altLang="zh-TW" dirty="0">
                    <a:ea typeface="PMingLiU" pitchFamily="18" charset="-120"/>
                  </a:rPr>
                  <a:t>r0</a:t>
                </a:r>
              </a:p>
            </p:txBody>
          </p:sp>
          <p:sp>
            <p:nvSpPr>
              <p:cNvPr id="120844" name="Rectangle 12"/>
              <p:cNvSpPr>
                <a:spLocks noChangeArrowheads="1"/>
              </p:cNvSpPr>
              <p:nvPr/>
            </p:nvSpPr>
            <p:spPr bwMode="auto">
              <a:xfrm>
                <a:off x="2803507" y="2965181"/>
                <a:ext cx="881426" cy="269376"/>
              </a:xfrm>
              <a:prstGeom prst="rect">
                <a:avLst/>
              </a:prstGeom>
              <a:pattFill prst="diagBrick">
                <a:fgClr>
                  <a:schemeClr val="bg2"/>
                </a:fgClr>
                <a:bgClr>
                  <a:schemeClr val="bg1"/>
                </a:bgClr>
              </a:patt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20846" name="Rectangle 14"/>
              <p:cNvSpPr>
                <a:spLocks noChangeArrowheads="1"/>
              </p:cNvSpPr>
              <p:nvPr/>
            </p:nvSpPr>
            <p:spPr bwMode="auto">
              <a:xfrm>
                <a:off x="2803507" y="3530871"/>
                <a:ext cx="881426" cy="269376"/>
              </a:xfrm>
              <a:prstGeom prst="rect">
                <a:avLst/>
              </a:prstGeom>
              <a:gradFill rotWithShape="0">
                <a:gsLst>
                  <a:gs pos="0">
                    <a:srgbClr val="919191">
                      <a:gamma/>
                      <a:tint val="0"/>
                      <a:invGamma/>
                    </a:srgbClr>
                  </a:gs>
                  <a:gs pos="100000">
                    <a:srgbClr val="919191"/>
                  </a:gs>
                </a:gsLst>
                <a:path path="shape">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p>
            </p:txBody>
          </p:sp>
          <p:sp>
            <p:nvSpPr>
              <p:cNvPr id="120847" name="Rectangle 15"/>
              <p:cNvSpPr>
                <a:spLocks noChangeArrowheads="1"/>
              </p:cNvSpPr>
              <p:nvPr/>
            </p:nvSpPr>
            <p:spPr bwMode="auto">
              <a:xfrm>
                <a:off x="2803507" y="3247233"/>
                <a:ext cx="881426" cy="270961"/>
              </a:xfrm>
              <a:prstGeom prst="rect">
                <a:avLst/>
              </a:prstGeom>
              <a:gradFill rotWithShape="0">
                <a:gsLst>
                  <a:gs pos="0">
                    <a:srgbClr val="919191">
                      <a:gamma/>
                      <a:tint val="0"/>
                      <a:invGamma/>
                    </a:srgbClr>
                  </a:gs>
                  <a:gs pos="100000">
                    <a:srgbClr val="919191"/>
                  </a:gs>
                </a:gsLst>
                <a:path path="shape">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p>
            </p:txBody>
          </p:sp>
          <p:sp>
            <p:nvSpPr>
              <p:cNvPr id="120848" name="Rectangle 16"/>
              <p:cNvSpPr>
                <a:spLocks noChangeArrowheads="1"/>
              </p:cNvSpPr>
              <p:nvPr/>
            </p:nvSpPr>
            <p:spPr bwMode="auto">
              <a:xfrm>
                <a:off x="2803507" y="4096561"/>
                <a:ext cx="881426" cy="269376"/>
              </a:xfrm>
              <a:prstGeom prst="rect">
                <a:avLst/>
              </a:prstGeom>
              <a:gradFill rotWithShape="0">
                <a:gsLst>
                  <a:gs pos="0">
                    <a:srgbClr val="919191">
                      <a:gamma/>
                      <a:tint val="0"/>
                      <a:invGamma/>
                    </a:srgbClr>
                  </a:gs>
                  <a:gs pos="100000">
                    <a:srgbClr val="919191"/>
                  </a:gs>
                </a:gsLst>
                <a:path path="shape">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20849" name="Rectangle 17"/>
              <p:cNvSpPr>
                <a:spLocks noChangeArrowheads="1"/>
              </p:cNvSpPr>
              <p:nvPr/>
            </p:nvSpPr>
            <p:spPr bwMode="auto">
              <a:xfrm>
                <a:off x="2803507" y="3812923"/>
                <a:ext cx="881426" cy="270961"/>
              </a:xfrm>
              <a:prstGeom prst="rect">
                <a:avLst/>
              </a:prstGeom>
              <a:gradFill rotWithShape="0">
                <a:gsLst>
                  <a:gs pos="0">
                    <a:srgbClr val="919191">
                      <a:gamma/>
                      <a:tint val="0"/>
                      <a:invGamma/>
                    </a:srgbClr>
                  </a:gs>
                  <a:gs pos="100000">
                    <a:srgbClr val="919191"/>
                  </a:gs>
                </a:gsLst>
                <a:path path="shape">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p>
            </p:txBody>
          </p:sp>
          <p:sp>
            <p:nvSpPr>
              <p:cNvPr id="120851" name="Rectangle 19"/>
              <p:cNvSpPr>
                <a:spLocks noChangeArrowheads="1"/>
              </p:cNvSpPr>
              <p:nvPr/>
            </p:nvSpPr>
            <p:spPr bwMode="auto">
              <a:xfrm>
                <a:off x="2803507" y="4378613"/>
                <a:ext cx="881426" cy="270961"/>
              </a:xfrm>
              <a:prstGeom prst="rect">
                <a:avLst/>
              </a:prstGeom>
              <a:gradFill rotWithShape="0">
                <a:gsLst>
                  <a:gs pos="0">
                    <a:srgbClr val="919191">
                      <a:gamma/>
                      <a:tint val="0"/>
                      <a:invGamma/>
                    </a:srgbClr>
                  </a:gs>
                  <a:gs pos="100000">
                    <a:srgbClr val="919191"/>
                  </a:gs>
                </a:gsLst>
                <a:path path="shape">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p>
            </p:txBody>
          </p:sp>
          <p:sp>
            <p:nvSpPr>
              <p:cNvPr id="120853" name="Rectangle 21"/>
              <p:cNvSpPr>
                <a:spLocks noChangeArrowheads="1"/>
              </p:cNvSpPr>
              <p:nvPr/>
            </p:nvSpPr>
            <p:spPr bwMode="auto">
              <a:xfrm>
                <a:off x="2774972" y="3198041"/>
                <a:ext cx="913132" cy="369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lgn="ctr">
                  <a:spcBef>
                    <a:spcPct val="50000"/>
                  </a:spcBef>
                </a:pPr>
                <a:r>
                  <a:rPr lang="en-US" altLang="zh-TW" dirty="0">
                    <a:ea typeface="PMingLiU" pitchFamily="18" charset="-120"/>
                  </a:rPr>
                  <a:t>r5</a:t>
                </a:r>
              </a:p>
            </p:txBody>
          </p:sp>
          <p:sp>
            <p:nvSpPr>
              <p:cNvPr id="120854" name="Rectangle 22"/>
              <p:cNvSpPr>
                <a:spLocks noChangeArrowheads="1"/>
              </p:cNvSpPr>
              <p:nvPr/>
            </p:nvSpPr>
            <p:spPr bwMode="auto">
              <a:xfrm>
                <a:off x="2774972" y="3483228"/>
                <a:ext cx="913132" cy="369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lgn="ctr">
                  <a:spcBef>
                    <a:spcPct val="50000"/>
                  </a:spcBef>
                </a:pPr>
                <a:r>
                  <a:rPr lang="en-US" altLang="zh-TW" dirty="0">
                    <a:ea typeface="PMingLiU" pitchFamily="18" charset="-120"/>
                  </a:rPr>
                  <a:t>r4</a:t>
                </a:r>
              </a:p>
            </p:txBody>
          </p:sp>
          <p:sp>
            <p:nvSpPr>
              <p:cNvPr id="120855" name="Rectangle 23"/>
              <p:cNvSpPr>
                <a:spLocks noChangeArrowheads="1"/>
              </p:cNvSpPr>
              <p:nvPr/>
            </p:nvSpPr>
            <p:spPr bwMode="auto">
              <a:xfrm>
                <a:off x="2774972" y="3777939"/>
                <a:ext cx="913132" cy="369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lgn="ctr">
                  <a:spcBef>
                    <a:spcPct val="50000"/>
                  </a:spcBef>
                </a:pPr>
                <a:r>
                  <a:rPr lang="en-US" altLang="zh-TW" dirty="0">
                    <a:ea typeface="PMingLiU" pitchFamily="18" charset="-120"/>
                  </a:rPr>
                  <a:t>r3</a:t>
                </a:r>
              </a:p>
            </p:txBody>
          </p:sp>
          <p:sp>
            <p:nvSpPr>
              <p:cNvPr id="120856" name="Rectangle 24"/>
              <p:cNvSpPr>
                <a:spLocks noChangeArrowheads="1"/>
              </p:cNvSpPr>
              <p:nvPr/>
            </p:nvSpPr>
            <p:spPr bwMode="auto">
              <a:xfrm>
                <a:off x="2774972" y="4053742"/>
                <a:ext cx="913132" cy="369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lgn="ctr">
                  <a:spcBef>
                    <a:spcPct val="50000"/>
                  </a:spcBef>
                </a:pPr>
                <a:r>
                  <a:rPr lang="en-US" altLang="zh-TW" dirty="0">
                    <a:ea typeface="PMingLiU" pitchFamily="18" charset="-120"/>
                  </a:rPr>
                  <a:t>r1</a:t>
                </a:r>
              </a:p>
            </p:txBody>
          </p:sp>
          <p:sp>
            <p:nvSpPr>
              <p:cNvPr id="84" name="Rectangle 15"/>
              <p:cNvSpPr>
                <a:spLocks noChangeArrowheads="1"/>
              </p:cNvSpPr>
              <p:nvPr/>
            </p:nvSpPr>
            <p:spPr bwMode="auto">
              <a:xfrm>
                <a:off x="2803507" y="2969810"/>
                <a:ext cx="881426" cy="270961"/>
              </a:xfrm>
              <a:prstGeom prst="rect">
                <a:avLst/>
              </a:prstGeom>
              <a:gradFill rotWithShape="0">
                <a:gsLst>
                  <a:gs pos="0">
                    <a:srgbClr val="919191">
                      <a:gamma/>
                      <a:tint val="0"/>
                      <a:invGamma/>
                    </a:srgbClr>
                  </a:gs>
                  <a:gs pos="100000">
                    <a:srgbClr val="919191"/>
                  </a:gs>
                </a:gsLst>
                <a:path path="shape">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p>
            </p:txBody>
          </p:sp>
          <p:sp>
            <p:nvSpPr>
              <p:cNvPr id="85" name="Rectangle 21"/>
              <p:cNvSpPr>
                <a:spLocks noChangeArrowheads="1"/>
              </p:cNvSpPr>
              <p:nvPr/>
            </p:nvSpPr>
            <p:spPr bwMode="auto">
              <a:xfrm>
                <a:off x="2792543" y="2913113"/>
                <a:ext cx="913132" cy="369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lgn="ctr">
                  <a:spcBef>
                    <a:spcPct val="50000"/>
                  </a:spcBef>
                </a:pPr>
                <a:r>
                  <a:rPr lang="en-US" altLang="zh-TW" dirty="0" err="1" smtClean="0">
                    <a:ea typeface="PMingLiU" pitchFamily="18" charset="-120"/>
                  </a:rPr>
                  <a:t>lr</a:t>
                </a:r>
                <a:r>
                  <a:rPr lang="en-US" altLang="zh-TW" dirty="0" smtClean="0">
                    <a:ea typeface="PMingLiU" pitchFamily="18" charset="-120"/>
                  </a:rPr>
                  <a:t> (r13)</a:t>
                </a:r>
                <a:endParaRPr lang="en-US" altLang="zh-TW" dirty="0">
                  <a:ea typeface="PMingLiU" pitchFamily="18" charset="-120"/>
                </a:endParaRPr>
              </a:p>
            </p:txBody>
          </p:sp>
          <p:sp>
            <p:nvSpPr>
              <p:cNvPr id="91" name="Rectangle 25"/>
              <p:cNvSpPr>
                <a:spLocks noChangeArrowheads="1"/>
              </p:cNvSpPr>
              <p:nvPr/>
            </p:nvSpPr>
            <p:spPr bwMode="auto">
              <a:xfrm>
                <a:off x="2793350" y="4330055"/>
                <a:ext cx="913132" cy="369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lgn="ctr">
                  <a:spcBef>
                    <a:spcPct val="50000"/>
                  </a:spcBef>
                </a:pPr>
                <a:r>
                  <a:rPr lang="en-US" altLang="zh-TW" dirty="0">
                    <a:ea typeface="PMingLiU" pitchFamily="18" charset="-120"/>
                  </a:rPr>
                  <a:t>r0</a:t>
                </a:r>
              </a:p>
            </p:txBody>
          </p:sp>
        </p:grpSp>
        <p:sp>
          <p:nvSpPr>
            <p:cNvPr id="15" name="Arc 14"/>
            <p:cNvSpPr/>
            <p:nvPr/>
          </p:nvSpPr>
          <p:spPr bwMode="auto">
            <a:xfrm>
              <a:off x="3172882" y="2821574"/>
              <a:ext cx="1009551" cy="301992"/>
            </a:xfrm>
            <a:prstGeom prst="arc">
              <a:avLst>
                <a:gd name="adj1" fmla="val 16200000"/>
                <a:gd name="adj2" fmla="val 5395959"/>
              </a:avLst>
            </a:prstGeom>
            <a:noFill/>
            <a:ln w="44450" cap="flat" cmpd="sng" algn="ctr">
              <a:solidFill>
                <a:schemeClr val="tx1"/>
              </a:solidFill>
              <a:prstDash val="solid"/>
              <a:round/>
              <a:headEnd type="none" w="med" len="med"/>
              <a:tailEnd type="triangl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
          <p:nvSpPr>
            <p:cNvPr id="16" name="TextBox 15"/>
            <p:cNvSpPr txBox="1"/>
            <p:nvPr/>
          </p:nvSpPr>
          <p:spPr>
            <a:xfrm>
              <a:off x="3705675" y="2186443"/>
              <a:ext cx="1454244" cy="646331"/>
            </a:xfrm>
            <a:prstGeom prst="rect">
              <a:avLst/>
            </a:prstGeom>
            <a:noFill/>
          </p:spPr>
          <p:txBody>
            <a:bodyPr wrap="none" rtlCol="0">
              <a:spAutoFit/>
            </a:bodyPr>
            <a:lstStyle/>
            <a:p>
              <a:r>
                <a:rPr lang="en-GB" dirty="0" smtClean="0"/>
                <a:t>Decrement</a:t>
              </a:r>
              <a:br>
                <a:rPr lang="en-GB" dirty="0" smtClean="0"/>
              </a:br>
              <a:r>
                <a:rPr lang="en-GB" dirty="0" smtClean="0"/>
                <a:t>Before Save</a:t>
              </a:r>
              <a:endParaRPr lang="en-GB" dirty="0"/>
            </a:p>
          </p:txBody>
        </p:sp>
      </p:grpSp>
      <p:grpSp>
        <p:nvGrpSpPr>
          <p:cNvPr id="25" name="Group 24"/>
          <p:cNvGrpSpPr/>
          <p:nvPr/>
        </p:nvGrpSpPr>
        <p:grpSpPr>
          <a:xfrm>
            <a:off x="5153540" y="727773"/>
            <a:ext cx="3295878" cy="4210121"/>
            <a:chOff x="5153540" y="727773"/>
            <a:chExt cx="3295878" cy="4210121"/>
          </a:xfrm>
        </p:grpSpPr>
        <p:sp>
          <p:nvSpPr>
            <p:cNvPr id="120905" name="Rectangle 73"/>
            <p:cNvSpPr>
              <a:spLocks noChangeArrowheads="1"/>
            </p:cNvSpPr>
            <p:nvPr/>
          </p:nvSpPr>
          <p:spPr bwMode="auto">
            <a:xfrm>
              <a:off x="6290199" y="1540128"/>
              <a:ext cx="881426" cy="269376"/>
            </a:xfrm>
            <a:prstGeom prst="rect">
              <a:avLst/>
            </a:prstGeom>
            <a:pattFill prst="diagBrick">
              <a:fgClr>
                <a:schemeClr val="bg2"/>
              </a:fgClr>
              <a:bgClr>
                <a:schemeClr val="bg1"/>
              </a:bgClr>
            </a:patt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20906" name="Rectangle 74"/>
            <p:cNvSpPr>
              <a:spLocks noChangeArrowheads="1"/>
            </p:cNvSpPr>
            <p:nvPr/>
          </p:nvSpPr>
          <p:spPr bwMode="auto">
            <a:xfrm>
              <a:off x="6290199" y="1256490"/>
              <a:ext cx="881426" cy="270961"/>
            </a:xfrm>
            <a:prstGeom prst="rect">
              <a:avLst/>
            </a:prstGeom>
            <a:pattFill prst="diagBrick">
              <a:fgClr>
                <a:schemeClr val="bg2"/>
              </a:fgClr>
              <a:bgClr>
                <a:schemeClr val="bg1"/>
              </a:bgClr>
            </a:patt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20907" name="Rectangle 75"/>
            <p:cNvSpPr>
              <a:spLocks noChangeArrowheads="1"/>
            </p:cNvSpPr>
            <p:nvPr/>
          </p:nvSpPr>
          <p:spPr bwMode="auto">
            <a:xfrm>
              <a:off x="6290199" y="2105818"/>
              <a:ext cx="881426" cy="269376"/>
            </a:xfrm>
            <a:prstGeom prst="rect">
              <a:avLst/>
            </a:prstGeom>
            <a:pattFill prst="diagBrick">
              <a:fgClr>
                <a:schemeClr val="bg2"/>
              </a:fgClr>
              <a:bgClr>
                <a:schemeClr val="bg1"/>
              </a:bgClr>
            </a:patt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20908" name="Rectangle 76"/>
            <p:cNvSpPr>
              <a:spLocks noChangeArrowheads="1"/>
            </p:cNvSpPr>
            <p:nvPr/>
          </p:nvSpPr>
          <p:spPr bwMode="auto">
            <a:xfrm>
              <a:off x="6290199" y="1822180"/>
              <a:ext cx="881426" cy="270961"/>
            </a:xfrm>
            <a:prstGeom prst="rect">
              <a:avLst/>
            </a:prstGeom>
            <a:pattFill prst="diagBrick">
              <a:fgClr>
                <a:schemeClr val="bg2"/>
              </a:fgClr>
              <a:bgClr>
                <a:schemeClr val="bg1"/>
              </a:bgClr>
            </a:patt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20909" name="Rectangle 77"/>
            <p:cNvSpPr>
              <a:spLocks noChangeArrowheads="1"/>
            </p:cNvSpPr>
            <p:nvPr/>
          </p:nvSpPr>
          <p:spPr bwMode="auto">
            <a:xfrm>
              <a:off x="6290199" y="2681033"/>
              <a:ext cx="881426" cy="269376"/>
            </a:xfrm>
            <a:prstGeom prst="rect">
              <a:avLst/>
            </a:prstGeom>
            <a:pattFill prst="diagBrick">
              <a:fgClr>
                <a:schemeClr val="bg2"/>
              </a:fgClr>
              <a:bgClr>
                <a:schemeClr val="bg1"/>
              </a:bgClr>
            </a:patt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20910" name="Rectangle 78"/>
            <p:cNvSpPr>
              <a:spLocks noChangeArrowheads="1"/>
            </p:cNvSpPr>
            <p:nvPr/>
          </p:nvSpPr>
          <p:spPr bwMode="auto">
            <a:xfrm>
              <a:off x="6290199" y="2387870"/>
              <a:ext cx="881426" cy="270961"/>
            </a:xfrm>
            <a:prstGeom prst="rect">
              <a:avLst/>
            </a:prstGeom>
            <a:pattFill prst="diagBrick">
              <a:fgClr>
                <a:schemeClr val="bg2"/>
              </a:fgClr>
              <a:bgClr>
                <a:schemeClr val="bg1"/>
              </a:bgClr>
            </a:patt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20911" name="Rectangle 79"/>
            <p:cNvSpPr>
              <a:spLocks noChangeArrowheads="1"/>
            </p:cNvSpPr>
            <p:nvPr/>
          </p:nvSpPr>
          <p:spPr bwMode="auto">
            <a:xfrm>
              <a:off x="6299724" y="4666933"/>
              <a:ext cx="881426" cy="270961"/>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20912" name="Rectangle 80"/>
            <p:cNvSpPr>
              <a:spLocks noChangeArrowheads="1"/>
            </p:cNvSpPr>
            <p:nvPr/>
          </p:nvSpPr>
          <p:spPr bwMode="auto">
            <a:xfrm>
              <a:off x="5640715" y="727773"/>
              <a:ext cx="2017386" cy="523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75" tIns="46038" rIns="92075" bIns="46038">
              <a:spAutoFit/>
            </a:bodyPr>
            <a:lstStyle/>
            <a:p>
              <a:pPr algn="ctr">
                <a:spcBef>
                  <a:spcPct val="50000"/>
                </a:spcBef>
              </a:pPr>
              <a:r>
                <a:rPr lang="en-US" altLang="zh-TW" sz="1400" dirty="0" smtClean="0">
                  <a:latin typeface="Courier New" pitchFamily="49" charset="0"/>
                  <a:ea typeface="PMingLiU" pitchFamily="18" charset="-120"/>
                </a:rPr>
                <a:t>pop</a:t>
              </a:r>
              <a:r>
                <a:rPr lang="en-US" altLang="zh-TW" sz="1400" dirty="0">
                  <a:latin typeface="Courier New" pitchFamily="49" charset="0"/>
                  <a:ea typeface="PMingLiU" pitchFamily="18" charset="-120"/>
                </a:rPr>
                <a:t/>
              </a:r>
              <a:br>
                <a:rPr lang="en-US" altLang="zh-TW" sz="1400" dirty="0">
                  <a:latin typeface="Courier New" pitchFamily="49" charset="0"/>
                  <a:ea typeface="PMingLiU" pitchFamily="18" charset="-120"/>
                </a:rPr>
              </a:br>
              <a:r>
                <a:rPr lang="en-US" altLang="zh-TW" sz="1400" dirty="0">
                  <a:latin typeface="Courier New" pitchFamily="49" charset="0"/>
                  <a:ea typeface="PMingLiU" pitchFamily="18" charset="-120"/>
                </a:rPr>
                <a:t>{</a:t>
              </a:r>
              <a:r>
                <a:rPr lang="en-US" altLang="zh-TW" sz="1400" dirty="0" smtClean="0">
                  <a:latin typeface="Courier New" pitchFamily="49" charset="0"/>
                  <a:ea typeface="PMingLiU" pitchFamily="18" charset="-120"/>
                </a:rPr>
                <a:t>r0,r1,r3-r5, </a:t>
              </a:r>
              <a:r>
                <a:rPr lang="en-US" altLang="zh-TW" sz="1400" dirty="0" err="1" smtClean="0">
                  <a:latin typeface="Courier New" pitchFamily="49" charset="0"/>
                  <a:ea typeface="PMingLiU" pitchFamily="18" charset="-120"/>
                </a:rPr>
                <a:t>lr</a:t>
              </a:r>
              <a:r>
                <a:rPr lang="en-US" altLang="zh-TW" sz="1400" dirty="0" smtClean="0">
                  <a:latin typeface="Courier New" pitchFamily="49" charset="0"/>
                  <a:ea typeface="PMingLiU" pitchFamily="18" charset="-120"/>
                </a:rPr>
                <a:t>}</a:t>
              </a:r>
              <a:endParaRPr lang="en-US" altLang="zh-TW" sz="1400" dirty="0">
                <a:latin typeface="Courier New" pitchFamily="49" charset="0"/>
                <a:ea typeface="PMingLiU" pitchFamily="18" charset="-120"/>
              </a:endParaRPr>
            </a:p>
          </p:txBody>
        </p:sp>
        <p:sp>
          <p:nvSpPr>
            <p:cNvPr id="120913" name="Rectangle 81"/>
            <p:cNvSpPr>
              <a:spLocks noChangeArrowheads="1"/>
            </p:cNvSpPr>
            <p:nvPr/>
          </p:nvSpPr>
          <p:spPr bwMode="auto">
            <a:xfrm>
              <a:off x="5805098" y="3045993"/>
              <a:ext cx="523148" cy="312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nvGrpSpPr>
            <p:cNvPr id="120917" name="Group 85"/>
            <p:cNvGrpSpPr>
              <a:grpSpLocks/>
            </p:cNvGrpSpPr>
            <p:nvPr/>
          </p:nvGrpSpPr>
          <p:grpSpPr bwMode="auto">
            <a:xfrm>
              <a:off x="5172564" y="2636083"/>
              <a:ext cx="1070076" cy="373958"/>
              <a:chOff x="2662" y="1339"/>
              <a:chExt cx="675" cy="236"/>
            </a:xfrm>
          </p:grpSpPr>
          <p:sp>
            <p:nvSpPr>
              <p:cNvPr id="120914" name="Oval 82"/>
              <p:cNvSpPr>
                <a:spLocks noChangeArrowheads="1"/>
              </p:cNvSpPr>
              <p:nvPr/>
            </p:nvSpPr>
            <p:spPr bwMode="auto">
              <a:xfrm>
                <a:off x="2716" y="1339"/>
                <a:ext cx="395" cy="226"/>
              </a:xfrm>
              <a:prstGeom prst="ellipse">
                <a:avLst/>
              </a:prstGeom>
              <a:gradFill rotWithShape="0">
                <a:gsLst>
                  <a:gs pos="0">
                    <a:srgbClr val="CECECE">
                      <a:gamma/>
                      <a:tint val="0"/>
                      <a:invGamma/>
                    </a:srgbClr>
                  </a:gs>
                  <a:gs pos="100000">
                    <a:srgbClr val="CECECE"/>
                  </a:gs>
                </a:gsLst>
                <a:path path="shape">
                  <a:fillToRect l="50000" t="50000" r="50000" b="50000"/>
                </a:path>
              </a:gradFill>
              <a:ln w="12700">
                <a:solidFill>
                  <a:schemeClr val="tx1"/>
                </a:solidFill>
                <a:round/>
                <a:headEnd/>
                <a:tailEnd/>
              </a:ln>
              <a:effectLst>
                <a:outerShdw dist="107763" dir="2700000" algn="ctr" rotWithShape="0">
                  <a:schemeClr val="bg2"/>
                </a:outerShdw>
              </a:effectLst>
            </p:spPr>
            <p:txBody>
              <a:bodyPr wrap="none" anchor="ctr"/>
              <a:lstStyle/>
              <a:p>
                <a:endParaRPr lang="en-GB"/>
              </a:p>
            </p:txBody>
          </p:sp>
          <p:sp>
            <p:nvSpPr>
              <p:cNvPr id="120915" name="Rectangle 83"/>
              <p:cNvSpPr>
                <a:spLocks noChangeArrowheads="1"/>
              </p:cNvSpPr>
              <p:nvPr/>
            </p:nvSpPr>
            <p:spPr bwMode="auto">
              <a:xfrm>
                <a:off x="2662" y="1342"/>
                <a:ext cx="386"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75" tIns="46038" rIns="92075" bIns="46038">
                <a:spAutoFit/>
              </a:bodyPr>
              <a:lstStyle/>
              <a:p>
                <a:pPr algn="r">
                  <a:spcBef>
                    <a:spcPct val="50000"/>
                  </a:spcBef>
                </a:pPr>
                <a:r>
                  <a:rPr lang="en-US" altLang="zh-TW" dirty="0">
                    <a:latin typeface="Times New Roman" pitchFamily="18" charset="0"/>
                    <a:ea typeface="PMingLiU" pitchFamily="18" charset="-120"/>
                  </a:rPr>
                  <a:t>SP</a:t>
                </a:r>
              </a:p>
            </p:txBody>
          </p:sp>
          <p:sp>
            <p:nvSpPr>
              <p:cNvPr id="120916" name="Line 84"/>
              <p:cNvSpPr>
                <a:spLocks noChangeShapeType="1"/>
              </p:cNvSpPr>
              <p:nvPr/>
            </p:nvSpPr>
            <p:spPr bwMode="auto">
              <a:xfrm>
                <a:off x="3121" y="1449"/>
                <a:ext cx="216" cy="0"/>
              </a:xfrm>
              <a:prstGeom prst="line">
                <a:avLst/>
              </a:prstGeom>
              <a:noFill/>
              <a:ln w="12700">
                <a:solidFill>
                  <a:schemeClr val="tx1"/>
                </a:solidFill>
                <a:round/>
                <a:headEnd type="none" w="sm" len="sm"/>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20918" name="Rectangle 86"/>
            <p:cNvSpPr>
              <a:spLocks noChangeArrowheads="1"/>
            </p:cNvSpPr>
            <p:nvPr/>
          </p:nvSpPr>
          <p:spPr bwMode="auto">
            <a:xfrm>
              <a:off x="5153540" y="4370074"/>
              <a:ext cx="827526" cy="308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lgn="r">
                <a:spcBef>
                  <a:spcPct val="50000"/>
                </a:spcBef>
              </a:pPr>
              <a:r>
                <a:rPr lang="en-US" altLang="zh-TW" sz="1400" dirty="0">
                  <a:ea typeface="PMingLiU" pitchFamily="18" charset="-120"/>
                </a:rPr>
                <a:t>Old SP</a:t>
              </a:r>
            </a:p>
          </p:txBody>
        </p:sp>
        <p:sp>
          <p:nvSpPr>
            <p:cNvPr id="120955" name="Line 123"/>
            <p:cNvSpPr>
              <a:spLocks noChangeShapeType="1"/>
            </p:cNvSpPr>
            <p:nvPr/>
          </p:nvSpPr>
          <p:spPr bwMode="auto">
            <a:xfrm>
              <a:off x="5931922" y="4522192"/>
              <a:ext cx="342424" cy="0"/>
            </a:xfrm>
            <a:prstGeom prst="line">
              <a:avLst/>
            </a:prstGeom>
            <a:noFill/>
            <a:ln w="12700">
              <a:solidFill>
                <a:schemeClr val="tx1"/>
              </a:solidFill>
              <a:round/>
              <a:headEnd type="none" w="sm" len="sm"/>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294" tIns="45647" rIns="91294" bIns="45647"/>
            <a:lstStyle/>
            <a:p>
              <a:endParaRPr lang="en-GB"/>
            </a:p>
          </p:txBody>
        </p:sp>
        <p:grpSp>
          <p:nvGrpSpPr>
            <p:cNvPr id="9" name="Group 8"/>
            <p:cNvGrpSpPr/>
            <p:nvPr/>
          </p:nvGrpSpPr>
          <p:grpSpPr>
            <a:xfrm>
              <a:off x="6262984" y="2923223"/>
              <a:ext cx="932142" cy="1797655"/>
              <a:chOff x="6253459" y="1513523"/>
              <a:chExt cx="932142" cy="1797655"/>
            </a:xfrm>
          </p:grpSpPr>
          <p:sp>
            <p:nvSpPr>
              <p:cNvPr id="120904" name="Rectangle 72"/>
              <p:cNvSpPr>
                <a:spLocks noChangeArrowheads="1"/>
              </p:cNvSpPr>
              <p:nvPr/>
            </p:nvSpPr>
            <p:spPr bwMode="auto">
              <a:xfrm>
                <a:off x="6290199" y="2974688"/>
                <a:ext cx="881426" cy="269376"/>
              </a:xfrm>
              <a:prstGeom prst="rect">
                <a:avLst/>
              </a:prstGeom>
              <a:pattFill prst="diagBrick">
                <a:fgClr>
                  <a:schemeClr val="bg2"/>
                </a:fgClr>
                <a:bgClr>
                  <a:schemeClr val="bg1"/>
                </a:bgClr>
              </a:patt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2" name="Rectangle 14"/>
              <p:cNvSpPr>
                <a:spLocks noChangeArrowheads="1"/>
              </p:cNvSpPr>
              <p:nvPr/>
            </p:nvSpPr>
            <p:spPr bwMode="auto">
              <a:xfrm>
                <a:off x="6281994" y="2133917"/>
                <a:ext cx="881426" cy="269376"/>
              </a:xfrm>
              <a:prstGeom prst="rect">
                <a:avLst/>
              </a:prstGeom>
              <a:gradFill rotWithShape="0">
                <a:gsLst>
                  <a:gs pos="0">
                    <a:srgbClr val="919191">
                      <a:gamma/>
                      <a:tint val="0"/>
                      <a:invGamma/>
                    </a:srgbClr>
                  </a:gs>
                  <a:gs pos="100000">
                    <a:srgbClr val="919191"/>
                  </a:gs>
                </a:gsLst>
                <a:path path="shape">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p>
            </p:txBody>
          </p:sp>
          <p:sp>
            <p:nvSpPr>
              <p:cNvPr id="73" name="Rectangle 15"/>
              <p:cNvSpPr>
                <a:spLocks noChangeArrowheads="1"/>
              </p:cNvSpPr>
              <p:nvPr/>
            </p:nvSpPr>
            <p:spPr bwMode="auto">
              <a:xfrm>
                <a:off x="6281994" y="1850279"/>
                <a:ext cx="881426" cy="270961"/>
              </a:xfrm>
              <a:prstGeom prst="rect">
                <a:avLst/>
              </a:prstGeom>
              <a:gradFill rotWithShape="0">
                <a:gsLst>
                  <a:gs pos="0">
                    <a:srgbClr val="919191">
                      <a:gamma/>
                      <a:tint val="0"/>
                      <a:invGamma/>
                    </a:srgbClr>
                  </a:gs>
                  <a:gs pos="100000">
                    <a:srgbClr val="919191"/>
                  </a:gs>
                </a:gsLst>
                <a:path path="shape">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p>
            </p:txBody>
          </p:sp>
          <p:sp>
            <p:nvSpPr>
              <p:cNvPr id="74" name="Rectangle 16"/>
              <p:cNvSpPr>
                <a:spLocks noChangeArrowheads="1"/>
              </p:cNvSpPr>
              <p:nvPr/>
            </p:nvSpPr>
            <p:spPr bwMode="auto">
              <a:xfrm>
                <a:off x="6281994" y="2699607"/>
                <a:ext cx="881426" cy="269376"/>
              </a:xfrm>
              <a:prstGeom prst="rect">
                <a:avLst/>
              </a:prstGeom>
              <a:gradFill rotWithShape="0">
                <a:gsLst>
                  <a:gs pos="0">
                    <a:srgbClr val="919191">
                      <a:gamma/>
                      <a:tint val="0"/>
                      <a:invGamma/>
                    </a:srgbClr>
                  </a:gs>
                  <a:gs pos="100000">
                    <a:srgbClr val="919191"/>
                  </a:gs>
                </a:gsLst>
                <a:path path="shape">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5" name="Rectangle 17"/>
              <p:cNvSpPr>
                <a:spLocks noChangeArrowheads="1"/>
              </p:cNvSpPr>
              <p:nvPr/>
            </p:nvSpPr>
            <p:spPr bwMode="auto">
              <a:xfrm>
                <a:off x="6281994" y="2415969"/>
                <a:ext cx="881426" cy="270961"/>
              </a:xfrm>
              <a:prstGeom prst="rect">
                <a:avLst/>
              </a:prstGeom>
              <a:gradFill rotWithShape="0">
                <a:gsLst>
                  <a:gs pos="0">
                    <a:srgbClr val="919191">
                      <a:gamma/>
                      <a:tint val="0"/>
                      <a:invGamma/>
                    </a:srgbClr>
                  </a:gs>
                  <a:gs pos="100000">
                    <a:srgbClr val="919191"/>
                  </a:gs>
                </a:gsLst>
                <a:path path="shape">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p>
            </p:txBody>
          </p:sp>
          <p:sp>
            <p:nvSpPr>
              <p:cNvPr id="76" name="Rectangle 19"/>
              <p:cNvSpPr>
                <a:spLocks noChangeArrowheads="1"/>
              </p:cNvSpPr>
              <p:nvPr/>
            </p:nvSpPr>
            <p:spPr bwMode="auto">
              <a:xfrm>
                <a:off x="6281994" y="2981659"/>
                <a:ext cx="881426" cy="270961"/>
              </a:xfrm>
              <a:prstGeom prst="rect">
                <a:avLst/>
              </a:prstGeom>
              <a:gradFill rotWithShape="0">
                <a:gsLst>
                  <a:gs pos="0">
                    <a:srgbClr val="919191">
                      <a:gamma/>
                      <a:tint val="0"/>
                      <a:invGamma/>
                    </a:srgbClr>
                  </a:gs>
                  <a:gs pos="100000">
                    <a:srgbClr val="919191"/>
                  </a:gs>
                </a:gsLst>
                <a:path path="shape">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p>
            </p:txBody>
          </p:sp>
          <p:sp>
            <p:nvSpPr>
              <p:cNvPr id="77" name="Rectangle 21"/>
              <p:cNvSpPr>
                <a:spLocks noChangeArrowheads="1"/>
              </p:cNvSpPr>
              <p:nvPr/>
            </p:nvSpPr>
            <p:spPr bwMode="auto">
              <a:xfrm>
                <a:off x="6253459" y="1801087"/>
                <a:ext cx="913132" cy="369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lgn="ctr">
                  <a:spcBef>
                    <a:spcPct val="50000"/>
                  </a:spcBef>
                </a:pPr>
                <a:r>
                  <a:rPr lang="en-US" altLang="zh-TW" dirty="0">
                    <a:ea typeface="PMingLiU" pitchFamily="18" charset="-120"/>
                  </a:rPr>
                  <a:t>r5</a:t>
                </a:r>
              </a:p>
            </p:txBody>
          </p:sp>
          <p:sp>
            <p:nvSpPr>
              <p:cNvPr id="78" name="Rectangle 22"/>
              <p:cNvSpPr>
                <a:spLocks noChangeArrowheads="1"/>
              </p:cNvSpPr>
              <p:nvPr/>
            </p:nvSpPr>
            <p:spPr bwMode="auto">
              <a:xfrm>
                <a:off x="6253459" y="2086274"/>
                <a:ext cx="913132" cy="369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lgn="ctr">
                  <a:spcBef>
                    <a:spcPct val="50000"/>
                  </a:spcBef>
                </a:pPr>
                <a:r>
                  <a:rPr lang="en-US" altLang="zh-TW" dirty="0">
                    <a:ea typeface="PMingLiU" pitchFamily="18" charset="-120"/>
                  </a:rPr>
                  <a:t>r4</a:t>
                </a:r>
              </a:p>
            </p:txBody>
          </p:sp>
          <p:sp>
            <p:nvSpPr>
              <p:cNvPr id="79" name="Rectangle 23"/>
              <p:cNvSpPr>
                <a:spLocks noChangeArrowheads="1"/>
              </p:cNvSpPr>
              <p:nvPr/>
            </p:nvSpPr>
            <p:spPr bwMode="auto">
              <a:xfrm>
                <a:off x="6253459" y="2380985"/>
                <a:ext cx="913132" cy="369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lgn="ctr">
                  <a:spcBef>
                    <a:spcPct val="50000"/>
                  </a:spcBef>
                </a:pPr>
                <a:r>
                  <a:rPr lang="en-US" altLang="zh-TW" dirty="0">
                    <a:ea typeface="PMingLiU" pitchFamily="18" charset="-120"/>
                  </a:rPr>
                  <a:t>r3</a:t>
                </a:r>
              </a:p>
            </p:txBody>
          </p:sp>
          <p:sp>
            <p:nvSpPr>
              <p:cNvPr id="80" name="Rectangle 24"/>
              <p:cNvSpPr>
                <a:spLocks noChangeArrowheads="1"/>
              </p:cNvSpPr>
              <p:nvPr/>
            </p:nvSpPr>
            <p:spPr bwMode="auto">
              <a:xfrm>
                <a:off x="6253459" y="2656788"/>
                <a:ext cx="913132" cy="369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lgn="ctr">
                  <a:spcBef>
                    <a:spcPct val="50000"/>
                  </a:spcBef>
                </a:pPr>
                <a:r>
                  <a:rPr lang="en-US" altLang="zh-TW" dirty="0">
                    <a:ea typeface="PMingLiU" pitchFamily="18" charset="-120"/>
                  </a:rPr>
                  <a:t>r1</a:t>
                </a:r>
              </a:p>
            </p:txBody>
          </p:sp>
          <p:sp>
            <p:nvSpPr>
              <p:cNvPr id="81" name="Rectangle 25"/>
              <p:cNvSpPr>
                <a:spLocks noChangeArrowheads="1"/>
              </p:cNvSpPr>
              <p:nvPr/>
            </p:nvSpPr>
            <p:spPr bwMode="auto">
              <a:xfrm>
                <a:off x="6253459" y="2941974"/>
                <a:ext cx="913132" cy="369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lgn="ctr">
                  <a:spcBef>
                    <a:spcPct val="50000"/>
                  </a:spcBef>
                </a:pPr>
                <a:r>
                  <a:rPr lang="en-US" altLang="zh-TW" dirty="0">
                    <a:ea typeface="PMingLiU" pitchFamily="18" charset="-120"/>
                  </a:rPr>
                  <a:t>r0</a:t>
                </a:r>
              </a:p>
            </p:txBody>
          </p:sp>
          <p:sp>
            <p:nvSpPr>
              <p:cNvPr id="86" name="Rectangle 12"/>
              <p:cNvSpPr>
                <a:spLocks noChangeArrowheads="1"/>
              </p:cNvSpPr>
              <p:nvPr/>
            </p:nvSpPr>
            <p:spPr bwMode="auto">
              <a:xfrm>
                <a:off x="6283433" y="1565591"/>
                <a:ext cx="881426" cy="269376"/>
              </a:xfrm>
              <a:prstGeom prst="rect">
                <a:avLst/>
              </a:prstGeom>
              <a:pattFill prst="diagBrick">
                <a:fgClr>
                  <a:schemeClr val="bg2"/>
                </a:fgClr>
                <a:bgClr>
                  <a:schemeClr val="bg1"/>
                </a:bgClr>
              </a:patt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87" name="Rectangle 15"/>
              <p:cNvSpPr>
                <a:spLocks noChangeArrowheads="1"/>
              </p:cNvSpPr>
              <p:nvPr/>
            </p:nvSpPr>
            <p:spPr bwMode="auto">
              <a:xfrm>
                <a:off x="6283433" y="1570220"/>
                <a:ext cx="881426" cy="270961"/>
              </a:xfrm>
              <a:prstGeom prst="rect">
                <a:avLst/>
              </a:prstGeom>
              <a:gradFill rotWithShape="0">
                <a:gsLst>
                  <a:gs pos="0">
                    <a:srgbClr val="919191">
                      <a:gamma/>
                      <a:tint val="0"/>
                      <a:invGamma/>
                    </a:srgbClr>
                  </a:gs>
                  <a:gs pos="100000">
                    <a:srgbClr val="919191"/>
                  </a:gs>
                </a:gsLst>
                <a:path path="shape">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p>
            </p:txBody>
          </p:sp>
          <p:sp>
            <p:nvSpPr>
              <p:cNvPr id="88" name="Rectangle 21"/>
              <p:cNvSpPr>
                <a:spLocks noChangeArrowheads="1"/>
              </p:cNvSpPr>
              <p:nvPr/>
            </p:nvSpPr>
            <p:spPr bwMode="auto">
              <a:xfrm>
                <a:off x="6272469" y="1513523"/>
                <a:ext cx="913132" cy="369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lgn="ctr">
                  <a:spcBef>
                    <a:spcPct val="50000"/>
                  </a:spcBef>
                </a:pPr>
                <a:r>
                  <a:rPr lang="en-US" altLang="zh-TW" dirty="0" err="1" smtClean="0">
                    <a:ea typeface="PMingLiU" pitchFamily="18" charset="-120"/>
                  </a:rPr>
                  <a:t>lr</a:t>
                </a:r>
                <a:r>
                  <a:rPr lang="en-US" altLang="zh-TW" dirty="0" smtClean="0">
                    <a:ea typeface="PMingLiU" pitchFamily="18" charset="-120"/>
                  </a:rPr>
                  <a:t> (r13)</a:t>
                </a:r>
                <a:endParaRPr lang="en-US" altLang="zh-TW" dirty="0">
                  <a:ea typeface="PMingLiU" pitchFamily="18" charset="-120"/>
                </a:endParaRPr>
              </a:p>
            </p:txBody>
          </p:sp>
        </p:grpSp>
        <p:sp>
          <p:nvSpPr>
            <p:cNvPr id="99" name="Arc 98"/>
            <p:cNvSpPr/>
            <p:nvPr/>
          </p:nvSpPr>
          <p:spPr bwMode="auto">
            <a:xfrm>
              <a:off x="6666292" y="4230838"/>
              <a:ext cx="1009551" cy="301992"/>
            </a:xfrm>
            <a:prstGeom prst="arc">
              <a:avLst>
                <a:gd name="adj1" fmla="val 16200000"/>
                <a:gd name="adj2" fmla="val 5395959"/>
              </a:avLst>
            </a:prstGeom>
            <a:noFill/>
            <a:ln w="44450" cap="flat" cmpd="sng" algn="ctr">
              <a:solidFill>
                <a:schemeClr val="tx1"/>
              </a:solidFill>
              <a:prstDash val="solid"/>
              <a:round/>
              <a:headEnd type="triangl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
          <p:nvSpPr>
            <p:cNvPr id="100" name="TextBox 99"/>
            <p:cNvSpPr txBox="1"/>
            <p:nvPr/>
          </p:nvSpPr>
          <p:spPr>
            <a:xfrm>
              <a:off x="7200358" y="3586618"/>
              <a:ext cx="1249060" cy="646331"/>
            </a:xfrm>
            <a:prstGeom prst="rect">
              <a:avLst/>
            </a:prstGeom>
            <a:noFill/>
          </p:spPr>
          <p:txBody>
            <a:bodyPr wrap="none" rtlCol="0">
              <a:spAutoFit/>
            </a:bodyPr>
            <a:lstStyle/>
            <a:p>
              <a:r>
                <a:rPr lang="en-GB" dirty="0" smtClean="0"/>
                <a:t>Increment</a:t>
              </a:r>
              <a:br>
                <a:rPr lang="en-GB" dirty="0" smtClean="0"/>
              </a:br>
              <a:r>
                <a:rPr lang="en-GB" dirty="0" smtClean="0"/>
                <a:t>After Load</a:t>
              </a:r>
              <a:endParaRPr lang="en-GB" dirty="0"/>
            </a:p>
          </p:txBody>
        </p:sp>
      </p:grpSp>
      <p:grpSp>
        <p:nvGrpSpPr>
          <p:cNvPr id="20" name="Group 19"/>
          <p:cNvGrpSpPr/>
          <p:nvPr/>
        </p:nvGrpSpPr>
        <p:grpSpPr>
          <a:xfrm>
            <a:off x="5172564" y="6133943"/>
            <a:ext cx="2533650" cy="499119"/>
            <a:chOff x="6534150" y="5972246"/>
            <a:chExt cx="2533650" cy="499119"/>
          </a:xfrm>
        </p:grpSpPr>
        <p:sp>
          <p:nvSpPr>
            <p:cNvPr id="66" name="TextBox 65"/>
            <p:cNvSpPr txBox="1"/>
            <p:nvPr/>
          </p:nvSpPr>
          <p:spPr>
            <a:xfrm>
              <a:off x="6534150" y="6087780"/>
              <a:ext cx="389850" cy="369332"/>
            </a:xfrm>
            <a:prstGeom prst="rect">
              <a:avLst/>
            </a:prstGeom>
            <a:noFill/>
          </p:spPr>
          <p:txBody>
            <a:bodyPr wrap="none" rtlCol="0">
              <a:spAutoFit/>
            </a:bodyPr>
            <a:lstStyle/>
            <a:p>
              <a:r>
                <a:rPr lang="en-GB" dirty="0" smtClean="0"/>
                <a:t>r4</a:t>
              </a:r>
              <a:endParaRPr lang="en-GB" dirty="0"/>
            </a:p>
          </p:txBody>
        </p:sp>
        <p:sp>
          <p:nvSpPr>
            <p:cNvPr id="67" name="TextBox 66"/>
            <p:cNvSpPr txBox="1"/>
            <p:nvPr/>
          </p:nvSpPr>
          <p:spPr>
            <a:xfrm>
              <a:off x="7084444" y="5972246"/>
              <a:ext cx="1890261" cy="369332"/>
            </a:xfrm>
            <a:prstGeom prst="rect">
              <a:avLst/>
            </a:prstGeom>
            <a:noFill/>
          </p:spPr>
          <p:txBody>
            <a:bodyPr wrap="none" rtlCol="0">
              <a:spAutoFit/>
            </a:bodyPr>
            <a:lstStyle/>
            <a:p>
              <a:r>
                <a:rPr lang="en-GB" dirty="0" smtClean="0"/>
                <a:t>Register number</a:t>
              </a:r>
              <a:endParaRPr lang="en-GB" dirty="0"/>
            </a:p>
          </p:txBody>
        </p:sp>
        <p:cxnSp>
          <p:nvCxnSpPr>
            <p:cNvPr id="68" name="Straight Arrow Connector 67"/>
            <p:cNvCxnSpPr/>
            <p:nvPr/>
          </p:nvCxnSpPr>
          <p:spPr bwMode="auto">
            <a:xfrm flipH="1">
              <a:off x="6830074" y="6156912"/>
              <a:ext cx="311520" cy="115534"/>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9" name="Rectangle 18"/>
            <p:cNvSpPr/>
            <p:nvPr/>
          </p:nvSpPr>
          <p:spPr bwMode="auto">
            <a:xfrm>
              <a:off x="6534150" y="5972246"/>
              <a:ext cx="2533650" cy="499119"/>
            </a:xfrm>
            <a:prstGeom prst="rect">
              <a:avLst/>
            </a:prstGeom>
            <a:noFill/>
            <a:ln w="9525" cap="flat" cmpd="sng" algn="ctr">
              <a:solidFill>
                <a:schemeClr val="tx1"/>
              </a:solidFill>
              <a:prstDash val="dash"/>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grpSp>
    </p:spTree>
    <p:extLst>
      <p:ext uri="{BB962C8B-B14F-4D97-AF65-F5344CB8AC3E}">
        <p14:creationId xmlns:p14="http://schemas.microsoft.com/office/powerpoint/2010/main" val="2701035438"/>
      </p:ext>
    </p:extLst>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Stack Example</a:t>
            </a:r>
            <a:endParaRPr lang="en-GB" dirty="0"/>
          </a:p>
        </p:txBody>
      </p:sp>
      <p:sp>
        <p:nvSpPr>
          <p:cNvPr id="3" name="Content Placeholder 2"/>
          <p:cNvSpPr>
            <a:spLocks noGrp="1"/>
          </p:cNvSpPr>
          <p:nvPr>
            <p:ph idx="1"/>
          </p:nvPr>
        </p:nvSpPr>
        <p:spPr>
          <a:xfrm>
            <a:off x="1352550" y="809625"/>
            <a:ext cx="7029450" cy="2295525"/>
          </a:xfrm>
          <a:ln w="25400">
            <a:solidFill>
              <a:schemeClr val="tx1"/>
            </a:solidFill>
            <a:prstDash val="dash"/>
          </a:ln>
        </p:spPr>
        <p:txBody>
          <a:bodyPr/>
          <a:lstStyle/>
          <a:p>
            <a:pPr marL="0" indent="0">
              <a:buNone/>
            </a:pPr>
            <a:r>
              <a:rPr lang="en-GB" dirty="0" err="1" smtClean="0"/>
              <a:t>ldr</a:t>
            </a:r>
            <a:r>
              <a:rPr lang="en-GB" dirty="0" smtClean="0"/>
              <a:t> </a:t>
            </a:r>
            <a:r>
              <a:rPr lang="en-GB" dirty="0"/>
              <a:t>r4, =#</a:t>
            </a:r>
            <a:r>
              <a:rPr lang="en-GB" dirty="0" smtClean="0"/>
              <a:t>5</a:t>
            </a:r>
            <a:endParaRPr lang="en-GB" dirty="0"/>
          </a:p>
          <a:p>
            <a:pPr marL="0" indent="0">
              <a:buNone/>
            </a:pPr>
            <a:r>
              <a:rPr lang="en-GB" dirty="0"/>
              <a:t>push {r4}</a:t>
            </a:r>
          </a:p>
          <a:p>
            <a:pPr marL="0" indent="0">
              <a:buNone/>
            </a:pPr>
            <a:r>
              <a:rPr lang="en-GB" dirty="0" err="1"/>
              <a:t>ldr</a:t>
            </a:r>
            <a:r>
              <a:rPr lang="en-GB" dirty="0"/>
              <a:t> r4, =#</a:t>
            </a:r>
            <a:r>
              <a:rPr lang="en-GB" dirty="0" smtClean="0"/>
              <a:t>6</a:t>
            </a:r>
            <a:endParaRPr lang="en-GB" dirty="0"/>
          </a:p>
          <a:p>
            <a:pPr marL="0" indent="0">
              <a:buNone/>
            </a:pPr>
            <a:r>
              <a:rPr lang="en-GB" dirty="0"/>
              <a:t>push {r4}</a:t>
            </a:r>
          </a:p>
          <a:p>
            <a:pPr marL="0" indent="0">
              <a:buNone/>
            </a:pPr>
            <a:r>
              <a:rPr lang="en-GB" dirty="0" err="1" smtClean="0"/>
              <a:t>ldr</a:t>
            </a:r>
            <a:r>
              <a:rPr lang="en-GB" dirty="0" smtClean="0"/>
              <a:t> </a:t>
            </a:r>
            <a:r>
              <a:rPr lang="en-GB" dirty="0"/>
              <a:t>r5, =#</a:t>
            </a:r>
            <a:r>
              <a:rPr lang="en-GB" dirty="0" smtClean="0"/>
              <a:t>0x11111111</a:t>
            </a:r>
          </a:p>
          <a:p>
            <a:pPr marL="0" indent="0">
              <a:buNone/>
            </a:pPr>
            <a:r>
              <a:rPr lang="en-GB" dirty="0"/>
              <a:t>push {r4-r5, </a:t>
            </a:r>
            <a:r>
              <a:rPr lang="en-GB" dirty="0" err="1"/>
              <a:t>lr</a:t>
            </a:r>
            <a:r>
              <a:rPr lang="en-GB" dirty="0"/>
              <a:t>}</a:t>
            </a:r>
          </a:p>
        </p:txBody>
      </p:sp>
      <p:sp>
        <p:nvSpPr>
          <p:cNvPr id="4" name="Footer Placeholder 3"/>
          <p:cNvSpPr>
            <a:spLocks noGrp="1"/>
          </p:cNvSpPr>
          <p:nvPr>
            <p:ph type="ftr" sz="quarter" idx="10"/>
          </p:nvPr>
        </p:nvSpPr>
        <p:spPr/>
        <p:txBody>
          <a:bodyPr/>
          <a:lstStyle/>
          <a:p>
            <a:pPr>
              <a:defRPr/>
            </a:pPr>
            <a:r>
              <a:rPr lang="en-US" altLang="en-US" dirty="0" smtClean="0"/>
              <a:t>WAN</a:t>
            </a:r>
            <a:endParaRPr lang="en-US" altLang="en-US" dirty="0"/>
          </a:p>
        </p:txBody>
      </p:sp>
      <p:graphicFrame>
        <p:nvGraphicFramePr>
          <p:cNvPr id="7" name="Table 6"/>
          <p:cNvGraphicFramePr>
            <a:graphicFrameLocks noGrp="1"/>
          </p:cNvGraphicFramePr>
          <p:nvPr>
            <p:extLst/>
          </p:nvPr>
        </p:nvGraphicFramePr>
        <p:xfrm>
          <a:off x="1647825" y="3543300"/>
          <a:ext cx="5848350" cy="2219960"/>
        </p:xfrm>
        <a:graphic>
          <a:graphicData uri="http://schemas.openxmlformats.org/drawingml/2006/table">
            <a:tbl>
              <a:tblPr firstRow="1" bandRow="1">
                <a:tableStyleId>{5940675A-B579-460E-94D1-54222C63F5DA}</a:tableStyleId>
              </a:tblPr>
              <a:tblGrid>
                <a:gridCol w="2032000"/>
                <a:gridCol w="1673225"/>
                <a:gridCol w="447675"/>
                <a:gridCol w="1695450"/>
              </a:tblGrid>
              <a:tr h="342265">
                <a:tc>
                  <a:txBody>
                    <a:bodyPr/>
                    <a:lstStyle/>
                    <a:p>
                      <a:r>
                        <a:rPr lang="en-GB" dirty="0" smtClean="0"/>
                        <a:t>Memory</a:t>
                      </a:r>
                      <a:r>
                        <a:rPr lang="en-GB" baseline="0" dirty="0" smtClean="0"/>
                        <a:t> Address</a:t>
                      </a:r>
                      <a:endParaRPr lang="en-GB" dirty="0"/>
                    </a:p>
                  </a:txBody>
                  <a:tcPr/>
                </a:tc>
                <a:tc>
                  <a:txBody>
                    <a:bodyPr/>
                    <a:lstStyle/>
                    <a:p>
                      <a:r>
                        <a:rPr lang="en-GB" dirty="0" smtClean="0"/>
                        <a:t>Bytes (32-bits)</a:t>
                      </a:r>
                      <a:endParaRPr lang="en-GB" dirty="0"/>
                    </a:p>
                  </a:txBody>
                  <a:tcPr/>
                </a:tc>
                <a:tc>
                  <a:txBody>
                    <a:bodyPr/>
                    <a:lstStyle/>
                    <a:p>
                      <a:endParaRPr lang="en-GB" dirty="0"/>
                    </a:p>
                  </a:txBody>
                  <a:tcPr/>
                </a:tc>
                <a:tc>
                  <a:txBody>
                    <a:bodyPr/>
                    <a:lstStyle/>
                    <a:p>
                      <a:r>
                        <a:rPr lang="en-GB" dirty="0" smtClean="0"/>
                        <a:t>Stack</a:t>
                      </a:r>
                      <a:r>
                        <a:rPr lang="en-GB" baseline="0" dirty="0" smtClean="0"/>
                        <a:t> Pointer</a:t>
                      </a:r>
                      <a:endParaRPr lang="en-GB" dirty="0"/>
                    </a:p>
                  </a:txBody>
                  <a:tcPr/>
                </a:tc>
              </a:tr>
              <a:tr h="370840">
                <a:tc>
                  <a:txBody>
                    <a:bodyPr/>
                    <a:lstStyle/>
                    <a:p>
                      <a:r>
                        <a:rPr lang="pt-BR" dirty="0" smtClean="0"/>
                        <a:t>0x20000018</a:t>
                      </a:r>
                      <a:endParaRPr lang="en-GB" dirty="0"/>
                    </a:p>
                  </a:txBody>
                  <a:tcPr/>
                </a:tc>
                <a:tc>
                  <a:txBody>
                    <a:bodyPr/>
                    <a:lstStyle/>
                    <a:p>
                      <a:r>
                        <a:rPr lang="pt-BR" dirty="0" smtClean="0"/>
                        <a:t>06 00 00 00 </a:t>
                      </a:r>
                      <a:endParaRPr lang="en-GB" dirty="0"/>
                    </a:p>
                  </a:txBody>
                  <a:tcPr/>
                </a:tc>
                <a:tc>
                  <a:txBody>
                    <a:bodyPr/>
                    <a:lstStyle/>
                    <a:p>
                      <a:pPr algn="ctr"/>
                      <a:r>
                        <a:rPr lang="en-GB" dirty="0" smtClean="0"/>
                        <a:t>r4</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dirty="0" smtClean="0"/>
                        <a:t>sp</a:t>
                      </a:r>
                      <a:endParaRPr lang="en-GB" dirty="0"/>
                    </a:p>
                  </a:txBody>
                  <a:tcPr/>
                </a:tc>
              </a:tr>
              <a:tr h="370840">
                <a:tc>
                  <a:txBody>
                    <a:bodyPr/>
                    <a:lstStyle/>
                    <a:p>
                      <a:r>
                        <a:rPr lang="en-GB" dirty="0" smtClean="0"/>
                        <a:t>0x2000001C</a:t>
                      </a:r>
                      <a:endParaRPr lang="en-GB" dirty="0"/>
                    </a:p>
                  </a:txBody>
                  <a:tcPr/>
                </a:tc>
                <a:tc>
                  <a:txBody>
                    <a:bodyPr/>
                    <a:lstStyle/>
                    <a:p>
                      <a:r>
                        <a:rPr lang="en-GB" dirty="0" smtClean="0"/>
                        <a:t>11 11 11 11 </a:t>
                      </a:r>
                      <a:endParaRPr lang="en-GB" dirty="0"/>
                    </a:p>
                  </a:txBody>
                  <a:tcPr/>
                </a:tc>
                <a:tc>
                  <a:txBody>
                    <a:bodyPr/>
                    <a:lstStyle/>
                    <a:p>
                      <a:pPr algn="ctr"/>
                      <a:r>
                        <a:rPr lang="en-GB" dirty="0" smtClean="0"/>
                        <a:t>r5</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err="1" smtClean="0"/>
                        <a:t>sp</a:t>
                      </a:r>
                      <a:r>
                        <a:rPr lang="en-GB" dirty="0" smtClean="0"/>
                        <a:t> + 4(0x04)</a:t>
                      </a:r>
                    </a:p>
                  </a:txBody>
                  <a:tcPr/>
                </a:tc>
              </a:tr>
              <a:tr h="370840">
                <a:tc>
                  <a:txBody>
                    <a:bodyPr/>
                    <a:lstStyle/>
                    <a:p>
                      <a:r>
                        <a:rPr lang="en-GB" dirty="0" smtClean="0"/>
                        <a:t>0x20000020</a:t>
                      </a:r>
                      <a:endParaRPr lang="en-GB" dirty="0"/>
                    </a:p>
                  </a:txBody>
                  <a:tcPr/>
                </a:tc>
                <a:tc>
                  <a:txBody>
                    <a:bodyPr/>
                    <a:lstStyle/>
                    <a:p>
                      <a:r>
                        <a:rPr lang="en-GB" dirty="0" smtClean="0"/>
                        <a:t>33 00 40 00 </a:t>
                      </a:r>
                      <a:endParaRPr lang="en-GB" dirty="0"/>
                    </a:p>
                  </a:txBody>
                  <a:tcPr/>
                </a:tc>
                <a:tc>
                  <a:txBody>
                    <a:bodyPr/>
                    <a:lstStyle/>
                    <a:p>
                      <a:pPr algn="ctr"/>
                      <a:r>
                        <a:rPr lang="en-GB" dirty="0" err="1" smtClean="0"/>
                        <a:t>lr</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err="1" smtClean="0"/>
                        <a:t>sp</a:t>
                      </a:r>
                      <a:r>
                        <a:rPr lang="en-GB" dirty="0" smtClean="0"/>
                        <a:t> + 8(0x08)</a:t>
                      </a:r>
                    </a:p>
                  </a:txBody>
                  <a:tcPr/>
                </a:tc>
              </a:tr>
              <a:tr h="370840">
                <a:tc>
                  <a:txBody>
                    <a:bodyPr/>
                    <a:lstStyle/>
                    <a:p>
                      <a:r>
                        <a:rPr lang="en-GB" dirty="0" smtClean="0"/>
                        <a:t>0x20000024</a:t>
                      </a:r>
                      <a:endParaRPr lang="en-GB" dirty="0"/>
                    </a:p>
                  </a:txBody>
                  <a:tcPr/>
                </a:tc>
                <a:tc>
                  <a:txBody>
                    <a:bodyPr/>
                    <a:lstStyle/>
                    <a:p>
                      <a:r>
                        <a:rPr lang="en-GB" dirty="0" smtClean="0"/>
                        <a:t>06 00 00 00 </a:t>
                      </a:r>
                      <a:endParaRPr lang="en-GB" dirty="0"/>
                    </a:p>
                  </a:txBody>
                  <a:tcPr/>
                </a:tc>
                <a:tc>
                  <a:txBody>
                    <a:bodyPr/>
                    <a:lstStyle/>
                    <a:p>
                      <a:pPr algn="ctr"/>
                      <a:r>
                        <a:rPr lang="en-GB" dirty="0" smtClean="0"/>
                        <a:t>#6</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err="1" smtClean="0"/>
                        <a:t>sp</a:t>
                      </a:r>
                      <a:r>
                        <a:rPr lang="en-GB" dirty="0" smtClean="0"/>
                        <a:t> + 12(0x0C)</a:t>
                      </a:r>
                    </a:p>
                  </a:txBody>
                  <a:tcPr/>
                </a:tc>
              </a:tr>
              <a:tr h="370840">
                <a:tc>
                  <a:txBody>
                    <a:bodyPr/>
                    <a:lstStyle/>
                    <a:p>
                      <a:r>
                        <a:rPr lang="en-GB" dirty="0" smtClean="0"/>
                        <a:t>0x20000028</a:t>
                      </a:r>
                      <a:endParaRPr lang="en-GB" dirty="0"/>
                    </a:p>
                  </a:txBody>
                  <a:tcPr/>
                </a:tc>
                <a:tc>
                  <a:txBody>
                    <a:bodyPr/>
                    <a:lstStyle/>
                    <a:p>
                      <a:r>
                        <a:rPr lang="en-GB" dirty="0" smtClean="0"/>
                        <a:t>05 00 00 00 </a:t>
                      </a:r>
                      <a:endParaRPr lang="en-GB" dirty="0"/>
                    </a:p>
                  </a:txBody>
                  <a:tcPr/>
                </a:tc>
                <a:tc>
                  <a:txBody>
                    <a:bodyPr/>
                    <a:lstStyle/>
                    <a:p>
                      <a:pPr algn="ctr"/>
                      <a:r>
                        <a:rPr lang="en-GB" dirty="0" smtClean="0"/>
                        <a:t>#5</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err="1" smtClean="0"/>
                        <a:t>sp</a:t>
                      </a:r>
                      <a:r>
                        <a:rPr lang="en-GB" dirty="0" smtClean="0"/>
                        <a:t> + 16(0x10)</a:t>
                      </a:r>
                    </a:p>
                  </a:txBody>
                  <a:tcPr/>
                </a:tc>
              </a:tr>
            </a:tbl>
          </a:graphicData>
        </a:graphic>
      </p:graphicFrame>
      <p:cxnSp>
        <p:nvCxnSpPr>
          <p:cNvPr id="9" name="Straight Arrow Connector 8"/>
          <p:cNvCxnSpPr/>
          <p:nvPr/>
        </p:nvCxnSpPr>
        <p:spPr bwMode="auto">
          <a:xfrm flipV="1">
            <a:off x="1076325" y="3876675"/>
            <a:ext cx="0" cy="1819275"/>
          </a:xfrm>
          <a:prstGeom prst="straightConnector1">
            <a:avLst/>
          </a:prstGeom>
          <a:solidFill>
            <a:schemeClr val="accent1"/>
          </a:solidFill>
          <a:ln w="95250"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TextBox 9"/>
          <p:cNvSpPr txBox="1"/>
          <p:nvPr/>
        </p:nvSpPr>
        <p:spPr>
          <a:xfrm rot="16200000">
            <a:off x="-485774" y="4584184"/>
            <a:ext cx="2544351" cy="369332"/>
          </a:xfrm>
          <a:prstGeom prst="rect">
            <a:avLst/>
          </a:prstGeom>
          <a:noFill/>
        </p:spPr>
        <p:txBody>
          <a:bodyPr wrap="none" rtlCol="0">
            <a:spAutoFit/>
          </a:bodyPr>
          <a:lstStyle/>
          <a:p>
            <a:r>
              <a:rPr lang="en-GB" dirty="0" smtClean="0"/>
              <a:t>Descending Addresses</a:t>
            </a:r>
            <a:endParaRPr lang="en-GB" dirty="0"/>
          </a:p>
        </p:txBody>
      </p:sp>
      <p:sp>
        <p:nvSpPr>
          <p:cNvPr id="12" name="Freeform 11"/>
          <p:cNvSpPr/>
          <p:nvPr/>
        </p:nvSpPr>
        <p:spPr bwMode="auto">
          <a:xfrm>
            <a:off x="2628900" y="1264365"/>
            <a:ext cx="6444890" cy="4372046"/>
          </a:xfrm>
          <a:custGeom>
            <a:avLst/>
            <a:gdLst>
              <a:gd name="connsiteX0" fmla="*/ 0 w 6444890"/>
              <a:gd name="connsiteY0" fmla="*/ 107235 h 4372046"/>
              <a:gd name="connsiteX1" fmla="*/ 5010150 w 6444890"/>
              <a:gd name="connsiteY1" fmla="*/ 107235 h 4372046"/>
              <a:gd name="connsiteX2" fmla="*/ 6219825 w 6444890"/>
              <a:gd name="connsiteY2" fmla="*/ 1221660 h 4372046"/>
              <a:gd name="connsiteX3" fmla="*/ 6324600 w 6444890"/>
              <a:gd name="connsiteY3" fmla="*/ 3879135 h 4372046"/>
              <a:gd name="connsiteX4" fmla="*/ 4914900 w 6444890"/>
              <a:gd name="connsiteY4" fmla="*/ 4364910 h 4372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890" h="4372046">
                <a:moveTo>
                  <a:pt x="0" y="107235"/>
                </a:moveTo>
                <a:cubicBezTo>
                  <a:pt x="1986756" y="14366"/>
                  <a:pt x="3973513" y="-78503"/>
                  <a:pt x="5010150" y="107235"/>
                </a:cubicBezTo>
                <a:cubicBezTo>
                  <a:pt x="6046788" y="292973"/>
                  <a:pt x="6000750" y="593010"/>
                  <a:pt x="6219825" y="1221660"/>
                </a:cubicBezTo>
                <a:cubicBezTo>
                  <a:pt x="6438900" y="1850310"/>
                  <a:pt x="6542087" y="3355260"/>
                  <a:pt x="6324600" y="3879135"/>
                </a:cubicBezTo>
                <a:cubicBezTo>
                  <a:pt x="6107113" y="4403010"/>
                  <a:pt x="5511006" y="4383960"/>
                  <a:pt x="4914900" y="4364910"/>
                </a:cubicBezTo>
              </a:path>
            </a:pathLst>
          </a:custGeom>
          <a:noFill/>
          <a:ln w="63500" cap="flat" cmpd="sng" algn="ctr">
            <a:solidFill>
              <a:schemeClr val="tx1"/>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
        <p:nvSpPr>
          <p:cNvPr id="13" name="Freeform 12"/>
          <p:cNvSpPr/>
          <p:nvPr/>
        </p:nvSpPr>
        <p:spPr bwMode="auto">
          <a:xfrm>
            <a:off x="2619375" y="1940871"/>
            <a:ext cx="6294960" cy="3395284"/>
          </a:xfrm>
          <a:custGeom>
            <a:avLst/>
            <a:gdLst>
              <a:gd name="connsiteX0" fmla="*/ 0 w 6294960"/>
              <a:gd name="connsiteY0" fmla="*/ 192729 h 3395284"/>
              <a:gd name="connsiteX1" fmla="*/ 5286375 w 6294960"/>
              <a:gd name="connsiteY1" fmla="*/ 164154 h 3395284"/>
              <a:gd name="connsiteX2" fmla="*/ 6267450 w 6294960"/>
              <a:gd name="connsiteY2" fmla="*/ 1964379 h 3395284"/>
              <a:gd name="connsiteX3" fmla="*/ 5915025 w 6294960"/>
              <a:gd name="connsiteY3" fmla="*/ 3240729 h 3395284"/>
              <a:gd name="connsiteX4" fmla="*/ 4791075 w 6294960"/>
              <a:gd name="connsiteY4" fmla="*/ 3326454 h 33952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94960" h="3395284">
                <a:moveTo>
                  <a:pt x="0" y="192729"/>
                </a:moveTo>
                <a:cubicBezTo>
                  <a:pt x="2120900" y="30804"/>
                  <a:pt x="4241800" y="-131121"/>
                  <a:pt x="5286375" y="164154"/>
                </a:cubicBezTo>
                <a:cubicBezTo>
                  <a:pt x="6330950" y="459429"/>
                  <a:pt x="6162675" y="1451617"/>
                  <a:pt x="6267450" y="1964379"/>
                </a:cubicBezTo>
                <a:cubicBezTo>
                  <a:pt x="6372225" y="2477141"/>
                  <a:pt x="6161087" y="3013717"/>
                  <a:pt x="5915025" y="3240729"/>
                </a:cubicBezTo>
                <a:cubicBezTo>
                  <a:pt x="5668963" y="3467741"/>
                  <a:pt x="5230019" y="3397097"/>
                  <a:pt x="4791075" y="3326454"/>
                </a:cubicBezTo>
              </a:path>
            </a:pathLst>
          </a:custGeom>
          <a:noFill/>
          <a:ln w="63500" cap="flat" cmpd="sng" algn="ctr">
            <a:solidFill>
              <a:schemeClr val="tx1"/>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
        <p:nvSpPr>
          <p:cNvPr id="14" name="Right Brace 13"/>
          <p:cNvSpPr/>
          <p:nvPr/>
        </p:nvSpPr>
        <p:spPr bwMode="auto">
          <a:xfrm>
            <a:off x="7581900" y="3876675"/>
            <a:ext cx="285750" cy="1123950"/>
          </a:xfrm>
          <a:prstGeom prst="rightBrace">
            <a:avLst/>
          </a:prstGeom>
          <a:noFill/>
          <a:ln w="6350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
        <p:nvSpPr>
          <p:cNvPr id="15" name="Freeform 14"/>
          <p:cNvSpPr/>
          <p:nvPr/>
        </p:nvSpPr>
        <p:spPr bwMode="auto">
          <a:xfrm>
            <a:off x="3238500" y="2802057"/>
            <a:ext cx="5416867" cy="1646118"/>
          </a:xfrm>
          <a:custGeom>
            <a:avLst/>
            <a:gdLst>
              <a:gd name="connsiteX0" fmla="*/ 0 w 5416867"/>
              <a:gd name="connsiteY0" fmla="*/ 74493 h 1646118"/>
              <a:gd name="connsiteX1" fmla="*/ 390525 w 5416867"/>
              <a:gd name="connsiteY1" fmla="*/ 64968 h 1646118"/>
              <a:gd name="connsiteX2" fmla="*/ 4391025 w 5416867"/>
              <a:gd name="connsiteY2" fmla="*/ 55443 h 1646118"/>
              <a:gd name="connsiteX3" fmla="*/ 5324475 w 5416867"/>
              <a:gd name="connsiteY3" fmla="*/ 836493 h 1646118"/>
              <a:gd name="connsiteX4" fmla="*/ 5314950 w 5416867"/>
              <a:gd name="connsiteY4" fmla="*/ 1541343 h 1646118"/>
              <a:gd name="connsiteX5" fmla="*/ 4724400 w 5416867"/>
              <a:gd name="connsiteY5" fmla="*/ 1646118 h 1646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16867" h="1646118">
                <a:moveTo>
                  <a:pt x="0" y="74493"/>
                </a:moveTo>
                <a:lnTo>
                  <a:pt x="390525" y="64968"/>
                </a:lnTo>
                <a:cubicBezTo>
                  <a:pt x="1122362" y="61793"/>
                  <a:pt x="3568700" y="-73145"/>
                  <a:pt x="4391025" y="55443"/>
                </a:cubicBezTo>
                <a:cubicBezTo>
                  <a:pt x="5213350" y="184031"/>
                  <a:pt x="5170488" y="588843"/>
                  <a:pt x="5324475" y="836493"/>
                </a:cubicBezTo>
                <a:cubicBezTo>
                  <a:pt x="5478462" y="1084143"/>
                  <a:pt x="5414962" y="1406406"/>
                  <a:pt x="5314950" y="1541343"/>
                </a:cubicBezTo>
                <a:cubicBezTo>
                  <a:pt x="5214938" y="1676280"/>
                  <a:pt x="4806950" y="1625481"/>
                  <a:pt x="4724400" y="1646118"/>
                </a:cubicBezTo>
              </a:path>
            </a:pathLst>
          </a:custGeom>
          <a:noFill/>
          <a:ln w="63500" cap="flat" cmpd="sng" algn="ctr">
            <a:solidFill>
              <a:schemeClr val="tx1"/>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
        <p:nvSpPr>
          <p:cNvPr id="16" name="TextBox 15"/>
          <p:cNvSpPr txBox="1"/>
          <p:nvPr/>
        </p:nvSpPr>
        <p:spPr>
          <a:xfrm>
            <a:off x="1219201" y="5900003"/>
            <a:ext cx="6762750" cy="923330"/>
          </a:xfrm>
          <a:prstGeom prst="rect">
            <a:avLst/>
          </a:prstGeom>
          <a:noFill/>
        </p:spPr>
        <p:txBody>
          <a:bodyPr wrap="square" rtlCol="0">
            <a:spAutoFit/>
          </a:bodyPr>
          <a:lstStyle/>
          <a:p>
            <a:r>
              <a:rPr lang="en-GB" dirty="0" smtClean="0"/>
              <a:t>Note: For push{r4-r5, </a:t>
            </a:r>
            <a:r>
              <a:rPr lang="en-GB" dirty="0" err="1" smtClean="0"/>
              <a:t>lr</a:t>
            </a:r>
            <a:r>
              <a:rPr lang="en-GB" dirty="0" smtClean="0"/>
              <a:t>} </a:t>
            </a:r>
            <a:r>
              <a:rPr lang="en-GB" dirty="0" err="1" smtClean="0"/>
              <a:t>lr</a:t>
            </a:r>
            <a:r>
              <a:rPr lang="en-GB" dirty="0" smtClean="0"/>
              <a:t> is pushed then the register list starting with highest </a:t>
            </a:r>
            <a:r>
              <a:rPr lang="en-GB" dirty="0" err="1" smtClean="0"/>
              <a:t>reg</a:t>
            </a:r>
            <a:r>
              <a:rPr lang="en-GB" dirty="0" smtClean="0"/>
              <a:t> numbers first i.e. r5 then r4</a:t>
            </a:r>
          </a:p>
          <a:p>
            <a:r>
              <a:rPr lang="en-GB" dirty="0" smtClean="0"/>
              <a:t>r4 ends up at lowest memory address following push</a:t>
            </a:r>
            <a:endParaRPr lang="en-GB" dirty="0"/>
          </a:p>
        </p:txBody>
      </p:sp>
    </p:spTree>
    <p:extLst>
      <p:ext uri="{BB962C8B-B14F-4D97-AF65-F5344CB8AC3E}">
        <p14:creationId xmlns:p14="http://schemas.microsoft.com/office/powerpoint/2010/main" val="39816825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37"/>
          <p:cNvSpPr/>
          <p:nvPr/>
        </p:nvSpPr>
        <p:spPr bwMode="auto">
          <a:xfrm>
            <a:off x="4262038" y="2200275"/>
            <a:ext cx="4881961" cy="4486275"/>
          </a:xfrm>
          <a:prstGeom prst="rect">
            <a:avLst/>
          </a:prstGeom>
          <a:solidFill>
            <a:schemeClr val="bg1"/>
          </a:solidFill>
          <a:ln w="31750" cap="flat" cmpd="sng" algn="ctr">
            <a:solidFill>
              <a:schemeClr val="tx1"/>
            </a:solidFill>
            <a:prstDash val="sysDash"/>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
        <p:nvSpPr>
          <p:cNvPr id="2" name="Title 1"/>
          <p:cNvSpPr>
            <a:spLocks noGrp="1"/>
          </p:cNvSpPr>
          <p:nvPr>
            <p:ph type="title"/>
          </p:nvPr>
        </p:nvSpPr>
        <p:spPr/>
        <p:txBody>
          <a:bodyPr/>
          <a:lstStyle/>
          <a:p>
            <a:r>
              <a:rPr lang="en-GB" dirty="0" smtClean="0"/>
              <a:t>Function Example</a:t>
            </a:r>
            <a:endParaRPr lang="en-GB" dirty="0"/>
          </a:p>
        </p:txBody>
      </p:sp>
      <p:sp>
        <p:nvSpPr>
          <p:cNvPr id="3" name="Content Placeholder 2"/>
          <p:cNvSpPr>
            <a:spLocks noGrp="1"/>
          </p:cNvSpPr>
          <p:nvPr>
            <p:ph idx="1"/>
          </p:nvPr>
        </p:nvSpPr>
        <p:spPr>
          <a:xfrm>
            <a:off x="847724" y="1047750"/>
            <a:ext cx="6972299" cy="1114425"/>
          </a:xfrm>
        </p:spPr>
        <p:txBody>
          <a:bodyPr/>
          <a:lstStyle/>
          <a:p>
            <a:r>
              <a:rPr lang="en-GB" dirty="0" smtClean="0"/>
              <a:t>Passing 6 arguments</a:t>
            </a:r>
          </a:p>
          <a:p>
            <a:r>
              <a:rPr lang="en-GB" dirty="0" smtClean="0"/>
              <a:t>Using r0 to r3 are used so save r7 so we can use it (demo, could just as easily just used r0)</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sp>
        <p:nvSpPr>
          <p:cNvPr id="7" name="Content Placeholder 2"/>
          <p:cNvSpPr txBox="1">
            <a:spLocks/>
          </p:cNvSpPr>
          <p:nvPr/>
        </p:nvSpPr>
        <p:spPr bwMode="auto">
          <a:xfrm>
            <a:off x="4305299" y="2286000"/>
            <a:ext cx="3409949" cy="3876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folHlink"/>
              </a:buClr>
              <a:buSzPct val="90000"/>
              <a:buFont typeface="Monotype Sorts" pitchFamily="2" charset="2"/>
              <a:buChar char="n"/>
              <a:defRPr kumimoji="1" sz="20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90000"/>
              <a:buFont typeface="Monotype Sorts" pitchFamily="2" charset="2"/>
              <a:buChar char="F"/>
              <a:defRPr kumimoji="1" kern="1200">
                <a:solidFill>
                  <a:schemeClr val="tx1"/>
                </a:solidFill>
                <a:latin typeface="+mn-lt"/>
                <a:ea typeface="+mn-ea"/>
                <a:cs typeface="+mn-cs"/>
              </a:defRPr>
            </a:lvl2pPr>
            <a:lvl3pPr marL="1143000" indent="-228600" algn="l" rtl="0" eaLnBrk="0" fontAlgn="base" hangingPunct="0">
              <a:spcBef>
                <a:spcPct val="20000"/>
              </a:spcBef>
              <a:spcAft>
                <a:spcPct val="0"/>
              </a:spcAft>
              <a:buClr>
                <a:srgbClr val="33CC33"/>
              </a:buClr>
              <a:buSzPct val="90000"/>
              <a:buFont typeface="Monotype Sorts" pitchFamily="2" charset="2"/>
              <a:buChar char="4"/>
              <a:defRPr kumimoji="1"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hlink"/>
              </a:buClr>
              <a:buChar char="–"/>
              <a:defRPr kumimoji="1"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Monotype Sorts" pitchFamily="2" charset="2"/>
              <a:buNone/>
            </a:pPr>
            <a:r>
              <a:rPr lang="en-GB" dirty="0" err="1" smtClean="0"/>
              <a:t>AddSixNumbers</a:t>
            </a:r>
            <a:r>
              <a:rPr lang="en-GB" dirty="0" smtClean="0"/>
              <a:t>:</a:t>
            </a:r>
          </a:p>
          <a:p>
            <a:pPr marL="0" indent="0">
              <a:buFont typeface="Monotype Sorts" pitchFamily="2" charset="2"/>
              <a:buNone/>
            </a:pPr>
            <a:r>
              <a:rPr lang="en-GB" dirty="0" smtClean="0"/>
              <a:t>      push {r7, </a:t>
            </a:r>
            <a:r>
              <a:rPr lang="en-GB" dirty="0" err="1" smtClean="0"/>
              <a:t>lr</a:t>
            </a:r>
            <a:r>
              <a:rPr lang="en-GB" dirty="0" smtClean="0"/>
              <a:t>}</a:t>
            </a:r>
          </a:p>
          <a:p>
            <a:pPr marL="0" indent="0">
              <a:buFont typeface="Monotype Sorts" pitchFamily="2" charset="2"/>
              <a:buNone/>
            </a:pPr>
            <a:r>
              <a:rPr lang="en-GB" dirty="0" smtClean="0"/>
              <a:t>      </a:t>
            </a:r>
            <a:r>
              <a:rPr lang="en-GB" dirty="0" err="1" smtClean="0"/>
              <a:t>mov</a:t>
            </a:r>
            <a:r>
              <a:rPr lang="en-GB" dirty="0" smtClean="0"/>
              <a:t> r7, r0</a:t>
            </a:r>
          </a:p>
          <a:p>
            <a:pPr marL="0" indent="0">
              <a:buNone/>
            </a:pPr>
            <a:r>
              <a:rPr lang="en-GB" dirty="0"/>
              <a:t> </a:t>
            </a:r>
            <a:r>
              <a:rPr lang="en-GB" dirty="0" smtClean="0"/>
              <a:t>     </a:t>
            </a:r>
            <a:r>
              <a:rPr lang="pt-BR" dirty="0" smtClean="0"/>
              <a:t>add r7, r1</a:t>
            </a:r>
          </a:p>
          <a:p>
            <a:pPr marL="0" indent="0">
              <a:buNone/>
            </a:pPr>
            <a:r>
              <a:rPr lang="pt-BR" dirty="0" smtClean="0"/>
              <a:t>      add r7, r2</a:t>
            </a:r>
            <a:endParaRPr lang="pt-BR" dirty="0"/>
          </a:p>
          <a:p>
            <a:pPr marL="0" indent="0">
              <a:buNone/>
            </a:pPr>
            <a:r>
              <a:rPr lang="pt-BR" dirty="0" smtClean="0"/>
              <a:t>      add r7, r3		</a:t>
            </a:r>
            <a:endParaRPr lang="en-GB" dirty="0" smtClean="0"/>
          </a:p>
          <a:p>
            <a:pPr marL="0" indent="0">
              <a:buFont typeface="Monotype Sorts" pitchFamily="2" charset="2"/>
              <a:buNone/>
            </a:pPr>
            <a:r>
              <a:rPr lang="en-GB" dirty="0" smtClean="0"/>
              <a:t>      </a:t>
            </a:r>
            <a:r>
              <a:rPr lang="en-GB" dirty="0" err="1" smtClean="0"/>
              <a:t>ldr</a:t>
            </a:r>
            <a:r>
              <a:rPr lang="en-GB" dirty="0" smtClean="0"/>
              <a:t> r1, [</a:t>
            </a:r>
            <a:r>
              <a:rPr lang="en-GB" dirty="0" err="1" smtClean="0"/>
              <a:t>sp</a:t>
            </a:r>
            <a:r>
              <a:rPr lang="en-GB" dirty="0" smtClean="0"/>
              <a:t>, </a:t>
            </a:r>
            <a:r>
              <a:rPr lang="en-GB" dirty="0" smtClean="0">
                <a:solidFill>
                  <a:srgbClr val="FF0000"/>
                </a:solidFill>
              </a:rPr>
              <a:t>#0x0C</a:t>
            </a:r>
            <a:r>
              <a:rPr lang="en-GB" dirty="0" smtClean="0"/>
              <a:t>] </a:t>
            </a:r>
          </a:p>
          <a:p>
            <a:pPr marL="0" indent="0">
              <a:buFont typeface="Monotype Sorts" pitchFamily="2" charset="2"/>
              <a:buNone/>
            </a:pPr>
            <a:r>
              <a:rPr lang="en-GB" dirty="0" smtClean="0"/>
              <a:t>      </a:t>
            </a:r>
            <a:r>
              <a:rPr lang="pt-BR" dirty="0" smtClean="0"/>
              <a:t>add r0, r1	</a:t>
            </a:r>
          </a:p>
          <a:p>
            <a:pPr marL="0" indent="0">
              <a:buNone/>
            </a:pPr>
            <a:r>
              <a:rPr lang="pt-BR" dirty="0"/>
              <a:t> </a:t>
            </a:r>
            <a:r>
              <a:rPr lang="pt-BR" dirty="0" smtClean="0"/>
              <a:t>     </a:t>
            </a:r>
            <a:r>
              <a:rPr lang="en-GB" dirty="0" err="1" smtClean="0"/>
              <a:t>ldr</a:t>
            </a:r>
            <a:r>
              <a:rPr lang="en-GB" dirty="0" smtClean="0"/>
              <a:t> r1, [</a:t>
            </a:r>
            <a:r>
              <a:rPr lang="en-GB" dirty="0" err="1" smtClean="0"/>
              <a:t>sp</a:t>
            </a:r>
            <a:r>
              <a:rPr lang="en-GB" dirty="0"/>
              <a:t> , </a:t>
            </a:r>
            <a:r>
              <a:rPr lang="en-GB" dirty="0">
                <a:solidFill>
                  <a:srgbClr val="FF0000"/>
                </a:solidFill>
              </a:rPr>
              <a:t>#</a:t>
            </a:r>
            <a:r>
              <a:rPr lang="en-GB" dirty="0" smtClean="0">
                <a:solidFill>
                  <a:srgbClr val="FF0000"/>
                </a:solidFill>
              </a:rPr>
              <a:t>0x08</a:t>
            </a:r>
            <a:r>
              <a:rPr lang="en-GB" dirty="0" smtClean="0"/>
              <a:t>]</a:t>
            </a:r>
          </a:p>
          <a:p>
            <a:pPr marL="0" indent="0">
              <a:buFont typeface="Monotype Sorts" pitchFamily="2" charset="2"/>
              <a:buNone/>
            </a:pPr>
            <a:r>
              <a:rPr lang="en-GB" dirty="0" smtClean="0"/>
              <a:t>      </a:t>
            </a:r>
            <a:r>
              <a:rPr lang="pt-BR" dirty="0" smtClean="0"/>
              <a:t>add r0, r1	</a:t>
            </a:r>
          </a:p>
          <a:p>
            <a:pPr marL="0" indent="0">
              <a:buFont typeface="Monotype Sorts" pitchFamily="2" charset="2"/>
              <a:buNone/>
            </a:pPr>
            <a:r>
              <a:rPr lang="pt-BR" dirty="0"/>
              <a:t> </a:t>
            </a:r>
            <a:r>
              <a:rPr lang="pt-BR" dirty="0" smtClean="0"/>
              <a:t>     </a:t>
            </a:r>
            <a:r>
              <a:rPr lang="en-GB" dirty="0" smtClean="0"/>
              <a:t>pop {r7, pc}</a:t>
            </a:r>
            <a:endParaRPr lang="en-GB" dirty="0"/>
          </a:p>
        </p:txBody>
      </p:sp>
      <p:grpSp>
        <p:nvGrpSpPr>
          <p:cNvPr id="39" name="Group 38"/>
          <p:cNvGrpSpPr/>
          <p:nvPr/>
        </p:nvGrpSpPr>
        <p:grpSpPr>
          <a:xfrm>
            <a:off x="138111" y="2162175"/>
            <a:ext cx="3761370" cy="2981325"/>
            <a:chOff x="766761" y="2162175"/>
            <a:chExt cx="3761370" cy="2981325"/>
          </a:xfrm>
        </p:grpSpPr>
        <p:sp>
          <p:nvSpPr>
            <p:cNvPr id="37" name="Rectangle 36"/>
            <p:cNvSpPr/>
            <p:nvPr/>
          </p:nvSpPr>
          <p:spPr bwMode="auto">
            <a:xfrm>
              <a:off x="766761" y="2162175"/>
              <a:ext cx="3761370" cy="2981325"/>
            </a:xfrm>
            <a:prstGeom prst="rect">
              <a:avLst/>
            </a:prstGeom>
            <a:solidFill>
              <a:schemeClr val="bg1"/>
            </a:solidFill>
            <a:ln w="31750" cap="flat" cmpd="sng" algn="ctr">
              <a:solidFill>
                <a:schemeClr val="tx1"/>
              </a:solidFill>
              <a:prstDash val="sysDash"/>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
          <p:nvSpPr>
            <p:cNvPr id="9" name="TextBox 8"/>
            <p:cNvSpPr txBox="1"/>
            <p:nvPr/>
          </p:nvSpPr>
          <p:spPr>
            <a:xfrm>
              <a:off x="847724" y="2259776"/>
              <a:ext cx="3672865" cy="2862322"/>
            </a:xfrm>
            <a:prstGeom prst="rect">
              <a:avLst/>
            </a:prstGeom>
            <a:noFill/>
          </p:spPr>
          <p:txBody>
            <a:bodyPr wrap="none" rtlCol="0">
              <a:spAutoFit/>
            </a:bodyPr>
            <a:lstStyle/>
            <a:p>
              <a:r>
                <a:rPr lang="en-GB" dirty="0" err="1"/>
                <a:t>ldr</a:t>
              </a:r>
              <a:r>
                <a:rPr lang="en-GB" dirty="0"/>
                <a:t> r0, =#1</a:t>
              </a:r>
            </a:p>
            <a:p>
              <a:r>
                <a:rPr lang="en-GB" dirty="0" err="1"/>
                <a:t>ldr</a:t>
              </a:r>
              <a:r>
                <a:rPr lang="en-GB" dirty="0"/>
                <a:t> r1, =#2</a:t>
              </a:r>
            </a:p>
            <a:p>
              <a:r>
                <a:rPr lang="en-GB" dirty="0" err="1"/>
                <a:t>ldr</a:t>
              </a:r>
              <a:r>
                <a:rPr lang="en-GB" dirty="0"/>
                <a:t> r2, =#3</a:t>
              </a:r>
            </a:p>
            <a:p>
              <a:r>
                <a:rPr lang="en-GB" dirty="0" err="1"/>
                <a:t>ldr</a:t>
              </a:r>
              <a:r>
                <a:rPr lang="en-GB" dirty="0"/>
                <a:t> r3, =#4</a:t>
              </a:r>
            </a:p>
            <a:p>
              <a:r>
                <a:rPr lang="en-GB" dirty="0" err="1"/>
                <a:t>ldr</a:t>
              </a:r>
              <a:r>
                <a:rPr lang="en-GB" dirty="0"/>
                <a:t> r4, </a:t>
              </a:r>
              <a:r>
                <a:rPr lang="en-GB" dirty="0" smtClean="0"/>
                <a:t>=#23</a:t>
              </a:r>
              <a:r>
                <a:rPr lang="en-GB" dirty="0"/>
                <a:t>	</a:t>
              </a:r>
              <a:endParaRPr lang="en-GB" dirty="0" smtClean="0"/>
            </a:p>
            <a:p>
              <a:r>
                <a:rPr lang="en-GB" dirty="0" smtClean="0"/>
                <a:t>push </a:t>
              </a:r>
              <a:r>
                <a:rPr lang="en-GB" dirty="0"/>
                <a:t>{r4}</a:t>
              </a:r>
            </a:p>
            <a:p>
              <a:r>
                <a:rPr lang="en-GB" dirty="0" err="1"/>
                <a:t>ldr</a:t>
              </a:r>
              <a:r>
                <a:rPr lang="en-GB" dirty="0"/>
                <a:t> r4, </a:t>
              </a:r>
              <a:r>
                <a:rPr lang="en-GB" dirty="0" smtClean="0"/>
                <a:t>=#45</a:t>
              </a:r>
              <a:endParaRPr lang="en-GB" dirty="0"/>
            </a:p>
            <a:p>
              <a:r>
                <a:rPr lang="en-GB" dirty="0"/>
                <a:t>push {r4</a:t>
              </a:r>
              <a:r>
                <a:rPr lang="en-GB" dirty="0" smtClean="0"/>
                <a:t>}</a:t>
              </a:r>
            </a:p>
            <a:p>
              <a:endParaRPr lang="en-GB" dirty="0"/>
            </a:p>
            <a:p>
              <a:r>
                <a:rPr lang="en-GB" dirty="0" err="1"/>
                <a:t>bl</a:t>
              </a:r>
              <a:r>
                <a:rPr lang="en-GB" dirty="0"/>
                <a:t> </a:t>
              </a:r>
              <a:r>
                <a:rPr lang="en-GB" dirty="0" err="1" smtClean="0"/>
                <a:t>AddSixNumbers</a:t>
              </a:r>
              <a:r>
                <a:rPr lang="en-GB" dirty="0" smtClean="0"/>
                <a:t>  // Call function</a:t>
              </a:r>
              <a:endParaRPr lang="en-GB" dirty="0"/>
            </a:p>
          </p:txBody>
        </p:sp>
        <p:sp>
          <p:nvSpPr>
            <p:cNvPr id="10" name="Right Brace 9"/>
            <p:cNvSpPr/>
            <p:nvPr/>
          </p:nvSpPr>
          <p:spPr bwMode="auto">
            <a:xfrm>
              <a:off x="2120785" y="2361376"/>
              <a:ext cx="276225" cy="1000125"/>
            </a:xfrm>
            <a:prstGeom prst="rightBrace">
              <a:avLst/>
            </a:prstGeom>
            <a:noFill/>
            <a:ln w="34925"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
          <p:nvSpPr>
            <p:cNvPr id="11" name="TextBox 10"/>
            <p:cNvSpPr txBox="1"/>
            <p:nvPr/>
          </p:nvSpPr>
          <p:spPr>
            <a:xfrm>
              <a:off x="2478978" y="2492106"/>
              <a:ext cx="1146468" cy="369332"/>
            </a:xfrm>
            <a:prstGeom prst="rect">
              <a:avLst/>
            </a:prstGeom>
            <a:noFill/>
          </p:spPr>
          <p:txBody>
            <a:bodyPr wrap="none" rtlCol="0">
              <a:spAutoFit/>
            </a:bodyPr>
            <a:lstStyle/>
            <a:p>
              <a:r>
                <a:rPr lang="en-GB" dirty="0" smtClean="0"/>
                <a:t>Use r0-r3</a:t>
              </a:r>
              <a:endParaRPr lang="en-GB" dirty="0"/>
            </a:p>
          </p:txBody>
        </p:sp>
        <p:sp>
          <p:nvSpPr>
            <p:cNvPr id="12" name="TextBox 11"/>
            <p:cNvSpPr txBox="1"/>
            <p:nvPr/>
          </p:nvSpPr>
          <p:spPr>
            <a:xfrm>
              <a:off x="2397010" y="3668602"/>
              <a:ext cx="1979726" cy="923330"/>
            </a:xfrm>
            <a:prstGeom prst="rect">
              <a:avLst/>
            </a:prstGeom>
            <a:noFill/>
          </p:spPr>
          <p:txBody>
            <a:bodyPr wrap="square" rtlCol="0">
              <a:spAutoFit/>
            </a:bodyPr>
            <a:lstStyle/>
            <a:p>
              <a:r>
                <a:rPr lang="en-GB" dirty="0" smtClean="0"/>
                <a:t>Push values 23 and 45 onto stack</a:t>
              </a:r>
              <a:endParaRPr lang="en-GB" dirty="0"/>
            </a:p>
          </p:txBody>
        </p:sp>
        <p:sp>
          <p:nvSpPr>
            <p:cNvPr id="13" name="Right Brace 12"/>
            <p:cNvSpPr/>
            <p:nvPr/>
          </p:nvSpPr>
          <p:spPr bwMode="auto">
            <a:xfrm>
              <a:off x="2120785" y="3390076"/>
              <a:ext cx="276225" cy="1085850"/>
            </a:xfrm>
            <a:prstGeom prst="rightBrace">
              <a:avLst/>
            </a:prstGeom>
            <a:noFill/>
            <a:ln w="34925"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grpSp>
      <p:sp>
        <p:nvSpPr>
          <p:cNvPr id="14" name="TextBox 13"/>
          <p:cNvSpPr txBox="1"/>
          <p:nvPr/>
        </p:nvSpPr>
        <p:spPr>
          <a:xfrm>
            <a:off x="6892630" y="2552521"/>
            <a:ext cx="2099257" cy="646331"/>
          </a:xfrm>
          <a:prstGeom prst="rect">
            <a:avLst/>
          </a:prstGeom>
          <a:noFill/>
        </p:spPr>
        <p:txBody>
          <a:bodyPr wrap="square" rtlCol="0">
            <a:spAutoFit/>
          </a:bodyPr>
          <a:lstStyle/>
          <a:p>
            <a:r>
              <a:rPr lang="en-GB" dirty="0" smtClean="0"/>
              <a:t>Save r7 and </a:t>
            </a:r>
            <a:r>
              <a:rPr lang="en-GB" dirty="0" err="1" smtClean="0"/>
              <a:t>lr</a:t>
            </a:r>
            <a:r>
              <a:rPr lang="en-GB" dirty="0" smtClean="0"/>
              <a:t> on stack (2 x 4 bytes)</a:t>
            </a:r>
            <a:endParaRPr lang="en-GB" dirty="0"/>
          </a:p>
        </p:txBody>
      </p:sp>
      <p:sp>
        <p:nvSpPr>
          <p:cNvPr id="15" name="Right Brace 14"/>
          <p:cNvSpPr/>
          <p:nvPr/>
        </p:nvSpPr>
        <p:spPr bwMode="auto">
          <a:xfrm>
            <a:off x="6210587" y="3133784"/>
            <a:ext cx="276225" cy="1285816"/>
          </a:xfrm>
          <a:prstGeom prst="rightBrace">
            <a:avLst/>
          </a:prstGeom>
          <a:noFill/>
          <a:ln w="34925"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
        <p:nvSpPr>
          <p:cNvPr id="16" name="TextBox 15"/>
          <p:cNvSpPr txBox="1"/>
          <p:nvPr/>
        </p:nvSpPr>
        <p:spPr>
          <a:xfrm>
            <a:off x="6892630" y="3541752"/>
            <a:ext cx="1146468" cy="369332"/>
          </a:xfrm>
          <a:prstGeom prst="rect">
            <a:avLst/>
          </a:prstGeom>
          <a:noFill/>
        </p:spPr>
        <p:txBody>
          <a:bodyPr wrap="none" rtlCol="0">
            <a:spAutoFit/>
          </a:bodyPr>
          <a:lstStyle/>
          <a:p>
            <a:r>
              <a:rPr lang="en-GB" dirty="0" smtClean="0"/>
              <a:t>Use r0-r3</a:t>
            </a:r>
            <a:endParaRPr lang="en-GB" dirty="0"/>
          </a:p>
        </p:txBody>
      </p:sp>
      <p:sp>
        <p:nvSpPr>
          <p:cNvPr id="17" name="TextBox 16"/>
          <p:cNvSpPr txBox="1"/>
          <p:nvPr/>
        </p:nvSpPr>
        <p:spPr>
          <a:xfrm>
            <a:off x="6892630" y="4497169"/>
            <a:ext cx="2285996" cy="646331"/>
          </a:xfrm>
          <a:prstGeom prst="rect">
            <a:avLst/>
          </a:prstGeom>
          <a:noFill/>
        </p:spPr>
        <p:txBody>
          <a:bodyPr wrap="square" rtlCol="0">
            <a:spAutoFit/>
          </a:bodyPr>
          <a:lstStyle/>
          <a:p>
            <a:r>
              <a:rPr lang="en-GB" dirty="0" smtClean="0"/>
              <a:t>Get value 23 from stack (skip </a:t>
            </a:r>
            <a:r>
              <a:rPr lang="en-GB" dirty="0" smtClean="0">
                <a:solidFill>
                  <a:srgbClr val="FF0000"/>
                </a:solidFill>
              </a:rPr>
              <a:t>12</a:t>
            </a:r>
            <a:r>
              <a:rPr lang="en-GB" dirty="0" smtClean="0"/>
              <a:t> bytes)</a:t>
            </a:r>
            <a:endParaRPr lang="en-GB" dirty="0"/>
          </a:p>
        </p:txBody>
      </p:sp>
      <p:sp>
        <p:nvSpPr>
          <p:cNvPr id="18" name="TextBox 17"/>
          <p:cNvSpPr txBox="1"/>
          <p:nvPr/>
        </p:nvSpPr>
        <p:spPr>
          <a:xfrm>
            <a:off x="6892630" y="5259169"/>
            <a:ext cx="2192289" cy="646331"/>
          </a:xfrm>
          <a:prstGeom prst="rect">
            <a:avLst/>
          </a:prstGeom>
          <a:noFill/>
        </p:spPr>
        <p:txBody>
          <a:bodyPr wrap="square" rtlCol="0">
            <a:spAutoFit/>
          </a:bodyPr>
          <a:lstStyle/>
          <a:p>
            <a:r>
              <a:rPr lang="en-GB" dirty="0" smtClean="0"/>
              <a:t>Get value 45 from stack (skip 8 bytes)</a:t>
            </a:r>
            <a:endParaRPr lang="en-GB" dirty="0"/>
          </a:p>
        </p:txBody>
      </p:sp>
      <p:sp>
        <p:nvSpPr>
          <p:cNvPr id="20" name="Rectangle 19"/>
          <p:cNvSpPr/>
          <p:nvPr/>
        </p:nvSpPr>
        <p:spPr bwMode="auto">
          <a:xfrm>
            <a:off x="1228724" y="5259169"/>
            <a:ext cx="1571625" cy="274856"/>
          </a:xfrm>
          <a:prstGeom prst="rect">
            <a:avLst/>
          </a:prstGeom>
          <a:solidFill>
            <a:schemeClr val="bg1"/>
          </a:solidFill>
          <a:ln w="1905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smtClean="0">
                <a:ln>
                  <a:noFill/>
                </a:ln>
                <a:solidFill>
                  <a:schemeClr val="tx1"/>
                </a:solidFill>
                <a:effectLst/>
                <a:latin typeface="Helvetica" panose="020B0604020202020204" pitchFamily="34" charset="0"/>
              </a:rPr>
              <a:t>r7</a:t>
            </a:r>
          </a:p>
        </p:txBody>
      </p:sp>
      <p:sp>
        <p:nvSpPr>
          <p:cNvPr id="21" name="Rectangle 20"/>
          <p:cNvSpPr/>
          <p:nvPr/>
        </p:nvSpPr>
        <p:spPr bwMode="auto">
          <a:xfrm>
            <a:off x="304799" y="5259169"/>
            <a:ext cx="923925" cy="274856"/>
          </a:xfrm>
          <a:prstGeom prst="rect">
            <a:avLst/>
          </a:prstGeom>
          <a:solidFill>
            <a:schemeClr val="bg1"/>
          </a:solidFill>
          <a:ln w="1905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err="1" smtClean="0">
                <a:ln>
                  <a:noFill/>
                </a:ln>
                <a:solidFill>
                  <a:schemeClr val="tx1"/>
                </a:solidFill>
                <a:effectLst/>
                <a:latin typeface="Helvetica" panose="020B0604020202020204" pitchFamily="34" charset="0"/>
              </a:rPr>
              <a:t>sp</a:t>
            </a:r>
            <a:endParaRPr kumimoji="0" lang="en-GB" sz="1800" b="0" i="0" u="none" strike="noStrike" cap="none" normalizeH="0" baseline="0" dirty="0" smtClean="0">
              <a:ln>
                <a:noFill/>
              </a:ln>
              <a:solidFill>
                <a:schemeClr val="tx1"/>
              </a:solidFill>
              <a:effectLst/>
              <a:latin typeface="Helvetica" panose="020B0604020202020204" pitchFamily="34" charset="0"/>
            </a:endParaRPr>
          </a:p>
        </p:txBody>
      </p:sp>
      <p:sp>
        <p:nvSpPr>
          <p:cNvPr id="22" name="Rectangle 21"/>
          <p:cNvSpPr/>
          <p:nvPr/>
        </p:nvSpPr>
        <p:spPr bwMode="auto">
          <a:xfrm>
            <a:off x="1228724" y="5535805"/>
            <a:ext cx="1571625" cy="274856"/>
          </a:xfrm>
          <a:prstGeom prst="rect">
            <a:avLst/>
          </a:prstGeom>
          <a:solidFill>
            <a:schemeClr val="bg1"/>
          </a:solidFill>
          <a:ln w="1905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err="1" smtClean="0">
                <a:ln>
                  <a:noFill/>
                </a:ln>
                <a:solidFill>
                  <a:schemeClr val="tx1"/>
                </a:solidFill>
                <a:effectLst/>
                <a:latin typeface="Helvetica" panose="020B0604020202020204" pitchFamily="34" charset="0"/>
              </a:rPr>
              <a:t>lr</a:t>
            </a:r>
            <a:endParaRPr kumimoji="0" lang="en-GB" sz="1800" b="0" i="0" u="none" strike="noStrike" cap="none" normalizeH="0" baseline="0" dirty="0" smtClean="0">
              <a:ln>
                <a:noFill/>
              </a:ln>
              <a:solidFill>
                <a:schemeClr val="tx1"/>
              </a:solidFill>
              <a:effectLst/>
              <a:latin typeface="Helvetica" panose="020B0604020202020204" pitchFamily="34" charset="0"/>
            </a:endParaRPr>
          </a:p>
        </p:txBody>
      </p:sp>
      <p:sp>
        <p:nvSpPr>
          <p:cNvPr id="23" name="Rectangle 22"/>
          <p:cNvSpPr/>
          <p:nvPr/>
        </p:nvSpPr>
        <p:spPr bwMode="auto">
          <a:xfrm>
            <a:off x="304799" y="5535805"/>
            <a:ext cx="923925" cy="274856"/>
          </a:xfrm>
          <a:prstGeom prst="rect">
            <a:avLst/>
          </a:prstGeom>
          <a:solidFill>
            <a:schemeClr val="bg1"/>
          </a:solidFill>
          <a:ln w="1905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err="1" smtClean="0">
                <a:ln>
                  <a:noFill/>
                </a:ln>
                <a:solidFill>
                  <a:schemeClr val="tx1"/>
                </a:solidFill>
                <a:effectLst/>
                <a:latin typeface="Helvetica" panose="020B0604020202020204" pitchFamily="34" charset="0"/>
              </a:rPr>
              <a:t>sp</a:t>
            </a:r>
            <a:r>
              <a:rPr kumimoji="0" lang="en-GB" sz="1800" b="0" i="0" u="none" strike="noStrike" cap="none" normalizeH="0" baseline="0" dirty="0" smtClean="0">
                <a:ln>
                  <a:noFill/>
                </a:ln>
                <a:solidFill>
                  <a:schemeClr val="tx1"/>
                </a:solidFill>
                <a:effectLst/>
                <a:latin typeface="Helvetica" panose="020B0604020202020204" pitchFamily="34" charset="0"/>
              </a:rPr>
              <a:t> + 4</a:t>
            </a:r>
          </a:p>
        </p:txBody>
      </p:sp>
      <p:sp>
        <p:nvSpPr>
          <p:cNvPr id="24" name="Rectangle 23"/>
          <p:cNvSpPr/>
          <p:nvPr/>
        </p:nvSpPr>
        <p:spPr bwMode="auto">
          <a:xfrm>
            <a:off x="1228724" y="5808531"/>
            <a:ext cx="1571625" cy="274856"/>
          </a:xfrm>
          <a:prstGeom prst="rect">
            <a:avLst/>
          </a:prstGeom>
          <a:solidFill>
            <a:schemeClr val="bg1"/>
          </a:solidFill>
          <a:ln w="1905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smtClean="0">
                <a:ln>
                  <a:noFill/>
                </a:ln>
                <a:solidFill>
                  <a:schemeClr val="tx1"/>
                </a:solidFill>
                <a:effectLst/>
                <a:latin typeface="Helvetica" panose="020B0604020202020204" pitchFamily="34" charset="0"/>
              </a:rPr>
              <a:t>#45</a:t>
            </a:r>
          </a:p>
        </p:txBody>
      </p:sp>
      <p:sp>
        <p:nvSpPr>
          <p:cNvPr id="25" name="Rectangle 24"/>
          <p:cNvSpPr/>
          <p:nvPr/>
        </p:nvSpPr>
        <p:spPr bwMode="auto">
          <a:xfrm>
            <a:off x="304799" y="5808531"/>
            <a:ext cx="923925" cy="274856"/>
          </a:xfrm>
          <a:prstGeom prst="rect">
            <a:avLst/>
          </a:prstGeom>
          <a:solidFill>
            <a:schemeClr val="bg1"/>
          </a:solidFill>
          <a:ln w="1905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err="1" smtClean="0">
                <a:ln>
                  <a:noFill/>
                </a:ln>
                <a:solidFill>
                  <a:schemeClr val="tx1"/>
                </a:solidFill>
                <a:effectLst/>
                <a:latin typeface="Helvetica" panose="020B0604020202020204" pitchFamily="34" charset="0"/>
              </a:rPr>
              <a:t>sp</a:t>
            </a:r>
            <a:r>
              <a:rPr kumimoji="0" lang="en-GB" sz="1800" b="0" i="0" u="none" strike="noStrike" cap="none" normalizeH="0" baseline="0" dirty="0" smtClean="0">
                <a:ln>
                  <a:noFill/>
                </a:ln>
                <a:solidFill>
                  <a:schemeClr val="tx1"/>
                </a:solidFill>
                <a:effectLst/>
                <a:latin typeface="Helvetica" panose="020B0604020202020204" pitchFamily="34" charset="0"/>
              </a:rPr>
              <a:t> + 8</a:t>
            </a:r>
          </a:p>
        </p:txBody>
      </p:sp>
      <p:sp>
        <p:nvSpPr>
          <p:cNvPr id="26" name="Rectangle 25"/>
          <p:cNvSpPr/>
          <p:nvPr/>
        </p:nvSpPr>
        <p:spPr bwMode="auto">
          <a:xfrm>
            <a:off x="1228724" y="6085167"/>
            <a:ext cx="1571625" cy="274856"/>
          </a:xfrm>
          <a:prstGeom prst="rect">
            <a:avLst/>
          </a:prstGeom>
          <a:solidFill>
            <a:schemeClr val="bg1"/>
          </a:solidFill>
          <a:ln w="1905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smtClean="0">
                <a:ln>
                  <a:noFill/>
                </a:ln>
                <a:solidFill>
                  <a:schemeClr val="tx1"/>
                </a:solidFill>
                <a:effectLst/>
                <a:latin typeface="Helvetica" panose="020B0604020202020204" pitchFamily="34" charset="0"/>
              </a:rPr>
              <a:t>#23</a:t>
            </a:r>
          </a:p>
        </p:txBody>
      </p:sp>
      <p:sp>
        <p:nvSpPr>
          <p:cNvPr id="27" name="Rectangle 26"/>
          <p:cNvSpPr/>
          <p:nvPr/>
        </p:nvSpPr>
        <p:spPr bwMode="auto">
          <a:xfrm>
            <a:off x="304799" y="6085167"/>
            <a:ext cx="923925" cy="274856"/>
          </a:xfrm>
          <a:prstGeom prst="rect">
            <a:avLst/>
          </a:prstGeom>
          <a:solidFill>
            <a:schemeClr val="bg1"/>
          </a:solidFill>
          <a:ln w="1905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err="1" smtClean="0">
                <a:ln>
                  <a:noFill/>
                </a:ln>
                <a:solidFill>
                  <a:schemeClr val="tx1"/>
                </a:solidFill>
                <a:effectLst/>
                <a:latin typeface="Helvetica" panose="020B0604020202020204" pitchFamily="34" charset="0"/>
              </a:rPr>
              <a:t>sp</a:t>
            </a:r>
            <a:r>
              <a:rPr kumimoji="0" lang="en-GB" sz="1800" b="0" i="0" u="none" strike="noStrike" cap="none" normalizeH="0" baseline="0" dirty="0" smtClean="0">
                <a:ln>
                  <a:noFill/>
                </a:ln>
                <a:solidFill>
                  <a:schemeClr val="tx1"/>
                </a:solidFill>
                <a:effectLst/>
                <a:latin typeface="Helvetica" panose="020B0604020202020204" pitchFamily="34" charset="0"/>
              </a:rPr>
              <a:t> + 12</a:t>
            </a:r>
          </a:p>
        </p:txBody>
      </p:sp>
      <p:sp>
        <p:nvSpPr>
          <p:cNvPr id="31" name="Oval 30"/>
          <p:cNvSpPr/>
          <p:nvPr/>
        </p:nvSpPr>
        <p:spPr bwMode="auto">
          <a:xfrm>
            <a:off x="5267325" y="2676772"/>
            <a:ext cx="1081374" cy="352178"/>
          </a:xfrm>
          <a:prstGeom prst="ellipse">
            <a:avLst/>
          </a:prstGeom>
          <a:noFill/>
          <a:ln w="9525" cap="flat" cmpd="sng" algn="ctr">
            <a:solidFill>
              <a:srgbClr val="FF0000"/>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
        <p:nvSpPr>
          <p:cNvPr id="32" name="Freeform 31"/>
          <p:cNvSpPr/>
          <p:nvPr/>
        </p:nvSpPr>
        <p:spPr bwMode="auto">
          <a:xfrm>
            <a:off x="2676525" y="2595965"/>
            <a:ext cx="2686050" cy="2842810"/>
          </a:xfrm>
          <a:custGeom>
            <a:avLst/>
            <a:gdLst>
              <a:gd name="connsiteX0" fmla="*/ 2686050 w 2686050"/>
              <a:gd name="connsiteY0" fmla="*/ 156760 h 2842810"/>
              <a:gd name="connsiteX1" fmla="*/ 1704975 w 2686050"/>
              <a:gd name="connsiteY1" fmla="*/ 166285 h 2842810"/>
              <a:gd name="connsiteX2" fmla="*/ 1933575 w 2686050"/>
              <a:gd name="connsiteY2" fmla="*/ 1861735 h 2842810"/>
              <a:gd name="connsiteX3" fmla="*/ 1333500 w 2686050"/>
              <a:gd name="connsiteY3" fmla="*/ 2480860 h 2842810"/>
              <a:gd name="connsiteX4" fmla="*/ 0 w 2686050"/>
              <a:gd name="connsiteY4" fmla="*/ 2842810 h 28428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86050" h="2842810">
                <a:moveTo>
                  <a:pt x="2686050" y="156760"/>
                </a:moveTo>
                <a:cubicBezTo>
                  <a:pt x="2258218" y="19441"/>
                  <a:pt x="1830387" y="-117877"/>
                  <a:pt x="1704975" y="166285"/>
                </a:cubicBezTo>
                <a:cubicBezTo>
                  <a:pt x="1579563" y="450447"/>
                  <a:pt x="1995487" y="1475973"/>
                  <a:pt x="1933575" y="1861735"/>
                </a:cubicBezTo>
                <a:cubicBezTo>
                  <a:pt x="1871663" y="2247497"/>
                  <a:pt x="1655762" y="2317348"/>
                  <a:pt x="1333500" y="2480860"/>
                </a:cubicBezTo>
                <a:cubicBezTo>
                  <a:pt x="1011238" y="2644372"/>
                  <a:pt x="505619" y="2743591"/>
                  <a:pt x="0" y="2842810"/>
                </a:cubicBezTo>
              </a:path>
            </a:pathLst>
          </a:custGeom>
          <a:noFill/>
          <a:ln w="19050" cap="flat" cmpd="sng" algn="ctr">
            <a:solidFill>
              <a:srgbClr val="FF0000"/>
            </a:solidFill>
            <a:prstDash val="solid"/>
            <a:round/>
            <a:headEnd type="none" w="med" len="me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cxnSp>
        <p:nvCxnSpPr>
          <p:cNvPr id="34" name="Straight Connector 33"/>
          <p:cNvCxnSpPr/>
          <p:nvPr/>
        </p:nvCxnSpPr>
        <p:spPr bwMode="auto">
          <a:xfrm>
            <a:off x="2657475" y="5301347"/>
            <a:ext cx="0" cy="411934"/>
          </a:xfrm>
          <a:prstGeom prst="line">
            <a:avLst/>
          </a:prstGeom>
          <a:solidFill>
            <a:schemeClr val="accent1"/>
          </a:solidFill>
          <a:ln w="1905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6" name="TextBox 35"/>
          <p:cNvSpPr txBox="1"/>
          <p:nvPr/>
        </p:nvSpPr>
        <p:spPr>
          <a:xfrm>
            <a:off x="6892630" y="5918753"/>
            <a:ext cx="2099257" cy="646331"/>
          </a:xfrm>
          <a:prstGeom prst="rect">
            <a:avLst/>
          </a:prstGeom>
          <a:noFill/>
        </p:spPr>
        <p:txBody>
          <a:bodyPr wrap="square" rtlCol="0">
            <a:spAutoFit/>
          </a:bodyPr>
          <a:lstStyle/>
          <a:p>
            <a:r>
              <a:rPr lang="en-GB" dirty="0" smtClean="0"/>
              <a:t>Restore r7 and return, result in r0</a:t>
            </a:r>
            <a:endParaRPr lang="en-GB" dirty="0"/>
          </a:p>
        </p:txBody>
      </p:sp>
      <p:sp>
        <p:nvSpPr>
          <p:cNvPr id="41" name="Freeform 40"/>
          <p:cNvSpPr/>
          <p:nvPr/>
        </p:nvSpPr>
        <p:spPr bwMode="auto">
          <a:xfrm>
            <a:off x="1028700" y="4848225"/>
            <a:ext cx="5286375" cy="1830607"/>
          </a:xfrm>
          <a:custGeom>
            <a:avLst/>
            <a:gdLst>
              <a:gd name="connsiteX0" fmla="*/ 5286375 w 5286375"/>
              <a:gd name="connsiteY0" fmla="*/ 0 h 1830607"/>
              <a:gd name="connsiteX1" fmla="*/ 4105275 w 5286375"/>
              <a:gd name="connsiteY1" fmla="*/ 685800 h 1830607"/>
              <a:gd name="connsiteX2" fmla="*/ 3000375 w 5286375"/>
              <a:gd name="connsiteY2" fmla="*/ 1419225 h 1830607"/>
              <a:gd name="connsiteX3" fmla="*/ 1933575 w 5286375"/>
              <a:gd name="connsiteY3" fmla="*/ 1781175 h 1830607"/>
              <a:gd name="connsiteX4" fmla="*/ 514350 w 5286375"/>
              <a:gd name="connsiteY4" fmla="*/ 1819275 h 1830607"/>
              <a:gd name="connsiteX5" fmla="*/ 114300 w 5286375"/>
              <a:gd name="connsiteY5" fmla="*/ 1704975 h 1830607"/>
              <a:gd name="connsiteX6" fmla="*/ 0 w 5286375"/>
              <a:gd name="connsiteY6" fmla="*/ 1476375 h 1830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86375" h="1830607">
                <a:moveTo>
                  <a:pt x="5286375" y="0"/>
                </a:moveTo>
                <a:cubicBezTo>
                  <a:pt x="4886325" y="224631"/>
                  <a:pt x="4486275" y="449263"/>
                  <a:pt x="4105275" y="685800"/>
                </a:cubicBezTo>
                <a:cubicBezTo>
                  <a:pt x="3724275" y="922337"/>
                  <a:pt x="3362325" y="1236663"/>
                  <a:pt x="3000375" y="1419225"/>
                </a:cubicBezTo>
                <a:cubicBezTo>
                  <a:pt x="2638425" y="1601788"/>
                  <a:pt x="2347912" y="1714500"/>
                  <a:pt x="1933575" y="1781175"/>
                </a:cubicBezTo>
                <a:cubicBezTo>
                  <a:pt x="1519238" y="1847850"/>
                  <a:pt x="817562" y="1831975"/>
                  <a:pt x="514350" y="1819275"/>
                </a:cubicBezTo>
                <a:cubicBezTo>
                  <a:pt x="211138" y="1806575"/>
                  <a:pt x="200025" y="1762125"/>
                  <a:pt x="114300" y="1704975"/>
                </a:cubicBezTo>
                <a:cubicBezTo>
                  <a:pt x="28575" y="1647825"/>
                  <a:pt x="14287" y="1562100"/>
                  <a:pt x="0" y="1476375"/>
                </a:cubicBezTo>
              </a:path>
            </a:pathLst>
          </a:custGeom>
          <a:noFill/>
          <a:ln w="15875" cap="flat" cmpd="sng" algn="ctr">
            <a:solidFill>
              <a:srgbClr val="FF0000"/>
            </a:solidFill>
            <a:prstDash val="solid"/>
            <a:round/>
            <a:headEnd type="none" w="med" len="me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Tree>
    <p:extLst>
      <p:ext uri="{BB962C8B-B14F-4D97-AF65-F5344CB8AC3E}">
        <p14:creationId xmlns:p14="http://schemas.microsoft.com/office/powerpoint/2010/main" val="24813912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Calling Assembler Function From C</a:t>
            </a:r>
            <a:endParaRPr lang="en-GB" dirty="0"/>
          </a:p>
        </p:txBody>
      </p:sp>
      <p:sp>
        <p:nvSpPr>
          <p:cNvPr id="3" name="Content Placeholder 2"/>
          <p:cNvSpPr>
            <a:spLocks noGrp="1"/>
          </p:cNvSpPr>
          <p:nvPr>
            <p:ph idx="1"/>
          </p:nvPr>
        </p:nvSpPr>
        <p:spPr/>
        <p:txBody>
          <a:bodyPr/>
          <a:lstStyle/>
          <a:p>
            <a:r>
              <a:rPr lang="en-GB" dirty="0" smtClean="0"/>
              <a:t>Three things you need to do are:</a:t>
            </a:r>
          </a:p>
          <a:p>
            <a:pPr lvl="1"/>
            <a:r>
              <a:rPr lang="en-GB" dirty="0" smtClean="0"/>
              <a:t>Export the function in the assembler file to make it externally linkable using </a:t>
            </a:r>
            <a:r>
              <a:rPr lang="en-GB" b="1" dirty="0" smtClean="0"/>
              <a:t>.global</a:t>
            </a:r>
          </a:p>
          <a:p>
            <a:pPr lvl="1"/>
            <a:r>
              <a:rPr lang="en-GB" dirty="0" smtClean="0"/>
              <a:t>Specify the type of the symbol in the assembler file using </a:t>
            </a:r>
            <a:r>
              <a:rPr lang="en-GB" b="1" dirty="0" smtClean="0"/>
              <a:t>.type</a:t>
            </a:r>
            <a:r>
              <a:rPr lang="en-GB" dirty="0" smtClean="0"/>
              <a:t> and indicating that the symbol is a function by setting the value to </a:t>
            </a:r>
            <a:r>
              <a:rPr lang="en-GB" b="1" dirty="0" smtClean="0"/>
              <a:t>%function</a:t>
            </a:r>
          </a:p>
          <a:p>
            <a:pPr lvl="2"/>
            <a:r>
              <a:rPr lang="en-GB" dirty="0" smtClean="0"/>
              <a:t>%function for a function</a:t>
            </a:r>
          </a:p>
          <a:p>
            <a:pPr lvl="2"/>
            <a:r>
              <a:rPr lang="en-GB" dirty="0" smtClean="0"/>
              <a:t>%object for a data object</a:t>
            </a:r>
          </a:p>
          <a:p>
            <a:pPr lvl="1"/>
            <a:r>
              <a:rPr lang="en-GB" dirty="0" smtClean="0"/>
              <a:t>Import the function into the C file by using an </a:t>
            </a:r>
            <a:r>
              <a:rPr lang="en-GB" b="1" dirty="0" smtClean="0"/>
              <a:t>extern</a:t>
            </a:r>
          </a:p>
          <a:p>
            <a:pPr lvl="1"/>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sp>
        <p:nvSpPr>
          <p:cNvPr id="5" name="Oval 4"/>
          <p:cNvSpPr/>
          <p:nvPr/>
        </p:nvSpPr>
        <p:spPr bwMode="auto">
          <a:xfrm>
            <a:off x="1400175" y="2079625"/>
            <a:ext cx="419100" cy="419100"/>
          </a:xfrm>
          <a:prstGeom prst="ellipse">
            <a:avLst/>
          </a:prstGeom>
          <a:solidFill>
            <a:srgbClr val="FF0000"/>
          </a:solidFill>
          <a:ln w="2540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bg1"/>
                </a:solidFill>
                <a:effectLst/>
                <a:latin typeface="Helvetica" panose="020B0604020202020204" pitchFamily="34" charset="0"/>
              </a:rPr>
              <a:t>1</a:t>
            </a:r>
          </a:p>
        </p:txBody>
      </p:sp>
      <p:sp>
        <p:nvSpPr>
          <p:cNvPr id="6" name="Oval 5"/>
          <p:cNvSpPr/>
          <p:nvPr/>
        </p:nvSpPr>
        <p:spPr bwMode="auto">
          <a:xfrm>
            <a:off x="1400175" y="2667000"/>
            <a:ext cx="419100" cy="419100"/>
          </a:xfrm>
          <a:prstGeom prst="ellipse">
            <a:avLst/>
          </a:prstGeom>
          <a:solidFill>
            <a:srgbClr val="FF0000"/>
          </a:solidFill>
          <a:ln w="2540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bg1"/>
                </a:solidFill>
                <a:effectLst/>
                <a:latin typeface="Helvetica" panose="020B0604020202020204" pitchFamily="34" charset="0"/>
              </a:rPr>
              <a:t>2</a:t>
            </a:r>
          </a:p>
        </p:txBody>
      </p:sp>
      <p:sp>
        <p:nvSpPr>
          <p:cNvPr id="7" name="Oval 6"/>
          <p:cNvSpPr/>
          <p:nvPr/>
        </p:nvSpPr>
        <p:spPr bwMode="auto">
          <a:xfrm>
            <a:off x="1400175" y="4210050"/>
            <a:ext cx="419100" cy="419100"/>
          </a:xfrm>
          <a:prstGeom prst="ellipse">
            <a:avLst/>
          </a:prstGeom>
          <a:solidFill>
            <a:srgbClr val="FF0000"/>
          </a:solidFill>
          <a:ln w="2540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GB" b="1" dirty="0">
                <a:solidFill>
                  <a:schemeClr val="bg1"/>
                </a:solidFill>
              </a:rPr>
              <a:t>3</a:t>
            </a:r>
            <a:endParaRPr kumimoji="0" lang="en-GB" sz="1800" b="1" i="0" u="none" strike="noStrike" cap="none" normalizeH="0" baseline="0" dirty="0" smtClean="0">
              <a:ln>
                <a:noFill/>
              </a:ln>
              <a:solidFill>
                <a:schemeClr val="bg1"/>
              </a:solidFill>
              <a:effectLst/>
              <a:latin typeface="Helvetica" panose="020B0604020202020204" pitchFamily="34" charset="0"/>
            </a:endParaRPr>
          </a:p>
        </p:txBody>
      </p:sp>
    </p:spTree>
    <p:extLst>
      <p:ext uri="{BB962C8B-B14F-4D97-AF65-F5344CB8AC3E}">
        <p14:creationId xmlns:p14="http://schemas.microsoft.com/office/powerpoint/2010/main" val="221231772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Linking to an Assembler Function</a:t>
            </a:r>
            <a:endParaRPr lang="en-GB" dirty="0"/>
          </a:p>
        </p:txBody>
      </p:sp>
      <p:sp>
        <p:nvSpPr>
          <p:cNvPr id="4" name="Footer Placeholder 3"/>
          <p:cNvSpPr>
            <a:spLocks noGrp="1"/>
          </p:cNvSpPr>
          <p:nvPr>
            <p:ph type="ftr" sz="quarter" idx="10"/>
          </p:nvPr>
        </p:nvSpPr>
        <p:spPr/>
        <p:txBody>
          <a:bodyPr/>
          <a:lstStyle/>
          <a:p>
            <a:pPr>
              <a:defRPr/>
            </a:pPr>
            <a:r>
              <a:rPr lang="en-US" altLang="en-US" smtClean="0"/>
              <a:t>WAN</a:t>
            </a:r>
            <a:endParaRPr lang="en-US" altLang="en-US"/>
          </a:p>
        </p:txBody>
      </p:sp>
      <p:sp>
        <p:nvSpPr>
          <p:cNvPr id="5" name="TextBox 4"/>
          <p:cNvSpPr txBox="1"/>
          <p:nvPr/>
        </p:nvSpPr>
        <p:spPr>
          <a:xfrm>
            <a:off x="4600575" y="3057525"/>
            <a:ext cx="4010025" cy="3139321"/>
          </a:xfrm>
          <a:prstGeom prst="rect">
            <a:avLst/>
          </a:prstGeom>
          <a:solidFill>
            <a:schemeClr val="bg1"/>
          </a:solidFill>
          <a:ln w="25400">
            <a:solidFill>
              <a:schemeClr val="tx1"/>
            </a:solidFill>
            <a:prstDash val="dash"/>
          </a:ln>
        </p:spPr>
        <p:txBody>
          <a:bodyPr wrap="square" rtlCol="0">
            <a:spAutoFit/>
          </a:bodyPr>
          <a:lstStyle/>
          <a:p>
            <a:r>
              <a:rPr lang="en-GB" dirty="0" smtClean="0"/>
              <a:t>.</a:t>
            </a:r>
            <a:r>
              <a:rPr lang="en-GB" dirty="0"/>
              <a:t>section .text</a:t>
            </a:r>
          </a:p>
          <a:p>
            <a:r>
              <a:rPr lang="en-GB" b="1" dirty="0" smtClean="0">
                <a:solidFill>
                  <a:srgbClr val="FF0000"/>
                </a:solidFill>
              </a:rPr>
              <a:t>.</a:t>
            </a:r>
            <a:r>
              <a:rPr lang="en-GB" b="1" dirty="0">
                <a:solidFill>
                  <a:srgbClr val="FF0000"/>
                </a:solidFill>
              </a:rPr>
              <a:t>global </a:t>
            </a:r>
            <a:r>
              <a:rPr lang="en-GB" b="1" dirty="0" err="1" smtClean="0">
                <a:solidFill>
                  <a:srgbClr val="FF0000"/>
                </a:solidFill>
              </a:rPr>
              <a:t>AddNumbers</a:t>
            </a:r>
            <a:endParaRPr lang="en-GB" b="1" dirty="0" smtClean="0">
              <a:solidFill>
                <a:srgbClr val="FF0000"/>
              </a:solidFill>
            </a:endParaRPr>
          </a:p>
          <a:p>
            <a:r>
              <a:rPr lang="en-GB" b="1" dirty="0" smtClean="0">
                <a:solidFill>
                  <a:srgbClr val="FF0000"/>
                </a:solidFill>
              </a:rPr>
              <a:t>.type </a:t>
            </a:r>
            <a:r>
              <a:rPr lang="en-GB" b="1" dirty="0" err="1">
                <a:solidFill>
                  <a:srgbClr val="FF0000"/>
                </a:solidFill>
              </a:rPr>
              <a:t>AddNumbers</a:t>
            </a:r>
            <a:r>
              <a:rPr lang="en-GB" b="1" dirty="0">
                <a:solidFill>
                  <a:srgbClr val="FF0000"/>
                </a:solidFill>
              </a:rPr>
              <a:t>, %function</a:t>
            </a:r>
          </a:p>
          <a:p>
            <a:r>
              <a:rPr lang="en-GB" dirty="0"/>
              <a:t> </a:t>
            </a:r>
          </a:p>
          <a:p>
            <a:r>
              <a:rPr lang="en-GB" dirty="0"/>
              <a:t> </a:t>
            </a:r>
            <a:r>
              <a:rPr lang="en-GB" dirty="0" err="1"/>
              <a:t>AddNumbers</a:t>
            </a:r>
            <a:r>
              <a:rPr lang="en-GB" dirty="0"/>
              <a:t>:</a:t>
            </a:r>
          </a:p>
          <a:p>
            <a:r>
              <a:rPr lang="en-GB" dirty="0" smtClean="0"/>
              <a:t>      push </a:t>
            </a:r>
            <a:r>
              <a:rPr lang="en-GB" dirty="0"/>
              <a:t>{</a:t>
            </a:r>
            <a:r>
              <a:rPr lang="en-GB" dirty="0" err="1"/>
              <a:t>lr</a:t>
            </a:r>
            <a:r>
              <a:rPr lang="en-GB" dirty="0"/>
              <a:t>}</a:t>
            </a:r>
          </a:p>
          <a:p>
            <a:r>
              <a:rPr lang="en-GB" dirty="0" smtClean="0"/>
              <a:t>      add </a:t>
            </a:r>
            <a:r>
              <a:rPr lang="en-GB" dirty="0"/>
              <a:t>r0, r1</a:t>
            </a:r>
          </a:p>
          <a:p>
            <a:r>
              <a:rPr lang="en-GB" dirty="0" smtClean="0"/>
              <a:t>      pop </a:t>
            </a:r>
            <a:r>
              <a:rPr lang="en-GB" dirty="0"/>
              <a:t>{pc}</a:t>
            </a:r>
          </a:p>
          <a:p>
            <a:endParaRPr lang="en-GB" dirty="0"/>
          </a:p>
          <a:p>
            <a:r>
              <a:rPr lang="en-GB" dirty="0"/>
              <a:t>.end</a:t>
            </a:r>
          </a:p>
          <a:p>
            <a:r>
              <a:rPr lang="en-GB" dirty="0"/>
              <a:t>LTORG</a:t>
            </a:r>
          </a:p>
        </p:txBody>
      </p:sp>
      <p:sp>
        <p:nvSpPr>
          <p:cNvPr id="6" name="TextBox 5"/>
          <p:cNvSpPr txBox="1"/>
          <p:nvPr/>
        </p:nvSpPr>
        <p:spPr>
          <a:xfrm>
            <a:off x="238124" y="1676400"/>
            <a:ext cx="5762625" cy="923330"/>
          </a:xfrm>
          <a:prstGeom prst="rect">
            <a:avLst/>
          </a:prstGeom>
          <a:solidFill>
            <a:schemeClr val="bg1"/>
          </a:solidFill>
          <a:ln w="25400">
            <a:solidFill>
              <a:schemeClr val="tx1"/>
            </a:solidFill>
            <a:prstDash val="dash"/>
          </a:ln>
        </p:spPr>
        <p:txBody>
          <a:bodyPr wrap="square" rtlCol="0">
            <a:spAutoFit/>
          </a:bodyPr>
          <a:lstStyle/>
          <a:p>
            <a:r>
              <a:rPr lang="en-GB" b="1" dirty="0">
                <a:solidFill>
                  <a:srgbClr val="FF0000"/>
                </a:solidFill>
              </a:rPr>
              <a:t>extern </a:t>
            </a:r>
            <a:r>
              <a:rPr lang="en-GB" b="1" dirty="0" err="1">
                <a:solidFill>
                  <a:srgbClr val="FF0000"/>
                </a:solidFill>
              </a:rPr>
              <a:t>int</a:t>
            </a:r>
            <a:r>
              <a:rPr lang="en-GB" b="1" dirty="0">
                <a:solidFill>
                  <a:srgbClr val="FF0000"/>
                </a:solidFill>
              </a:rPr>
              <a:t> </a:t>
            </a:r>
            <a:r>
              <a:rPr lang="en-GB" b="1" dirty="0" err="1">
                <a:solidFill>
                  <a:srgbClr val="FF0000"/>
                </a:solidFill>
              </a:rPr>
              <a:t>AddNumbers</a:t>
            </a:r>
            <a:r>
              <a:rPr lang="en-GB" b="1" dirty="0">
                <a:solidFill>
                  <a:srgbClr val="FF0000"/>
                </a:solidFill>
              </a:rPr>
              <a:t>(</a:t>
            </a:r>
            <a:r>
              <a:rPr lang="en-GB" b="1" dirty="0" err="1">
                <a:solidFill>
                  <a:srgbClr val="FF0000"/>
                </a:solidFill>
              </a:rPr>
              <a:t>int</a:t>
            </a:r>
            <a:r>
              <a:rPr lang="en-GB" b="1" dirty="0">
                <a:solidFill>
                  <a:srgbClr val="FF0000"/>
                </a:solidFill>
              </a:rPr>
              <a:t> number1, </a:t>
            </a:r>
            <a:r>
              <a:rPr lang="en-GB" b="1" dirty="0" err="1">
                <a:solidFill>
                  <a:srgbClr val="FF0000"/>
                </a:solidFill>
              </a:rPr>
              <a:t>int</a:t>
            </a:r>
            <a:r>
              <a:rPr lang="en-GB" b="1" dirty="0">
                <a:solidFill>
                  <a:srgbClr val="FF0000"/>
                </a:solidFill>
              </a:rPr>
              <a:t> number2</a:t>
            </a:r>
            <a:r>
              <a:rPr lang="en-GB" b="1" dirty="0" smtClean="0">
                <a:solidFill>
                  <a:srgbClr val="FF0000"/>
                </a:solidFill>
              </a:rPr>
              <a:t>);</a:t>
            </a:r>
          </a:p>
          <a:p>
            <a:endParaRPr lang="en-GB" dirty="0" smtClean="0"/>
          </a:p>
          <a:p>
            <a:r>
              <a:rPr lang="en-GB" dirty="0" err="1" smtClean="0"/>
              <a:t>int</a:t>
            </a:r>
            <a:r>
              <a:rPr lang="en-GB" dirty="0" smtClean="0"/>
              <a:t> result = </a:t>
            </a:r>
            <a:r>
              <a:rPr lang="en-GB" dirty="0" err="1" smtClean="0"/>
              <a:t>AddNumbers</a:t>
            </a:r>
            <a:r>
              <a:rPr lang="en-GB" dirty="0" smtClean="0"/>
              <a:t>(2</a:t>
            </a:r>
            <a:r>
              <a:rPr lang="en-GB" dirty="0"/>
              <a:t>, 3);</a:t>
            </a:r>
          </a:p>
        </p:txBody>
      </p:sp>
      <p:sp>
        <p:nvSpPr>
          <p:cNvPr id="7" name="Freeform 6"/>
          <p:cNvSpPr/>
          <p:nvPr/>
        </p:nvSpPr>
        <p:spPr bwMode="auto">
          <a:xfrm>
            <a:off x="3495675" y="2447669"/>
            <a:ext cx="1190625" cy="2003411"/>
          </a:xfrm>
          <a:custGeom>
            <a:avLst/>
            <a:gdLst>
              <a:gd name="connsiteX0" fmla="*/ 0 w 1190625"/>
              <a:gd name="connsiteY0" fmla="*/ 256 h 2003411"/>
              <a:gd name="connsiteX1" fmla="*/ 447675 w 1190625"/>
              <a:gd name="connsiteY1" fmla="*/ 238381 h 2003411"/>
              <a:gd name="connsiteX2" fmla="*/ 266700 w 1190625"/>
              <a:gd name="connsiteY2" fmla="*/ 1448056 h 2003411"/>
              <a:gd name="connsiteX3" fmla="*/ 371475 w 1190625"/>
              <a:gd name="connsiteY3" fmla="*/ 1962406 h 2003411"/>
              <a:gd name="connsiteX4" fmla="*/ 1190625 w 1190625"/>
              <a:gd name="connsiteY4" fmla="*/ 1933831 h 2003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0625" h="2003411">
                <a:moveTo>
                  <a:pt x="0" y="256"/>
                </a:moveTo>
                <a:cubicBezTo>
                  <a:pt x="201612" y="-1332"/>
                  <a:pt x="403225" y="-2919"/>
                  <a:pt x="447675" y="238381"/>
                </a:cubicBezTo>
                <a:cubicBezTo>
                  <a:pt x="492125" y="479681"/>
                  <a:pt x="279400" y="1160718"/>
                  <a:pt x="266700" y="1448056"/>
                </a:cubicBezTo>
                <a:cubicBezTo>
                  <a:pt x="254000" y="1735394"/>
                  <a:pt x="217488" y="1881444"/>
                  <a:pt x="371475" y="1962406"/>
                </a:cubicBezTo>
                <a:cubicBezTo>
                  <a:pt x="525462" y="2043368"/>
                  <a:pt x="858043" y="1988599"/>
                  <a:pt x="1190625" y="1933831"/>
                </a:cubicBezTo>
              </a:path>
            </a:pathLst>
          </a:custGeom>
          <a:noFill/>
          <a:ln w="73025" cap="flat" cmpd="sng" algn="ctr">
            <a:solidFill>
              <a:schemeClr val="tx1"/>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
        <p:nvSpPr>
          <p:cNvPr id="8" name="Oval 7"/>
          <p:cNvSpPr/>
          <p:nvPr/>
        </p:nvSpPr>
        <p:spPr bwMode="auto">
          <a:xfrm>
            <a:off x="6167437" y="1608137"/>
            <a:ext cx="419100" cy="419100"/>
          </a:xfrm>
          <a:prstGeom prst="ellipse">
            <a:avLst/>
          </a:prstGeom>
          <a:solidFill>
            <a:srgbClr val="FF0000"/>
          </a:solidFill>
          <a:ln w="2540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GB" b="1" dirty="0">
                <a:solidFill>
                  <a:schemeClr val="bg1"/>
                </a:solidFill>
              </a:rPr>
              <a:t>3</a:t>
            </a:r>
            <a:endParaRPr kumimoji="0" lang="en-GB" sz="1800" b="1" i="0" u="none" strike="noStrike" cap="none" normalizeH="0" baseline="0" dirty="0" smtClean="0">
              <a:ln>
                <a:noFill/>
              </a:ln>
              <a:solidFill>
                <a:schemeClr val="bg1"/>
              </a:solidFill>
              <a:effectLst/>
              <a:latin typeface="Helvetica" panose="020B0604020202020204" pitchFamily="34" charset="0"/>
            </a:endParaRPr>
          </a:p>
        </p:txBody>
      </p:sp>
      <p:sp>
        <p:nvSpPr>
          <p:cNvPr id="9" name="Oval 8"/>
          <p:cNvSpPr/>
          <p:nvPr/>
        </p:nvSpPr>
        <p:spPr bwMode="auto">
          <a:xfrm>
            <a:off x="8039100" y="3575050"/>
            <a:ext cx="419100" cy="419100"/>
          </a:xfrm>
          <a:prstGeom prst="ellipse">
            <a:avLst/>
          </a:prstGeom>
          <a:solidFill>
            <a:srgbClr val="FF0000"/>
          </a:solidFill>
          <a:ln w="2540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GB" b="1" dirty="0">
                <a:solidFill>
                  <a:schemeClr val="bg1"/>
                </a:solidFill>
              </a:rPr>
              <a:t>2</a:t>
            </a:r>
            <a:endParaRPr kumimoji="0" lang="en-GB" sz="1800" b="1" i="0" u="none" strike="noStrike" cap="none" normalizeH="0" baseline="0" dirty="0" smtClean="0">
              <a:ln>
                <a:noFill/>
              </a:ln>
              <a:solidFill>
                <a:schemeClr val="bg1"/>
              </a:solidFill>
              <a:effectLst/>
              <a:latin typeface="Helvetica" panose="020B0604020202020204" pitchFamily="34" charset="0"/>
            </a:endParaRPr>
          </a:p>
        </p:txBody>
      </p:sp>
      <p:sp>
        <p:nvSpPr>
          <p:cNvPr id="10" name="Oval 9"/>
          <p:cNvSpPr/>
          <p:nvPr/>
        </p:nvSpPr>
        <p:spPr bwMode="auto">
          <a:xfrm>
            <a:off x="7067550" y="3155950"/>
            <a:ext cx="419100" cy="419100"/>
          </a:xfrm>
          <a:prstGeom prst="ellipse">
            <a:avLst/>
          </a:prstGeom>
          <a:solidFill>
            <a:srgbClr val="FF0000"/>
          </a:solidFill>
          <a:ln w="25400"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bg1"/>
                </a:solidFill>
                <a:effectLst/>
                <a:latin typeface="Helvetica" panose="020B0604020202020204" pitchFamily="34" charset="0"/>
              </a:rPr>
              <a:t>1</a:t>
            </a:r>
          </a:p>
        </p:txBody>
      </p:sp>
    </p:spTree>
    <p:extLst>
      <p:ext uri="{BB962C8B-B14F-4D97-AF65-F5344CB8AC3E}">
        <p14:creationId xmlns:p14="http://schemas.microsoft.com/office/powerpoint/2010/main" val="7151542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Pass Value by Reference</a:t>
            </a:r>
            <a:br>
              <a:rPr lang="en-GB" dirty="0" smtClean="0"/>
            </a:br>
            <a:r>
              <a:rPr lang="en-GB" dirty="0" smtClean="0"/>
              <a:t>(e.g. Pass Address of Array)</a:t>
            </a:r>
            <a:endParaRPr lang="en-GB" dirty="0"/>
          </a:p>
        </p:txBody>
      </p:sp>
      <p:sp>
        <p:nvSpPr>
          <p:cNvPr id="4" name="Footer Placeholder 3"/>
          <p:cNvSpPr>
            <a:spLocks noGrp="1"/>
          </p:cNvSpPr>
          <p:nvPr>
            <p:ph type="ftr" sz="quarter" idx="10"/>
          </p:nvPr>
        </p:nvSpPr>
        <p:spPr>
          <a:xfrm>
            <a:off x="12700" y="6537325"/>
            <a:ext cx="2895600" cy="320675"/>
          </a:xfrm>
        </p:spPr>
        <p:txBody>
          <a:bodyPr/>
          <a:lstStyle/>
          <a:p>
            <a:pPr>
              <a:defRPr/>
            </a:pPr>
            <a:r>
              <a:rPr lang="en-US" altLang="en-US" smtClean="0"/>
              <a:t>WAN</a:t>
            </a:r>
            <a:endParaRPr lang="en-US" altLang="en-US"/>
          </a:p>
        </p:txBody>
      </p:sp>
      <p:sp>
        <p:nvSpPr>
          <p:cNvPr id="5" name="TextBox 4"/>
          <p:cNvSpPr txBox="1"/>
          <p:nvPr/>
        </p:nvSpPr>
        <p:spPr>
          <a:xfrm rot="16200000">
            <a:off x="-1648956" y="3143303"/>
            <a:ext cx="5355312" cy="1477328"/>
          </a:xfrm>
          <a:prstGeom prst="rect">
            <a:avLst/>
          </a:prstGeom>
          <a:solidFill>
            <a:schemeClr val="bg1"/>
          </a:solidFill>
          <a:ln w="25400">
            <a:solidFill>
              <a:schemeClr val="tx1"/>
            </a:solidFill>
            <a:prstDash val="dash"/>
          </a:ln>
        </p:spPr>
        <p:txBody>
          <a:bodyPr wrap="square" rtlCol="0">
            <a:spAutoFit/>
          </a:bodyPr>
          <a:lstStyle/>
          <a:p>
            <a:r>
              <a:rPr lang="en-GB" dirty="0"/>
              <a:t>extern unsigned </a:t>
            </a:r>
            <a:r>
              <a:rPr lang="en-GB" dirty="0" err="1"/>
              <a:t>int</a:t>
            </a:r>
            <a:r>
              <a:rPr lang="en-GB" dirty="0"/>
              <a:t> </a:t>
            </a:r>
            <a:r>
              <a:rPr lang="en-GB" dirty="0" err="1"/>
              <a:t>AddArrayNumbers</a:t>
            </a:r>
            <a:r>
              <a:rPr lang="en-GB" dirty="0"/>
              <a:t>(unsigned </a:t>
            </a:r>
            <a:r>
              <a:rPr lang="en-GB" dirty="0" err="1"/>
              <a:t>int</a:t>
            </a:r>
            <a:r>
              <a:rPr lang="en-GB" dirty="0"/>
              <a:t> *array, </a:t>
            </a:r>
            <a:r>
              <a:rPr lang="en-GB" dirty="0" err="1"/>
              <a:t>int</a:t>
            </a:r>
            <a:r>
              <a:rPr lang="en-GB" dirty="0"/>
              <a:t> </a:t>
            </a:r>
            <a:r>
              <a:rPr lang="en-GB" dirty="0" err="1"/>
              <a:t>arrayLen</a:t>
            </a:r>
            <a:r>
              <a:rPr lang="en-GB" dirty="0" smtClean="0"/>
              <a:t>);</a:t>
            </a:r>
          </a:p>
          <a:p>
            <a:endParaRPr lang="en-GB" dirty="0" smtClean="0"/>
          </a:p>
          <a:p>
            <a:r>
              <a:rPr lang="en-GB" dirty="0"/>
              <a:t>unsigned </a:t>
            </a:r>
            <a:r>
              <a:rPr lang="en-GB" dirty="0" err="1"/>
              <a:t>int</a:t>
            </a:r>
            <a:r>
              <a:rPr lang="en-GB" dirty="0"/>
              <a:t> numbers[] = { 3, 4, 5, 6, 7 };</a:t>
            </a:r>
          </a:p>
          <a:p>
            <a:r>
              <a:rPr lang="en-GB" dirty="0"/>
              <a:t>result = </a:t>
            </a:r>
            <a:r>
              <a:rPr lang="en-GB" dirty="0" err="1"/>
              <a:t>AddArrayNumbers</a:t>
            </a:r>
            <a:r>
              <a:rPr lang="en-GB" dirty="0"/>
              <a:t>(numbers, 5);</a:t>
            </a:r>
          </a:p>
        </p:txBody>
      </p:sp>
      <p:sp>
        <p:nvSpPr>
          <p:cNvPr id="6" name="TextBox 5"/>
          <p:cNvSpPr txBox="1"/>
          <p:nvPr/>
        </p:nvSpPr>
        <p:spPr>
          <a:xfrm>
            <a:off x="2038350" y="1331662"/>
            <a:ext cx="6972300" cy="5078313"/>
          </a:xfrm>
          <a:prstGeom prst="rect">
            <a:avLst/>
          </a:prstGeom>
          <a:solidFill>
            <a:schemeClr val="bg1"/>
          </a:solidFill>
          <a:ln w="25400">
            <a:solidFill>
              <a:schemeClr val="tx1"/>
            </a:solidFill>
            <a:prstDash val="dash"/>
          </a:ln>
        </p:spPr>
        <p:txBody>
          <a:bodyPr wrap="square" rtlCol="0">
            <a:spAutoFit/>
          </a:bodyPr>
          <a:lstStyle/>
          <a:p>
            <a:r>
              <a:rPr lang="en-GB" dirty="0"/>
              <a:t>.global </a:t>
            </a:r>
            <a:r>
              <a:rPr lang="en-GB" dirty="0" err="1" smtClean="0"/>
              <a:t>AddArrayNumbers</a:t>
            </a:r>
            <a:r>
              <a:rPr lang="en-GB" dirty="0" smtClean="0"/>
              <a:t>	         // </a:t>
            </a:r>
            <a:r>
              <a:rPr lang="en-GB" dirty="0"/>
              <a:t>Make it externally linkable</a:t>
            </a:r>
          </a:p>
          <a:p>
            <a:r>
              <a:rPr lang="en-GB" dirty="0"/>
              <a:t>.type </a:t>
            </a:r>
            <a:r>
              <a:rPr lang="en-GB" dirty="0" err="1"/>
              <a:t>AddArrayNumbers</a:t>
            </a:r>
            <a:r>
              <a:rPr lang="en-GB" dirty="0"/>
              <a:t>, %function</a:t>
            </a:r>
          </a:p>
          <a:p>
            <a:r>
              <a:rPr lang="en-GB" dirty="0"/>
              <a:t> </a:t>
            </a:r>
          </a:p>
          <a:p>
            <a:r>
              <a:rPr lang="en-GB" dirty="0" err="1"/>
              <a:t>AddArrayNumbers</a:t>
            </a:r>
            <a:r>
              <a:rPr lang="en-GB" dirty="0" smtClean="0"/>
              <a:t>:	// </a:t>
            </a:r>
            <a:r>
              <a:rPr lang="en-GB" dirty="0"/>
              <a:t>r0 =  array, r1 = array length</a:t>
            </a:r>
          </a:p>
          <a:p>
            <a:r>
              <a:rPr lang="en-GB" dirty="0" smtClean="0"/>
              <a:t>      push </a:t>
            </a:r>
            <a:r>
              <a:rPr lang="en-GB" dirty="0"/>
              <a:t>{r4, </a:t>
            </a:r>
            <a:r>
              <a:rPr lang="en-GB" dirty="0" err="1"/>
              <a:t>lr</a:t>
            </a:r>
            <a:r>
              <a:rPr lang="en-GB" dirty="0"/>
              <a:t>}</a:t>
            </a:r>
          </a:p>
          <a:p>
            <a:r>
              <a:rPr lang="da-DK" dirty="0" smtClean="0"/>
              <a:t>      ldr </a:t>
            </a:r>
            <a:r>
              <a:rPr lang="da-DK" dirty="0"/>
              <a:t>r2, =#</a:t>
            </a:r>
            <a:r>
              <a:rPr lang="da-DK" dirty="0" smtClean="0"/>
              <a:t>0		// </a:t>
            </a:r>
            <a:r>
              <a:rPr lang="da-DK" dirty="0"/>
              <a:t>Set index</a:t>
            </a:r>
          </a:p>
          <a:p>
            <a:r>
              <a:rPr lang="en-GB" dirty="0" smtClean="0"/>
              <a:t>      </a:t>
            </a:r>
            <a:r>
              <a:rPr lang="en-GB" dirty="0" err="1" smtClean="0"/>
              <a:t>ldr</a:t>
            </a:r>
            <a:r>
              <a:rPr lang="en-GB" dirty="0" smtClean="0"/>
              <a:t> </a:t>
            </a:r>
            <a:r>
              <a:rPr lang="en-GB" dirty="0"/>
              <a:t>r3, =#</a:t>
            </a:r>
            <a:r>
              <a:rPr lang="en-GB" dirty="0" smtClean="0"/>
              <a:t>0		// </a:t>
            </a:r>
            <a:r>
              <a:rPr lang="en-GB" dirty="0"/>
              <a:t>Running total</a:t>
            </a:r>
          </a:p>
          <a:p>
            <a:r>
              <a:rPr lang="en-GB" dirty="0" smtClean="0"/>
              <a:t>      b </a:t>
            </a:r>
            <a:r>
              <a:rPr lang="en-GB" dirty="0" err="1"/>
              <a:t>numbersloopend</a:t>
            </a:r>
            <a:endParaRPr lang="en-GB" dirty="0"/>
          </a:p>
          <a:p>
            <a:r>
              <a:rPr lang="en-GB" dirty="0" err="1"/>
              <a:t>numbersloopstart</a:t>
            </a:r>
            <a:r>
              <a:rPr lang="en-GB" dirty="0"/>
              <a:t>:</a:t>
            </a:r>
          </a:p>
          <a:p>
            <a:r>
              <a:rPr lang="en-GB" dirty="0" smtClean="0"/>
              <a:t>      </a:t>
            </a:r>
            <a:r>
              <a:rPr lang="en-GB" dirty="0" err="1" smtClean="0"/>
              <a:t>ldr</a:t>
            </a:r>
            <a:r>
              <a:rPr lang="en-GB" dirty="0" smtClean="0"/>
              <a:t> </a:t>
            </a:r>
            <a:r>
              <a:rPr lang="en-GB" dirty="0"/>
              <a:t>r4, [r0</a:t>
            </a:r>
            <a:r>
              <a:rPr lang="en-GB" dirty="0" smtClean="0"/>
              <a:t>]		// </a:t>
            </a:r>
            <a:r>
              <a:rPr lang="en-GB" dirty="0"/>
              <a:t>Read value from array element</a:t>
            </a:r>
          </a:p>
          <a:p>
            <a:r>
              <a:rPr lang="en-GB" dirty="0" smtClean="0"/>
              <a:t>      add </a:t>
            </a:r>
            <a:r>
              <a:rPr lang="en-GB" dirty="0"/>
              <a:t>r3, </a:t>
            </a:r>
            <a:r>
              <a:rPr lang="en-GB" dirty="0" smtClean="0"/>
              <a:t>r4		// </a:t>
            </a:r>
            <a:r>
              <a:rPr lang="en-GB" dirty="0"/>
              <a:t>Add read value to running total</a:t>
            </a:r>
          </a:p>
          <a:p>
            <a:r>
              <a:rPr lang="en-GB" dirty="0" smtClean="0"/>
              <a:t>      add </a:t>
            </a:r>
            <a:r>
              <a:rPr lang="en-GB" dirty="0"/>
              <a:t>r0, #</a:t>
            </a:r>
            <a:r>
              <a:rPr lang="en-GB" dirty="0" smtClean="0"/>
              <a:t>4		// </a:t>
            </a:r>
            <a:r>
              <a:rPr lang="en-GB" dirty="0"/>
              <a:t>Move to next array </a:t>
            </a:r>
            <a:r>
              <a:rPr lang="en-GB" dirty="0" smtClean="0"/>
              <a:t>element (+4 bytes)</a:t>
            </a:r>
            <a:endParaRPr lang="en-GB" dirty="0"/>
          </a:p>
          <a:p>
            <a:r>
              <a:rPr lang="en-GB" dirty="0" smtClean="0"/>
              <a:t>      add </a:t>
            </a:r>
            <a:r>
              <a:rPr lang="en-GB" dirty="0"/>
              <a:t>r2, #</a:t>
            </a:r>
            <a:r>
              <a:rPr lang="en-GB" dirty="0" smtClean="0"/>
              <a:t>1		// </a:t>
            </a:r>
            <a:r>
              <a:rPr lang="en-GB" dirty="0"/>
              <a:t>Increment index</a:t>
            </a:r>
          </a:p>
          <a:p>
            <a:r>
              <a:rPr lang="en-GB" dirty="0" err="1"/>
              <a:t>numbersloopend</a:t>
            </a:r>
            <a:r>
              <a:rPr lang="en-GB" dirty="0"/>
              <a:t>:</a:t>
            </a:r>
          </a:p>
          <a:p>
            <a:r>
              <a:rPr lang="pt-BR" dirty="0" smtClean="0"/>
              <a:t>      cmp </a:t>
            </a:r>
            <a:r>
              <a:rPr lang="pt-BR" dirty="0"/>
              <a:t>r2, </a:t>
            </a:r>
            <a:r>
              <a:rPr lang="pt-BR" dirty="0" smtClean="0"/>
              <a:t>r1		// </a:t>
            </a:r>
            <a:r>
              <a:rPr lang="pt-BR" dirty="0"/>
              <a:t>index &lt; arraylenght</a:t>
            </a:r>
          </a:p>
          <a:p>
            <a:r>
              <a:rPr lang="en-GB" dirty="0" smtClean="0"/>
              <a:t>      </a:t>
            </a:r>
            <a:r>
              <a:rPr lang="en-GB" dirty="0" err="1" smtClean="0"/>
              <a:t>blt</a:t>
            </a:r>
            <a:r>
              <a:rPr lang="en-GB" dirty="0" smtClean="0"/>
              <a:t> </a:t>
            </a:r>
            <a:r>
              <a:rPr lang="en-GB" dirty="0" err="1"/>
              <a:t>numbersloopstart</a:t>
            </a:r>
            <a:endParaRPr lang="en-GB" dirty="0"/>
          </a:p>
          <a:p>
            <a:r>
              <a:rPr lang="pt-BR" dirty="0" smtClean="0"/>
              <a:t>      mov </a:t>
            </a:r>
            <a:r>
              <a:rPr lang="pt-BR" dirty="0"/>
              <a:t>r0, </a:t>
            </a:r>
            <a:r>
              <a:rPr lang="pt-BR" dirty="0" smtClean="0"/>
              <a:t>r3		// </a:t>
            </a:r>
            <a:r>
              <a:rPr lang="pt-BR" dirty="0"/>
              <a:t>Return result(r0)</a:t>
            </a:r>
          </a:p>
          <a:p>
            <a:r>
              <a:rPr lang="en-GB" dirty="0" smtClean="0"/>
              <a:t>      pop </a:t>
            </a:r>
            <a:r>
              <a:rPr lang="en-GB" dirty="0"/>
              <a:t>{r4, pc}</a:t>
            </a:r>
          </a:p>
        </p:txBody>
      </p:sp>
      <p:sp>
        <p:nvSpPr>
          <p:cNvPr id="7" name="Freeform 6"/>
          <p:cNvSpPr/>
          <p:nvPr/>
        </p:nvSpPr>
        <p:spPr bwMode="auto">
          <a:xfrm>
            <a:off x="1600200" y="1748937"/>
            <a:ext cx="485775" cy="594213"/>
          </a:xfrm>
          <a:custGeom>
            <a:avLst/>
            <a:gdLst>
              <a:gd name="connsiteX0" fmla="*/ 0 w 485775"/>
              <a:gd name="connsiteY0" fmla="*/ 594213 h 594213"/>
              <a:gd name="connsiteX1" fmla="*/ 66675 w 485775"/>
              <a:gd name="connsiteY1" fmla="*/ 3663 h 594213"/>
              <a:gd name="connsiteX2" fmla="*/ 276225 w 485775"/>
              <a:gd name="connsiteY2" fmla="*/ 356088 h 594213"/>
              <a:gd name="connsiteX3" fmla="*/ 485775 w 485775"/>
              <a:gd name="connsiteY3" fmla="*/ 594213 h 594213"/>
            </a:gdLst>
            <a:ahLst/>
            <a:cxnLst>
              <a:cxn ang="0">
                <a:pos x="connsiteX0" y="connsiteY0"/>
              </a:cxn>
              <a:cxn ang="0">
                <a:pos x="connsiteX1" y="connsiteY1"/>
              </a:cxn>
              <a:cxn ang="0">
                <a:pos x="connsiteX2" y="connsiteY2"/>
              </a:cxn>
              <a:cxn ang="0">
                <a:pos x="connsiteX3" y="connsiteY3"/>
              </a:cxn>
            </a:cxnLst>
            <a:rect l="l" t="t" r="r" b="b"/>
            <a:pathLst>
              <a:path w="485775" h="594213">
                <a:moveTo>
                  <a:pt x="0" y="594213"/>
                </a:moveTo>
                <a:cubicBezTo>
                  <a:pt x="10319" y="318781"/>
                  <a:pt x="20638" y="43350"/>
                  <a:pt x="66675" y="3663"/>
                </a:cubicBezTo>
                <a:cubicBezTo>
                  <a:pt x="112712" y="-36024"/>
                  <a:pt x="206375" y="257663"/>
                  <a:pt x="276225" y="356088"/>
                </a:cubicBezTo>
                <a:cubicBezTo>
                  <a:pt x="346075" y="454513"/>
                  <a:pt x="452438" y="556113"/>
                  <a:pt x="485775" y="594213"/>
                </a:cubicBezTo>
              </a:path>
            </a:pathLst>
          </a:custGeom>
          <a:noFill/>
          <a:ln w="66675" cap="flat" cmpd="sng" algn="ctr">
            <a:solidFill>
              <a:schemeClr val="tx1"/>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
        <p:nvSpPr>
          <p:cNvPr id="3" name="TextBox 2"/>
          <p:cNvSpPr txBox="1"/>
          <p:nvPr/>
        </p:nvSpPr>
        <p:spPr>
          <a:xfrm>
            <a:off x="2038350" y="6457918"/>
            <a:ext cx="3384260" cy="369332"/>
          </a:xfrm>
          <a:prstGeom prst="rect">
            <a:avLst/>
          </a:prstGeom>
          <a:solidFill>
            <a:schemeClr val="bg1"/>
          </a:solidFill>
        </p:spPr>
        <p:txBody>
          <a:bodyPr wrap="none" rtlCol="0">
            <a:spAutoFit/>
          </a:bodyPr>
          <a:lstStyle/>
          <a:p>
            <a:r>
              <a:rPr lang="en-GB" dirty="0" smtClean="0"/>
              <a:t>unsigned </a:t>
            </a:r>
            <a:r>
              <a:rPr lang="en-GB" dirty="0" err="1" smtClean="0"/>
              <a:t>int</a:t>
            </a:r>
            <a:r>
              <a:rPr lang="en-GB" dirty="0" smtClean="0"/>
              <a:t> = 32-bits (4 bytes)</a:t>
            </a:r>
            <a:endParaRPr lang="en-GB" dirty="0"/>
          </a:p>
        </p:txBody>
      </p:sp>
    </p:spTree>
    <p:extLst>
      <p:ext uri="{BB962C8B-B14F-4D97-AF65-F5344CB8AC3E}">
        <p14:creationId xmlns:p14="http://schemas.microsoft.com/office/powerpoint/2010/main" val="21633990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s-slides">
  <a:themeElements>
    <a:clrScheme name="">
      <a:dk1>
        <a:srgbClr val="660066"/>
      </a:dk1>
      <a:lt1>
        <a:srgbClr val="FFFFFF"/>
      </a:lt1>
      <a:dk2>
        <a:srgbClr val="006600"/>
      </a:dk2>
      <a:lt2>
        <a:srgbClr val="FFCC99"/>
      </a:lt2>
      <a:accent1>
        <a:srgbClr val="99FF99"/>
      </a:accent1>
      <a:accent2>
        <a:srgbClr val="CC66FF"/>
      </a:accent2>
      <a:accent3>
        <a:srgbClr val="FFFFFF"/>
      </a:accent3>
      <a:accent4>
        <a:srgbClr val="560056"/>
      </a:accent4>
      <a:accent5>
        <a:srgbClr val="CAFFCA"/>
      </a:accent5>
      <a:accent6>
        <a:srgbClr val="B95CE7"/>
      </a:accent6>
      <a:hlink>
        <a:srgbClr val="FF99CC"/>
      </a:hlink>
      <a:folHlink>
        <a:srgbClr val="006600"/>
      </a:folHlink>
    </a:clrScheme>
    <a:fontScheme name="os-slides">
      <a:majorFont>
        <a:latin typeface="Helvetica"/>
        <a:ea typeface=""/>
        <a:cs typeface=""/>
      </a:majorFont>
      <a:minorFont>
        <a:latin typeface="Helvetic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Helvetica"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Helvetica" panose="020B0604020202020204" pitchFamily="34" charset="0"/>
          </a:defRPr>
        </a:defPPr>
      </a:lstStyle>
    </a:lnDef>
  </a:objectDefaults>
  <a:extraClrSchemeLst>
    <a:extraClrScheme>
      <a:clrScheme name="os-slides 1">
        <a:dk1>
          <a:srgbClr val="000000"/>
        </a:dk1>
        <a:lt1>
          <a:srgbClr val="FFFFFF"/>
        </a:lt1>
        <a:dk2>
          <a:srgbClr val="6600CC"/>
        </a:dk2>
        <a:lt2>
          <a:srgbClr val="CCECFF"/>
        </a:lt2>
        <a:accent1>
          <a:srgbClr val="00FFCC"/>
        </a:accent1>
        <a:accent2>
          <a:srgbClr val="9933FF"/>
        </a:accent2>
        <a:accent3>
          <a:srgbClr val="B8AAE2"/>
        </a:accent3>
        <a:accent4>
          <a:srgbClr val="DADADA"/>
        </a:accent4>
        <a:accent5>
          <a:srgbClr val="AAFFE2"/>
        </a:accent5>
        <a:accent6>
          <a:srgbClr val="8A2DE7"/>
        </a:accent6>
        <a:hlink>
          <a:srgbClr val="660066"/>
        </a:hlink>
        <a:folHlink>
          <a:srgbClr val="006699"/>
        </a:folHlink>
      </a:clrScheme>
      <a:clrMap bg1="dk2" tx1="lt1" bg2="dk1" tx2="lt2" accent1="accent1" accent2="accent2" accent3="accent3" accent4="accent4" accent5="accent5" accent6="accent6" hlink="hlink" folHlink="folHlink"/>
    </a:extraClrScheme>
    <a:extraClrScheme>
      <a:clrScheme name="os-slides 2">
        <a:dk1>
          <a:srgbClr val="660066"/>
        </a:dk1>
        <a:lt1>
          <a:srgbClr val="FFFFFF"/>
        </a:lt1>
        <a:dk2>
          <a:srgbClr val="FF00FF"/>
        </a:dk2>
        <a:lt2>
          <a:srgbClr val="FFCC99"/>
        </a:lt2>
        <a:accent1>
          <a:srgbClr val="99FF99"/>
        </a:accent1>
        <a:accent2>
          <a:srgbClr val="CC66FF"/>
        </a:accent2>
        <a:accent3>
          <a:srgbClr val="FFFFFF"/>
        </a:accent3>
        <a:accent4>
          <a:srgbClr val="560056"/>
        </a:accent4>
        <a:accent5>
          <a:srgbClr val="CAFFCA"/>
        </a:accent5>
        <a:accent6>
          <a:srgbClr val="B95CE7"/>
        </a:accent6>
        <a:hlink>
          <a:srgbClr val="FF99CC"/>
        </a:hlink>
        <a:folHlink>
          <a:srgbClr val="006600"/>
        </a:folHlink>
      </a:clrScheme>
      <a:clrMap bg1="lt1" tx1="dk1" bg2="lt2" tx2="dk2" accent1="accent1" accent2="accent2" accent3="accent3" accent4="accent4" accent5="accent5" accent6="accent6" hlink="hlink" folHlink="folHlink"/>
    </a:extraClrScheme>
    <a:extraClrScheme>
      <a:clrScheme name="os-slides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s-slides 4">
        <a:dk1>
          <a:srgbClr val="000000"/>
        </a:dk1>
        <a:lt1>
          <a:srgbClr val="FFFFFF"/>
        </a:lt1>
        <a:dk2>
          <a:srgbClr val="CC0099"/>
        </a:dk2>
        <a:lt2>
          <a:srgbClr val="FFCCFF"/>
        </a:lt2>
        <a:accent1>
          <a:srgbClr val="00FF00"/>
        </a:accent1>
        <a:accent2>
          <a:srgbClr val="9933FF"/>
        </a:accent2>
        <a:accent3>
          <a:srgbClr val="E2AACA"/>
        </a:accent3>
        <a:accent4>
          <a:srgbClr val="DADADA"/>
        </a:accent4>
        <a:accent5>
          <a:srgbClr val="AAFFAA"/>
        </a:accent5>
        <a:accent6>
          <a:srgbClr val="8A2DE7"/>
        </a:accent6>
        <a:hlink>
          <a:srgbClr val="660066"/>
        </a:hlink>
        <a:folHlink>
          <a:srgbClr val="0066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3300"/>
    </a:dk1>
    <a:lt1>
      <a:srgbClr val="FFFFFF"/>
    </a:lt1>
    <a:dk2>
      <a:srgbClr val="0000FF"/>
    </a:dk2>
    <a:lt2>
      <a:srgbClr val="FFCC99"/>
    </a:lt2>
    <a:accent1>
      <a:srgbClr val="99FF99"/>
    </a:accent1>
    <a:accent2>
      <a:srgbClr val="CC66FF"/>
    </a:accent2>
    <a:accent3>
      <a:srgbClr val="FFFFFF"/>
    </a:accent3>
    <a:accent4>
      <a:srgbClr val="002A00"/>
    </a:accent4>
    <a:accent5>
      <a:srgbClr val="CAFFCA"/>
    </a:accent5>
    <a:accent6>
      <a:srgbClr val="B95CE7"/>
    </a:accent6>
    <a:hlink>
      <a:srgbClr val="FF99CC"/>
    </a:hlink>
    <a:folHlink>
      <a:srgbClr val="006600"/>
    </a:folHlink>
  </a:clrScheme>
</a:themeOverride>
</file>

<file path=docProps/app.xml><?xml version="1.0" encoding="utf-8"?>
<Properties xmlns="http://schemas.openxmlformats.org/officeDocument/2006/extended-properties" xmlns:vt="http://schemas.openxmlformats.org/officeDocument/2006/docPropsVTypes">
  <Template>C:\apps\Microsoft Office\Templates\Presentations\os-slides.pot</Template>
  <TotalTime>14393</TotalTime>
  <Words>3347</Words>
  <Application>Microsoft Office PowerPoint</Application>
  <PresentationFormat>On-screen Show (4:3)</PresentationFormat>
  <Paragraphs>687</Paragraphs>
  <Slides>38</Slides>
  <Notes>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38</vt:i4>
      </vt:variant>
    </vt:vector>
  </HeadingPairs>
  <TitlesOfParts>
    <vt:vector size="51" baseType="lpstr">
      <vt:lpstr>PMingLiU</vt:lpstr>
      <vt:lpstr>PMingLiU</vt:lpstr>
      <vt:lpstr>Arial</vt:lpstr>
      <vt:lpstr>Calibri</vt:lpstr>
      <vt:lpstr>Courier New</vt:lpstr>
      <vt:lpstr>Helvetica</vt:lpstr>
      <vt:lpstr>Helvetica-Narrow</vt:lpstr>
      <vt:lpstr>Impact</vt:lpstr>
      <vt:lpstr>Monotype Sorts</vt:lpstr>
      <vt:lpstr>Symbol</vt:lpstr>
      <vt:lpstr>Times New Roman</vt:lpstr>
      <vt:lpstr>Wingdings</vt:lpstr>
      <vt:lpstr>os-slides</vt:lpstr>
      <vt:lpstr>HANDOUT: ARM Thumb-16 Assembly</vt:lpstr>
      <vt:lpstr>Data Types</vt:lpstr>
      <vt:lpstr>Thumb 16-bit Instruction Set Encoding</vt:lpstr>
      <vt:lpstr>PowerPoint Presentation</vt:lpstr>
      <vt:lpstr>LDR Immediate</vt:lpstr>
      <vt:lpstr>Literal Pool</vt:lpstr>
      <vt:lpstr>MOV</vt:lpstr>
      <vt:lpstr>LDR vs MOV</vt:lpstr>
      <vt:lpstr>Add/Subtract</vt:lpstr>
      <vt:lpstr>Mutliply</vt:lpstr>
      <vt:lpstr>Left Shift Operations</vt:lpstr>
      <vt:lpstr>Right Shift Operations</vt:lpstr>
      <vt:lpstr>Rotate Right Operation</vt:lpstr>
      <vt:lpstr>Labels</vt:lpstr>
      <vt:lpstr>Unconditional Branching</vt:lpstr>
      <vt:lpstr>Conditional Branching</vt:lpstr>
      <vt:lpstr>Condition Flags</vt:lpstr>
      <vt:lpstr>Comparing Values  (Are they the same?)</vt:lpstr>
      <vt:lpstr>Loading Value/Address into Register</vt:lpstr>
      <vt:lpstr>Loading Value into Register from Memory</vt:lpstr>
      <vt:lpstr>Loading Value into Register from Memory (Halfword and Byte)</vt:lpstr>
      <vt:lpstr>Loading Signed Value into Register from Memory (Halfword and Byte)</vt:lpstr>
      <vt:lpstr>Store Register Value In Memory</vt:lpstr>
      <vt:lpstr>Variables</vt:lpstr>
      <vt:lpstr>Array (Equivalent)</vt:lpstr>
      <vt:lpstr>Fill array</vt:lpstr>
      <vt:lpstr>Call Function</vt:lpstr>
      <vt:lpstr>PC and LR</vt:lpstr>
      <vt:lpstr>Function/Subroutine Calls</vt:lpstr>
      <vt:lpstr>Passing Arguments to a Function and Returning Results</vt:lpstr>
      <vt:lpstr>PUSH</vt:lpstr>
      <vt:lpstr>POP</vt:lpstr>
      <vt:lpstr>Full Descending Stack</vt:lpstr>
      <vt:lpstr>Stack Example</vt:lpstr>
      <vt:lpstr>Function Example</vt:lpstr>
      <vt:lpstr>Calling Assembler Function From C</vt:lpstr>
      <vt:lpstr>Linking to an Assembler Function</vt:lpstr>
      <vt:lpstr>Pass Value by Reference (e.g. Pass Address of Array)</vt:lpstr>
    </vt:vector>
  </TitlesOfParts>
  <Company>SIHE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WAN Introduction</dc:title>
  <dc:creator>Michael Dacey</dc:creator>
  <cp:lastModifiedBy>Michael Dacey</cp:lastModifiedBy>
  <cp:revision>143</cp:revision>
  <cp:lastPrinted>2016-11-16T10:37:45Z</cp:lastPrinted>
  <dcterms:created xsi:type="dcterms:W3CDTF">1999-06-25T18:38:26Z</dcterms:created>
  <dcterms:modified xsi:type="dcterms:W3CDTF">2017-01-25T11:13:10Z</dcterms:modified>
</cp:coreProperties>
</file>