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315" r:id="rId5"/>
    <p:sldId id="327" r:id="rId6"/>
    <p:sldId id="331" r:id="rId7"/>
    <p:sldId id="332" r:id="rId8"/>
    <p:sldId id="316" r:id="rId9"/>
    <p:sldId id="333" r:id="rId10"/>
    <p:sldId id="317" r:id="rId11"/>
    <p:sldId id="334" r:id="rId12"/>
    <p:sldId id="318" r:id="rId13"/>
    <p:sldId id="319" r:id="rId14"/>
    <p:sldId id="320" r:id="rId15"/>
    <p:sldId id="321" r:id="rId16"/>
    <p:sldId id="322" r:id="rId17"/>
    <p:sldId id="323" r:id="rId18"/>
    <p:sldId id="324" r:id="rId19"/>
    <p:sldId id="335" r:id="rId20"/>
    <p:sldId id="326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960" autoAdjust="0"/>
    <p:restoredTop sz="68534" autoAdjust="0"/>
  </p:normalViewPr>
  <p:slideViewPr>
    <p:cSldViewPr>
      <p:cViewPr varScale="1">
        <p:scale>
          <a:sx n="79" d="100"/>
          <a:sy n="79" d="100"/>
        </p:scale>
        <p:origin x="270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3.3333333333333333E-2"/>
          <c:y val="0"/>
          <c:w val="0.95416666666666672"/>
          <c:h val="0.71487598425196852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Preschool attendance v Non</c:v>
                </c:pt>
              </c:strCache>
            </c:strRef>
          </c:tx>
          <c:spPr>
            <a:solidFill>
              <a:schemeClr val="accent6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Over all results</c:v>
                </c:pt>
                <c:pt idx="1">
                  <c:v>Number of GCSE's undertaken</c:v>
                </c:pt>
                <c:pt idx="2">
                  <c:v>A* - C English</c:v>
                </c:pt>
                <c:pt idx="3">
                  <c:v>A*-C Maths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0.36</c:v>
                </c:pt>
                <c:pt idx="1">
                  <c:v>0.51</c:v>
                </c:pt>
                <c:pt idx="2">
                  <c:v>0.51</c:v>
                </c:pt>
                <c:pt idx="3">
                  <c:v>0.45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DA4-4AB3-A1A5-AB297BD142C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low income</c:v>
                </c:pt>
              </c:strCache>
            </c:strRef>
          </c:tx>
          <c:spPr>
            <a:solidFill>
              <a:schemeClr val="accent5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Over all results</c:v>
                </c:pt>
                <c:pt idx="1">
                  <c:v>Number of GCSE's undertaken</c:v>
                </c:pt>
                <c:pt idx="2">
                  <c:v>A* - C English</c:v>
                </c:pt>
                <c:pt idx="3">
                  <c:v>A*-C Maths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0.28999999999999998</c:v>
                </c:pt>
                <c:pt idx="1">
                  <c:v>0.52</c:v>
                </c:pt>
                <c:pt idx="2">
                  <c:v>0.41</c:v>
                </c:pt>
                <c:pt idx="3">
                  <c:v>0.28000000000000003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DA4-4AB3-A1A5-AB297BD142CC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65"/>
        <c:axId val="244635144"/>
        <c:axId val="244632400"/>
      </c:barChart>
      <c:catAx>
        <c:axId val="2446351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44632400"/>
        <c:crosses val="autoZero"/>
        <c:auto val="1"/>
        <c:lblAlgn val="ctr"/>
        <c:lblOffset val="100"/>
        <c:noMultiLvlLbl val="0"/>
      </c:catAx>
      <c:valAx>
        <c:axId val="244632400"/>
        <c:scaling>
          <c:orientation val="minMax"/>
        </c:scaling>
        <c:delete val="1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2446351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5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DA3C6E-DB22-40A9-B592-B278DC7B38FA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2" csCatId="accent1" phldr="1"/>
      <dgm:spPr/>
    </dgm:pt>
    <dgm:pt modelId="{309BD912-CE56-41BC-9D75-B63F72A6BD61}">
      <dgm:prSet phldrT="[Text]"/>
      <dgm:spPr/>
      <dgm:t>
        <a:bodyPr/>
        <a:lstStyle/>
        <a:p>
          <a:r>
            <a:rPr lang="en-GB" dirty="0" smtClean="0"/>
            <a:t>Early Years</a:t>
          </a:r>
        </a:p>
        <a:p>
          <a:r>
            <a:rPr lang="en-GB" dirty="0" smtClean="0"/>
            <a:t>£223 million</a:t>
          </a:r>
          <a:endParaRPr lang="en-GB" dirty="0"/>
        </a:p>
      </dgm:t>
    </dgm:pt>
    <dgm:pt modelId="{FAF88220-F019-4582-9C2F-57B172B267F9}" type="parTrans" cxnId="{02463799-21A5-4E0F-A314-6929791BE86B}">
      <dgm:prSet/>
      <dgm:spPr/>
      <dgm:t>
        <a:bodyPr/>
        <a:lstStyle/>
        <a:p>
          <a:endParaRPr lang="en-GB"/>
        </a:p>
      </dgm:t>
    </dgm:pt>
    <dgm:pt modelId="{1ADC2404-2CFB-461C-BC2F-9B4EBC0124BA}" type="sibTrans" cxnId="{02463799-21A5-4E0F-A314-6929791BE86B}">
      <dgm:prSet/>
      <dgm:spPr/>
      <dgm:t>
        <a:bodyPr/>
        <a:lstStyle/>
        <a:p>
          <a:endParaRPr lang="en-GB"/>
        </a:p>
      </dgm:t>
    </dgm:pt>
    <dgm:pt modelId="{2D3A565C-F298-4A80-9CF6-84A8BBD773B0}">
      <dgm:prSet phldrT="[Text]"/>
      <dgm:spPr/>
      <dgm:t>
        <a:bodyPr/>
        <a:lstStyle/>
        <a:p>
          <a:r>
            <a:rPr lang="en-GB" dirty="0" smtClean="0"/>
            <a:t>School</a:t>
          </a:r>
        </a:p>
        <a:p>
          <a:r>
            <a:rPr lang="en-GB" dirty="0" smtClean="0"/>
            <a:t>£407.7 million</a:t>
          </a:r>
          <a:endParaRPr lang="en-GB" dirty="0"/>
        </a:p>
      </dgm:t>
    </dgm:pt>
    <dgm:pt modelId="{05839B66-3B2B-4886-B88F-E1F054413608}" type="parTrans" cxnId="{13221236-E5E4-4269-89C7-6C31461B3AC5}">
      <dgm:prSet/>
      <dgm:spPr/>
      <dgm:t>
        <a:bodyPr/>
        <a:lstStyle/>
        <a:p>
          <a:endParaRPr lang="en-GB"/>
        </a:p>
      </dgm:t>
    </dgm:pt>
    <dgm:pt modelId="{2C7B24F3-D721-4673-9E12-7A4E14286479}" type="sibTrans" cxnId="{13221236-E5E4-4269-89C7-6C31461B3AC5}">
      <dgm:prSet/>
      <dgm:spPr/>
      <dgm:t>
        <a:bodyPr/>
        <a:lstStyle/>
        <a:p>
          <a:endParaRPr lang="en-GB"/>
        </a:p>
      </dgm:t>
    </dgm:pt>
    <dgm:pt modelId="{54FB6EBD-1750-4370-B23F-D5091CBE616E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 smtClean="0"/>
            <a:t>£650 million</a:t>
          </a:r>
        </a:p>
      </dgm:t>
    </dgm:pt>
    <dgm:pt modelId="{4AAC70BD-8D36-437C-A1EA-C82053A18707}" type="parTrans" cxnId="{A516D858-4190-41C0-AB31-FB5176AF0350}">
      <dgm:prSet/>
      <dgm:spPr/>
      <dgm:t>
        <a:bodyPr/>
        <a:lstStyle/>
        <a:p>
          <a:endParaRPr lang="en-GB"/>
        </a:p>
      </dgm:t>
    </dgm:pt>
    <dgm:pt modelId="{4DDBD434-2123-4B0C-A395-A814B0E7D759}" type="sibTrans" cxnId="{A516D858-4190-41C0-AB31-FB5176AF0350}">
      <dgm:prSet/>
      <dgm:spPr/>
      <dgm:t>
        <a:bodyPr/>
        <a:lstStyle/>
        <a:p>
          <a:endParaRPr lang="en-GB"/>
        </a:p>
      </dgm:t>
    </dgm:pt>
    <dgm:pt modelId="{B5490E97-EA6D-456B-A767-BFA7345B1F0B}" type="pres">
      <dgm:prSet presAssocID="{98DA3C6E-DB22-40A9-B592-B278DC7B38FA}" presName="Name0" presStyleCnt="0">
        <dgm:presLayoutVars>
          <dgm:dir/>
          <dgm:resizeHandles val="exact"/>
        </dgm:presLayoutVars>
      </dgm:prSet>
      <dgm:spPr/>
    </dgm:pt>
    <dgm:pt modelId="{44829C6E-DD44-45FE-85CE-954F5847B95E}" type="pres">
      <dgm:prSet presAssocID="{98DA3C6E-DB22-40A9-B592-B278DC7B38FA}" presName="vNodes" presStyleCnt="0"/>
      <dgm:spPr/>
    </dgm:pt>
    <dgm:pt modelId="{0D99BC46-C543-48B3-976C-E51D90F3A004}" type="pres">
      <dgm:prSet presAssocID="{309BD912-CE56-41BC-9D75-B63F72A6BD61}" presName="node" presStyleLbl="node1" presStyleIdx="0" presStyleCnt="3" custScaleX="310810" custScaleY="20358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49A6B9E-16CE-41E5-8E65-24F14C6E751A}" type="pres">
      <dgm:prSet presAssocID="{1ADC2404-2CFB-461C-BC2F-9B4EBC0124BA}" presName="spacerT" presStyleCnt="0"/>
      <dgm:spPr/>
    </dgm:pt>
    <dgm:pt modelId="{D10E04A0-1B68-41D5-B988-432E1BE07038}" type="pres">
      <dgm:prSet presAssocID="{1ADC2404-2CFB-461C-BC2F-9B4EBC0124BA}" presName="sibTrans" presStyleLbl="sibTrans2D1" presStyleIdx="0" presStyleCnt="2"/>
      <dgm:spPr/>
      <dgm:t>
        <a:bodyPr/>
        <a:lstStyle/>
        <a:p>
          <a:endParaRPr lang="en-GB"/>
        </a:p>
      </dgm:t>
    </dgm:pt>
    <dgm:pt modelId="{4011337D-1F9F-489B-B175-5CC2D032DEAC}" type="pres">
      <dgm:prSet presAssocID="{1ADC2404-2CFB-461C-BC2F-9B4EBC0124BA}" presName="spacerB" presStyleCnt="0"/>
      <dgm:spPr/>
    </dgm:pt>
    <dgm:pt modelId="{552D99D7-B6DB-43BF-BFAD-E37F2BC3098A}" type="pres">
      <dgm:prSet presAssocID="{2D3A565C-F298-4A80-9CF6-84A8BBD773B0}" presName="node" presStyleLbl="node1" presStyleIdx="1" presStyleCnt="3" custScaleX="320431" custScaleY="22936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C166670-D85A-46A1-BF56-0BD552EF02FF}" type="pres">
      <dgm:prSet presAssocID="{98DA3C6E-DB22-40A9-B592-B278DC7B38FA}" presName="sibTransLast" presStyleLbl="sibTrans2D1" presStyleIdx="1" presStyleCnt="2"/>
      <dgm:spPr/>
      <dgm:t>
        <a:bodyPr/>
        <a:lstStyle/>
        <a:p>
          <a:endParaRPr lang="en-GB"/>
        </a:p>
      </dgm:t>
    </dgm:pt>
    <dgm:pt modelId="{EC6525E6-39D5-4732-ADA8-669163311559}" type="pres">
      <dgm:prSet presAssocID="{98DA3C6E-DB22-40A9-B592-B278DC7B38FA}" presName="connectorText" presStyleLbl="sibTrans2D1" presStyleIdx="1" presStyleCnt="2"/>
      <dgm:spPr/>
      <dgm:t>
        <a:bodyPr/>
        <a:lstStyle/>
        <a:p>
          <a:endParaRPr lang="en-GB"/>
        </a:p>
      </dgm:t>
    </dgm:pt>
    <dgm:pt modelId="{DD121E6B-13D7-4F98-A9E9-74DBD78A99BF}" type="pres">
      <dgm:prSet presAssocID="{98DA3C6E-DB22-40A9-B592-B278DC7B38FA}" presName="lastNode" presStyleLbl="node1" presStyleIdx="2" presStyleCnt="3" custScaleX="215541" custScaleY="19700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F0446F0-E1B2-4E59-8B83-0CB85D122DB0}" type="presOf" srcId="{2C7B24F3-D721-4673-9E12-7A4E14286479}" destId="{FC166670-D85A-46A1-BF56-0BD552EF02FF}" srcOrd="0" destOrd="0" presId="urn:microsoft.com/office/officeart/2005/8/layout/equation2"/>
    <dgm:cxn modelId="{13221236-E5E4-4269-89C7-6C31461B3AC5}" srcId="{98DA3C6E-DB22-40A9-B592-B278DC7B38FA}" destId="{2D3A565C-F298-4A80-9CF6-84A8BBD773B0}" srcOrd="1" destOrd="0" parTransId="{05839B66-3B2B-4886-B88F-E1F054413608}" sibTransId="{2C7B24F3-D721-4673-9E12-7A4E14286479}"/>
    <dgm:cxn modelId="{723F4E8B-2A74-4270-AD66-BFE426C0F7AC}" type="presOf" srcId="{2C7B24F3-D721-4673-9E12-7A4E14286479}" destId="{EC6525E6-39D5-4732-ADA8-669163311559}" srcOrd="1" destOrd="0" presId="urn:microsoft.com/office/officeart/2005/8/layout/equation2"/>
    <dgm:cxn modelId="{2F7F510E-FDC8-433E-B208-6F3DCD524CB7}" type="presOf" srcId="{98DA3C6E-DB22-40A9-B592-B278DC7B38FA}" destId="{B5490E97-EA6D-456B-A767-BFA7345B1F0B}" srcOrd="0" destOrd="0" presId="urn:microsoft.com/office/officeart/2005/8/layout/equation2"/>
    <dgm:cxn modelId="{BDFB5CF8-4664-44B2-B65E-1FB554DBF2FD}" type="presOf" srcId="{309BD912-CE56-41BC-9D75-B63F72A6BD61}" destId="{0D99BC46-C543-48B3-976C-E51D90F3A004}" srcOrd="0" destOrd="0" presId="urn:microsoft.com/office/officeart/2005/8/layout/equation2"/>
    <dgm:cxn modelId="{0C12DA99-194C-49D4-930A-225FEE448851}" type="presOf" srcId="{54FB6EBD-1750-4370-B23F-D5091CBE616E}" destId="{DD121E6B-13D7-4F98-A9E9-74DBD78A99BF}" srcOrd="0" destOrd="0" presId="urn:microsoft.com/office/officeart/2005/8/layout/equation2"/>
    <dgm:cxn modelId="{02463799-21A5-4E0F-A314-6929791BE86B}" srcId="{98DA3C6E-DB22-40A9-B592-B278DC7B38FA}" destId="{309BD912-CE56-41BC-9D75-B63F72A6BD61}" srcOrd="0" destOrd="0" parTransId="{FAF88220-F019-4582-9C2F-57B172B267F9}" sibTransId="{1ADC2404-2CFB-461C-BC2F-9B4EBC0124BA}"/>
    <dgm:cxn modelId="{A516D858-4190-41C0-AB31-FB5176AF0350}" srcId="{98DA3C6E-DB22-40A9-B592-B278DC7B38FA}" destId="{54FB6EBD-1750-4370-B23F-D5091CBE616E}" srcOrd="2" destOrd="0" parTransId="{4AAC70BD-8D36-437C-A1EA-C82053A18707}" sibTransId="{4DDBD434-2123-4B0C-A395-A814B0E7D759}"/>
    <dgm:cxn modelId="{9A7F1846-4FD4-4DD6-A613-059ADD04F816}" type="presOf" srcId="{2D3A565C-F298-4A80-9CF6-84A8BBD773B0}" destId="{552D99D7-B6DB-43BF-BFAD-E37F2BC3098A}" srcOrd="0" destOrd="0" presId="urn:microsoft.com/office/officeart/2005/8/layout/equation2"/>
    <dgm:cxn modelId="{6367D756-14C8-4846-AD3D-8AC3D89018F3}" type="presOf" srcId="{1ADC2404-2CFB-461C-BC2F-9B4EBC0124BA}" destId="{D10E04A0-1B68-41D5-B988-432E1BE07038}" srcOrd="0" destOrd="0" presId="urn:microsoft.com/office/officeart/2005/8/layout/equation2"/>
    <dgm:cxn modelId="{44A4C46C-9394-4ECC-9C67-EB12A136D594}" type="presParOf" srcId="{B5490E97-EA6D-456B-A767-BFA7345B1F0B}" destId="{44829C6E-DD44-45FE-85CE-954F5847B95E}" srcOrd="0" destOrd="0" presId="urn:microsoft.com/office/officeart/2005/8/layout/equation2"/>
    <dgm:cxn modelId="{D57E20FB-323F-4634-B016-8D0BF4F1F307}" type="presParOf" srcId="{44829C6E-DD44-45FE-85CE-954F5847B95E}" destId="{0D99BC46-C543-48B3-976C-E51D90F3A004}" srcOrd="0" destOrd="0" presId="urn:microsoft.com/office/officeart/2005/8/layout/equation2"/>
    <dgm:cxn modelId="{55563D9B-E03C-4713-9383-A80CB2587C66}" type="presParOf" srcId="{44829C6E-DD44-45FE-85CE-954F5847B95E}" destId="{A49A6B9E-16CE-41E5-8E65-24F14C6E751A}" srcOrd="1" destOrd="0" presId="urn:microsoft.com/office/officeart/2005/8/layout/equation2"/>
    <dgm:cxn modelId="{BA2E05F1-D3EA-4072-B795-455E5C51B905}" type="presParOf" srcId="{44829C6E-DD44-45FE-85CE-954F5847B95E}" destId="{D10E04A0-1B68-41D5-B988-432E1BE07038}" srcOrd="2" destOrd="0" presId="urn:microsoft.com/office/officeart/2005/8/layout/equation2"/>
    <dgm:cxn modelId="{24AC054E-2D09-4A0E-AEA0-1DC4D5F076EA}" type="presParOf" srcId="{44829C6E-DD44-45FE-85CE-954F5847B95E}" destId="{4011337D-1F9F-489B-B175-5CC2D032DEAC}" srcOrd="3" destOrd="0" presId="urn:microsoft.com/office/officeart/2005/8/layout/equation2"/>
    <dgm:cxn modelId="{EFD31F99-C9BD-4B18-AA68-F0B6465BCF23}" type="presParOf" srcId="{44829C6E-DD44-45FE-85CE-954F5847B95E}" destId="{552D99D7-B6DB-43BF-BFAD-E37F2BC3098A}" srcOrd="4" destOrd="0" presId="urn:microsoft.com/office/officeart/2005/8/layout/equation2"/>
    <dgm:cxn modelId="{A6D7E917-CB70-4C55-8FFA-0A3572680D1F}" type="presParOf" srcId="{B5490E97-EA6D-456B-A767-BFA7345B1F0B}" destId="{FC166670-D85A-46A1-BF56-0BD552EF02FF}" srcOrd="1" destOrd="0" presId="urn:microsoft.com/office/officeart/2005/8/layout/equation2"/>
    <dgm:cxn modelId="{D3A1030A-74EF-47AC-98A6-FD79EDA33F0B}" type="presParOf" srcId="{FC166670-D85A-46A1-BF56-0BD552EF02FF}" destId="{EC6525E6-39D5-4732-ADA8-669163311559}" srcOrd="0" destOrd="0" presId="urn:microsoft.com/office/officeart/2005/8/layout/equation2"/>
    <dgm:cxn modelId="{1B22865D-4F7E-4A92-BACE-8FDAA2216303}" type="presParOf" srcId="{B5490E97-EA6D-456B-A767-BFA7345B1F0B}" destId="{DD121E6B-13D7-4F98-A9E9-74DBD78A99BF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99BC46-C543-48B3-976C-E51D90F3A004}">
      <dsp:nvSpPr>
        <dsp:cNvPr id="0" name=""/>
        <dsp:cNvSpPr/>
      </dsp:nvSpPr>
      <dsp:spPr>
        <a:xfrm>
          <a:off x="1550077" y="1326"/>
          <a:ext cx="2165360" cy="141830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Early Years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£223 million</a:t>
          </a:r>
          <a:endParaRPr lang="en-GB" sz="2200" kern="1200" dirty="0"/>
        </a:p>
      </dsp:txBody>
      <dsp:txXfrm>
        <a:off x="1867187" y="209032"/>
        <a:ext cx="1531140" cy="1002895"/>
      </dsp:txXfrm>
    </dsp:sp>
    <dsp:sp modelId="{D10E04A0-1B68-41D5-B988-432E1BE07038}">
      <dsp:nvSpPr>
        <dsp:cNvPr id="0" name=""/>
        <dsp:cNvSpPr/>
      </dsp:nvSpPr>
      <dsp:spPr>
        <a:xfrm>
          <a:off x="2430719" y="1476204"/>
          <a:ext cx="404076" cy="404076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600" kern="1200"/>
        </a:p>
      </dsp:txBody>
      <dsp:txXfrm>
        <a:off x="2484279" y="1630723"/>
        <a:ext cx="296956" cy="95038"/>
      </dsp:txXfrm>
    </dsp:sp>
    <dsp:sp modelId="{552D99D7-B6DB-43BF-BFAD-E37F2BC3098A}">
      <dsp:nvSpPr>
        <dsp:cNvPr id="0" name=""/>
        <dsp:cNvSpPr/>
      </dsp:nvSpPr>
      <dsp:spPr>
        <a:xfrm>
          <a:off x="1516563" y="1936851"/>
          <a:ext cx="2232388" cy="159795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School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£407.7 million</a:t>
          </a:r>
          <a:endParaRPr lang="en-GB" sz="2200" kern="1200" dirty="0"/>
        </a:p>
      </dsp:txBody>
      <dsp:txXfrm>
        <a:off x="1843489" y="2170866"/>
        <a:ext cx="1578536" cy="1129924"/>
      </dsp:txXfrm>
    </dsp:sp>
    <dsp:sp modelId="{FC166670-D85A-46A1-BF56-0BD552EF02FF}">
      <dsp:nvSpPr>
        <dsp:cNvPr id="0" name=""/>
        <dsp:cNvSpPr/>
      </dsp:nvSpPr>
      <dsp:spPr>
        <a:xfrm>
          <a:off x="3853454" y="1638482"/>
          <a:ext cx="221545" cy="25916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/>
        </a:p>
      </dsp:txBody>
      <dsp:txXfrm>
        <a:off x="3853454" y="1690315"/>
        <a:ext cx="155082" cy="155500"/>
      </dsp:txXfrm>
    </dsp:sp>
    <dsp:sp modelId="{DD121E6B-13D7-4F98-A9E9-74DBD78A99BF}">
      <dsp:nvSpPr>
        <dsp:cNvPr id="0" name=""/>
        <dsp:cNvSpPr/>
      </dsp:nvSpPr>
      <dsp:spPr>
        <a:xfrm>
          <a:off x="4166961" y="395593"/>
          <a:ext cx="3003275" cy="2744945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400" kern="1200" dirty="0" smtClean="0"/>
            <a:t>£650 million</a:t>
          </a:r>
        </a:p>
      </dsp:txBody>
      <dsp:txXfrm>
        <a:off x="4606780" y="797581"/>
        <a:ext cx="2123637" cy="19409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C6F203-AAEC-4460-B938-8BE8D06291D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721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0102"/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641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7795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4575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C6F203-AAEC-4460-B938-8BE8D06291D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513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213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C6F203-AAEC-4460-B938-8BE8D06291D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2176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5575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C6F203-AAEC-4460-B938-8BE8D06291D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0829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C6F203-AAEC-4460-B938-8BE8D06291D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4815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C6F203-AAEC-4460-B938-8BE8D06291D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075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C6F203-AAEC-4460-B938-8BE8D06291D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0308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C6F203-AAEC-4460-B938-8BE8D06291D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3000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C6F203-AAEC-4460-B938-8BE8D06291D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154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2787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10880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962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4392488"/>
          </a:xfrm>
        </p:spPr>
        <p:txBody>
          <a:bodyPr>
            <a:normAutofit/>
          </a:bodyPr>
          <a:lstStyle/>
          <a:p>
            <a:r>
              <a:rPr lang="en-GB" sz="3600" i="1" dirty="0">
                <a:solidFill>
                  <a:schemeClr val="bg1"/>
                </a:solidFill>
              </a:rPr>
              <a:t>The Great Divide: separation of care and education in Wales an examination of policy, reform and research </a:t>
            </a:r>
            <a:r>
              <a:rPr lang="en-GB" sz="3600" i="1" dirty="0" smtClean="0">
                <a:solidFill>
                  <a:schemeClr val="bg1"/>
                </a:solidFill>
              </a:rPr>
              <a:t>evidence</a:t>
            </a:r>
            <a:br>
              <a:rPr lang="en-GB" sz="3600" i="1" dirty="0" smtClean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sz="2200" i="1" dirty="0">
                <a:solidFill>
                  <a:schemeClr val="bg1"/>
                </a:solidFill>
              </a:rPr>
              <a:t>Natalie Macdonald MA </a:t>
            </a:r>
            <a:r>
              <a:rPr lang="en-GB" sz="2200" i="1" dirty="0" err="1">
                <a:solidFill>
                  <a:schemeClr val="bg1"/>
                </a:solidFill>
              </a:rPr>
              <a:t>PGCert</a:t>
            </a:r>
            <a:r>
              <a:rPr lang="en-GB" sz="2200" i="1" dirty="0">
                <a:solidFill>
                  <a:schemeClr val="bg1"/>
                </a:solidFill>
              </a:rPr>
              <a:t> HE LLB</a:t>
            </a:r>
            <a:r>
              <a:rPr lang="en-GB" sz="2200" dirty="0">
                <a:solidFill>
                  <a:schemeClr val="bg1"/>
                </a:solidFill>
              </a:rPr>
              <a:t/>
            </a:r>
            <a:br>
              <a:rPr lang="en-GB" sz="2200" dirty="0">
                <a:solidFill>
                  <a:schemeClr val="bg1"/>
                </a:solidFill>
              </a:rPr>
            </a:br>
            <a:r>
              <a:rPr lang="en-GB" sz="2200" dirty="0" err="1" smtClean="0">
                <a:solidFill>
                  <a:schemeClr val="bg1"/>
                </a:solidFill>
              </a:rPr>
              <a:t>Yr</a:t>
            </a:r>
            <a:r>
              <a:rPr lang="en-GB" sz="2200" dirty="0" smtClean="0">
                <a:solidFill>
                  <a:schemeClr val="bg1"/>
                </a:solidFill>
              </a:rPr>
              <a:t> </a:t>
            </a:r>
            <a:r>
              <a:rPr lang="en-GB" sz="2200" dirty="0" err="1" smtClean="0">
                <a:solidFill>
                  <a:schemeClr val="bg1"/>
                </a:solidFill>
              </a:rPr>
              <a:t>Athrofa</a:t>
            </a:r>
            <a:r>
              <a:rPr lang="en-GB" sz="2200" dirty="0" smtClean="0">
                <a:solidFill>
                  <a:schemeClr val="bg1"/>
                </a:solidFill>
              </a:rPr>
              <a:t> </a:t>
            </a:r>
            <a:br>
              <a:rPr lang="en-GB" sz="2200" dirty="0" smtClean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University </a:t>
            </a:r>
            <a:r>
              <a:rPr lang="en-GB" sz="2200" i="1" dirty="0">
                <a:solidFill>
                  <a:schemeClr val="bg1"/>
                </a:solidFill>
              </a:rPr>
              <a:t>of Wales Trinity Saint </a:t>
            </a:r>
            <a:r>
              <a:rPr lang="en-GB" sz="2200" i="1" dirty="0" smtClean="0">
                <a:solidFill>
                  <a:schemeClr val="bg1"/>
                </a:solidFill>
              </a:rPr>
              <a:t>David</a:t>
            </a:r>
            <a:br>
              <a:rPr lang="en-GB" sz="2200" i="1" dirty="0" smtClean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@</a:t>
            </a:r>
            <a:r>
              <a:rPr lang="en-GB" sz="2200" i="1" dirty="0" err="1" smtClean="0">
                <a:solidFill>
                  <a:schemeClr val="bg1"/>
                </a:solidFill>
              </a:rPr>
              <a:t>NatMacUWTSD</a:t>
            </a:r>
            <a:endParaRPr lang="en-GB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5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Years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Childminders</a:t>
            </a:r>
          </a:p>
          <a:p>
            <a:r>
              <a:rPr lang="en-GB" dirty="0" smtClean="0"/>
              <a:t>Day and sessional </a:t>
            </a:r>
            <a:r>
              <a:rPr lang="en-GB" dirty="0"/>
              <a:t>c</a:t>
            </a:r>
            <a:r>
              <a:rPr lang="en-GB" dirty="0" smtClean="0"/>
              <a:t>are</a:t>
            </a:r>
          </a:p>
          <a:p>
            <a:r>
              <a:rPr lang="en-GB" dirty="0"/>
              <a:t>Flying Start</a:t>
            </a:r>
          </a:p>
          <a:p>
            <a:r>
              <a:rPr lang="en-GB" dirty="0"/>
              <a:t>Robust registration and inspection</a:t>
            </a:r>
          </a:p>
          <a:p>
            <a:r>
              <a:rPr lang="en-GB" dirty="0"/>
              <a:t>Professional networks - CWLWM</a:t>
            </a:r>
          </a:p>
          <a:p>
            <a:r>
              <a:rPr lang="en-GB" dirty="0" smtClean="0"/>
              <a:t>Minimum </a:t>
            </a:r>
            <a:r>
              <a:rPr lang="en-GB" dirty="0"/>
              <a:t>qualification standards </a:t>
            </a:r>
          </a:p>
          <a:p>
            <a:r>
              <a:rPr lang="en-GB" dirty="0" smtClean="0"/>
              <a:t>Graduate level practitioners</a:t>
            </a:r>
          </a:p>
        </p:txBody>
      </p:sp>
    </p:spTree>
    <p:extLst>
      <p:ext uri="{BB962C8B-B14F-4D97-AF65-F5344CB8AC3E}">
        <p14:creationId xmlns:p14="http://schemas.microsoft.com/office/powerpoint/2010/main" val="3291536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Current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Rights of Children and Young Persons (Wales) </a:t>
            </a:r>
            <a:r>
              <a:rPr lang="en-GB" dirty="0" smtClean="0"/>
              <a:t>Measure (2011) </a:t>
            </a:r>
          </a:p>
          <a:p>
            <a:r>
              <a:rPr lang="en-GB" dirty="0" smtClean="0"/>
              <a:t>Wellbeing of Future Generations (2015)</a:t>
            </a:r>
          </a:p>
          <a:p>
            <a:r>
              <a:rPr lang="en-GB" dirty="0" smtClean="0"/>
              <a:t>Prosperity for All (2017)</a:t>
            </a:r>
          </a:p>
          <a:p>
            <a:r>
              <a:rPr lang="en-GB" dirty="0" smtClean="0"/>
              <a:t>Childcare, Play and Early Years Workforce Plan (2017)</a:t>
            </a:r>
          </a:p>
          <a:p>
            <a:r>
              <a:rPr lang="en-GB" dirty="0"/>
              <a:t>The Additional Learning Needs and Education Tribunal (Wales) Act </a:t>
            </a:r>
            <a:r>
              <a:rPr lang="en-GB" dirty="0" smtClean="0"/>
              <a:t>(2018)</a:t>
            </a:r>
          </a:p>
          <a:p>
            <a:r>
              <a:rPr lang="en-GB" dirty="0" smtClean="0"/>
              <a:t>Welsh Language Measure (2016)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73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Current Curriculum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Foundation Phase (WG, 2015)</a:t>
            </a:r>
          </a:p>
          <a:p>
            <a:pPr lvl="1"/>
            <a:r>
              <a:rPr lang="en-US" dirty="0" smtClean="0"/>
              <a:t>Play based curriculum</a:t>
            </a:r>
          </a:p>
          <a:p>
            <a:pPr lvl="1"/>
            <a:r>
              <a:rPr lang="en-US" dirty="0" smtClean="0"/>
              <a:t>For 3 – 7 year olds</a:t>
            </a:r>
          </a:p>
          <a:p>
            <a:pPr lvl="1"/>
            <a:r>
              <a:rPr lang="en-US" dirty="0" smtClean="0"/>
              <a:t>Compact assessment profile from 6 months</a:t>
            </a:r>
          </a:p>
          <a:p>
            <a:r>
              <a:rPr lang="en-US" dirty="0" smtClean="0"/>
              <a:t>Key stage 2, 3, 4</a:t>
            </a:r>
          </a:p>
          <a:p>
            <a:pPr lvl="1"/>
            <a:r>
              <a:rPr lang="en-US" dirty="0" smtClean="0"/>
              <a:t>Cover ages 8-16</a:t>
            </a:r>
          </a:p>
        </p:txBody>
      </p:sp>
    </p:spTree>
    <p:extLst>
      <p:ext uri="{BB962C8B-B14F-4D97-AF65-F5344CB8AC3E}">
        <p14:creationId xmlns:p14="http://schemas.microsoft.com/office/powerpoint/2010/main" val="10256831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Our Revolution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National Mission for Education</a:t>
            </a:r>
          </a:p>
          <a:p>
            <a:r>
              <a:rPr lang="en-GB" dirty="0" smtClean="0"/>
              <a:t>Successful Futures</a:t>
            </a:r>
          </a:p>
          <a:p>
            <a:r>
              <a:rPr lang="en-GB" dirty="0" smtClean="0"/>
              <a:t>References to under three?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2263" y="2966483"/>
            <a:ext cx="2097916" cy="293878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9672" y="108562"/>
            <a:ext cx="2148141" cy="2983278"/>
          </a:xfrm>
          <a:prstGeom prst="rect">
            <a:avLst/>
          </a:prstGeom>
        </p:spPr>
      </p:pic>
      <p:sp>
        <p:nvSpPr>
          <p:cNvPr id="6" name="Multiply 5"/>
          <p:cNvSpPr/>
          <p:nvPr/>
        </p:nvSpPr>
        <p:spPr>
          <a:xfrm>
            <a:off x="6775847" y="163225"/>
            <a:ext cx="1883465" cy="269184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8" y="4006295"/>
            <a:ext cx="1367147" cy="167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79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OECD 2017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Wales needs to</a:t>
            </a:r>
          </a:p>
          <a:p>
            <a:pPr marL="0" indent="0">
              <a:buNone/>
            </a:pPr>
            <a:r>
              <a:rPr lang="en-US" i="1" dirty="0" smtClean="0"/>
              <a:t>‘bring[</a:t>
            </a:r>
            <a:r>
              <a:rPr lang="en-US" i="1" dirty="0" err="1" smtClean="0"/>
              <a:t>ing</a:t>
            </a:r>
            <a:r>
              <a:rPr lang="en-US" i="1" dirty="0" smtClean="0"/>
              <a:t>] further coherence across the various reform initiatives’</a:t>
            </a:r>
          </a:p>
          <a:p>
            <a:r>
              <a:rPr lang="en-US" dirty="0" smtClean="0"/>
              <a:t>And</a:t>
            </a:r>
          </a:p>
          <a:p>
            <a:pPr marL="0" indent="0">
              <a:buNone/>
            </a:pPr>
            <a:r>
              <a:rPr lang="en-US" i="1" dirty="0" smtClean="0"/>
              <a:t>‘Continue[</a:t>
            </a:r>
            <a:r>
              <a:rPr lang="en-US" i="1" dirty="0" err="1" smtClean="0"/>
              <a:t>ing</a:t>
            </a:r>
            <a:r>
              <a:rPr lang="en-US" i="1" dirty="0" smtClean="0"/>
              <a:t>] the process of co-constructing policies with key stakeholders’ </a:t>
            </a:r>
          </a:p>
          <a:p>
            <a:pPr marL="0" indent="0">
              <a:buNone/>
            </a:pPr>
            <a:r>
              <a:rPr lang="en-US" i="1" dirty="0"/>
              <a:t>	</a:t>
            </a:r>
            <a:r>
              <a:rPr lang="en-US" i="1" dirty="0" smtClean="0"/>
              <a:t>				(OECD, 2017:8).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457969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4443" y="1271867"/>
            <a:ext cx="3383573" cy="41288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are we missing out?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556792"/>
            <a:ext cx="5036443" cy="4176464"/>
          </a:xfrm>
        </p:spPr>
        <p:txBody>
          <a:bodyPr>
            <a:normAutofit fontScale="47500" lnSpcReduction="20000"/>
          </a:bodyPr>
          <a:lstStyle/>
          <a:p>
            <a:r>
              <a:rPr lang="en-GB" sz="4200" dirty="0" smtClean="0"/>
              <a:t>Currently 4,321 childcare settings providing 84,013 places (Stats Wales 2017)</a:t>
            </a:r>
          </a:p>
          <a:p>
            <a:r>
              <a:rPr lang="en-GB" sz="4200" dirty="0" smtClean="0"/>
              <a:t>Approximately 40,000 childcare professionals in Wales (WG, 2010)</a:t>
            </a:r>
          </a:p>
          <a:p>
            <a:r>
              <a:rPr lang="en-GB" sz="4200" dirty="0" smtClean="0"/>
              <a:t>Registered and qualified staff (Social Care Wales, 2017)</a:t>
            </a:r>
          </a:p>
          <a:p>
            <a:r>
              <a:rPr lang="en-GB" sz="4200" dirty="0" smtClean="0"/>
              <a:t>Childcare, Play and </a:t>
            </a:r>
            <a:r>
              <a:rPr lang="en-GB" sz="4200" dirty="0"/>
              <a:t>E</a:t>
            </a:r>
            <a:r>
              <a:rPr lang="en-GB" sz="4200" dirty="0" smtClean="0"/>
              <a:t>arly Years Workforce Plan (WG, 2017)</a:t>
            </a:r>
          </a:p>
          <a:p>
            <a:r>
              <a:rPr lang="en-GB" sz="4200" dirty="0" smtClean="0"/>
              <a:t>Monitored and inspected </a:t>
            </a:r>
          </a:p>
          <a:p>
            <a:pPr lvl="1"/>
            <a:r>
              <a:rPr lang="en-GB" sz="4200" dirty="0" smtClean="0"/>
              <a:t>Social Care Wales</a:t>
            </a:r>
          </a:p>
          <a:p>
            <a:pPr lvl="1"/>
            <a:r>
              <a:rPr lang="en-GB" sz="4200" dirty="0" smtClean="0"/>
              <a:t>CSSIW</a:t>
            </a:r>
          </a:p>
          <a:p>
            <a:pPr lvl="1"/>
            <a:r>
              <a:rPr lang="en-GB" sz="4200" dirty="0" smtClean="0"/>
              <a:t>ESTYN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467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Education 2030 (OECD)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‘</a:t>
            </a:r>
            <a:r>
              <a:rPr lang="en-US" i="1" dirty="0" smtClean="0"/>
              <a:t>Changing one element, e.g. curriculum, assessment, pedagogy etc., may only be useful if other related elements are changed as well</a:t>
            </a:r>
            <a:r>
              <a:rPr lang="en-US" dirty="0" smtClean="0"/>
              <a:t>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953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836712"/>
            <a:ext cx="8928992" cy="483776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492" y="61589"/>
            <a:ext cx="8349210" cy="990600"/>
          </a:xfrm>
        </p:spPr>
        <p:txBody>
          <a:bodyPr>
            <a:normAutofit/>
          </a:bodyPr>
          <a:lstStyle/>
          <a:p>
            <a:r>
              <a:rPr lang="en-GB" dirty="0" smtClean="0"/>
              <a:t>Why is Early Years Important?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211960" y="5674476"/>
            <a:ext cx="4932041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bg1"/>
                </a:solidFill>
              </a:rPr>
              <a:t>Source: Human Early Learning Partnership, </a:t>
            </a:r>
            <a:r>
              <a:rPr lang="en-GB" sz="1350" dirty="0" smtClean="0">
                <a:solidFill>
                  <a:schemeClr val="bg1"/>
                </a:solidFill>
              </a:rPr>
              <a:t>2014</a:t>
            </a:r>
            <a:endParaRPr lang="en-GB" sz="13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7422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Long Term Impact of Quality Early Years Provision UK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idx="1"/>
          </p:nvPr>
        </p:nvSpPr>
        <p:spPr>
          <a:xfrm>
            <a:off x="307752" y="1844824"/>
            <a:ext cx="8528495" cy="3600400"/>
          </a:xfrm>
        </p:spPr>
        <p:txBody>
          <a:bodyPr>
            <a:normAutofit/>
          </a:bodyPr>
          <a:lstStyle/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 Provision of Pre-School Education/Effective Provision of Pre-School and Secondary Education (EPPE/EPPSE)(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Siraj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-Blatchford et al. 2008, Sylva et al. 2014) </a:t>
            </a:r>
          </a:p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Researching Effective Pedagogy in the Early Years (REPEY) (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Siraj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2002)</a:t>
            </a:r>
          </a:p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Study of Early Education and Development (SEED) (</a:t>
            </a:r>
            <a:r>
              <a:rPr lang="en-GB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Melhuish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 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75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29" t="120" r="929" b="45180"/>
          <a:stretch/>
        </p:blipFill>
        <p:spPr bwMode="auto">
          <a:xfrm>
            <a:off x="377057" y="1256834"/>
            <a:ext cx="8076614" cy="4170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44708" y="1374232"/>
            <a:ext cx="18780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b="1" u="sng" dirty="0"/>
              <a:t>Pre-reading </a:t>
            </a:r>
          </a:p>
        </p:txBody>
      </p:sp>
      <p:sp>
        <p:nvSpPr>
          <p:cNvPr id="5" name="Rectangle 4"/>
          <p:cNvSpPr/>
          <p:nvPr/>
        </p:nvSpPr>
        <p:spPr>
          <a:xfrm>
            <a:off x="4198052" y="1437540"/>
            <a:ext cx="1492716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700" b="1" u="sng" dirty="0"/>
              <a:t>Number</a:t>
            </a:r>
          </a:p>
        </p:txBody>
      </p:sp>
      <p:sp>
        <p:nvSpPr>
          <p:cNvPr id="8" name="Rectangle 7"/>
          <p:cNvSpPr/>
          <p:nvPr/>
        </p:nvSpPr>
        <p:spPr>
          <a:xfrm>
            <a:off x="6633942" y="1437539"/>
            <a:ext cx="1819729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700" b="1" u="sng" dirty="0"/>
              <a:t>Language</a:t>
            </a:r>
          </a:p>
        </p:txBody>
      </p:sp>
      <p:sp>
        <p:nvSpPr>
          <p:cNvPr id="9" name="Rectangle 8"/>
          <p:cNvSpPr/>
          <p:nvPr/>
        </p:nvSpPr>
        <p:spPr>
          <a:xfrm>
            <a:off x="2512691" y="5290514"/>
            <a:ext cx="3897221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700" b="1" dirty="0"/>
              <a:t>Duration of Preschool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204528" y="5693429"/>
            <a:ext cx="1983235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dirty="0">
                <a:solidFill>
                  <a:schemeClr val="bg1"/>
                </a:solidFill>
              </a:rPr>
              <a:t>(Sammons et al., 2004)</a:t>
            </a: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67544" y="133036"/>
            <a:ext cx="8384555" cy="990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Cognitive Development on school entry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78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77809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EPPSE study attainment levels at GCSE</a:t>
            </a:r>
            <a:endParaRPr lang="en-GB" sz="3600" dirty="0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4114400396"/>
              </p:ext>
            </p:extLst>
          </p:nvPr>
        </p:nvGraphicFramePr>
        <p:xfrm>
          <a:off x="251520" y="966739"/>
          <a:ext cx="8640960" cy="46225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449378" y="5733256"/>
            <a:ext cx="169462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chemeClr val="bg1"/>
                </a:solidFill>
              </a:rPr>
              <a:t>(Sylva et al., </a:t>
            </a:r>
            <a:r>
              <a:rPr lang="en-GB" sz="1350" dirty="0" smtClean="0">
                <a:solidFill>
                  <a:schemeClr val="bg1"/>
                </a:solidFill>
              </a:rPr>
              <a:t>2014)</a:t>
            </a:r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938452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chart seriesIdx="0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graphicEl>
                                              <a:chart seriesIdx="1" categoryIdx="-4" bldStep="series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Chart bld="series" animBg="0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Bringing Education and Care together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45963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Our Journey so far</a:t>
            </a:r>
          </a:p>
          <a:p>
            <a:pPr lvl="1"/>
            <a:r>
              <a:rPr lang="en-GB" dirty="0"/>
              <a:t>Joint Inspection Framework </a:t>
            </a:r>
            <a:r>
              <a:rPr lang="en-GB" dirty="0" smtClean="0"/>
              <a:t>CIW </a:t>
            </a:r>
            <a:r>
              <a:rPr lang="en-GB" dirty="0"/>
              <a:t>and ESTYN (CSSIW, 2016)</a:t>
            </a:r>
          </a:p>
          <a:p>
            <a:pPr lvl="1"/>
            <a:r>
              <a:rPr lang="en-GB" dirty="0"/>
              <a:t>Flying Start (WG, 2012</a:t>
            </a:r>
            <a:r>
              <a:rPr lang="en-GB" dirty="0" smtClean="0"/>
              <a:t>)</a:t>
            </a:r>
          </a:p>
          <a:p>
            <a:pPr lvl="1"/>
            <a:r>
              <a:rPr lang="en-GB" dirty="0"/>
              <a:t>The Additional Learning Needs and Education Tribunal (Wales) Act (</a:t>
            </a:r>
            <a:r>
              <a:rPr lang="en-GB" dirty="0" smtClean="0"/>
              <a:t>2018) 0-25</a:t>
            </a:r>
          </a:p>
          <a:p>
            <a:r>
              <a:rPr lang="en-GB" dirty="0" smtClean="0"/>
              <a:t>Welsh </a:t>
            </a:r>
            <a:r>
              <a:rPr lang="en-GB" dirty="0"/>
              <a:t>Government planning to invest</a:t>
            </a:r>
          </a:p>
          <a:p>
            <a:pPr lvl="1"/>
            <a:r>
              <a:rPr lang="en-GB" dirty="0"/>
              <a:t> £140 Million in Flying Start and Families First </a:t>
            </a:r>
          </a:p>
          <a:p>
            <a:pPr lvl="1"/>
            <a:r>
              <a:rPr lang="en-GB" dirty="0"/>
              <a:t>£45 million in additional 30 hours free childcare</a:t>
            </a:r>
          </a:p>
          <a:p>
            <a:pPr lvl="1"/>
            <a:r>
              <a:rPr lang="en-GB" dirty="0"/>
              <a:t>£314 million in schools (additional to core funding)</a:t>
            </a:r>
          </a:p>
          <a:p>
            <a:pPr lvl="1"/>
            <a:r>
              <a:rPr lang="en-GB" dirty="0"/>
              <a:t>£93.7 million in PDG and EYPDG with an increase in the Early Years </a:t>
            </a:r>
            <a:r>
              <a:rPr lang="en-GB" dirty="0" smtClean="0"/>
              <a:t>element (WG, 2017b)</a:t>
            </a:r>
            <a:endParaRPr lang="en-GB" dirty="0"/>
          </a:p>
          <a:p>
            <a:r>
              <a:rPr lang="en-GB" dirty="0"/>
              <a:t>Public Health Wales set to invest £38 million in first 1000 days and ACE’s </a:t>
            </a:r>
            <a:r>
              <a:rPr lang="en-GB" dirty="0" smtClean="0"/>
              <a:t>interventions (Bishop, 2016)</a:t>
            </a:r>
            <a:endParaRPr lang="en-GB" dirty="0"/>
          </a:p>
          <a:p>
            <a:pPr marL="342900" lvl="1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53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Investing in education from birth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601031037"/>
              </p:ext>
            </p:extLst>
          </p:nvPr>
        </p:nvGraphicFramePr>
        <p:xfrm>
          <a:off x="0" y="1628800"/>
          <a:ext cx="8686800" cy="3536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51227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1835696" y="1268760"/>
            <a:ext cx="5178288" cy="39706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6512" y="157370"/>
            <a:ext cx="9289032" cy="990600"/>
          </a:xfrm>
        </p:spPr>
        <p:txBody>
          <a:bodyPr>
            <a:normAutofit fontScale="90000"/>
          </a:bodyPr>
          <a:lstStyle/>
          <a:p>
            <a:r>
              <a:rPr lang="en-GB" i="1" dirty="0" smtClean="0"/>
              <a:t>How the World’s most improved systems keep getting better</a:t>
            </a:r>
            <a:endParaRPr lang="en-GB" i="1" dirty="0"/>
          </a:p>
        </p:txBody>
      </p:sp>
      <p:sp>
        <p:nvSpPr>
          <p:cNvPr id="3" name="Oval 2"/>
          <p:cNvSpPr/>
          <p:nvPr/>
        </p:nvSpPr>
        <p:spPr>
          <a:xfrm>
            <a:off x="3583057" y="2533562"/>
            <a:ext cx="1620078" cy="1530626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Child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06674" y="1730678"/>
            <a:ext cx="17443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Education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5457388" y="2900252"/>
            <a:ext cx="12523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Parents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379950" y="4151029"/>
            <a:ext cx="19977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Community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6183" y="2715585"/>
            <a:ext cx="16697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Early Years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948264" y="1412776"/>
            <a:ext cx="19442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 smtClean="0"/>
              <a:t>Changes made to the very fabric of the system pedagogy</a:t>
            </a:r>
            <a:endParaRPr lang="en-US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395536" y="4437112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 smtClean="0"/>
              <a:t>Intervention clusters</a:t>
            </a:r>
            <a:endParaRPr lang="en-US" sz="2400" i="1" dirty="0"/>
          </a:p>
        </p:txBody>
      </p:sp>
      <p:sp>
        <p:nvSpPr>
          <p:cNvPr id="11" name="TextBox 10"/>
          <p:cNvSpPr txBox="1"/>
          <p:nvPr/>
        </p:nvSpPr>
        <p:spPr>
          <a:xfrm>
            <a:off x="6804248" y="4381861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Collaborative practice</a:t>
            </a:r>
            <a:endParaRPr lang="en-US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6423074" y="5360232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Mourshed</a:t>
            </a:r>
            <a:r>
              <a:rPr lang="en-US" dirty="0" smtClean="0"/>
              <a:t> et al., 2010)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7504" y="1597425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Holistic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8937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692696"/>
            <a:ext cx="8856984" cy="5040560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A quality assurance system that identifies good practice linked to relational pedagogy and adult </a:t>
            </a:r>
            <a:r>
              <a:rPr lang="en-GB" b="1" dirty="0" smtClean="0"/>
              <a:t>interaction across Early Years and Foundation Phase Education.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Welsh Government funded research replicating the national and international early years’ quality provision studies </a:t>
            </a:r>
            <a:r>
              <a:rPr lang="en-GB" b="1" dirty="0" smtClean="0"/>
              <a:t>undertaken to drive policy change.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Continue </a:t>
            </a:r>
            <a:r>
              <a:rPr lang="en-GB" b="1" dirty="0"/>
              <a:t>the development of </a:t>
            </a:r>
            <a:r>
              <a:rPr lang="en-GB" b="1" dirty="0" smtClean="0"/>
              <a:t>a QTS </a:t>
            </a:r>
            <a:r>
              <a:rPr lang="en-GB" b="1" dirty="0"/>
              <a:t>Early Years Teacher pathway </a:t>
            </a:r>
            <a:r>
              <a:rPr lang="en-GB" b="1" dirty="0" smtClean="0"/>
              <a:t>with </a:t>
            </a:r>
            <a:r>
              <a:rPr lang="en-GB" b="1" dirty="0"/>
              <a:t>a focus on child development, multiagency and the Foundation Phase pedagogy from the </a:t>
            </a:r>
            <a:r>
              <a:rPr lang="en-GB" b="1" dirty="0" smtClean="0"/>
              <a:t>outset</a:t>
            </a:r>
            <a:r>
              <a:rPr lang="en-GB" b="1" dirty="0"/>
              <a:t> </a:t>
            </a:r>
            <a:r>
              <a:rPr lang="en-GB" b="1" dirty="0" smtClean="0"/>
              <a:t>(birth to 8)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A cohesive approach to early years’ care, education and health</a:t>
            </a:r>
            <a:r>
              <a:rPr lang="en-GB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A transformative, sustainable and progressive professional learning programme pathway across education and care that recognises and enhances the expertise of both professions.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0161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501854"/>
            <a:ext cx="8999882" cy="5343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75" dirty="0"/>
              <a:t>Bell, D., </a:t>
            </a:r>
            <a:r>
              <a:rPr lang="en-GB" sz="975" dirty="0" err="1"/>
              <a:t>Gilden</a:t>
            </a:r>
            <a:r>
              <a:rPr lang="en-GB" sz="975" dirty="0"/>
              <a:t>, R., </a:t>
            </a:r>
            <a:r>
              <a:rPr lang="en-GB" sz="975" dirty="0" err="1"/>
              <a:t>Muttock</a:t>
            </a:r>
            <a:r>
              <a:rPr lang="en-GB" sz="975" dirty="0"/>
              <a:t>, S., </a:t>
            </a:r>
            <a:r>
              <a:rPr lang="en-GB" sz="975" dirty="0" err="1"/>
              <a:t>Siraj</a:t>
            </a:r>
            <a:r>
              <a:rPr lang="en-GB" sz="975" dirty="0"/>
              <a:t>, I., and Sylva, K.  (2002). Researching effective pedagogy in the early years, Norwich: DFES.</a:t>
            </a:r>
          </a:p>
          <a:p>
            <a:r>
              <a:rPr lang="en-GB" sz="975" dirty="0"/>
              <a:t>Bishop, J. (2016) ‘Public Health Wales: Improving outcomes in the first 1000 Days’   http://www.uwtsd.ac.uk/media/uwtsd-website/content-assets/documents/equity-in-education/Improving-outcomes-in-the-first-1000-Days.pdf [Accessed: 22/11/17]</a:t>
            </a:r>
          </a:p>
          <a:p>
            <a:r>
              <a:rPr lang="en-GB" sz="975" dirty="0" err="1"/>
              <a:t>Blanden</a:t>
            </a:r>
            <a:r>
              <a:rPr lang="en-GB" sz="975" dirty="0"/>
              <a:t>, J., Hansen, K. and McNally, S. (2017) ‘Quality in Early Years Settings and Children’s School Achievement’ CEP Discussion Paper No 1468 [Online] http://cep.lse.ac.uk/pubs/download/dp1468.pdf [Accessed 20/11/17].</a:t>
            </a:r>
          </a:p>
          <a:p>
            <a:r>
              <a:rPr lang="en-GB" sz="975" dirty="0"/>
              <a:t>Donaldson, G. (2015) Successful Futures: Independent Review of Curriculum and Assessment Arrangements in Wales http://dera.ioe.ac.uk/22165/2/150225-successful-futures-en_Redacted.pdf [Accessed: 10/10/17]</a:t>
            </a:r>
          </a:p>
          <a:p>
            <a:r>
              <a:rPr lang="en-GB" sz="975" dirty="0"/>
              <a:t>Human Early Learning Partnership (2014) ‘The Importance of Early Child Development’ http://earlylearning.ubc.ca/media/presentation_slides/presentation_slides/the_importance_of_early_child_development_-_pdf.pdf [Accessed: 21/11/17]</a:t>
            </a:r>
          </a:p>
          <a:p>
            <a:r>
              <a:rPr lang="en-GB" sz="975" dirty="0" err="1"/>
              <a:t>Kalicki</a:t>
            </a:r>
            <a:r>
              <a:rPr lang="en-GB" sz="975" dirty="0"/>
              <a:t>, B., Woo, N. and Barnett, W.S., (2017). Longitudinal studies in ECEC: challenges of translating research into policy action. International Journal of Child Care and Education Policy, 11(1), pp. 1-5</a:t>
            </a:r>
          </a:p>
          <a:p>
            <a:r>
              <a:rPr lang="en-GB" sz="975" dirty="0"/>
              <a:t>Li, M., Nyland, B., Margetts, K. and Guan, Y., (2017). Early childhood educator’ perspectives on how infants and toddlers learn: Australia and China. International Journal of Child Care and Education Policy, 11(1), pp. 1-17</a:t>
            </a:r>
          </a:p>
          <a:p>
            <a:r>
              <a:rPr lang="en-GB" sz="975" dirty="0" err="1"/>
              <a:t>Melhuish</a:t>
            </a:r>
            <a:r>
              <a:rPr lang="en-GB" sz="975" dirty="0"/>
              <a:t>, E., (2016). Longitudinal research and early years policy development in the UK. International Journal of Child Care and Education Policy, 10(1), pp.1–18.</a:t>
            </a:r>
          </a:p>
          <a:p>
            <a:r>
              <a:rPr lang="en-GB" sz="975" dirty="0" err="1"/>
              <a:t>Melhuish</a:t>
            </a:r>
            <a:r>
              <a:rPr lang="en-GB" sz="975" dirty="0"/>
              <a:t>, E., Gardiner, J. and Morris, S. (2017) Study of Early Education and Development (SEED): Impact Study on Early Education Use and Child Outcomes up to Age Three. Department of Education: Oxford.</a:t>
            </a:r>
          </a:p>
          <a:p>
            <a:r>
              <a:rPr lang="en-GB" sz="975" dirty="0"/>
              <a:t>Sammons, P., Elliot, K., Sylva, K., </a:t>
            </a:r>
            <a:r>
              <a:rPr lang="en-GB" sz="975" dirty="0" err="1"/>
              <a:t>Melhuish</a:t>
            </a:r>
            <a:r>
              <a:rPr lang="en-GB" sz="975" dirty="0"/>
              <a:t>, E., </a:t>
            </a:r>
            <a:r>
              <a:rPr lang="en-GB" sz="975" dirty="0" err="1"/>
              <a:t>Siraj-Blatchfors</a:t>
            </a:r>
            <a:r>
              <a:rPr lang="en-GB" sz="975" dirty="0"/>
              <a:t>, I. and Taggart, B. (2004).  The impact of pre-school on young children's cognitive attainments at entry to reception. British Educational Research Journal Vol. 30 (5), pp. 691-712.</a:t>
            </a:r>
          </a:p>
          <a:p>
            <a:r>
              <a:rPr lang="en-GB" sz="975" dirty="0" err="1"/>
              <a:t>Siraj</a:t>
            </a:r>
            <a:r>
              <a:rPr lang="en-GB" sz="975" dirty="0"/>
              <a:t>, I., Sylva, K., </a:t>
            </a:r>
            <a:r>
              <a:rPr lang="en-GB" sz="975" dirty="0" err="1"/>
              <a:t>Muttock</a:t>
            </a:r>
            <a:r>
              <a:rPr lang="en-GB" sz="975" dirty="0"/>
              <a:t>, S., </a:t>
            </a:r>
            <a:r>
              <a:rPr lang="en-GB" sz="975" dirty="0" err="1"/>
              <a:t>Gilden</a:t>
            </a:r>
            <a:r>
              <a:rPr lang="en-GB" sz="975" dirty="0"/>
              <a:t>, R. and Bell, D. (2002). Researching Effective Pedagogy in the Early Years (REPEY). London: Department for Education and Skills / Institute of Education, University of London.</a:t>
            </a:r>
          </a:p>
          <a:p>
            <a:r>
              <a:rPr lang="en-GB" sz="975" dirty="0" err="1"/>
              <a:t>Siraj</a:t>
            </a:r>
            <a:r>
              <a:rPr lang="en-GB" sz="975" dirty="0"/>
              <a:t>-Blatchford, I., Taggart, B., Sylva, K., Sammons, P., &amp; </a:t>
            </a:r>
            <a:r>
              <a:rPr lang="en-GB" sz="975" dirty="0" err="1"/>
              <a:t>Melhuish</a:t>
            </a:r>
            <a:r>
              <a:rPr lang="en-GB" sz="975" dirty="0"/>
              <a:t>, E. (2008). Towards the Transformation of Practice in Early Childhood Education: The Effective Provision of Pre-School Education (</a:t>
            </a:r>
            <a:r>
              <a:rPr lang="en-GB" sz="975" dirty="0" err="1"/>
              <a:t>Eppe</a:t>
            </a:r>
            <a:r>
              <a:rPr lang="en-GB" sz="975" dirty="0"/>
              <a:t>) Project. Cambridge Journal of Education, 38(1), 23-36.</a:t>
            </a:r>
          </a:p>
          <a:p>
            <a:r>
              <a:rPr lang="en-GB" sz="975" dirty="0"/>
              <a:t>Stats Wales (2017) ‘CSSIW Services and Places by Setting Type and Year’ [Online] https://statswales.gov.wales/Catalogue/Health-and-Social-Care/Services-for-Social-Care-and-Childrens-Day-Care/cssiwservicesandplaces-by-setting-year [Accessed 22/11/17]</a:t>
            </a:r>
          </a:p>
          <a:p>
            <a:r>
              <a:rPr lang="en-GB" sz="975" dirty="0"/>
              <a:t>Sylva, K., </a:t>
            </a:r>
            <a:r>
              <a:rPr lang="en-GB" sz="975" dirty="0" err="1"/>
              <a:t>Melhuish</a:t>
            </a:r>
            <a:r>
              <a:rPr lang="en-GB" sz="975" dirty="0"/>
              <a:t>, E.C., Sammons, P., </a:t>
            </a:r>
            <a:r>
              <a:rPr lang="en-GB" sz="975" dirty="0" err="1"/>
              <a:t>Siraj</a:t>
            </a:r>
            <a:r>
              <a:rPr lang="en-GB" sz="975" dirty="0"/>
              <a:t>, I. and Taggart, B. with </a:t>
            </a:r>
            <a:r>
              <a:rPr lang="en-GB" sz="975" dirty="0" err="1"/>
              <a:t>Smees</a:t>
            </a:r>
            <a:r>
              <a:rPr lang="en-GB" sz="975" dirty="0"/>
              <a:t>, R., </a:t>
            </a:r>
            <a:r>
              <a:rPr lang="en-GB" sz="975" dirty="0" err="1"/>
              <a:t>Toth</a:t>
            </a:r>
            <a:r>
              <a:rPr lang="en-GB" sz="975" dirty="0"/>
              <a:t>, K. &amp; </a:t>
            </a:r>
            <a:r>
              <a:rPr lang="en-GB" sz="975" dirty="0" err="1"/>
              <a:t>Welcomme</a:t>
            </a:r>
            <a:r>
              <a:rPr lang="en-GB" sz="975" dirty="0"/>
              <a:t> W. (2014) Effective Pre-school, Primary and Secondary Education 3-16 Project (EPPSE 3-16) Students' educational and developmental outcomes at age 16 Department for Education Research Report RR354</a:t>
            </a:r>
          </a:p>
          <a:p>
            <a:r>
              <a:rPr lang="en-GB" sz="975" dirty="0"/>
              <a:t>Tan, C.T., (2017). Enhancing the quality of kindergarten education in Singapore: policies and strategies in the 21st century. International Journal of Child Care and Education Policy, 11(1), pp. 1-22.</a:t>
            </a:r>
          </a:p>
          <a:p>
            <a:r>
              <a:rPr lang="en-GB" sz="975" dirty="0"/>
              <a:t>Welsh Government (2010) ‘Childcare and Early Years Survey Wales 2009: Main Report’ http://gov.wales/docs/caecd/research/101201-childcare-early-years-survey-2009-en.pdf [Accessed on 21/11/17]</a:t>
            </a:r>
          </a:p>
          <a:p>
            <a:r>
              <a:rPr lang="en-GB" sz="975" dirty="0"/>
              <a:t>Welsh Government (2017a) ‘Education in Wales:  Our national mission, Action Plan 2017-21’ http://www.ysgoldyffrynconwy.org/downloads/041017-education-in-wales-en.pdf [Accessed 10/11/17]</a:t>
            </a:r>
          </a:p>
          <a:p>
            <a:r>
              <a:rPr lang="en-GB" sz="975" dirty="0"/>
              <a:t>Welsh Government (2017b) ‘Draft Budget 2018-19; Detailed proposals A new Budget for Wales’ http://gov.wales/docs/caecd/publications/171024-detailed-narrative-en.pdf [Accessed on 21/11/17].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-1123122"/>
            <a:ext cx="6447501" cy="990600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251520" y="0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References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4557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5416</TotalTime>
  <Words>1385</Words>
  <Application>Microsoft Office PowerPoint</Application>
  <PresentationFormat>On-screen Show (4:3)</PresentationFormat>
  <Paragraphs>131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The Great Divide: separation of care and education in Wales an examination of policy, reform and research evidence  Natalie Macdonald MA PGCert HE LLB Yr Athrofa  University of Wales Trinity Saint David @NatMacUWTSD</vt:lpstr>
      <vt:lpstr>Early Years in Wales</vt:lpstr>
      <vt:lpstr>Current Policy </vt:lpstr>
      <vt:lpstr>Current Curriculum</vt:lpstr>
      <vt:lpstr>Our Revolution</vt:lpstr>
      <vt:lpstr>OECD 2017</vt:lpstr>
      <vt:lpstr>Who are we missing out?</vt:lpstr>
      <vt:lpstr>Education 2030 (OECD)</vt:lpstr>
      <vt:lpstr>Why is Early Years Important?</vt:lpstr>
      <vt:lpstr>Long Term Impact of Quality Early Years Provision UK</vt:lpstr>
      <vt:lpstr>Cognitive Development on school entry</vt:lpstr>
      <vt:lpstr>EPPSE study attainment levels at GCSE</vt:lpstr>
      <vt:lpstr>Bringing Education and Care together</vt:lpstr>
      <vt:lpstr> Investing in education from birth</vt:lpstr>
      <vt:lpstr>How the World’s most improved systems keep getting better</vt:lpstr>
      <vt:lpstr>Recommendations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108</cp:revision>
  <cp:lastPrinted>2018-10-12T07:19:37Z</cp:lastPrinted>
  <dcterms:created xsi:type="dcterms:W3CDTF">2015-04-14T15:21:28Z</dcterms:created>
  <dcterms:modified xsi:type="dcterms:W3CDTF">2018-10-12T07:21:12Z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