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bin" ContentType="application/vnd.openxmlformats-officedocument.oleObject"/>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65" r:id="rId3"/>
    <p:sldId id="266" r:id="rId4"/>
    <p:sldId id="267" r:id="rId5"/>
    <p:sldId id="268" r:id="rId6"/>
    <p:sldId id="269" r:id="rId7"/>
    <p:sldId id="270" r:id="rId8"/>
    <p:sldId id="271" r:id="rId9"/>
    <p:sldId id="272" r:id="rId10"/>
    <p:sldId id="273" r:id="rId11"/>
    <p:sldId id="274" r:id="rId12"/>
    <p:sldId id="275" r:id="rId13"/>
    <p:sldId id="277" r:id="rId14"/>
    <p:sldId id="276" r:id="rId15"/>
    <p:sldId id="278" r:id="rId16"/>
    <p:sldId id="279" r:id="rId17"/>
    <p:sldId id="280" r:id="rId18"/>
    <p:sldId id="281" r:id="rId19"/>
    <p:sldId id="289" r:id="rId20"/>
    <p:sldId id="282" r:id="rId21"/>
    <p:sldId id="290" r:id="rId22"/>
    <p:sldId id="283" r:id="rId23"/>
    <p:sldId id="284" r:id="rId24"/>
    <p:sldId id="288" r:id="rId25"/>
    <p:sldId id="285" r:id="rId26"/>
    <p:sldId id="286" r:id="rId27"/>
    <p:sldId id="287" r:id="rId28"/>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408000"/>
    <a:srgbClr val="EFFEE8"/>
    <a:srgbClr val="D0FDB9"/>
  </p:clrMru>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24" autoAdjust="0"/>
    <p:restoredTop sz="94709" autoAdjust="0"/>
  </p:normalViewPr>
  <p:slideViewPr>
    <p:cSldViewPr>
      <p:cViewPr varScale="1">
        <p:scale>
          <a:sx n="70" d="100"/>
          <a:sy n="70" d="100"/>
        </p:scale>
        <p:origin x="-528" y="306"/>
      </p:cViewPr>
      <p:guideLst>
        <p:guide orient="horz" pos="2160"/>
        <p:guide pos="2880"/>
      </p:guideLst>
    </p:cSldViewPr>
  </p:slideViewPr>
  <p:outlineViewPr>
    <p:cViewPr>
      <p:scale>
        <a:sx n="33" d="100"/>
        <a:sy n="33" d="100"/>
      </p:scale>
      <p:origin x="0" y="519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B2982B-7251-4280-8E52-00DEBC727D34}" type="datetimeFigureOut">
              <a:rPr lang="en-US" smtClean="0"/>
              <a:pPr/>
              <a:t>10/14/2010</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555AA9F-8CE9-404E-9EF1-9C0FBA7FC723}"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4213" y="2133600"/>
            <a:ext cx="7772400" cy="1470025"/>
          </a:xfrm>
        </p:spPr>
        <p:txBody>
          <a:bodyPr/>
          <a:lstStyle>
            <a:lvl1pPr>
              <a:defRPr sz="4000"/>
            </a:lvl1pPr>
          </a:lstStyle>
          <a:p>
            <a:r>
              <a:rPr lang="en-US" smtClean="0"/>
              <a:t>Click to edit Master title style</a:t>
            </a:r>
            <a:endParaRPr lang="en-GB"/>
          </a:p>
        </p:txBody>
      </p:sp>
      <p:sp>
        <p:nvSpPr>
          <p:cNvPr id="3075" name="Rectangle 3"/>
          <p:cNvSpPr>
            <a:spLocks noGrp="1" noChangeArrowheads="1"/>
          </p:cNvSpPr>
          <p:nvPr>
            <p:ph type="subTitle" idx="1"/>
          </p:nvPr>
        </p:nvSpPr>
        <p:spPr>
          <a:xfrm>
            <a:off x="1403350" y="3860800"/>
            <a:ext cx="6400800" cy="1752600"/>
          </a:xfrm>
        </p:spPr>
        <p:txBody>
          <a:bodyPr/>
          <a:lstStyle>
            <a:lvl1pPr marL="0" indent="0" algn="ctr">
              <a:buFontTx/>
              <a:buNone/>
              <a:defRPr sz="3200" b="1"/>
            </a:lvl1pPr>
          </a:lstStyle>
          <a:p>
            <a:r>
              <a:rPr lang="en-US" smtClean="0"/>
              <a:t>Click to edit Master subtitle style</a:t>
            </a:r>
            <a:endParaRPr lang="en-GB"/>
          </a:p>
        </p:txBody>
      </p:sp>
      <p:sp>
        <p:nvSpPr>
          <p:cNvPr id="3076" name="Rectangle 4"/>
          <p:cNvSpPr>
            <a:spLocks noGrp="1" noChangeArrowheads="1"/>
          </p:cNvSpPr>
          <p:nvPr>
            <p:ph type="dt" sz="half" idx="2"/>
          </p:nvPr>
        </p:nvSpPr>
        <p:spPr>
          <a:xfrm>
            <a:off x="457200" y="6245225"/>
            <a:ext cx="2133600" cy="476250"/>
          </a:xfrm>
        </p:spPr>
        <p:txBody>
          <a:bodyPr/>
          <a:lstStyle>
            <a:lvl1pPr>
              <a:defRPr sz="1400"/>
            </a:lvl1pPr>
          </a:lstStyle>
          <a:p>
            <a:endParaRPr lang="en-GB" dirty="0"/>
          </a:p>
        </p:txBody>
      </p:sp>
      <p:sp>
        <p:nvSpPr>
          <p:cNvPr id="3077" name="Rectangle 5"/>
          <p:cNvSpPr>
            <a:spLocks noGrp="1" noChangeArrowheads="1"/>
          </p:cNvSpPr>
          <p:nvPr>
            <p:ph type="ftr" sz="quarter" idx="3"/>
          </p:nvPr>
        </p:nvSpPr>
        <p:spPr>
          <a:xfrm>
            <a:off x="3124200" y="6245225"/>
            <a:ext cx="2895600" cy="476250"/>
          </a:xfrm>
        </p:spPr>
        <p:txBody>
          <a:bodyPr/>
          <a:lstStyle>
            <a:lvl1pPr>
              <a:defRPr sz="1400"/>
            </a:lvl1pPr>
          </a:lstStyle>
          <a:p>
            <a:endParaRPr lang="en-GB" dirty="0"/>
          </a:p>
        </p:txBody>
      </p:sp>
      <p:sp>
        <p:nvSpPr>
          <p:cNvPr id="3078" name="Rectangle 6"/>
          <p:cNvSpPr>
            <a:spLocks noGrp="1" noChangeArrowheads="1"/>
          </p:cNvSpPr>
          <p:nvPr>
            <p:ph type="sldNum" sz="quarter" idx="4"/>
          </p:nvPr>
        </p:nvSpPr>
        <p:spPr>
          <a:xfrm>
            <a:off x="6553200" y="6245225"/>
            <a:ext cx="2133600" cy="476250"/>
          </a:xfrm>
        </p:spPr>
        <p:txBody>
          <a:bodyPr/>
          <a:lstStyle>
            <a:lvl1pPr>
              <a:defRPr sz="1400"/>
            </a:lvl1pPr>
          </a:lstStyle>
          <a:p>
            <a:fld id="{022379C4-B884-4D15-A1BA-6A72B04D6EEB}" type="slidenum">
              <a:rPr lang="en-GB"/>
              <a:pPr/>
              <a:t>‹#›</a:t>
            </a:fld>
            <a:endParaRPr lang="en-GB" dirty="0"/>
          </a:p>
        </p:txBody>
      </p:sp>
      <p:sp>
        <p:nvSpPr>
          <p:cNvPr id="3079" name="Rectangle 7"/>
          <p:cNvSpPr>
            <a:spLocks noChangeArrowheads="1"/>
          </p:cNvSpPr>
          <p:nvPr/>
        </p:nvSpPr>
        <p:spPr bwMode="auto">
          <a:xfrm>
            <a:off x="684213" y="260350"/>
            <a:ext cx="7772400" cy="1470025"/>
          </a:xfrm>
          <a:prstGeom prst="rect">
            <a:avLst/>
          </a:prstGeom>
          <a:noFill/>
          <a:ln w="9525">
            <a:noFill/>
            <a:miter lim="800000"/>
            <a:headEnd/>
            <a:tailEnd/>
          </a:ln>
          <a:effectLst/>
        </p:spPr>
        <p:txBody>
          <a:bodyPr anchor="ctr"/>
          <a:lstStyle/>
          <a:p>
            <a:pPr algn="ctr"/>
            <a:endParaRPr lang="en-US" sz="4000" b="1" dirty="0">
              <a:solidFill>
                <a:schemeClr val="tx2"/>
              </a:solidFill>
            </a:endParaRPr>
          </a:p>
        </p:txBody>
      </p:sp>
      <p:sp>
        <p:nvSpPr>
          <p:cNvPr id="3081" name="Text Box 9"/>
          <p:cNvSpPr txBox="1">
            <a:spLocks noChangeArrowheads="1"/>
          </p:cNvSpPr>
          <p:nvPr/>
        </p:nvSpPr>
        <p:spPr bwMode="auto">
          <a:xfrm>
            <a:off x="684213" y="404813"/>
            <a:ext cx="7704137" cy="762000"/>
          </a:xfrm>
          <a:prstGeom prst="rect">
            <a:avLst/>
          </a:prstGeom>
          <a:noFill/>
          <a:ln w="9525">
            <a:noFill/>
            <a:miter lim="800000"/>
            <a:headEnd/>
            <a:tailEnd/>
          </a:ln>
          <a:effectLst/>
        </p:spPr>
        <p:txBody>
          <a:bodyPr>
            <a:spAutoFit/>
          </a:bodyPr>
          <a:lstStyle/>
          <a:p>
            <a:pPr>
              <a:spcBef>
                <a:spcPct val="50000"/>
              </a:spcBef>
            </a:pPr>
            <a:endParaRPr lang="en-US" sz="4400" dirty="0"/>
          </a:p>
        </p:txBody>
      </p:sp>
      <p:pic>
        <p:nvPicPr>
          <p:cNvPr id="3082" name="Picture 10" descr="SMU-Logo-colour-Longline"/>
          <p:cNvPicPr>
            <a:picLocks noChangeAspect="1" noChangeArrowheads="1"/>
          </p:cNvPicPr>
          <p:nvPr/>
        </p:nvPicPr>
        <p:blipFill>
          <a:blip r:embed="rId2" cstate="print"/>
          <a:srcRect/>
          <a:stretch>
            <a:fillRect/>
          </a:stretch>
        </p:blipFill>
        <p:spPr bwMode="auto">
          <a:xfrm>
            <a:off x="611188" y="260350"/>
            <a:ext cx="7958137" cy="881063"/>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dirty="0"/>
          </a:p>
        </p:txBody>
      </p:sp>
      <p:sp>
        <p:nvSpPr>
          <p:cNvPr id="5" name="Footer Placeholder 4"/>
          <p:cNvSpPr>
            <a:spLocks noGrp="1"/>
          </p:cNvSpPr>
          <p:nvPr>
            <p:ph type="ftr" sz="quarter" idx="11"/>
          </p:nvPr>
        </p:nvSpPr>
        <p:spPr/>
        <p:txBody>
          <a:bodyPr/>
          <a:lstStyle>
            <a:lvl1pPr>
              <a:defRPr/>
            </a:lvl1pPr>
          </a:lstStyle>
          <a:p>
            <a:endParaRPr lang="en-GB" dirty="0"/>
          </a:p>
        </p:txBody>
      </p:sp>
      <p:sp>
        <p:nvSpPr>
          <p:cNvPr id="6" name="Slide Number Placeholder 5"/>
          <p:cNvSpPr>
            <a:spLocks noGrp="1"/>
          </p:cNvSpPr>
          <p:nvPr>
            <p:ph type="sldNum" sz="quarter" idx="12"/>
          </p:nvPr>
        </p:nvSpPr>
        <p:spPr/>
        <p:txBody>
          <a:bodyPr/>
          <a:lstStyle>
            <a:lvl1pPr>
              <a:defRPr/>
            </a:lvl1pPr>
          </a:lstStyle>
          <a:p>
            <a:fld id="{0A6FABB0-A7AA-4193-848B-4BF84C301163}" type="slidenum">
              <a:rPr lang="en-GB"/>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dirty="0"/>
          </a:p>
        </p:txBody>
      </p:sp>
      <p:sp>
        <p:nvSpPr>
          <p:cNvPr id="5" name="Footer Placeholder 4"/>
          <p:cNvSpPr>
            <a:spLocks noGrp="1"/>
          </p:cNvSpPr>
          <p:nvPr>
            <p:ph type="ftr" sz="quarter" idx="11"/>
          </p:nvPr>
        </p:nvSpPr>
        <p:spPr/>
        <p:txBody>
          <a:bodyPr/>
          <a:lstStyle>
            <a:lvl1pPr>
              <a:defRPr/>
            </a:lvl1pPr>
          </a:lstStyle>
          <a:p>
            <a:endParaRPr lang="en-GB" dirty="0"/>
          </a:p>
        </p:txBody>
      </p:sp>
      <p:sp>
        <p:nvSpPr>
          <p:cNvPr id="6" name="Slide Number Placeholder 5"/>
          <p:cNvSpPr>
            <a:spLocks noGrp="1"/>
          </p:cNvSpPr>
          <p:nvPr>
            <p:ph type="sldNum" sz="quarter" idx="12"/>
          </p:nvPr>
        </p:nvSpPr>
        <p:spPr/>
        <p:txBody>
          <a:bodyPr/>
          <a:lstStyle>
            <a:lvl1pPr>
              <a:defRPr/>
            </a:lvl1pPr>
          </a:lstStyle>
          <a:p>
            <a:fld id="{F1F4BE76-E958-4695-B0DF-66D14568E867}" type="slidenum">
              <a:rPr lang="en-GB"/>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59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dirty="0"/>
          </a:p>
        </p:txBody>
      </p:sp>
      <p:sp>
        <p:nvSpPr>
          <p:cNvPr id="6" name="Footer Placeholder 5"/>
          <p:cNvSpPr>
            <a:spLocks noGrp="1"/>
          </p:cNvSpPr>
          <p:nvPr>
            <p:ph type="ftr" sz="quarter" idx="11"/>
          </p:nvPr>
        </p:nvSpPr>
        <p:spPr/>
        <p:txBody>
          <a:bodyPr/>
          <a:lstStyle>
            <a:lvl1pPr>
              <a:defRPr/>
            </a:lvl1pPr>
          </a:lstStyle>
          <a:p>
            <a:endParaRPr lang="en-GB" dirty="0"/>
          </a:p>
        </p:txBody>
      </p:sp>
      <p:sp>
        <p:nvSpPr>
          <p:cNvPr id="7" name="Slide Number Placeholder 6"/>
          <p:cNvSpPr>
            <a:spLocks noGrp="1"/>
          </p:cNvSpPr>
          <p:nvPr>
            <p:ph type="sldNum" sz="quarter" idx="12"/>
          </p:nvPr>
        </p:nvSpPr>
        <p:spPr/>
        <p:txBody>
          <a:bodyPr/>
          <a:lstStyle>
            <a:lvl1pPr>
              <a:defRPr/>
            </a:lvl1pPr>
          </a:lstStyle>
          <a:p>
            <a:fld id="{414EE862-6ED4-4DE6-956F-36DBFC8ACCB0}" type="slidenum">
              <a:rPr lang="en-GB"/>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dirty="0"/>
          </a:p>
        </p:txBody>
      </p:sp>
      <p:sp>
        <p:nvSpPr>
          <p:cNvPr id="8" name="Footer Placeholder 7"/>
          <p:cNvSpPr>
            <a:spLocks noGrp="1"/>
          </p:cNvSpPr>
          <p:nvPr>
            <p:ph type="ftr" sz="quarter" idx="11"/>
          </p:nvPr>
        </p:nvSpPr>
        <p:spPr/>
        <p:txBody>
          <a:bodyPr/>
          <a:lstStyle>
            <a:lvl1pPr>
              <a:defRPr/>
            </a:lvl1pPr>
          </a:lstStyle>
          <a:p>
            <a:endParaRPr lang="en-GB" dirty="0"/>
          </a:p>
        </p:txBody>
      </p:sp>
      <p:sp>
        <p:nvSpPr>
          <p:cNvPr id="9" name="Slide Number Placeholder 8"/>
          <p:cNvSpPr>
            <a:spLocks noGrp="1"/>
          </p:cNvSpPr>
          <p:nvPr>
            <p:ph type="sldNum" sz="quarter" idx="12"/>
          </p:nvPr>
        </p:nvSpPr>
        <p:spPr/>
        <p:txBody>
          <a:bodyPr/>
          <a:lstStyle>
            <a:lvl1pPr>
              <a:defRPr/>
            </a:lvl1pPr>
          </a:lstStyle>
          <a:p>
            <a:fld id="{DC3E20D2-83BF-42E3-9DC2-9E67648C62B2}" type="slidenum">
              <a:rPr lang="en-GB"/>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dirty="0"/>
          </a:p>
        </p:txBody>
      </p:sp>
      <p:sp>
        <p:nvSpPr>
          <p:cNvPr id="4" name="Footer Placeholder 3"/>
          <p:cNvSpPr>
            <a:spLocks noGrp="1"/>
          </p:cNvSpPr>
          <p:nvPr>
            <p:ph type="ftr" sz="quarter" idx="11"/>
          </p:nvPr>
        </p:nvSpPr>
        <p:spPr/>
        <p:txBody>
          <a:bodyPr/>
          <a:lstStyle>
            <a:lvl1pPr>
              <a:defRPr/>
            </a:lvl1pPr>
          </a:lstStyle>
          <a:p>
            <a:endParaRPr lang="en-GB" dirty="0"/>
          </a:p>
        </p:txBody>
      </p:sp>
      <p:sp>
        <p:nvSpPr>
          <p:cNvPr id="5" name="Slide Number Placeholder 4"/>
          <p:cNvSpPr>
            <a:spLocks noGrp="1"/>
          </p:cNvSpPr>
          <p:nvPr>
            <p:ph type="sldNum" sz="quarter" idx="12"/>
          </p:nvPr>
        </p:nvSpPr>
        <p:spPr/>
        <p:txBody>
          <a:bodyPr/>
          <a:lstStyle>
            <a:lvl1pPr>
              <a:defRPr/>
            </a:lvl1pPr>
          </a:lstStyle>
          <a:p>
            <a:fld id="{F67A1C08-094C-4DBD-AAB4-BC5FB20F0701}" type="slidenum">
              <a:rPr lang="en-GB"/>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dirty="0"/>
          </a:p>
        </p:txBody>
      </p:sp>
      <p:sp>
        <p:nvSpPr>
          <p:cNvPr id="3" name="Footer Placeholder 2"/>
          <p:cNvSpPr>
            <a:spLocks noGrp="1"/>
          </p:cNvSpPr>
          <p:nvPr>
            <p:ph type="ftr" sz="quarter" idx="11"/>
          </p:nvPr>
        </p:nvSpPr>
        <p:spPr/>
        <p:txBody>
          <a:bodyPr/>
          <a:lstStyle>
            <a:lvl1pPr>
              <a:defRPr/>
            </a:lvl1pPr>
          </a:lstStyle>
          <a:p>
            <a:endParaRPr lang="en-GB" dirty="0"/>
          </a:p>
        </p:txBody>
      </p:sp>
      <p:sp>
        <p:nvSpPr>
          <p:cNvPr id="4" name="Slide Number Placeholder 3"/>
          <p:cNvSpPr>
            <a:spLocks noGrp="1"/>
          </p:cNvSpPr>
          <p:nvPr>
            <p:ph type="sldNum" sz="quarter" idx="12"/>
          </p:nvPr>
        </p:nvSpPr>
        <p:spPr/>
        <p:txBody>
          <a:bodyPr/>
          <a:lstStyle>
            <a:lvl1pPr>
              <a:defRPr/>
            </a:lvl1pPr>
          </a:lstStyle>
          <a:p>
            <a:fld id="{DAD89E4B-31B9-4A5D-B4F2-5AA453B4055E}" type="slidenum">
              <a:rPr lang="en-GB"/>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dirty="0"/>
          </a:p>
        </p:txBody>
      </p:sp>
      <p:sp>
        <p:nvSpPr>
          <p:cNvPr id="6" name="Footer Placeholder 5"/>
          <p:cNvSpPr>
            <a:spLocks noGrp="1"/>
          </p:cNvSpPr>
          <p:nvPr>
            <p:ph type="ftr" sz="quarter" idx="11"/>
          </p:nvPr>
        </p:nvSpPr>
        <p:spPr/>
        <p:txBody>
          <a:bodyPr/>
          <a:lstStyle>
            <a:lvl1pPr>
              <a:defRPr/>
            </a:lvl1pPr>
          </a:lstStyle>
          <a:p>
            <a:endParaRPr lang="en-GB" dirty="0"/>
          </a:p>
        </p:txBody>
      </p:sp>
      <p:sp>
        <p:nvSpPr>
          <p:cNvPr id="7" name="Slide Number Placeholder 6"/>
          <p:cNvSpPr>
            <a:spLocks noGrp="1"/>
          </p:cNvSpPr>
          <p:nvPr>
            <p:ph type="sldNum" sz="quarter" idx="12"/>
          </p:nvPr>
        </p:nvSpPr>
        <p:spPr/>
        <p:txBody>
          <a:bodyPr/>
          <a:lstStyle>
            <a:lvl1pPr>
              <a:defRPr/>
            </a:lvl1pPr>
          </a:lstStyle>
          <a:p>
            <a:fld id="{269FC5E9-94E8-44B3-BE68-2AEAA9436A8C}" type="slidenum">
              <a:rPr lang="en-GB"/>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dirty="0"/>
          </a:p>
        </p:txBody>
      </p:sp>
      <p:sp>
        <p:nvSpPr>
          <p:cNvPr id="6" name="Footer Placeholder 5"/>
          <p:cNvSpPr>
            <a:spLocks noGrp="1"/>
          </p:cNvSpPr>
          <p:nvPr>
            <p:ph type="ftr" sz="quarter" idx="11"/>
          </p:nvPr>
        </p:nvSpPr>
        <p:spPr/>
        <p:txBody>
          <a:bodyPr/>
          <a:lstStyle>
            <a:lvl1pPr>
              <a:defRPr/>
            </a:lvl1pPr>
          </a:lstStyle>
          <a:p>
            <a:endParaRPr lang="en-GB" dirty="0"/>
          </a:p>
        </p:txBody>
      </p:sp>
      <p:sp>
        <p:nvSpPr>
          <p:cNvPr id="7" name="Slide Number Placeholder 6"/>
          <p:cNvSpPr>
            <a:spLocks noGrp="1"/>
          </p:cNvSpPr>
          <p:nvPr>
            <p:ph type="sldNum" sz="quarter" idx="12"/>
          </p:nvPr>
        </p:nvSpPr>
        <p:spPr/>
        <p:txBody>
          <a:bodyPr/>
          <a:lstStyle>
            <a:lvl1pPr>
              <a:defRPr/>
            </a:lvl1pPr>
          </a:lstStyle>
          <a:p>
            <a:fld id="{7D051A91-7B57-4ECE-8C7D-63F27AC90D4F}" type="slidenum">
              <a:rPr lang="en-GB"/>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dirty="0"/>
          </a:p>
        </p:txBody>
      </p:sp>
      <p:sp>
        <p:nvSpPr>
          <p:cNvPr id="5" name="Footer Placeholder 4"/>
          <p:cNvSpPr>
            <a:spLocks noGrp="1"/>
          </p:cNvSpPr>
          <p:nvPr>
            <p:ph type="ftr" sz="quarter" idx="11"/>
          </p:nvPr>
        </p:nvSpPr>
        <p:spPr/>
        <p:txBody>
          <a:bodyPr/>
          <a:lstStyle>
            <a:lvl1pPr>
              <a:defRPr/>
            </a:lvl1pPr>
          </a:lstStyle>
          <a:p>
            <a:endParaRPr lang="en-GB" dirty="0"/>
          </a:p>
        </p:txBody>
      </p:sp>
      <p:sp>
        <p:nvSpPr>
          <p:cNvPr id="6" name="Slide Number Placeholder 5"/>
          <p:cNvSpPr>
            <a:spLocks noGrp="1"/>
          </p:cNvSpPr>
          <p:nvPr>
            <p:ph type="sldNum" sz="quarter" idx="12"/>
          </p:nvPr>
        </p:nvSpPr>
        <p:spPr/>
        <p:txBody>
          <a:bodyPr/>
          <a:lstStyle>
            <a:lvl1pPr>
              <a:defRPr/>
            </a:lvl1pPr>
          </a:lstStyle>
          <a:p>
            <a:fld id="{B27E8AB0-B64F-491C-A943-857BC86F21EB}" type="slidenum">
              <a:rPr lang="en-GB"/>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40513" y="260350"/>
            <a:ext cx="2057400" cy="5894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68313" y="260350"/>
            <a:ext cx="6019800" cy="5894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dirty="0"/>
          </a:p>
        </p:txBody>
      </p:sp>
      <p:sp>
        <p:nvSpPr>
          <p:cNvPr id="5" name="Footer Placeholder 4"/>
          <p:cNvSpPr>
            <a:spLocks noGrp="1"/>
          </p:cNvSpPr>
          <p:nvPr>
            <p:ph type="ftr" sz="quarter" idx="11"/>
          </p:nvPr>
        </p:nvSpPr>
        <p:spPr/>
        <p:txBody>
          <a:bodyPr/>
          <a:lstStyle>
            <a:lvl1pPr>
              <a:defRPr/>
            </a:lvl1pPr>
          </a:lstStyle>
          <a:p>
            <a:endParaRPr lang="en-GB" dirty="0"/>
          </a:p>
        </p:txBody>
      </p:sp>
      <p:sp>
        <p:nvSpPr>
          <p:cNvPr id="6" name="Slide Number Placeholder 5"/>
          <p:cNvSpPr>
            <a:spLocks noGrp="1"/>
          </p:cNvSpPr>
          <p:nvPr>
            <p:ph type="sldNum" sz="quarter" idx="12"/>
          </p:nvPr>
        </p:nvSpPr>
        <p:spPr/>
        <p:txBody>
          <a:bodyPr/>
          <a:lstStyle>
            <a:lvl1pPr>
              <a:defRPr/>
            </a:lvl1pPr>
          </a:lstStyle>
          <a:p>
            <a:fld id="{13F1C684-6150-4AAE-9C6E-4D6336527D31}" type="slidenum">
              <a:rPr lang="en-GB"/>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s>
          </a:gsLst>
          <a:path path="rect">
            <a:fillToRect r="100000" b="100000"/>
          </a:path>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68313" y="260350"/>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68313" y="1628775"/>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p:txBody>
      </p:sp>
      <p:sp>
        <p:nvSpPr>
          <p:cNvPr id="1028" name="Rectangle 4"/>
          <p:cNvSpPr>
            <a:spLocks noGrp="1" noChangeArrowheads="1"/>
          </p:cNvSpPr>
          <p:nvPr>
            <p:ph type="dt" sz="half" idx="2"/>
          </p:nvPr>
        </p:nvSpPr>
        <p:spPr bwMode="auto">
          <a:xfrm>
            <a:off x="468313"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dirty="0"/>
          </a:p>
        </p:txBody>
      </p:sp>
      <p:sp>
        <p:nvSpPr>
          <p:cNvPr id="1029" name="Rectangle 5"/>
          <p:cNvSpPr>
            <a:spLocks noGrp="1" noChangeArrowheads="1"/>
          </p:cNvSpPr>
          <p:nvPr>
            <p:ph type="ftr" sz="quarter" idx="3"/>
          </p:nvPr>
        </p:nvSpPr>
        <p:spPr bwMode="auto">
          <a:xfrm>
            <a:off x="3132138" y="6237288"/>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00"/>
            </a:lvl1pPr>
          </a:lstStyle>
          <a:p>
            <a:endParaRPr lang="en-GB" dirty="0"/>
          </a:p>
        </p:txBody>
      </p:sp>
      <p:sp>
        <p:nvSpPr>
          <p:cNvPr id="1030" name="Rectangle 6"/>
          <p:cNvSpPr>
            <a:spLocks noGrp="1" noChangeArrowheads="1"/>
          </p:cNvSpPr>
          <p:nvPr>
            <p:ph type="sldNum" sz="quarter" idx="4"/>
          </p:nvPr>
        </p:nvSpPr>
        <p:spPr bwMode="auto">
          <a:xfrm>
            <a:off x="6588125"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fld id="{8826E118-BB69-4A5C-B791-EB800E545E4F}" type="slidenum">
              <a:rPr lang="en-GB"/>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3200" b="1">
          <a:solidFill>
            <a:schemeClr val="tx2"/>
          </a:solidFill>
          <a:latin typeface="+mj-lt"/>
          <a:ea typeface="+mj-ea"/>
          <a:cs typeface="+mj-cs"/>
        </a:defRPr>
      </a:lvl1pPr>
      <a:lvl2pPr algn="ctr" rtl="0" eaLnBrk="1" fontAlgn="base" hangingPunct="1">
        <a:spcBef>
          <a:spcPct val="0"/>
        </a:spcBef>
        <a:spcAft>
          <a:spcPct val="0"/>
        </a:spcAft>
        <a:defRPr sz="3200" b="1">
          <a:solidFill>
            <a:schemeClr val="tx2"/>
          </a:solidFill>
          <a:latin typeface="Arial" charset="0"/>
          <a:cs typeface="Arial" charset="0"/>
        </a:defRPr>
      </a:lvl2pPr>
      <a:lvl3pPr algn="ctr" rtl="0" eaLnBrk="1" fontAlgn="base" hangingPunct="1">
        <a:spcBef>
          <a:spcPct val="0"/>
        </a:spcBef>
        <a:spcAft>
          <a:spcPct val="0"/>
        </a:spcAft>
        <a:defRPr sz="3200" b="1">
          <a:solidFill>
            <a:schemeClr val="tx2"/>
          </a:solidFill>
          <a:latin typeface="Arial" charset="0"/>
          <a:cs typeface="Arial" charset="0"/>
        </a:defRPr>
      </a:lvl3pPr>
      <a:lvl4pPr algn="ctr" rtl="0" eaLnBrk="1" fontAlgn="base" hangingPunct="1">
        <a:spcBef>
          <a:spcPct val="0"/>
        </a:spcBef>
        <a:spcAft>
          <a:spcPct val="0"/>
        </a:spcAft>
        <a:defRPr sz="3200" b="1">
          <a:solidFill>
            <a:schemeClr val="tx2"/>
          </a:solidFill>
          <a:latin typeface="Arial" charset="0"/>
          <a:cs typeface="Arial" charset="0"/>
        </a:defRPr>
      </a:lvl4pPr>
      <a:lvl5pPr algn="ctr" rtl="0" eaLnBrk="1" fontAlgn="base" hangingPunct="1">
        <a:spcBef>
          <a:spcPct val="0"/>
        </a:spcBef>
        <a:spcAft>
          <a:spcPct val="0"/>
        </a:spcAft>
        <a:defRPr sz="3200" b="1">
          <a:solidFill>
            <a:schemeClr val="tx2"/>
          </a:solidFill>
          <a:latin typeface="Arial" charset="0"/>
          <a:cs typeface="Arial" charset="0"/>
        </a:defRPr>
      </a:lvl5pPr>
      <a:lvl6pPr marL="457200" algn="ctr" rtl="0" eaLnBrk="1" fontAlgn="base" hangingPunct="1">
        <a:spcBef>
          <a:spcPct val="0"/>
        </a:spcBef>
        <a:spcAft>
          <a:spcPct val="0"/>
        </a:spcAft>
        <a:defRPr sz="3200" b="1">
          <a:solidFill>
            <a:schemeClr val="tx2"/>
          </a:solidFill>
          <a:latin typeface="Arial" charset="0"/>
          <a:cs typeface="Arial" charset="0"/>
        </a:defRPr>
      </a:lvl6pPr>
      <a:lvl7pPr marL="914400" algn="ctr" rtl="0" eaLnBrk="1" fontAlgn="base" hangingPunct="1">
        <a:spcBef>
          <a:spcPct val="0"/>
        </a:spcBef>
        <a:spcAft>
          <a:spcPct val="0"/>
        </a:spcAft>
        <a:defRPr sz="3200" b="1">
          <a:solidFill>
            <a:schemeClr val="tx2"/>
          </a:solidFill>
          <a:latin typeface="Arial" charset="0"/>
          <a:cs typeface="Arial" charset="0"/>
        </a:defRPr>
      </a:lvl7pPr>
      <a:lvl8pPr marL="1371600" algn="ctr" rtl="0" eaLnBrk="1" fontAlgn="base" hangingPunct="1">
        <a:spcBef>
          <a:spcPct val="0"/>
        </a:spcBef>
        <a:spcAft>
          <a:spcPct val="0"/>
        </a:spcAft>
        <a:defRPr sz="3200" b="1">
          <a:solidFill>
            <a:schemeClr val="tx2"/>
          </a:solidFill>
          <a:latin typeface="Arial" charset="0"/>
          <a:cs typeface="Arial" charset="0"/>
        </a:defRPr>
      </a:lvl8pPr>
      <a:lvl9pPr marL="1828800" algn="ctr" rtl="0" eaLnBrk="1" fontAlgn="base" hangingPunct="1">
        <a:spcBef>
          <a:spcPct val="0"/>
        </a:spcBef>
        <a:spcAft>
          <a:spcPct val="0"/>
        </a:spcAft>
        <a:defRPr sz="3200" b="1">
          <a:solidFill>
            <a:schemeClr val="tx2"/>
          </a:solidFill>
          <a:latin typeface="Arial" charset="0"/>
          <a:cs typeface="Arial" charset="0"/>
        </a:defRPr>
      </a:lvl9pPr>
    </p:titleStyle>
    <p:bodyStyle>
      <a:lvl1pPr marL="342900" indent="-342900" algn="l" rtl="0" eaLnBrk="1" fontAlgn="base" hangingPunct="1">
        <a:spcBef>
          <a:spcPct val="20000"/>
        </a:spcBef>
        <a:spcAft>
          <a:spcPct val="0"/>
        </a:spcAft>
        <a:buChar char="•"/>
        <a:defRPr sz="20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0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sz="2000">
          <a:solidFill>
            <a:schemeClr val="tx1"/>
          </a:solidFill>
          <a:latin typeface="+mn-lt"/>
          <a:cs typeface="+mn-cs"/>
        </a:defRPr>
      </a:lvl4pPr>
      <a:lvl5pPr marL="2057400" indent="-228600" algn="l" rtl="0" eaLnBrk="1" fontAlgn="base" hangingPunct="1">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1928794" y="4929198"/>
            <a:ext cx="5168914" cy="1327144"/>
          </a:xfrm>
        </p:spPr>
        <p:txBody>
          <a:bodyPr/>
          <a:lstStyle/>
          <a:p>
            <a:r>
              <a:rPr lang="en-US" sz="1800" dirty="0" smtClean="0">
                <a:solidFill>
                  <a:srgbClr val="408000"/>
                </a:solidFill>
              </a:rPr>
              <a:t>Level : ALL</a:t>
            </a:r>
          </a:p>
          <a:p>
            <a:r>
              <a:rPr lang="en-US" sz="1800" dirty="0" smtClean="0">
                <a:solidFill>
                  <a:srgbClr val="408000"/>
                </a:solidFill>
              </a:rPr>
              <a:t>Lecturer :Tim Tudor</a:t>
            </a:r>
          </a:p>
          <a:p>
            <a:r>
              <a:rPr lang="en-US" sz="1800" dirty="0" smtClean="0">
                <a:solidFill>
                  <a:srgbClr val="408000"/>
                </a:solidFill>
              </a:rPr>
              <a:t>Email : timothy.tudor@smu.ac.uk</a:t>
            </a:r>
          </a:p>
          <a:p>
            <a:r>
              <a:rPr lang="en-US" sz="1800" dirty="0" smtClean="0">
                <a:solidFill>
                  <a:srgbClr val="408000"/>
                </a:solidFill>
              </a:rPr>
              <a:t>Year : 2010</a:t>
            </a:r>
            <a:endParaRPr lang="en-US" sz="1800" dirty="0">
              <a:solidFill>
                <a:srgbClr val="408000"/>
              </a:solidFill>
            </a:endParaRPr>
          </a:p>
        </p:txBody>
      </p:sp>
      <p:sp>
        <p:nvSpPr>
          <p:cNvPr id="2052" name="Rectangle 4"/>
          <p:cNvSpPr>
            <a:spLocks noGrp="1" noChangeArrowheads="1"/>
          </p:cNvSpPr>
          <p:nvPr>
            <p:ph type="ctrTitle"/>
          </p:nvPr>
        </p:nvSpPr>
        <p:spPr>
          <a:xfrm>
            <a:off x="657252" y="857232"/>
            <a:ext cx="7772400" cy="1470025"/>
          </a:xfrm>
          <a:noFill/>
          <a:ln/>
        </p:spPr>
        <p:txBody>
          <a:bodyPr/>
          <a:lstStyle/>
          <a:p>
            <a:r>
              <a:rPr lang="en-US" sz="4400" dirty="0" smtClean="0">
                <a:solidFill>
                  <a:srgbClr val="408000"/>
                </a:solidFill>
              </a:rPr>
              <a:t>Technical Report Writing</a:t>
            </a:r>
            <a:endParaRPr lang="en-US" sz="4400" dirty="0">
              <a:solidFill>
                <a:srgbClr val="408000"/>
              </a:solidFill>
            </a:endParaRPr>
          </a:p>
        </p:txBody>
      </p:sp>
      <p:pic>
        <p:nvPicPr>
          <p:cNvPr id="109570" name="Picture 2" descr="http://schoolnet.gov.mt/stclarescollegegss/Images/report-writing.jpg"/>
          <p:cNvPicPr>
            <a:picLocks noChangeAspect="1" noChangeArrowheads="1"/>
          </p:cNvPicPr>
          <p:nvPr/>
        </p:nvPicPr>
        <p:blipFill>
          <a:blip r:embed="rId2" cstate="print"/>
          <a:srcRect/>
          <a:stretch>
            <a:fillRect/>
          </a:stretch>
        </p:blipFill>
        <p:spPr bwMode="auto">
          <a:xfrm>
            <a:off x="2786050" y="2428868"/>
            <a:ext cx="3400425" cy="2105026"/>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Overview</a:t>
            </a:r>
            <a:endParaRPr lang="en-US"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This presentation will cover:</a:t>
            </a:r>
          </a:p>
          <a:p>
            <a:pPr lvl="1"/>
            <a:endParaRPr lang="en-US" dirty="0" smtClean="0"/>
          </a:p>
          <a:p>
            <a:pPr lvl="1"/>
            <a:r>
              <a:rPr lang="en-US" dirty="0" smtClean="0"/>
              <a:t>Report purpose and planning</a:t>
            </a:r>
          </a:p>
          <a:p>
            <a:pPr lvl="1"/>
            <a:r>
              <a:rPr lang="en-US" dirty="0" smtClean="0"/>
              <a:t>Report format and organization</a:t>
            </a:r>
          </a:p>
          <a:p>
            <a:pPr lvl="1"/>
            <a:r>
              <a:rPr lang="en-US" dirty="0" smtClean="0"/>
              <a:t>Headings and language</a:t>
            </a:r>
          </a:p>
          <a:p>
            <a:pPr>
              <a:buNone/>
            </a:pPr>
            <a:endParaRPr lang="en-GB" b="1" i="1" dirty="0" smtClean="0">
              <a:solidFill>
                <a:srgbClr val="008000"/>
              </a:solidFill>
              <a:latin typeface="+mn-lt"/>
              <a:ea typeface="+mn-ea"/>
              <a:cs typeface="+mn-cs"/>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Purpose of report</a:t>
            </a:r>
            <a:endParaRPr lang="en-US"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	Describe research and design process</a:t>
            </a:r>
          </a:p>
          <a:p>
            <a:pPr lvl="1"/>
            <a:endParaRPr lang="en-US" dirty="0" smtClean="0"/>
          </a:p>
          <a:p>
            <a:pPr lvl="1"/>
            <a:r>
              <a:rPr lang="en-US" dirty="0" smtClean="0"/>
              <a:t>Explain problem or issue studied</a:t>
            </a:r>
          </a:p>
          <a:p>
            <a:pPr lvl="1"/>
            <a:r>
              <a:rPr lang="en-US" dirty="0" smtClean="0"/>
              <a:t>Discuss research methods</a:t>
            </a:r>
          </a:p>
          <a:p>
            <a:pPr lvl="1"/>
            <a:r>
              <a:rPr lang="en-US" dirty="0" smtClean="0"/>
              <a:t>Describe data collected / design ideas and design development</a:t>
            </a:r>
          </a:p>
          <a:p>
            <a:pPr lvl="1"/>
            <a:r>
              <a:rPr lang="en-US" dirty="0" smtClean="0"/>
              <a:t>Describe research findings / testing </a:t>
            </a:r>
          </a:p>
          <a:p>
            <a:pPr lvl="1"/>
            <a:r>
              <a:rPr lang="en-US" dirty="0" smtClean="0"/>
              <a:t>Explain implications</a:t>
            </a:r>
          </a:p>
          <a:p>
            <a:pPr lvl="1"/>
            <a:endParaRPr lang="en-US" b="1" dirty="0" smtClean="0"/>
          </a:p>
          <a:p>
            <a:pPr>
              <a:buNone/>
            </a:pPr>
            <a:r>
              <a:rPr lang="en-GB" b="1" i="1" dirty="0" smtClean="0">
                <a:solidFill>
                  <a:srgbClr val="008000"/>
                </a:solidFill>
              </a:rPr>
              <a:t>	Inform readers of research results, or design process, precisely, concisely and specifically</a:t>
            </a:r>
          </a:p>
          <a:p>
            <a:pPr lvl="1"/>
            <a:endParaRPr lang="en-US" dirty="0" smtClean="0"/>
          </a:p>
          <a:p>
            <a:pPr lvl="1"/>
            <a:r>
              <a:rPr lang="en-US" dirty="0" smtClean="0"/>
              <a:t>They shouldn’t have to read whole report to get essential points.</a:t>
            </a:r>
          </a:p>
          <a:p>
            <a:pPr lvl="1"/>
            <a:endParaRPr lang="en-US" b="1" dirty="0" smtClean="0"/>
          </a:p>
          <a:p>
            <a:pPr>
              <a:buNone/>
            </a:pPr>
            <a:endParaRPr lang="en-GB" b="1" i="1" dirty="0" smtClean="0">
              <a:solidFill>
                <a:srgbClr val="008000"/>
              </a:solidFill>
              <a:latin typeface="+mn-lt"/>
              <a:ea typeface="+mn-ea"/>
              <a:cs typeface="+mn-cs"/>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Planning</a:t>
            </a:r>
            <a:endParaRPr lang="en-US"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sz="2800" b="1" i="1" dirty="0" smtClean="0">
                <a:solidFill>
                  <a:srgbClr val="008000"/>
                </a:solidFill>
              </a:rPr>
              <a:t>Before writing consider :</a:t>
            </a:r>
          </a:p>
          <a:p>
            <a:pPr lvl="1"/>
            <a:endParaRPr lang="en-US" sz="2800" dirty="0" smtClean="0"/>
          </a:p>
          <a:p>
            <a:pPr lvl="1"/>
            <a:r>
              <a:rPr lang="en-US" sz="2800" dirty="0" smtClean="0"/>
              <a:t>Why you are writing the report</a:t>
            </a:r>
          </a:p>
          <a:p>
            <a:pPr lvl="1"/>
            <a:r>
              <a:rPr lang="en-US" sz="2800" dirty="0" smtClean="0"/>
              <a:t>What you hope to achieve </a:t>
            </a:r>
          </a:p>
          <a:p>
            <a:pPr lvl="1"/>
            <a:r>
              <a:rPr lang="en-US" sz="2800" dirty="0" smtClean="0"/>
              <a:t>Who you are writing for (audience)</a:t>
            </a:r>
          </a:p>
          <a:p>
            <a:pPr>
              <a:buNone/>
            </a:pPr>
            <a:endParaRPr lang="en-GB" b="1" i="1" dirty="0" smtClean="0">
              <a:solidFill>
                <a:srgbClr val="008000"/>
              </a:solidFill>
              <a:latin typeface="+mn-lt"/>
              <a:ea typeface="+mn-ea"/>
              <a:cs typeface="+mn-cs"/>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
        <p:nvSpPr>
          <p:cNvPr id="4" name="Rectangle 8"/>
          <p:cNvSpPr>
            <a:spLocks noChangeArrowheads="1"/>
          </p:cNvSpPr>
          <p:nvPr/>
        </p:nvSpPr>
        <p:spPr bwMode="auto">
          <a:xfrm>
            <a:off x="830263" y="4495800"/>
            <a:ext cx="7194550" cy="1552575"/>
          </a:xfrm>
          <a:prstGeom prst="rect">
            <a:avLst/>
          </a:prstGeom>
          <a:noFill/>
          <a:ln w="9525">
            <a:noFill/>
            <a:miter lim="800000"/>
            <a:headEnd/>
            <a:tailEnd/>
          </a:ln>
          <a:effectLst/>
        </p:spPr>
        <p:txBody>
          <a:bodyPr wrap="none">
            <a:spAutoFit/>
          </a:bodyPr>
          <a:lstStyle/>
          <a:p>
            <a:pPr algn="ctr">
              <a:spcBef>
                <a:spcPct val="50000"/>
              </a:spcBef>
            </a:pPr>
            <a:r>
              <a:rPr lang="en-US" sz="2400" i="1" dirty="0">
                <a:solidFill>
                  <a:schemeClr val="accent2"/>
                </a:solidFill>
                <a:latin typeface="Arial Black" pitchFamily="1" charset="0"/>
              </a:rPr>
              <a:t>These considerations will determine your </a:t>
            </a:r>
          </a:p>
          <a:p>
            <a:pPr algn="ctr">
              <a:spcBef>
                <a:spcPct val="50000"/>
              </a:spcBef>
            </a:pPr>
            <a:r>
              <a:rPr lang="en-US" sz="2400" i="1" dirty="0">
                <a:solidFill>
                  <a:schemeClr val="accent2"/>
                </a:solidFill>
                <a:latin typeface="Arial Black" pitchFamily="1" charset="0"/>
              </a:rPr>
              <a:t>report’s content, organization, textual </a:t>
            </a:r>
          </a:p>
          <a:p>
            <a:pPr algn="ctr">
              <a:spcBef>
                <a:spcPct val="50000"/>
              </a:spcBef>
            </a:pPr>
            <a:r>
              <a:rPr lang="en-US" sz="2400" i="1" dirty="0">
                <a:solidFill>
                  <a:schemeClr val="accent2"/>
                </a:solidFill>
                <a:latin typeface="Arial Black" pitchFamily="1" charset="0"/>
              </a:rPr>
              <a:t>and visual design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Reports generally include the following sections in this order.</a:t>
            </a:r>
          </a:p>
          <a:p>
            <a:pPr lvl="1"/>
            <a:r>
              <a:rPr lang="en-US" sz="1800" b="1" dirty="0" smtClean="0"/>
              <a:t>Title Page</a:t>
            </a:r>
          </a:p>
          <a:p>
            <a:pPr lvl="1">
              <a:lnSpc>
                <a:spcPct val="90000"/>
              </a:lnSpc>
            </a:pPr>
            <a:r>
              <a:rPr lang="en-US" sz="1800" b="1" dirty="0" smtClean="0"/>
              <a:t>Abstract</a:t>
            </a:r>
          </a:p>
          <a:p>
            <a:pPr lvl="1">
              <a:lnSpc>
                <a:spcPct val="90000"/>
              </a:lnSpc>
            </a:pPr>
            <a:r>
              <a:rPr lang="en-US" sz="1800" b="1" dirty="0" smtClean="0"/>
              <a:t>Contents Page</a:t>
            </a:r>
          </a:p>
          <a:p>
            <a:pPr lvl="1">
              <a:lnSpc>
                <a:spcPct val="90000"/>
              </a:lnSpc>
            </a:pPr>
            <a:r>
              <a:rPr lang="en-US" sz="1800" dirty="0" smtClean="0"/>
              <a:t>List of Tables</a:t>
            </a:r>
          </a:p>
          <a:p>
            <a:pPr lvl="1">
              <a:lnSpc>
                <a:spcPct val="90000"/>
              </a:lnSpc>
            </a:pPr>
            <a:r>
              <a:rPr lang="en-US" sz="1800" dirty="0" smtClean="0"/>
              <a:t>List of Figures</a:t>
            </a:r>
          </a:p>
          <a:p>
            <a:pPr lvl="1">
              <a:lnSpc>
                <a:spcPct val="90000"/>
              </a:lnSpc>
            </a:pPr>
            <a:r>
              <a:rPr lang="en-US" sz="1800" dirty="0" smtClean="0"/>
              <a:t>Nomenclature</a:t>
            </a:r>
          </a:p>
          <a:p>
            <a:pPr lvl="1">
              <a:lnSpc>
                <a:spcPct val="90000"/>
              </a:lnSpc>
            </a:pPr>
            <a:r>
              <a:rPr lang="en-US" sz="1800" dirty="0" smtClean="0"/>
              <a:t>Acknowledgements</a:t>
            </a:r>
          </a:p>
          <a:p>
            <a:pPr lvl="1">
              <a:lnSpc>
                <a:spcPct val="90000"/>
              </a:lnSpc>
            </a:pPr>
            <a:r>
              <a:rPr lang="en-US" sz="1800" b="1" dirty="0" smtClean="0"/>
              <a:t>Introduction</a:t>
            </a:r>
          </a:p>
          <a:p>
            <a:pPr lvl="1">
              <a:lnSpc>
                <a:spcPct val="90000"/>
              </a:lnSpc>
            </a:pPr>
            <a:r>
              <a:rPr lang="en-US" sz="1800" b="1" dirty="0" smtClean="0"/>
              <a:t>Background Research / Literature Review</a:t>
            </a:r>
          </a:p>
          <a:p>
            <a:pPr lvl="1">
              <a:lnSpc>
                <a:spcPct val="90000"/>
              </a:lnSpc>
            </a:pPr>
            <a:r>
              <a:rPr lang="en-US" sz="1800" b="1" dirty="0" smtClean="0"/>
              <a:t>Main Body of Work – Methodology / Design Process</a:t>
            </a:r>
          </a:p>
          <a:p>
            <a:pPr lvl="1">
              <a:lnSpc>
                <a:spcPct val="90000"/>
              </a:lnSpc>
            </a:pPr>
            <a:r>
              <a:rPr lang="en-US" sz="1800" b="1" dirty="0" smtClean="0"/>
              <a:t>Results / Final Design</a:t>
            </a:r>
          </a:p>
          <a:p>
            <a:pPr lvl="1">
              <a:lnSpc>
                <a:spcPct val="90000"/>
              </a:lnSpc>
            </a:pPr>
            <a:r>
              <a:rPr lang="en-US" sz="1800" b="1" dirty="0" smtClean="0"/>
              <a:t>Discussion</a:t>
            </a:r>
          </a:p>
          <a:p>
            <a:pPr lvl="1">
              <a:lnSpc>
                <a:spcPct val="90000"/>
              </a:lnSpc>
            </a:pPr>
            <a:r>
              <a:rPr lang="en-US" sz="1800" b="1" dirty="0" smtClean="0"/>
              <a:t>Conclusion</a:t>
            </a:r>
          </a:p>
          <a:p>
            <a:pPr lvl="1">
              <a:lnSpc>
                <a:spcPct val="90000"/>
              </a:lnSpc>
            </a:pPr>
            <a:r>
              <a:rPr lang="en-US" sz="1800" dirty="0" smtClean="0"/>
              <a:t>Further Work (sometimes inc. in conclusion)</a:t>
            </a:r>
          </a:p>
          <a:p>
            <a:pPr lvl="1">
              <a:lnSpc>
                <a:spcPct val="90000"/>
              </a:lnSpc>
            </a:pPr>
            <a:r>
              <a:rPr lang="en-US" sz="1800" b="1" dirty="0" smtClean="0"/>
              <a:t>References</a:t>
            </a:r>
          </a:p>
          <a:p>
            <a:pPr lvl="1">
              <a:lnSpc>
                <a:spcPct val="90000"/>
              </a:lnSpc>
            </a:pPr>
            <a:r>
              <a:rPr lang="en-US" sz="1800" dirty="0" smtClean="0"/>
              <a:t>Appendices</a:t>
            </a:r>
          </a:p>
          <a:p>
            <a:pPr>
              <a:buNone/>
            </a:pPr>
            <a:endParaRPr lang="en-GB" b="1" i="1" dirty="0" smtClean="0">
              <a:solidFill>
                <a:srgbClr val="008000"/>
              </a:solidFill>
              <a:latin typeface="+mn-lt"/>
              <a:ea typeface="+mn-ea"/>
              <a:cs typeface="+mn-cs"/>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123">
                                            <p:txEl>
                                              <p:pRg st="13" end="1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5123">
                                            <p:txEl>
                                              <p:pRg st="14" end="14"/>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5123">
                                            <p:txEl>
                                              <p:pRg st="15" end="1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512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Be aware that</a:t>
            </a:r>
          </a:p>
          <a:p>
            <a:pPr>
              <a:buNone/>
            </a:pPr>
            <a:endParaRPr lang="en-GB" b="1" i="1" dirty="0" smtClean="0">
              <a:solidFill>
                <a:srgbClr val="008000"/>
              </a:solidFill>
            </a:endParaRPr>
          </a:p>
          <a:p>
            <a:r>
              <a:rPr lang="en-US" sz="2400" dirty="0" smtClean="0"/>
              <a:t>This order is flexible in that sections can be combined</a:t>
            </a:r>
          </a:p>
          <a:p>
            <a:endParaRPr lang="en-US" sz="2400" dirty="0" smtClean="0"/>
          </a:p>
          <a:p>
            <a:r>
              <a:rPr lang="en-US" sz="2400" dirty="0" smtClean="0">
                <a:latin typeface="Arial" charset="0"/>
              </a:rPr>
              <a:t>Some journals combine introduction and literature review </a:t>
            </a:r>
          </a:p>
          <a:p>
            <a:endParaRPr lang="en-US" sz="2400" dirty="0" smtClean="0">
              <a:latin typeface="Arial" charset="0"/>
            </a:endParaRPr>
          </a:p>
          <a:p>
            <a:r>
              <a:rPr lang="en-US" sz="2400" dirty="0" smtClean="0">
                <a:latin typeface="Arial" charset="0"/>
              </a:rPr>
              <a:t>Others have the results and discussion combined</a:t>
            </a:r>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Title Page</a:t>
            </a:r>
          </a:p>
          <a:p>
            <a:pPr>
              <a:buNone/>
            </a:pPr>
            <a:endParaRPr lang="en-GB" b="1" i="1" dirty="0" smtClean="0">
              <a:solidFill>
                <a:srgbClr val="008000"/>
              </a:solidFill>
            </a:endParaRPr>
          </a:p>
          <a:p>
            <a:r>
              <a:rPr lang="en-US" sz="2400" dirty="0" smtClean="0"/>
              <a:t>Should include</a:t>
            </a:r>
          </a:p>
          <a:p>
            <a:endParaRPr lang="en-US" sz="2400" dirty="0" smtClean="0"/>
          </a:p>
          <a:p>
            <a:pPr lvl="1"/>
            <a:r>
              <a:rPr lang="en-US" dirty="0" smtClean="0"/>
              <a:t>Project title</a:t>
            </a:r>
          </a:p>
          <a:p>
            <a:pPr lvl="1"/>
            <a:r>
              <a:rPr lang="en-US" dirty="0" smtClean="0"/>
              <a:t>Name of author/s</a:t>
            </a:r>
          </a:p>
          <a:p>
            <a:pPr lvl="1"/>
            <a:r>
              <a:rPr lang="en-US" dirty="0" smtClean="0"/>
              <a:t>Date of publication</a:t>
            </a:r>
          </a:p>
          <a:p>
            <a:pPr lvl="1"/>
            <a:r>
              <a:rPr lang="en-US" dirty="0" smtClean="0"/>
              <a:t>University name</a:t>
            </a:r>
          </a:p>
          <a:p>
            <a:pPr lvl="1"/>
            <a:r>
              <a:rPr lang="en-US" dirty="0" smtClean="0"/>
              <a:t>Level of study</a:t>
            </a:r>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Abstract</a:t>
            </a:r>
          </a:p>
          <a:p>
            <a:pPr>
              <a:buNone/>
            </a:pPr>
            <a:endParaRPr lang="en-GB" b="1" i="1" dirty="0" smtClean="0">
              <a:solidFill>
                <a:srgbClr val="008000"/>
              </a:solidFill>
            </a:endParaRPr>
          </a:p>
          <a:p>
            <a:r>
              <a:rPr lang="en-US" sz="2400" dirty="0" smtClean="0"/>
              <a:t>May be included on title page </a:t>
            </a:r>
          </a:p>
          <a:p>
            <a:r>
              <a:rPr lang="en-US" sz="2400" dirty="0" smtClean="0"/>
              <a:t>Or on dedicated page</a:t>
            </a:r>
          </a:p>
          <a:p>
            <a:r>
              <a:rPr lang="en-US" sz="2400" dirty="0" smtClean="0"/>
              <a:t>But should always come first (or after title page)</a:t>
            </a:r>
          </a:p>
          <a:p>
            <a:endParaRPr lang="en-US" sz="2400" dirty="0" smtClean="0"/>
          </a:p>
          <a:p>
            <a:pPr lvl="1"/>
            <a:r>
              <a:rPr lang="en-US" dirty="0" smtClean="0"/>
              <a:t>Microcosm of entire report– contains key info from each section</a:t>
            </a:r>
          </a:p>
          <a:p>
            <a:pPr lvl="2"/>
            <a:r>
              <a:rPr lang="en-US" dirty="0" smtClean="0"/>
              <a:t>Contains essential information </a:t>
            </a:r>
            <a:r>
              <a:rPr lang="en-US" i="1" dirty="0" smtClean="0"/>
              <a:t>only – </a:t>
            </a:r>
            <a:r>
              <a:rPr lang="en-US" dirty="0" smtClean="0"/>
              <a:t>it is brief!</a:t>
            </a:r>
            <a:endParaRPr lang="en-US" i="1" dirty="0" smtClean="0"/>
          </a:p>
          <a:p>
            <a:pPr lvl="2"/>
            <a:r>
              <a:rPr lang="en-US" dirty="0" smtClean="0"/>
              <a:t>Covers research / design highlights</a:t>
            </a:r>
          </a:p>
          <a:p>
            <a:pPr lvl="2"/>
            <a:r>
              <a:rPr lang="en-US" dirty="0" smtClean="0"/>
              <a:t>Gives the research / design problem and/or main objective of the research / design process</a:t>
            </a:r>
          </a:p>
          <a:p>
            <a:pPr lvl="2"/>
            <a:r>
              <a:rPr lang="en-US" dirty="0" smtClean="0"/>
              <a:t>Indicates the methodology used</a:t>
            </a:r>
          </a:p>
          <a:p>
            <a:pPr lvl="2"/>
            <a:r>
              <a:rPr lang="en-US" dirty="0" smtClean="0"/>
              <a:t>Presents the main findings / designs and conclusions</a:t>
            </a: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Abstract – Example</a:t>
            </a:r>
          </a:p>
          <a:p>
            <a:pPr>
              <a:buNone/>
            </a:pPr>
            <a:endParaRPr lang="en-GB" b="1" i="1" dirty="0" smtClean="0">
              <a:solidFill>
                <a:srgbClr val="008000"/>
              </a:solidFill>
            </a:endParaRPr>
          </a:p>
          <a:p>
            <a:pPr>
              <a:lnSpc>
                <a:spcPct val="150000"/>
              </a:lnSpc>
              <a:buNone/>
            </a:pPr>
            <a:r>
              <a:rPr lang="en-US" sz="1600" dirty="0" smtClean="0">
                <a:solidFill>
                  <a:srgbClr val="1E1E21"/>
                </a:solidFill>
              </a:rPr>
              <a:t>A nonlinear finite element procedure for the pre- and </a:t>
            </a:r>
            <a:r>
              <a:rPr lang="en-US" sz="1600" dirty="0" err="1" smtClean="0">
                <a:solidFill>
                  <a:srgbClr val="1E1E21"/>
                </a:solidFill>
              </a:rPr>
              <a:t>postbuckling</a:t>
            </a:r>
            <a:r>
              <a:rPr lang="en-US" sz="1600" dirty="0" smtClean="0">
                <a:solidFill>
                  <a:srgbClr val="1E1E21"/>
                </a:solidFill>
              </a:rPr>
              <a:t> analysis of </a:t>
            </a:r>
          </a:p>
          <a:p>
            <a:pPr>
              <a:lnSpc>
                <a:spcPct val="150000"/>
              </a:lnSpc>
              <a:buNone/>
            </a:pPr>
            <a:r>
              <a:rPr lang="en-US" sz="1600" dirty="0" smtClean="0">
                <a:solidFill>
                  <a:srgbClr val="1E1E21"/>
                </a:solidFill>
              </a:rPr>
              <a:t>thin-walled box-section beam-columns is presented. The influence of local plate </a:t>
            </a:r>
          </a:p>
          <a:p>
            <a:pPr>
              <a:lnSpc>
                <a:spcPct val="150000"/>
              </a:lnSpc>
              <a:buNone/>
            </a:pPr>
            <a:r>
              <a:rPr lang="en-US" sz="1600" dirty="0" smtClean="0">
                <a:solidFill>
                  <a:srgbClr val="1E1E21"/>
                </a:solidFill>
              </a:rPr>
              <a:t>buckling upon the overall ultimate buckling behavior of the member is </a:t>
            </a:r>
          </a:p>
          <a:p>
            <a:pPr>
              <a:lnSpc>
                <a:spcPct val="150000"/>
              </a:lnSpc>
              <a:buNone/>
            </a:pPr>
            <a:r>
              <a:rPr lang="en-US" sz="1600" dirty="0" smtClean="0">
                <a:solidFill>
                  <a:srgbClr val="1E1E21"/>
                </a:solidFill>
              </a:rPr>
              <a:t>incorporated in the analysis by adopting a set of modified-stress – versus – strain </a:t>
            </a:r>
          </a:p>
          <a:p>
            <a:pPr>
              <a:lnSpc>
                <a:spcPct val="150000"/>
              </a:lnSpc>
              <a:buNone/>
            </a:pPr>
            <a:r>
              <a:rPr lang="en-US" sz="1600" dirty="0" smtClean="0">
                <a:solidFill>
                  <a:srgbClr val="1E1E21"/>
                </a:solidFill>
              </a:rPr>
              <a:t>curves for axially loaded plates. Factors such as residual stresses, associated </a:t>
            </a:r>
          </a:p>
          <a:p>
            <a:pPr>
              <a:lnSpc>
                <a:spcPct val="150000"/>
              </a:lnSpc>
              <a:buNone/>
            </a:pPr>
            <a:r>
              <a:rPr lang="en-US" sz="1600" dirty="0" smtClean="0">
                <a:solidFill>
                  <a:srgbClr val="1E1E21"/>
                </a:solidFill>
              </a:rPr>
              <a:t>with hot-rolled and cold-formed sections, and initial geometrical imperfections are</a:t>
            </a:r>
          </a:p>
          <a:p>
            <a:pPr>
              <a:lnSpc>
                <a:spcPct val="150000"/>
              </a:lnSpc>
              <a:buNone/>
            </a:pPr>
            <a:r>
              <a:rPr lang="en-US" sz="1600" dirty="0" smtClean="0">
                <a:solidFill>
                  <a:srgbClr val="1E1E21"/>
                </a:solidFill>
              </a:rPr>
              <a:t>Accounted for in the analysis. A number of examples are presented to </a:t>
            </a:r>
          </a:p>
          <a:p>
            <a:pPr>
              <a:lnSpc>
                <a:spcPct val="150000"/>
              </a:lnSpc>
              <a:buNone/>
            </a:pPr>
            <a:r>
              <a:rPr lang="en-US" sz="1600" dirty="0" smtClean="0">
                <a:solidFill>
                  <a:srgbClr val="1E1E21"/>
                </a:solidFill>
              </a:rPr>
              <a:t>demonstrate the accuracy and efficiency of the method.</a:t>
            </a:r>
            <a:endParaRPr lang="en-US" sz="1600" dirty="0" smtClean="0">
              <a:solidFill>
                <a:schemeClr val="bg2"/>
              </a:solidFill>
            </a:endParaRPr>
          </a:p>
          <a:p>
            <a:pPr>
              <a:lnSpc>
                <a:spcPct val="150000"/>
              </a:lnSpc>
              <a:buNone/>
            </a:pPr>
            <a:r>
              <a:rPr lang="en-US" sz="1200" dirty="0" smtClean="0">
                <a:solidFill>
                  <a:schemeClr val="bg2"/>
                </a:solidFill>
                <a:latin typeface="Arial Black" pitchFamily="1" charset="0"/>
              </a:rPr>
              <a:t>From “</a:t>
            </a:r>
            <a:r>
              <a:rPr lang="en-US" sz="1200" dirty="0" err="1" smtClean="0">
                <a:solidFill>
                  <a:schemeClr val="bg2"/>
                </a:solidFill>
                <a:latin typeface="Arial Black" pitchFamily="1" charset="0"/>
              </a:rPr>
              <a:t>Elasto</a:t>
            </a:r>
            <a:r>
              <a:rPr lang="en-US" sz="1200" dirty="0" smtClean="0">
                <a:solidFill>
                  <a:schemeClr val="bg2"/>
                </a:solidFill>
                <a:latin typeface="Arial Black" pitchFamily="1" charset="0"/>
              </a:rPr>
              <a:t>-Plastic Analysis of Box-Beam-Columns Including Local Buckling </a:t>
            </a:r>
          </a:p>
          <a:p>
            <a:pPr>
              <a:lnSpc>
                <a:spcPct val="150000"/>
              </a:lnSpc>
              <a:buNone/>
            </a:pPr>
            <a:r>
              <a:rPr lang="en-US" sz="1200" dirty="0" smtClean="0">
                <a:solidFill>
                  <a:schemeClr val="bg2"/>
                </a:solidFill>
                <a:latin typeface="Arial Black" pitchFamily="1" charset="0"/>
              </a:rPr>
              <a:t>Effects” in </a:t>
            </a:r>
            <a:r>
              <a:rPr lang="en-US" sz="1200" i="1" dirty="0" smtClean="0">
                <a:solidFill>
                  <a:schemeClr val="bg2"/>
                </a:solidFill>
                <a:latin typeface="Arial Black" pitchFamily="1" charset="0"/>
              </a:rPr>
              <a:t>Journal of Structural Engineering.</a:t>
            </a:r>
            <a:endParaRPr lang="en-US" sz="1200" dirty="0" smtClean="0">
              <a:solidFill>
                <a:srgbClr val="800000"/>
              </a:solidFill>
              <a:latin typeface="Arial Black" pitchFamily="1" charset="0"/>
            </a:endParaRPr>
          </a:p>
          <a:p>
            <a:endParaRPr lang="en-US" sz="1600"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Contents page</a:t>
            </a:r>
          </a:p>
          <a:p>
            <a:pPr>
              <a:buNone/>
            </a:pPr>
            <a:endParaRPr lang="en-GB" b="1" i="1" dirty="0" smtClean="0">
              <a:solidFill>
                <a:srgbClr val="008000"/>
              </a:solidFill>
            </a:endParaRPr>
          </a:p>
          <a:p>
            <a:r>
              <a:rPr lang="en-US" sz="2400" dirty="0" smtClean="0"/>
              <a:t>List all headings and sub headings contained in report (report structure)</a:t>
            </a:r>
          </a:p>
          <a:p>
            <a:endParaRPr lang="en-US" sz="2400" dirty="0" smtClean="0"/>
          </a:p>
          <a:p>
            <a:r>
              <a:rPr lang="en-US" sz="2400" dirty="0" smtClean="0"/>
              <a:t>Include page numbers relating to each heading/ sub heading</a:t>
            </a:r>
          </a:p>
          <a:p>
            <a:endParaRPr lang="en-US" sz="2400" dirty="0" smtClean="0"/>
          </a:p>
          <a:p>
            <a:r>
              <a:rPr lang="en-US" sz="2400" dirty="0" smtClean="0"/>
              <a:t>Write the contents page early on – It helps structure my report (skeleton)</a:t>
            </a:r>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List of tables and figures</a:t>
            </a:r>
          </a:p>
          <a:p>
            <a:pPr>
              <a:buNone/>
            </a:pPr>
            <a:endParaRPr lang="en-GB" b="1" i="1" dirty="0" smtClean="0">
              <a:solidFill>
                <a:srgbClr val="008000"/>
              </a:solidFill>
            </a:endParaRPr>
          </a:p>
          <a:p>
            <a:r>
              <a:rPr lang="en-US" dirty="0" smtClean="0"/>
              <a:t>All tables, figures (diagrams/pictures) and equations should be numbered so they can be referenced in text! E.g. Fig. 1.2 or Figure 1.2</a:t>
            </a:r>
            <a:r>
              <a:rPr lang="en-US" dirty="0" smtClean="0"/>
              <a:t>., </a:t>
            </a:r>
            <a:r>
              <a:rPr lang="en-US" dirty="0" err="1" smtClean="0"/>
              <a:t>Eqn</a:t>
            </a:r>
            <a:r>
              <a:rPr lang="en-US" dirty="0" smtClean="0"/>
              <a:t> 1.2, Table 1.2.3</a:t>
            </a:r>
          </a:p>
          <a:p>
            <a:endParaRPr lang="en-US" dirty="0" smtClean="0"/>
          </a:p>
          <a:p>
            <a:r>
              <a:rPr lang="en-US" dirty="0" smtClean="0"/>
              <a:t>Table, figure and equation numbers normally relate to the section in which they are first used. </a:t>
            </a:r>
          </a:p>
          <a:p>
            <a:endParaRPr lang="en-US" dirty="0" smtClean="0"/>
          </a:p>
          <a:p>
            <a:r>
              <a:rPr lang="en-US" dirty="0" smtClean="0"/>
              <a:t>For example if I have used a figure in my research chapter 2, under sub heading 3 we would use Figure 2.3.1. The next figure in this sub heading would be Figure 2.3.2</a:t>
            </a:r>
          </a:p>
          <a:p>
            <a:endParaRPr lang="en-US" dirty="0" smtClean="0"/>
          </a:p>
          <a:p>
            <a:r>
              <a:rPr lang="en-US" dirty="0" smtClean="0"/>
              <a:t>It is common practice to include a short title under each figure. E.g. Figure 2.3.1 The standard layout of the vehicles engine bay.</a:t>
            </a:r>
          </a:p>
          <a:p>
            <a:endParaRPr lang="en-US" sz="1600" dirty="0" smtClean="0"/>
          </a:p>
          <a:p>
            <a:endParaRPr lang="en-US" sz="2400" dirty="0" smtClean="0"/>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List of tables and figures</a:t>
            </a:r>
          </a:p>
          <a:p>
            <a:pPr>
              <a:buNone/>
            </a:pPr>
            <a:endParaRPr lang="en-GB" b="1" i="1" dirty="0" smtClean="0">
              <a:solidFill>
                <a:srgbClr val="008000"/>
              </a:solidFill>
            </a:endParaRPr>
          </a:p>
          <a:p>
            <a:r>
              <a:rPr lang="en-US" dirty="0" smtClean="0"/>
              <a:t>You </a:t>
            </a:r>
            <a:r>
              <a:rPr lang="en-US" dirty="0" smtClean="0"/>
              <a:t>may include </a:t>
            </a:r>
            <a:r>
              <a:rPr lang="en-US" dirty="0" smtClean="0"/>
              <a:t>a page which includes a list of tables, their table number and page number in the report</a:t>
            </a:r>
          </a:p>
          <a:p>
            <a:endParaRPr lang="en-US" dirty="0" smtClean="0"/>
          </a:p>
          <a:p>
            <a:r>
              <a:rPr lang="en-US" dirty="0" smtClean="0"/>
              <a:t>Two more pages of the same type may be included for figures and equations.</a:t>
            </a:r>
          </a:p>
          <a:p>
            <a:endParaRPr lang="en-US" dirty="0" smtClean="0"/>
          </a:p>
          <a:p>
            <a:endParaRPr lang="en-US" dirty="0" smtClean="0"/>
          </a:p>
          <a:p>
            <a:endParaRPr lang="en-US" sz="2400" dirty="0" smtClean="0"/>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Nomenclature</a:t>
            </a:r>
          </a:p>
          <a:p>
            <a:pPr>
              <a:buNone/>
            </a:pPr>
            <a:endParaRPr lang="en-GB" b="1" i="1" dirty="0" smtClean="0">
              <a:solidFill>
                <a:srgbClr val="008000"/>
              </a:solidFill>
            </a:endParaRPr>
          </a:p>
          <a:p>
            <a:r>
              <a:rPr lang="en-US" dirty="0" smtClean="0"/>
              <a:t>You may include a page which includes a list of all the symbols and their meanings used within your report</a:t>
            </a:r>
          </a:p>
          <a:p>
            <a:endParaRPr lang="en-US" dirty="0" smtClean="0"/>
          </a:p>
          <a:p>
            <a:r>
              <a:rPr lang="en-US" dirty="0" smtClean="0"/>
              <a:t>For examples if you have an equation             you should include the meanings of the terms in the chapter that equation is used, but also list the terms and meaning on the nomenclature page.</a:t>
            </a:r>
          </a:p>
          <a:p>
            <a:endParaRPr lang="en-US" dirty="0" smtClean="0"/>
          </a:p>
          <a:p>
            <a:r>
              <a:rPr lang="en-US" dirty="0" smtClean="0"/>
              <a:t>Symbol		  				Units</a:t>
            </a:r>
          </a:p>
          <a:p>
            <a:pPr>
              <a:buNone/>
            </a:pPr>
            <a:r>
              <a:rPr lang="en-US" dirty="0" smtClean="0"/>
              <a:t> 	     σ	 		 Direct Stress  			N/m</a:t>
            </a:r>
            <a:r>
              <a:rPr lang="en-US" baseline="30000" dirty="0" smtClean="0"/>
              <a:t>2</a:t>
            </a:r>
          </a:p>
          <a:p>
            <a:pPr>
              <a:buNone/>
            </a:pPr>
            <a:r>
              <a:rPr lang="en-US" dirty="0" smtClean="0"/>
              <a:t>	     F	 		 Applied Force 			N</a:t>
            </a:r>
          </a:p>
          <a:p>
            <a:pPr>
              <a:buNone/>
            </a:pPr>
            <a:r>
              <a:rPr lang="en-US" dirty="0" smtClean="0"/>
              <a:t>	     A	 		 Cross sectional area 		m</a:t>
            </a:r>
            <a:r>
              <a:rPr lang="en-US" baseline="30000" dirty="0" smtClean="0"/>
              <a:t>2</a:t>
            </a: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graphicFrame>
        <p:nvGraphicFramePr>
          <p:cNvPr id="4" name="Object 3"/>
          <p:cNvGraphicFramePr>
            <a:graphicFrameLocks noChangeAspect="1"/>
          </p:cNvGraphicFramePr>
          <p:nvPr/>
        </p:nvGraphicFramePr>
        <p:xfrm>
          <a:off x="5286380" y="2928934"/>
          <a:ext cx="706185" cy="625478"/>
        </p:xfrm>
        <a:graphic>
          <a:graphicData uri="http://schemas.openxmlformats.org/presentationml/2006/ole">
            <p:oleObj spid="_x0000_s140290" name="Equation" r:id="rId3" imgW="444240" imgH="393480" progId="Equation.3">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12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123">
                                            <p:txEl>
                                              <p:pRg st="8" end="8"/>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123">
                                            <p:txEl>
                                              <p:pRg st="9" end="9"/>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Acknowledgements</a:t>
            </a:r>
          </a:p>
          <a:p>
            <a:pPr>
              <a:buNone/>
            </a:pPr>
            <a:endParaRPr lang="en-GB" b="1" i="1" dirty="0" smtClean="0">
              <a:solidFill>
                <a:srgbClr val="008000"/>
              </a:solidFill>
            </a:endParaRPr>
          </a:p>
          <a:p>
            <a:r>
              <a:rPr lang="en-US" sz="1800" dirty="0" smtClean="0"/>
              <a:t>A section </a:t>
            </a:r>
            <a:r>
              <a:rPr lang="en-US" sz="1800" dirty="0" smtClean="0"/>
              <a:t>may be </a:t>
            </a:r>
            <a:r>
              <a:rPr lang="en-US" sz="1800" dirty="0" smtClean="0"/>
              <a:t>included for all acknowledgements.</a:t>
            </a:r>
          </a:p>
          <a:p>
            <a:endParaRPr lang="en-US" sz="1800" dirty="0" smtClean="0"/>
          </a:p>
          <a:p>
            <a:r>
              <a:rPr lang="en-US" sz="1800" dirty="0" smtClean="0"/>
              <a:t>Acknowledgments are like references but are relates to people who have helped or supported you in the project.</a:t>
            </a:r>
          </a:p>
          <a:p>
            <a:endParaRPr lang="en-US" sz="1800" dirty="0" smtClean="0"/>
          </a:p>
          <a:p>
            <a:r>
              <a:rPr lang="en-US" sz="1800" dirty="0" smtClean="0"/>
              <a:t> You should name any sources of help you have received and the nature of that help. For example you should include an acknowledgment to a race team if they have supplied you with data.</a:t>
            </a:r>
          </a:p>
          <a:p>
            <a:endParaRPr lang="en-US" sz="1800" dirty="0" smtClean="0"/>
          </a:p>
          <a:p>
            <a:r>
              <a:rPr lang="en-US" sz="1800" dirty="0" smtClean="0"/>
              <a:t>Acknowledgments may also include other group members and their contributions</a:t>
            </a:r>
          </a:p>
          <a:p>
            <a:endParaRPr lang="en-US" sz="1800" dirty="0" smtClean="0"/>
          </a:p>
          <a:p>
            <a:r>
              <a:rPr lang="en-US" sz="1800" dirty="0" smtClean="0"/>
              <a:t>Supervisors and support they have supplied</a:t>
            </a:r>
          </a:p>
          <a:p>
            <a:endParaRPr lang="en-US" sz="1800" dirty="0" smtClean="0"/>
          </a:p>
          <a:p>
            <a:r>
              <a:rPr lang="en-US" sz="1800" dirty="0" smtClean="0"/>
              <a:t>Technicians and support they have supplied</a:t>
            </a: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Introduction</a:t>
            </a:r>
          </a:p>
          <a:p>
            <a:pPr>
              <a:buNone/>
            </a:pPr>
            <a:endParaRPr lang="en-GB" b="1" i="1" dirty="0" smtClean="0">
              <a:solidFill>
                <a:srgbClr val="008000"/>
              </a:solidFill>
            </a:endParaRPr>
          </a:p>
          <a:p>
            <a:pPr>
              <a:buNone/>
            </a:pPr>
            <a:r>
              <a:rPr lang="en-US" dirty="0" smtClean="0"/>
              <a:t>Explains the research / design problem and its context</a:t>
            </a:r>
          </a:p>
          <a:p>
            <a:pPr>
              <a:buNone/>
            </a:pPr>
            <a:endParaRPr lang="en-US" dirty="0" smtClean="0"/>
          </a:p>
          <a:p>
            <a:pPr>
              <a:buNone/>
            </a:pPr>
            <a:r>
              <a:rPr lang="en-US" dirty="0" smtClean="0"/>
              <a:t>Explains importance of the problem (Why does it matter?)</a:t>
            </a:r>
          </a:p>
          <a:p>
            <a:pPr>
              <a:buNone/>
            </a:pPr>
            <a:endParaRPr lang="en-US" dirty="0" smtClean="0"/>
          </a:p>
          <a:p>
            <a:pPr>
              <a:buNone/>
            </a:pPr>
            <a:r>
              <a:rPr lang="en-US" dirty="0" smtClean="0"/>
              <a:t>Explains reason and goals /objectives for study / design</a:t>
            </a:r>
          </a:p>
          <a:p>
            <a:pPr>
              <a:buNone/>
            </a:pPr>
            <a:endParaRPr lang="en-US" dirty="0" smtClean="0"/>
          </a:p>
          <a:p>
            <a:pPr>
              <a:buNone/>
            </a:pPr>
            <a:r>
              <a:rPr lang="en-US" dirty="0" smtClean="0"/>
              <a:t>Explains the limitations of the research or design work performed</a:t>
            </a:r>
          </a:p>
          <a:p>
            <a:pPr>
              <a:buNone/>
            </a:pPr>
            <a:endParaRPr lang="en-US" dirty="0" smtClean="0"/>
          </a:p>
          <a:p>
            <a:pPr>
              <a:buNone/>
            </a:pPr>
            <a:r>
              <a:rPr lang="en-US" dirty="0" smtClean="0"/>
              <a:t>Explains the project plan to meet the objectives / goals</a:t>
            </a: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Background Research</a:t>
            </a:r>
          </a:p>
          <a:p>
            <a:pPr>
              <a:buNone/>
            </a:pPr>
            <a:endParaRPr lang="en-GB" b="1" i="1" dirty="0" smtClean="0">
              <a:solidFill>
                <a:srgbClr val="008000"/>
              </a:solidFill>
            </a:endParaRPr>
          </a:p>
          <a:p>
            <a:r>
              <a:rPr lang="en-US" sz="1600" b="1" dirty="0" smtClean="0"/>
              <a:t>Literature Review</a:t>
            </a:r>
            <a:endParaRPr lang="en-US" sz="1600" dirty="0" smtClean="0"/>
          </a:p>
          <a:p>
            <a:pPr lvl="1"/>
            <a:r>
              <a:rPr lang="en-US" sz="1600" dirty="0" smtClean="0"/>
              <a:t>Summarizes and </a:t>
            </a:r>
            <a:r>
              <a:rPr lang="en-US" sz="1600" i="1" dirty="0" smtClean="0"/>
              <a:t>evaluates </a:t>
            </a:r>
            <a:r>
              <a:rPr lang="en-US" sz="1600" dirty="0" smtClean="0"/>
              <a:t>the literature that you have used in your study by considering:</a:t>
            </a:r>
          </a:p>
          <a:p>
            <a:pPr lvl="2"/>
            <a:r>
              <a:rPr lang="en-US" sz="1600" dirty="0" smtClean="0"/>
              <a:t>How that literature has contributed to your area of research</a:t>
            </a:r>
          </a:p>
          <a:p>
            <a:pPr lvl="2"/>
            <a:r>
              <a:rPr lang="en-US" sz="1600" dirty="0" smtClean="0"/>
              <a:t>The strengths and weaknesses of previous studies How that literature informs your own research and understanding of the research problem</a:t>
            </a:r>
          </a:p>
          <a:p>
            <a:pPr lvl="2"/>
            <a:r>
              <a:rPr lang="en-US" sz="1600" dirty="0" smtClean="0"/>
              <a:t>REFERENCING!</a:t>
            </a:r>
          </a:p>
          <a:p>
            <a:pPr lvl="2"/>
            <a:endParaRPr lang="en-US" sz="1600" dirty="0" smtClean="0"/>
          </a:p>
          <a:p>
            <a:r>
              <a:rPr lang="en-US" sz="1600" b="1" dirty="0" smtClean="0"/>
              <a:t>Research</a:t>
            </a:r>
            <a:endParaRPr lang="en-US" sz="1600" dirty="0" smtClean="0"/>
          </a:p>
          <a:p>
            <a:pPr lvl="1"/>
            <a:r>
              <a:rPr lang="en-US" sz="1600" dirty="0" smtClean="0"/>
              <a:t>Summarizes any supporting data or information that you have used in your design process.</a:t>
            </a:r>
          </a:p>
          <a:p>
            <a:pPr lvl="1"/>
            <a:endParaRPr lang="en-US" sz="1600" dirty="0" smtClean="0"/>
          </a:p>
          <a:p>
            <a:pPr lvl="1"/>
            <a:r>
              <a:rPr lang="en-US" sz="1600" dirty="0" smtClean="0"/>
              <a:t>Any supporting engineering theory/s should be defined here</a:t>
            </a:r>
          </a:p>
          <a:p>
            <a:pPr lvl="2"/>
            <a:endParaRPr lang="en-US" sz="1600" dirty="0" smtClean="0"/>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Main body of work</a:t>
            </a:r>
          </a:p>
          <a:p>
            <a:pPr>
              <a:buNone/>
            </a:pPr>
            <a:endParaRPr lang="en-GB" b="1" i="1" dirty="0" smtClean="0">
              <a:solidFill>
                <a:srgbClr val="008000"/>
              </a:solidFill>
            </a:endParaRPr>
          </a:p>
          <a:p>
            <a:r>
              <a:rPr lang="en-US" dirty="0" smtClean="0"/>
              <a:t>Your main body of work would be the methodology for a research report or the design process for a design report</a:t>
            </a:r>
          </a:p>
          <a:p>
            <a:endParaRPr lang="en-US" dirty="0" smtClean="0"/>
          </a:p>
          <a:p>
            <a:r>
              <a:rPr lang="en-US" dirty="0" smtClean="0"/>
              <a:t>Should include any steps you took to obtain data for research or steps in design process.</a:t>
            </a:r>
          </a:p>
          <a:p>
            <a:endParaRPr lang="en-US" dirty="0" smtClean="0"/>
          </a:p>
          <a:p>
            <a:r>
              <a:rPr lang="en-US" dirty="0" smtClean="0"/>
              <a:t>For example may include design ideas, analysis of stresses in design and </a:t>
            </a:r>
            <a:r>
              <a:rPr lang="en-GB" dirty="0" smtClean="0"/>
              <a:t>optimisation</a:t>
            </a:r>
            <a:r>
              <a:rPr lang="en-US" dirty="0" smtClean="0"/>
              <a:t> steps. May also include testing and manufacture.</a:t>
            </a:r>
          </a:p>
          <a:p>
            <a:endParaRPr lang="en-US" dirty="0" smtClean="0"/>
          </a:p>
          <a:p>
            <a:r>
              <a:rPr lang="en-US" dirty="0" smtClean="0"/>
              <a:t>Or how data was gathered and </a:t>
            </a:r>
            <a:r>
              <a:rPr lang="en-GB" dirty="0" smtClean="0"/>
              <a:t>analysed for research reports</a:t>
            </a: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Results or Final Design</a:t>
            </a:r>
          </a:p>
          <a:p>
            <a:pPr>
              <a:buNone/>
            </a:pPr>
            <a:endParaRPr lang="en-GB" b="1" i="1" dirty="0" smtClean="0">
              <a:solidFill>
                <a:srgbClr val="008000"/>
              </a:solidFill>
            </a:endParaRPr>
          </a:p>
          <a:p>
            <a:r>
              <a:rPr lang="en-US" sz="2400" dirty="0" smtClean="0"/>
              <a:t>Should include the results of your research or design process.</a:t>
            </a:r>
          </a:p>
          <a:p>
            <a:endParaRPr lang="en-US" sz="2400" dirty="0" smtClean="0"/>
          </a:p>
          <a:p>
            <a:r>
              <a:rPr lang="en-US" sz="2400" dirty="0" smtClean="0"/>
              <a:t>In the case of the design process this should be a presentation of your final design and any results from testing. Engineering drawings.</a:t>
            </a:r>
          </a:p>
          <a:p>
            <a:endParaRPr lang="en-US" sz="2400" dirty="0" smtClean="0"/>
          </a:p>
          <a:p>
            <a:r>
              <a:rPr lang="en-US" sz="2400" dirty="0" smtClean="0"/>
              <a:t>May also specify manufacturing techniques, materials, costs and tolerances.</a:t>
            </a: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Results or Final Design</a:t>
            </a:r>
          </a:p>
          <a:p>
            <a:pPr>
              <a:buNone/>
            </a:pPr>
            <a:endParaRPr lang="en-GB" b="1" i="1" dirty="0" smtClean="0">
              <a:solidFill>
                <a:srgbClr val="008000"/>
              </a:solidFill>
            </a:endParaRPr>
          </a:p>
          <a:p>
            <a:pPr lvl="1"/>
            <a:r>
              <a:rPr lang="en-US" dirty="0" smtClean="0"/>
              <a:t>Visually </a:t>
            </a:r>
            <a:r>
              <a:rPr lang="en-US" i="1" dirty="0" smtClean="0"/>
              <a:t>and</a:t>
            </a:r>
            <a:r>
              <a:rPr lang="en-US" dirty="0" smtClean="0"/>
              <a:t> textually represent research findings or designs</a:t>
            </a:r>
          </a:p>
          <a:p>
            <a:pPr lvl="2"/>
            <a:r>
              <a:rPr lang="en-US" dirty="0" smtClean="0"/>
              <a:t>Visual representation of results:</a:t>
            </a:r>
          </a:p>
          <a:p>
            <a:pPr lvl="3"/>
            <a:r>
              <a:rPr lang="en-US" dirty="0" smtClean="0"/>
              <a:t>Graphs, tables, diagrams, charts, engineering drawings, schematics</a:t>
            </a:r>
          </a:p>
          <a:p>
            <a:pPr lvl="3"/>
            <a:endParaRPr lang="en-US" dirty="0" smtClean="0"/>
          </a:p>
          <a:p>
            <a:pPr lvl="2"/>
            <a:r>
              <a:rPr lang="en-US" dirty="0" smtClean="0"/>
              <a:t>Explanatory text:</a:t>
            </a:r>
          </a:p>
          <a:p>
            <a:pPr lvl="3"/>
            <a:r>
              <a:rPr lang="en-US" dirty="0" smtClean="0"/>
              <a:t>Text points out the most significant portions of research findings or designs</a:t>
            </a:r>
          </a:p>
          <a:p>
            <a:pPr lvl="3"/>
            <a:r>
              <a:rPr lang="en-US" dirty="0" smtClean="0"/>
              <a:t>Indicates key trends or relationships</a:t>
            </a:r>
          </a:p>
          <a:p>
            <a:pPr lvl="3"/>
            <a:r>
              <a:rPr lang="en-US" dirty="0" smtClean="0"/>
              <a:t>Highlights expected and/or unexpected findings</a:t>
            </a:r>
          </a:p>
          <a:p>
            <a:endParaRPr lang="en-US" sz="2400" dirty="0" smtClean="0"/>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Discussion</a:t>
            </a:r>
          </a:p>
          <a:p>
            <a:pPr>
              <a:buNone/>
            </a:pPr>
            <a:endParaRPr lang="en-GB" b="1" i="1" dirty="0" smtClean="0">
              <a:solidFill>
                <a:srgbClr val="008000"/>
              </a:solidFill>
            </a:endParaRPr>
          </a:p>
          <a:p>
            <a:pPr lvl="1"/>
            <a:r>
              <a:rPr lang="en-US" sz="1800" dirty="0" smtClean="0"/>
              <a:t>Assesses and comments on research results or final design</a:t>
            </a:r>
          </a:p>
          <a:p>
            <a:pPr lvl="2"/>
            <a:endParaRPr lang="en-US" sz="1800" dirty="0" smtClean="0"/>
          </a:p>
          <a:p>
            <a:pPr lvl="2"/>
            <a:r>
              <a:rPr lang="en-US" sz="1800" dirty="0" smtClean="0"/>
              <a:t>For design may include problems encountered during design process, choice of materials and manufacturing methods. Explanation of reasoning for design choice.</a:t>
            </a:r>
          </a:p>
          <a:p>
            <a:pPr lvl="2"/>
            <a:endParaRPr lang="en-US" sz="1800" dirty="0" smtClean="0"/>
          </a:p>
          <a:p>
            <a:pPr lvl="2"/>
            <a:r>
              <a:rPr lang="en-US" sz="1800" dirty="0" smtClean="0"/>
              <a:t>Research may include explanation for results	</a:t>
            </a:r>
          </a:p>
          <a:p>
            <a:pPr lvl="4"/>
            <a:r>
              <a:rPr lang="en-US" sz="1800" dirty="0" smtClean="0"/>
              <a:t>Comments on unexpected results, offering hypothesis for them</a:t>
            </a:r>
          </a:p>
          <a:p>
            <a:pPr lvl="4"/>
            <a:r>
              <a:rPr lang="en-US" sz="1800" dirty="0" smtClean="0"/>
              <a:t>Comparison to literature</a:t>
            </a:r>
          </a:p>
          <a:p>
            <a:pPr lvl="5"/>
            <a:r>
              <a:rPr lang="en-US" sz="1800" dirty="0" smtClean="0"/>
              <a:t>Does your research confirm previous studies? Deviate from them?</a:t>
            </a:r>
          </a:p>
          <a:p>
            <a:pPr lvl="5"/>
            <a:r>
              <a:rPr lang="en-US" sz="1800" dirty="0" smtClean="0"/>
              <a:t>Explanation for how info can be applied in broader context</a:t>
            </a:r>
          </a:p>
          <a:p>
            <a:pPr lvl="2"/>
            <a:endParaRPr lang="en-US" dirty="0" smtClean="0"/>
          </a:p>
          <a:p>
            <a:pPr lvl="2"/>
            <a:endParaRPr lang="en-US" dirty="0" smtClean="0"/>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Conclusion</a:t>
            </a:r>
          </a:p>
          <a:p>
            <a:pPr lvl="1"/>
            <a:endParaRPr lang="en-US" dirty="0" smtClean="0"/>
          </a:p>
          <a:p>
            <a:r>
              <a:rPr lang="en-US" dirty="0" smtClean="0"/>
              <a:t>Should be concise and specific .</a:t>
            </a:r>
          </a:p>
          <a:p>
            <a:endParaRPr lang="en-US" dirty="0" smtClean="0"/>
          </a:p>
          <a:p>
            <a:r>
              <a:rPr lang="en-US" dirty="0" smtClean="0"/>
              <a:t>What have you achieved.</a:t>
            </a:r>
          </a:p>
          <a:p>
            <a:endParaRPr lang="en-US" dirty="0" smtClean="0"/>
          </a:p>
          <a:p>
            <a:r>
              <a:rPr lang="en-US" dirty="0" smtClean="0"/>
              <a:t>How you achieved the goals</a:t>
            </a:r>
          </a:p>
          <a:p>
            <a:endParaRPr lang="en-US" dirty="0" smtClean="0"/>
          </a:p>
          <a:p>
            <a:r>
              <a:rPr lang="en-US" dirty="0" smtClean="0"/>
              <a:t>Significance  and success of project</a:t>
            </a:r>
          </a:p>
          <a:p>
            <a:endParaRPr lang="en-US" dirty="0" smtClean="0"/>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Conclusion</a:t>
            </a:r>
          </a:p>
          <a:p>
            <a:pPr lvl="1"/>
            <a:r>
              <a:rPr lang="en-US" dirty="0" smtClean="0"/>
              <a:t>Design projects should conclude by assessing </a:t>
            </a:r>
          </a:p>
          <a:p>
            <a:pPr lvl="2"/>
            <a:r>
              <a:rPr lang="en-US" dirty="0" smtClean="0"/>
              <a:t>How well the objectives and goals were met.</a:t>
            </a:r>
          </a:p>
          <a:p>
            <a:pPr lvl="2"/>
            <a:r>
              <a:rPr lang="en-US" dirty="0" smtClean="0"/>
              <a:t>How objectives were met or why they weren’t</a:t>
            </a:r>
          </a:p>
          <a:p>
            <a:pPr lvl="2"/>
            <a:r>
              <a:rPr lang="en-US" dirty="0" smtClean="0"/>
              <a:t>Weaknesses and shortcomings of design</a:t>
            </a:r>
          </a:p>
          <a:p>
            <a:pPr lvl="2"/>
            <a:r>
              <a:rPr lang="en-US" dirty="0" smtClean="0"/>
              <a:t>Overall success of design and project</a:t>
            </a:r>
          </a:p>
          <a:p>
            <a:pPr lvl="2"/>
            <a:endParaRPr lang="en-US" dirty="0" smtClean="0"/>
          </a:p>
          <a:p>
            <a:pPr lvl="1"/>
            <a:r>
              <a:rPr lang="en-US" dirty="0" smtClean="0"/>
              <a:t>Research projects should conclude by assessing </a:t>
            </a:r>
          </a:p>
          <a:p>
            <a:pPr lvl="2"/>
            <a:r>
              <a:rPr lang="en-US" dirty="0" smtClean="0"/>
              <a:t>What was learned through research </a:t>
            </a:r>
          </a:p>
          <a:p>
            <a:pPr lvl="2"/>
            <a:r>
              <a:rPr lang="en-US" dirty="0" smtClean="0"/>
              <a:t>What remains to be learned</a:t>
            </a:r>
          </a:p>
          <a:p>
            <a:pPr lvl="2"/>
            <a:r>
              <a:rPr lang="en-US" dirty="0" smtClean="0"/>
              <a:t>Weaknesses and shortcomings of study</a:t>
            </a:r>
          </a:p>
          <a:p>
            <a:pPr lvl="2"/>
            <a:r>
              <a:rPr lang="en-US" dirty="0" smtClean="0"/>
              <a:t>Strengths of study</a:t>
            </a:r>
          </a:p>
          <a:p>
            <a:pPr lvl="2"/>
            <a:r>
              <a:rPr lang="en-US" dirty="0" smtClean="0"/>
              <a:t>Possible applications of study (how it can be used)</a:t>
            </a:r>
          </a:p>
          <a:p>
            <a:pPr lvl="2"/>
            <a:r>
              <a:rPr lang="en-US" dirty="0" smtClean="0"/>
              <a:t>Recommendations</a:t>
            </a: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12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Further Work</a:t>
            </a:r>
          </a:p>
          <a:p>
            <a:pPr>
              <a:buNone/>
            </a:pPr>
            <a:endParaRPr lang="en-GB" b="1" i="1" dirty="0" smtClean="0">
              <a:solidFill>
                <a:srgbClr val="008000"/>
              </a:solidFill>
            </a:endParaRPr>
          </a:p>
          <a:p>
            <a:r>
              <a:rPr lang="en-US" sz="2800" dirty="0" smtClean="0"/>
              <a:t>You may want to have a separate chapter to suggest further work if there are a lot of suggestions.</a:t>
            </a:r>
          </a:p>
          <a:p>
            <a:endParaRPr lang="en-US" sz="2800" dirty="0" smtClean="0"/>
          </a:p>
          <a:p>
            <a:r>
              <a:rPr lang="en-US" sz="2800" dirty="0" smtClean="0"/>
              <a:t>If your conclusion suggestions are short you may include this chapter in the conclusion</a:t>
            </a: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References</a:t>
            </a:r>
          </a:p>
          <a:p>
            <a:pPr>
              <a:buNone/>
            </a:pPr>
            <a:endParaRPr lang="en-GB" b="1" i="1" dirty="0" smtClean="0">
              <a:solidFill>
                <a:srgbClr val="008000"/>
              </a:solidFill>
            </a:endParaRPr>
          </a:p>
          <a:p>
            <a:r>
              <a:rPr lang="en-US" sz="1600" b="1" dirty="0" smtClean="0"/>
              <a:t>A list of cited sources should be included at the end of the report</a:t>
            </a:r>
          </a:p>
          <a:p>
            <a:endParaRPr lang="en-US" sz="1600" b="1" dirty="0" smtClean="0"/>
          </a:p>
          <a:p>
            <a:r>
              <a:rPr lang="en-US" sz="1600" b="1" dirty="0" smtClean="0"/>
              <a:t>We will look at referencing in detail.</a:t>
            </a:r>
          </a:p>
          <a:p>
            <a:endParaRPr lang="en-US" sz="1600" b="1" dirty="0" smtClean="0"/>
          </a:p>
          <a:p>
            <a:r>
              <a:rPr lang="en-US" sz="1600" b="1" dirty="0" smtClean="0"/>
              <a:t>Cite sources whenever you are quoting, paraphrasing, or summarizing work that is not your own</a:t>
            </a:r>
            <a:endParaRPr lang="en-US" sz="1600" dirty="0" smtClean="0"/>
          </a:p>
          <a:p>
            <a:pPr lvl="1"/>
            <a:r>
              <a:rPr lang="en-US" sz="1600" dirty="0" smtClean="0"/>
              <a:t>Quoting directly is discouraged </a:t>
            </a:r>
          </a:p>
          <a:p>
            <a:pPr lvl="1"/>
            <a:endParaRPr lang="en-US" sz="1600" dirty="0" smtClean="0"/>
          </a:p>
          <a:p>
            <a:r>
              <a:rPr lang="en-US" sz="1600" dirty="0" smtClean="0"/>
              <a:t>Sources include:</a:t>
            </a:r>
          </a:p>
          <a:p>
            <a:pPr lvl="1"/>
            <a:r>
              <a:rPr lang="en-US" sz="1600" dirty="0" smtClean="0"/>
              <a:t>Books</a:t>
            </a:r>
          </a:p>
          <a:p>
            <a:pPr lvl="1"/>
            <a:r>
              <a:rPr lang="en-US" sz="1600" dirty="0" smtClean="0"/>
              <a:t>Journal, magazine, or newspaper articles</a:t>
            </a:r>
          </a:p>
          <a:p>
            <a:pPr lvl="1"/>
            <a:r>
              <a:rPr lang="en-US" sz="1600" dirty="0" smtClean="0"/>
              <a:t>Interviews</a:t>
            </a:r>
          </a:p>
          <a:p>
            <a:pPr lvl="1"/>
            <a:r>
              <a:rPr lang="en-US" sz="1600" dirty="0" smtClean="0"/>
              <a:t>Conference Proceedings</a:t>
            </a:r>
          </a:p>
          <a:p>
            <a:pPr lvl="1"/>
            <a:r>
              <a:rPr lang="en-US" sz="1600" dirty="0" smtClean="0"/>
              <a:t>Lectures</a:t>
            </a:r>
          </a:p>
          <a:p>
            <a:pPr lvl="1"/>
            <a:endParaRPr lang="en-US" sz="1600" dirty="0" smtClean="0"/>
          </a:p>
          <a:p>
            <a:pPr lvl="1"/>
            <a:endParaRPr lang="en-US" sz="1600" dirty="0" smtClean="0"/>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3">
                                            <p:txEl>
                                              <p:pRg st="13" end="1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12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Appendices</a:t>
            </a:r>
          </a:p>
          <a:p>
            <a:pPr>
              <a:buNone/>
            </a:pPr>
            <a:endParaRPr lang="en-GB" b="1" i="1" dirty="0" smtClean="0">
              <a:solidFill>
                <a:srgbClr val="008000"/>
              </a:solidFill>
            </a:endParaRPr>
          </a:p>
          <a:p>
            <a:r>
              <a:rPr lang="en-US" sz="2400" dirty="0" smtClean="0"/>
              <a:t>Any supporting data, research or information which does not add directly to the main body of work should be included in appendices.</a:t>
            </a:r>
          </a:p>
          <a:p>
            <a:endParaRPr lang="en-US" sz="2400" dirty="0" smtClean="0"/>
          </a:p>
          <a:p>
            <a:r>
              <a:rPr lang="en-US" sz="2400" dirty="0" smtClean="0"/>
              <a:t>These may include raw data, graphs, diagrams or engineering drawings</a:t>
            </a: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Headings and sub headings</a:t>
            </a:r>
          </a:p>
          <a:p>
            <a:pPr>
              <a:buNone/>
            </a:pPr>
            <a:endParaRPr lang="en-GB" b="1" i="1" dirty="0" smtClean="0">
              <a:solidFill>
                <a:srgbClr val="008000"/>
              </a:solidFill>
            </a:endParaRPr>
          </a:p>
          <a:p>
            <a:pPr>
              <a:lnSpc>
                <a:spcPct val="90000"/>
              </a:lnSpc>
            </a:pPr>
            <a:r>
              <a:rPr lang="en-US" b="1" dirty="0" smtClean="0"/>
              <a:t>Headings and subheadings guide readers’ attention</a:t>
            </a:r>
          </a:p>
          <a:p>
            <a:pPr>
              <a:lnSpc>
                <a:spcPct val="90000"/>
              </a:lnSpc>
            </a:pPr>
            <a:r>
              <a:rPr lang="en-US" b="1" dirty="0" smtClean="0"/>
              <a:t>Can be used to keep track of various parts of project:</a:t>
            </a:r>
            <a:endParaRPr lang="en-US" dirty="0" smtClean="0"/>
          </a:p>
          <a:p>
            <a:pPr lvl="1">
              <a:lnSpc>
                <a:spcPct val="90000"/>
              </a:lnSpc>
            </a:pPr>
            <a:r>
              <a:rPr lang="en-US" dirty="0" smtClean="0"/>
              <a:t>For example: “Making Components,” “Assembling Components,” and “Testing Assembly”</a:t>
            </a:r>
          </a:p>
          <a:p>
            <a:pPr>
              <a:lnSpc>
                <a:spcPct val="90000"/>
              </a:lnSpc>
            </a:pPr>
            <a:r>
              <a:rPr lang="en-US" b="1" dirty="0" smtClean="0"/>
              <a:t>They should be:</a:t>
            </a:r>
            <a:endParaRPr lang="en-US" dirty="0" smtClean="0"/>
          </a:p>
          <a:p>
            <a:pPr lvl="1">
              <a:lnSpc>
                <a:spcPct val="90000"/>
              </a:lnSpc>
            </a:pPr>
            <a:r>
              <a:rPr lang="en-US" dirty="0" smtClean="0"/>
              <a:t>Specific and helpful</a:t>
            </a:r>
          </a:p>
          <a:p>
            <a:pPr lvl="1">
              <a:lnSpc>
                <a:spcPct val="90000"/>
              </a:lnSpc>
            </a:pPr>
            <a:r>
              <a:rPr lang="en-US" dirty="0" smtClean="0"/>
              <a:t>Used to break up text and “chunk” information</a:t>
            </a:r>
          </a:p>
          <a:p>
            <a:pPr lvl="1">
              <a:lnSpc>
                <a:spcPct val="90000"/>
              </a:lnSpc>
            </a:pPr>
            <a:r>
              <a:rPr lang="en-US" dirty="0" smtClean="0"/>
              <a:t>Used to guide readers’ attention </a:t>
            </a:r>
          </a:p>
          <a:p>
            <a:r>
              <a:rPr lang="en-US" sz="2400" dirty="0" smtClean="0"/>
              <a:t>All headings and subheadings should be numbered</a:t>
            </a:r>
          </a:p>
          <a:p>
            <a:pPr marL="457200" indent="-457200">
              <a:buAutoNum type="arabicPeriod"/>
            </a:pPr>
            <a:r>
              <a:rPr lang="en-US" sz="2400" dirty="0" smtClean="0"/>
              <a:t>Major Heading</a:t>
            </a:r>
          </a:p>
          <a:p>
            <a:pPr marL="857250" lvl="1" indent="-457200">
              <a:buNone/>
            </a:pPr>
            <a:r>
              <a:rPr lang="en-US" sz="2400" dirty="0" smtClean="0"/>
              <a:t>1.1 Subheading</a:t>
            </a:r>
          </a:p>
          <a:p>
            <a:pPr marL="857250" lvl="1" indent="-457200">
              <a:buNone/>
            </a:pPr>
            <a:r>
              <a:rPr lang="en-US" sz="2400" dirty="0" smtClean="0"/>
              <a:t>	1.1.1 Tertiary heading</a:t>
            </a:r>
          </a:p>
          <a:p>
            <a:pPr>
              <a:buNone/>
            </a:pPr>
            <a:endParaRPr lang="en-US" sz="2400" dirty="0" smtClean="0"/>
          </a:p>
          <a:p>
            <a:pPr>
              <a:buNone/>
            </a:pPr>
            <a:endParaRPr lang="en-US" sz="2400" dirty="0" smtClean="0"/>
          </a:p>
          <a:p>
            <a:endParaRPr lang="en-US" sz="2400" dirty="0" smtClean="0"/>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Report format and </a:t>
            </a:r>
            <a:r>
              <a:rPr lang="en-GB" dirty="0" smtClean="0">
                <a:solidFill>
                  <a:srgbClr val="408000"/>
                </a:solidFill>
              </a:rPr>
              <a:t>organisation</a:t>
            </a:r>
            <a:endParaRPr lang="en-GB" dirty="0">
              <a:solidFill>
                <a:srgbClr val="408000"/>
              </a:solidFill>
            </a:endParaRPr>
          </a:p>
        </p:txBody>
      </p:sp>
      <p:sp>
        <p:nvSpPr>
          <p:cNvPr id="5123" name="Rectangle 3"/>
          <p:cNvSpPr>
            <a:spLocks noGrp="1" noChangeArrowheads="1"/>
          </p:cNvSpPr>
          <p:nvPr>
            <p:ph type="body" idx="1"/>
          </p:nvPr>
        </p:nvSpPr>
        <p:spPr>
          <a:xfrm>
            <a:off x="500034" y="1357298"/>
            <a:ext cx="7889901" cy="4525963"/>
          </a:xfrm>
        </p:spPr>
        <p:txBody>
          <a:bodyPr/>
          <a:lstStyle/>
          <a:p>
            <a:pPr>
              <a:buNone/>
            </a:pPr>
            <a:r>
              <a:rPr lang="en-GB" b="1" i="1" dirty="0" smtClean="0">
                <a:solidFill>
                  <a:srgbClr val="008000"/>
                </a:solidFill>
              </a:rPr>
              <a:t>Language</a:t>
            </a:r>
          </a:p>
          <a:p>
            <a:pPr lvl="1">
              <a:lnSpc>
                <a:spcPct val="90000"/>
              </a:lnSpc>
            </a:pPr>
            <a:endParaRPr lang="en-US" sz="1800" dirty="0" smtClean="0"/>
          </a:p>
          <a:p>
            <a:pPr lvl="1">
              <a:lnSpc>
                <a:spcPct val="90000"/>
              </a:lnSpc>
            </a:pPr>
            <a:r>
              <a:rPr lang="en-US" sz="1800" dirty="0" smtClean="0"/>
              <a:t>Use technical language!</a:t>
            </a:r>
            <a:endParaRPr lang="en-US" sz="1800" i="1" dirty="0" smtClean="0"/>
          </a:p>
          <a:p>
            <a:pPr lvl="2">
              <a:lnSpc>
                <a:spcPct val="90000"/>
              </a:lnSpc>
            </a:pPr>
            <a:r>
              <a:rPr lang="en-US" sz="1800" dirty="0" smtClean="0"/>
              <a:t>This is an engineering report. Use engineering language! </a:t>
            </a:r>
            <a:endParaRPr lang="en-GB" sz="1800" b="1" i="1" dirty="0" smtClean="0">
              <a:solidFill>
                <a:srgbClr val="008000"/>
              </a:solidFill>
            </a:endParaRPr>
          </a:p>
          <a:p>
            <a:pPr lvl="1"/>
            <a:r>
              <a:rPr lang="en-GB" sz="1800" dirty="0" smtClean="0"/>
              <a:t>Style is formal</a:t>
            </a:r>
          </a:p>
          <a:p>
            <a:pPr lvl="2"/>
            <a:r>
              <a:rPr lang="en-GB" sz="1800" dirty="0" smtClean="0"/>
              <a:t>Third person – e.g. “the engine was connected to the dynamometer”</a:t>
            </a:r>
          </a:p>
          <a:p>
            <a:pPr lvl="2"/>
            <a:r>
              <a:rPr lang="en-GB" sz="1800" dirty="0" smtClean="0"/>
              <a:t>Not “we put the engine on the </a:t>
            </a:r>
            <a:r>
              <a:rPr lang="en-GB" sz="1800" dirty="0" err="1" smtClean="0"/>
              <a:t>dyno</a:t>
            </a:r>
            <a:r>
              <a:rPr lang="en-GB" sz="1800" dirty="0" smtClean="0"/>
              <a:t>”</a:t>
            </a:r>
          </a:p>
          <a:p>
            <a:pPr>
              <a:buNone/>
            </a:pPr>
            <a:r>
              <a:rPr lang="en-GB" sz="1800" b="1" dirty="0" smtClean="0"/>
              <a:t>		</a:t>
            </a:r>
          </a:p>
          <a:p>
            <a:pPr>
              <a:buNone/>
            </a:pPr>
            <a:r>
              <a:rPr lang="en-GB" sz="1800" b="1" dirty="0" smtClean="0"/>
              <a:t>	</a:t>
            </a:r>
            <a:r>
              <a:rPr lang="en-GB" sz="1800" b="1" dirty="0" smtClean="0"/>
              <a:t>The </a:t>
            </a:r>
            <a:r>
              <a:rPr lang="en-GB" sz="1800" b="1" dirty="0" smtClean="0"/>
              <a:t>writing should be accurate and </a:t>
            </a:r>
            <a:r>
              <a:rPr lang="en-GB" sz="1800" b="1" dirty="0" smtClean="0"/>
              <a:t>concise</a:t>
            </a:r>
          </a:p>
          <a:p>
            <a:pPr>
              <a:buNone/>
            </a:pPr>
            <a:endParaRPr lang="en-GB" sz="1800" b="1" dirty="0" smtClean="0"/>
          </a:p>
          <a:p>
            <a:pPr lvl="1"/>
            <a:r>
              <a:rPr lang="en-GB" sz="1800" dirty="0" smtClean="0"/>
              <a:t>Accuracy is the responsibility of the writer</a:t>
            </a:r>
          </a:p>
          <a:p>
            <a:pPr lvl="1"/>
            <a:r>
              <a:rPr lang="en-GB" sz="1800" dirty="0" smtClean="0"/>
              <a:t>Get someone to proof read it – spell checking is good but not enough</a:t>
            </a:r>
          </a:p>
          <a:p>
            <a:pPr lvl="1"/>
            <a:r>
              <a:rPr lang="en-GB" sz="1800" dirty="0" smtClean="0"/>
              <a:t>e.g. Correct use of their, there etc </a:t>
            </a:r>
          </a:p>
          <a:p>
            <a:pPr lvl="1"/>
            <a:r>
              <a:rPr lang="en-GB" sz="1800" dirty="0" smtClean="0"/>
              <a:t>Wrong words spelt correctly (now, not etc)</a:t>
            </a:r>
          </a:p>
          <a:p>
            <a:pPr>
              <a:buNone/>
            </a:pPr>
            <a:endParaRPr lang="en-GB" b="1" i="1" dirty="0" smtClean="0">
              <a:solidFill>
                <a:srgbClr val="008000"/>
              </a:solidFill>
            </a:endParaRPr>
          </a:p>
          <a:p>
            <a:endParaRPr lang="en-US" dirty="0" smtClean="0"/>
          </a:p>
          <a:p>
            <a:pPr lvl="1"/>
            <a:endParaRPr lang="en-US" dirty="0" smtClean="0"/>
          </a:p>
          <a:p>
            <a:pPr>
              <a:buNone/>
            </a:pPr>
            <a:endParaRPr lang="en-GB" b="1" i="1" dirty="0" smtClean="0">
              <a:solidFill>
                <a:srgbClr val="008000"/>
              </a:solidFill>
            </a:endParaRPr>
          </a:p>
          <a:p>
            <a:pPr>
              <a:buNone/>
            </a:pPr>
            <a:endParaRPr lang="en-GB" b="1" i="1" dirty="0" smtClean="0">
              <a:solidFill>
                <a:srgbClr val="008000"/>
              </a:solidFill>
            </a:endParaRPr>
          </a:p>
          <a:p>
            <a:pPr>
              <a:buNone/>
            </a:pPr>
            <a:endParaRPr lang="en-GB" sz="1800" dirty="0" smtClean="0"/>
          </a:p>
          <a:p>
            <a:pPr>
              <a:buNone/>
            </a:pPr>
            <a:r>
              <a:rPr lang="en-GB" sz="1800" dirty="0" smtClean="0"/>
              <a:t> </a:t>
            </a:r>
          </a:p>
          <a:p>
            <a:endParaRPr lang="en-GB" sz="1800" dirty="0" smtClean="0"/>
          </a:p>
          <a:p>
            <a:endParaRPr lang="en-GB" sz="1800" dirty="0" smtClean="0"/>
          </a:p>
          <a:p>
            <a:endParaRPr lang="en-GB" sz="1800" dirty="0" smtClean="0"/>
          </a:p>
          <a:p>
            <a:endParaRPr lang="en-GB" sz="1800" dirty="0" smtClean="0">
              <a:ea typeface="+mn-ea"/>
            </a:endParaRPr>
          </a:p>
          <a:p>
            <a:endParaRPr lang="en-GB" sz="1800" dirty="0" smtClean="0">
              <a:ea typeface="+mn-ea"/>
            </a:endParaRPr>
          </a:p>
          <a:p>
            <a:pPr>
              <a:buNone/>
            </a:pPr>
            <a:endParaRPr lang="en-GB" dirty="0" smtClean="0"/>
          </a:p>
          <a:p>
            <a:pPr>
              <a:buNone/>
            </a:pPr>
            <a:endParaRPr lang="en-GB" b="1" i="1" dirty="0" smtClean="0">
              <a:solidFill>
                <a:srgbClr val="008000"/>
              </a:solidFill>
              <a:latin typeface="+mn-lt"/>
              <a:ea typeface="+mn-ea"/>
              <a:cs typeface="+mn-cs"/>
            </a:endParaRPr>
          </a:p>
          <a:p>
            <a:pPr>
              <a:buNone/>
            </a:pPr>
            <a:endParaRPr lang="en-GB" b="1" i="1"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12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MU POWERPOINT TEMPLATE">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SMU POWERPOINT TEMPLATE</Template>
  <TotalTime>1517</TotalTime>
  <Words>1485</Words>
  <Application>Microsoft Office PowerPoint</Application>
  <PresentationFormat>On-screen Show (4:3)</PresentationFormat>
  <Paragraphs>601</Paragraphs>
  <Slides>27</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29" baseType="lpstr">
      <vt:lpstr>SMU POWERPOINT TEMPLATE</vt:lpstr>
      <vt:lpstr>Equation</vt:lpstr>
      <vt:lpstr>Technical Report Writing</vt:lpstr>
      <vt:lpstr>Overview</vt:lpstr>
      <vt:lpstr>Purpose of report</vt:lpstr>
      <vt:lpstr>Report Planning</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lpstr>Report format and organisation</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Aerodynamics</dc:title>
  <dc:creator>fad-tt</dc:creator>
  <cp:lastModifiedBy>fad-tt</cp:lastModifiedBy>
  <cp:revision>142</cp:revision>
  <dcterms:created xsi:type="dcterms:W3CDTF">2010-09-22T08:44:59Z</dcterms:created>
  <dcterms:modified xsi:type="dcterms:W3CDTF">2010-10-14T14:52:13Z</dcterms:modified>
</cp:coreProperties>
</file>