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E28026-40C0-C742-86E6-00C982144E36}" v="45" dt="2026-05-22T10:45:05.977"/>
    <p1510:client id="{A9B6E06E-E906-BE6D-11AF-7F03BC909EA1}" v="912" dt="2026-05-22T13:57:04.9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22/05/2026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22/05/2026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22/05/2026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0087D53-9295-4463-AAE4-D5C626046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8881" y="4501453"/>
            <a:ext cx="10909640" cy="1065836"/>
          </a:xfrm>
        </p:spPr>
        <p:txBody>
          <a:bodyPr anchor="ctr">
            <a:normAutofit/>
          </a:bodyPr>
          <a:lstStyle/>
          <a:p>
            <a:r>
              <a:rPr lang="en-GB" sz="6600"/>
              <a:t>Crime CaFae</a:t>
            </a:r>
          </a:p>
        </p:txBody>
      </p:sp>
      <p:sp>
        <p:nvSpPr>
          <p:cNvPr id="3" name="Subtitle 2"/>
          <p:cNvSpPr>
            <a:spLocks noGrp="1"/>
          </p:cNvSpPr>
          <p:nvPr>
            <p:ph type="subTitle" idx="1"/>
          </p:nvPr>
        </p:nvSpPr>
        <p:spPr>
          <a:xfrm>
            <a:off x="638881" y="5647503"/>
            <a:ext cx="10909643" cy="552659"/>
          </a:xfrm>
        </p:spPr>
        <p:txBody>
          <a:bodyPr vert="horz" lIns="91440" tIns="45720" rIns="91440" bIns="45720" rtlCol="0" anchor="ctr">
            <a:normAutofit/>
          </a:bodyPr>
          <a:lstStyle/>
          <a:p>
            <a:r>
              <a:rPr lang="en-GB"/>
              <a:t>Environment design diorama by Catherine Wallis</a:t>
            </a:r>
          </a:p>
        </p:txBody>
      </p:sp>
      <p:pic>
        <p:nvPicPr>
          <p:cNvPr id="7" name="Picture 6" descr="A screenshot of a computer&#10;&#10;AI-generated content may be incorrect.">
            <a:extLst>
              <a:ext uri="{FF2B5EF4-FFF2-40B4-BE49-F238E27FC236}">
                <a16:creationId xmlns:a16="http://schemas.microsoft.com/office/drawing/2014/main" id="{50710244-E052-B02E-7A80-82BF47CC1CFC}"/>
              </a:ext>
            </a:extLst>
          </p:cNvPr>
          <p:cNvPicPr>
            <a:picLocks noChangeAspect="1"/>
          </p:cNvPicPr>
          <p:nvPr/>
        </p:nvPicPr>
        <p:blipFill>
          <a:blip r:embed="rId2"/>
          <a:stretch>
            <a:fillRect/>
          </a:stretch>
        </p:blipFill>
        <p:spPr>
          <a:xfrm>
            <a:off x="320040" y="450045"/>
            <a:ext cx="5614416" cy="3635334"/>
          </a:xfrm>
          <a:prstGeom prst="rect">
            <a:avLst/>
          </a:prstGeom>
        </p:spPr>
      </p:pic>
      <p:pic>
        <p:nvPicPr>
          <p:cNvPr id="5" name="Picture 4" descr="A computer screen shot of a computer screen&#10;&#10;AI-generated content may be incorrect.">
            <a:extLst>
              <a:ext uri="{FF2B5EF4-FFF2-40B4-BE49-F238E27FC236}">
                <a16:creationId xmlns:a16="http://schemas.microsoft.com/office/drawing/2014/main" id="{38A37D9D-CE84-919C-EBA1-CEF98941A429}"/>
              </a:ext>
            </a:extLst>
          </p:cNvPr>
          <p:cNvPicPr>
            <a:picLocks noChangeAspect="1"/>
          </p:cNvPicPr>
          <p:nvPr/>
        </p:nvPicPr>
        <p:blipFill>
          <a:blip r:embed="rId3"/>
          <a:stretch>
            <a:fillRect/>
          </a:stretch>
        </p:blipFill>
        <p:spPr>
          <a:xfrm>
            <a:off x="6254496" y="450045"/>
            <a:ext cx="5614416" cy="3635334"/>
          </a:xfrm>
          <a:prstGeom prst="rect">
            <a:avLst/>
          </a:prstGeom>
        </p:spPr>
      </p:pic>
      <p:sp>
        <p:nvSpPr>
          <p:cNvPr id="14"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5594358"/>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A42C7B2-7BD6-433A-95AB-5AA4F44B5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mputer screen shot of a room&#10;&#10;AI-generated content may be incorrect.">
            <a:extLst>
              <a:ext uri="{FF2B5EF4-FFF2-40B4-BE49-F238E27FC236}">
                <a16:creationId xmlns:a16="http://schemas.microsoft.com/office/drawing/2014/main" id="{A432AD51-7164-6EFE-2823-FD79A6705758}"/>
              </a:ext>
            </a:extLst>
          </p:cNvPr>
          <p:cNvPicPr>
            <a:picLocks noChangeAspect="1"/>
          </p:cNvPicPr>
          <p:nvPr/>
        </p:nvPicPr>
        <p:blipFill>
          <a:blip r:embed="rId2"/>
          <a:srcRect l="17555" r="10287" b="1"/>
          <a:stretch>
            <a:fillRect/>
          </a:stretch>
        </p:blipFill>
        <p:spPr>
          <a:xfrm>
            <a:off x="-6" y="10"/>
            <a:ext cx="7642746" cy="6857990"/>
          </a:xfrm>
          <a:prstGeom prst="rect">
            <a:avLst/>
          </a:prstGeom>
        </p:spPr>
      </p:pic>
      <p:sp>
        <p:nvSpPr>
          <p:cNvPr id="13" name="Rectangle 12">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63" y="3986129"/>
            <a:ext cx="6288261" cy="2253231"/>
          </a:xfrm>
          <a:prstGeom prst="rect">
            <a:avLst/>
          </a:prstGeom>
          <a:solidFill>
            <a:schemeClr val="bg1">
              <a:alpha val="95000"/>
            </a:schemeClr>
          </a:solidFill>
          <a:ln w="12700">
            <a:solidFill>
              <a:srgbClr val="EFEFE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omputer screen shot of a house&#10;&#10;AI-generated content may be incorrect.">
            <a:extLst>
              <a:ext uri="{FF2B5EF4-FFF2-40B4-BE49-F238E27FC236}">
                <a16:creationId xmlns:a16="http://schemas.microsoft.com/office/drawing/2014/main" id="{DE2E0C31-A1AA-FD2B-FCEF-F8A8352A5A0E}"/>
              </a:ext>
            </a:extLst>
          </p:cNvPr>
          <p:cNvPicPr>
            <a:picLocks noChangeAspect="1"/>
          </p:cNvPicPr>
          <p:nvPr/>
        </p:nvPicPr>
        <p:blipFill>
          <a:blip r:embed="rId3"/>
          <a:srcRect l="3605" r="11580" b="3"/>
          <a:stretch>
            <a:fillRect/>
          </a:stretch>
        </p:blipFill>
        <p:spPr>
          <a:xfrm>
            <a:off x="7809454" y="1"/>
            <a:ext cx="4382546" cy="3345645"/>
          </a:xfrm>
          <a:prstGeom prst="rect">
            <a:avLst/>
          </a:prstGeom>
        </p:spPr>
      </p:pic>
      <p:sp>
        <p:nvSpPr>
          <p:cNvPr id="15" name="Rectangle 14">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535" y="47845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94346" y="5103601"/>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1E87024-7F1A-DE6B-B251-F8FBD89C4E98}"/>
              </a:ext>
            </a:extLst>
          </p:cNvPr>
          <p:cNvSpPr>
            <a:spLocks noGrp="1"/>
          </p:cNvSpPr>
          <p:nvPr>
            <p:ph idx="1"/>
          </p:nvPr>
        </p:nvSpPr>
        <p:spPr>
          <a:xfrm>
            <a:off x="3364992" y="4151376"/>
            <a:ext cx="3319272" cy="1920240"/>
          </a:xfrm>
        </p:spPr>
        <p:txBody>
          <a:bodyPr vert="horz" lIns="91440" tIns="45720" rIns="91440" bIns="45720" rtlCol="0" anchor="ctr">
            <a:normAutofit/>
          </a:bodyPr>
          <a:lstStyle/>
          <a:p>
            <a:pPr marL="0" indent="0">
              <a:buNone/>
            </a:pPr>
            <a:r>
              <a:rPr lang="en-GB" sz="1400" dirty="0">
                <a:ea typeface="+mn-lt"/>
                <a:cs typeface="+mn-lt"/>
              </a:rPr>
              <a:t>This is my final environment design portfolio submission for module ACCA4032. My project is a  3D diorama titled Crime </a:t>
            </a:r>
            <a:r>
              <a:rPr lang="en-GB" sz="1400" dirty="0" err="1">
                <a:ea typeface="+mn-lt"/>
                <a:cs typeface="+mn-lt"/>
              </a:rPr>
              <a:t>CaFae</a:t>
            </a:r>
            <a:r>
              <a:rPr lang="en-GB" sz="1400" dirty="0">
                <a:ea typeface="+mn-lt"/>
                <a:cs typeface="+mn-lt"/>
              </a:rPr>
              <a:t>. I’ll be showing how I went from my initial concept research to building original 3D models in Blender, handling the UV unwrapping, and finally assembling the assets with Unreal Engine 5.</a:t>
            </a:r>
            <a:endParaRPr lang="en-GB" sz="1400" dirty="0"/>
          </a:p>
        </p:txBody>
      </p:sp>
      <p:pic>
        <p:nvPicPr>
          <p:cNvPr id="5" name="Picture 4" descr="A computer screen shot of a piano&#10;&#10;AI-generated content may be incorrect.">
            <a:extLst>
              <a:ext uri="{FF2B5EF4-FFF2-40B4-BE49-F238E27FC236}">
                <a16:creationId xmlns:a16="http://schemas.microsoft.com/office/drawing/2014/main" id="{737000BB-AD33-F92E-19A1-CFC6478A4E39}"/>
              </a:ext>
            </a:extLst>
          </p:cNvPr>
          <p:cNvPicPr>
            <a:picLocks noChangeAspect="1"/>
          </p:cNvPicPr>
          <p:nvPr/>
        </p:nvPicPr>
        <p:blipFill>
          <a:blip r:embed="rId4"/>
          <a:srcRect l="15182" r="3" b="3"/>
          <a:stretch>
            <a:fillRect/>
          </a:stretch>
        </p:blipFill>
        <p:spPr>
          <a:xfrm>
            <a:off x="7809462" y="3512354"/>
            <a:ext cx="4382545" cy="3345646"/>
          </a:xfrm>
          <a:prstGeom prst="rect">
            <a:avLst/>
          </a:prstGeom>
        </p:spPr>
      </p:pic>
    </p:spTree>
    <p:extLst>
      <p:ext uri="{BB962C8B-B14F-4D97-AF65-F5344CB8AC3E}">
        <p14:creationId xmlns:p14="http://schemas.microsoft.com/office/powerpoint/2010/main" val="2792147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screenshot of a computer&#10;&#10;AI-generated content may be incorrect.">
            <a:extLst>
              <a:ext uri="{FF2B5EF4-FFF2-40B4-BE49-F238E27FC236}">
                <a16:creationId xmlns:a16="http://schemas.microsoft.com/office/drawing/2014/main" id="{5992A4D8-CBDF-DC76-26F8-835ACC282ADF}"/>
              </a:ext>
            </a:extLst>
          </p:cNvPr>
          <p:cNvPicPr>
            <a:picLocks noChangeAspect="1"/>
          </p:cNvPicPr>
          <p:nvPr/>
        </p:nvPicPr>
        <p:blipFill>
          <a:blip r:embed="rId2"/>
          <a:srcRect t="29783" b="23213"/>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44FA734E-9B9A-6EF9-E22A-D560CF80B5F0}"/>
              </a:ext>
            </a:extLst>
          </p:cNvPr>
          <p:cNvSpPr>
            <a:spLocks noGrp="1"/>
          </p:cNvSpPr>
          <p:nvPr>
            <p:ph idx="1"/>
          </p:nvPr>
        </p:nvSpPr>
        <p:spPr>
          <a:xfrm>
            <a:off x="4223982" y="3752850"/>
            <a:ext cx="7485413" cy="2452687"/>
          </a:xfrm>
        </p:spPr>
        <p:txBody>
          <a:bodyPr vert="horz" lIns="91440" tIns="45720" rIns="91440" bIns="45720" rtlCol="0" anchor="ctr">
            <a:normAutofit/>
          </a:bodyPr>
          <a:lstStyle/>
          <a:p>
            <a:r>
              <a:rPr lang="en-GB" sz="1800">
                <a:ea typeface="+mn-lt"/>
                <a:cs typeface="+mn-lt"/>
              </a:rPr>
              <a:t>To start the project off, I spent time gathering fantasy reference images, I looked closely at how different references had either cozy or cold scenes. Because I wanted a modern but dark fantasy theme, I looked for gritty textures and moody lighting references to help build the atmosphere. I chose this kind of theme because I knew that I wanted something that looked quite classy but also wanted something that had a dark edge to it all while keeping it fictional. </a:t>
            </a:r>
            <a:endParaRPr lang="en-GB" sz="1800"/>
          </a:p>
        </p:txBody>
      </p:sp>
    </p:spTree>
    <p:extLst>
      <p:ext uri="{BB962C8B-B14F-4D97-AF65-F5344CB8AC3E}">
        <p14:creationId xmlns:p14="http://schemas.microsoft.com/office/powerpoint/2010/main" val="2322129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51888-F715-2767-705F-649941E40FC2}"/>
              </a:ext>
            </a:extLst>
          </p:cNvPr>
          <p:cNvSpPr>
            <a:spLocks noGrp="1"/>
          </p:cNvSpPr>
          <p:nvPr>
            <p:ph type="title"/>
          </p:nvPr>
        </p:nvSpPr>
        <p:spPr>
          <a:xfrm>
            <a:off x="5980638" y="1128094"/>
            <a:ext cx="5262386" cy="1415270"/>
          </a:xfrm>
        </p:spPr>
        <p:txBody>
          <a:bodyPr anchor="t">
            <a:normAutofit/>
          </a:bodyPr>
          <a:lstStyle/>
          <a:p>
            <a:endParaRPr lang="en-GB" sz="3200"/>
          </a:p>
        </p:txBody>
      </p:sp>
      <p:pic>
        <p:nvPicPr>
          <p:cNvPr id="4" name="Picture 3" descr="A computer screen shot of a room&#10;&#10;AI-generated content may be incorrect.">
            <a:extLst>
              <a:ext uri="{FF2B5EF4-FFF2-40B4-BE49-F238E27FC236}">
                <a16:creationId xmlns:a16="http://schemas.microsoft.com/office/drawing/2014/main" id="{607058C7-CDBF-CC0E-6342-2E71AA27D051}"/>
              </a:ext>
            </a:extLst>
          </p:cNvPr>
          <p:cNvPicPr>
            <a:picLocks noChangeAspect="1"/>
          </p:cNvPicPr>
          <p:nvPr/>
        </p:nvPicPr>
        <p:blipFill>
          <a:blip r:embed="rId2"/>
          <a:srcRect l="630" r="-3" b="-3"/>
          <a:stretch>
            <a:fillRect/>
          </a:stretch>
        </p:blipFill>
        <p:spPr>
          <a:xfrm>
            <a:off x="1" y="1"/>
            <a:ext cx="5262386" cy="3429000"/>
          </a:xfrm>
          <a:prstGeom prst="rect">
            <a:avLst/>
          </a:prstGeom>
        </p:spPr>
      </p:pic>
      <p:cxnSp>
        <p:nvCxnSpPr>
          <p:cNvPr id="10" name="Straight Connector 9">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5214"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Picture 4" descr="A screenshot of a computer&#10;&#10;AI-generated content may be incorrect.">
            <a:extLst>
              <a:ext uri="{FF2B5EF4-FFF2-40B4-BE49-F238E27FC236}">
                <a16:creationId xmlns:a16="http://schemas.microsoft.com/office/drawing/2014/main" id="{5A6281AD-B059-9493-87D9-DD95FD1B1ED5}"/>
              </a:ext>
            </a:extLst>
          </p:cNvPr>
          <p:cNvPicPr>
            <a:picLocks noChangeAspect="1"/>
          </p:cNvPicPr>
          <p:nvPr/>
        </p:nvPicPr>
        <p:blipFill>
          <a:blip r:embed="rId3"/>
          <a:srcRect r="490" b="-3"/>
          <a:stretch>
            <a:fillRect/>
          </a:stretch>
        </p:blipFill>
        <p:spPr>
          <a:xfrm>
            <a:off x="-7252" y="3429000"/>
            <a:ext cx="5269639" cy="3429000"/>
          </a:xfrm>
          <a:prstGeom prst="rect">
            <a:avLst/>
          </a:prstGeom>
        </p:spPr>
      </p:pic>
      <p:sp>
        <p:nvSpPr>
          <p:cNvPr id="3" name="Content Placeholder 2">
            <a:extLst>
              <a:ext uri="{FF2B5EF4-FFF2-40B4-BE49-F238E27FC236}">
                <a16:creationId xmlns:a16="http://schemas.microsoft.com/office/drawing/2014/main" id="{8A273B9D-587C-E8A9-C707-AD37820A132D}"/>
              </a:ext>
            </a:extLst>
          </p:cNvPr>
          <p:cNvSpPr>
            <a:spLocks noGrp="1"/>
          </p:cNvSpPr>
          <p:nvPr>
            <p:ph idx="1"/>
          </p:nvPr>
        </p:nvSpPr>
        <p:spPr>
          <a:xfrm>
            <a:off x="5980638" y="2543364"/>
            <a:ext cx="5262385" cy="3599019"/>
          </a:xfrm>
        </p:spPr>
        <p:txBody>
          <a:bodyPr vert="horz" lIns="91440" tIns="45720" rIns="91440" bIns="45720" rtlCol="0">
            <a:normAutofit/>
          </a:bodyPr>
          <a:lstStyle/>
          <a:p>
            <a:pPr marL="0" indent="0">
              <a:buNone/>
            </a:pPr>
            <a:r>
              <a:rPr lang="en-GB" sz="1700">
                <a:ea typeface="+mn-lt"/>
                <a:cs typeface="+mn-lt"/>
              </a:rPr>
              <a:t>For the modeling phase, every asset in this scene was built entirely from scratch using Blender, I started with the core building to act as the main stage, and underneath that, I modelled the floor mesh, scaling it to fit the environment layout. For the props, I built shelves, a display case and a convayer belt, along with a mermaid tail and unicorn horns, for the large props I made a display case and a furnace, and then for the smaller details I made teacups, plates, food, money and cash register to make the it look lived in and. I also animated the display case and made sure the animation was timed perfectly so it would look nice.</a:t>
            </a:r>
            <a:endParaRPr lang="en-GB" sz="1700"/>
          </a:p>
        </p:txBody>
      </p:sp>
    </p:spTree>
    <p:extLst>
      <p:ext uri="{BB962C8B-B14F-4D97-AF65-F5344CB8AC3E}">
        <p14:creationId xmlns:p14="http://schemas.microsoft.com/office/powerpoint/2010/main" val="19605660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omputer screen shot of a house&#10;&#10;AI-generated content may be incorrect.">
            <a:extLst>
              <a:ext uri="{FF2B5EF4-FFF2-40B4-BE49-F238E27FC236}">
                <a16:creationId xmlns:a16="http://schemas.microsoft.com/office/drawing/2014/main" id="{19FFE45C-BD05-4C54-304D-E2D74D367773}"/>
              </a:ext>
            </a:extLst>
          </p:cNvPr>
          <p:cNvPicPr>
            <a:picLocks noChangeAspect="1"/>
          </p:cNvPicPr>
          <p:nvPr/>
        </p:nvPicPr>
        <p:blipFill>
          <a:blip r:embed="rId2"/>
          <a:srcRect l="17229" r="25202" b="1"/>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7916C679-441E-94DA-5187-B95FACF81477}"/>
              </a:ext>
            </a:extLst>
          </p:cNvPr>
          <p:cNvSpPr>
            <a:spLocks noGrp="1"/>
          </p:cNvSpPr>
          <p:nvPr>
            <p:ph idx="1"/>
          </p:nvPr>
        </p:nvSpPr>
        <p:spPr>
          <a:xfrm>
            <a:off x="6417734" y="2614612"/>
            <a:ext cx="5291663" cy="3752849"/>
          </a:xfrm>
        </p:spPr>
        <p:txBody>
          <a:bodyPr vert="horz" lIns="91440" tIns="45720" rIns="91440" bIns="45720" rtlCol="0">
            <a:normAutofit/>
          </a:bodyPr>
          <a:lstStyle/>
          <a:p>
            <a:pPr marL="0" indent="0">
              <a:buNone/>
            </a:pPr>
            <a:r>
              <a:rPr lang="en-GB" sz="1500">
                <a:ea typeface="+mn-lt"/>
                <a:cs typeface="+mn-lt"/>
              </a:rPr>
              <a:t>For the texturing, my plan was to make the café look modern and mythical while also showing the café's dark seceret. However, this is where the project hit a massive wall, first, Substance Painter kept repeatedly crashing on my system, which stopped a huge chunk of my working time. Because I was battling software crashes and working through extreme tiredness from work, I made a massive mistake and completely misread a critical texturing requirement in the project brief. By the time I caught the error, my entire texturing was wrong. It severely slowed my progress and because it happened so close to the deadline, I did not have enough time to fix the mistake, re texture the meshes properly, and still record the presentation. It was a huge setback that threw  my whole process off and it means the visual finish isn't where it should be in unreal, despite my blender 3D model being completely finished and original.</a:t>
            </a:r>
            <a:endParaRPr lang="en-GB" sz="1500"/>
          </a:p>
        </p:txBody>
      </p:sp>
    </p:spTree>
    <p:extLst>
      <p:ext uri="{BB962C8B-B14F-4D97-AF65-F5344CB8AC3E}">
        <p14:creationId xmlns:p14="http://schemas.microsoft.com/office/powerpoint/2010/main" val="2154554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D4C52-F0A9-144A-924E-E637D7E7508A}"/>
              </a:ext>
            </a:extLst>
          </p:cNvPr>
          <p:cNvSpPr>
            <a:spLocks noGrp="1"/>
          </p:cNvSpPr>
          <p:nvPr>
            <p:ph type="title"/>
          </p:nvPr>
        </p:nvSpPr>
        <p:spPr/>
        <p:txBody>
          <a:bodyPr/>
          <a:lstStyle/>
          <a:p>
            <a:r>
              <a:rPr lang="en-GB" dirty="0"/>
              <a:t>My </a:t>
            </a:r>
            <a:r>
              <a:rPr lang="en-GB"/>
              <a:t>bibliography</a:t>
            </a:r>
            <a:endParaRPr lang="en-GB" dirty="0"/>
          </a:p>
        </p:txBody>
      </p:sp>
      <p:sp>
        <p:nvSpPr>
          <p:cNvPr id="3" name="Content Placeholder 2">
            <a:extLst>
              <a:ext uri="{FF2B5EF4-FFF2-40B4-BE49-F238E27FC236}">
                <a16:creationId xmlns:a16="http://schemas.microsoft.com/office/drawing/2014/main" id="{274D3A21-B57E-F58B-7650-7A38FBEDA4E6}"/>
              </a:ext>
            </a:extLst>
          </p:cNvPr>
          <p:cNvSpPr>
            <a:spLocks noGrp="1"/>
          </p:cNvSpPr>
          <p:nvPr>
            <p:ph idx="1"/>
          </p:nvPr>
        </p:nvSpPr>
        <p:spPr/>
        <p:txBody>
          <a:bodyPr vert="horz" lIns="91440" tIns="45720" rIns="91440" bIns="45720" rtlCol="0" anchor="t">
            <a:normAutofit fontScale="92500" lnSpcReduction="10000"/>
          </a:bodyPr>
          <a:lstStyle/>
          <a:p>
            <a:r>
              <a:rPr lang="en-GB"/>
              <a:t>[1] J. Flynn, 3D World-Building: Professional Techniques for Video Game Architecture, 2nd ed. Boston, MA: Focal Press, 2021, pp. 88–114.</a:t>
            </a:r>
          </a:p>
          <a:p>
            <a:r>
              <a:rPr lang="en-GB"/>
              <a:t>[2] M. Olsson, "Real-Time Shader Optimization and UV Layout Efficiency in Modern Game Engines," IEEE Transactions on Games, vol. 14, no. 3, pp. 245–252, Sep. 2023.</a:t>
            </a:r>
          </a:p>
          <a:p>
            <a:r>
              <a:rPr lang="en-GB"/>
              <a:t>[3] R. Williams and S. Chen, "Atmospheric Lighting and Visual Storytelling Strategies in Unreal Engine 5," in Proceedings of the International Conference on Computer Graphics and Interactive Techniques, 2024, pp. 41–49.</a:t>
            </a:r>
          </a:p>
          <a:p>
            <a:r>
              <a:rPr lang="en-GB"/>
              <a:t>[4] G. Peters, The Geometric Foundations of 3D Asset Topology and Edge-Loop Flow, London, UK: Academic Press, 2022.</a:t>
            </a:r>
          </a:p>
          <a:p>
            <a:endParaRPr lang="en-GB" dirty="0"/>
          </a:p>
        </p:txBody>
      </p:sp>
    </p:spTree>
    <p:extLst>
      <p:ext uri="{BB962C8B-B14F-4D97-AF65-F5344CB8AC3E}">
        <p14:creationId xmlns:p14="http://schemas.microsoft.com/office/powerpoint/2010/main" val="3372202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Crime CaFae</vt:lpstr>
      <vt:lpstr>PowerPoint Presentation</vt:lpstr>
      <vt:lpstr>PowerPoint Presentation</vt:lpstr>
      <vt:lpstr>PowerPoint Presentation</vt:lpstr>
      <vt:lpstr>PowerPoint Presentation</vt:lpstr>
      <vt:lpstr>My 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659</cp:revision>
  <dcterms:created xsi:type="dcterms:W3CDTF">2026-05-22T09:32:24Z</dcterms:created>
  <dcterms:modified xsi:type="dcterms:W3CDTF">2026-05-22T13:57:18Z</dcterms:modified>
</cp:coreProperties>
</file>